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84" r:id="rId2"/>
    <p:sldId id="287" r:id="rId3"/>
    <p:sldId id="297" r:id="rId4"/>
    <p:sldId id="298" r:id="rId5"/>
    <p:sldId id="299" r:id="rId6"/>
    <p:sldId id="296" r:id="rId7"/>
    <p:sldId id="288" r:id="rId8"/>
    <p:sldId id="303" r:id="rId9"/>
    <p:sldId id="302" r:id="rId10"/>
    <p:sldId id="289" r:id="rId11"/>
    <p:sldId id="290" r:id="rId12"/>
    <p:sldId id="291" r:id="rId13"/>
    <p:sldId id="304" r:id="rId14"/>
    <p:sldId id="300" r:id="rId15"/>
    <p:sldId id="292" r:id="rId16"/>
    <p:sldId id="301" r:id="rId17"/>
    <p:sldId id="305" r:id="rId18"/>
    <p:sldId id="306" r:id="rId19"/>
    <p:sldId id="307" r:id="rId20"/>
    <p:sldId id="308" r:id="rId21"/>
    <p:sldId id="309" r:id="rId22"/>
    <p:sldId id="311" r:id="rId23"/>
    <p:sldId id="294" r:id="rId24"/>
    <p:sldId id="295"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46C"/>
    <a:srgbClr val="A88000"/>
    <a:srgbClr val="BFD0AF"/>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9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2.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22.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93F8A-C5DD-F74A-B3AF-912CE02A55C9}" type="doc">
      <dgm:prSet loTypeId="urn:microsoft.com/office/officeart/2008/layout/VerticalCurvedList" loCatId="" qsTypeId="urn:microsoft.com/office/officeart/2005/8/quickstyle/simple3" qsCatId="simple" csTypeId="urn:microsoft.com/office/officeart/2005/8/colors/accent1_4" csCatId="accent1" phldr="1"/>
      <dgm:spPr/>
      <dgm:t>
        <a:bodyPr/>
        <a:lstStyle/>
        <a:p>
          <a:endParaRPr lang="es-ES_tradnl"/>
        </a:p>
      </dgm:t>
    </dgm:pt>
    <dgm:pt modelId="{54294F6D-FFD0-C24C-A01B-653C6098543F}">
      <dgm:prSet phldrT="[Texto]" custT="1"/>
      <dgm:spPr/>
      <dgm:t>
        <a:bodyPr/>
        <a:lstStyle/>
        <a:p>
          <a:r>
            <a:rPr lang="es-ES_tradnl" sz="1200" dirty="0">
              <a:latin typeface="Arial" charset="0"/>
              <a:ea typeface="Arial" charset="0"/>
              <a:cs typeface="Arial" charset="0"/>
            </a:rPr>
            <a:t>Las microempresas representan el 90,78% del aparato productivo</a:t>
          </a:r>
          <a:endParaRPr lang="es-ES_tradnl" sz="1200" dirty="0"/>
        </a:p>
      </dgm:t>
    </dgm:pt>
    <dgm:pt modelId="{AFBC7B8F-9679-0341-89D0-85023BDDBD92}" type="parTrans" cxnId="{5CF05808-4796-F045-B3DB-9FD58FDA7F11}">
      <dgm:prSet/>
      <dgm:spPr/>
      <dgm:t>
        <a:bodyPr/>
        <a:lstStyle/>
        <a:p>
          <a:endParaRPr lang="es-ES_tradnl" sz="1200"/>
        </a:p>
      </dgm:t>
    </dgm:pt>
    <dgm:pt modelId="{3449BBC8-B1FC-A148-9C58-F8C3AD7DFCF1}" type="sibTrans" cxnId="{5CF05808-4796-F045-B3DB-9FD58FDA7F11}">
      <dgm:prSet/>
      <dgm:spPr/>
      <dgm:t>
        <a:bodyPr/>
        <a:lstStyle/>
        <a:p>
          <a:endParaRPr lang="es-ES_tradnl" sz="1200"/>
        </a:p>
      </dgm:t>
    </dgm:pt>
    <dgm:pt modelId="{F6E2CF2F-E3ED-994F-A5EE-D46892A10931}">
      <dgm:prSet custT="1"/>
      <dgm:spPr/>
      <dgm:t>
        <a:bodyPr/>
        <a:lstStyle/>
        <a:p>
          <a:r>
            <a:rPr lang="es-ES_tradnl" sz="1200" dirty="0">
              <a:latin typeface="Arial" charset="0"/>
              <a:ea typeface="Arial" charset="0"/>
              <a:cs typeface="Arial" charset="0"/>
            </a:rPr>
            <a:t>Las MiPymes contribuyen al desarrollo económico del país</a:t>
          </a:r>
        </a:p>
      </dgm:t>
    </dgm:pt>
    <dgm:pt modelId="{A20A7A8A-3FE0-3046-B07B-98D4FCDD5C66}" type="parTrans" cxnId="{8C9F4F29-455F-6D42-99BC-EB4ED7E9311B}">
      <dgm:prSet/>
      <dgm:spPr/>
      <dgm:t>
        <a:bodyPr/>
        <a:lstStyle/>
        <a:p>
          <a:endParaRPr lang="es-ES_tradnl" sz="1200"/>
        </a:p>
      </dgm:t>
    </dgm:pt>
    <dgm:pt modelId="{D3322BA3-0203-1D43-8DDC-516C6B0B85ED}" type="sibTrans" cxnId="{8C9F4F29-455F-6D42-99BC-EB4ED7E9311B}">
      <dgm:prSet/>
      <dgm:spPr/>
      <dgm:t>
        <a:bodyPr/>
        <a:lstStyle/>
        <a:p>
          <a:endParaRPr lang="es-ES_tradnl" sz="1200"/>
        </a:p>
      </dgm:t>
    </dgm:pt>
    <dgm:pt modelId="{CC872DD3-7D8D-EB4C-9FFB-05352BC2B4D2}">
      <dgm:prSet custT="1"/>
      <dgm:spPr/>
      <dgm:t>
        <a:bodyPr/>
        <a:lstStyle/>
        <a:p>
          <a:r>
            <a:rPr lang="es-ES_tradnl" sz="1200" dirty="0">
              <a:latin typeface="Arial" charset="0"/>
              <a:ea typeface="Arial" charset="0"/>
              <a:cs typeface="Arial" charset="0"/>
            </a:rPr>
            <a:t>Representan el 25% en el PIB y abarca el 61% de las PEA</a:t>
          </a:r>
        </a:p>
      </dgm:t>
    </dgm:pt>
    <dgm:pt modelId="{054C06C9-323C-CB45-B3C4-6E3E9239E5D0}" type="parTrans" cxnId="{5C1EC733-037F-1847-886E-17FC72430457}">
      <dgm:prSet/>
      <dgm:spPr/>
      <dgm:t>
        <a:bodyPr/>
        <a:lstStyle/>
        <a:p>
          <a:endParaRPr lang="es-ES_tradnl" sz="1200"/>
        </a:p>
      </dgm:t>
    </dgm:pt>
    <dgm:pt modelId="{E672938E-2D91-0642-B531-E2CE6D3FAD22}" type="sibTrans" cxnId="{5C1EC733-037F-1847-886E-17FC72430457}">
      <dgm:prSet/>
      <dgm:spPr/>
      <dgm:t>
        <a:bodyPr/>
        <a:lstStyle/>
        <a:p>
          <a:endParaRPr lang="es-ES_tradnl" sz="1200"/>
        </a:p>
      </dgm:t>
    </dgm:pt>
    <dgm:pt modelId="{C1938FF4-4CE8-4A48-9888-1ED3E6682EAE}">
      <dgm:prSet custT="1"/>
      <dgm:spPr/>
      <dgm:t>
        <a:bodyPr/>
        <a:lstStyle/>
        <a:p>
          <a:r>
            <a:rPr lang="es-ES_tradnl" sz="1200" dirty="0">
              <a:latin typeface="Arial" charset="0"/>
              <a:ea typeface="Arial" charset="0"/>
              <a:cs typeface="Arial" charset="0"/>
            </a:rPr>
            <a:t>El sector no muestra mayores avances en su evolución estructural y funcional</a:t>
          </a:r>
        </a:p>
      </dgm:t>
    </dgm:pt>
    <dgm:pt modelId="{AF618A83-F375-7A40-9C34-2A32F2603848}" type="parTrans" cxnId="{6B8199FB-4F71-7B4E-A67D-A6CEC2943E7C}">
      <dgm:prSet/>
      <dgm:spPr/>
      <dgm:t>
        <a:bodyPr/>
        <a:lstStyle/>
        <a:p>
          <a:endParaRPr lang="es-ES_tradnl" sz="1200"/>
        </a:p>
      </dgm:t>
    </dgm:pt>
    <dgm:pt modelId="{24592E06-54D4-A443-822C-5E9B5331F558}" type="sibTrans" cxnId="{6B8199FB-4F71-7B4E-A67D-A6CEC2943E7C}">
      <dgm:prSet/>
      <dgm:spPr/>
      <dgm:t>
        <a:bodyPr/>
        <a:lstStyle/>
        <a:p>
          <a:endParaRPr lang="es-ES_tradnl" sz="1200"/>
        </a:p>
      </dgm:t>
    </dgm:pt>
    <dgm:pt modelId="{C474A2B1-A76C-401D-9CD7-1799A65A2A48}">
      <dgm:prSet custT="1"/>
      <dgm:spPr/>
      <dgm:t>
        <a:bodyPr/>
        <a:lstStyle/>
        <a:p>
          <a:r>
            <a:rPr lang="es-ES_tradnl" sz="1200" dirty="0">
              <a:latin typeface="Arial" charset="0"/>
              <a:ea typeface="Arial" charset="0"/>
              <a:cs typeface="Arial" charset="0"/>
            </a:rPr>
            <a:t>Enfrentan un alto riesgo de quiebra del 90% antes de los 5 años de operación</a:t>
          </a:r>
        </a:p>
      </dgm:t>
    </dgm:pt>
    <dgm:pt modelId="{E2558B2F-A9B6-46BC-8E49-A500681913A4}" type="parTrans" cxnId="{AA2891A1-F774-48FF-9467-80F5FDFF94AA}">
      <dgm:prSet/>
      <dgm:spPr/>
      <dgm:t>
        <a:bodyPr/>
        <a:lstStyle/>
        <a:p>
          <a:endParaRPr lang="es-EC" sz="1200"/>
        </a:p>
      </dgm:t>
    </dgm:pt>
    <dgm:pt modelId="{5116C496-0780-477F-965A-3D892F6B216C}" type="sibTrans" cxnId="{AA2891A1-F774-48FF-9467-80F5FDFF94AA}">
      <dgm:prSet/>
      <dgm:spPr/>
      <dgm:t>
        <a:bodyPr/>
        <a:lstStyle/>
        <a:p>
          <a:endParaRPr lang="es-EC" sz="1200"/>
        </a:p>
      </dgm:t>
    </dgm:pt>
    <dgm:pt modelId="{7E791FD6-2C73-C94B-ABE3-AA84740A8C95}" type="pres">
      <dgm:prSet presAssocID="{F8293F8A-C5DD-F74A-B3AF-912CE02A55C9}" presName="Name0" presStyleCnt="0">
        <dgm:presLayoutVars>
          <dgm:chMax val="7"/>
          <dgm:chPref val="7"/>
          <dgm:dir/>
        </dgm:presLayoutVars>
      </dgm:prSet>
      <dgm:spPr/>
    </dgm:pt>
    <dgm:pt modelId="{56AE2887-268F-AA4B-960B-D79702BE8D0D}" type="pres">
      <dgm:prSet presAssocID="{F8293F8A-C5DD-F74A-B3AF-912CE02A55C9}" presName="Name1" presStyleCnt="0"/>
      <dgm:spPr/>
    </dgm:pt>
    <dgm:pt modelId="{B5561EEE-933F-CE45-9F20-D5B078953C3E}" type="pres">
      <dgm:prSet presAssocID="{F8293F8A-C5DD-F74A-B3AF-912CE02A55C9}" presName="cycle" presStyleCnt="0"/>
      <dgm:spPr/>
    </dgm:pt>
    <dgm:pt modelId="{A172CD89-FFDB-9F44-984A-EE87EF8BCF46}" type="pres">
      <dgm:prSet presAssocID="{F8293F8A-C5DD-F74A-B3AF-912CE02A55C9}" presName="srcNode" presStyleLbl="node1" presStyleIdx="0" presStyleCnt="5"/>
      <dgm:spPr/>
    </dgm:pt>
    <dgm:pt modelId="{ADF605AE-4048-8A4C-AC57-CBD2146C7683}" type="pres">
      <dgm:prSet presAssocID="{F8293F8A-C5DD-F74A-B3AF-912CE02A55C9}" presName="conn" presStyleLbl="parChTrans1D2" presStyleIdx="0" presStyleCnt="1"/>
      <dgm:spPr/>
    </dgm:pt>
    <dgm:pt modelId="{EC2B86BD-6938-D341-89AB-4BDC80DD3AB0}" type="pres">
      <dgm:prSet presAssocID="{F8293F8A-C5DD-F74A-B3AF-912CE02A55C9}" presName="extraNode" presStyleLbl="node1" presStyleIdx="0" presStyleCnt="5"/>
      <dgm:spPr/>
    </dgm:pt>
    <dgm:pt modelId="{7ECEDBB3-E315-E040-84AB-630445935CA1}" type="pres">
      <dgm:prSet presAssocID="{F8293F8A-C5DD-F74A-B3AF-912CE02A55C9}" presName="dstNode" presStyleLbl="node1" presStyleIdx="0" presStyleCnt="5"/>
      <dgm:spPr/>
    </dgm:pt>
    <dgm:pt modelId="{7AFA95F7-E18A-DF4D-83C0-0F085CB4C9BD}" type="pres">
      <dgm:prSet presAssocID="{54294F6D-FFD0-C24C-A01B-653C6098543F}" presName="text_1" presStyleLbl="node1" presStyleIdx="0" presStyleCnt="5">
        <dgm:presLayoutVars>
          <dgm:bulletEnabled val="1"/>
        </dgm:presLayoutVars>
      </dgm:prSet>
      <dgm:spPr/>
    </dgm:pt>
    <dgm:pt modelId="{4A4A9DF8-FC8B-6A4C-BA7B-7A38A191582B}" type="pres">
      <dgm:prSet presAssocID="{54294F6D-FFD0-C24C-A01B-653C6098543F}" presName="accent_1" presStyleCnt="0"/>
      <dgm:spPr/>
    </dgm:pt>
    <dgm:pt modelId="{10AE3F2B-33D2-534E-A3BC-D296656B47BF}" type="pres">
      <dgm:prSet presAssocID="{54294F6D-FFD0-C24C-A01B-653C6098543F}" presName="accentRepeatNode" presStyleLbl="solidFgAcc1" presStyleIdx="0" presStyleCnt="5"/>
      <dgm:spPr/>
    </dgm:pt>
    <dgm:pt modelId="{067CA60C-8CFD-4540-A35C-87361023BDEA}" type="pres">
      <dgm:prSet presAssocID="{F6E2CF2F-E3ED-994F-A5EE-D46892A10931}" presName="text_2" presStyleLbl="node1" presStyleIdx="1" presStyleCnt="5">
        <dgm:presLayoutVars>
          <dgm:bulletEnabled val="1"/>
        </dgm:presLayoutVars>
      </dgm:prSet>
      <dgm:spPr/>
    </dgm:pt>
    <dgm:pt modelId="{00135FDC-57C4-944C-897D-D003EF06F8EB}" type="pres">
      <dgm:prSet presAssocID="{F6E2CF2F-E3ED-994F-A5EE-D46892A10931}" presName="accent_2" presStyleCnt="0"/>
      <dgm:spPr/>
    </dgm:pt>
    <dgm:pt modelId="{032F2768-CA4C-8747-968A-3768FE61E3CB}" type="pres">
      <dgm:prSet presAssocID="{F6E2CF2F-E3ED-994F-A5EE-D46892A10931}" presName="accentRepeatNode" presStyleLbl="solidFgAcc1" presStyleIdx="1" presStyleCnt="5"/>
      <dgm:spPr/>
    </dgm:pt>
    <dgm:pt modelId="{86FEE9FE-50A9-B244-A107-9D85AAFEEA2C}" type="pres">
      <dgm:prSet presAssocID="{CC872DD3-7D8D-EB4C-9FFB-05352BC2B4D2}" presName="text_3" presStyleLbl="node1" presStyleIdx="2" presStyleCnt="5">
        <dgm:presLayoutVars>
          <dgm:bulletEnabled val="1"/>
        </dgm:presLayoutVars>
      </dgm:prSet>
      <dgm:spPr/>
    </dgm:pt>
    <dgm:pt modelId="{6AD47DA5-6393-F047-9FAE-A29E14579509}" type="pres">
      <dgm:prSet presAssocID="{CC872DD3-7D8D-EB4C-9FFB-05352BC2B4D2}" presName="accent_3" presStyleCnt="0"/>
      <dgm:spPr/>
    </dgm:pt>
    <dgm:pt modelId="{683A7FFB-DD6C-8841-8E31-77208C6F3FB2}" type="pres">
      <dgm:prSet presAssocID="{CC872DD3-7D8D-EB4C-9FFB-05352BC2B4D2}" presName="accentRepeatNode" presStyleLbl="solidFgAcc1" presStyleIdx="2" presStyleCnt="5"/>
      <dgm:spPr/>
    </dgm:pt>
    <dgm:pt modelId="{23099E54-2AE1-254D-9899-ACA6F5F316AB}" type="pres">
      <dgm:prSet presAssocID="{C1938FF4-4CE8-4A48-9888-1ED3E6682EAE}" presName="text_4" presStyleLbl="node1" presStyleIdx="3" presStyleCnt="5">
        <dgm:presLayoutVars>
          <dgm:bulletEnabled val="1"/>
        </dgm:presLayoutVars>
      </dgm:prSet>
      <dgm:spPr/>
    </dgm:pt>
    <dgm:pt modelId="{0435C437-8388-9647-B776-90A23A727D4D}" type="pres">
      <dgm:prSet presAssocID="{C1938FF4-4CE8-4A48-9888-1ED3E6682EAE}" presName="accent_4" presStyleCnt="0"/>
      <dgm:spPr/>
    </dgm:pt>
    <dgm:pt modelId="{F6C0EA30-0042-504E-A580-0594B0A52D8C}" type="pres">
      <dgm:prSet presAssocID="{C1938FF4-4CE8-4A48-9888-1ED3E6682EAE}" presName="accentRepeatNode" presStyleLbl="solidFgAcc1" presStyleIdx="3" presStyleCnt="5"/>
      <dgm:spPr/>
    </dgm:pt>
    <dgm:pt modelId="{F029916F-ECEC-422B-95C3-577C13F3DF77}" type="pres">
      <dgm:prSet presAssocID="{C474A2B1-A76C-401D-9CD7-1799A65A2A48}" presName="text_5" presStyleLbl="node1" presStyleIdx="4" presStyleCnt="5">
        <dgm:presLayoutVars>
          <dgm:bulletEnabled val="1"/>
        </dgm:presLayoutVars>
      </dgm:prSet>
      <dgm:spPr/>
    </dgm:pt>
    <dgm:pt modelId="{D7932510-15E8-4142-ADDF-1C94E5D34B2C}" type="pres">
      <dgm:prSet presAssocID="{C474A2B1-A76C-401D-9CD7-1799A65A2A48}" presName="accent_5" presStyleCnt="0"/>
      <dgm:spPr/>
    </dgm:pt>
    <dgm:pt modelId="{F471D1A0-CC1D-4405-A92C-F94FBE5C7CDC}" type="pres">
      <dgm:prSet presAssocID="{C474A2B1-A76C-401D-9CD7-1799A65A2A48}" presName="accentRepeatNode" presStyleLbl="solidFgAcc1" presStyleIdx="4" presStyleCnt="5"/>
      <dgm:spPr/>
    </dgm:pt>
  </dgm:ptLst>
  <dgm:cxnLst>
    <dgm:cxn modelId="{5CF05808-4796-F045-B3DB-9FD58FDA7F11}" srcId="{F8293F8A-C5DD-F74A-B3AF-912CE02A55C9}" destId="{54294F6D-FFD0-C24C-A01B-653C6098543F}" srcOrd="0" destOrd="0" parTransId="{AFBC7B8F-9679-0341-89D0-85023BDDBD92}" sibTransId="{3449BBC8-B1FC-A148-9C58-F8C3AD7DFCF1}"/>
    <dgm:cxn modelId="{06D4A013-01B4-5740-BDC7-73EE4144F742}" type="presOf" srcId="{C1938FF4-4CE8-4A48-9888-1ED3E6682EAE}" destId="{23099E54-2AE1-254D-9899-ACA6F5F316AB}" srcOrd="0" destOrd="0" presId="urn:microsoft.com/office/officeart/2008/layout/VerticalCurvedList"/>
    <dgm:cxn modelId="{8C9F4F29-455F-6D42-99BC-EB4ED7E9311B}" srcId="{F8293F8A-C5DD-F74A-B3AF-912CE02A55C9}" destId="{F6E2CF2F-E3ED-994F-A5EE-D46892A10931}" srcOrd="1" destOrd="0" parTransId="{A20A7A8A-3FE0-3046-B07B-98D4FCDD5C66}" sibTransId="{D3322BA3-0203-1D43-8DDC-516C6B0B85ED}"/>
    <dgm:cxn modelId="{5C1EC733-037F-1847-886E-17FC72430457}" srcId="{F8293F8A-C5DD-F74A-B3AF-912CE02A55C9}" destId="{CC872DD3-7D8D-EB4C-9FFB-05352BC2B4D2}" srcOrd="2" destOrd="0" parTransId="{054C06C9-323C-CB45-B3C4-6E3E9239E5D0}" sibTransId="{E672938E-2D91-0642-B531-E2CE6D3FAD22}"/>
    <dgm:cxn modelId="{00F63C39-14A1-2B4F-B1F5-613EDB4A55ED}" type="presOf" srcId="{54294F6D-FFD0-C24C-A01B-653C6098543F}" destId="{7AFA95F7-E18A-DF4D-83C0-0F085CB4C9BD}" srcOrd="0" destOrd="0" presId="urn:microsoft.com/office/officeart/2008/layout/VerticalCurvedList"/>
    <dgm:cxn modelId="{0E598B79-08F4-D246-BA17-0B64346B82FE}" type="presOf" srcId="{CC872DD3-7D8D-EB4C-9FFB-05352BC2B4D2}" destId="{86FEE9FE-50A9-B244-A107-9D85AAFEEA2C}" srcOrd="0" destOrd="0" presId="urn:microsoft.com/office/officeart/2008/layout/VerticalCurvedList"/>
    <dgm:cxn modelId="{AA2891A1-F774-48FF-9467-80F5FDFF94AA}" srcId="{F8293F8A-C5DD-F74A-B3AF-912CE02A55C9}" destId="{C474A2B1-A76C-401D-9CD7-1799A65A2A48}" srcOrd="4" destOrd="0" parTransId="{E2558B2F-A9B6-46BC-8E49-A500681913A4}" sibTransId="{5116C496-0780-477F-965A-3D892F6B216C}"/>
    <dgm:cxn modelId="{BFC82ED1-4533-F448-9824-0A2489C8C967}" type="presOf" srcId="{F6E2CF2F-E3ED-994F-A5EE-D46892A10931}" destId="{067CA60C-8CFD-4540-A35C-87361023BDEA}" srcOrd="0" destOrd="0" presId="urn:microsoft.com/office/officeart/2008/layout/VerticalCurvedList"/>
    <dgm:cxn modelId="{2E7E58E5-64B7-EB44-BB5C-D3EF36E283D3}" type="presOf" srcId="{F8293F8A-C5DD-F74A-B3AF-912CE02A55C9}" destId="{7E791FD6-2C73-C94B-ABE3-AA84740A8C95}" srcOrd="0" destOrd="0" presId="urn:microsoft.com/office/officeart/2008/layout/VerticalCurvedList"/>
    <dgm:cxn modelId="{373B79F7-486F-43C7-A74E-FF6EA6A54069}" type="presOf" srcId="{C474A2B1-A76C-401D-9CD7-1799A65A2A48}" destId="{F029916F-ECEC-422B-95C3-577C13F3DF77}" srcOrd="0" destOrd="0" presId="urn:microsoft.com/office/officeart/2008/layout/VerticalCurvedList"/>
    <dgm:cxn modelId="{6B8199FB-4F71-7B4E-A67D-A6CEC2943E7C}" srcId="{F8293F8A-C5DD-F74A-B3AF-912CE02A55C9}" destId="{C1938FF4-4CE8-4A48-9888-1ED3E6682EAE}" srcOrd="3" destOrd="0" parTransId="{AF618A83-F375-7A40-9C34-2A32F2603848}" sibTransId="{24592E06-54D4-A443-822C-5E9B5331F558}"/>
    <dgm:cxn modelId="{BEDEB1FD-9082-9045-91AE-FAE617F15FCB}" type="presOf" srcId="{3449BBC8-B1FC-A148-9C58-F8C3AD7DFCF1}" destId="{ADF605AE-4048-8A4C-AC57-CBD2146C7683}" srcOrd="0" destOrd="0" presId="urn:microsoft.com/office/officeart/2008/layout/VerticalCurvedList"/>
    <dgm:cxn modelId="{52839C9B-C846-B747-B220-42EC77313AFD}" type="presParOf" srcId="{7E791FD6-2C73-C94B-ABE3-AA84740A8C95}" destId="{56AE2887-268F-AA4B-960B-D79702BE8D0D}" srcOrd="0" destOrd="0" presId="urn:microsoft.com/office/officeart/2008/layout/VerticalCurvedList"/>
    <dgm:cxn modelId="{D54684A4-8776-3E44-83E2-967E82228131}" type="presParOf" srcId="{56AE2887-268F-AA4B-960B-D79702BE8D0D}" destId="{B5561EEE-933F-CE45-9F20-D5B078953C3E}" srcOrd="0" destOrd="0" presId="urn:microsoft.com/office/officeart/2008/layout/VerticalCurvedList"/>
    <dgm:cxn modelId="{7FA1B368-EEE7-0541-B292-EDC3BF066584}" type="presParOf" srcId="{B5561EEE-933F-CE45-9F20-D5B078953C3E}" destId="{A172CD89-FFDB-9F44-984A-EE87EF8BCF46}" srcOrd="0" destOrd="0" presId="urn:microsoft.com/office/officeart/2008/layout/VerticalCurvedList"/>
    <dgm:cxn modelId="{F1EDB352-208B-2146-9A45-185B8D14F778}" type="presParOf" srcId="{B5561EEE-933F-CE45-9F20-D5B078953C3E}" destId="{ADF605AE-4048-8A4C-AC57-CBD2146C7683}" srcOrd="1" destOrd="0" presId="urn:microsoft.com/office/officeart/2008/layout/VerticalCurvedList"/>
    <dgm:cxn modelId="{04EAD7D1-C7F5-C840-9AF7-90E84B395E54}" type="presParOf" srcId="{B5561EEE-933F-CE45-9F20-D5B078953C3E}" destId="{EC2B86BD-6938-D341-89AB-4BDC80DD3AB0}" srcOrd="2" destOrd="0" presId="urn:microsoft.com/office/officeart/2008/layout/VerticalCurvedList"/>
    <dgm:cxn modelId="{5BB073AA-F054-DC42-A961-92DFE413419E}" type="presParOf" srcId="{B5561EEE-933F-CE45-9F20-D5B078953C3E}" destId="{7ECEDBB3-E315-E040-84AB-630445935CA1}" srcOrd="3" destOrd="0" presId="urn:microsoft.com/office/officeart/2008/layout/VerticalCurvedList"/>
    <dgm:cxn modelId="{47F81418-8237-CB4A-98E2-B496712BC651}" type="presParOf" srcId="{56AE2887-268F-AA4B-960B-D79702BE8D0D}" destId="{7AFA95F7-E18A-DF4D-83C0-0F085CB4C9BD}" srcOrd="1" destOrd="0" presId="urn:microsoft.com/office/officeart/2008/layout/VerticalCurvedList"/>
    <dgm:cxn modelId="{D12DF54F-8DEB-EE4B-B112-B502939EE4FB}" type="presParOf" srcId="{56AE2887-268F-AA4B-960B-D79702BE8D0D}" destId="{4A4A9DF8-FC8B-6A4C-BA7B-7A38A191582B}" srcOrd="2" destOrd="0" presId="urn:microsoft.com/office/officeart/2008/layout/VerticalCurvedList"/>
    <dgm:cxn modelId="{7BB03542-FD76-B24F-ADC0-FD3F37D270C5}" type="presParOf" srcId="{4A4A9DF8-FC8B-6A4C-BA7B-7A38A191582B}" destId="{10AE3F2B-33D2-534E-A3BC-D296656B47BF}" srcOrd="0" destOrd="0" presId="urn:microsoft.com/office/officeart/2008/layout/VerticalCurvedList"/>
    <dgm:cxn modelId="{4546C166-27A7-7E4F-A630-982C521714F6}" type="presParOf" srcId="{56AE2887-268F-AA4B-960B-D79702BE8D0D}" destId="{067CA60C-8CFD-4540-A35C-87361023BDEA}" srcOrd="3" destOrd="0" presId="urn:microsoft.com/office/officeart/2008/layout/VerticalCurvedList"/>
    <dgm:cxn modelId="{20CD3F56-900F-CC4D-9464-0D608FE453EA}" type="presParOf" srcId="{56AE2887-268F-AA4B-960B-D79702BE8D0D}" destId="{00135FDC-57C4-944C-897D-D003EF06F8EB}" srcOrd="4" destOrd="0" presId="urn:microsoft.com/office/officeart/2008/layout/VerticalCurvedList"/>
    <dgm:cxn modelId="{356B48F2-D113-EF46-AB7E-0F2695CBD8C2}" type="presParOf" srcId="{00135FDC-57C4-944C-897D-D003EF06F8EB}" destId="{032F2768-CA4C-8747-968A-3768FE61E3CB}" srcOrd="0" destOrd="0" presId="urn:microsoft.com/office/officeart/2008/layout/VerticalCurvedList"/>
    <dgm:cxn modelId="{87B7B4B4-D21C-004B-8019-98EA66B35582}" type="presParOf" srcId="{56AE2887-268F-AA4B-960B-D79702BE8D0D}" destId="{86FEE9FE-50A9-B244-A107-9D85AAFEEA2C}" srcOrd="5" destOrd="0" presId="urn:microsoft.com/office/officeart/2008/layout/VerticalCurvedList"/>
    <dgm:cxn modelId="{D62F1EAB-7804-C645-A3D1-F436DF98EA92}" type="presParOf" srcId="{56AE2887-268F-AA4B-960B-D79702BE8D0D}" destId="{6AD47DA5-6393-F047-9FAE-A29E14579509}" srcOrd="6" destOrd="0" presId="urn:microsoft.com/office/officeart/2008/layout/VerticalCurvedList"/>
    <dgm:cxn modelId="{CEBA2355-6C93-5F4F-9CCC-934C9A70A1FD}" type="presParOf" srcId="{6AD47DA5-6393-F047-9FAE-A29E14579509}" destId="{683A7FFB-DD6C-8841-8E31-77208C6F3FB2}" srcOrd="0" destOrd="0" presId="urn:microsoft.com/office/officeart/2008/layout/VerticalCurvedList"/>
    <dgm:cxn modelId="{509C95AE-AB15-B54E-926C-27A0F382BD50}" type="presParOf" srcId="{56AE2887-268F-AA4B-960B-D79702BE8D0D}" destId="{23099E54-2AE1-254D-9899-ACA6F5F316AB}" srcOrd="7" destOrd="0" presId="urn:microsoft.com/office/officeart/2008/layout/VerticalCurvedList"/>
    <dgm:cxn modelId="{03112239-7C23-5844-A8EC-6E5082FB0A21}" type="presParOf" srcId="{56AE2887-268F-AA4B-960B-D79702BE8D0D}" destId="{0435C437-8388-9647-B776-90A23A727D4D}" srcOrd="8" destOrd="0" presId="urn:microsoft.com/office/officeart/2008/layout/VerticalCurvedList"/>
    <dgm:cxn modelId="{07A0E7F5-0130-C542-B0E6-1C2AE587F8BD}" type="presParOf" srcId="{0435C437-8388-9647-B776-90A23A727D4D}" destId="{F6C0EA30-0042-504E-A580-0594B0A52D8C}" srcOrd="0" destOrd="0" presId="urn:microsoft.com/office/officeart/2008/layout/VerticalCurvedList"/>
    <dgm:cxn modelId="{7453F019-5428-4FD7-B21F-F240D91AC0B4}" type="presParOf" srcId="{56AE2887-268F-AA4B-960B-D79702BE8D0D}" destId="{F029916F-ECEC-422B-95C3-577C13F3DF77}" srcOrd="9" destOrd="0" presId="urn:microsoft.com/office/officeart/2008/layout/VerticalCurvedList"/>
    <dgm:cxn modelId="{5E24C7E9-DB61-4E97-A537-DBCE35162E06}" type="presParOf" srcId="{56AE2887-268F-AA4B-960B-D79702BE8D0D}" destId="{D7932510-15E8-4142-ADDF-1C94E5D34B2C}" srcOrd="10" destOrd="0" presId="urn:microsoft.com/office/officeart/2008/layout/VerticalCurvedList"/>
    <dgm:cxn modelId="{D5107378-FD3B-4220-BE38-3C0EB24C319C}" type="presParOf" srcId="{D7932510-15E8-4142-ADDF-1C94E5D34B2C}" destId="{F471D1A0-CC1D-4405-A92C-F94FBE5C7C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A406D6-B150-41D4-A9F3-EC9E70FD631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F9415C56-77D9-4E01-B676-E4727789BF53}">
      <dgm:prSet/>
      <dgm:spPr/>
      <dgm:t>
        <a:bodyPr/>
        <a:lstStyle/>
        <a:p>
          <a:r>
            <a:rPr lang="es-US" b="1" dirty="0"/>
            <a:t>Ho.1:</a:t>
          </a:r>
          <a:r>
            <a:rPr lang="es-US" dirty="0"/>
            <a:t> El nivel de conocimientos sobre administración financiera parte de los propietarios de las microempresas ubicadas en el centro de la ciudad de Jipijapa está por debajo del nivel medio.</a:t>
          </a:r>
          <a:endParaRPr lang="es-EC" dirty="0"/>
        </a:p>
      </dgm:t>
    </dgm:pt>
    <dgm:pt modelId="{16A84918-6BFD-4106-AA5A-4D4E19FD6FFE}" type="parTrans" cxnId="{9987DB92-0562-4FBC-BD2A-73642F936072}">
      <dgm:prSet/>
      <dgm:spPr/>
      <dgm:t>
        <a:bodyPr/>
        <a:lstStyle/>
        <a:p>
          <a:endParaRPr lang="es-EC"/>
        </a:p>
      </dgm:t>
    </dgm:pt>
    <dgm:pt modelId="{A8FEA97F-BE3C-4DC0-9097-9710B3CBE604}" type="sibTrans" cxnId="{9987DB92-0562-4FBC-BD2A-73642F936072}">
      <dgm:prSet/>
      <dgm:spPr/>
      <dgm:t>
        <a:bodyPr/>
        <a:lstStyle/>
        <a:p>
          <a:endParaRPr lang="es-EC"/>
        </a:p>
      </dgm:t>
    </dgm:pt>
    <dgm:pt modelId="{5972D604-60DD-4097-8C94-563308E8F1A3}">
      <dgm:prSet/>
      <dgm:spPr/>
      <dgm:t>
        <a:bodyPr/>
        <a:lstStyle/>
        <a:p>
          <a:r>
            <a:rPr lang="es-US" b="1" dirty="0"/>
            <a:t>Ho.2:</a:t>
          </a:r>
          <a:r>
            <a:rPr lang="es-US" dirty="0"/>
            <a:t> La formación académica de los microempresarios no está relacionado al nivel de conocimientos sobre administración financiera.</a:t>
          </a:r>
          <a:endParaRPr lang="es-EC" dirty="0"/>
        </a:p>
      </dgm:t>
    </dgm:pt>
    <dgm:pt modelId="{EE21D1DC-39DB-4F63-990A-E6D1C98D2090}" type="parTrans" cxnId="{A27B6615-E60A-4F97-9261-E953653515F5}">
      <dgm:prSet/>
      <dgm:spPr/>
      <dgm:t>
        <a:bodyPr/>
        <a:lstStyle/>
        <a:p>
          <a:endParaRPr lang="es-EC"/>
        </a:p>
      </dgm:t>
    </dgm:pt>
    <dgm:pt modelId="{C8450D2F-4BE5-486A-9C77-8ABE568D86AC}" type="sibTrans" cxnId="{A27B6615-E60A-4F97-9261-E953653515F5}">
      <dgm:prSet/>
      <dgm:spPr/>
      <dgm:t>
        <a:bodyPr/>
        <a:lstStyle/>
        <a:p>
          <a:endParaRPr lang="es-EC"/>
        </a:p>
      </dgm:t>
    </dgm:pt>
    <dgm:pt modelId="{0AABD238-BF90-47B5-BA74-00B3F47854B8}">
      <dgm:prSet/>
      <dgm:spPr/>
      <dgm:t>
        <a:bodyPr/>
        <a:lstStyle/>
        <a:p>
          <a:r>
            <a:rPr lang="es-US" b="1" dirty="0">
              <a:solidFill>
                <a:schemeClr val="accent1">
                  <a:lumMod val="25000"/>
                </a:schemeClr>
              </a:solidFill>
            </a:rPr>
            <a:t>Ho.3:</a:t>
          </a:r>
          <a:r>
            <a:rPr lang="es-US" dirty="0">
              <a:solidFill>
                <a:schemeClr val="accent1">
                  <a:lumMod val="25000"/>
                </a:schemeClr>
              </a:solidFill>
            </a:rPr>
            <a:t> El nivel de conocimiento sobre administración financiera no está relacionado a la implementación de procedimientos adecuados de la gestión del capital de trabajo</a:t>
          </a:r>
          <a:endParaRPr lang="es-EC" dirty="0">
            <a:solidFill>
              <a:schemeClr val="accent1">
                <a:lumMod val="25000"/>
              </a:schemeClr>
            </a:solidFill>
          </a:endParaRPr>
        </a:p>
      </dgm:t>
    </dgm:pt>
    <dgm:pt modelId="{0E385D65-6F4D-43E7-A4D6-8F4385835ABE}" type="parTrans" cxnId="{5F3159C7-BDA9-40A1-AABA-2C3D065FB17D}">
      <dgm:prSet/>
      <dgm:spPr/>
      <dgm:t>
        <a:bodyPr/>
        <a:lstStyle/>
        <a:p>
          <a:endParaRPr lang="es-EC"/>
        </a:p>
      </dgm:t>
    </dgm:pt>
    <dgm:pt modelId="{7030CF54-E8AF-4122-B11F-31A7836CF813}" type="sibTrans" cxnId="{5F3159C7-BDA9-40A1-AABA-2C3D065FB17D}">
      <dgm:prSet/>
      <dgm:spPr/>
      <dgm:t>
        <a:bodyPr/>
        <a:lstStyle/>
        <a:p>
          <a:endParaRPr lang="es-EC"/>
        </a:p>
      </dgm:t>
    </dgm:pt>
    <dgm:pt modelId="{BDDB14F0-84F0-4670-8E0C-4C325FCF89C6}">
      <dgm:prSet/>
      <dgm:spPr>
        <a:effectLst>
          <a:outerShdw blurRad="50800" dist="38100" dir="2700000" algn="tl" rotWithShape="0">
            <a:prstClr val="black">
              <a:alpha val="40000"/>
            </a:prstClr>
          </a:outerShdw>
        </a:effectLst>
      </dgm:spPr>
      <dgm:t>
        <a:bodyPr/>
        <a:lstStyle/>
        <a:p>
          <a:r>
            <a:rPr lang="es-US" b="1" dirty="0">
              <a:solidFill>
                <a:schemeClr val="accent1">
                  <a:lumMod val="25000"/>
                </a:schemeClr>
              </a:solidFill>
            </a:rPr>
            <a:t>Ho.4:</a:t>
          </a:r>
          <a:r>
            <a:rPr lang="es-US" dirty="0">
              <a:solidFill>
                <a:schemeClr val="accent1">
                  <a:lumMod val="25000"/>
                </a:schemeClr>
              </a:solidFill>
            </a:rPr>
            <a:t> El nivel de conocimiento sobre administración financiera no está relacionado a la efectividad de las acciones de los microempresarios para generar utilidades.</a:t>
          </a:r>
          <a:endParaRPr lang="es-EC" dirty="0">
            <a:solidFill>
              <a:schemeClr val="accent1">
                <a:lumMod val="25000"/>
              </a:schemeClr>
            </a:solidFill>
          </a:endParaRPr>
        </a:p>
      </dgm:t>
    </dgm:pt>
    <dgm:pt modelId="{27ED9930-C00F-4780-9507-6B76EE47F303}" type="parTrans" cxnId="{97F72658-E6ED-4226-9CB5-34A37E2DA8B6}">
      <dgm:prSet/>
      <dgm:spPr/>
      <dgm:t>
        <a:bodyPr/>
        <a:lstStyle/>
        <a:p>
          <a:endParaRPr lang="es-EC"/>
        </a:p>
      </dgm:t>
    </dgm:pt>
    <dgm:pt modelId="{34A09E11-01E9-4825-823F-E9A3341EDE96}" type="sibTrans" cxnId="{97F72658-E6ED-4226-9CB5-34A37E2DA8B6}">
      <dgm:prSet/>
      <dgm:spPr/>
      <dgm:t>
        <a:bodyPr/>
        <a:lstStyle/>
        <a:p>
          <a:endParaRPr lang="es-EC"/>
        </a:p>
      </dgm:t>
    </dgm:pt>
    <dgm:pt modelId="{71FF214A-8634-4ED9-946D-8CE0BF20CAEA}" type="pres">
      <dgm:prSet presAssocID="{2BA406D6-B150-41D4-A9F3-EC9E70FD631F}" presName="linear" presStyleCnt="0">
        <dgm:presLayoutVars>
          <dgm:animLvl val="lvl"/>
          <dgm:resizeHandles val="exact"/>
        </dgm:presLayoutVars>
      </dgm:prSet>
      <dgm:spPr/>
    </dgm:pt>
    <dgm:pt modelId="{46E15B42-8DFE-4A5A-BD63-3D98E3EC6A9B}" type="pres">
      <dgm:prSet presAssocID="{F9415C56-77D9-4E01-B676-E4727789BF53}" presName="parentText" presStyleLbl="node1" presStyleIdx="0" presStyleCnt="4">
        <dgm:presLayoutVars>
          <dgm:chMax val="0"/>
          <dgm:bulletEnabled val="1"/>
        </dgm:presLayoutVars>
      </dgm:prSet>
      <dgm:spPr/>
    </dgm:pt>
    <dgm:pt modelId="{B295D087-ECE6-4A56-AF0E-948927137D51}" type="pres">
      <dgm:prSet presAssocID="{A8FEA97F-BE3C-4DC0-9097-9710B3CBE604}" presName="spacer" presStyleCnt="0"/>
      <dgm:spPr/>
    </dgm:pt>
    <dgm:pt modelId="{E2F7B6B9-D66D-4189-8ED7-EA64525805C2}" type="pres">
      <dgm:prSet presAssocID="{5972D604-60DD-4097-8C94-563308E8F1A3}" presName="parentText" presStyleLbl="node1" presStyleIdx="1" presStyleCnt="4">
        <dgm:presLayoutVars>
          <dgm:chMax val="0"/>
          <dgm:bulletEnabled val="1"/>
        </dgm:presLayoutVars>
      </dgm:prSet>
      <dgm:spPr/>
    </dgm:pt>
    <dgm:pt modelId="{2544E973-91B8-4BB8-8E62-1EC7F65BEF15}" type="pres">
      <dgm:prSet presAssocID="{C8450D2F-4BE5-486A-9C77-8ABE568D86AC}" presName="spacer" presStyleCnt="0"/>
      <dgm:spPr/>
    </dgm:pt>
    <dgm:pt modelId="{D2A728FA-78C6-4B1D-B242-24E5636957BE}" type="pres">
      <dgm:prSet presAssocID="{0AABD238-BF90-47B5-BA74-00B3F47854B8}" presName="parentText" presStyleLbl="node1" presStyleIdx="2" presStyleCnt="4">
        <dgm:presLayoutVars>
          <dgm:chMax val="0"/>
          <dgm:bulletEnabled val="1"/>
        </dgm:presLayoutVars>
      </dgm:prSet>
      <dgm:spPr/>
    </dgm:pt>
    <dgm:pt modelId="{26AEAB7D-20B4-4418-9EFE-0D394A206E82}" type="pres">
      <dgm:prSet presAssocID="{7030CF54-E8AF-4122-B11F-31A7836CF813}" presName="spacer" presStyleCnt="0"/>
      <dgm:spPr/>
    </dgm:pt>
    <dgm:pt modelId="{CB61C15E-C8BC-49C1-A263-FAE0886E699B}" type="pres">
      <dgm:prSet presAssocID="{BDDB14F0-84F0-4670-8E0C-4C325FCF89C6}" presName="parentText" presStyleLbl="node1" presStyleIdx="3" presStyleCnt="4">
        <dgm:presLayoutVars>
          <dgm:chMax val="0"/>
          <dgm:bulletEnabled val="1"/>
        </dgm:presLayoutVars>
      </dgm:prSet>
      <dgm:spPr/>
    </dgm:pt>
  </dgm:ptLst>
  <dgm:cxnLst>
    <dgm:cxn modelId="{A27B6615-E60A-4F97-9261-E953653515F5}" srcId="{2BA406D6-B150-41D4-A9F3-EC9E70FD631F}" destId="{5972D604-60DD-4097-8C94-563308E8F1A3}" srcOrd="1" destOrd="0" parTransId="{EE21D1DC-39DB-4F63-990A-E6D1C98D2090}" sibTransId="{C8450D2F-4BE5-486A-9C77-8ABE568D86AC}"/>
    <dgm:cxn modelId="{8B4D651A-542F-4DF8-9E4A-357F0171848A}" type="presOf" srcId="{BDDB14F0-84F0-4670-8E0C-4C325FCF89C6}" destId="{CB61C15E-C8BC-49C1-A263-FAE0886E699B}" srcOrd="0" destOrd="0" presId="urn:microsoft.com/office/officeart/2005/8/layout/vList2"/>
    <dgm:cxn modelId="{97F72658-E6ED-4226-9CB5-34A37E2DA8B6}" srcId="{2BA406D6-B150-41D4-A9F3-EC9E70FD631F}" destId="{BDDB14F0-84F0-4670-8E0C-4C325FCF89C6}" srcOrd="3" destOrd="0" parTransId="{27ED9930-C00F-4780-9507-6B76EE47F303}" sibTransId="{34A09E11-01E9-4825-823F-E9A3341EDE96}"/>
    <dgm:cxn modelId="{D50FCE7C-37B0-4D1C-BD9E-2F37440CA0D3}" type="presOf" srcId="{0AABD238-BF90-47B5-BA74-00B3F47854B8}" destId="{D2A728FA-78C6-4B1D-B242-24E5636957BE}" srcOrd="0" destOrd="0" presId="urn:microsoft.com/office/officeart/2005/8/layout/vList2"/>
    <dgm:cxn modelId="{9987DB92-0562-4FBC-BD2A-73642F936072}" srcId="{2BA406D6-B150-41D4-A9F3-EC9E70FD631F}" destId="{F9415C56-77D9-4E01-B676-E4727789BF53}" srcOrd="0" destOrd="0" parTransId="{16A84918-6BFD-4106-AA5A-4D4E19FD6FFE}" sibTransId="{A8FEA97F-BE3C-4DC0-9097-9710B3CBE604}"/>
    <dgm:cxn modelId="{D3470FC1-921A-4DDC-B634-562A20819DF2}" type="presOf" srcId="{F9415C56-77D9-4E01-B676-E4727789BF53}" destId="{46E15B42-8DFE-4A5A-BD63-3D98E3EC6A9B}" srcOrd="0" destOrd="0" presId="urn:microsoft.com/office/officeart/2005/8/layout/vList2"/>
    <dgm:cxn modelId="{5F3159C7-BDA9-40A1-AABA-2C3D065FB17D}" srcId="{2BA406D6-B150-41D4-A9F3-EC9E70FD631F}" destId="{0AABD238-BF90-47B5-BA74-00B3F47854B8}" srcOrd="2" destOrd="0" parTransId="{0E385D65-6F4D-43E7-A4D6-8F4385835ABE}" sibTransId="{7030CF54-E8AF-4122-B11F-31A7836CF813}"/>
    <dgm:cxn modelId="{F1F827C9-4404-4F44-A8A0-57ED8ECE56ED}" type="presOf" srcId="{2BA406D6-B150-41D4-A9F3-EC9E70FD631F}" destId="{71FF214A-8634-4ED9-946D-8CE0BF20CAEA}" srcOrd="0" destOrd="0" presId="urn:microsoft.com/office/officeart/2005/8/layout/vList2"/>
    <dgm:cxn modelId="{5D0571FE-84ED-44BA-B193-2CBC0A2B010E}" type="presOf" srcId="{5972D604-60DD-4097-8C94-563308E8F1A3}" destId="{E2F7B6B9-D66D-4189-8ED7-EA64525805C2}" srcOrd="0" destOrd="0" presId="urn:microsoft.com/office/officeart/2005/8/layout/vList2"/>
    <dgm:cxn modelId="{187912AB-E6D3-425B-A50E-DF1C1AE06601}" type="presParOf" srcId="{71FF214A-8634-4ED9-946D-8CE0BF20CAEA}" destId="{46E15B42-8DFE-4A5A-BD63-3D98E3EC6A9B}" srcOrd="0" destOrd="0" presId="urn:microsoft.com/office/officeart/2005/8/layout/vList2"/>
    <dgm:cxn modelId="{2BFA2C30-109A-4765-A130-517A5B4D1DF6}" type="presParOf" srcId="{71FF214A-8634-4ED9-946D-8CE0BF20CAEA}" destId="{B295D087-ECE6-4A56-AF0E-948927137D51}" srcOrd="1" destOrd="0" presId="urn:microsoft.com/office/officeart/2005/8/layout/vList2"/>
    <dgm:cxn modelId="{9EE0FCCB-9EC3-4AB9-A056-21CFD67C71AA}" type="presParOf" srcId="{71FF214A-8634-4ED9-946D-8CE0BF20CAEA}" destId="{E2F7B6B9-D66D-4189-8ED7-EA64525805C2}" srcOrd="2" destOrd="0" presId="urn:microsoft.com/office/officeart/2005/8/layout/vList2"/>
    <dgm:cxn modelId="{64C2CD57-522E-4374-9901-1FE6961F69AE}" type="presParOf" srcId="{71FF214A-8634-4ED9-946D-8CE0BF20CAEA}" destId="{2544E973-91B8-4BB8-8E62-1EC7F65BEF15}" srcOrd="3" destOrd="0" presId="urn:microsoft.com/office/officeart/2005/8/layout/vList2"/>
    <dgm:cxn modelId="{C0647162-BD15-486E-83CD-D59974FE849C}" type="presParOf" srcId="{71FF214A-8634-4ED9-946D-8CE0BF20CAEA}" destId="{D2A728FA-78C6-4B1D-B242-24E5636957BE}" srcOrd="4" destOrd="0" presId="urn:microsoft.com/office/officeart/2005/8/layout/vList2"/>
    <dgm:cxn modelId="{DEF6202D-D7E6-4D8D-B762-014EB6F50901}" type="presParOf" srcId="{71FF214A-8634-4ED9-946D-8CE0BF20CAEA}" destId="{26AEAB7D-20B4-4418-9EFE-0D394A206E82}" srcOrd="5" destOrd="0" presId="urn:microsoft.com/office/officeart/2005/8/layout/vList2"/>
    <dgm:cxn modelId="{9A1D5811-7DFF-4A8C-AAC8-9297297B11CA}" type="presParOf" srcId="{71FF214A-8634-4ED9-946D-8CE0BF20CAEA}" destId="{CB61C15E-C8BC-49C1-A263-FAE0886E699B}" srcOrd="6"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4B2611-69CF-4527-BE3D-966EA50E53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3C17DB25-3734-4001-8402-A60604ACFEDA}">
      <dgm:prSet/>
      <dgm:spPr/>
      <dgm:t>
        <a:bodyPr/>
        <a:lstStyle/>
        <a:p>
          <a:r>
            <a:rPr lang="es-US" b="1"/>
            <a:t>H1.1:</a:t>
          </a:r>
          <a:r>
            <a:rPr lang="es-US"/>
            <a:t> El nivel de conocimientos sobre administración financiera parte de los propietarios de las microempresas ubicadas en el centro de la ciudad de Jipijapa está por debajo del nivel medio.</a:t>
          </a:r>
          <a:endParaRPr lang="es-EC"/>
        </a:p>
      </dgm:t>
    </dgm:pt>
    <dgm:pt modelId="{5F6CBBBD-0602-4DEF-9DCA-DDAB0E22E7F1}" type="parTrans" cxnId="{D65A80D7-20A4-4D29-9E22-2FD267CB1666}">
      <dgm:prSet/>
      <dgm:spPr/>
      <dgm:t>
        <a:bodyPr/>
        <a:lstStyle/>
        <a:p>
          <a:endParaRPr lang="es-EC"/>
        </a:p>
      </dgm:t>
    </dgm:pt>
    <dgm:pt modelId="{DDFB297F-7AA8-481C-8C8E-554C46271EA7}" type="sibTrans" cxnId="{D65A80D7-20A4-4D29-9E22-2FD267CB1666}">
      <dgm:prSet/>
      <dgm:spPr/>
      <dgm:t>
        <a:bodyPr/>
        <a:lstStyle/>
        <a:p>
          <a:endParaRPr lang="es-EC"/>
        </a:p>
      </dgm:t>
    </dgm:pt>
    <dgm:pt modelId="{8435B68B-589C-4AEB-A018-069F0689E4C8}">
      <dgm:prSet/>
      <dgm:spPr/>
      <dgm:t>
        <a:bodyPr/>
        <a:lstStyle/>
        <a:p>
          <a:r>
            <a:rPr lang="es-US" b="1" dirty="0"/>
            <a:t>H1.2:</a:t>
          </a:r>
          <a:r>
            <a:rPr lang="es-US" dirty="0"/>
            <a:t> La formación académica de los microempresarios está relacionado al nivel de conocimientos sobre administración financiera.</a:t>
          </a:r>
          <a:endParaRPr lang="es-EC" dirty="0"/>
        </a:p>
      </dgm:t>
    </dgm:pt>
    <dgm:pt modelId="{1FF00898-C167-424E-B3DE-0CFB7AF18788}" type="parTrans" cxnId="{7C6E4ADE-62C2-496F-806F-BE2DA13D25AC}">
      <dgm:prSet/>
      <dgm:spPr/>
      <dgm:t>
        <a:bodyPr/>
        <a:lstStyle/>
        <a:p>
          <a:endParaRPr lang="es-EC"/>
        </a:p>
      </dgm:t>
    </dgm:pt>
    <dgm:pt modelId="{B2CA6BF9-9281-4EEC-9404-0E1FD2BA4DB7}" type="sibTrans" cxnId="{7C6E4ADE-62C2-496F-806F-BE2DA13D25AC}">
      <dgm:prSet/>
      <dgm:spPr/>
      <dgm:t>
        <a:bodyPr/>
        <a:lstStyle/>
        <a:p>
          <a:endParaRPr lang="es-EC"/>
        </a:p>
      </dgm:t>
    </dgm:pt>
    <dgm:pt modelId="{973EFC60-EE6B-4C07-8D3A-B5EB43B3B671}">
      <dgm:prSet/>
      <dgm:spPr/>
      <dgm:t>
        <a:bodyPr/>
        <a:lstStyle/>
        <a:p>
          <a:r>
            <a:rPr lang="es-US" b="1" dirty="0">
              <a:solidFill>
                <a:schemeClr val="accent1">
                  <a:lumMod val="25000"/>
                </a:schemeClr>
              </a:solidFill>
            </a:rPr>
            <a:t>H1.3:</a:t>
          </a:r>
          <a:r>
            <a:rPr lang="es-US" dirty="0">
              <a:solidFill>
                <a:schemeClr val="accent1">
                  <a:lumMod val="25000"/>
                </a:schemeClr>
              </a:solidFill>
            </a:rPr>
            <a:t> El nivel de conocimiento sobre administración financiera está relacionado a la implementación de procedimientos adecuados de la gestión del capital de trabajo</a:t>
          </a:r>
          <a:endParaRPr lang="es-EC" dirty="0">
            <a:solidFill>
              <a:schemeClr val="accent1">
                <a:lumMod val="25000"/>
              </a:schemeClr>
            </a:solidFill>
          </a:endParaRPr>
        </a:p>
      </dgm:t>
    </dgm:pt>
    <dgm:pt modelId="{EE8CF79A-F395-4E6B-A78C-5D3CDED54353}" type="parTrans" cxnId="{B91B03BA-FC73-49D5-9F36-4E426A3AF899}">
      <dgm:prSet/>
      <dgm:spPr/>
      <dgm:t>
        <a:bodyPr/>
        <a:lstStyle/>
        <a:p>
          <a:endParaRPr lang="es-EC"/>
        </a:p>
      </dgm:t>
    </dgm:pt>
    <dgm:pt modelId="{34A96320-5643-4D95-AD59-330FAB226FDC}" type="sibTrans" cxnId="{B91B03BA-FC73-49D5-9F36-4E426A3AF899}">
      <dgm:prSet/>
      <dgm:spPr/>
      <dgm:t>
        <a:bodyPr/>
        <a:lstStyle/>
        <a:p>
          <a:endParaRPr lang="es-EC"/>
        </a:p>
      </dgm:t>
    </dgm:pt>
    <dgm:pt modelId="{051BD622-9997-4A62-BD32-54F73AE7CDC9}">
      <dgm:prSet/>
      <dgm:spPr>
        <a:effectLst>
          <a:outerShdw blurRad="50800" dist="38100" dir="2700000" algn="tl" rotWithShape="0">
            <a:prstClr val="black">
              <a:alpha val="40000"/>
            </a:prstClr>
          </a:outerShdw>
        </a:effectLst>
      </dgm:spPr>
      <dgm:t>
        <a:bodyPr/>
        <a:lstStyle/>
        <a:p>
          <a:r>
            <a:rPr lang="es-US" b="1" dirty="0">
              <a:solidFill>
                <a:schemeClr val="accent1">
                  <a:lumMod val="25000"/>
                </a:schemeClr>
              </a:solidFill>
            </a:rPr>
            <a:t>H1.4:</a:t>
          </a:r>
          <a:r>
            <a:rPr lang="es-US" dirty="0">
              <a:solidFill>
                <a:schemeClr val="accent1">
                  <a:lumMod val="25000"/>
                </a:schemeClr>
              </a:solidFill>
            </a:rPr>
            <a:t> El nivel de conocimiento sobre administración financiera está relacionado a la efectividad de las acciones de los microempresarios para generar utilidades.</a:t>
          </a:r>
          <a:endParaRPr lang="es-EC" dirty="0">
            <a:solidFill>
              <a:schemeClr val="accent1">
                <a:lumMod val="25000"/>
              </a:schemeClr>
            </a:solidFill>
          </a:endParaRPr>
        </a:p>
      </dgm:t>
    </dgm:pt>
    <dgm:pt modelId="{57CDA675-CBB7-4C98-B0B8-E6D604E9D417}" type="parTrans" cxnId="{1418A042-DFA6-41F2-AF35-00AD85920BD4}">
      <dgm:prSet/>
      <dgm:spPr/>
      <dgm:t>
        <a:bodyPr/>
        <a:lstStyle/>
        <a:p>
          <a:endParaRPr lang="es-EC"/>
        </a:p>
      </dgm:t>
    </dgm:pt>
    <dgm:pt modelId="{EC676C88-0258-48B7-8E7C-735411B7CC4F}" type="sibTrans" cxnId="{1418A042-DFA6-41F2-AF35-00AD85920BD4}">
      <dgm:prSet/>
      <dgm:spPr/>
      <dgm:t>
        <a:bodyPr/>
        <a:lstStyle/>
        <a:p>
          <a:endParaRPr lang="es-EC"/>
        </a:p>
      </dgm:t>
    </dgm:pt>
    <dgm:pt modelId="{3EB64411-1A05-4948-AE6D-16FD77E097F2}" type="pres">
      <dgm:prSet presAssocID="{DE4B2611-69CF-4527-BE3D-966EA50E5352}" presName="linear" presStyleCnt="0">
        <dgm:presLayoutVars>
          <dgm:animLvl val="lvl"/>
          <dgm:resizeHandles val="exact"/>
        </dgm:presLayoutVars>
      </dgm:prSet>
      <dgm:spPr/>
    </dgm:pt>
    <dgm:pt modelId="{456CFD1E-6FDB-4488-A13D-EDBC13BCE258}" type="pres">
      <dgm:prSet presAssocID="{3C17DB25-3734-4001-8402-A60604ACFEDA}" presName="parentText" presStyleLbl="node1" presStyleIdx="0" presStyleCnt="4">
        <dgm:presLayoutVars>
          <dgm:chMax val="0"/>
          <dgm:bulletEnabled val="1"/>
        </dgm:presLayoutVars>
      </dgm:prSet>
      <dgm:spPr/>
    </dgm:pt>
    <dgm:pt modelId="{26EC2150-47F7-4765-8DC3-60FC2873D508}" type="pres">
      <dgm:prSet presAssocID="{DDFB297F-7AA8-481C-8C8E-554C46271EA7}" presName="spacer" presStyleCnt="0"/>
      <dgm:spPr/>
    </dgm:pt>
    <dgm:pt modelId="{1A37BE77-39E1-4641-9160-221C623B0B2F}" type="pres">
      <dgm:prSet presAssocID="{8435B68B-589C-4AEB-A018-069F0689E4C8}" presName="parentText" presStyleLbl="node1" presStyleIdx="1" presStyleCnt="4">
        <dgm:presLayoutVars>
          <dgm:chMax val="0"/>
          <dgm:bulletEnabled val="1"/>
        </dgm:presLayoutVars>
      </dgm:prSet>
      <dgm:spPr/>
    </dgm:pt>
    <dgm:pt modelId="{C6D65E33-BF32-4A4F-AA87-7553180E8738}" type="pres">
      <dgm:prSet presAssocID="{B2CA6BF9-9281-4EEC-9404-0E1FD2BA4DB7}" presName="spacer" presStyleCnt="0"/>
      <dgm:spPr/>
    </dgm:pt>
    <dgm:pt modelId="{97845B3D-55FB-4D01-922A-5483717D9CB9}" type="pres">
      <dgm:prSet presAssocID="{973EFC60-EE6B-4C07-8D3A-B5EB43B3B671}" presName="parentText" presStyleLbl="node1" presStyleIdx="2" presStyleCnt="4">
        <dgm:presLayoutVars>
          <dgm:chMax val="0"/>
          <dgm:bulletEnabled val="1"/>
        </dgm:presLayoutVars>
      </dgm:prSet>
      <dgm:spPr/>
    </dgm:pt>
    <dgm:pt modelId="{88A5EB81-324D-47DC-8B36-BBACA604487A}" type="pres">
      <dgm:prSet presAssocID="{34A96320-5643-4D95-AD59-330FAB226FDC}" presName="spacer" presStyleCnt="0"/>
      <dgm:spPr/>
    </dgm:pt>
    <dgm:pt modelId="{8861A13D-DD30-40EE-B8C4-C5539462659F}" type="pres">
      <dgm:prSet presAssocID="{051BD622-9997-4A62-BD32-54F73AE7CDC9}" presName="parentText" presStyleLbl="node1" presStyleIdx="3" presStyleCnt="4">
        <dgm:presLayoutVars>
          <dgm:chMax val="0"/>
          <dgm:bulletEnabled val="1"/>
        </dgm:presLayoutVars>
      </dgm:prSet>
      <dgm:spPr/>
    </dgm:pt>
  </dgm:ptLst>
  <dgm:cxnLst>
    <dgm:cxn modelId="{F3C20016-2C7B-4519-977D-02883F07DA0A}" type="presOf" srcId="{973EFC60-EE6B-4C07-8D3A-B5EB43B3B671}" destId="{97845B3D-55FB-4D01-922A-5483717D9CB9}" srcOrd="0" destOrd="0" presId="urn:microsoft.com/office/officeart/2005/8/layout/vList2"/>
    <dgm:cxn modelId="{B2881118-8CC4-44FC-884F-752B841C210D}" type="presOf" srcId="{DE4B2611-69CF-4527-BE3D-966EA50E5352}" destId="{3EB64411-1A05-4948-AE6D-16FD77E097F2}" srcOrd="0" destOrd="0" presId="urn:microsoft.com/office/officeart/2005/8/layout/vList2"/>
    <dgm:cxn modelId="{1418A042-DFA6-41F2-AF35-00AD85920BD4}" srcId="{DE4B2611-69CF-4527-BE3D-966EA50E5352}" destId="{051BD622-9997-4A62-BD32-54F73AE7CDC9}" srcOrd="3" destOrd="0" parTransId="{57CDA675-CBB7-4C98-B0B8-E6D604E9D417}" sibTransId="{EC676C88-0258-48B7-8E7C-735411B7CC4F}"/>
    <dgm:cxn modelId="{5234DF4F-C1FD-4F2A-AEDB-66B10FCC7390}" type="presOf" srcId="{3C17DB25-3734-4001-8402-A60604ACFEDA}" destId="{456CFD1E-6FDB-4488-A13D-EDBC13BCE258}" srcOrd="0" destOrd="0" presId="urn:microsoft.com/office/officeart/2005/8/layout/vList2"/>
    <dgm:cxn modelId="{C0902356-C195-454F-BBB9-E468B24960CC}" type="presOf" srcId="{8435B68B-589C-4AEB-A018-069F0689E4C8}" destId="{1A37BE77-39E1-4641-9160-221C623B0B2F}" srcOrd="0" destOrd="0" presId="urn:microsoft.com/office/officeart/2005/8/layout/vList2"/>
    <dgm:cxn modelId="{B91B03BA-FC73-49D5-9F36-4E426A3AF899}" srcId="{DE4B2611-69CF-4527-BE3D-966EA50E5352}" destId="{973EFC60-EE6B-4C07-8D3A-B5EB43B3B671}" srcOrd="2" destOrd="0" parTransId="{EE8CF79A-F395-4E6B-A78C-5D3CDED54353}" sibTransId="{34A96320-5643-4D95-AD59-330FAB226FDC}"/>
    <dgm:cxn modelId="{72F566D1-9901-466D-A6B1-6BBC791FCFD8}" type="presOf" srcId="{051BD622-9997-4A62-BD32-54F73AE7CDC9}" destId="{8861A13D-DD30-40EE-B8C4-C5539462659F}" srcOrd="0" destOrd="0" presId="urn:microsoft.com/office/officeart/2005/8/layout/vList2"/>
    <dgm:cxn modelId="{D65A80D7-20A4-4D29-9E22-2FD267CB1666}" srcId="{DE4B2611-69CF-4527-BE3D-966EA50E5352}" destId="{3C17DB25-3734-4001-8402-A60604ACFEDA}" srcOrd="0" destOrd="0" parTransId="{5F6CBBBD-0602-4DEF-9DCA-DDAB0E22E7F1}" sibTransId="{DDFB297F-7AA8-481C-8C8E-554C46271EA7}"/>
    <dgm:cxn modelId="{7C6E4ADE-62C2-496F-806F-BE2DA13D25AC}" srcId="{DE4B2611-69CF-4527-BE3D-966EA50E5352}" destId="{8435B68B-589C-4AEB-A018-069F0689E4C8}" srcOrd="1" destOrd="0" parTransId="{1FF00898-C167-424E-B3DE-0CFB7AF18788}" sibTransId="{B2CA6BF9-9281-4EEC-9404-0E1FD2BA4DB7}"/>
    <dgm:cxn modelId="{00ACC5C0-FB88-4A34-A2B0-E23A911126A5}" type="presParOf" srcId="{3EB64411-1A05-4948-AE6D-16FD77E097F2}" destId="{456CFD1E-6FDB-4488-A13D-EDBC13BCE258}" srcOrd="0" destOrd="0" presId="urn:microsoft.com/office/officeart/2005/8/layout/vList2"/>
    <dgm:cxn modelId="{1217C2EF-9D08-4BAF-A462-3B7FC93BAFE4}" type="presParOf" srcId="{3EB64411-1A05-4948-AE6D-16FD77E097F2}" destId="{26EC2150-47F7-4765-8DC3-60FC2873D508}" srcOrd="1" destOrd="0" presId="urn:microsoft.com/office/officeart/2005/8/layout/vList2"/>
    <dgm:cxn modelId="{BCEF2F14-0942-4B26-930D-BC7ADDF996B0}" type="presParOf" srcId="{3EB64411-1A05-4948-AE6D-16FD77E097F2}" destId="{1A37BE77-39E1-4641-9160-221C623B0B2F}" srcOrd="2" destOrd="0" presId="urn:microsoft.com/office/officeart/2005/8/layout/vList2"/>
    <dgm:cxn modelId="{7FA448CA-90F5-46A2-8561-3E4C3E65B0EB}" type="presParOf" srcId="{3EB64411-1A05-4948-AE6D-16FD77E097F2}" destId="{C6D65E33-BF32-4A4F-AA87-7553180E8738}" srcOrd="3" destOrd="0" presId="urn:microsoft.com/office/officeart/2005/8/layout/vList2"/>
    <dgm:cxn modelId="{3E3287C4-EB9E-433D-AFF6-38949CBA52A8}" type="presParOf" srcId="{3EB64411-1A05-4948-AE6D-16FD77E097F2}" destId="{97845B3D-55FB-4D01-922A-5483717D9CB9}" srcOrd="4" destOrd="0" presId="urn:microsoft.com/office/officeart/2005/8/layout/vList2"/>
    <dgm:cxn modelId="{7770A9F9-5F82-42AE-B8B6-86C5F8EC2ECE}" type="presParOf" srcId="{3EB64411-1A05-4948-AE6D-16FD77E097F2}" destId="{88A5EB81-324D-47DC-8B36-BBACA604487A}" srcOrd="5" destOrd="0" presId="urn:microsoft.com/office/officeart/2005/8/layout/vList2"/>
    <dgm:cxn modelId="{28DFE38C-7ED9-4E85-A603-A1799DBC534C}" type="presParOf" srcId="{3EB64411-1A05-4948-AE6D-16FD77E097F2}" destId="{8861A13D-DD30-40EE-B8C4-C5539462659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F0FB72-704C-0549-9E4F-1FEF92C50419}" type="doc">
      <dgm:prSet loTypeId="urn:microsoft.com/office/officeart/2005/8/layout/hierarchy1" loCatId="" qsTypeId="urn:microsoft.com/office/officeart/2005/8/quickstyle/simple4" qsCatId="simple" csTypeId="urn:microsoft.com/office/officeart/2005/8/colors/colorful3" csCatId="colorful" phldr="1"/>
      <dgm:spPr/>
      <dgm:t>
        <a:bodyPr/>
        <a:lstStyle/>
        <a:p>
          <a:endParaRPr lang="es-ES_tradnl"/>
        </a:p>
      </dgm:t>
    </dgm:pt>
    <dgm:pt modelId="{8591CB18-7228-FC45-BB10-1C78D1126899}">
      <dgm:prSet phldrT="[Texto]" custT="1"/>
      <dgm:spPr/>
      <dgm:t>
        <a:bodyPr/>
        <a:lstStyle/>
        <a:p>
          <a:r>
            <a:rPr lang="es-MX" sz="1000" dirty="0">
              <a:latin typeface="Arial" charset="0"/>
              <a:ea typeface="Arial" charset="0"/>
              <a:cs typeface="Arial" charset="0"/>
            </a:rPr>
            <a:t>Se fundamenta históricamente</a:t>
          </a:r>
          <a:endParaRPr lang="es-ES_tradnl" sz="1000" dirty="0">
            <a:latin typeface="Arial" charset="0"/>
            <a:ea typeface="Arial" charset="0"/>
            <a:cs typeface="Arial" charset="0"/>
          </a:endParaRPr>
        </a:p>
      </dgm:t>
    </dgm:pt>
    <dgm:pt modelId="{64AB3FD9-AF84-854B-BB67-E90BA39804AF}" type="parTrans" cxnId="{17CBFF59-4DF3-4A40-A253-707569B78F91}">
      <dgm:prSet/>
      <dgm:spPr/>
      <dgm:t>
        <a:bodyPr/>
        <a:lstStyle/>
        <a:p>
          <a:endParaRPr lang="es-ES_tradnl" sz="1000">
            <a:latin typeface="Arial" charset="0"/>
            <a:ea typeface="Arial" charset="0"/>
            <a:cs typeface="Arial" charset="0"/>
          </a:endParaRPr>
        </a:p>
      </dgm:t>
    </dgm:pt>
    <dgm:pt modelId="{B7E4CFF2-FDE1-FE4D-A048-EF5ED8DB5E51}" type="sibTrans" cxnId="{17CBFF59-4DF3-4A40-A253-707569B78F91}">
      <dgm:prSet/>
      <dgm:spPr/>
      <dgm:t>
        <a:bodyPr/>
        <a:lstStyle/>
        <a:p>
          <a:endParaRPr lang="es-ES_tradnl" sz="1000">
            <a:latin typeface="Arial" charset="0"/>
            <a:ea typeface="Arial" charset="0"/>
            <a:cs typeface="Arial" charset="0"/>
          </a:endParaRPr>
        </a:p>
      </dgm:t>
    </dgm:pt>
    <dgm:pt modelId="{84DEBE01-0A6A-2E4A-92C4-417FA93A78A2}">
      <dgm:prSet phldrT="[Texto]" custT="1"/>
      <dgm:spPr/>
      <dgm:t>
        <a:bodyPr/>
        <a:lstStyle/>
        <a:p>
          <a:r>
            <a:rPr lang="es-MX" sz="1000" dirty="0">
              <a:latin typeface="Arial" charset="0"/>
              <a:ea typeface="Arial" charset="0"/>
              <a:cs typeface="Arial" charset="0"/>
            </a:rPr>
            <a:t>Tras el análisis y aportes</a:t>
          </a:r>
          <a:endParaRPr lang="es-ES_tradnl" sz="1000" dirty="0">
            <a:latin typeface="Arial" charset="0"/>
            <a:ea typeface="Arial" charset="0"/>
            <a:cs typeface="Arial" charset="0"/>
          </a:endParaRPr>
        </a:p>
      </dgm:t>
    </dgm:pt>
    <dgm:pt modelId="{DE9C5BEE-AA62-AA48-9776-D7CDD0852BF7}" type="parTrans" cxnId="{CC59C0BE-96D3-C64E-BB49-5778725B823B}">
      <dgm:prSet custT="1"/>
      <dgm:spPr/>
      <dgm:t>
        <a:bodyPr/>
        <a:lstStyle/>
        <a:p>
          <a:endParaRPr lang="es-ES_tradnl" sz="1000">
            <a:latin typeface="Arial" charset="0"/>
            <a:ea typeface="Arial" charset="0"/>
            <a:cs typeface="Arial" charset="0"/>
          </a:endParaRPr>
        </a:p>
      </dgm:t>
    </dgm:pt>
    <dgm:pt modelId="{21274CC9-8B69-F144-B971-D8124D80DFFE}" type="sibTrans" cxnId="{CC59C0BE-96D3-C64E-BB49-5778725B823B}">
      <dgm:prSet/>
      <dgm:spPr/>
      <dgm:t>
        <a:bodyPr/>
        <a:lstStyle/>
        <a:p>
          <a:endParaRPr lang="es-ES_tradnl" sz="1000">
            <a:latin typeface="Arial" charset="0"/>
            <a:ea typeface="Arial" charset="0"/>
            <a:cs typeface="Arial" charset="0"/>
          </a:endParaRPr>
        </a:p>
      </dgm:t>
    </dgm:pt>
    <dgm:pt modelId="{1F2C20EA-98F4-E04A-9E7E-4F3EFC854FEF}">
      <dgm:prSet phldrT="[Texto]" custT="1"/>
      <dgm:spPr/>
      <dgm:t>
        <a:bodyPr/>
        <a:lstStyle/>
        <a:p>
          <a:r>
            <a:rPr lang="es-ES_tradnl" sz="1000" dirty="0">
              <a:latin typeface="Arial" charset="0"/>
              <a:ea typeface="Arial" charset="0"/>
              <a:cs typeface="Arial" charset="0"/>
            </a:rPr>
            <a:t>De distintas personalidades</a:t>
          </a:r>
        </a:p>
      </dgm:t>
    </dgm:pt>
    <dgm:pt modelId="{227700AE-D53B-5548-8C93-D1089BC957CD}" type="parTrans" cxnId="{239F62B9-ECAE-0749-8054-6C53E168F11D}">
      <dgm:prSet custT="1"/>
      <dgm:spPr/>
      <dgm:t>
        <a:bodyPr/>
        <a:lstStyle/>
        <a:p>
          <a:endParaRPr lang="es-ES_tradnl" sz="1000">
            <a:latin typeface="Arial" charset="0"/>
            <a:ea typeface="Arial" charset="0"/>
            <a:cs typeface="Arial" charset="0"/>
          </a:endParaRPr>
        </a:p>
      </dgm:t>
    </dgm:pt>
    <dgm:pt modelId="{0D32991C-1F0F-EB4A-A482-510F1D9B1BA6}" type="sibTrans" cxnId="{239F62B9-ECAE-0749-8054-6C53E168F11D}">
      <dgm:prSet/>
      <dgm:spPr/>
      <dgm:t>
        <a:bodyPr/>
        <a:lstStyle/>
        <a:p>
          <a:endParaRPr lang="es-ES_tradnl" sz="1000">
            <a:latin typeface="Arial" charset="0"/>
            <a:ea typeface="Arial" charset="0"/>
            <a:cs typeface="Arial" charset="0"/>
          </a:endParaRPr>
        </a:p>
      </dgm:t>
    </dgm:pt>
    <dgm:pt modelId="{C37F6C2E-F357-2A48-B1DE-63ADF2F51588}" type="pres">
      <dgm:prSet presAssocID="{25F0FB72-704C-0549-9E4F-1FEF92C50419}" presName="hierChild1" presStyleCnt="0">
        <dgm:presLayoutVars>
          <dgm:chPref val="1"/>
          <dgm:dir/>
          <dgm:animOne val="branch"/>
          <dgm:animLvl val="lvl"/>
          <dgm:resizeHandles/>
        </dgm:presLayoutVars>
      </dgm:prSet>
      <dgm:spPr/>
    </dgm:pt>
    <dgm:pt modelId="{3238CC38-7AD0-5C4E-AE00-48771B98CB3B}" type="pres">
      <dgm:prSet presAssocID="{8591CB18-7228-FC45-BB10-1C78D1126899}" presName="hierRoot1" presStyleCnt="0"/>
      <dgm:spPr/>
    </dgm:pt>
    <dgm:pt modelId="{53A8151C-FA66-4A44-946B-38B1E8F37918}" type="pres">
      <dgm:prSet presAssocID="{8591CB18-7228-FC45-BB10-1C78D1126899}" presName="composite" presStyleCnt="0"/>
      <dgm:spPr/>
    </dgm:pt>
    <dgm:pt modelId="{BA8ABDD4-95D7-3C4D-A691-D1B6D561ACE7}" type="pres">
      <dgm:prSet presAssocID="{8591CB18-7228-FC45-BB10-1C78D1126899}" presName="background" presStyleLbl="node0" presStyleIdx="0" presStyleCnt="1"/>
      <dgm:spPr/>
    </dgm:pt>
    <dgm:pt modelId="{1BCB7907-D0BB-234E-88D2-6EA3CBA780B2}" type="pres">
      <dgm:prSet presAssocID="{8591CB18-7228-FC45-BB10-1C78D1126899}" presName="text" presStyleLbl="fgAcc0" presStyleIdx="0" presStyleCnt="1" custScaleX="235795">
        <dgm:presLayoutVars>
          <dgm:chPref val="3"/>
        </dgm:presLayoutVars>
      </dgm:prSet>
      <dgm:spPr/>
    </dgm:pt>
    <dgm:pt modelId="{68C292D6-3363-174A-BB3C-7103A1A73F09}" type="pres">
      <dgm:prSet presAssocID="{8591CB18-7228-FC45-BB10-1C78D1126899}" presName="hierChild2" presStyleCnt="0"/>
      <dgm:spPr/>
    </dgm:pt>
    <dgm:pt modelId="{989A8575-704C-5A4E-91AE-65882A79015D}" type="pres">
      <dgm:prSet presAssocID="{DE9C5BEE-AA62-AA48-9776-D7CDD0852BF7}" presName="Name10" presStyleLbl="parChTrans1D2" presStyleIdx="0" presStyleCnt="2"/>
      <dgm:spPr/>
    </dgm:pt>
    <dgm:pt modelId="{784DDD9F-57FF-5E4E-9B21-40D531C1FDC7}" type="pres">
      <dgm:prSet presAssocID="{84DEBE01-0A6A-2E4A-92C4-417FA93A78A2}" presName="hierRoot2" presStyleCnt="0"/>
      <dgm:spPr/>
    </dgm:pt>
    <dgm:pt modelId="{853E9B5C-7475-6943-B96E-FFED2F10C68D}" type="pres">
      <dgm:prSet presAssocID="{84DEBE01-0A6A-2E4A-92C4-417FA93A78A2}" presName="composite2" presStyleCnt="0"/>
      <dgm:spPr/>
    </dgm:pt>
    <dgm:pt modelId="{7DEA87A6-D305-6A46-8B79-8117D5F14D81}" type="pres">
      <dgm:prSet presAssocID="{84DEBE01-0A6A-2E4A-92C4-417FA93A78A2}" presName="background2" presStyleLbl="node2" presStyleIdx="0" presStyleCnt="2"/>
      <dgm:spPr/>
    </dgm:pt>
    <dgm:pt modelId="{3BAB0F61-4F8F-D84F-A5FC-A8DFFF1D0286}" type="pres">
      <dgm:prSet presAssocID="{84DEBE01-0A6A-2E4A-92C4-417FA93A78A2}" presName="text2" presStyleLbl="fgAcc2" presStyleIdx="0" presStyleCnt="2" custScaleX="235795">
        <dgm:presLayoutVars>
          <dgm:chPref val="3"/>
        </dgm:presLayoutVars>
      </dgm:prSet>
      <dgm:spPr/>
    </dgm:pt>
    <dgm:pt modelId="{74F9B41D-D1BD-9A47-8E33-0996FF7F1049}" type="pres">
      <dgm:prSet presAssocID="{84DEBE01-0A6A-2E4A-92C4-417FA93A78A2}" presName="hierChild3" presStyleCnt="0"/>
      <dgm:spPr/>
    </dgm:pt>
    <dgm:pt modelId="{D1245080-DF0A-F945-9E12-038C1B6FD8B4}" type="pres">
      <dgm:prSet presAssocID="{227700AE-D53B-5548-8C93-D1089BC957CD}" presName="Name10" presStyleLbl="parChTrans1D2" presStyleIdx="1" presStyleCnt="2"/>
      <dgm:spPr/>
    </dgm:pt>
    <dgm:pt modelId="{FA8F0F2D-6648-6648-BB32-87B588CE80FC}" type="pres">
      <dgm:prSet presAssocID="{1F2C20EA-98F4-E04A-9E7E-4F3EFC854FEF}" presName="hierRoot2" presStyleCnt="0"/>
      <dgm:spPr/>
    </dgm:pt>
    <dgm:pt modelId="{98EB13C5-E86F-4A42-B811-B03CCCF9F088}" type="pres">
      <dgm:prSet presAssocID="{1F2C20EA-98F4-E04A-9E7E-4F3EFC854FEF}" presName="composite2" presStyleCnt="0"/>
      <dgm:spPr/>
    </dgm:pt>
    <dgm:pt modelId="{5BC97507-3AF8-584D-AEF1-5489BF68B4E5}" type="pres">
      <dgm:prSet presAssocID="{1F2C20EA-98F4-E04A-9E7E-4F3EFC854FEF}" presName="background2" presStyleLbl="node2" presStyleIdx="1" presStyleCnt="2"/>
      <dgm:spPr/>
    </dgm:pt>
    <dgm:pt modelId="{E8E3E826-2BBF-BB47-9F23-099A2676AA11}" type="pres">
      <dgm:prSet presAssocID="{1F2C20EA-98F4-E04A-9E7E-4F3EFC854FEF}" presName="text2" presStyleLbl="fgAcc2" presStyleIdx="1" presStyleCnt="2" custScaleX="235795">
        <dgm:presLayoutVars>
          <dgm:chPref val="3"/>
        </dgm:presLayoutVars>
      </dgm:prSet>
      <dgm:spPr/>
    </dgm:pt>
    <dgm:pt modelId="{C4FD96AA-9C3E-E149-A8C4-29DA4EC8F0CE}" type="pres">
      <dgm:prSet presAssocID="{1F2C20EA-98F4-E04A-9E7E-4F3EFC854FEF}" presName="hierChild3" presStyleCnt="0"/>
      <dgm:spPr/>
    </dgm:pt>
  </dgm:ptLst>
  <dgm:cxnLst>
    <dgm:cxn modelId="{0486D40B-CE2A-6D45-B949-E0CB6F1BA5BC}" type="presOf" srcId="{84DEBE01-0A6A-2E4A-92C4-417FA93A78A2}" destId="{3BAB0F61-4F8F-D84F-A5FC-A8DFFF1D0286}" srcOrd="0" destOrd="0" presId="urn:microsoft.com/office/officeart/2005/8/layout/hierarchy1"/>
    <dgm:cxn modelId="{FCAF993C-0679-744E-8BD9-BFBB851939CC}" type="presOf" srcId="{227700AE-D53B-5548-8C93-D1089BC957CD}" destId="{D1245080-DF0A-F945-9E12-038C1B6FD8B4}" srcOrd="0" destOrd="0" presId="urn:microsoft.com/office/officeart/2005/8/layout/hierarchy1"/>
    <dgm:cxn modelId="{7002CA3F-DEF0-5E44-BB74-20312F065CA0}" type="presOf" srcId="{1F2C20EA-98F4-E04A-9E7E-4F3EFC854FEF}" destId="{E8E3E826-2BBF-BB47-9F23-099A2676AA11}" srcOrd="0" destOrd="0" presId="urn:microsoft.com/office/officeart/2005/8/layout/hierarchy1"/>
    <dgm:cxn modelId="{46EEBD48-98ED-314B-88F1-2B4A134E5D56}" type="presOf" srcId="{8591CB18-7228-FC45-BB10-1C78D1126899}" destId="{1BCB7907-D0BB-234E-88D2-6EA3CBA780B2}" srcOrd="0" destOrd="0" presId="urn:microsoft.com/office/officeart/2005/8/layout/hierarchy1"/>
    <dgm:cxn modelId="{17CBFF59-4DF3-4A40-A253-707569B78F91}" srcId="{25F0FB72-704C-0549-9E4F-1FEF92C50419}" destId="{8591CB18-7228-FC45-BB10-1C78D1126899}" srcOrd="0" destOrd="0" parTransId="{64AB3FD9-AF84-854B-BB67-E90BA39804AF}" sibTransId="{B7E4CFF2-FDE1-FE4D-A048-EF5ED8DB5E51}"/>
    <dgm:cxn modelId="{239F62B9-ECAE-0749-8054-6C53E168F11D}" srcId="{8591CB18-7228-FC45-BB10-1C78D1126899}" destId="{1F2C20EA-98F4-E04A-9E7E-4F3EFC854FEF}" srcOrd="1" destOrd="0" parTransId="{227700AE-D53B-5548-8C93-D1089BC957CD}" sibTransId="{0D32991C-1F0F-EB4A-A482-510F1D9B1BA6}"/>
    <dgm:cxn modelId="{CC59C0BE-96D3-C64E-BB49-5778725B823B}" srcId="{8591CB18-7228-FC45-BB10-1C78D1126899}" destId="{84DEBE01-0A6A-2E4A-92C4-417FA93A78A2}" srcOrd="0" destOrd="0" parTransId="{DE9C5BEE-AA62-AA48-9776-D7CDD0852BF7}" sibTransId="{21274CC9-8B69-F144-B971-D8124D80DFFE}"/>
    <dgm:cxn modelId="{BE2FE4D2-D62D-294F-9B4B-C3CD5DEAA66D}" type="presOf" srcId="{25F0FB72-704C-0549-9E4F-1FEF92C50419}" destId="{C37F6C2E-F357-2A48-B1DE-63ADF2F51588}" srcOrd="0" destOrd="0" presId="urn:microsoft.com/office/officeart/2005/8/layout/hierarchy1"/>
    <dgm:cxn modelId="{7E4A05DA-0F69-7247-8EEE-5671F8B23255}" type="presOf" srcId="{DE9C5BEE-AA62-AA48-9776-D7CDD0852BF7}" destId="{989A8575-704C-5A4E-91AE-65882A79015D}" srcOrd="0" destOrd="0" presId="urn:microsoft.com/office/officeart/2005/8/layout/hierarchy1"/>
    <dgm:cxn modelId="{ABE26C8D-0650-184C-93BB-5B68192AF701}" type="presParOf" srcId="{C37F6C2E-F357-2A48-B1DE-63ADF2F51588}" destId="{3238CC38-7AD0-5C4E-AE00-48771B98CB3B}" srcOrd="0" destOrd="0" presId="urn:microsoft.com/office/officeart/2005/8/layout/hierarchy1"/>
    <dgm:cxn modelId="{72DD6904-B579-3A41-B929-DD0CBAF9871D}" type="presParOf" srcId="{3238CC38-7AD0-5C4E-AE00-48771B98CB3B}" destId="{53A8151C-FA66-4A44-946B-38B1E8F37918}" srcOrd="0" destOrd="0" presId="urn:microsoft.com/office/officeart/2005/8/layout/hierarchy1"/>
    <dgm:cxn modelId="{2BEC35E6-2F0F-994C-93DF-E2121B4D6C2E}" type="presParOf" srcId="{53A8151C-FA66-4A44-946B-38B1E8F37918}" destId="{BA8ABDD4-95D7-3C4D-A691-D1B6D561ACE7}" srcOrd="0" destOrd="0" presId="urn:microsoft.com/office/officeart/2005/8/layout/hierarchy1"/>
    <dgm:cxn modelId="{5FB27EFA-A578-4D43-829D-157921DE8976}" type="presParOf" srcId="{53A8151C-FA66-4A44-946B-38B1E8F37918}" destId="{1BCB7907-D0BB-234E-88D2-6EA3CBA780B2}" srcOrd="1" destOrd="0" presId="urn:microsoft.com/office/officeart/2005/8/layout/hierarchy1"/>
    <dgm:cxn modelId="{DAA89DA8-924B-1F4C-A3F8-AC4CD72387C6}" type="presParOf" srcId="{3238CC38-7AD0-5C4E-AE00-48771B98CB3B}" destId="{68C292D6-3363-174A-BB3C-7103A1A73F09}" srcOrd="1" destOrd="0" presId="urn:microsoft.com/office/officeart/2005/8/layout/hierarchy1"/>
    <dgm:cxn modelId="{C7831CDF-C896-6D47-AE16-FBFFFA09A4CD}" type="presParOf" srcId="{68C292D6-3363-174A-BB3C-7103A1A73F09}" destId="{989A8575-704C-5A4E-91AE-65882A79015D}" srcOrd="0" destOrd="0" presId="urn:microsoft.com/office/officeart/2005/8/layout/hierarchy1"/>
    <dgm:cxn modelId="{71A22A6C-F6D3-344F-8FA1-EDF0875136B0}" type="presParOf" srcId="{68C292D6-3363-174A-BB3C-7103A1A73F09}" destId="{784DDD9F-57FF-5E4E-9B21-40D531C1FDC7}" srcOrd="1" destOrd="0" presId="urn:microsoft.com/office/officeart/2005/8/layout/hierarchy1"/>
    <dgm:cxn modelId="{0827FA2E-4402-0B41-8C46-CBA3DDD01380}" type="presParOf" srcId="{784DDD9F-57FF-5E4E-9B21-40D531C1FDC7}" destId="{853E9B5C-7475-6943-B96E-FFED2F10C68D}" srcOrd="0" destOrd="0" presId="urn:microsoft.com/office/officeart/2005/8/layout/hierarchy1"/>
    <dgm:cxn modelId="{132BAA85-81AF-7A46-9607-6DFC8DC1A904}" type="presParOf" srcId="{853E9B5C-7475-6943-B96E-FFED2F10C68D}" destId="{7DEA87A6-D305-6A46-8B79-8117D5F14D81}" srcOrd="0" destOrd="0" presId="urn:microsoft.com/office/officeart/2005/8/layout/hierarchy1"/>
    <dgm:cxn modelId="{DE6D5BF7-B701-434F-818C-C2742DFA3ED5}" type="presParOf" srcId="{853E9B5C-7475-6943-B96E-FFED2F10C68D}" destId="{3BAB0F61-4F8F-D84F-A5FC-A8DFFF1D0286}" srcOrd="1" destOrd="0" presId="urn:microsoft.com/office/officeart/2005/8/layout/hierarchy1"/>
    <dgm:cxn modelId="{0461D4B8-9EAC-5946-B5EB-ABAC24582003}" type="presParOf" srcId="{784DDD9F-57FF-5E4E-9B21-40D531C1FDC7}" destId="{74F9B41D-D1BD-9A47-8E33-0996FF7F1049}" srcOrd="1" destOrd="0" presId="urn:microsoft.com/office/officeart/2005/8/layout/hierarchy1"/>
    <dgm:cxn modelId="{C108BCFD-262B-3846-BDAE-A79016C61049}" type="presParOf" srcId="{68C292D6-3363-174A-BB3C-7103A1A73F09}" destId="{D1245080-DF0A-F945-9E12-038C1B6FD8B4}" srcOrd="2" destOrd="0" presId="urn:microsoft.com/office/officeart/2005/8/layout/hierarchy1"/>
    <dgm:cxn modelId="{0627F1AD-0077-074E-B042-59538E1EA679}" type="presParOf" srcId="{68C292D6-3363-174A-BB3C-7103A1A73F09}" destId="{FA8F0F2D-6648-6648-BB32-87B588CE80FC}" srcOrd="3" destOrd="0" presId="urn:microsoft.com/office/officeart/2005/8/layout/hierarchy1"/>
    <dgm:cxn modelId="{9A71D4B8-4DA6-924A-8A61-E872957786FF}" type="presParOf" srcId="{FA8F0F2D-6648-6648-BB32-87B588CE80FC}" destId="{98EB13C5-E86F-4A42-B811-B03CCCF9F088}" srcOrd="0" destOrd="0" presId="urn:microsoft.com/office/officeart/2005/8/layout/hierarchy1"/>
    <dgm:cxn modelId="{0A02E922-033B-6A46-BE36-4E0288BAF35B}" type="presParOf" srcId="{98EB13C5-E86F-4A42-B811-B03CCCF9F088}" destId="{5BC97507-3AF8-584D-AEF1-5489BF68B4E5}" srcOrd="0" destOrd="0" presId="urn:microsoft.com/office/officeart/2005/8/layout/hierarchy1"/>
    <dgm:cxn modelId="{ED97AF79-560F-CB4A-8114-65EA26771E4A}" type="presParOf" srcId="{98EB13C5-E86F-4A42-B811-B03CCCF9F088}" destId="{E8E3E826-2BBF-BB47-9F23-099A2676AA11}" srcOrd="1" destOrd="0" presId="urn:microsoft.com/office/officeart/2005/8/layout/hierarchy1"/>
    <dgm:cxn modelId="{D3CF47DD-377D-BA44-84DA-FE95D0F96C8E}" type="presParOf" srcId="{FA8F0F2D-6648-6648-BB32-87B588CE80FC}" destId="{C4FD96AA-9C3E-E149-A8C4-29DA4EC8F0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788D78-C2D0-3C40-BE4E-33035667B327}"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s-ES_tradnl"/>
        </a:p>
      </dgm:t>
    </dgm:pt>
    <dgm:pt modelId="{1F7CB171-807F-6B4C-AF94-EAD32936506C}">
      <dgm:prSet phldrT="[Texto]" custT="1"/>
      <dgm:spPr/>
      <dgm:t>
        <a:bodyPr/>
        <a:lstStyle/>
        <a:p>
          <a:r>
            <a:rPr lang="es-ES_tradnl" sz="1000" dirty="0">
              <a:latin typeface="Arial" charset="0"/>
              <a:ea typeface="Arial" charset="0"/>
              <a:cs typeface="Arial" charset="0"/>
            </a:rPr>
            <a:t>1916</a:t>
          </a:r>
        </a:p>
      </dgm:t>
    </dgm:pt>
    <dgm:pt modelId="{EA1911BB-A5D3-D845-B6BA-115315D58E47}" type="parTrans" cxnId="{59B14ACE-03E3-0148-9756-B08AD3C425E3}">
      <dgm:prSet/>
      <dgm:spPr/>
      <dgm:t>
        <a:bodyPr/>
        <a:lstStyle/>
        <a:p>
          <a:endParaRPr lang="es-ES_tradnl" sz="1000">
            <a:latin typeface="Arial" charset="0"/>
            <a:ea typeface="Arial" charset="0"/>
            <a:cs typeface="Arial" charset="0"/>
          </a:endParaRPr>
        </a:p>
      </dgm:t>
    </dgm:pt>
    <dgm:pt modelId="{C7C6ADFD-DF3C-504F-B850-CE4B46A34788}" type="sibTrans" cxnId="{59B14ACE-03E3-0148-9756-B08AD3C425E3}">
      <dgm:prSet/>
      <dgm:spPr/>
      <dgm:t>
        <a:bodyPr/>
        <a:lstStyle/>
        <a:p>
          <a:endParaRPr lang="es-ES_tradnl" sz="1000">
            <a:latin typeface="Arial" charset="0"/>
            <a:ea typeface="Arial" charset="0"/>
            <a:cs typeface="Arial" charset="0"/>
          </a:endParaRPr>
        </a:p>
      </dgm:t>
    </dgm:pt>
    <dgm:pt modelId="{67010F80-BA0C-C941-AA4F-0DF4915FD64D}">
      <dgm:prSet phldrT="[Texto]" custT="1"/>
      <dgm:spPr/>
      <dgm:t>
        <a:bodyPr/>
        <a:lstStyle/>
        <a:p>
          <a:r>
            <a:rPr lang="es-ES" sz="1000" b="1" dirty="0">
              <a:latin typeface="Arial" charset="0"/>
              <a:ea typeface="Arial" charset="0"/>
              <a:cs typeface="Arial" charset="0"/>
            </a:rPr>
            <a:t>Henry Fayol</a:t>
          </a:r>
          <a:endParaRPr lang="es-ES_tradnl" sz="1000" b="1" dirty="0">
            <a:latin typeface="Arial" charset="0"/>
            <a:ea typeface="Arial" charset="0"/>
            <a:cs typeface="Arial" charset="0"/>
          </a:endParaRPr>
        </a:p>
      </dgm:t>
    </dgm:pt>
    <dgm:pt modelId="{182BEFC9-4A6B-114A-9AE0-1758CBA03B4B}" type="parTrans" cxnId="{1FD2DA2F-A40E-7340-BC70-84AB0D603FA3}">
      <dgm:prSet/>
      <dgm:spPr/>
      <dgm:t>
        <a:bodyPr/>
        <a:lstStyle/>
        <a:p>
          <a:endParaRPr lang="es-ES_tradnl" sz="1000">
            <a:latin typeface="Arial" charset="0"/>
            <a:ea typeface="Arial" charset="0"/>
            <a:cs typeface="Arial" charset="0"/>
          </a:endParaRPr>
        </a:p>
      </dgm:t>
    </dgm:pt>
    <dgm:pt modelId="{958EA7C7-A904-144C-8538-19F286243030}" type="sibTrans" cxnId="{1FD2DA2F-A40E-7340-BC70-84AB0D603FA3}">
      <dgm:prSet/>
      <dgm:spPr/>
      <dgm:t>
        <a:bodyPr/>
        <a:lstStyle/>
        <a:p>
          <a:endParaRPr lang="es-ES_tradnl" sz="1000">
            <a:latin typeface="Arial" charset="0"/>
            <a:ea typeface="Arial" charset="0"/>
            <a:cs typeface="Arial" charset="0"/>
          </a:endParaRPr>
        </a:p>
      </dgm:t>
    </dgm:pt>
    <dgm:pt modelId="{FE0DC442-D7F3-4D48-865D-6883027A0BBF}" type="pres">
      <dgm:prSet presAssocID="{B2788D78-C2D0-3C40-BE4E-33035667B327}" presName="Name0" presStyleCnt="0">
        <dgm:presLayoutVars>
          <dgm:dir/>
          <dgm:animLvl val="lvl"/>
          <dgm:resizeHandles val="exact"/>
        </dgm:presLayoutVars>
      </dgm:prSet>
      <dgm:spPr/>
    </dgm:pt>
    <dgm:pt modelId="{DEF51C37-32A8-8F4E-A6D7-DD7908B0A2BC}" type="pres">
      <dgm:prSet presAssocID="{1F7CB171-807F-6B4C-AF94-EAD32936506C}" presName="linNode" presStyleCnt="0"/>
      <dgm:spPr/>
    </dgm:pt>
    <dgm:pt modelId="{7881D5C6-1B53-7148-9556-392CC5C452A1}" type="pres">
      <dgm:prSet presAssocID="{1F7CB171-807F-6B4C-AF94-EAD32936506C}" presName="parentText" presStyleLbl="node1" presStyleIdx="0" presStyleCnt="1" custScaleX="90910" custScaleY="62093">
        <dgm:presLayoutVars>
          <dgm:chMax val="1"/>
          <dgm:bulletEnabled val="1"/>
        </dgm:presLayoutVars>
      </dgm:prSet>
      <dgm:spPr/>
    </dgm:pt>
    <dgm:pt modelId="{51B50D65-78E2-EE43-BE05-9094FDF833F0}" type="pres">
      <dgm:prSet presAssocID="{1F7CB171-807F-6B4C-AF94-EAD32936506C}" presName="descendantText" presStyleLbl="alignAccFollowNode1" presStyleIdx="0" presStyleCnt="1" custScaleX="90909" custScaleY="75132" custLinFactNeighborX="-4453">
        <dgm:presLayoutVars>
          <dgm:bulletEnabled val="1"/>
        </dgm:presLayoutVars>
      </dgm:prSet>
      <dgm:spPr/>
    </dgm:pt>
  </dgm:ptLst>
  <dgm:cxnLst>
    <dgm:cxn modelId="{AECBFA06-A6D9-A740-9E2B-95855432E4FB}" type="presOf" srcId="{1F7CB171-807F-6B4C-AF94-EAD32936506C}" destId="{7881D5C6-1B53-7148-9556-392CC5C452A1}" srcOrd="0" destOrd="0" presId="urn:microsoft.com/office/officeart/2005/8/layout/vList5"/>
    <dgm:cxn modelId="{1FD2DA2F-A40E-7340-BC70-84AB0D603FA3}" srcId="{1F7CB171-807F-6B4C-AF94-EAD32936506C}" destId="{67010F80-BA0C-C941-AA4F-0DF4915FD64D}" srcOrd="0" destOrd="0" parTransId="{182BEFC9-4A6B-114A-9AE0-1758CBA03B4B}" sibTransId="{958EA7C7-A904-144C-8538-19F286243030}"/>
    <dgm:cxn modelId="{55088BAA-ACAB-ED42-AF7A-E87E7307D351}" type="presOf" srcId="{67010F80-BA0C-C941-AA4F-0DF4915FD64D}" destId="{51B50D65-78E2-EE43-BE05-9094FDF833F0}" srcOrd="0" destOrd="0" presId="urn:microsoft.com/office/officeart/2005/8/layout/vList5"/>
    <dgm:cxn modelId="{59B14ACE-03E3-0148-9756-B08AD3C425E3}" srcId="{B2788D78-C2D0-3C40-BE4E-33035667B327}" destId="{1F7CB171-807F-6B4C-AF94-EAD32936506C}" srcOrd="0" destOrd="0" parTransId="{EA1911BB-A5D3-D845-B6BA-115315D58E47}" sibTransId="{C7C6ADFD-DF3C-504F-B850-CE4B46A34788}"/>
    <dgm:cxn modelId="{839F50E7-4DDD-244E-968B-7195D3DFE98F}" type="presOf" srcId="{B2788D78-C2D0-3C40-BE4E-33035667B327}" destId="{FE0DC442-D7F3-4D48-865D-6883027A0BBF}" srcOrd="0" destOrd="0" presId="urn:microsoft.com/office/officeart/2005/8/layout/vList5"/>
    <dgm:cxn modelId="{54021F3D-C297-E145-9842-BD183319DBE7}" type="presParOf" srcId="{FE0DC442-D7F3-4D48-865D-6883027A0BBF}" destId="{DEF51C37-32A8-8F4E-A6D7-DD7908B0A2BC}" srcOrd="0" destOrd="0" presId="urn:microsoft.com/office/officeart/2005/8/layout/vList5"/>
    <dgm:cxn modelId="{E9711713-935E-794A-B7F4-FEC01636ACD4}" type="presParOf" srcId="{DEF51C37-32A8-8F4E-A6D7-DD7908B0A2BC}" destId="{7881D5C6-1B53-7148-9556-392CC5C452A1}" srcOrd="0" destOrd="0" presId="urn:microsoft.com/office/officeart/2005/8/layout/vList5"/>
    <dgm:cxn modelId="{4A1CF533-41B9-1A47-88E5-1BE61AF84327}" type="presParOf" srcId="{DEF51C37-32A8-8F4E-A6D7-DD7908B0A2BC}" destId="{51B50D65-78E2-EE43-BE05-9094FDF833F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293F8A-C5DD-F74A-B3AF-912CE02A55C9}" type="doc">
      <dgm:prSet loTypeId="urn:microsoft.com/office/officeart/2008/layout/VerticalCurvedList" loCatId="" qsTypeId="urn:microsoft.com/office/officeart/2005/8/quickstyle/simple3" qsCatId="simple" csTypeId="urn:microsoft.com/office/officeart/2005/8/colors/accent1_4" csCatId="accent1" phldr="1"/>
      <dgm:spPr/>
      <dgm:t>
        <a:bodyPr/>
        <a:lstStyle/>
        <a:p>
          <a:endParaRPr lang="es-ES_tradnl"/>
        </a:p>
      </dgm:t>
    </dgm:pt>
    <dgm:pt modelId="{54294F6D-FFD0-C24C-A01B-653C6098543F}">
      <dgm:prSet phldrT="[Texto]" custT="1"/>
      <dgm:spPr/>
      <dgm:t>
        <a:bodyPr/>
        <a:lstStyle/>
        <a:p>
          <a:r>
            <a:rPr lang="es-ES_tradnl" sz="1000" dirty="0">
              <a:latin typeface="Arial" charset="0"/>
              <a:ea typeface="Arial" charset="0"/>
              <a:cs typeface="Arial" charset="0"/>
            </a:rPr>
            <a:t>Registro monetario de las operaciones de la empresa y la gestión de tesorería</a:t>
          </a:r>
          <a:endParaRPr lang="es-ES_tradnl" sz="1000" dirty="0"/>
        </a:p>
      </dgm:t>
    </dgm:pt>
    <dgm:pt modelId="{AFBC7B8F-9679-0341-89D0-85023BDDBD92}" type="parTrans" cxnId="{5CF05808-4796-F045-B3DB-9FD58FDA7F11}">
      <dgm:prSet/>
      <dgm:spPr/>
      <dgm:t>
        <a:bodyPr/>
        <a:lstStyle/>
        <a:p>
          <a:endParaRPr lang="es-ES_tradnl" sz="1000"/>
        </a:p>
      </dgm:t>
    </dgm:pt>
    <dgm:pt modelId="{3449BBC8-B1FC-A148-9C58-F8C3AD7DFCF1}" type="sibTrans" cxnId="{5CF05808-4796-F045-B3DB-9FD58FDA7F11}">
      <dgm:prSet/>
      <dgm:spPr/>
      <dgm:t>
        <a:bodyPr/>
        <a:lstStyle/>
        <a:p>
          <a:endParaRPr lang="es-ES_tradnl" sz="1000"/>
        </a:p>
      </dgm:t>
    </dgm:pt>
    <dgm:pt modelId="{F6E2CF2F-E3ED-994F-A5EE-D46892A10931}">
      <dgm:prSet custT="1"/>
      <dgm:spPr/>
      <dgm:t>
        <a:bodyPr/>
        <a:lstStyle/>
        <a:p>
          <a:r>
            <a:rPr lang="es-ES_tradnl" sz="1000" dirty="0">
              <a:latin typeface="Arial" charset="0"/>
              <a:ea typeface="Arial" charset="0"/>
              <a:cs typeface="Arial" charset="0"/>
            </a:rPr>
            <a:t>Siglo XX, la disciplina toma 3 enfoques. El tradicional, el moderno y el contractual</a:t>
          </a:r>
        </a:p>
      </dgm:t>
    </dgm:pt>
    <dgm:pt modelId="{A20A7A8A-3FE0-3046-B07B-98D4FCDD5C66}" type="parTrans" cxnId="{8C9F4F29-455F-6D42-99BC-EB4ED7E9311B}">
      <dgm:prSet/>
      <dgm:spPr/>
      <dgm:t>
        <a:bodyPr/>
        <a:lstStyle/>
        <a:p>
          <a:endParaRPr lang="es-ES_tradnl" sz="1000"/>
        </a:p>
      </dgm:t>
    </dgm:pt>
    <dgm:pt modelId="{D3322BA3-0203-1D43-8DDC-516C6B0B85ED}" type="sibTrans" cxnId="{8C9F4F29-455F-6D42-99BC-EB4ED7E9311B}">
      <dgm:prSet/>
      <dgm:spPr/>
      <dgm:t>
        <a:bodyPr/>
        <a:lstStyle/>
        <a:p>
          <a:endParaRPr lang="es-ES_tradnl" sz="1000"/>
        </a:p>
      </dgm:t>
    </dgm:pt>
    <dgm:pt modelId="{7E791FD6-2C73-C94B-ABE3-AA84740A8C95}" type="pres">
      <dgm:prSet presAssocID="{F8293F8A-C5DD-F74A-B3AF-912CE02A55C9}" presName="Name0" presStyleCnt="0">
        <dgm:presLayoutVars>
          <dgm:chMax val="7"/>
          <dgm:chPref val="7"/>
          <dgm:dir/>
        </dgm:presLayoutVars>
      </dgm:prSet>
      <dgm:spPr/>
    </dgm:pt>
    <dgm:pt modelId="{56AE2887-268F-AA4B-960B-D79702BE8D0D}" type="pres">
      <dgm:prSet presAssocID="{F8293F8A-C5DD-F74A-B3AF-912CE02A55C9}" presName="Name1" presStyleCnt="0"/>
      <dgm:spPr/>
    </dgm:pt>
    <dgm:pt modelId="{B5561EEE-933F-CE45-9F20-D5B078953C3E}" type="pres">
      <dgm:prSet presAssocID="{F8293F8A-C5DD-F74A-B3AF-912CE02A55C9}" presName="cycle" presStyleCnt="0"/>
      <dgm:spPr/>
    </dgm:pt>
    <dgm:pt modelId="{A172CD89-FFDB-9F44-984A-EE87EF8BCF46}" type="pres">
      <dgm:prSet presAssocID="{F8293F8A-C5DD-F74A-B3AF-912CE02A55C9}" presName="srcNode" presStyleLbl="node1" presStyleIdx="0" presStyleCnt="2"/>
      <dgm:spPr/>
    </dgm:pt>
    <dgm:pt modelId="{ADF605AE-4048-8A4C-AC57-CBD2146C7683}" type="pres">
      <dgm:prSet presAssocID="{F8293F8A-C5DD-F74A-B3AF-912CE02A55C9}" presName="conn" presStyleLbl="parChTrans1D2" presStyleIdx="0" presStyleCnt="1"/>
      <dgm:spPr/>
    </dgm:pt>
    <dgm:pt modelId="{EC2B86BD-6938-D341-89AB-4BDC80DD3AB0}" type="pres">
      <dgm:prSet presAssocID="{F8293F8A-C5DD-F74A-B3AF-912CE02A55C9}" presName="extraNode" presStyleLbl="node1" presStyleIdx="0" presStyleCnt="2"/>
      <dgm:spPr/>
    </dgm:pt>
    <dgm:pt modelId="{7ECEDBB3-E315-E040-84AB-630445935CA1}" type="pres">
      <dgm:prSet presAssocID="{F8293F8A-C5DD-F74A-B3AF-912CE02A55C9}" presName="dstNode" presStyleLbl="node1" presStyleIdx="0" presStyleCnt="2"/>
      <dgm:spPr/>
    </dgm:pt>
    <dgm:pt modelId="{7AFA95F7-E18A-DF4D-83C0-0F085CB4C9BD}" type="pres">
      <dgm:prSet presAssocID="{54294F6D-FFD0-C24C-A01B-653C6098543F}" presName="text_1" presStyleLbl="node1" presStyleIdx="0" presStyleCnt="2">
        <dgm:presLayoutVars>
          <dgm:bulletEnabled val="1"/>
        </dgm:presLayoutVars>
      </dgm:prSet>
      <dgm:spPr/>
    </dgm:pt>
    <dgm:pt modelId="{4A4A9DF8-FC8B-6A4C-BA7B-7A38A191582B}" type="pres">
      <dgm:prSet presAssocID="{54294F6D-FFD0-C24C-A01B-653C6098543F}" presName="accent_1" presStyleCnt="0"/>
      <dgm:spPr/>
    </dgm:pt>
    <dgm:pt modelId="{10AE3F2B-33D2-534E-A3BC-D296656B47BF}" type="pres">
      <dgm:prSet presAssocID="{54294F6D-FFD0-C24C-A01B-653C6098543F}" presName="accentRepeatNode" presStyleLbl="solidFgAcc1" presStyleIdx="0" presStyleCnt="2"/>
      <dgm:spPr/>
    </dgm:pt>
    <dgm:pt modelId="{067CA60C-8CFD-4540-A35C-87361023BDEA}" type="pres">
      <dgm:prSet presAssocID="{F6E2CF2F-E3ED-994F-A5EE-D46892A10931}" presName="text_2" presStyleLbl="node1" presStyleIdx="1" presStyleCnt="2">
        <dgm:presLayoutVars>
          <dgm:bulletEnabled val="1"/>
        </dgm:presLayoutVars>
      </dgm:prSet>
      <dgm:spPr/>
    </dgm:pt>
    <dgm:pt modelId="{00135FDC-57C4-944C-897D-D003EF06F8EB}" type="pres">
      <dgm:prSet presAssocID="{F6E2CF2F-E3ED-994F-A5EE-D46892A10931}" presName="accent_2" presStyleCnt="0"/>
      <dgm:spPr/>
    </dgm:pt>
    <dgm:pt modelId="{032F2768-CA4C-8747-968A-3768FE61E3CB}" type="pres">
      <dgm:prSet presAssocID="{F6E2CF2F-E3ED-994F-A5EE-D46892A10931}" presName="accentRepeatNode" presStyleLbl="solidFgAcc1" presStyleIdx="1" presStyleCnt="2"/>
      <dgm:spPr/>
    </dgm:pt>
  </dgm:ptLst>
  <dgm:cxnLst>
    <dgm:cxn modelId="{5CF05808-4796-F045-B3DB-9FD58FDA7F11}" srcId="{F8293F8A-C5DD-F74A-B3AF-912CE02A55C9}" destId="{54294F6D-FFD0-C24C-A01B-653C6098543F}" srcOrd="0" destOrd="0" parTransId="{AFBC7B8F-9679-0341-89D0-85023BDDBD92}" sibTransId="{3449BBC8-B1FC-A148-9C58-F8C3AD7DFCF1}"/>
    <dgm:cxn modelId="{8C9F4F29-455F-6D42-99BC-EB4ED7E9311B}" srcId="{F8293F8A-C5DD-F74A-B3AF-912CE02A55C9}" destId="{F6E2CF2F-E3ED-994F-A5EE-D46892A10931}" srcOrd="1" destOrd="0" parTransId="{A20A7A8A-3FE0-3046-B07B-98D4FCDD5C66}" sibTransId="{D3322BA3-0203-1D43-8DDC-516C6B0B85ED}"/>
    <dgm:cxn modelId="{00F63C39-14A1-2B4F-B1F5-613EDB4A55ED}" type="presOf" srcId="{54294F6D-FFD0-C24C-A01B-653C6098543F}" destId="{7AFA95F7-E18A-DF4D-83C0-0F085CB4C9BD}" srcOrd="0" destOrd="0" presId="urn:microsoft.com/office/officeart/2008/layout/VerticalCurvedList"/>
    <dgm:cxn modelId="{BFC82ED1-4533-F448-9824-0A2489C8C967}" type="presOf" srcId="{F6E2CF2F-E3ED-994F-A5EE-D46892A10931}" destId="{067CA60C-8CFD-4540-A35C-87361023BDEA}" srcOrd="0" destOrd="0" presId="urn:microsoft.com/office/officeart/2008/layout/VerticalCurvedList"/>
    <dgm:cxn modelId="{2E7E58E5-64B7-EB44-BB5C-D3EF36E283D3}" type="presOf" srcId="{F8293F8A-C5DD-F74A-B3AF-912CE02A55C9}" destId="{7E791FD6-2C73-C94B-ABE3-AA84740A8C95}" srcOrd="0" destOrd="0" presId="urn:microsoft.com/office/officeart/2008/layout/VerticalCurvedList"/>
    <dgm:cxn modelId="{BEDEB1FD-9082-9045-91AE-FAE617F15FCB}" type="presOf" srcId="{3449BBC8-B1FC-A148-9C58-F8C3AD7DFCF1}" destId="{ADF605AE-4048-8A4C-AC57-CBD2146C7683}" srcOrd="0" destOrd="0" presId="urn:microsoft.com/office/officeart/2008/layout/VerticalCurvedList"/>
    <dgm:cxn modelId="{52839C9B-C846-B747-B220-42EC77313AFD}" type="presParOf" srcId="{7E791FD6-2C73-C94B-ABE3-AA84740A8C95}" destId="{56AE2887-268F-AA4B-960B-D79702BE8D0D}" srcOrd="0" destOrd="0" presId="urn:microsoft.com/office/officeart/2008/layout/VerticalCurvedList"/>
    <dgm:cxn modelId="{D54684A4-8776-3E44-83E2-967E82228131}" type="presParOf" srcId="{56AE2887-268F-AA4B-960B-D79702BE8D0D}" destId="{B5561EEE-933F-CE45-9F20-D5B078953C3E}" srcOrd="0" destOrd="0" presId="urn:microsoft.com/office/officeart/2008/layout/VerticalCurvedList"/>
    <dgm:cxn modelId="{7FA1B368-EEE7-0541-B292-EDC3BF066584}" type="presParOf" srcId="{B5561EEE-933F-CE45-9F20-D5B078953C3E}" destId="{A172CD89-FFDB-9F44-984A-EE87EF8BCF46}" srcOrd="0" destOrd="0" presId="urn:microsoft.com/office/officeart/2008/layout/VerticalCurvedList"/>
    <dgm:cxn modelId="{F1EDB352-208B-2146-9A45-185B8D14F778}" type="presParOf" srcId="{B5561EEE-933F-CE45-9F20-D5B078953C3E}" destId="{ADF605AE-4048-8A4C-AC57-CBD2146C7683}" srcOrd="1" destOrd="0" presId="urn:microsoft.com/office/officeart/2008/layout/VerticalCurvedList"/>
    <dgm:cxn modelId="{04EAD7D1-C7F5-C840-9AF7-90E84B395E54}" type="presParOf" srcId="{B5561EEE-933F-CE45-9F20-D5B078953C3E}" destId="{EC2B86BD-6938-D341-89AB-4BDC80DD3AB0}" srcOrd="2" destOrd="0" presId="urn:microsoft.com/office/officeart/2008/layout/VerticalCurvedList"/>
    <dgm:cxn modelId="{5BB073AA-F054-DC42-A961-92DFE413419E}" type="presParOf" srcId="{B5561EEE-933F-CE45-9F20-D5B078953C3E}" destId="{7ECEDBB3-E315-E040-84AB-630445935CA1}" srcOrd="3" destOrd="0" presId="urn:microsoft.com/office/officeart/2008/layout/VerticalCurvedList"/>
    <dgm:cxn modelId="{47F81418-8237-CB4A-98E2-B496712BC651}" type="presParOf" srcId="{56AE2887-268F-AA4B-960B-D79702BE8D0D}" destId="{7AFA95F7-E18A-DF4D-83C0-0F085CB4C9BD}" srcOrd="1" destOrd="0" presId="urn:microsoft.com/office/officeart/2008/layout/VerticalCurvedList"/>
    <dgm:cxn modelId="{D12DF54F-8DEB-EE4B-B112-B502939EE4FB}" type="presParOf" srcId="{56AE2887-268F-AA4B-960B-D79702BE8D0D}" destId="{4A4A9DF8-FC8B-6A4C-BA7B-7A38A191582B}" srcOrd="2" destOrd="0" presId="urn:microsoft.com/office/officeart/2008/layout/VerticalCurvedList"/>
    <dgm:cxn modelId="{7BB03542-FD76-B24F-ADC0-FD3F37D270C5}" type="presParOf" srcId="{4A4A9DF8-FC8B-6A4C-BA7B-7A38A191582B}" destId="{10AE3F2B-33D2-534E-A3BC-D296656B47BF}" srcOrd="0" destOrd="0" presId="urn:microsoft.com/office/officeart/2008/layout/VerticalCurvedList"/>
    <dgm:cxn modelId="{4546C166-27A7-7E4F-A630-982C521714F6}" type="presParOf" srcId="{56AE2887-268F-AA4B-960B-D79702BE8D0D}" destId="{067CA60C-8CFD-4540-A35C-87361023BDEA}" srcOrd="3" destOrd="0" presId="urn:microsoft.com/office/officeart/2008/layout/VerticalCurvedList"/>
    <dgm:cxn modelId="{20CD3F56-900F-CC4D-9464-0D608FE453EA}" type="presParOf" srcId="{56AE2887-268F-AA4B-960B-D79702BE8D0D}" destId="{00135FDC-57C4-944C-897D-D003EF06F8EB}" srcOrd="4" destOrd="0" presId="urn:microsoft.com/office/officeart/2008/layout/VerticalCurvedList"/>
    <dgm:cxn modelId="{356B48F2-D113-EF46-AB7E-0F2695CBD8C2}" type="presParOf" srcId="{00135FDC-57C4-944C-897D-D003EF06F8EB}" destId="{032F2768-CA4C-8747-968A-3768FE61E3CB}"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3FC951-FD2D-C943-BAE5-A409FF99AC7F}" type="doc">
      <dgm:prSet loTypeId="urn:microsoft.com/office/officeart/2005/8/layout/vProcess5" loCatId="" qsTypeId="urn:microsoft.com/office/officeart/2005/8/quickstyle/simple3" qsCatId="simple" csTypeId="urn:microsoft.com/office/officeart/2005/8/colors/colorful5" csCatId="colorful" phldr="1"/>
      <dgm:spPr/>
      <dgm:t>
        <a:bodyPr/>
        <a:lstStyle/>
        <a:p>
          <a:endParaRPr lang="es-ES_tradnl"/>
        </a:p>
      </dgm:t>
    </dgm:pt>
    <dgm:pt modelId="{64DF643A-7863-EA48-AF3A-253FE6D07058}">
      <dgm:prSet phldrT="[Texto]" custT="1"/>
      <dgm:spPr/>
      <dgm:t>
        <a:bodyPr/>
        <a:lstStyle/>
        <a:p>
          <a:r>
            <a:rPr lang="es-ES_tradnl" sz="1000" dirty="0">
              <a:latin typeface="Arial" charset="0"/>
              <a:ea typeface="Arial" charset="0"/>
              <a:cs typeface="Arial" charset="0"/>
            </a:rPr>
            <a:t>Planteó la relevancia que tiene la dirección y la administración de la empresa para conseguir la eficacia y la competencia mediante métodos</a:t>
          </a:r>
        </a:p>
      </dgm:t>
    </dgm:pt>
    <dgm:pt modelId="{1B9DFAEE-5874-3240-8C4B-0D523C223586}" type="parTrans" cxnId="{DBD17B4F-96BA-B747-B7A2-FF502655C0A9}">
      <dgm:prSet/>
      <dgm:spPr/>
      <dgm:t>
        <a:bodyPr/>
        <a:lstStyle/>
        <a:p>
          <a:endParaRPr lang="es-ES_tradnl" sz="1000">
            <a:latin typeface="Arial" charset="0"/>
            <a:ea typeface="Arial" charset="0"/>
            <a:cs typeface="Arial" charset="0"/>
          </a:endParaRPr>
        </a:p>
      </dgm:t>
    </dgm:pt>
    <dgm:pt modelId="{A63D1C2F-4DB9-9E4B-AD25-18B4F4BC94B8}" type="sibTrans" cxnId="{DBD17B4F-96BA-B747-B7A2-FF502655C0A9}">
      <dgm:prSet custT="1"/>
      <dgm:spPr/>
      <dgm:t>
        <a:bodyPr/>
        <a:lstStyle/>
        <a:p>
          <a:endParaRPr lang="es-ES_tradnl" sz="1000">
            <a:latin typeface="Arial" charset="0"/>
            <a:ea typeface="Arial" charset="0"/>
            <a:cs typeface="Arial" charset="0"/>
          </a:endParaRPr>
        </a:p>
      </dgm:t>
    </dgm:pt>
    <dgm:pt modelId="{44711757-057F-7C4A-83CC-61836C959235}">
      <dgm:prSet custT="1"/>
      <dgm:spPr/>
      <dgm:t>
        <a:bodyPr/>
        <a:lstStyle/>
        <a:p>
          <a:r>
            <a:rPr lang="es-ES_tradnl" sz="1000" dirty="0">
              <a:latin typeface="Arial" charset="0"/>
              <a:ea typeface="Arial" charset="0"/>
              <a:cs typeface="Arial" charset="0"/>
            </a:rPr>
            <a:t>Hace énfasis en la estructura y funcionamiento organizacional. </a:t>
          </a:r>
        </a:p>
      </dgm:t>
    </dgm:pt>
    <dgm:pt modelId="{87C304F3-E028-1541-944D-A3A772A658CD}" type="parTrans" cxnId="{387631EE-0B70-BC4B-A9A7-0F0AD68BD6DB}">
      <dgm:prSet/>
      <dgm:spPr/>
      <dgm:t>
        <a:bodyPr/>
        <a:lstStyle/>
        <a:p>
          <a:endParaRPr lang="es-ES_tradnl" sz="1000">
            <a:latin typeface="Arial" charset="0"/>
            <a:ea typeface="Arial" charset="0"/>
            <a:cs typeface="Arial" charset="0"/>
          </a:endParaRPr>
        </a:p>
      </dgm:t>
    </dgm:pt>
    <dgm:pt modelId="{26BCD879-B9B1-B64D-B78B-56400A817A05}" type="sibTrans" cxnId="{387631EE-0B70-BC4B-A9A7-0F0AD68BD6DB}">
      <dgm:prSet custT="1"/>
      <dgm:spPr/>
      <dgm:t>
        <a:bodyPr/>
        <a:lstStyle/>
        <a:p>
          <a:endParaRPr lang="es-ES_tradnl" sz="1000">
            <a:latin typeface="Arial" charset="0"/>
            <a:ea typeface="Arial" charset="0"/>
            <a:cs typeface="Arial" charset="0"/>
          </a:endParaRPr>
        </a:p>
      </dgm:t>
    </dgm:pt>
    <dgm:pt modelId="{C9E7B21D-3117-8446-8B53-95EDCB6C2FE2}">
      <dgm:prSet custT="1"/>
      <dgm:spPr/>
      <dgm:t>
        <a:bodyPr/>
        <a:lstStyle/>
        <a:p>
          <a:r>
            <a:rPr lang="es-ES_tradnl" sz="1000" dirty="0">
              <a:latin typeface="Arial" charset="0"/>
              <a:ea typeface="Arial" charset="0"/>
              <a:cs typeface="Arial" charset="0"/>
            </a:rPr>
            <a:t>Propuso 14 principios de la administración y la necesidad de dividir la empresa en 6 funciones básicas</a:t>
          </a:r>
        </a:p>
      </dgm:t>
    </dgm:pt>
    <dgm:pt modelId="{42895532-4BD7-2D42-91C4-7B49AFC1F0F2}" type="parTrans" cxnId="{7A304E2C-5066-9A4C-A0F1-77F6061FFC0D}">
      <dgm:prSet/>
      <dgm:spPr/>
      <dgm:t>
        <a:bodyPr/>
        <a:lstStyle/>
        <a:p>
          <a:endParaRPr lang="es-ES_tradnl" sz="1000">
            <a:latin typeface="Arial" charset="0"/>
            <a:ea typeface="Arial" charset="0"/>
            <a:cs typeface="Arial" charset="0"/>
          </a:endParaRPr>
        </a:p>
      </dgm:t>
    </dgm:pt>
    <dgm:pt modelId="{9E5D8908-2134-A748-85DA-B9C735C7DAF0}" type="sibTrans" cxnId="{7A304E2C-5066-9A4C-A0F1-77F6061FFC0D}">
      <dgm:prSet custT="1"/>
      <dgm:spPr/>
      <dgm:t>
        <a:bodyPr/>
        <a:lstStyle/>
        <a:p>
          <a:endParaRPr lang="es-ES_tradnl" sz="1000">
            <a:latin typeface="Arial" charset="0"/>
            <a:ea typeface="Arial" charset="0"/>
            <a:cs typeface="Arial" charset="0"/>
          </a:endParaRPr>
        </a:p>
      </dgm:t>
    </dgm:pt>
    <dgm:pt modelId="{B649D478-1FA0-7F45-9C77-D59EB5D2CA2F}">
      <dgm:prSet custT="1"/>
      <dgm:spPr/>
      <dgm:t>
        <a:bodyPr/>
        <a:lstStyle/>
        <a:p>
          <a:r>
            <a:rPr lang="es-ES_tradnl" sz="1000" dirty="0">
              <a:latin typeface="Arial" charset="0"/>
              <a:ea typeface="Arial" charset="0"/>
              <a:cs typeface="Arial" charset="0"/>
            </a:rPr>
            <a:t>También, define el acto de administrar como el proceso de planificación, organización, dirección, coordinación y control</a:t>
          </a:r>
        </a:p>
      </dgm:t>
    </dgm:pt>
    <dgm:pt modelId="{AA245A86-D7D3-0643-9536-5CAE71133F76}" type="parTrans" cxnId="{1A3667A5-DD59-124A-A08A-769D1B96C113}">
      <dgm:prSet/>
      <dgm:spPr/>
      <dgm:t>
        <a:bodyPr/>
        <a:lstStyle/>
        <a:p>
          <a:endParaRPr lang="es-ES_tradnl" sz="1000">
            <a:latin typeface="Arial" charset="0"/>
            <a:ea typeface="Arial" charset="0"/>
            <a:cs typeface="Arial" charset="0"/>
          </a:endParaRPr>
        </a:p>
      </dgm:t>
    </dgm:pt>
    <dgm:pt modelId="{D4EEADC3-4BE3-B648-B8E0-77CF1836F86D}" type="sibTrans" cxnId="{1A3667A5-DD59-124A-A08A-769D1B96C113}">
      <dgm:prSet/>
      <dgm:spPr/>
      <dgm:t>
        <a:bodyPr/>
        <a:lstStyle/>
        <a:p>
          <a:endParaRPr lang="es-ES_tradnl" sz="1000">
            <a:latin typeface="Arial" charset="0"/>
            <a:ea typeface="Arial" charset="0"/>
            <a:cs typeface="Arial" charset="0"/>
          </a:endParaRPr>
        </a:p>
      </dgm:t>
    </dgm:pt>
    <dgm:pt modelId="{63884CFF-05B1-6340-AB46-AED54A10D382}" type="pres">
      <dgm:prSet presAssocID="{1E3FC951-FD2D-C943-BAE5-A409FF99AC7F}" presName="outerComposite" presStyleCnt="0">
        <dgm:presLayoutVars>
          <dgm:chMax val="5"/>
          <dgm:dir/>
          <dgm:resizeHandles val="exact"/>
        </dgm:presLayoutVars>
      </dgm:prSet>
      <dgm:spPr/>
    </dgm:pt>
    <dgm:pt modelId="{677EED2E-A55B-024C-AA09-D93D101A748D}" type="pres">
      <dgm:prSet presAssocID="{1E3FC951-FD2D-C943-BAE5-A409FF99AC7F}" presName="dummyMaxCanvas" presStyleCnt="0">
        <dgm:presLayoutVars/>
      </dgm:prSet>
      <dgm:spPr/>
    </dgm:pt>
    <dgm:pt modelId="{60E31CCF-9A74-164E-AA41-7B9CCFD31A2F}" type="pres">
      <dgm:prSet presAssocID="{1E3FC951-FD2D-C943-BAE5-A409FF99AC7F}" presName="FourNodes_1" presStyleLbl="node1" presStyleIdx="0" presStyleCnt="4">
        <dgm:presLayoutVars>
          <dgm:bulletEnabled val="1"/>
        </dgm:presLayoutVars>
      </dgm:prSet>
      <dgm:spPr/>
    </dgm:pt>
    <dgm:pt modelId="{ED4FC7BB-9395-EB46-B706-A5A90753938A}" type="pres">
      <dgm:prSet presAssocID="{1E3FC951-FD2D-C943-BAE5-A409FF99AC7F}" presName="FourNodes_2" presStyleLbl="node1" presStyleIdx="1" presStyleCnt="4">
        <dgm:presLayoutVars>
          <dgm:bulletEnabled val="1"/>
        </dgm:presLayoutVars>
      </dgm:prSet>
      <dgm:spPr/>
    </dgm:pt>
    <dgm:pt modelId="{D5A1BA37-4BE1-5D45-8485-CFAE6A488FA5}" type="pres">
      <dgm:prSet presAssocID="{1E3FC951-FD2D-C943-BAE5-A409FF99AC7F}" presName="FourNodes_3" presStyleLbl="node1" presStyleIdx="2" presStyleCnt="4">
        <dgm:presLayoutVars>
          <dgm:bulletEnabled val="1"/>
        </dgm:presLayoutVars>
      </dgm:prSet>
      <dgm:spPr/>
    </dgm:pt>
    <dgm:pt modelId="{C3E3C304-5162-4E44-85CB-8EBF1E358F62}" type="pres">
      <dgm:prSet presAssocID="{1E3FC951-FD2D-C943-BAE5-A409FF99AC7F}" presName="FourNodes_4" presStyleLbl="node1" presStyleIdx="3" presStyleCnt="4">
        <dgm:presLayoutVars>
          <dgm:bulletEnabled val="1"/>
        </dgm:presLayoutVars>
      </dgm:prSet>
      <dgm:spPr/>
    </dgm:pt>
    <dgm:pt modelId="{E8A9823E-9F1F-D647-AD11-7976DC8F4FC2}" type="pres">
      <dgm:prSet presAssocID="{1E3FC951-FD2D-C943-BAE5-A409FF99AC7F}" presName="FourConn_1-2" presStyleLbl="fgAccFollowNode1" presStyleIdx="0" presStyleCnt="3">
        <dgm:presLayoutVars>
          <dgm:bulletEnabled val="1"/>
        </dgm:presLayoutVars>
      </dgm:prSet>
      <dgm:spPr/>
    </dgm:pt>
    <dgm:pt modelId="{046973E3-308D-9B4B-BDE6-F81689976FB3}" type="pres">
      <dgm:prSet presAssocID="{1E3FC951-FD2D-C943-BAE5-A409FF99AC7F}" presName="FourConn_2-3" presStyleLbl="fgAccFollowNode1" presStyleIdx="1" presStyleCnt="3">
        <dgm:presLayoutVars>
          <dgm:bulletEnabled val="1"/>
        </dgm:presLayoutVars>
      </dgm:prSet>
      <dgm:spPr/>
    </dgm:pt>
    <dgm:pt modelId="{1DD3EDBC-D0E4-D247-85BD-6291468595B1}" type="pres">
      <dgm:prSet presAssocID="{1E3FC951-FD2D-C943-BAE5-A409FF99AC7F}" presName="FourConn_3-4" presStyleLbl="fgAccFollowNode1" presStyleIdx="2" presStyleCnt="3">
        <dgm:presLayoutVars>
          <dgm:bulletEnabled val="1"/>
        </dgm:presLayoutVars>
      </dgm:prSet>
      <dgm:spPr/>
    </dgm:pt>
    <dgm:pt modelId="{1C340594-4A40-194D-AE7B-2BE1E85CA44D}" type="pres">
      <dgm:prSet presAssocID="{1E3FC951-FD2D-C943-BAE5-A409FF99AC7F}" presName="FourNodes_1_text" presStyleLbl="node1" presStyleIdx="3" presStyleCnt="4">
        <dgm:presLayoutVars>
          <dgm:bulletEnabled val="1"/>
        </dgm:presLayoutVars>
      </dgm:prSet>
      <dgm:spPr/>
    </dgm:pt>
    <dgm:pt modelId="{859BA399-3482-CB44-97A4-61D004E2803F}" type="pres">
      <dgm:prSet presAssocID="{1E3FC951-FD2D-C943-BAE5-A409FF99AC7F}" presName="FourNodes_2_text" presStyleLbl="node1" presStyleIdx="3" presStyleCnt="4">
        <dgm:presLayoutVars>
          <dgm:bulletEnabled val="1"/>
        </dgm:presLayoutVars>
      </dgm:prSet>
      <dgm:spPr/>
    </dgm:pt>
    <dgm:pt modelId="{206C71FF-8C27-C248-9C21-51F7DF5A3217}" type="pres">
      <dgm:prSet presAssocID="{1E3FC951-FD2D-C943-BAE5-A409FF99AC7F}" presName="FourNodes_3_text" presStyleLbl="node1" presStyleIdx="3" presStyleCnt="4">
        <dgm:presLayoutVars>
          <dgm:bulletEnabled val="1"/>
        </dgm:presLayoutVars>
      </dgm:prSet>
      <dgm:spPr/>
    </dgm:pt>
    <dgm:pt modelId="{A43EDCB4-1A20-E946-B155-F40AFA04374B}" type="pres">
      <dgm:prSet presAssocID="{1E3FC951-FD2D-C943-BAE5-A409FF99AC7F}" presName="FourNodes_4_text" presStyleLbl="node1" presStyleIdx="3" presStyleCnt="4">
        <dgm:presLayoutVars>
          <dgm:bulletEnabled val="1"/>
        </dgm:presLayoutVars>
      </dgm:prSet>
      <dgm:spPr/>
    </dgm:pt>
  </dgm:ptLst>
  <dgm:cxnLst>
    <dgm:cxn modelId="{FB3B7C00-249A-DE44-9CF0-1DF10D5F45B5}" type="presOf" srcId="{44711757-057F-7C4A-83CC-61836C959235}" destId="{ED4FC7BB-9395-EB46-B706-A5A90753938A}" srcOrd="0" destOrd="0" presId="urn:microsoft.com/office/officeart/2005/8/layout/vProcess5"/>
    <dgm:cxn modelId="{29208014-5D56-944F-866E-5D08DA66298C}" type="presOf" srcId="{9E5D8908-2134-A748-85DA-B9C735C7DAF0}" destId="{1DD3EDBC-D0E4-D247-85BD-6291468595B1}" srcOrd="0" destOrd="0" presId="urn:microsoft.com/office/officeart/2005/8/layout/vProcess5"/>
    <dgm:cxn modelId="{D8EC2620-F36D-5E43-A35B-075BBB0E197C}" type="presOf" srcId="{26BCD879-B9B1-B64D-B78B-56400A817A05}" destId="{046973E3-308D-9B4B-BDE6-F81689976FB3}" srcOrd="0" destOrd="0" presId="urn:microsoft.com/office/officeart/2005/8/layout/vProcess5"/>
    <dgm:cxn modelId="{6DE16322-4B9E-B04F-8B65-67995E1582F7}" type="presOf" srcId="{C9E7B21D-3117-8446-8B53-95EDCB6C2FE2}" destId="{D5A1BA37-4BE1-5D45-8485-CFAE6A488FA5}" srcOrd="0" destOrd="0" presId="urn:microsoft.com/office/officeart/2005/8/layout/vProcess5"/>
    <dgm:cxn modelId="{F85C7925-C6D4-7342-A8F8-B76A3BAC9FAB}" type="presOf" srcId="{A63D1C2F-4DB9-9E4B-AD25-18B4F4BC94B8}" destId="{E8A9823E-9F1F-D647-AD11-7976DC8F4FC2}" srcOrd="0" destOrd="0" presId="urn:microsoft.com/office/officeart/2005/8/layout/vProcess5"/>
    <dgm:cxn modelId="{7A304E2C-5066-9A4C-A0F1-77F6061FFC0D}" srcId="{1E3FC951-FD2D-C943-BAE5-A409FF99AC7F}" destId="{C9E7B21D-3117-8446-8B53-95EDCB6C2FE2}" srcOrd="2" destOrd="0" parTransId="{42895532-4BD7-2D42-91C4-7B49AFC1F0F2}" sibTransId="{9E5D8908-2134-A748-85DA-B9C735C7DAF0}"/>
    <dgm:cxn modelId="{0EADAA2E-D420-BB4C-89F3-3AC442F8DC1C}" type="presOf" srcId="{64DF643A-7863-EA48-AF3A-253FE6D07058}" destId="{60E31CCF-9A74-164E-AA41-7B9CCFD31A2F}" srcOrd="0" destOrd="0" presId="urn:microsoft.com/office/officeart/2005/8/layout/vProcess5"/>
    <dgm:cxn modelId="{132B546F-EB5E-8E47-BBF2-52C462493107}" type="presOf" srcId="{1E3FC951-FD2D-C943-BAE5-A409FF99AC7F}" destId="{63884CFF-05B1-6340-AB46-AED54A10D382}" srcOrd="0" destOrd="0" presId="urn:microsoft.com/office/officeart/2005/8/layout/vProcess5"/>
    <dgm:cxn modelId="{DBD17B4F-96BA-B747-B7A2-FF502655C0A9}" srcId="{1E3FC951-FD2D-C943-BAE5-A409FF99AC7F}" destId="{64DF643A-7863-EA48-AF3A-253FE6D07058}" srcOrd="0" destOrd="0" parTransId="{1B9DFAEE-5874-3240-8C4B-0D523C223586}" sibTransId="{A63D1C2F-4DB9-9E4B-AD25-18B4F4BC94B8}"/>
    <dgm:cxn modelId="{90FA4152-B34C-EE43-B501-8ED79E603178}" type="presOf" srcId="{B649D478-1FA0-7F45-9C77-D59EB5D2CA2F}" destId="{C3E3C304-5162-4E44-85CB-8EBF1E358F62}" srcOrd="0" destOrd="0" presId="urn:microsoft.com/office/officeart/2005/8/layout/vProcess5"/>
    <dgm:cxn modelId="{1A3667A5-DD59-124A-A08A-769D1B96C113}" srcId="{1E3FC951-FD2D-C943-BAE5-A409FF99AC7F}" destId="{B649D478-1FA0-7F45-9C77-D59EB5D2CA2F}" srcOrd="3" destOrd="0" parTransId="{AA245A86-D7D3-0643-9536-5CAE71133F76}" sibTransId="{D4EEADC3-4BE3-B648-B8E0-77CF1836F86D}"/>
    <dgm:cxn modelId="{F658BFB4-FF8C-6A48-8AC3-A49B437AF437}" type="presOf" srcId="{44711757-057F-7C4A-83CC-61836C959235}" destId="{859BA399-3482-CB44-97A4-61D004E2803F}" srcOrd="1" destOrd="0" presId="urn:microsoft.com/office/officeart/2005/8/layout/vProcess5"/>
    <dgm:cxn modelId="{7D1BDAB6-C14D-F044-947F-8402DB328ACD}" type="presOf" srcId="{64DF643A-7863-EA48-AF3A-253FE6D07058}" destId="{1C340594-4A40-194D-AE7B-2BE1E85CA44D}" srcOrd="1" destOrd="0" presId="urn:microsoft.com/office/officeart/2005/8/layout/vProcess5"/>
    <dgm:cxn modelId="{187F31D5-7F85-F647-904B-5AA28CBBBB2C}" type="presOf" srcId="{B649D478-1FA0-7F45-9C77-D59EB5D2CA2F}" destId="{A43EDCB4-1A20-E946-B155-F40AFA04374B}" srcOrd="1" destOrd="0" presId="urn:microsoft.com/office/officeart/2005/8/layout/vProcess5"/>
    <dgm:cxn modelId="{387631EE-0B70-BC4B-A9A7-0F0AD68BD6DB}" srcId="{1E3FC951-FD2D-C943-BAE5-A409FF99AC7F}" destId="{44711757-057F-7C4A-83CC-61836C959235}" srcOrd="1" destOrd="0" parTransId="{87C304F3-E028-1541-944D-A3A772A658CD}" sibTransId="{26BCD879-B9B1-B64D-B78B-56400A817A05}"/>
    <dgm:cxn modelId="{05AB78F4-5D24-2544-B8AF-7B9B5F07E120}" type="presOf" srcId="{C9E7B21D-3117-8446-8B53-95EDCB6C2FE2}" destId="{206C71FF-8C27-C248-9C21-51F7DF5A3217}" srcOrd="1" destOrd="0" presId="urn:microsoft.com/office/officeart/2005/8/layout/vProcess5"/>
    <dgm:cxn modelId="{55159587-54BB-DE44-8A64-987057919848}" type="presParOf" srcId="{63884CFF-05B1-6340-AB46-AED54A10D382}" destId="{677EED2E-A55B-024C-AA09-D93D101A748D}" srcOrd="0" destOrd="0" presId="urn:microsoft.com/office/officeart/2005/8/layout/vProcess5"/>
    <dgm:cxn modelId="{DF1D6290-1ECE-DA4B-943E-9D09891EEFE1}" type="presParOf" srcId="{63884CFF-05B1-6340-AB46-AED54A10D382}" destId="{60E31CCF-9A74-164E-AA41-7B9CCFD31A2F}" srcOrd="1" destOrd="0" presId="urn:microsoft.com/office/officeart/2005/8/layout/vProcess5"/>
    <dgm:cxn modelId="{97B09EA3-902B-194F-9554-E0A84FCA2F07}" type="presParOf" srcId="{63884CFF-05B1-6340-AB46-AED54A10D382}" destId="{ED4FC7BB-9395-EB46-B706-A5A90753938A}" srcOrd="2" destOrd="0" presId="urn:microsoft.com/office/officeart/2005/8/layout/vProcess5"/>
    <dgm:cxn modelId="{F32B9E08-AA07-4C4C-B724-2C81ACB7844F}" type="presParOf" srcId="{63884CFF-05B1-6340-AB46-AED54A10D382}" destId="{D5A1BA37-4BE1-5D45-8485-CFAE6A488FA5}" srcOrd="3" destOrd="0" presId="urn:microsoft.com/office/officeart/2005/8/layout/vProcess5"/>
    <dgm:cxn modelId="{65D01B76-8857-4444-A800-1539F30E85EF}" type="presParOf" srcId="{63884CFF-05B1-6340-AB46-AED54A10D382}" destId="{C3E3C304-5162-4E44-85CB-8EBF1E358F62}" srcOrd="4" destOrd="0" presId="urn:microsoft.com/office/officeart/2005/8/layout/vProcess5"/>
    <dgm:cxn modelId="{FA4E9BCC-2286-A641-8D12-6C4850E6402B}" type="presParOf" srcId="{63884CFF-05B1-6340-AB46-AED54A10D382}" destId="{E8A9823E-9F1F-D647-AD11-7976DC8F4FC2}" srcOrd="5" destOrd="0" presId="urn:microsoft.com/office/officeart/2005/8/layout/vProcess5"/>
    <dgm:cxn modelId="{E653C1E3-341A-714B-86C9-F9E6754286CE}" type="presParOf" srcId="{63884CFF-05B1-6340-AB46-AED54A10D382}" destId="{046973E3-308D-9B4B-BDE6-F81689976FB3}" srcOrd="6" destOrd="0" presId="urn:microsoft.com/office/officeart/2005/8/layout/vProcess5"/>
    <dgm:cxn modelId="{5477B1CA-538A-6F40-8B27-9DBA8FE18C72}" type="presParOf" srcId="{63884CFF-05B1-6340-AB46-AED54A10D382}" destId="{1DD3EDBC-D0E4-D247-85BD-6291468595B1}" srcOrd="7" destOrd="0" presId="urn:microsoft.com/office/officeart/2005/8/layout/vProcess5"/>
    <dgm:cxn modelId="{8B490AB9-A9FC-C04E-8022-B8C92E7C1942}" type="presParOf" srcId="{63884CFF-05B1-6340-AB46-AED54A10D382}" destId="{1C340594-4A40-194D-AE7B-2BE1E85CA44D}" srcOrd="8" destOrd="0" presId="urn:microsoft.com/office/officeart/2005/8/layout/vProcess5"/>
    <dgm:cxn modelId="{EB4838C1-D6BC-FD45-A0FD-0879FD42119E}" type="presParOf" srcId="{63884CFF-05B1-6340-AB46-AED54A10D382}" destId="{859BA399-3482-CB44-97A4-61D004E2803F}" srcOrd="9" destOrd="0" presId="urn:microsoft.com/office/officeart/2005/8/layout/vProcess5"/>
    <dgm:cxn modelId="{AF45085F-579F-F646-BB00-8874E199AF51}" type="presParOf" srcId="{63884CFF-05B1-6340-AB46-AED54A10D382}" destId="{206C71FF-8C27-C248-9C21-51F7DF5A3217}" srcOrd="10" destOrd="0" presId="urn:microsoft.com/office/officeart/2005/8/layout/vProcess5"/>
    <dgm:cxn modelId="{2ADFAB1A-2DD9-834B-B978-70CB1BBE9117}" type="presParOf" srcId="{63884CFF-05B1-6340-AB46-AED54A10D382}" destId="{A43EDCB4-1A20-E946-B155-F40AFA04374B}" srcOrd="11" destOrd="0" presId="urn:microsoft.com/office/officeart/2005/8/layout/vProcess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121047-62CA-A44F-9079-89A98C98723D}" type="doc">
      <dgm:prSet loTypeId="urn:microsoft.com/office/officeart/2005/8/layout/hList1" loCatId="" qsTypeId="urn:microsoft.com/office/officeart/2005/8/quickstyle/simple4" qsCatId="simple" csTypeId="urn:microsoft.com/office/officeart/2005/8/colors/colorful4" csCatId="colorful" phldr="1"/>
      <dgm:spPr/>
      <dgm:t>
        <a:bodyPr/>
        <a:lstStyle/>
        <a:p>
          <a:endParaRPr lang="es-ES_tradnl"/>
        </a:p>
      </dgm:t>
    </dgm:pt>
    <dgm:pt modelId="{D41EEB40-FB03-0144-AC30-D31E4FBCBA9B}">
      <dgm:prSet phldrT="[Texto]" custT="1"/>
      <dgm:spPr/>
      <dgm:t>
        <a:bodyPr/>
        <a:lstStyle/>
        <a:p>
          <a:pPr algn="ctr"/>
          <a:r>
            <a:rPr lang="es-ES_tradnl" sz="1000" dirty="0">
              <a:latin typeface="Arial" charset="0"/>
              <a:ea typeface="Arial" charset="0"/>
              <a:cs typeface="Arial" charset="0"/>
            </a:rPr>
            <a:t>Tradicional</a:t>
          </a:r>
          <a:endParaRPr lang="es-ES_tradnl" sz="1000" dirty="0"/>
        </a:p>
      </dgm:t>
    </dgm:pt>
    <dgm:pt modelId="{C119B681-29BD-D941-932A-5D2DA764AA7D}" type="parTrans" cxnId="{35AEADC3-189C-8D4D-9010-D2404F3DEA82}">
      <dgm:prSet/>
      <dgm:spPr/>
      <dgm:t>
        <a:bodyPr/>
        <a:lstStyle/>
        <a:p>
          <a:pPr algn="ctr"/>
          <a:endParaRPr lang="es-ES_tradnl" sz="1000"/>
        </a:p>
      </dgm:t>
    </dgm:pt>
    <dgm:pt modelId="{C470401C-438D-D445-B6E8-80BD30CA1544}" type="sibTrans" cxnId="{35AEADC3-189C-8D4D-9010-D2404F3DEA82}">
      <dgm:prSet/>
      <dgm:spPr/>
      <dgm:t>
        <a:bodyPr/>
        <a:lstStyle/>
        <a:p>
          <a:pPr algn="ctr"/>
          <a:endParaRPr lang="es-ES_tradnl" sz="1000"/>
        </a:p>
      </dgm:t>
    </dgm:pt>
    <dgm:pt modelId="{35327249-5171-6B47-AE13-B86B8287CCC6}">
      <dgm:prSet custT="1"/>
      <dgm:spPr/>
      <dgm:t>
        <a:bodyPr/>
        <a:lstStyle/>
        <a:p>
          <a:pPr algn="ctr"/>
          <a:r>
            <a:rPr lang="es-ES_tradnl" sz="1000" dirty="0">
              <a:latin typeface="Arial" charset="0"/>
              <a:ea typeface="Arial" charset="0"/>
              <a:cs typeface="Arial" charset="0"/>
            </a:rPr>
            <a:t>Moderno</a:t>
          </a:r>
        </a:p>
      </dgm:t>
    </dgm:pt>
    <dgm:pt modelId="{D55F9E74-8910-D34A-83E4-58A2625F9F3E}" type="parTrans" cxnId="{6F99A7BF-3A00-564D-8788-7DC17D58E669}">
      <dgm:prSet/>
      <dgm:spPr/>
      <dgm:t>
        <a:bodyPr/>
        <a:lstStyle/>
        <a:p>
          <a:pPr algn="ctr"/>
          <a:endParaRPr lang="es-ES_tradnl" sz="1000"/>
        </a:p>
      </dgm:t>
    </dgm:pt>
    <dgm:pt modelId="{3351898F-ABCB-7644-BFF1-7F3F7748E37C}" type="sibTrans" cxnId="{6F99A7BF-3A00-564D-8788-7DC17D58E669}">
      <dgm:prSet/>
      <dgm:spPr/>
      <dgm:t>
        <a:bodyPr/>
        <a:lstStyle/>
        <a:p>
          <a:pPr algn="ctr"/>
          <a:endParaRPr lang="es-ES_tradnl" sz="1000"/>
        </a:p>
      </dgm:t>
    </dgm:pt>
    <dgm:pt modelId="{F5902E53-E888-5D41-B0F5-527ADF61378B}">
      <dgm:prSet phldrT="[Texto]" custT="1"/>
      <dgm:spPr/>
      <dgm:t>
        <a:bodyPr/>
        <a:lstStyle/>
        <a:p>
          <a:pPr algn="ctr"/>
          <a:r>
            <a:rPr lang="es-ES_tradnl" sz="1000" dirty="0" err="1">
              <a:latin typeface="Arial" charset="0"/>
              <a:ea typeface="Arial" charset="0"/>
              <a:cs typeface="Arial" charset="0"/>
            </a:rPr>
            <a:t>Dewing</a:t>
          </a:r>
          <a:r>
            <a:rPr lang="es-ES_tradnl" sz="1000" dirty="0">
              <a:latin typeface="Arial" charset="0"/>
              <a:ea typeface="Arial" charset="0"/>
              <a:cs typeface="Arial" charset="0"/>
            </a:rPr>
            <a:t>, </a:t>
          </a:r>
          <a:r>
            <a:rPr lang="es-ES_tradnl" sz="1000" dirty="0" err="1">
              <a:latin typeface="Arial" charset="0"/>
              <a:ea typeface="Arial" charset="0"/>
              <a:cs typeface="Arial" charset="0"/>
            </a:rPr>
            <a:t>Gertenbergm</a:t>
          </a:r>
          <a:r>
            <a:rPr lang="es-ES_tradnl" sz="1000" dirty="0">
              <a:latin typeface="Arial" charset="0"/>
              <a:ea typeface="Arial" charset="0"/>
              <a:cs typeface="Arial" charset="0"/>
            </a:rPr>
            <a:t> Keynes, etc.</a:t>
          </a:r>
          <a:endParaRPr lang="es-ES_tradnl" sz="1000" dirty="0"/>
        </a:p>
      </dgm:t>
    </dgm:pt>
    <dgm:pt modelId="{B23E27B8-92FA-774A-A422-43355FF9AFBC}" type="parTrans" cxnId="{F8B2080C-3881-1044-84FA-B6E82BFEDC91}">
      <dgm:prSet/>
      <dgm:spPr/>
      <dgm:t>
        <a:bodyPr/>
        <a:lstStyle/>
        <a:p>
          <a:pPr algn="ctr"/>
          <a:endParaRPr lang="es-ES_tradnl" sz="1000"/>
        </a:p>
      </dgm:t>
    </dgm:pt>
    <dgm:pt modelId="{40A6384A-84ED-3E40-BB1D-0564A832E306}" type="sibTrans" cxnId="{F8B2080C-3881-1044-84FA-B6E82BFEDC91}">
      <dgm:prSet/>
      <dgm:spPr/>
      <dgm:t>
        <a:bodyPr/>
        <a:lstStyle/>
        <a:p>
          <a:pPr algn="ctr"/>
          <a:endParaRPr lang="es-ES_tradnl" sz="1000"/>
        </a:p>
      </dgm:t>
    </dgm:pt>
    <dgm:pt modelId="{CAC72695-631C-4F4C-8CD1-79F1F74997DE}">
      <dgm:prSet custT="1"/>
      <dgm:spPr/>
      <dgm:t>
        <a:bodyPr/>
        <a:lstStyle/>
        <a:p>
          <a:pPr algn="ctr"/>
          <a:r>
            <a:rPr lang="es-ES_tradnl" sz="1000" dirty="0">
              <a:latin typeface="Arial" charset="0"/>
              <a:ea typeface="Arial" charset="0"/>
              <a:cs typeface="Arial" charset="0"/>
            </a:rPr>
            <a:t>Se analiza a profundidad sobre las decisiones de inversión y financiamiento a través de métodos de evaluación, criterios específicos de valoración y estructura de capital</a:t>
          </a:r>
        </a:p>
      </dgm:t>
    </dgm:pt>
    <dgm:pt modelId="{5703D495-1A1C-6445-BC4E-AE5D0C17E5DF}" type="parTrans" cxnId="{694BC613-D9E6-5945-BCEB-566E0A6C571B}">
      <dgm:prSet/>
      <dgm:spPr/>
      <dgm:t>
        <a:bodyPr/>
        <a:lstStyle/>
        <a:p>
          <a:pPr algn="ctr"/>
          <a:endParaRPr lang="es-ES_tradnl" sz="1000"/>
        </a:p>
      </dgm:t>
    </dgm:pt>
    <dgm:pt modelId="{A40CFF98-8764-104D-8CE1-8AF411D87261}" type="sibTrans" cxnId="{694BC613-D9E6-5945-BCEB-566E0A6C571B}">
      <dgm:prSet/>
      <dgm:spPr/>
      <dgm:t>
        <a:bodyPr/>
        <a:lstStyle/>
        <a:p>
          <a:pPr algn="ctr"/>
          <a:endParaRPr lang="es-ES_tradnl" sz="1000"/>
        </a:p>
      </dgm:t>
    </dgm:pt>
    <dgm:pt modelId="{5609ED1E-078C-4698-9319-D2C0C274DD56}">
      <dgm:prSet custT="1"/>
      <dgm:spPr/>
      <dgm:t>
        <a:bodyPr/>
        <a:lstStyle/>
        <a:p>
          <a:r>
            <a:rPr lang="es-ES_tradnl" sz="1000" dirty="0">
              <a:latin typeface="Arial" charset="0"/>
              <a:ea typeface="Arial" charset="0"/>
              <a:cs typeface="Arial" charset="0"/>
            </a:rPr>
            <a:t>Contractual</a:t>
          </a:r>
        </a:p>
      </dgm:t>
    </dgm:pt>
    <dgm:pt modelId="{C09D4B74-E35F-4F36-B701-F5B499663A99}" type="parTrans" cxnId="{D2153E8D-F440-4BB6-A8BD-344AC7006BD4}">
      <dgm:prSet/>
      <dgm:spPr/>
      <dgm:t>
        <a:bodyPr/>
        <a:lstStyle/>
        <a:p>
          <a:endParaRPr lang="es-EC" sz="1000"/>
        </a:p>
      </dgm:t>
    </dgm:pt>
    <dgm:pt modelId="{99F23ADA-E766-4050-9901-BBD876FDB7DA}" type="sibTrans" cxnId="{D2153E8D-F440-4BB6-A8BD-344AC7006BD4}">
      <dgm:prSet/>
      <dgm:spPr/>
      <dgm:t>
        <a:bodyPr/>
        <a:lstStyle/>
        <a:p>
          <a:endParaRPr lang="es-EC" sz="1000"/>
        </a:p>
      </dgm:t>
    </dgm:pt>
    <dgm:pt modelId="{86A08A51-5592-47E8-BE21-F6F65DA4695F}">
      <dgm:prSet custT="1"/>
      <dgm:spPr/>
      <dgm:t>
        <a:bodyPr/>
        <a:lstStyle/>
        <a:p>
          <a:r>
            <a:rPr lang="es-ES_tradnl" sz="1000" dirty="0">
              <a:latin typeface="Arial" charset="0"/>
              <a:ea typeface="Arial" charset="0"/>
              <a:cs typeface="Arial" charset="0"/>
            </a:rPr>
            <a:t>Rubinstein, Schwartz, Brennan, </a:t>
          </a:r>
          <a:r>
            <a:rPr lang="es-ES_tradnl" sz="1000" dirty="0" err="1">
              <a:latin typeface="Arial" charset="0"/>
              <a:ea typeface="Arial" charset="0"/>
              <a:cs typeface="Arial" charset="0"/>
            </a:rPr>
            <a:t>Campell</a:t>
          </a:r>
          <a:r>
            <a:rPr lang="es-ES_tradnl" sz="1000" dirty="0">
              <a:latin typeface="Arial" charset="0"/>
              <a:ea typeface="Arial" charset="0"/>
              <a:cs typeface="Arial" charset="0"/>
            </a:rPr>
            <a:t>, etc.</a:t>
          </a:r>
        </a:p>
      </dgm:t>
    </dgm:pt>
    <dgm:pt modelId="{957593CF-BF84-472E-9FD0-31A092C3FB36}" type="parTrans" cxnId="{F95CD42C-6369-4620-9006-49CFF71F77FB}">
      <dgm:prSet/>
      <dgm:spPr/>
      <dgm:t>
        <a:bodyPr/>
        <a:lstStyle/>
        <a:p>
          <a:endParaRPr lang="es-EC" sz="1000"/>
        </a:p>
      </dgm:t>
    </dgm:pt>
    <dgm:pt modelId="{B0B26F7B-BE41-467F-8B42-78EE47E95103}" type="sibTrans" cxnId="{F95CD42C-6369-4620-9006-49CFF71F77FB}">
      <dgm:prSet/>
      <dgm:spPr/>
      <dgm:t>
        <a:bodyPr/>
        <a:lstStyle/>
        <a:p>
          <a:endParaRPr lang="es-EC" sz="1000"/>
        </a:p>
      </dgm:t>
    </dgm:pt>
    <dgm:pt modelId="{7568DB1E-9EAB-4981-B460-6D498680F058}">
      <dgm:prSet phldrT="[Texto]" custT="1"/>
      <dgm:spPr/>
      <dgm:t>
        <a:bodyPr/>
        <a:lstStyle/>
        <a:p>
          <a:pPr algn="ctr"/>
          <a:r>
            <a:rPr lang="es-ES_tradnl" sz="1000" dirty="0"/>
            <a:t>Primeras bases sobre el análisis de liquidez y solvencia</a:t>
          </a:r>
        </a:p>
      </dgm:t>
    </dgm:pt>
    <dgm:pt modelId="{CCA503A4-E1CB-402E-9FA6-BAF91687F20C}" type="parTrans" cxnId="{6FEA8560-8E2B-4F03-A921-2DDAEC1FD260}">
      <dgm:prSet/>
      <dgm:spPr/>
      <dgm:t>
        <a:bodyPr/>
        <a:lstStyle/>
        <a:p>
          <a:endParaRPr lang="es-EC" sz="1000"/>
        </a:p>
      </dgm:t>
    </dgm:pt>
    <dgm:pt modelId="{EE746FDE-E893-4052-B965-4E27C335F0C2}" type="sibTrans" cxnId="{6FEA8560-8E2B-4F03-A921-2DDAEC1FD260}">
      <dgm:prSet/>
      <dgm:spPr/>
      <dgm:t>
        <a:bodyPr/>
        <a:lstStyle/>
        <a:p>
          <a:endParaRPr lang="es-EC" sz="1000"/>
        </a:p>
      </dgm:t>
    </dgm:pt>
    <dgm:pt modelId="{F2EEF2DE-2696-4A16-95D7-AB767D6CEB86}">
      <dgm:prSet phldrT="[Texto]" custT="1"/>
      <dgm:spPr/>
      <dgm:t>
        <a:bodyPr/>
        <a:lstStyle/>
        <a:p>
          <a:pPr algn="ctr"/>
          <a:r>
            <a:rPr lang="es-ES_tradnl" sz="1000" dirty="0"/>
            <a:t>Financiamiento externo con instrumentos</a:t>
          </a:r>
        </a:p>
      </dgm:t>
    </dgm:pt>
    <dgm:pt modelId="{E53CABD7-F864-4275-80AC-88CC7ED04F13}" type="parTrans" cxnId="{4B689C99-5910-4F4D-AF8F-80525F4FD960}">
      <dgm:prSet/>
      <dgm:spPr/>
      <dgm:t>
        <a:bodyPr/>
        <a:lstStyle/>
        <a:p>
          <a:endParaRPr lang="es-EC" sz="1000"/>
        </a:p>
      </dgm:t>
    </dgm:pt>
    <dgm:pt modelId="{019B5B67-087A-40CF-AC06-618AD6D23708}" type="sibTrans" cxnId="{4B689C99-5910-4F4D-AF8F-80525F4FD960}">
      <dgm:prSet/>
      <dgm:spPr/>
      <dgm:t>
        <a:bodyPr/>
        <a:lstStyle/>
        <a:p>
          <a:endParaRPr lang="es-EC" sz="1000"/>
        </a:p>
      </dgm:t>
    </dgm:pt>
    <dgm:pt modelId="{E1A973B8-289F-4FC3-8130-AFB0EB539CA0}">
      <dgm:prSet phldrT="[Texto]" custT="1"/>
      <dgm:spPr/>
      <dgm:t>
        <a:bodyPr/>
        <a:lstStyle/>
        <a:p>
          <a:pPr algn="ctr"/>
          <a:r>
            <a:rPr lang="es-ES_tradnl" sz="1000" dirty="0"/>
            <a:t>Postura externo por exigencias legales como fusiones</a:t>
          </a:r>
        </a:p>
      </dgm:t>
    </dgm:pt>
    <dgm:pt modelId="{C3EF2190-F182-4D0C-8783-11C13B45E6BC}" type="parTrans" cxnId="{3616AF61-0226-4FBE-9AAD-7FC107BBE976}">
      <dgm:prSet/>
      <dgm:spPr/>
      <dgm:t>
        <a:bodyPr/>
        <a:lstStyle/>
        <a:p>
          <a:endParaRPr lang="es-EC" sz="1000"/>
        </a:p>
      </dgm:t>
    </dgm:pt>
    <dgm:pt modelId="{DA2BB636-A043-462F-B158-D94940FB3BB9}" type="sibTrans" cxnId="{3616AF61-0226-4FBE-9AAD-7FC107BBE976}">
      <dgm:prSet/>
      <dgm:spPr/>
      <dgm:t>
        <a:bodyPr/>
        <a:lstStyle/>
        <a:p>
          <a:endParaRPr lang="es-EC" sz="1000"/>
        </a:p>
      </dgm:t>
    </dgm:pt>
    <dgm:pt modelId="{29BB0F60-F181-4382-ABE5-9997B4DDBA0C}">
      <dgm:prSet custT="1"/>
      <dgm:spPr/>
      <dgm:t>
        <a:bodyPr/>
        <a:lstStyle/>
        <a:p>
          <a:pPr algn="ctr"/>
          <a:r>
            <a:rPr lang="es-ES_tradnl" sz="1000" dirty="0">
              <a:latin typeface="Arial" charset="0"/>
              <a:ea typeface="Arial" charset="0"/>
              <a:cs typeface="Arial" charset="0"/>
            </a:rPr>
            <a:t>Aplicación de sistemas informáticos y la investigación operativa</a:t>
          </a:r>
        </a:p>
      </dgm:t>
    </dgm:pt>
    <dgm:pt modelId="{9BE0EFEA-1072-4FC4-AF31-BE9FCF54C961}" type="parTrans" cxnId="{2B7ED753-C2A8-45CD-AF2E-40386C452B35}">
      <dgm:prSet/>
      <dgm:spPr/>
      <dgm:t>
        <a:bodyPr/>
        <a:lstStyle/>
        <a:p>
          <a:endParaRPr lang="es-EC" sz="1000"/>
        </a:p>
      </dgm:t>
    </dgm:pt>
    <dgm:pt modelId="{5BE83F08-40C4-4C29-B887-B174CFC4F01E}" type="sibTrans" cxnId="{2B7ED753-C2A8-45CD-AF2E-40386C452B35}">
      <dgm:prSet/>
      <dgm:spPr/>
      <dgm:t>
        <a:bodyPr/>
        <a:lstStyle/>
        <a:p>
          <a:endParaRPr lang="es-EC" sz="1000"/>
        </a:p>
      </dgm:t>
    </dgm:pt>
    <dgm:pt modelId="{4BBABD4D-A0B7-430C-BF70-654056065C76}">
      <dgm:prSet custT="1"/>
      <dgm:spPr/>
      <dgm:t>
        <a:bodyPr/>
        <a:lstStyle/>
        <a:p>
          <a:pPr algn="ctr"/>
          <a:r>
            <a:rPr lang="es-ES_tradnl" sz="1000" dirty="0" err="1">
              <a:latin typeface="Arial" charset="0"/>
              <a:ea typeface="Arial" charset="0"/>
              <a:cs typeface="Arial" charset="0"/>
            </a:rPr>
            <a:t>Friederick</a:t>
          </a:r>
          <a:r>
            <a:rPr lang="es-ES_tradnl" sz="1000" dirty="0">
              <a:latin typeface="Arial" charset="0"/>
              <a:ea typeface="Arial" charset="0"/>
              <a:cs typeface="Arial" charset="0"/>
            </a:rPr>
            <a:t>, Miller, Fisher, Sharpe, etc.</a:t>
          </a:r>
        </a:p>
      </dgm:t>
    </dgm:pt>
    <dgm:pt modelId="{699436B3-5E12-4183-8EB9-B1C238C24C54}" type="parTrans" cxnId="{118C5130-7383-4759-9834-0C30DC497D12}">
      <dgm:prSet/>
      <dgm:spPr/>
      <dgm:t>
        <a:bodyPr/>
        <a:lstStyle/>
        <a:p>
          <a:endParaRPr lang="es-EC" sz="1000"/>
        </a:p>
      </dgm:t>
    </dgm:pt>
    <dgm:pt modelId="{F75A62BA-D02B-477D-841C-31006611BCE6}" type="sibTrans" cxnId="{118C5130-7383-4759-9834-0C30DC497D12}">
      <dgm:prSet/>
      <dgm:spPr/>
      <dgm:t>
        <a:bodyPr/>
        <a:lstStyle/>
        <a:p>
          <a:endParaRPr lang="es-EC" sz="1000"/>
        </a:p>
      </dgm:t>
    </dgm:pt>
    <dgm:pt modelId="{8F0755D4-4285-4655-8F64-87AAD8269A98}">
      <dgm:prSet custT="1"/>
      <dgm:spPr/>
      <dgm:t>
        <a:bodyPr/>
        <a:lstStyle/>
        <a:p>
          <a:r>
            <a:rPr lang="es-ES_tradnl" sz="1000" dirty="0">
              <a:latin typeface="Arial" charset="0"/>
              <a:ea typeface="Arial" charset="0"/>
              <a:cs typeface="Arial" charset="0"/>
            </a:rPr>
            <a:t>Después de la década de los 80’s</a:t>
          </a:r>
        </a:p>
      </dgm:t>
    </dgm:pt>
    <dgm:pt modelId="{12373FA4-91AC-4A8D-8A9C-CEA54F862A2C}" type="parTrans" cxnId="{7C234569-B179-4725-AFB9-356CC2F182DF}">
      <dgm:prSet/>
      <dgm:spPr/>
      <dgm:t>
        <a:bodyPr/>
        <a:lstStyle/>
        <a:p>
          <a:endParaRPr lang="es-EC" sz="1000"/>
        </a:p>
      </dgm:t>
    </dgm:pt>
    <dgm:pt modelId="{6E705D55-A898-4B66-B2EF-7DF568C4334B}" type="sibTrans" cxnId="{7C234569-B179-4725-AFB9-356CC2F182DF}">
      <dgm:prSet/>
      <dgm:spPr/>
      <dgm:t>
        <a:bodyPr/>
        <a:lstStyle/>
        <a:p>
          <a:endParaRPr lang="es-EC" sz="1000"/>
        </a:p>
      </dgm:t>
    </dgm:pt>
    <dgm:pt modelId="{8D36B8A9-6AAB-4EAD-91FF-E743FC151E75}">
      <dgm:prSet custT="1"/>
      <dgm:spPr/>
      <dgm:t>
        <a:bodyPr/>
        <a:lstStyle/>
        <a:p>
          <a:r>
            <a:rPr lang="es-ES_tradnl" sz="1000" dirty="0">
              <a:latin typeface="Arial" charset="0"/>
              <a:ea typeface="Arial" charset="0"/>
              <a:cs typeface="Arial" charset="0"/>
            </a:rPr>
            <a:t>Conceptos macroeconómicos como la inflación y la recesión, la internacionalización de la economía</a:t>
          </a:r>
        </a:p>
      </dgm:t>
    </dgm:pt>
    <dgm:pt modelId="{57336B3F-78F5-4CF2-8FB9-1C10C6B0AD5C}" type="parTrans" cxnId="{548880B5-15BF-464C-95CA-AE1DFBFC37DE}">
      <dgm:prSet/>
      <dgm:spPr/>
      <dgm:t>
        <a:bodyPr/>
        <a:lstStyle/>
        <a:p>
          <a:endParaRPr lang="es-EC" sz="1000"/>
        </a:p>
      </dgm:t>
    </dgm:pt>
    <dgm:pt modelId="{05011CB7-7AC0-4F59-B151-3773CBC502C7}" type="sibTrans" cxnId="{548880B5-15BF-464C-95CA-AE1DFBFC37DE}">
      <dgm:prSet/>
      <dgm:spPr/>
      <dgm:t>
        <a:bodyPr/>
        <a:lstStyle/>
        <a:p>
          <a:endParaRPr lang="es-EC" sz="1000"/>
        </a:p>
      </dgm:t>
    </dgm:pt>
    <dgm:pt modelId="{3C5A13DA-BD9E-4CA0-A37C-9558A6365032}">
      <dgm:prSet custT="1"/>
      <dgm:spPr/>
      <dgm:t>
        <a:bodyPr/>
        <a:lstStyle/>
        <a:p>
          <a:r>
            <a:rPr lang="es-ES_tradnl" sz="1000" dirty="0">
              <a:latin typeface="Arial" charset="0"/>
              <a:ea typeface="Arial" charset="0"/>
              <a:cs typeface="Arial" charset="0"/>
            </a:rPr>
            <a:t>Creación de nuevos productos y mercados financieros, gestión de riesgos y gobierno corporativo</a:t>
          </a:r>
        </a:p>
      </dgm:t>
    </dgm:pt>
    <dgm:pt modelId="{C21E3D1A-3805-425A-9715-12DEF06CE882}" type="parTrans" cxnId="{24AD56A2-A453-4CDF-A75B-98223BBAEAEB}">
      <dgm:prSet/>
      <dgm:spPr/>
      <dgm:t>
        <a:bodyPr/>
        <a:lstStyle/>
        <a:p>
          <a:endParaRPr lang="es-EC" sz="1000"/>
        </a:p>
      </dgm:t>
    </dgm:pt>
    <dgm:pt modelId="{C2BA7B1D-4860-4DB0-BC31-83D0DA91A988}" type="sibTrans" cxnId="{24AD56A2-A453-4CDF-A75B-98223BBAEAEB}">
      <dgm:prSet/>
      <dgm:spPr/>
      <dgm:t>
        <a:bodyPr/>
        <a:lstStyle/>
        <a:p>
          <a:endParaRPr lang="es-EC" sz="1000"/>
        </a:p>
      </dgm:t>
    </dgm:pt>
    <dgm:pt modelId="{F740B233-DB8C-F640-BA7B-C7E34ADD1FC8}" type="pres">
      <dgm:prSet presAssocID="{AF121047-62CA-A44F-9079-89A98C98723D}" presName="Name0" presStyleCnt="0">
        <dgm:presLayoutVars>
          <dgm:dir/>
          <dgm:animLvl val="lvl"/>
          <dgm:resizeHandles val="exact"/>
        </dgm:presLayoutVars>
      </dgm:prSet>
      <dgm:spPr/>
    </dgm:pt>
    <dgm:pt modelId="{6127ED21-B3EE-F443-B99A-1584C7D7BD08}" type="pres">
      <dgm:prSet presAssocID="{D41EEB40-FB03-0144-AC30-D31E4FBCBA9B}" presName="composite" presStyleCnt="0"/>
      <dgm:spPr/>
    </dgm:pt>
    <dgm:pt modelId="{B36EE217-B8E1-A340-8037-F7BCA01E3967}" type="pres">
      <dgm:prSet presAssocID="{D41EEB40-FB03-0144-AC30-D31E4FBCBA9B}" presName="parTx" presStyleLbl="alignNode1" presStyleIdx="0" presStyleCnt="3">
        <dgm:presLayoutVars>
          <dgm:chMax val="0"/>
          <dgm:chPref val="0"/>
          <dgm:bulletEnabled val="1"/>
        </dgm:presLayoutVars>
      </dgm:prSet>
      <dgm:spPr/>
    </dgm:pt>
    <dgm:pt modelId="{C1AA7C32-AD46-EB4F-A01F-664AFBE051DF}" type="pres">
      <dgm:prSet presAssocID="{D41EEB40-FB03-0144-AC30-D31E4FBCBA9B}" presName="desTx" presStyleLbl="alignAccFollowNode1" presStyleIdx="0" presStyleCnt="3">
        <dgm:presLayoutVars>
          <dgm:bulletEnabled val="1"/>
        </dgm:presLayoutVars>
      </dgm:prSet>
      <dgm:spPr/>
    </dgm:pt>
    <dgm:pt modelId="{61251470-AD4A-394B-B56E-349F84A92AB5}" type="pres">
      <dgm:prSet presAssocID="{C470401C-438D-D445-B6E8-80BD30CA1544}" presName="space" presStyleCnt="0"/>
      <dgm:spPr/>
    </dgm:pt>
    <dgm:pt modelId="{81D4ED3B-8CFF-A343-BBB9-D0DC20C0B194}" type="pres">
      <dgm:prSet presAssocID="{35327249-5171-6B47-AE13-B86B8287CCC6}" presName="composite" presStyleCnt="0"/>
      <dgm:spPr/>
    </dgm:pt>
    <dgm:pt modelId="{54E61583-CF60-AB4C-99C9-BBF0AB1B5FD4}" type="pres">
      <dgm:prSet presAssocID="{35327249-5171-6B47-AE13-B86B8287CCC6}" presName="parTx" presStyleLbl="alignNode1" presStyleIdx="1" presStyleCnt="3">
        <dgm:presLayoutVars>
          <dgm:chMax val="0"/>
          <dgm:chPref val="0"/>
          <dgm:bulletEnabled val="1"/>
        </dgm:presLayoutVars>
      </dgm:prSet>
      <dgm:spPr/>
    </dgm:pt>
    <dgm:pt modelId="{8021CFAF-0BC3-6141-9AE6-E1DFE67D7A95}" type="pres">
      <dgm:prSet presAssocID="{35327249-5171-6B47-AE13-B86B8287CCC6}" presName="desTx" presStyleLbl="alignAccFollowNode1" presStyleIdx="1" presStyleCnt="3">
        <dgm:presLayoutVars>
          <dgm:bulletEnabled val="1"/>
        </dgm:presLayoutVars>
      </dgm:prSet>
      <dgm:spPr/>
    </dgm:pt>
    <dgm:pt modelId="{8AA3CFFF-E595-4303-ACB8-FC2C1785BDFC}" type="pres">
      <dgm:prSet presAssocID="{3351898F-ABCB-7644-BFF1-7F3F7748E37C}" presName="space" presStyleCnt="0"/>
      <dgm:spPr/>
    </dgm:pt>
    <dgm:pt modelId="{AB68A7AB-9C54-4E76-A5FD-32FC70020F11}" type="pres">
      <dgm:prSet presAssocID="{5609ED1E-078C-4698-9319-D2C0C274DD56}" presName="composite" presStyleCnt="0"/>
      <dgm:spPr/>
    </dgm:pt>
    <dgm:pt modelId="{DC536296-0FFE-4C84-98B8-133AAF62B3FD}" type="pres">
      <dgm:prSet presAssocID="{5609ED1E-078C-4698-9319-D2C0C274DD56}" presName="parTx" presStyleLbl="alignNode1" presStyleIdx="2" presStyleCnt="3">
        <dgm:presLayoutVars>
          <dgm:chMax val="0"/>
          <dgm:chPref val="0"/>
          <dgm:bulletEnabled val="1"/>
        </dgm:presLayoutVars>
      </dgm:prSet>
      <dgm:spPr/>
    </dgm:pt>
    <dgm:pt modelId="{3A68A39E-AB87-4D16-BEEA-AF48B66E075A}" type="pres">
      <dgm:prSet presAssocID="{5609ED1E-078C-4698-9319-D2C0C274DD56}" presName="desTx" presStyleLbl="alignAccFollowNode1" presStyleIdx="2" presStyleCnt="3">
        <dgm:presLayoutVars>
          <dgm:bulletEnabled val="1"/>
        </dgm:presLayoutVars>
      </dgm:prSet>
      <dgm:spPr/>
    </dgm:pt>
  </dgm:ptLst>
  <dgm:cxnLst>
    <dgm:cxn modelId="{37D3A30A-6B9C-334C-AB5D-E3848879C4D4}" type="presOf" srcId="{CAC72695-631C-4F4C-8CD1-79F1F74997DE}" destId="{8021CFAF-0BC3-6141-9AE6-E1DFE67D7A95}" srcOrd="0" destOrd="1" presId="urn:microsoft.com/office/officeart/2005/8/layout/hList1"/>
    <dgm:cxn modelId="{F8B2080C-3881-1044-84FA-B6E82BFEDC91}" srcId="{D41EEB40-FB03-0144-AC30-D31E4FBCBA9B}" destId="{F5902E53-E888-5D41-B0F5-527ADF61378B}" srcOrd="0" destOrd="0" parTransId="{B23E27B8-92FA-774A-A422-43355FF9AFBC}" sibTransId="{40A6384A-84ED-3E40-BB1D-0564A832E306}"/>
    <dgm:cxn modelId="{F2FA520F-464D-45F1-BEA9-79C5CFD57003}" type="presOf" srcId="{86A08A51-5592-47E8-BE21-F6F65DA4695F}" destId="{3A68A39E-AB87-4D16-BEEA-AF48B66E075A}" srcOrd="0" destOrd="0" presId="urn:microsoft.com/office/officeart/2005/8/layout/hList1"/>
    <dgm:cxn modelId="{17961011-4825-004D-939B-0EEA1704EDFE}" type="presOf" srcId="{AF121047-62CA-A44F-9079-89A98C98723D}" destId="{F740B233-DB8C-F640-BA7B-C7E34ADD1FC8}" srcOrd="0" destOrd="0" presId="urn:microsoft.com/office/officeart/2005/8/layout/hList1"/>
    <dgm:cxn modelId="{694BC613-D9E6-5945-BCEB-566E0A6C571B}" srcId="{35327249-5171-6B47-AE13-B86B8287CCC6}" destId="{CAC72695-631C-4F4C-8CD1-79F1F74997DE}" srcOrd="1" destOrd="0" parTransId="{5703D495-1A1C-6445-BC4E-AE5D0C17E5DF}" sibTransId="{A40CFF98-8764-104D-8CE1-8AF411D87261}"/>
    <dgm:cxn modelId="{26F96025-3032-4DFD-9540-533C162C4802}" type="presOf" srcId="{E1A973B8-289F-4FC3-8130-AFB0EB539CA0}" destId="{C1AA7C32-AD46-EB4F-A01F-664AFBE051DF}" srcOrd="0" destOrd="3" presId="urn:microsoft.com/office/officeart/2005/8/layout/hList1"/>
    <dgm:cxn modelId="{F95CD42C-6369-4620-9006-49CFF71F77FB}" srcId="{5609ED1E-078C-4698-9319-D2C0C274DD56}" destId="{86A08A51-5592-47E8-BE21-F6F65DA4695F}" srcOrd="0" destOrd="0" parTransId="{957593CF-BF84-472E-9FD0-31A092C3FB36}" sibTransId="{B0B26F7B-BE41-467F-8B42-78EE47E95103}"/>
    <dgm:cxn modelId="{118C5130-7383-4759-9834-0C30DC497D12}" srcId="{35327249-5171-6B47-AE13-B86B8287CCC6}" destId="{4BBABD4D-A0B7-430C-BF70-654056065C76}" srcOrd="0" destOrd="0" parTransId="{699436B3-5E12-4183-8EB9-B1C238C24C54}" sibTransId="{F75A62BA-D02B-477D-841C-31006611BCE6}"/>
    <dgm:cxn modelId="{72625431-5AC6-4C4E-88AB-540CC92980CD}" type="presOf" srcId="{8D36B8A9-6AAB-4EAD-91FF-E743FC151E75}" destId="{3A68A39E-AB87-4D16-BEEA-AF48B66E075A}" srcOrd="0" destOrd="2" presId="urn:microsoft.com/office/officeart/2005/8/layout/hList1"/>
    <dgm:cxn modelId="{6FEA8560-8E2B-4F03-A921-2DDAEC1FD260}" srcId="{D41EEB40-FB03-0144-AC30-D31E4FBCBA9B}" destId="{7568DB1E-9EAB-4981-B460-6D498680F058}" srcOrd="1" destOrd="0" parTransId="{CCA503A4-E1CB-402E-9FA6-BAF91687F20C}" sibTransId="{EE746FDE-E893-4052-B965-4E27C335F0C2}"/>
    <dgm:cxn modelId="{3616AF61-0226-4FBE-9AAD-7FC107BBE976}" srcId="{D41EEB40-FB03-0144-AC30-D31E4FBCBA9B}" destId="{E1A973B8-289F-4FC3-8130-AFB0EB539CA0}" srcOrd="3" destOrd="0" parTransId="{C3EF2190-F182-4D0C-8783-11C13B45E6BC}" sibTransId="{DA2BB636-A043-462F-B158-D94940FB3BB9}"/>
    <dgm:cxn modelId="{7C234569-B179-4725-AFB9-356CC2F182DF}" srcId="{5609ED1E-078C-4698-9319-D2C0C274DD56}" destId="{8F0755D4-4285-4655-8F64-87AAD8269A98}" srcOrd="1" destOrd="0" parTransId="{12373FA4-91AC-4A8D-8A9C-CEA54F862A2C}" sibTransId="{6E705D55-A898-4B66-B2EF-7DF568C4334B}"/>
    <dgm:cxn modelId="{82F4F44B-751D-4150-BA3A-B95197A9C597}" type="presOf" srcId="{4BBABD4D-A0B7-430C-BF70-654056065C76}" destId="{8021CFAF-0BC3-6141-9AE6-E1DFE67D7A95}" srcOrd="0" destOrd="0" presId="urn:microsoft.com/office/officeart/2005/8/layout/hList1"/>
    <dgm:cxn modelId="{F1A1184E-6865-4EE7-99F9-5F5AB534DA2F}" type="presOf" srcId="{29BB0F60-F181-4382-ABE5-9997B4DDBA0C}" destId="{8021CFAF-0BC3-6141-9AE6-E1DFE67D7A95}" srcOrd="0" destOrd="2" presId="urn:microsoft.com/office/officeart/2005/8/layout/hList1"/>
    <dgm:cxn modelId="{2B7ED753-C2A8-45CD-AF2E-40386C452B35}" srcId="{35327249-5171-6B47-AE13-B86B8287CCC6}" destId="{29BB0F60-F181-4382-ABE5-9997B4DDBA0C}" srcOrd="2" destOrd="0" parTransId="{9BE0EFEA-1072-4FC4-AF31-BE9FCF54C961}" sibTransId="{5BE83F08-40C4-4C29-B887-B174CFC4F01E}"/>
    <dgm:cxn modelId="{CEC11555-6E33-DF4E-9498-BF20AC832D29}" type="presOf" srcId="{35327249-5171-6B47-AE13-B86B8287CCC6}" destId="{54E61583-CF60-AB4C-99C9-BBF0AB1B5FD4}" srcOrd="0" destOrd="0" presId="urn:microsoft.com/office/officeart/2005/8/layout/hList1"/>
    <dgm:cxn modelId="{F3DE7080-9786-4646-A1C8-894B7920B740}" type="presOf" srcId="{5609ED1E-078C-4698-9319-D2C0C274DD56}" destId="{DC536296-0FFE-4C84-98B8-133AAF62B3FD}" srcOrd="0" destOrd="0" presId="urn:microsoft.com/office/officeart/2005/8/layout/hList1"/>
    <dgm:cxn modelId="{EECE8883-4808-AE4B-BF0D-D99F78A903D5}" type="presOf" srcId="{F5902E53-E888-5D41-B0F5-527ADF61378B}" destId="{C1AA7C32-AD46-EB4F-A01F-664AFBE051DF}" srcOrd="0" destOrd="0" presId="urn:microsoft.com/office/officeart/2005/8/layout/hList1"/>
    <dgm:cxn modelId="{7083BC88-FA4B-4383-A61E-AAE2EA25D9E2}" type="presOf" srcId="{F2EEF2DE-2696-4A16-95D7-AB767D6CEB86}" destId="{C1AA7C32-AD46-EB4F-A01F-664AFBE051DF}" srcOrd="0" destOrd="2" presId="urn:microsoft.com/office/officeart/2005/8/layout/hList1"/>
    <dgm:cxn modelId="{0464B189-FDDB-4F14-8856-54AEF5C8A41C}" type="presOf" srcId="{8F0755D4-4285-4655-8F64-87AAD8269A98}" destId="{3A68A39E-AB87-4D16-BEEA-AF48B66E075A}" srcOrd="0" destOrd="1" presId="urn:microsoft.com/office/officeart/2005/8/layout/hList1"/>
    <dgm:cxn modelId="{D2153E8D-F440-4BB6-A8BD-344AC7006BD4}" srcId="{AF121047-62CA-A44F-9079-89A98C98723D}" destId="{5609ED1E-078C-4698-9319-D2C0C274DD56}" srcOrd="2" destOrd="0" parTransId="{C09D4B74-E35F-4F36-B701-F5B499663A99}" sibTransId="{99F23ADA-E766-4050-9901-BBD876FDB7DA}"/>
    <dgm:cxn modelId="{4B689C99-5910-4F4D-AF8F-80525F4FD960}" srcId="{D41EEB40-FB03-0144-AC30-D31E4FBCBA9B}" destId="{F2EEF2DE-2696-4A16-95D7-AB767D6CEB86}" srcOrd="2" destOrd="0" parTransId="{E53CABD7-F864-4275-80AC-88CC7ED04F13}" sibTransId="{019B5B67-087A-40CF-AC06-618AD6D23708}"/>
    <dgm:cxn modelId="{24AD56A2-A453-4CDF-A75B-98223BBAEAEB}" srcId="{5609ED1E-078C-4698-9319-D2C0C274DD56}" destId="{3C5A13DA-BD9E-4CA0-A37C-9558A6365032}" srcOrd="3" destOrd="0" parTransId="{C21E3D1A-3805-425A-9715-12DEF06CE882}" sibTransId="{C2BA7B1D-4860-4DB0-BC31-83D0DA91A988}"/>
    <dgm:cxn modelId="{C165A7A3-492D-4CBE-8E8A-C2034A448C77}" type="presOf" srcId="{3C5A13DA-BD9E-4CA0-A37C-9558A6365032}" destId="{3A68A39E-AB87-4D16-BEEA-AF48B66E075A}" srcOrd="0" destOrd="3" presId="urn:microsoft.com/office/officeart/2005/8/layout/hList1"/>
    <dgm:cxn modelId="{548880B5-15BF-464C-95CA-AE1DFBFC37DE}" srcId="{5609ED1E-078C-4698-9319-D2C0C274DD56}" destId="{8D36B8A9-6AAB-4EAD-91FF-E743FC151E75}" srcOrd="2" destOrd="0" parTransId="{57336B3F-78F5-4CF2-8FB9-1C10C6B0AD5C}" sibTransId="{05011CB7-7AC0-4F59-B151-3773CBC502C7}"/>
    <dgm:cxn modelId="{6F99A7BF-3A00-564D-8788-7DC17D58E669}" srcId="{AF121047-62CA-A44F-9079-89A98C98723D}" destId="{35327249-5171-6B47-AE13-B86B8287CCC6}" srcOrd="1" destOrd="0" parTransId="{D55F9E74-8910-D34A-83E4-58A2625F9F3E}" sibTransId="{3351898F-ABCB-7644-BFF1-7F3F7748E37C}"/>
    <dgm:cxn modelId="{094259C2-7189-427B-8E01-8B7EE48CA28E}" type="presOf" srcId="{7568DB1E-9EAB-4981-B460-6D498680F058}" destId="{C1AA7C32-AD46-EB4F-A01F-664AFBE051DF}" srcOrd="0" destOrd="1" presId="urn:microsoft.com/office/officeart/2005/8/layout/hList1"/>
    <dgm:cxn modelId="{35AEADC3-189C-8D4D-9010-D2404F3DEA82}" srcId="{AF121047-62CA-A44F-9079-89A98C98723D}" destId="{D41EEB40-FB03-0144-AC30-D31E4FBCBA9B}" srcOrd="0" destOrd="0" parTransId="{C119B681-29BD-D941-932A-5D2DA764AA7D}" sibTransId="{C470401C-438D-D445-B6E8-80BD30CA1544}"/>
    <dgm:cxn modelId="{3A4D45C7-8AAF-B144-B426-770BFA3D8CA4}" type="presOf" srcId="{D41EEB40-FB03-0144-AC30-D31E4FBCBA9B}" destId="{B36EE217-B8E1-A340-8037-F7BCA01E3967}" srcOrd="0" destOrd="0" presId="urn:microsoft.com/office/officeart/2005/8/layout/hList1"/>
    <dgm:cxn modelId="{29D9CE04-AB26-0742-9844-1FA525092270}" type="presParOf" srcId="{F740B233-DB8C-F640-BA7B-C7E34ADD1FC8}" destId="{6127ED21-B3EE-F443-B99A-1584C7D7BD08}" srcOrd="0" destOrd="0" presId="urn:microsoft.com/office/officeart/2005/8/layout/hList1"/>
    <dgm:cxn modelId="{5CDB2CB6-3903-0044-8810-F78043C6E44E}" type="presParOf" srcId="{6127ED21-B3EE-F443-B99A-1584C7D7BD08}" destId="{B36EE217-B8E1-A340-8037-F7BCA01E3967}" srcOrd="0" destOrd="0" presId="urn:microsoft.com/office/officeart/2005/8/layout/hList1"/>
    <dgm:cxn modelId="{522F549C-6C02-E041-8FD9-BBF3ED6364EC}" type="presParOf" srcId="{6127ED21-B3EE-F443-B99A-1584C7D7BD08}" destId="{C1AA7C32-AD46-EB4F-A01F-664AFBE051DF}" srcOrd="1" destOrd="0" presId="urn:microsoft.com/office/officeart/2005/8/layout/hList1"/>
    <dgm:cxn modelId="{3BEE8B30-3C6F-CB49-A596-8F123A84376B}" type="presParOf" srcId="{F740B233-DB8C-F640-BA7B-C7E34ADD1FC8}" destId="{61251470-AD4A-394B-B56E-349F84A92AB5}" srcOrd="1" destOrd="0" presId="urn:microsoft.com/office/officeart/2005/8/layout/hList1"/>
    <dgm:cxn modelId="{8BD25DB7-CC78-3847-A02E-8DF3B755742F}" type="presParOf" srcId="{F740B233-DB8C-F640-BA7B-C7E34ADD1FC8}" destId="{81D4ED3B-8CFF-A343-BBB9-D0DC20C0B194}" srcOrd="2" destOrd="0" presId="urn:microsoft.com/office/officeart/2005/8/layout/hList1"/>
    <dgm:cxn modelId="{B8D87C70-728B-4F4E-BAC9-E3435EC1D16C}" type="presParOf" srcId="{81D4ED3B-8CFF-A343-BBB9-D0DC20C0B194}" destId="{54E61583-CF60-AB4C-99C9-BBF0AB1B5FD4}" srcOrd="0" destOrd="0" presId="urn:microsoft.com/office/officeart/2005/8/layout/hList1"/>
    <dgm:cxn modelId="{4241C645-5211-394F-96DC-1821C4E2A187}" type="presParOf" srcId="{81D4ED3B-8CFF-A343-BBB9-D0DC20C0B194}" destId="{8021CFAF-0BC3-6141-9AE6-E1DFE67D7A95}" srcOrd="1" destOrd="0" presId="urn:microsoft.com/office/officeart/2005/8/layout/hList1"/>
    <dgm:cxn modelId="{EA75E635-2A39-4B31-B63F-04FB1AE78911}" type="presParOf" srcId="{F740B233-DB8C-F640-BA7B-C7E34ADD1FC8}" destId="{8AA3CFFF-E595-4303-ACB8-FC2C1785BDFC}" srcOrd="3" destOrd="0" presId="urn:microsoft.com/office/officeart/2005/8/layout/hList1"/>
    <dgm:cxn modelId="{230FEE9E-C266-44D5-9267-454D80AFE663}" type="presParOf" srcId="{F740B233-DB8C-F640-BA7B-C7E34ADD1FC8}" destId="{AB68A7AB-9C54-4E76-A5FD-32FC70020F11}" srcOrd="4" destOrd="0" presId="urn:microsoft.com/office/officeart/2005/8/layout/hList1"/>
    <dgm:cxn modelId="{176EB4FD-42E6-43BE-820A-E922BB6ED2F9}" type="presParOf" srcId="{AB68A7AB-9C54-4E76-A5FD-32FC70020F11}" destId="{DC536296-0FFE-4C84-98B8-133AAF62B3FD}" srcOrd="0" destOrd="0" presId="urn:microsoft.com/office/officeart/2005/8/layout/hList1"/>
    <dgm:cxn modelId="{264333BD-90CC-4FE1-A5D9-A6A7D528482B}" type="presParOf" srcId="{AB68A7AB-9C54-4E76-A5FD-32FC70020F11}" destId="{3A68A39E-AB87-4D16-BEEA-AF48B66E075A}" srcOrd="1" destOrd="0" presId="urn:microsoft.com/office/officeart/2005/8/layout/h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E3FC951-FD2D-C943-BAE5-A409FF99AC7F}" type="doc">
      <dgm:prSet loTypeId="urn:microsoft.com/office/officeart/2005/8/layout/vProcess5" loCatId="" qsTypeId="urn:microsoft.com/office/officeart/2005/8/quickstyle/simple3" qsCatId="simple" csTypeId="urn:microsoft.com/office/officeart/2005/8/colors/colorful3" csCatId="colorful" phldr="1"/>
      <dgm:spPr/>
      <dgm:t>
        <a:bodyPr/>
        <a:lstStyle/>
        <a:p>
          <a:endParaRPr lang="es-ES_tradnl"/>
        </a:p>
      </dgm:t>
    </dgm:pt>
    <dgm:pt modelId="{64DF643A-7863-EA48-AF3A-253FE6D07058}">
      <dgm:prSet phldrT="[Texto]" custT="1"/>
      <dgm:spPr/>
      <dgm:t>
        <a:bodyPr/>
        <a:lstStyle/>
        <a:p>
          <a:r>
            <a:rPr lang="es-ES_tradnl" sz="1000" dirty="0">
              <a:latin typeface="Arial" charset="0"/>
              <a:ea typeface="Arial" charset="0"/>
              <a:cs typeface="Arial" charset="0"/>
            </a:rPr>
            <a:t>Plantea el logro de sólidos niveles de prosperidad para el empleador y los trabajadores</a:t>
          </a:r>
        </a:p>
      </dgm:t>
    </dgm:pt>
    <dgm:pt modelId="{1B9DFAEE-5874-3240-8C4B-0D523C223586}" type="parTrans" cxnId="{DBD17B4F-96BA-B747-B7A2-FF502655C0A9}">
      <dgm:prSet/>
      <dgm:spPr/>
      <dgm:t>
        <a:bodyPr/>
        <a:lstStyle/>
        <a:p>
          <a:endParaRPr lang="es-ES_tradnl" sz="1000">
            <a:latin typeface="Arial" charset="0"/>
            <a:ea typeface="Arial" charset="0"/>
            <a:cs typeface="Arial" charset="0"/>
          </a:endParaRPr>
        </a:p>
      </dgm:t>
    </dgm:pt>
    <dgm:pt modelId="{A63D1C2F-4DB9-9E4B-AD25-18B4F4BC94B8}" type="sibTrans" cxnId="{DBD17B4F-96BA-B747-B7A2-FF502655C0A9}">
      <dgm:prSet custT="1"/>
      <dgm:spPr/>
      <dgm:t>
        <a:bodyPr/>
        <a:lstStyle/>
        <a:p>
          <a:endParaRPr lang="es-ES_tradnl" sz="1000">
            <a:latin typeface="Arial" charset="0"/>
            <a:ea typeface="Arial" charset="0"/>
            <a:cs typeface="Arial" charset="0"/>
          </a:endParaRPr>
        </a:p>
      </dgm:t>
    </dgm:pt>
    <dgm:pt modelId="{44711757-057F-7C4A-83CC-61836C959235}">
      <dgm:prSet custT="1"/>
      <dgm:spPr/>
      <dgm:t>
        <a:bodyPr/>
        <a:lstStyle/>
        <a:p>
          <a:r>
            <a:rPr lang="es-ES_tradnl" sz="1000" dirty="0">
              <a:latin typeface="Arial" charset="0"/>
              <a:ea typeface="Arial" charset="0"/>
              <a:cs typeface="Arial" charset="0"/>
            </a:rPr>
            <a:t>a través del incremento de la productividad que dependerá del conocimiento y expertís de cada individuo</a:t>
          </a:r>
        </a:p>
      </dgm:t>
    </dgm:pt>
    <dgm:pt modelId="{87C304F3-E028-1541-944D-A3A772A658CD}" type="parTrans" cxnId="{387631EE-0B70-BC4B-A9A7-0F0AD68BD6DB}">
      <dgm:prSet/>
      <dgm:spPr/>
      <dgm:t>
        <a:bodyPr/>
        <a:lstStyle/>
        <a:p>
          <a:endParaRPr lang="es-ES_tradnl" sz="1000">
            <a:latin typeface="Arial" charset="0"/>
            <a:ea typeface="Arial" charset="0"/>
            <a:cs typeface="Arial" charset="0"/>
          </a:endParaRPr>
        </a:p>
      </dgm:t>
    </dgm:pt>
    <dgm:pt modelId="{26BCD879-B9B1-B64D-B78B-56400A817A05}" type="sibTrans" cxnId="{387631EE-0B70-BC4B-A9A7-0F0AD68BD6DB}">
      <dgm:prSet custT="1"/>
      <dgm:spPr/>
      <dgm:t>
        <a:bodyPr/>
        <a:lstStyle/>
        <a:p>
          <a:endParaRPr lang="es-ES_tradnl" sz="1000">
            <a:latin typeface="Arial" charset="0"/>
            <a:ea typeface="Arial" charset="0"/>
            <a:cs typeface="Arial" charset="0"/>
          </a:endParaRPr>
        </a:p>
      </dgm:t>
    </dgm:pt>
    <dgm:pt modelId="{C9E7B21D-3117-8446-8B53-95EDCB6C2FE2}">
      <dgm:prSet custT="1"/>
      <dgm:spPr/>
      <dgm:t>
        <a:bodyPr/>
        <a:lstStyle/>
        <a:p>
          <a:r>
            <a:rPr lang="es-ES_tradnl" sz="1000" dirty="0">
              <a:latin typeface="Arial" charset="0"/>
              <a:ea typeface="Arial" charset="0"/>
              <a:cs typeface="Arial" charset="0"/>
            </a:rPr>
            <a:t>Se relaciona con el impacto negativo en la economía que produce los bajos niveles de rendimiento del talento humano</a:t>
          </a:r>
        </a:p>
      </dgm:t>
    </dgm:pt>
    <dgm:pt modelId="{42895532-4BD7-2D42-91C4-7B49AFC1F0F2}" type="parTrans" cxnId="{7A304E2C-5066-9A4C-A0F1-77F6061FFC0D}">
      <dgm:prSet/>
      <dgm:spPr/>
      <dgm:t>
        <a:bodyPr/>
        <a:lstStyle/>
        <a:p>
          <a:endParaRPr lang="es-ES_tradnl" sz="1000">
            <a:latin typeface="Arial" charset="0"/>
            <a:ea typeface="Arial" charset="0"/>
            <a:cs typeface="Arial" charset="0"/>
          </a:endParaRPr>
        </a:p>
      </dgm:t>
    </dgm:pt>
    <dgm:pt modelId="{9E5D8908-2134-A748-85DA-B9C735C7DAF0}" type="sibTrans" cxnId="{7A304E2C-5066-9A4C-A0F1-77F6061FFC0D}">
      <dgm:prSet custT="1"/>
      <dgm:spPr/>
      <dgm:t>
        <a:bodyPr/>
        <a:lstStyle/>
        <a:p>
          <a:endParaRPr lang="es-ES_tradnl" sz="1000">
            <a:latin typeface="Arial" charset="0"/>
            <a:ea typeface="Arial" charset="0"/>
            <a:cs typeface="Arial" charset="0"/>
          </a:endParaRPr>
        </a:p>
      </dgm:t>
    </dgm:pt>
    <dgm:pt modelId="{B649D478-1FA0-7F45-9C77-D59EB5D2CA2F}">
      <dgm:prSet custT="1"/>
      <dgm:spPr/>
      <dgm:t>
        <a:bodyPr/>
        <a:lstStyle/>
        <a:p>
          <a:r>
            <a:rPr lang="es-ES_tradnl" sz="1000" dirty="0">
              <a:latin typeface="Arial" charset="0"/>
              <a:ea typeface="Arial" charset="0"/>
              <a:cs typeface="Arial" charset="0"/>
            </a:rPr>
            <a:t>4 principios: Establecimiento de una verdadera ciencia, selección científica del trabajador, educación y formación y colaboración entre dirección y los trabajadores</a:t>
          </a:r>
        </a:p>
      </dgm:t>
    </dgm:pt>
    <dgm:pt modelId="{AA245A86-D7D3-0643-9536-5CAE71133F76}" type="parTrans" cxnId="{1A3667A5-DD59-124A-A08A-769D1B96C113}">
      <dgm:prSet/>
      <dgm:spPr/>
      <dgm:t>
        <a:bodyPr/>
        <a:lstStyle/>
        <a:p>
          <a:endParaRPr lang="es-ES_tradnl" sz="1000">
            <a:latin typeface="Arial" charset="0"/>
            <a:ea typeface="Arial" charset="0"/>
            <a:cs typeface="Arial" charset="0"/>
          </a:endParaRPr>
        </a:p>
      </dgm:t>
    </dgm:pt>
    <dgm:pt modelId="{D4EEADC3-4BE3-B648-B8E0-77CF1836F86D}" type="sibTrans" cxnId="{1A3667A5-DD59-124A-A08A-769D1B96C113}">
      <dgm:prSet/>
      <dgm:spPr/>
      <dgm:t>
        <a:bodyPr/>
        <a:lstStyle/>
        <a:p>
          <a:endParaRPr lang="es-ES_tradnl" sz="1000">
            <a:latin typeface="Arial" charset="0"/>
            <a:ea typeface="Arial" charset="0"/>
            <a:cs typeface="Arial" charset="0"/>
          </a:endParaRPr>
        </a:p>
      </dgm:t>
    </dgm:pt>
    <dgm:pt modelId="{63884CFF-05B1-6340-AB46-AED54A10D382}" type="pres">
      <dgm:prSet presAssocID="{1E3FC951-FD2D-C943-BAE5-A409FF99AC7F}" presName="outerComposite" presStyleCnt="0">
        <dgm:presLayoutVars>
          <dgm:chMax val="5"/>
          <dgm:dir/>
          <dgm:resizeHandles val="exact"/>
        </dgm:presLayoutVars>
      </dgm:prSet>
      <dgm:spPr/>
    </dgm:pt>
    <dgm:pt modelId="{677EED2E-A55B-024C-AA09-D93D101A748D}" type="pres">
      <dgm:prSet presAssocID="{1E3FC951-FD2D-C943-BAE5-A409FF99AC7F}" presName="dummyMaxCanvas" presStyleCnt="0">
        <dgm:presLayoutVars/>
      </dgm:prSet>
      <dgm:spPr/>
    </dgm:pt>
    <dgm:pt modelId="{60E31CCF-9A74-164E-AA41-7B9CCFD31A2F}" type="pres">
      <dgm:prSet presAssocID="{1E3FC951-FD2D-C943-BAE5-A409FF99AC7F}" presName="FourNodes_1" presStyleLbl="node1" presStyleIdx="0" presStyleCnt="4">
        <dgm:presLayoutVars>
          <dgm:bulletEnabled val="1"/>
        </dgm:presLayoutVars>
      </dgm:prSet>
      <dgm:spPr/>
    </dgm:pt>
    <dgm:pt modelId="{ED4FC7BB-9395-EB46-B706-A5A90753938A}" type="pres">
      <dgm:prSet presAssocID="{1E3FC951-FD2D-C943-BAE5-A409FF99AC7F}" presName="FourNodes_2" presStyleLbl="node1" presStyleIdx="1" presStyleCnt="4">
        <dgm:presLayoutVars>
          <dgm:bulletEnabled val="1"/>
        </dgm:presLayoutVars>
      </dgm:prSet>
      <dgm:spPr/>
    </dgm:pt>
    <dgm:pt modelId="{D5A1BA37-4BE1-5D45-8485-CFAE6A488FA5}" type="pres">
      <dgm:prSet presAssocID="{1E3FC951-FD2D-C943-BAE5-A409FF99AC7F}" presName="FourNodes_3" presStyleLbl="node1" presStyleIdx="2" presStyleCnt="4">
        <dgm:presLayoutVars>
          <dgm:bulletEnabled val="1"/>
        </dgm:presLayoutVars>
      </dgm:prSet>
      <dgm:spPr/>
    </dgm:pt>
    <dgm:pt modelId="{C3E3C304-5162-4E44-85CB-8EBF1E358F62}" type="pres">
      <dgm:prSet presAssocID="{1E3FC951-FD2D-C943-BAE5-A409FF99AC7F}" presName="FourNodes_4" presStyleLbl="node1" presStyleIdx="3" presStyleCnt="4">
        <dgm:presLayoutVars>
          <dgm:bulletEnabled val="1"/>
        </dgm:presLayoutVars>
      </dgm:prSet>
      <dgm:spPr/>
    </dgm:pt>
    <dgm:pt modelId="{E8A9823E-9F1F-D647-AD11-7976DC8F4FC2}" type="pres">
      <dgm:prSet presAssocID="{1E3FC951-FD2D-C943-BAE5-A409FF99AC7F}" presName="FourConn_1-2" presStyleLbl="fgAccFollowNode1" presStyleIdx="0" presStyleCnt="3">
        <dgm:presLayoutVars>
          <dgm:bulletEnabled val="1"/>
        </dgm:presLayoutVars>
      </dgm:prSet>
      <dgm:spPr/>
    </dgm:pt>
    <dgm:pt modelId="{046973E3-308D-9B4B-BDE6-F81689976FB3}" type="pres">
      <dgm:prSet presAssocID="{1E3FC951-FD2D-C943-BAE5-A409FF99AC7F}" presName="FourConn_2-3" presStyleLbl="fgAccFollowNode1" presStyleIdx="1" presStyleCnt="3">
        <dgm:presLayoutVars>
          <dgm:bulletEnabled val="1"/>
        </dgm:presLayoutVars>
      </dgm:prSet>
      <dgm:spPr/>
    </dgm:pt>
    <dgm:pt modelId="{1DD3EDBC-D0E4-D247-85BD-6291468595B1}" type="pres">
      <dgm:prSet presAssocID="{1E3FC951-FD2D-C943-BAE5-A409FF99AC7F}" presName="FourConn_3-4" presStyleLbl="fgAccFollowNode1" presStyleIdx="2" presStyleCnt="3">
        <dgm:presLayoutVars>
          <dgm:bulletEnabled val="1"/>
        </dgm:presLayoutVars>
      </dgm:prSet>
      <dgm:spPr/>
    </dgm:pt>
    <dgm:pt modelId="{1C340594-4A40-194D-AE7B-2BE1E85CA44D}" type="pres">
      <dgm:prSet presAssocID="{1E3FC951-FD2D-C943-BAE5-A409FF99AC7F}" presName="FourNodes_1_text" presStyleLbl="node1" presStyleIdx="3" presStyleCnt="4">
        <dgm:presLayoutVars>
          <dgm:bulletEnabled val="1"/>
        </dgm:presLayoutVars>
      </dgm:prSet>
      <dgm:spPr/>
    </dgm:pt>
    <dgm:pt modelId="{859BA399-3482-CB44-97A4-61D004E2803F}" type="pres">
      <dgm:prSet presAssocID="{1E3FC951-FD2D-C943-BAE5-A409FF99AC7F}" presName="FourNodes_2_text" presStyleLbl="node1" presStyleIdx="3" presStyleCnt="4">
        <dgm:presLayoutVars>
          <dgm:bulletEnabled val="1"/>
        </dgm:presLayoutVars>
      </dgm:prSet>
      <dgm:spPr/>
    </dgm:pt>
    <dgm:pt modelId="{206C71FF-8C27-C248-9C21-51F7DF5A3217}" type="pres">
      <dgm:prSet presAssocID="{1E3FC951-FD2D-C943-BAE5-A409FF99AC7F}" presName="FourNodes_3_text" presStyleLbl="node1" presStyleIdx="3" presStyleCnt="4">
        <dgm:presLayoutVars>
          <dgm:bulletEnabled val="1"/>
        </dgm:presLayoutVars>
      </dgm:prSet>
      <dgm:spPr/>
    </dgm:pt>
    <dgm:pt modelId="{A43EDCB4-1A20-E946-B155-F40AFA04374B}" type="pres">
      <dgm:prSet presAssocID="{1E3FC951-FD2D-C943-BAE5-A409FF99AC7F}" presName="FourNodes_4_text" presStyleLbl="node1" presStyleIdx="3" presStyleCnt="4">
        <dgm:presLayoutVars>
          <dgm:bulletEnabled val="1"/>
        </dgm:presLayoutVars>
      </dgm:prSet>
      <dgm:spPr/>
    </dgm:pt>
  </dgm:ptLst>
  <dgm:cxnLst>
    <dgm:cxn modelId="{FB3B7C00-249A-DE44-9CF0-1DF10D5F45B5}" type="presOf" srcId="{44711757-057F-7C4A-83CC-61836C959235}" destId="{ED4FC7BB-9395-EB46-B706-A5A90753938A}" srcOrd="0" destOrd="0" presId="urn:microsoft.com/office/officeart/2005/8/layout/vProcess5"/>
    <dgm:cxn modelId="{29208014-5D56-944F-866E-5D08DA66298C}" type="presOf" srcId="{9E5D8908-2134-A748-85DA-B9C735C7DAF0}" destId="{1DD3EDBC-D0E4-D247-85BD-6291468595B1}" srcOrd="0" destOrd="0" presId="urn:microsoft.com/office/officeart/2005/8/layout/vProcess5"/>
    <dgm:cxn modelId="{D8EC2620-F36D-5E43-A35B-075BBB0E197C}" type="presOf" srcId="{26BCD879-B9B1-B64D-B78B-56400A817A05}" destId="{046973E3-308D-9B4B-BDE6-F81689976FB3}" srcOrd="0" destOrd="0" presId="urn:microsoft.com/office/officeart/2005/8/layout/vProcess5"/>
    <dgm:cxn modelId="{6DE16322-4B9E-B04F-8B65-67995E1582F7}" type="presOf" srcId="{C9E7B21D-3117-8446-8B53-95EDCB6C2FE2}" destId="{D5A1BA37-4BE1-5D45-8485-CFAE6A488FA5}" srcOrd="0" destOrd="0" presId="urn:microsoft.com/office/officeart/2005/8/layout/vProcess5"/>
    <dgm:cxn modelId="{F85C7925-C6D4-7342-A8F8-B76A3BAC9FAB}" type="presOf" srcId="{A63D1C2F-4DB9-9E4B-AD25-18B4F4BC94B8}" destId="{E8A9823E-9F1F-D647-AD11-7976DC8F4FC2}" srcOrd="0" destOrd="0" presId="urn:microsoft.com/office/officeart/2005/8/layout/vProcess5"/>
    <dgm:cxn modelId="{7A304E2C-5066-9A4C-A0F1-77F6061FFC0D}" srcId="{1E3FC951-FD2D-C943-BAE5-A409FF99AC7F}" destId="{C9E7B21D-3117-8446-8B53-95EDCB6C2FE2}" srcOrd="2" destOrd="0" parTransId="{42895532-4BD7-2D42-91C4-7B49AFC1F0F2}" sibTransId="{9E5D8908-2134-A748-85DA-B9C735C7DAF0}"/>
    <dgm:cxn modelId="{0EADAA2E-D420-BB4C-89F3-3AC442F8DC1C}" type="presOf" srcId="{64DF643A-7863-EA48-AF3A-253FE6D07058}" destId="{60E31CCF-9A74-164E-AA41-7B9CCFD31A2F}" srcOrd="0" destOrd="0" presId="urn:microsoft.com/office/officeart/2005/8/layout/vProcess5"/>
    <dgm:cxn modelId="{132B546F-EB5E-8E47-BBF2-52C462493107}" type="presOf" srcId="{1E3FC951-FD2D-C943-BAE5-A409FF99AC7F}" destId="{63884CFF-05B1-6340-AB46-AED54A10D382}" srcOrd="0" destOrd="0" presId="urn:microsoft.com/office/officeart/2005/8/layout/vProcess5"/>
    <dgm:cxn modelId="{DBD17B4F-96BA-B747-B7A2-FF502655C0A9}" srcId="{1E3FC951-FD2D-C943-BAE5-A409FF99AC7F}" destId="{64DF643A-7863-EA48-AF3A-253FE6D07058}" srcOrd="0" destOrd="0" parTransId="{1B9DFAEE-5874-3240-8C4B-0D523C223586}" sibTransId="{A63D1C2F-4DB9-9E4B-AD25-18B4F4BC94B8}"/>
    <dgm:cxn modelId="{90FA4152-B34C-EE43-B501-8ED79E603178}" type="presOf" srcId="{B649D478-1FA0-7F45-9C77-D59EB5D2CA2F}" destId="{C3E3C304-5162-4E44-85CB-8EBF1E358F62}" srcOrd="0" destOrd="0" presId="urn:microsoft.com/office/officeart/2005/8/layout/vProcess5"/>
    <dgm:cxn modelId="{1A3667A5-DD59-124A-A08A-769D1B96C113}" srcId="{1E3FC951-FD2D-C943-BAE5-A409FF99AC7F}" destId="{B649D478-1FA0-7F45-9C77-D59EB5D2CA2F}" srcOrd="3" destOrd="0" parTransId="{AA245A86-D7D3-0643-9536-5CAE71133F76}" sibTransId="{D4EEADC3-4BE3-B648-B8E0-77CF1836F86D}"/>
    <dgm:cxn modelId="{F658BFB4-FF8C-6A48-8AC3-A49B437AF437}" type="presOf" srcId="{44711757-057F-7C4A-83CC-61836C959235}" destId="{859BA399-3482-CB44-97A4-61D004E2803F}" srcOrd="1" destOrd="0" presId="urn:microsoft.com/office/officeart/2005/8/layout/vProcess5"/>
    <dgm:cxn modelId="{7D1BDAB6-C14D-F044-947F-8402DB328ACD}" type="presOf" srcId="{64DF643A-7863-EA48-AF3A-253FE6D07058}" destId="{1C340594-4A40-194D-AE7B-2BE1E85CA44D}" srcOrd="1" destOrd="0" presId="urn:microsoft.com/office/officeart/2005/8/layout/vProcess5"/>
    <dgm:cxn modelId="{187F31D5-7F85-F647-904B-5AA28CBBBB2C}" type="presOf" srcId="{B649D478-1FA0-7F45-9C77-D59EB5D2CA2F}" destId="{A43EDCB4-1A20-E946-B155-F40AFA04374B}" srcOrd="1" destOrd="0" presId="urn:microsoft.com/office/officeart/2005/8/layout/vProcess5"/>
    <dgm:cxn modelId="{387631EE-0B70-BC4B-A9A7-0F0AD68BD6DB}" srcId="{1E3FC951-FD2D-C943-BAE5-A409FF99AC7F}" destId="{44711757-057F-7C4A-83CC-61836C959235}" srcOrd="1" destOrd="0" parTransId="{87C304F3-E028-1541-944D-A3A772A658CD}" sibTransId="{26BCD879-B9B1-B64D-B78B-56400A817A05}"/>
    <dgm:cxn modelId="{05AB78F4-5D24-2544-B8AF-7B9B5F07E120}" type="presOf" srcId="{C9E7B21D-3117-8446-8B53-95EDCB6C2FE2}" destId="{206C71FF-8C27-C248-9C21-51F7DF5A3217}" srcOrd="1" destOrd="0" presId="urn:microsoft.com/office/officeart/2005/8/layout/vProcess5"/>
    <dgm:cxn modelId="{55159587-54BB-DE44-8A64-987057919848}" type="presParOf" srcId="{63884CFF-05B1-6340-AB46-AED54A10D382}" destId="{677EED2E-A55B-024C-AA09-D93D101A748D}" srcOrd="0" destOrd="0" presId="urn:microsoft.com/office/officeart/2005/8/layout/vProcess5"/>
    <dgm:cxn modelId="{DF1D6290-1ECE-DA4B-943E-9D09891EEFE1}" type="presParOf" srcId="{63884CFF-05B1-6340-AB46-AED54A10D382}" destId="{60E31CCF-9A74-164E-AA41-7B9CCFD31A2F}" srcOrd="1" destOrd="0" presId="urn:microsoft.com/office/officeart/2005/8/layout/vProcess5"/>
    <dgm:cxn modelId="{97B09EA3-902B-194F-9554-E0A84FCA2F07}" type="presParOf" srcId="{63884CFF-05B1-6340-AB46-AED54A10D382}" destId="{ED4FC7BB-9395-EB46-B706-A5A90753938A}" srcOrd="2" destOrd="0" presId="urn:microsoft.com/office/officeart/2005/8/layout/vProcess5"/>
    <dgm:cxn modelId="{F32B9E08-AA07-4C4C-B724-2C81ACB7844F}" type="presParOf" srcId="{63884CFF-05B1-6340-AB46-AED54A10D382}" destId="{D5A1BA37-4BE1-5D45-8485-CFAE6A488FA5}" srcOrd="3" destOrd="0" presId="urn:microsoft.com/office/officeart/2005/8/layout/vProcess5"/>
    <dgm:cxn modelId="{65D01B76-8857-4444-A800-1539F30E85EF}" type="presParOf" srcId="{63884CFF-05B1-6340-AB46-AED54A10D382}" destId="{C3E3C304-5162-4E44-85CB-8EBF1E358F62}" srcOrd="4" destOrd="0" presId="urn:microsoft.com/office/officeart/2005/8/layout/vProcess5"/>
    <dgm:cxn modelId="{FA4E9BCC-2286-A641-8D12-6C4850E6402B}" type="presParOf" srcId="{63884CFF-05B1-6340-AB46-AED54A10D382}" destId="{E8A9823E-9F1F-D647-AD11-7976DC8F4FC2}" srcOrd="5" destOrd="0" presId="urn:microsoft.com/office/officeart/2005/8/layout/vProcess5"/>
    <dgm:cxn modelId="{E653C1E3-341A-714B-86C9-F9E6754286CE}" type="presParOf" srcId="{63884CFF-05B1-6340-AB46-AED54A10D382}" destId="{046973E3-308D-9B4B-BDE6-F81689976FB3}" srcOrd="6" destOrd="0" presId="urn:microsoft.com/office/officeart/2005/8/layout/vProcess5"/>
    <dgm:cxn modelId="{5477B1CA-538A-6F40-8B27-9DBA8FE18C72}" type="presParOf" srcId="{63884CFF-05B1-6340-AB46-AED54A10D382}" destId="{1DD3EDBC-D0E4-D247-85BD-6291468595B1}" srcOrd="7" destOrd="0" presId="urn:microsoft.com/office/officeart/2005/8/layout/vProcess5"/>
    <dgm:cxn modelId="{8B490AB9-A9FC-C04E-8022-B8C92E7C1942}" type="presParOf" srcId="{63884CFF-05B1-6340-AB46-AED54A10D382}" destId="{1C340594-4A40-194D-AE7B-2BE1E85CA44D}" srcOrd="8" destOrd="0" presId="urn:microsoft.com/office/officeart/2005/8/layout/vProcess5"/>
    <dgm:cxn modelId="{EB4838C1-D6BC-FD45-A0FD-0879FD42119E}" type="presParOf" srcId="{63884CFF-05B1-6340-AB46-AED54A10D382}" destId="{859BA399-3482-CB44-97A4-61D004E2803F}" srcOrd="9" destOrd="0" presId="urn:microsoft.com/office/officeart/2005/8/layout/vProcess5"/>
    <dgm:cxn modelId="{AF45085F-579F-F646-BB00-8874E199AF51}" type="presParOf" srcId="{63884CFF-05B1-6340-AB46-AED54A10D382}" destId="{206C71FF-8C27-C248-9C21-51F7DF5A3217}" srcOrd="10" destOrd="0" presId="urn:microsoft.com/office/officeart/2005/8/layout/vProcess5"/>
    <dgm:cxn modelId="{2ADFAB1A-2DD9-834B-B978-70CB1BBE9117}" type="presParOf" srcId="{63884CFF-05B1-6340-AB46-AED54A10D382}" destId="{A43EDCB4-1A20-E946-B155-F40AFA04374B}" srcOrd="11" destOrd="0" presId="urn:microsoft.com/office/officeart/2005/8/layout/vProcess5"/>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788D78-C2D0-3C40-BE4E-33035667B327}"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s-ES_tradnl"/>
        </a:p>
      </dgm:t>
    </dgm:pt>
    <dgm:pt modelId="{1F7CB171-807F-6B4C-AF94-EAD32936506C}">
      <dgm:prSet phldrT="[Texto]" custT="1"/>
      <dgm:spPr/>
      <dgm:t>
        <a:bodyPr/>
        <a:lstStyle/>
        <a:p>
          <a:r>
            <a:rPr lang="es-ES_tradnl" sz="1000" dirty="0">
              <a:latin typeface="Arial" charset="0"/>
              <a:ea typeface="Arial" charset="0"/>
              <a:cs typeface="Arial" charset="0"/>
            </a:rPr>
            <a:t>1911</a:t>
          </a:r>
        </a:p>
      </dgm:t>
    </dgm:pt>
    <dgm:pt modelId="{EA1911BB-A5D3-D845-B6BA-115315D58E47}" type="parTrans" cxnId="{59B14ACE-03E3-0148-9756-B08AD3C425E3}">
      <dgm:prSet/>
      <dgm:spPr/>
      <dgm:t>
        <a:bodyPr/>
        <a:lstStyle/>
        <a:p>
          <a:endParaRPr lang="es-ES_tradnl" sz="1000">
            <a:latin typeface="Arial" charset="0"/>
            <a:ea typeface="Arial" charset="0"/>
            <a:cs typeface="Arial" charset="0"/>
          </a:endParaRPr>
        </a:p>
      </dgm:t>
    </dgm:pt>
    <dgm:pt modelId="{C7C6ADFD-DF3C-504F-B850-CE4B46A34788}" type="sibTrans" cxnId="{59B14ACE-03E3-0148-9756-B08AD3C425E3}">
      <dgm:prSet/>
      <dgm:spPr/>
      <dgm:t>
        <a:bodyPr/>
        <a:lstStyle/>
        <a:p>
          <a:endParaRPr lang="es-ES_tradnl" sz="1000">
            <a:latin typeface="Arial" charset="0"/>
            <a:ea typeface="Arial" charset="0"/>
            <a:cs typeface="Arial" charset="0"/>
          </a:endParaRPr>
        </a:p>
      </dgm:t>
    </dgm:pt>
    <dgm:pt modelId="{67010F80-BA0C-C941-AA4F-0DF4915FD64D}">
      <dgm:prSet phldrT="[Texto]" custT="1"/>
      <dgm:spPr/>
      <dgm:t>
        <a:bodyPr/>
        <a:lstStyle/>
        <a:p>
          <a:r>
            <a:rPr lang="es-ES" sz="1000" b="1" dirty="0">
              <a:latin typeface="Arial" charset="0"/>
              <a:ea typeface="Arial" charset="0"/>
              <a:cs typeface="Arial" charset="0"/>
            </a:rPr>
            <a:t>Frederick Taylor</a:t>
          </a:r>
          <a:endParaRPr lang="es-ES_tradnl" sz="1000" b="1" dirty="0">
            <a:latin typeface="Arial" charset="0"/>
            <a:ea typeface="Arial" charset="0"/>
            <a:cs typeface="Arial" charset="0"/>
          </a:endParaRPr>
        </a:p>
      </dgm:t>
    </dgm:pt>
    <dgm:pt modelId="{182BEFC9-4A6B-114A-9AE0-1758CBA03B4B}" type="parTrans" cxnId="{1FD2DA2F-A40E-7340-BC70-84AB0D603FA3}">
      <dgm:prSet/>
      <dgm:spPr/>
      <dgm:t>
        <a:bodyPr/>
        <a:lstStyle/>
        <a:p>
          <a:endParaRPr lang="es-ES_tradnl" sz="1000">
            <a:latin typeface="Arial" charset="0"/>
            <a:ea typeface="Arial" charset="0"/>
            <a:cs typeface="Arial" charset="0"/>
          </a:endParaRPr>
        </a:p>
      </dgm:t>
    </dgm:pt>
    <dgm:pt modelId="{958EA7C7-A904-144C-8538-19F286243030}" type="sibTrans" cxnId="{1FD2DA2F-A40E-7340-BC70-84AB0D603FA3}">
      <dgm:prSet/>
      <dgm:spPr/>
      <dgm:t>
        <a:bodyPr/>
        <a:lstStyle/>
        <a:p>
          <a:endParaRPr lang="es-ES_tradnl" sz="1000">
            <a:latin typeface="Arial" charset="0"/>
            <a:ea typeface="Arial" charset="0"/>
            <a:cs typeface="Arial" charset="0"/>
          </a:endParaRPr>
        </a:p>
      </dgm:t>
    </dgm:pt>
    <dgm:pt modelId="{FE0DC442-D7F3-4D48-865D-6883027A0BBF}" type="pres">
      <dgm:prSet presAssocID="{B2788D78-C2D0-3C40-BE4E-33035667B327}" presName="Name0" presStyleCnt="0">
        <dgm:presLayoutVars>
          <dgm:dir/>
          <dgm:animLvl val="lvl"/>
          <dgm:resizeHandles val="exact"/>
        </dgm:presLayoutVars>
      </dgm:prSet>
      <dgm:spPr/>
    </dgm:pt>
    <dgm:pt modelId="{DEF51C37-32A8-8F4E-A6D7-DD7908B0A2BC}" type="pres">
      <dgm:prSet presAssocID="{1F7CB171-807F-6B4C-AF94-EAD32936506C}" presName="linNode" presStyleCnt="0"/>
      <dgm:spPr/>
    </dgm:pt>
    <dgm:pt modelId="{7881D5C6-1B53-7148-9556-392CC5C452A1}" type="pres">
      <dgm:prSet presAssocID="{1F7CB171-807F-6B4C-AF94-EAD32936506C}" presName="parentText" presStyleLbl="node1" presStyleIdx="0" presStyleCnt="1" custScaleX="90910" custScaleY="62093">
        <dgm:presLayoutVars>
          <dgm:chMax val="1"/>
          <dgm:bulletEnabled val="1"/>
        </dgm:presLayoutVars>
      </dgm:prSet>
      <dgm:spPr/>
    </dgm:pt>
    <dgm:pt modelId="{51B50D65-78E2-EE43-BE05-9094FDF833F0}" type="pres">
      <dgm:prSet presAssocID="{1F7CB171-807F-6B4C-AF94-EAD32936506C}" presName="descendantText" presStyleLbl="alignAccFollowNode1" presStyleIdx="0" presStyleCnt="1" custScaleX="90909" custScaleY="75132" custLinFactNeighborX="-4453">
        <dgm:presLayoutVars>
          <dgm:bulletEnabled val="1"/>
        </dgm:presLayoutVars>
      </dgm:prSet>
      <dgm:spPr/>
    </dgm:pt>
  </dgm:ptLst>
  <dgm:cxnLst>
    <dgm:cxn modelId="{AECBFA06-A6D9-A740-9E2B-95855432E4FB}" type="presOf" srcId="{1F7CB171-807F-6B4C-AF94-EAD32936506C}" destId="{7881D5C6-1B53-7148-9556-392CC5C452A1}" srcOrd="0" destOrd="0" presId="urn:microsoft.com/office/officeart/2005/8/layout/vList5"/>
    <dgm:cxn modelId="{1FD2DA2F-A40E-7340-BC70-84AB0D603FA3}" srcId="{1F7CB171-807F-6B4C-AF94-EAD32936506C}" destId="{67010F80-BA0C-C941-AA4F-0DF4915FD64D}" srcOrd="0" destOrd="0" parTransId="{182BEFC9-4A6B-114A-9AE0-1758CBA03B4B}" sibTransId="{958EA7C7-A904-144C-8538-19F286243030}"/>
    <dgm:cxn modelId="{55088BAA-ACAB-ED42-AF7A-E87E7307D351}" type="presOf" srcId="{67010F80-BA0C-C941-AA4F-0DF4915FD64D}" destId="{51B50D65-78E2-EE43-BE05-9094FDF833F0}" srcOrd="0" destOrd="0" presId="urn:microsoft.com/office/officeart/2005/8/layout/vList5"/>
    <dgm:cxn modelId="{59B14ACE-03E3-0148-9756-B08AD3C425E3}" srcId="{B2788D78-C2D0-3C40-BE4E-33035667B327}" destId="{1F7CB171-807F-6B4C-AF94-EAD32936506C}" srcOrd="0" destOrd="0" parTransId="{EA1911BB-A5D3-D845-B6BA-115315D58E47}" sibTransId="{C7C6ADFD-DF3C-504F-B850-CE4B46A34788}"/>
    <dgm:cxn modelId="{839F50E7-4DDD-244E-968B-7195D3DFE98F}" type="presOf" srcId="{B2788D78-C2D0-3C40-BE4E-33035667B327}" destId="{FE0DC442-D7F3-4D48-865D-6883027A0BBF}" srcOrd="0" destOrd="0" presId="urn:microsoft.com/office/officeart/2005/8/layout/vList5"/>
    <dgm:cxn modelId="{54021F3D-C297-E145-9842-BD183319DBE7}" type="presParOf" srcId="{FE0DC442-D7F3-4D48-865D-6883027A0BBF}" destId="{DEF51C37-32A8-8F4E-A6D7-DD7908B0A2BC}" srcOrd="0" destOrd="0" presId="urn:microsoft.com/office/officeart/2005/8/layout/vList5"/>
    <dgm:cxn modelId="{E9711713-935E-794A-B7F4-FEC01636ACD4}" type="presParOf" srcId="{DEF51C37-32A8-8F4E-A6D7-DD7908B0A2BC}" destId="{7881D5C6-1B53-7148-9556-392CC5C452A1}" srcOrd="0" destOrd="0" presId="urn:microsoft.com/office/officeart/2005/8/layout/vList5"/>
    <dgm:cxn modelId="{4A1CF533-41B9-1A47-88E5-1BE61AF84327}" type="presParOf" srcId="{DEF51C37-32A8-8F4E-A6D7-DD7908B0A2BC}" destId="{51B50D65-78E2-EE43-BE05-9094FDF833F0}" srcOrd="1" destOrd="0" presId="urn:microsoft.com/office/officeart/2005/8/layout/vList5"/>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ABFFE5-3543-4CEA-8E09-69ADA723924B}" type="doc">
      <dgm:prSet loTypeId="urn:microsoft.com/office/officeart/2005/8/layout/hProcess11" loCatId="process" qsTypeId="urn:microsoft.com/office/officeart/2005/8/quickstyle/simple1" qsCatId="simple" csTypeId="urn:microsoft.com/office/officeart/2005/8/colors/accent1_2" csCatId="accent1" phldr="1"/>
      <dgm:spPr/>
    </dgm:pt>
    <dgm:pt modelId="{04C162FE-9B95-47F0-986A-089A47D7A7B4}">
      <dgm:prSet phldrT="[Texto]" custT="1"/>
      <dgm:spPr/>
      <dgm:t>
        <a:bodyPr/>
        <a:lstStyle/>
        <a:p>
          <a:r>
            <a:rPr lang="es-EC" sz="1400" dirty="0">
              <a:solidFill>
                <a:schemeClr val="accent1">
                  <a:lumMod val="25000"/>
                </a:schemeClr>
              </a:solidFill>
            </a:rPr>
            <a:t>Enfoque Cualitativo</a:t>
          </a:r>
        </a:p>
        <a:p>
          <a:r>
            <a:rPr lang="es-EC" sz="1400" dirty="0">
              <a:solidFill>
                <a:schemeClr val="accent1">
                  <a:lumMod val="25000"/>
                </a:schemeClr>
              </a:solidFill>
            </a:rPr>
            <a:t>Tipo. No experimental, Transversal, descriptivo</a:t>
          </a:r>
        </a:p>
      </dgm:t>
    </dgm:pt>
    <dgm:pt modelId="{8B29D51A-6519-4F2B-87AA-34FF305DBEC4}" type="parTrans" cxnId="{9F9FDC85-C096-47B0-87A6-96F8BCC518D4}">
      <dgm:prSet/>
      <dgm:spPr/>
      <dgm:t>
        <a:bodyPr/>
        <a:lstStyle/>
        <a:p>
          <a:endParaRPr lang="es-EC">
            <a:solidFill>
              <a:schemeClr val="accent1">
                <a:lumMod val="25000"/>
              </a:schemeClr>
            </a:solidFill>
          </a:endParaRPr>
        </a:p>
      </dgm:t>
    </dgm:pt>
    <dgm:pt modelId="{DA8C7891-F90E-4C44-84B2-A695597DFBBE}" type="sibTrans" cxnId="{9F9FDC85-C096-47B0-87A6-96F8BCC518D4}">
      <dgm:prSet/>
      <dgm:spPr/>
      <dgm:t>
        <a:bodyPr/>
        <a:lstStyle/>
        <a:p>
          <a:endParaRPr lang="es-EC">
            <a:solidFill>
              <a:schemeClr val="accent1">
                <a:lumMod val="25000"/>
              </a:schemeClr>
            </a:solidFill>
          </a:endParaRPr>
        </a:p>
      </dgm:t>
    </dgm:pt>
    <dgm:pt modelId="{571AC85C-9D67-443D-9E5D-E40A09962767}">
      <dgm:prSet phldrT="[Texto]" custT="1"/>
      <dgm:spPr/>
      <dgm:t>
        <a:bodyPr/>
        <a:lstStyle/>
        <a:p>
          <a:r>
            <a:rPr lang="es-EC" sz="1400" dirty="0">
              <a:solidFill>
                <a:schemeClr val="accent1">
                  <a:lumMod val="25000"/>
                </a:schemeClr>
              </a:solidFill>
            </a:rPr>
            <a:t>La observación</a:t>
          </a:r>
        </a:p>
        <a:p>
          <a:r>
            <a:rPr lang="es-EC" sz="1400" dirty="0">
              <a:solidFill>
                <a:schemeClr val="accent1">
                  <a:lumMod val="25000"/>
                </a:schemeClr>
              </a:solidFill>
            </a:rPr>
            <a:t>La encuesta</a:t>
          </a:r>
        </a:p>
      </dgm:t>
    </dgm:pt>
    <dgm:pt modelId="{C2E25CB7-5045-4F20-BF69-9EFFDC3B3CE4}" type="parTrans" cxnId="{DD481D25-775C-4A18-8863-21906059127D}">
      <dgm:prSet/>
      <dgm:spPr/>
      <dgm:t>
        <a:bodyPr/>
        <a:lstStyle/>
        <a:p>
          <a:endParaRPr lang="es-EC">
            <a:solidFill>
              <a:schemeClr val="accent1">
                <a:lumMod val="25000"/>
              </a:schemeClr>
            </a:solidFill>
          </a:endParaRPr>
        </a:p>
      </dgm:t>
    </dgm:pt>
    <dgm:pt modelId="{44ED6279-7682-4FDA-BE38-2FB4B6BA0FEC}" type="sibTrans" cxnId="{DD481D25-775C-4A18-8863-21906059127D}">
      <dgm:prSet/>
      <dgm:spPr/>
      <dgm:t>
        <a:bodyPr/>
        <a:lstStyle/>
        <a:p>
          <a:endParaRPr lang="es-EC">
            <a:solidFill>
              <a:schemeClr val="accent1">
                <a:lumMod val="25000"/>
              </a:schemeClr>
            </a:solidFill>
          </a:endParaRPr>
        </a:p>
      </dgm:t>
    </dgm:pt>
    <dgm:pt modelId="{F3B1A5A6-9901-4C2D-A452-083B6D930395}">
      <dgm:prSet phldrT="[Texto]" custT="1"/>
      <dgm:spPr/>
      <dgm:t>
        <a:bodyPr/>
        <a:lstStyle/>
        <a:p>
          <a:r>
            <a:rPr lang="es-EC" sz="1400" dirty="0">
              <a:solidFill>
                <a:schemeClr val="accent1">
                  <a:lumMod val="25000"/>
                </a:schemeClr>
              </a:solidFill>
            </a:rPr>
            <a:t>Cuestionario</a:t>
          </a:r>
        </a:p>
        <a:p>
          <a:r>
            <a:rPr lang="es-EC" sz="1400" dirty="0">
              <a:solidFill>
                <a:schemeClr val="accent1">
                  <a:lumMod val="25000"/>
                </a:schemeClr>
              </a:solidFill>
            </a:rPr>
            <a:t>Base de datos en SPSS</a:t>
          </a:r>
        </a:p>
      </dgm:t>
    </dgm:pt>
    <dgm:pt modelId="{D4A5F461-8582-4DB1-A7EA-ACF7D9627CF7}" type="parTrans" cxnId="{0D493ACC-8EFA-48D0-8341-18D448E2E5F9}">
      <dgm:prSet/>
      <dgm:spPr/>
      <dgm:t>
        <a:bodyPr/>
        <a:lstStyle/>
        <a:p>
          <a:endParaRPr lang="es-EC">
            <a:solidFill>
              <a:schemeClr val="accent1">
                <a:lumMod val="25000"/>
              </a:schemeClr>
            </a:solidFill>
          </a:endParaRPr>
        </a:p>
      </dgm:t>
    </dgm:pt>
    <dgm:pt modelId="{A5EA72EA-61E1-4C35-BBC9-2A58F6A738EC}" type="sibTrans" cxnId="{0D493ACC-8EFA-48D0-8341-18D448E2E5F9}">
      <dgm:prSet/>
      <dgm:spPr/>
      <dgm:t>
        <a:bodyPr/>
        <a:lstStyle/>
        <a:p>
          <a:endParaRPr lang="es-EC">
            <a:solidFill>
              <a:schemeClr val="accent1">
                <a:lumMod val="25000"/>
              </a:schemeClr>
            </a:solidFill>
          </a:endParaRPr>
        </a:p>
      </dgm:t>
    </dgm:pt>
    <dgm:pt modelId="{B05D9267-F6C8-47DB-BEE0-C6B12B29714E}">
      <dgm:prSet phldrT="[Texto]" custT="1"/>
      <dgm:spPr/>
      <dgm:t>
        <a:bodyPr/>
        <a:lstStyle/>
        <a:p>
          <a:r>
            <a:rPr lang="es-ES" sz="1400" dirty="0">
              <a:solidFill>
                <a:schemeClr val="accent1">
                  <a:lumMod val="25000"/>
                </a:schemeClr>
              </a:solidFill>
            </a:rPr>
            <a:t>La encuesta fue estructurada en base a otras investigaciones y analizada por el criterio de profesionales en la materia</a:t>
          </a:r>
          <a:endParaRPr lang="es-EC" sz="1400" dirty="0">
            <a:solidFill>
              <a:schemeClr val="accent1">
                <a:lumMod val="25000"/>
              </a:schemeClr>
            </a:solidFill>
          </a:endParaRPr>
        </a:p>
      </dgm:t>
    </dgm:pt>
    <dgm:pt modelId="{37B7E979-9FE2-4DE6-9011-F9EE7F4EA558}" type="parTrans" cxnId="{3D42BF0E-D7C6-4500-819D-D66BF1AB7AC8}">
      <dgm:prSet/>
      <dgm:spPr/>
      <dgm:t>
        <a:bodyPr/>
        <a:lstStyle/>
        <a:p>
          <a:endParaRPr lang="es-EC">
            <a:solidFill>
              <a:schemeClr val="accent1">
                <a:lumMod val="25000"/>
              </a:schemeClr>
            </a:solidFill>
          </a:endParaRPr>
        </a:p>
      </dgm:t>
    </dgm:pt>
    <dgm:pt modelId="{3443BCF9-1D88-4815-A6EC-E1CA754D1A3F}" type="sibTrans" cxnId="{3D42BF0E-D7C6-4500-819D-D66BF1AB7AC8}">
      <dgm:prSet/>
      <dgm:spPr/>
      <dgm:t>
        <a:bodyPr/>
        <a:lstStyle/>
        <a:p>
          <a:endParaRPr lang="es-EC">
            <a:solidFill>
              <a:schemeClr val="accent1">
                <a:lumMod val="25000"/>
              </a:schemeClr>
            </a:solidFill>
          </a:endParaRPr>
        </a:p>
      </dgm:t>
    </dgm:pt>
    <dgm:pt modelId="{2387DD46-D42B-4ADF-94CD-626B816B9C5E}">
      <dgm:prSet phldrT="[Texto]" custT="1"/>
      <dgm:spPr/>
      <dgm:t>
        <a:bodyPr/>
        <a:lstStyle/>
        <a:p>
          <a:r>
            <a:rPr lang="es-ES" sz="1400" dirty="0">
              <a:solidFill>
                <a:schemeClr val="accent1">
                  <a:lumMod val="25000"/>
                </a:schemeClr>
              </a:solidFill>
            </a:rPr>
            <a:t>Estadística descriptiva</a:t>
          </a:r>
        </a:p>
        <a:p>
          <a:r>
            <a:rPr lang="es-ES" sz="1400" dirty="0">
              <a:solidFill>
                <a:schemeClr val="accent1">
                  <a:lumMod val="25000"/>
                </a:schemeClr>
              </a:solidFill>
            </a:rPr>
            <a:t>Análisis descriptivo</a:t>
          </a:r>
        </a:p>
        <a:p>
          <a:r>
            <a:rPr lang="es-ES" sz="1400" dirty="0">
              <a:solidFill>
                <a:schemeClr val="accent1">
                  <a:lumMod val="25000"/>
                </a:schemeClr>
              </a:solidFill>
            </a:rPr>
            <a:t>Análisis no paramétrico (Coeficiente Chi cuadrado)</a:t>
          </a:r>
        </a:p>
      </dgm:t>
    </dgm:pt>
    <dgm:pt modelId="{FB9657ED-738F-4BB0-9EED-C913477900C3}" type="parTrans" cxnId="{7AF59B81-C7F7-4984-BA43-94728EA07B12}">
      <dgm:prSet/>
      <dgm:spPr/>
      <dgm:t>
        <a:bodyPr/>
        <a:lstStyle/>
        <a:p>
          <a:endParaRPr lang="es-EC">
            <a:solidFill>
              <a:schemeClr val="accent1">
                <a:lumMod val="25000"/>
              </a:schemeClr>
            </a:solidFill>
          </a:endParaRPr>
        </a:p>
      </dgm:t>
    </dgm:pt>
    <dgm:pt modelId="{A424286B-0346-49CC-B7AE-22594603DA80}" type="sibTrans" cxnId="{7AF59B81-C7F7-4984-BA43-94728EA07B12}">
      <dgm:prSet/>
      <dgm:spPr/>
      <dgm:t>
        <a:bodyPr/>
        <a:lstStyle/>
        <a:p>
          <a:endParaRPr lang="es-EC">
            <a:solidFill>
              <a:schemeClr val="accent1">
                <a:lumMod val="25000"/>
              </a:schemeClr>
            </a:solidFill>
          </a:endParaRPr>
        </a:p>
      </dgm:t>
    </dgm:pt>
    <dgm:pt modelId="{2EBEF680-400E-47CC-9FA2-3D21C71C52EA}" type="pres">
      <dgm:prSet presAssocID="{CCABFFE5-3543-4CEA-8E09-69ADA723924B}" presName="Name0" presStyleCnt="0">
        <dgm:presLayoutVars>
          <dgm:dir/>
          <dgm:resizeHandles val="exact"/>
        </dgm:presLayoutVars>
      </dgm:prSet>
      <dgm:spPr/>
    </dgm:pt>
    <dgm:pt modelId="{3E3D0883-AC33-44BD-A370-E1B658B01AF7}" type="pres">
      <dgm:prSet presAssocID="{CCABFFE5-3543-4CEA-8E09-69ADA723924B}" presName="arrow" presStyleLbl="bgShp" presStyleIdx="0" presStyleCnt="1"/>
      <dgm:spPr/>
    </dgm:pt>
    <dgm:pt modelId="{6F9ABE8C-C7CC-4B9D-8EA6-C82C39AB7C5C}" type="pres">
      <dgm:prSet presAssocID="{CCABFFE5-3543-4CEA-8E09-69ADA723924B}" presName="points" presStyleCnt="0"/>
      <dgm:spPr/>
    </dgm:pt>
    <dgm:pt modelId="{E0E4B27D-4D05-457F-8DDF-F385C3FF4934}" type="pres">
      <dgm:prSet presAssocID="{04C162FE-9B95-47F0-986A-089A47D7A7B4}" presName="compositeA" presStyleCnt="0"/>
      <dgm:spPr/>
    </dgm:pt>
    <dgm:pt modelId="{21F0FAAF-59AC-4AD5-B396-54A08DD7EFB3}" type="pres">
      <dgm:prSet presAssocID="{04C162FE-9B95-47F0-986A-089A47D7A7B4}" presName="textA" presStyleLbl="revTx" presStyleIdx="0" presStyleCnt="5">
        <dgm:presLayoutVars>
          <dgm:bulletEnabled val="1"/>
        </dgm:presLayoutVars>
      </dgm:prSet>
      <dgm:spPr/>
    </dgm:pt>
    <dgm:pt modelId="{33E5D119-C9B5-44F2-A60A-5324933A2196}" type="pres">
      <dgm:prSet presAssocID="{04C162FE-9B95-47F0-986A-089A47D7A7B4}" presName="circleA" presStyleLbl="node1" presStyleIdx="0" presStyleCnt="5"/>
      <dgm:spPr/>
    </dgm:pt>
    <dgm:pt modelId="{C19613FC-2CC6-4333-B1FE-D13D36594094}" type="pres">
      <dgm:prSet presAssocID="{04C162FE-9B95-47F0-986A-089A47D7A7B4}" presName="spaceA" presStyleCnt="0"/>
      <dgm:spPr/>
    </dgm:pt>
    <dgm:pt modelId="{6B892262-2C10-4627-B481-735B886EA58A}" type="pres">
      <dgm:prSet presAssocID="{DA8C7891-F90E-4C44-84B2-A695597DFBBE}" presName="space" presStyleCnt="0"/>
      <dgm:spPr/>
    </dgm:pt>
    <dgm:pt modelId="{76D1CFAA-772D-4D2B-86A3-547F5681B237}" type="pres">
      <dgm:prSet presAssocID="{571AC85C-9D67-443D-9E5D-E40A09962767}" presName="compositeB" presStyleCnt="0"/>
      <dgm:spPr/>
    </dgm:pt>
    <dgm:pt modelId="{CE43C710-7CE9-465E-B7C2-86F26120B8B1}" type="pres">
      <dgm:prSet presAssocID="{571AC85C-9D67-443D-9E5D-E40A09962767}" presName="textB" presStyleLbl="revTx" presStyleIdx="1" presStyleCnt="5">
        <dgm:presLayoutVars>
          <dgm:bulletEnabled val="1"/>
        </dgm:presLayoutVars>
      </dgm:prSet>
      <dgm:spPr/>
    </dgm:pt>
    <dgm:pt modelId="{76BE9377-8C7C-4555-89DC-BCC6DF6DD592}" type="pres">
      <dgm:prSet presAssocID="{571AC85C-9D67-443D-9E5D-E40A09962767}" presName="circleB" presStyleLbl="node1" presStyleIdx="1" presStyleCnt="5"/>
      <dgm:spPr/>
    </dgm:pt>
    <dgm:pt modelId="{1674757F-FA4F-41DD-ACA9-B2D4110D54BD}" type="pres">
      <dgm:prSet presAssocID="{571AC85C-9D67-443D-9E5D-E40A09962767}" presName="spaceB" presStyleCnt="0"/>
      <dgm:spPr/>
    </dgm:pt>
    <dgm:pt modelId="{9F484E49-C412-4876-8679-C465C4EE9FEE}" type="pres">
      <dgm:prSet presAssocID="{44ED6279-7682-4FDA-BE38-2FB4B6BA0FEC}" presName="space" presStyleCnt="0"/>
      <dgm:spPr/>
    </dgm:pt>
    <dgm:pt modelId="{EAAB51FF-754B-4826-938D-DEE13C506634}" type="pres">
      <dgm:prSet presAssocID="{F3B1A5A6-9901-4C2D-A452-083B6D930395}" presName="compositeA" presStyleCnt="0"/>
      <dgm:spPr/>
    </dgm:pt>
    <dgm:pt modelId="{67E671E0-39E3-471F-B7C7-B7FA7AD7E311}" type="pres">
      <dgm:prSet presAssocID="{F3B1A5A6-9901-4C2D-A452-083B6D930395}" presName="textA" presStyleLbl="revTx" presStyleIdx="2" presStyleCnt="5">
        <dgm:presLayoutVars>
          <dgm:bulletEnabled val="1"/>
        </dgm:presLayoutVars>
      </dgm:prSet>
      <dgm:spPr/>
    </dgm:pt>
    <dgm:pt modelId="{7C6EB1BB-723B-478E-B22F-A4275ABC2EB1}" type="pres">
      <dgm:prSet presAssocID="{F3B1A5A6-9901-4C2D-A452-083B6D930395}" presName="circleA" presStyleLbl="node1" presStyleIdx="2" presStyleCnt="5"/>
      <dgm:spPr/>
    </dgm:pt>
    <dgm:pt modelId="{A6A15B3D-67C2-47DB-9C0A-EF97B1B00A2B}" type="pres">
      <dgm:prSet presAssocID="{F3B1A5A6-9901-4C2D-A452-083B6D930395}" presName="spaceA" presStyleCnt="0"/>
      <dgm:spPr/>
    </dgm:pt>
    <dgm:pt modelId="{2E8493C1-D85C-4915-9E66-3D0D8622C5FD}" type="pres">
      <dgm:prSet presAssocID="{A5EA72EA-61E1-4C35-BBC9-2A58F6A738EC}" presName="space" presStyleCnt="0"/>
      <dgm:spPr/>
    </dgm:pt>
    <dgm:pt modelId="{7A1944A2-138D-49CD-91D0-6A3D47A26CAC}" type="pres">
      <dgm:prSet presAssocID="{B05D9267-F6C8-47DB-BEE0-C6B12B29714E}" presName="compositeB" presStyleCnt="0"/>
      <dgm:spPr/>
    </dgm:pt>
    <dgm:pt modelId="{47D0911D-23CF-4E10-ACA9-9CC6E3386304}" type="pres">
      <dgm:prSet presAssocID="{B05D9267-F6C8-47DB-BEE0-C6B12B29714E}" presName="textB" presStyleLbl="revTx" presStyleIdx="3" presStyleCnt="5">
        <dgm:presLayoutVars>
          <dgm:bulletEnabled val="1"/>
        </dgm:presLayoutVars>
      </dgm:prSet>
      <dgm:spPr/>
    </dgm:pt>
    <dgm:pt modelId="{B029FBDF-CC8B-4709-B50B-D8141F4DCEC7}" type="pres">
      <dgm:prSet presAssocID="{B05D9267-F6C8-47DB-BEE0-C6B12B29714E}" presName="circleB" presStyleLbl="node1" presStyleIdx="3" presStyleCnt="5"/>
      <dgm:spPr/>
    </dgm:pt>
    <dgm:pt modelId="{9AFD7BDF-F924-43A0-B178-2E8311F8FB3F}" type="pres">
      <dgm:prSet presAssocID="{B05D9267-F6C8-47DB-BEE0-C6B12B29714E}" presName="spaceB" presStyleCnt="0"/>
      <dgm:spPr/>
    </dgm:pt>
    <dgm:pt modelId="{A8581145-36E5-4631-8050-1C2DECB47CCA}" type="pres">
      <dgm:prSet presAssocID="{3443BCF9-1D88-4815-A6EC-E1CA754D1A3F}" presName="space" presStyleCnt="0"/>
      <dgm:spPr/>
    </dgm:pt>
    <dgm:pt modelId="{1553C432-21B7-4BE7-BF16-36EA60E8B054}" type="pres">
      <dgm:prSet presAssocID="{2387DD46-D42B-4ADF-94CD-626B816B9C5E}" presName="compositeA" presStyleCnt="0"/>
      <dgm:spPr/>
    </dgm:pt>
    <dgm:pt modelId="{2CF57338-3935-40F4-AD7C-EE1E465604D1}" type="pres">
      <dgm:prSet presAssocID="{2387DD46-D42B-4ADF-94CD-626B816B9C5E}" presName="textA" presStyleLbl="revTx" presStyleIdx="4" presStyleCnt="5">
        <dgm:presLayoutVars>
          <dgm:bulletEnabled val="1"/>
        </dgm:presLayoutVars>
      </dgm:prSet>
      <dgm:spPr/>
    </dgm:pt>
    <dgm:pt modelId="{DD89D75F-E19E-4B61-8689-ED1A14A508B1}" type="pres">
      <dgm:prSet presAssocID="{2387DD46-D42B-4ADF-94CD-626B816B9C5E}" presName="circleA" presStyleLbl="node1" presStyleIdx="4" presStyleCnt="5"/>
      <dgm:spPr/>
    </dgm:pt>
    <dgm:pt modelId="{CD20F5F7-CFF2-40A7-B18F-77FDF7A0E593}" type="pres">
      <dgm:prSet presAssocID="{2387DD46-D42B-4ADF-94CD-626B816B9C5E}" presName="spaceA" presStyleCnt="0"/>
      <dgm:spPr/>
    </dgm:pt>
  </dgm:ptLst>
  <dgm:cxnLst>
    <dgm:cxn modelId="{8D508C03-D8A9-4299-8743-227F07490AAB}" type="presOf" srcId="{CCABFFE5-3543-4CEA-8E09-69ADA723924B}" destId="{2EBEF680-400E-47CC-9FA2-3D21C71C52EA}" srcOrd="0" destOrd="0" presId="urn:microsoft.com/office/officeart/2005/8/layout/hProcess11"/>
    <dgm:cxn modelId="{3D42BF0E-D7C6-4500-819D-D66BF1AB7AC8}" srcId="{CCABFFE5-3543-4CEA-8E09-69ADA723924B}" destId="{B05D9267-F6C8-47DB-BEE0-C6B12B29714E}" srcOrd="3" destOrd="0" parTransId="{37B7E979-9FE2-4DE6-9011-F9EE7F4EA558}" sibTransId="{3443BCF9-1D88-4815-A6EC-E1CA754D1A3F}"/>
    <dgm:cxn modelId="{DD481D25-775C-4A18-8863-21906059127D}" srcId="{CCABFFE5-3543-4CEA-8E09-69ADA723924B}" destId="{571AC85C-9D67-443D-9E5D-E40A09962767}" srcOrd="1" destOrd="0" parTransId="{C2E25CB7-5045-4F20-BF69-9EFFDC3B3CE4}" sibTransId="{44ED6279-7682-4FDA-BE38-2FB4B6BA0FEC}"/>
    <dgm:cxn modelId="{A5714C61-36C2-40AF-9DAD-A403E991C91A}" type="presOf" srcId="{04C162FE-9B95-47F0-986A-089A47D7A7B4}" destId="{21F0FAAF-59AC-4AD5-B396-54A08DD7EFB3}" srcOrd="0" destOrd="0" presId="urn:microsoft.com/office/officeart/2005/8/layout/hProcess11"/>
    <dgm:cxn modelId="{4474CD72-0DF9-48D1-922C-199C62F4782C}" type="presOf" srcId="{F3B1A5A6-9901-4C2D-A452-083B6D930395}" destId="{67E671E0-39E3-471F-B7C7-B7FA7AD7E311}" srcOrd="0" destOrd="0" presId="urn:microsoft.com/office/officeart/2005/8/layout/hProcess11"/>
    <dgm:cxn modelId="{F8044773-B3B4-4C76-8E75-F78BA34FCD89}" type="presOf" srcId="{B05D9267-F6C8-47DB-BEE0-C6B12B29714E}" destId="{47D0911D-23CF-4E10-ACA9-9CC6E3386304}" srcOrd="0" destOrd="0" presId="urn:microsoft.com/office/officeart/2005/8/layout/hProcess11"/>
    <dgm:cxn modelId="{7AF59B81-C7F7-4984-BA43-94728EA07B12}" srcId="{CCABFFE5-3543-4CEA-8E09-69ADA723924B}" destId="{2387DD46-D42B-4ADF-94CD-626B816B9C5E}" srcOrd="4" destOrd="0" parTransId="{FB9657ED-738F-4BB0-9EED-C913477900C3}" sibTransId="{A424286B-0346-49CC-B7AE-22594603DA80}"/>
    <dgm:cxn modelId="{9F9FDC85-C096-47B0-87A6-96F8BCC518D4}" srcId="{CCABFFE5-3543-4CEA-8E09-69ADA723924B}" destId="{04C162FE-9B95-47F0-986A-089A47D7A7B4}" srcOrd="0" destOrd="0" parTransId="{8B29D51A-6519-4F2B-87AA-34FF305DBEC4}" sibTransId="{DA8C7891-F90E-4C44-84B2-A695597DFBBE}"/>
    <dgm:cxn modelId="{0B55ECCA-3B8D-40F5-B643-6C5558535BA8}" type="presOf" srcId="{571AC85C-9D67-443D-9E5D-E40A09962767}" destId="{CE43C710-7CE9-465E-B7C2-86F26120B8B1}" srcOrd="0" destOrd="0" presId="urn:microsoft.com/office/officeart/2005/8/layout/hProcess11"/>
    <dgm:cxn modelId="{3A63B5CB-CB91-495D-A2D2-BB9C7ED2AF0D}" type="presOf" srcId="{2387DD46-D42B-4ADF-94CD-626B816B9C5E}" destId="{2CF57338-3935-40F4-AD7C-EE1E465604D1}" srcOrd="0" destOrd="0" presId="urn:microsoft.com/office/officeart/2005/8/layout/hProcess11"/>
    <dgm:cxn modelId="{0D493ACC-8EFA-48D0-8341-18D448E2E5F9}" srcId="{CCABFFE5-3543-4CEA-8E09-69ADA723924B}" destId="{F3B1A5A6-9901-4C2D-A452-083B6D930395}" srcOrd="2" destOrd="0" parTransId="{D4A5F461-8582-4DB1-A7EA-ACF7D9627CF7}" sibTransId="{A5EA72EA-61E1-4C35-BBC9-2A58F6A738EC}"/>
    <dgm:cxn modelId="{C8FC9AF4-62E6-43BA-B5AE-55A3990B0892}" type="presParOf" srcId="{2EBEF680-400E-47CC-9FA2-3D21C71C52EA}" destId="{3E3D0883-AC33-44BD-A370-E1B658B01AF7}" srcOrd="0" destOrd="0" presId="urn:microsoft.com/office/officeart/2005/8/layout/hProcess11"/>
    <dgm:cxn modelId="{DF47219B-5D8D-45B6-B8B1-5A9ABB20504E}" type="presParOf" srcId="{2EBEF680-400E-47CC-9FA2-3D21C71C52EA}" destId="{6F9ABE8C-C7CC-4B9D-8EA6-C82C39AB7C5C}" srcOrd="1" destOrd="0" presId="urn:microsoft.com/office/officeart/2005/8/layout/hProcess11"/>
    <dgm:cxn modelId="{FD62D551-E569-4CD0-AC47-F3E581C4A88D}" type="presParOf" srcId="{6F9ABE8C-C7CC-4B9D-8EA6-C82C39AB7C5C}" destId="{E0E4B27D-4D05-457F-8DDF-F385C3FF4934}" srcOrd="0" destOrd="0" presId="urn:microsoft.com/office/officeart/2005/8/layout/hProcess11"/>
    <dgm:cxn modelId="{3E57FF3A-51A6-46F9-B4BC-88773A0A5AA1}" type="presParOf" srcId="{E0E4B27D-4D05-457F-8DDF-F385C3FF4934}" destId="{21F0FAAF-59AC-4AD5-B396-54A08DD7EFB3}" srcOrd="0" destOrd="0" presId="urn:microsoft.com/office/officeart/2005/8/layout/hProcess11"/>
    <dgm:cxn modelId="{309DE191-2424-483C-8A82-E254A10D0117}" type="presParOf" srcId="{E0E4B27D-4D05-457F-8DDF-F385C3FF4934}" destId="{33E5D119-C9B5-44F2-A60A-5324933A2196}" srcOrd="1" destOrd="0" presId="urn:microsoft.com/office/officeart/2005/8/layout/hProcess11"/>
    <dgm:cxn modelId="{43073BA8-64DA-4A3A-87BC-AE8018FE911C}" type="presParOf" srcId="{E0E4B27D-4D05-457F-8DDF-F385C3FF4934}" destId="{C19613FC-2CC6-4333-B1FE-D13D36594094}" srcOrd="2" destOrd="0" presId="urn:microsoft.com/office/officeart/2005/8/layout/hProcess11"/>
    <dgm:cxn modelId="{DE811E51-1C36-44EC-8235-3C569016F4E8}" type="presParOf" srcId="{6F9ABE8C-C7CC-4B9D-8EA6-C82C39AB7C5C}" destId="{6B892262-2C10-4627-B481-735B886EA58A}" srcOrd="1" destOrd="0" presId="urn:microsoft.com/office/officeart/2005/8/layout/hProcess11"/>
    <dgm:cxn modelId="{AD0D9ADE-2B3B-4DA9-B58B-2E33D39F1160}" type="presParOf" srcId="{6F9ABE8C-C7CC-4B9D-8EA6-C82C39AB7C5C}" destId="{76D1CFAA-772D-4D2B-86A3-547F5681B237}" srcOrd="2" destOrd="0" presId="urn:microsoft.com/office/officeart/2005/8/layout/hProcess11"/>
    <dgm:cxn modelId="{D166D5D6-97C7-413E-BDC0-51EC2E53CBF7}" type="presParOf" srcId="{76D1CFAA-772D-4D2B-86A3-547F5681B237}" destId="{CE43C710-7CE9-465E-B7C2-86F26120B8B1}" srcOrd="0" destOrd="0" presId="urn:microsoft.com/office/officeart/2005/8/layout/hProcess11"/>
    <dgm:cxn modelId="{E282341B-BD10-4F2A-9018-B4A2EC79D246}" type="presParOf" srcId="{76D1CFAA-772D-4D2B-86A3-547F5681B237}" destId="{76BE9377-8C7C-4555-89DC-BCC6DF6DD592}" srcOrd="1" destOrd="0" presId="urn:microsoft.com/office/officeart/2005/8/layout/hProcess11"/>
    <dgm:cxn modelId="{3C125DBD-59B3-4500-9A35-F6BC76B2FB08}" type="presParOf" srcId="{76D1CFAA-772D-4D2B-86A3-547F5681B237}" destId="{1674757F-FA4F-41DD-ACA9-B2D4110D54BD}" srcOrd="2" destOrd="0" presId="urn:microsoft.com/office/officeart/2005/8/layout/hProcess11"/>
    <dgm:cxn modelId="{BE20265B-2958-4F0A-AF79-0F05DBBF7B8F}" type="presParOf" srcId="{6F9ABE8C-C7CC-4B9D-8EA6-C82C39AB7C5C}" destId="{9F484E49-C412-4876-8679-C465C4EE9FEE}" srcOrd="3" destOrd="0" presId="urn:microsoft.com/office/officeart/2005/8/layout/hProcess11"/>
    <dgm:cxn modelId="{165892DD-55C7-4C52-87B0-04D18CEFD923}" type="presParOf" srcId="{6F9ABE8C-C7CC-4B9D-8EA6-C82C39AB7C5C}" destId="{EAAB51FF-754B-4826-938D-DEE13C506634}" srcOrd="4" destOrd="0" presId="urn:microsoft.com/office/officeart/2005/8/layout/hProcess11"/>
    <dgm:cxn modelId="{ABA318AB-751A-4B39-A715-BB7E3B7CED21}" type="presParOf" srcId="{EAAB51FF-754B-4826-938D-DEE13C506634}" destId="{67E671E0-39E3-471F-B7C7-B7FA7AD7E311}" srcOrd="0" destOrd="0" presId="urn:microsoft.com/office/officeart/2005/8/layout/hProcess11"/>
    <dgm:cxn modelId="{B5909F8E-2A9B-4E5F-BB32-583A48E1AF9D}" type="presParOf" srcId="{EAAB51FF-754B-4826-938D-DEE13C506634}" destId="{7C6EB1BB-723B-478E-B22F-A4275ABC2EB1}" srcOrd="1" destOrd="0" presId="urn:microsoft.com/office/officeart/2005/8/layout/hProcess11"/>
    <dgm:cxn modelId="{0F140AAC-4422-4A64-88FE-AC72CBA30B98}" type="presParOf" srcId="{EAAB51FF-754B-4826-938D-DEE13C506634}" destId="{A6A15B3D-67C2-47DB-9C0A-EF97B1B00A2B}" srcOrd="2" destOrd="0" presId="urn:microsoft.com/office/officeart/2005/8/layout/hProcess11"/>
    <dgm:cxn modelId="{6CDFFACF-6F5C-444C-9611-118E80A59790}" type="presParOf" srcId="{6F9ABE8C-C7CC-4B9D-8EA6-C82C39AB7C5C}" destId="{2E8493C1-D85C-4915-9E66-3D0D8622C5FD}" srcOrd="5" destOrd="0" presId="urn:microsoft.com/office/officeart/2005/8/layout/hProcess11"/>
    <dgm:cxn modelId="{FB46C9D1-597A-4029-9E1C-82AAF1031BAA}" type="presParOf" srcId="{6F9ABE8C-C7CC-4B9D-8EA6-C82C39AB7C5C}" destId="{7A1944A2-138D-49CD-91D0-6A3D47A26CAC}" srcOrd="6" destOrd="0" presId="urn:microsoft.com/office/officeart/2005/8/layout/hProcess11"/>
    <dgm:cxn modelId="{176B71DC-E45E-4FCC-A0FA-0CC60FCBE2E1}" type="presParOf" srcId="{7A1944A2-138D-49CD-91D0-6A3D47A26CAC}" destId="{47D0911D-23CF-4E10-ACA9-9CC6E3386304}" srcOrd="0" destOrd="0" presId="urn:microsoft.com/office/officeart/2005/8/layout/hProcess11"/>
    <dgm:cxn modelId="{8C126955-A936-4095-8FEF-42CCDB38DF47}" type="presParOf" srcId="{7A1944A2-138D-49CD-91D0-6A3D47A26CAC}" destId="{B029FBDF-CC8B-4709-B50B-D8141F4DCEC7}" srcOrd="1" destOrd="0" presId="urn:microsoft.com/office/officeart/2005/8/layout/hProcess11"/>
    <dgm:cxn modelId="{5B524AD1-47A5-4F17-BB5D-F2AEED12F1A5}" type="presParOf" srcId="{7A1944A2-138D-49CD-91D0-6A3D47A26CAC}" destId="{9AFD7BDF-F924-43A0-B178-2E8311F8FB3F}" srcOrd="2" destOrd="0" presId="urn:microsoft.com/office/officeart/2005/8/layout/hProcess11"/>
    <dgm:cxn modelId="{DD3011BA-D054-4415-8D17-00B522480445}" type="presParOf" srcId="{6F9ABE8C-C7CC-4B9D-8EA6-C82C39AB7C5C}" destId="{A8581145-36E5-4631-8050-1C2DECB47CCA}" srcOrd="7" destOrd="0" presId="urn:microsoft.com/office/officeart/2005/8/layout/hProcess11"/>
    <dgm:cxn modelId="{8E0AB394-FC8B-4C13-9E65-E984C0C94E25}" type="presParOf" srcId="{6F9ABE8C-C7CC-4B9D-8EA6-C82C39AB7C5C}" destId="{1553C432-21B7-4BE7-BF16-36EA60E8B054}" srcOrd="8" destOrd="0" presId="urn:microsoft.com/office/officeart/2005/8/layout/hProcess11"/>
    <dgm:cxn modelId="{D253680A-A111-47BA-B7C3-62C10EE13ECF}" type="presParOf" srcId="{1553C432-21B7-4BE7-BF16-36EA60E8B054}" destId="{2CF57338-3935-40F4-AD7C-EE1E465604D1}" srcOrd="0" destOrd="0" presId="urn:microsoft.com/office/officeart/2005/8/layout/hProcess11"/>
    <dgm:cxn modelId="{207F544A-76AC-4DAD-935A-5C976F50C40D}" type="presParOf" srcId="{1553C432-21B7-4BE7-BF16-36EA60E8B054}" destId="{DD89D75F-E19E-4B61-8689-ED1A14A508B1}" srcOrd="1" destOrd="0" presId="urn:microsoft.com/office/officeart/2005/8/layout/hProcess11"/>
    <dgm:cxn modelId="{27CEE777-AE5F-4638-AA17-9900BC60B350}" type="presParOf" srcId="{1553C432-21B7-4BE7-BF16-36EA60E8B054}" destId="{CD20F5F7-CFF2-40A7-B18F-77FDF7A0E59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04366-1EA4-4775-A7C7-78168CC26CF4}"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s-EC"/>
        </a:p>
      </dgm:t>
    </dgm:pt>
    <dgm:pt modelId="{26A53057-3854-48E9-B677-12039DBB5312}">
      <dgm:prSet phldrT="[Texto]" custT="1"/>
      <dgm:spPr/>
      <dgm:t>
        <a:bodyPr/>
        <a:lstStyle/>
        <a:p>
          <a:r>
            <a:rPr lang="es-ES" sz="1400" b="1" dirty="0">
              <a:solidFill>
                <a:schemeClr val="tx1"/>
              </a:solidFill>
            </a:rPr>
            <a:t>Dificultades Externas</a:t>
          </a:r>
          <a:endParaRPr lang="es-EC" sz="1400" b="1" dirty="0">
            <a:solidFill>
              <a:schemeClr val="tx1"/>
            </a:solidFill>
          </a:endParaRPr>
        </a:p>
      </dgm:t>
    </dgm:pt>
    <dgm:pt modelId="{B75371F1-9101-4A17-BD6B-5C0A75DBCC0D}" type="parTrans" cxnId="{E047EA89-EA0B-4189-BD5A-7FA29595C453}">
      <dgm:prSet/>
      <dgm:spPr/>
      <dgm:t>
        <a:bodyPr/>
        <a:lstStyle/>
        <a:p>
          <a:endParaRPr lang="es-EC" sz="1100">
            <a:solidFill>
              <a:schemeClr val="tx1"/>
            </a:solidFill>
          </a:endParaRPr>
        </a:p>
      </dgm:t>
    </dgm:pt>
    <dgm:pt modelId="{E4E9576B-E223-4515-8833-0D5F0A4449BE}" type="sibTrans" cxnId="{E047EA89-EA0B-4189-BD5A-7FA29595C453}">
      <dgm:prSet/>
      <dgm:spPr/>
      <dgm:t>
        <a:bodyPr/>
        <a:lstStyle/>
        <a:p>
          <a:endParaRPr lang="es-EC" sz="1100">
            <a:solidFill>
              <a:schemeClr val="tx1"/>
            </a:solidFill>
          </a:endParaRPr>
        </a:p>
      </dgm:t>
    </dgm:pt>
    <dgm:pt modelId="{C7B2BD3C-8F3B-484E-9505-9351183526CA}">
      <dgm:prSet phldrT="[Texto]" custT="1"/>
      <dgm:spPr/>
      <dgm:t>
        <a:bodyPr/>
        <a:lstStyle/>
        <a:p>
          <a:r>
            <a:rPr lang="es-ES" sz="1100" dirty="0"/>
            <a:t>Elementos macroeconómicos. </a:t>
          </a:r>
          <a:endParaRPr lang="es-EC" sz="1100" dirty="0"/>
        </a:p>
      </dgm:t>
    </dgm:pt>
    <dgm:pt modelId="{BF85DCF9-9666-4C64-9770-3D52BFE9E4B1}" type="parTrans" cxnId="{FC4749A8-50EC-4646-B0FF-15B1201F39F4}">
      <dgm:prSet/>
      <dgm:spPr/>
      <dgm:t>
        <a:bodyPr/>
        <a:lstStyle/>
        <a:p>
          <a:endParaRPr lang="es-EC" sz="1100">
            <a:solidFill>
              <a:schemeClr val="tx1"/>
            </a:solidFill>
          </a:endParaRPr>
        </a:p>
      </dgm:t>
    </dgm:pt>
    <dgm:pt modelId="{81CB34F4-7BE6-4ED3-BEC8-F8717C91B915}" type="sibTrans" cxnId="{FC4749A8-50EC-4646-B0FF-15B1201F39F4}">
      <dgm:prSet/>
      <dgm:spPr/>
      <dgm:t>
        <a:bodyPr/>
        <a:lstStyle/>
        <a:p>
          <a:endParaRPr lang="es-EC" sz="1100">
            <a:solidFill>
              <a:schemeClr val="tx1"/>
            </a:solidFill>
          </a:endParaRPr>
        </a:p>
      </dgm:t>
    </dgm:pt>
    <dgm:pt modelId="{BC2BF9DB-2E9D-4CB4-8FAC-EF6C31A318F8}">
      <dgm:prSet phldrT="[Texto]" custT="1"/>
      <dgm:spPr/>
      <dgm:t>
        <a:bodyPr/>
        <a:lstStyle/>
        <a:p>
          <a:r>
            <a:rPr lang="es-ES" sz="1100" dirty="0"/>
            <a:t>Políticas económicas, IFIS, mercado, tecnología</a:t>
          </a:r>
          <a:endParaRPr lang="es-EC" sz="1100" dirty="0"/>
        </a:p>
      </dgm:t>
    </dgm:pt>
    <dgm:pt modelId="{35C1F79D-173B-4A31-93AE-9517177323AA}" type="parTrans" cxnId="{357FC29F-5964-4D1E-A87A-83D9F1DC2BAD}">
      <dgm:prSet/>
      <dgm:spPr/>
      <dgm:t>
        <a:bodyPr/>
        <a:lstStyle/>
        <a:p>
          <a:endParaRPr lang="es-EC" sz="1100">
            <a:solidFill>
              <a:schemeClr val="tx1"/>
            </a:solidFill>
          </a:endParaRPr>
        </a:p>
      </dgm:t>
    </dgm:pt>
    <dgm:pt modelId="{178C96A6-37E3-4D67-B220-FB31D1F6757E}" type="sibTrans" cxnId="{357FC29F-5964-4D1E-A87A-83D9F1DC2BAD}">
      <dgm:prSet/>
      <dgm:spPr/>
      <dgm:t>
        <a:bodyPr/>
        <a:lstStyle/>
        <a:p>
          <a:endParaRPr lang="es-EC" sz="1100">
            <a:solidFill>
              <a:schemeClr val="tx1"/>
            </a:solidFill>
          </a:endParaRPr>
        </a:p>
      </dgm:t>
    </dgm:pt>
    <dgm:pt modelId="{9BD8B2FC-68C9-4192-839B-D2C0C519DFE1}">
      <dgm:prSet phldrT="[Texto]" custT="1"/>
      <dgm:spPr/>
      <dgm:t>
        <a:bodyPr/>
        <a:lstStyle/>
        <a:p>
          <a:r>
            <a:rPr lang="es-ES" sz="1400" b="1" dirty="0"/>
            <a:t>Dificultades Internas</a:t>
          </a:r>
          <a:endParaRPr lang="es-EC" sz="1400" b="1" dirty="0"/>
        </a:p>
      </dgm:t>
    </dgm:pt>
    <dgm:pt modelId="{D338E6D8-FE49-4919-BBCB-DC5DCD9C7EA8}" type="parTrans" cxnId="{49CBB079-4477-4717-887A-99C9308288EA}">
      <dgm:prSet/>
      <dgm:spPr/>
      <dgm:t>
        <a:bodyPr/>
        <a:lstStyle/>
        <a:p>
          <a:endParaRPr lang="es-EC" sz="1100">
            <a:solidFill>
              <a:schemeClr val="tx1"/>
            </a:solidFill>
          </a:endParaRPr>
        </a:p>
      </dgm:t>
    </dgm:pt>
    <dgm:pt modelId="{DA204B47-DE94-4172-9A71-16C19A280854}" type="sibTrans" cxnId="{49CBB079-4477-4717-887A-99C9308288EA}">
      <dgm:prSet/>
      <dgm:spPr/>
      <dgm:t>
        <a:bodyPr/>
        <a:lstStyle/>
        <a:p>
          <a:endParaRPr lang="es-EC" sz="1100">
            <a:solidFill>
              <a:schemeClr val="tx1"/>
            </a:solidFill>
          </a:endParaRPr>
        </a:p>
      </dgm:t>
    </dgm:pt>
    <dgm:pt modelId="{E8611299-E831-44F2-B1B3-147FE638E01A}">
      <dgm:prSet phldrT="[Texto]" custT="1"/>
      <dgm:spPr/>
      <dgm:t>
        <a:bodyPr/>
        <a:lstStyle/>
        <a:p>
          <a:r>
            <a:rPr lang="es-ES" sz="1100" dirty="0"/>
            <a:t>Actitudes de los propietarios y carencia de conocimientos y técnicas de administración</a:t>
          </a:r>
          <a:endParaRPr lang="es-EC" sz="1100" dirty="0"/>
        </a:p>
      </dgm:t>
    </dgm:pt>
    <dgm:pt modelId="{ED979E68-8770-44C1-9C10-166AB17773A7}" type="parTrans" cxnId="{68DCA579-7A8C-49A3-B919-07601771C5B2}">
      <dgm:prSet/>
      <dgm:spPr/>
      <dgm:t>
        <a:bodyPr/>
        <a:lstStyle/>
        <a:p>
          <a:endParaRPr lang="es-EC" sz="1100">
            <a:solidFill>
              <a:schemeClr val="tx1"/>
            </a:solidFill>
          </a:endParaRPr>
        </a:p>
      </dgm:t>
    </dgm:pt>
    <dgm:pt modelId="{BE78EB05-3A96-44ED-8A62-94DB8912FD5A}" type="sibTrans" cxnId="{68DCA579-7A8C-49A3-B919-07601771C5B2}">
      <dgm:prSet/>
      <dgm:spPr/>
      <dgm:t>
        <a:bodyPr/>
        <a:lstStyle/>
        <a:p>
          <a:endParaRPr lang="es-EC" sz="1100">
            <a:solidFill>
              <a:schemeClr val="tx1"/>
            </a:solidFill>
          </a:endParaRPr>
        </a:p>
      </dgm:t>
    </dgm:pt>
    <dgm:pt modelId="{3EA77230-2D39-4F56-B90A-285FD0877CF8}">
      <dgm:prSet phldrT="[Texto]" custT="1"/>
      <dgm:spPr/>
      <dgm:t>
        <a:bodyPr/>
        <a:lstStyle/>
        <a:p>
          <a:r>
            <a:rPr lang="es-ES" sz="1100" dirty="0"/>
            <a:t>Siendo este último al que hay que dar mayor énfasis como problemática</a:t>
          </a:r>
          <a:endParaRPr lang="es-EC" sz="1100" dirty="0"/>
        </a:p>
      </dgm:t>
    </dgm:pt>
    <dgm:pt modelId="{8C36DA02-C761-4D44-8D5B-FFED6580E8BB}" type="parTrans" cxnId="{70787938-8AFA-440F-99AE-3A409FB48A22}">
      <dgm:prSet/>
      <dgm:spPr/>
      <dgm:t>
        <a:bodyPr/>
        <a:lstStyle/>
        <a:p>
          <a:endParaRPr lang="es-EC" sz="1100">
            <a:solidFill>
              <a:schemeClr val="tx1"/>
            </a:solidFill>
          </a:endParaRPr>
        </a:p>
      </dgm:t>
    </dgm:pt>
    <dgm:pt modelId="{4C5AC10F-B134-42D2-B92E-25BC696CEB3A}" type="sibTrans" cxnId="{70787938-8AFA-440F-99AE-3A409FB48A22}">
      <dgm:prSet/>
      <dgm:spPr/>
      <dgm:t>
        <a:bodyPr/>
        <a:lstStyle/>
        <a:p>
          <a:endParaRPr lang="es-EC" sz="1100">
            <a:solidFill>
              <a:schemeClr val="tx1"/>
            </a:solidFill>
          </a:endParaRPr>
        </a:p>
      </dgm:t>
    </dgm:pt>
    <dgm:pt modelId="{B2E4967E-2343-4098-83F3-74C1D7A963C3}" type="pres">
      <dgm:prSet presAssocID="{FF004366-1EA4-4775-A7C7-78168CC26CF4}" presName="Name0" presStyleCnt="0">
        <dgm:presLayoutVars>
          <dgm:dir/>
          <dgm:animLvl val="lvl"/>
          <dgm:resizeHandles val="exact"/>
        </dgm:presLayoutVars>
      </dgm:prSet>
      <dgm:spPr/>
    </dgm:pt>
    <dgm:pt modelId="{01FC68AD-44D3-47E7-A86A-393AB824CE54}" type="pres">
      <dgm:prSet presAssocID="{26A53057-3854-48E9-B677-12039DBB5312}" presName="vertFlow" presStyleCnt="0"/>
      <dgm:spPr/>
    </dgm:pt>
    <dgm:pt modelId="{CF5247C3-5A9F-43E2-9D8A-1A5780CFE138}" type="pres">
      <dgm:prSet presAssocID="{26A53057-3854-48E9-B677-12039DBB5312}" presName="header" presStyleLbl="node1" presStyleIdx="0" presStyleCnt="2"/>
      <dgm:spPr/>
    </dgm:pt>
    <dgm:pt modelId="{E9C0EA5C-9EBE-47D6-B753-954A86C640DF}" type="pres">
      <dgm:prSet presAssocID="{BF85DCF9-9666-4C64-9770-3D52BFE9E4B1}" presName="parTrans" presStyleLbl="sibTrans2D1" presStyleIdx="0" presStyleCnt="4"/>
      <dgm:spPr/>
    </dgm:pt>
    <dgm:pt modelId="{5FAA5EAF-E5D9-4D1C-9DFB-C940A5A2D003}" type="pres">
      <dgm:prSet presAssocID="{C7B2BD3C-8F3B-484E-9505-9351183526CA}" presName="child" presStyleLbl="alignAccFollowNode1" presStyleIdx="0" presStyleCnt="4">
        <dgm:presLayoutVars>
          <dgm:chMax val="0"/>
          <dgm:bulletEnabled val="1"/>
        </dgm:presLayoutVars>
      </dgm:prSet>
      <dgm:spPr/>
    </dgm:pt>
    <dgm:pt modelId="{A2833AC4-8136-4464-88A3-97887830ECD1}" type="pres">
      <dgm:prSet presAssocID="{81CB34F4-7BE6-4ED3-BEC8-F8717C91B915}" presName="sibTrans" presStyleLbl="sibTrans2D1" presStyleIdx="1" presStyleCnt="4"/>
      <dgm:spPr/>
    </dgm:pt>
    <dgm:pt modelId="{34CF638E-2C08-4AA2-A33B-336E7044E532}" type="pres">
      <dgm:prSet presAssocID="{BC2BF9DB-2E9D-4CB4-8FAC-EF6C31A318F8}" presName="child" presStyleLbl="alignAccFollowNode1" presStyleIdx="1" presStyleCnt="4">
        <dgm:presLayoutVars>
          <dgm:chMax val="0"/>
          <dgm:bulletEnabled val="1"/>
        </dgm:presLayoutVars>
      </dgm:prSet>
      <dgm:spPr/>
    </dgm:pt>
    <dgm:pt modelId="{59B84161-EE17-48A3-A4F2-3A6C558765B4}" type="pres">
      <dgm:prSet presAssocID="{26A53057-3854-48E9-B677-12039DBB5312}" presName="hSp" presStyleCnt="0"/>
      <dgm:spPr/>
    </dgm:pt>
    <dgm:pt modelId="{2E9B0230-50D5-4A15-9952-A985CE9CC2E3}" type="pres">
      <dgm:prSet presAssocID="{9BD8B2FC-68C9-4192-839B-D2C0C519DFE1}" presName="vertFlow" presStyleCnt="0"/>
      <dgm:spPr/>
    </dgm:pt>
    <dgm:pt modelId="{8E686E75-5C6B-4358-AE72-84B335578E8E}" type="pres">
      <dgm:prSet presAssocID="{9BD8B2FC-68C9-4192-839B-D2C0C519DFE1}" presName="header" presStyleLbl="node1" presStyleIdx="1" presStyleCnt="2"/>
      <dgm:spPr/>
    </dgm:pt>
    <dgm:pt modelId="{9A3359C9-1AAB-48F1-8232-66A5C1E5C0DB}" type="pres">
      <dgm:prSet presAssocID="{ED979E68-8770-44C1-9C10-166AB17773A7}" presName="parTrans" presStyleLbl="sibTrans2D1" presStyleIdx="2" presStyleCnt="4"/>
      <dgm:spPr/>
    </dgm:pt>
    <dgm:pt modelId="{4563851E-32CA-40FC-87D8-B2BC14B88F43}" type="pres">
      <dgm:prSet presAssocID="{E8611299-E831-44F2-B1B3-147FE638E01A}" presName="child" presStyleLbl="alignAccFollowNode1" presStyleIdx="2" presStyleCnt="4">
        <dgm:presLayoutVars>
          <dgm:chMax val="0"/>
          <dgm:bulletEnabled val="1"/>
        </dgm:presLayoutVars>
      </dgm:prSet>
      <dgm:spPr/>
    </dgm:pt>
    <dgm:pt modelId="{1B6C06F0-615B-4566-8A54-B4DD00420AF5}" type="pres">
      <dgm:prSet presAssocID="{BE78EB05-3A96-44ED-8A62-94DB8912FD5A}" presName="sibTrans" presStyleLbl="sibTrans2D1" presStyleIdx="3" presStyleCnt="4"/>
      <dgm:spPr/>
    </dgm:pt>
    <dgm:pt modelId="{8B9B8868-DEFC-4F43-B3B7-4ADD8745EBD1}" type="pres">
      <dgm:prSet presAssocID="{3EA77230-2D39-4F56-B90A-285FD0877CF8}" presName="child" presStyleLbl="alignAccFollowNode1" presStyleIdx="3" presStyleCnt="4">
        <dgm:presLayoutVars>
          <dgm:chMax val="0"/>
          <dgm:bulletEnabled val="1"/>
        </dgm:presLayoutVars>
      </dgm:prSet>
      <dgm:spPr/>
    </dgm:pt>
  </dgm:ptLst>
  <dgm:cxnLst>
    <dgm:cxn modelId="{D641730A-DA8A-4AFD-B1A3-A082A9E9196B}" type="presOf" srcId="{26A53057-3854-48E9-B677-12039DBB5312}" destId="{CF5247C3-5A9F-43E2-9D8A-1A5780CFE138}" srcOrd="0" destOrd="0" presId="urn:microsoft.com/office/officeart/2005/8/layout/lProcess1"/>
    <dgm:cxn modelId="{B63FA619-C286-46B1-B372-FCDBB4F13089}" type="presOf" srcId="{BC2BF9DB-2E9D-4CB4-8FAC-EF6C31A318F8}" destId="{34CF638E-2C08-4AA2-A33B-336E7044E532}" srcOrd="0" destOrd="0" presId="urn:microsoft.com/office/officeart/2005/8/layout/lProcess1"/>
    <dgm:cxn modelId="{BE78E11A-DBE9-484D-8C29-AF35F7220CB3}" type="presOf" srcId="{FF004366-1EA4-4775-A7C7-78168CC26CF4}" destId="{B2E4967E-2343-4098-83F3-74C1D7A963C3}" srcOrd="0" destOrd="0" presId="urn:microsoft.com/office/officeart/2005/8/layout/lProcess1"/>
    <dgm:cxn modelId="{14CF0428-8CAF-48EE-A908-3F644FC484C0}" type="presOf" srcId="{81CB34F4-7BE6-4ED3-BEC8-F8717C91B915}" destId="{A2833AC4-8136-4464-88A3-97887830ECD1}" srcOrd="0" destOrd="0" presId="urn:microsoft.com/office/officeart/2005/8/layout/lProcess1"/>
    <dgm:cxn modelId="{70787938-8AFA-440F-99AE-3A409FB48A22}" srcId="{9BD8B2FC-68C9-4192-839B-D2C0C519DFE1}" destId="{3EA77230-2D39-4F56-B90A-285FD0877CF8}" srcOrd="1" destOrd="0" parTransId="{8C36DA02-C761-4D44-8D5B-FFED6580E8BB}" sibTransId="{4C5AC10F-B134-42D2-B92E-25BC696CEB3A}"/>
    <dgm:cxn modelId="{6CF75C71-8A05-43DC-BEEF-4C7C292226F3}" type="presOf" srcId="{9BD8B2FC-68C9-4192-839B-D2C0C519DFE1}" destId="{8E686E75-5C6B-4358-AE72-84B335578E8E}" srcOrd="0" destOrd="0" presId="urn:microsoft.com/office/officeart/2005/8/layout/lProcess1"/>
    <dgm:cxn modelId="{68DCA579-7A8C-49A3-B919-07601771C5B2}" srcId="{9BD8B2FC-68C9-4192-839B-D2C0C519DFE1}" destId="{E8611299-E831-44F2-B1B3-147FE638E01A}" srcOrd="0" destOrd="0" parTransId="{ED979E68-8770-44C1-9C10-166AB17773A7}" sibTransId="{BE78EB05-3A96-44ED-8A62-94DB8912FD5A}"/>
    <dgm:cxn modelId="{49CBB079-4477-4717-887A-99C9308288EA}" srcId="{FF004366-1EA4-4775-A7C7-78168CC26CF4}" destId="{9BD8B2FC-68C9-4192-839B-D2C0C519DFE1}" srcOrd="1" destOrd="0" parTransId="{D338E6D8-FE49-4919-BBCB-DC5DCD9C7EA8}" sibTransId="{DA204B47-DE94-4172-9A71-16C19A280854}"/>
    <dgm:cxn modelId="{E047EA89-EA0B-4189-BD5A-7FA29595C453}" srcId="{FF004366-1EA4-4775-A7C7-78168CC26CF4}" destId="{26A53057-3854-48E9-B677-12039DBB5312}" srcOrd="0" destOrd="0" parTransId="{B75371F1-9101-4A17-BD6B-5C0A75DBCC0D}" sibTransId="{E4E9576B-E223-4515-8833-0D5F0A4449BE}"/>
    <dgm:cxn modelId="{8242D092-69C7-4619-8B3A-B74F3FC455C1}" type="presOf" srcId="{E8611299-E831-44F2-B1B3-147FE638E01A}" destId="{4563851E-32CA-40FC-87D8-B2BC14B88F43}" srcOrd="0" destOrd="0" presId="urn:microsoft.com/office/officeart/2005/8/layout/lProcess1"/>
    <dgm:cxn modelId="{B496C499-2759-4AA4-800E-5C15DFA96E5C}" type="presOf" srcId="{C7B2BD3C-8F3B-484E-9505-9351183526CA}" destId="{5FAA5EAF-E5D9-4D1C-9DFB-C940A5A2D003}" srcOrd="0" destOrd="0" presId="urn:microsoft.com/office/officeart/2005/8/layout/lProcess1"/>
    <dgm:cxn modelId="{357FC29F-5964-4D1E-A87A-83D9F1DC2BAD}" srcId="{26A53057-3854-48E9-B677-12039DBB5312}" destId="{BC2BF9DB-2E9D-4CB4-8FAC-EF6C31A318F8}" srcOrd="1" destOrd="0" parTransId="{35C1F79D-173B-4A31-93AE-9517177323AA}" sibTransId="{178C96A6-37E3-4D67-B220-FB31D1F6757E}"/>
    <dgm:cxn modelId="{FC4749A8-50EC-4646-B0FF-15B1201F39F4}" srcId="{26A53057-3854-48E9-B677-12039DBB5312}" destId="{C7B2BD3C-8F3B-484E-9505-9351183526CA}" srcOrd="0" destOrd="0" parTransId="{BF85DCF9-9666-4C64-9770-3D52BFE9E4B1}" sibTransId="{81CB34F4-7BE6-4ED3-BEC8-F8717C91B915}"/>
    <dgm:cxn modelId="{B6C580B9-7DF5-4829-B6CE-7B328EF6C92E}" type="presOf" srcId="{ED979E68-8770-44C1-9C10-166AB17773A7}" destId="{9A3359C9-1AAB-48F1-8232-66A5C1E5C0DB}" srcOrd="0" destOrd="0" presId="urn:microsoft.com/office/officeart/2005/8/layout/lProcess1"/>
    <dgm:cxn modelId="{1AB4D5F0-BEEE-4AEC-95F6-F74EE0F82197}" type="presOf" srcId="{BF85DCF9-9666-4C64-9770-3D52BFE9E4B1}" destId="{E9C0EA5C-9EBE-47D6-B753-954A86C640DF}" srcOrd="0" destOrd="0" presId="urn:microsoft.com/office/officeart/2005/8/layout/lProcess1"/>
    <dgm:cxn modelId="{7C9C07F6-A74D-4D54-80EF-B0E2F81E53AC}" type="presOf" srcId="{BE78EB05-3A96-44ED-8A62-94DB8912FD5A}" destId="{1B6C06F0-615B-4566-8A54-B4DD00420AF5}" srcOrd="0" destOrd="0" presId="urn:microsoft.com/office/officeart/2005/8/layout/lProcess1"/>
    <dgm:cxn modelId="{7CD84FFC-3CA5-4E3B-BD3A-0D9C62CA80DE}" type="presOf" srcId="{3EA77230-2D39-4F56-B90A-285FD0877CF8}" destId="{8B9B8868-DEFC-4F43-B3B7-4ADD8745EBD1}" srcOrd="0" destOrd="0" presId="urn:microsoft.com/office/officeart/2005/8/layout/lProcess1"/>
    <dgm:cxn modelId="{334AF1B5-2E4B-42F0-A18D-7553F9415E8A}" type="presParOf" srcId="{B2E4967E-2343-4098-83F3-74C1D7A963C3}" destId="{01FC68AD-44D3-47E7-A86A-393AB824CE54}" srcOrd="0" destOrd="0" presId="urn:microsoft.com/office/officeart/2005/8/layout/lProcess1"/>
    <dgm:cxn modelId="{062F5A5E-4BC2-489D-954F-8BCE230306A3}" type="presParOf" srcId="{01FC68AD-44D3-47E7-A86A-393AB824CE54}" destId="{CF5247C3-5A9F-43E2-9D8A-1A5780CFE138}" srcOrd="0" destOrd="0" presId="urn:microsoft.com/office/officeart/2005/8/layout/lProcess1"/>
    <dgm:cxn modelId="{DC3743F1-5E69-43FF-83CE-042CBBA5D071}" type="presParOf" srcId="{01FC68AD-44D3-47E7-A86A-393AB824CE54}" destId="{E9C0EA5C-9EBE-47D6-B753-954A86C640DF}" srcOrd="1" destOrd="0" presId="urn:microsoft.com/office/officeart/2005/8/layout/lProcess1"/>
    <dgm:cxn modelId="{05388491-DAF1-401C-9EF3-0471DBCC54AE}" type="presParOf" srcId="{01FC68AD-44D3-47E7-A86A-393AB824CE54}" destId="{5FAA5EAF-E5D9-4D1C-9DFB-C940A5A2D003}" srcOrd="2" destOrd="0" presId="urn:microsoft.com/office/officeart/2005/8/layout/lProcess1"/>
    <dgm:cxn modelId="{00B1AE6D-EA43-4B6F-A69C-29C0E70BA985}" type="presParOf" srcId="{01FC68AD-44D3-47E7-A86A-393AB824CE54}" destId="{A2833AC4-8136-4464-88A3-97887830ECD1}" srcOrd="3" destOrd="0" presId="urn:microsoft.com/office/officeart/2005/8/layout/lProcess1"/>
    <dgm:cxn modelId="{C385AB3F-B6F0-4947-B2D5-07CFDC3E638A}" type="presParOf" srcId="{01FC68AD-44D3-47E7-A86A-393AB824CE54}" destId="{34CF638E-2C08-4AA2-A33B-336E7044E532}" srcOrd="4" destOrd="0" presId="urn:microsoft.com/office/officeart/2005/8/layout/lProcess1"/>
    <dgm:cxn modelId="{9E9BEA91-6DBB-4E34-A76C-E9CF64A1D360}" type="presParOf" srcId="{B2E4967E-2343-4098-83F3-74C1D7A963C3}" destId="{59B84161-EE17-48A3-A4F2-3A6C558765B4}" srcOrd="1" destOrd="0" presId="urn:microsoft.com/office/officeart/2005/8/layout/lProcess1"/>
    <dgm:cxn modelId="{4A04483F-B886-410C-A9DC-005606E9CC9C}" type="presParOf" srcId="{B2E4967E-2343-4098-83F3-74C1D7A963C3}" destId="{2E9B0230-50D5-4A15-9952-A985CE9CC2E3}" srcOrd="2" destOrd="0" presId="urn:microsoft.com/office/officeart/2005/8/layout/lProcess1"/>
    <dgm:cxn modelId="{CC38DD7A-1A1A-473B-B72E-4B3331B44724}" type="presParOf" srcId="{2E9B0230-50D5-4A15-9952-A985CE9CC2E3}" destId="{8E686E75-5C6B-4358-AE72-84B335578E8E}" srcOrd="0" destOrd="0" presId="urn:microsoft.com/office/officeart/2005/8/layout/lProcess1"/>
    <dgm:cxn modelId="{91857A61-BA2D-4D1F-B7C0-1DDB99B933C2}" type="presParOf" srcId="{2E9B0230-50D5-4A15-9952-A985CE9CC2E3}" destId="{9A3359C9-1AAB-48F1-8232-66A5C1E5C0DB}" srcOrd="1" destOrd="0" presId="urn:microsoft.com/office/officeart/2005/8/layout/lProcess1"/>
    <dgm:cxn modelId="{8BCAB844-8C35-4FF0-A698-70BD359A7CE0}" type="presParOf" srcId="{2E9B0230-50D5-4A15-9952-A985CE9CC2E3}" destId="{4563851E-32CA-40FC-87D8-B2BC14B88F43}" srcOrd="2" destOrd="0" presId="urn:microsoft.com/office/officeart/2005/8/layout/lProcess1"/>
    <dgm:cxn modelId="{215843FA-3704-4465-A6D6-7562D635A69A}" type="presParOf" srcId="{2E9B0230-50D5-4A15-9952-A985CE9CC2E3}" destId="{1B6C06F0-615B-4566-8A54-B4DD00420AF5}" srcOrd="3" destOrd="0" presId="urn:microsoft.com/office/officeart/2005/8/layout/lProcess1"/>
    <dgm:cxn modelId="{9B9B52DB-2998-48BD-847E-BA5D095DB4DA}" type="presParOf" srcId="{2E9B0230-50D5-4A15-9952-A985CE9CC2E3}" destId="{8B9B8868-DEFC-4F43-B3B7-4ADD8745EBD1}" srcOrd="4"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2215D-EB63-A140-AC63-FE9B6DBB8A90}" type="doc">
      <dgm:prSet loTypeId="urn:microsoft.com/office/officeart/2005/8/layout/hProcess4" loCatId="" qsTypeId="urn:microsoft.com/office/officeart/2005/8/quickstyle/simple4" qsCatId="simple" csTypeId="urn:microsoft.com/office/officeart/2005/8/colors/colorful5" csCatId="colorful" phldr="1"/>
      <dgm:spPr/>
      <dgm:t>
        <a:bodyPr/>
        <a:lstStyle/>
        <a:p>
          <a:endParaRPr lang="es-ES_tradnl"/>
        </a:p>
      </dgm:t>
    </dgm:pt>
    <dgm:pt modelId="{39480E6B-E680-9347-BC43-43525BF65CD2}">
      <dgm:prSet phldrT="[Texto]" custT="1"/>
      <dgm:spPr/>
      <dgm:t>
        <a:bodyPr/>
        <a:lstStyle/>
        <a:p>
          <a:r>
            <a:rPr lang="es-ES_tradnl" sz="1100" dirty="0">
              <a:solidFill>
                <a:schemeClr val="accent1">
                  <a:lumMod val="25000"/>
                </a:schemeClr>
              </a:solidFill>
              <a:latin typeface="Arial" charset="0"/>
              <a:ea typeface="Arial" charset="0"/>
              <a:cs typeface="Arial" charset="0"/>
            </a:rPr>
            <a:t>Determinar la validez</a:t>
          </a:r>
        </a:p>
      </dgm:t>
    </dgm:pt>
    <dgm:pt modelId="{6584D289-D3B4-9941-A1BE-F37AB85AEC73}" type="parTrans" cxnId="{2AF93C1B-079E-7D45-86AB-3512BDF0C12D}">
      <dgm:prSet/>
      <dgm:spPr/>
      <dgm:t>
        <a:bodyPr/>
        <a:lstStyle/>
        <a:p>
          <a:endParaRPr lang="es-ES_tradnl" sz="1100">
            <a:latin typeface="Arial" charset="0"/>
            <a:ea typeface="Arial" charset="0"/>
            <a:cs typeface="Arial" charset="0"/>
          </a:endParaRPr>
        </a:p>
      </dgm:t>
    </dgm:pt>
    <dgm:pt modelId="{A527CE19-8A62-FA48-A1BF-AA3A93B7D985}" type="sibTrans" cxnId="{2AF93C1B-079E-7D45-86AB-3512BDF0C12D}">
      <dgm:prSet/>
      <dgm:spPr/>
      <dgm:t>
        <a:bodyPr/>
        <a:lstStyle/>
        <a:p>
          <a:endParaRPr lang="es-ES_tradnl" sz="1100">
            <a:latin typeface="Arial" charset="0"/>
            <a:ea typeface="Arial" charset="0"/>
            <a:cs typeface="Arial" charset="0"/>
          </a:endParaRPr>
        </a:p>
      </dgm:t>
    </dgm:pt>
    <dgm:pt modelId="{1ED2BD13-772E-B54E-BB5A-7C0D4A43D09C}">
      <dgm:prSet phldrT="[Texto]" custT="1"/>
      <dgm:spPr/>
      <dgm:t>
        <a:bodyPr/>
        <a:lstStyle/>
        <a:p>
          <a:r>
            <a:rPr lang="es-ES_tradnl" sz="1100" dirty="0">
              <a:latin typeface="Arial" charset="0"/>
              <a:ea typeface="Arial" charset="0"/>
              <a:cs typeface="Arial" charset="0"/>
            </a:rPr>
            <a:t>Se sometió</a:t>
          </a:r>
        </a:p>
      </dgm:t>
    </dgm:pt>
    <dgm:pt modelId="{8DD61F82-3789-114B-8A2E-47F4C0D97D7C}" type="parTrans" cxnId="{CDE8A88A-D0B1-2B45-9A66-0DA37DB1C8C4}">
      <dgm:prSet/>
      <dgm:spPr/>
      <dgm:t>
        <a:bodyPr/>
        <a:lstStyle/>
        <a:p>
          <a:endParaRPr lang="es-ES_tradnl" sz="1100">
            <a:latin typeface="Arial" charset="0"/>
            <a:ea typeface="Arial" charset="0"/>
            <a:cs typeface="Arial" charset="0"/>
          </a:endParaRPr>
        </a:p>
      </dgm:t>
    </dgm:pt>
    <dgm:pt modelId="{442D1837-6CE7-4A4B-B42F-A791004B09E1}" type="sibTrans" cxnId="{CDE8A88A-D0B1-2B45-9A66-0DA37DB1C8C4}">
      <dgm:prSet/>
      <dgm:spPr/>
      <dgm:t>
        <a:bodyPr/>
        <a:lstStyle/>
        <a:p>
          <a:endParaRPr lang="es-ES_tradnl" sz="1100">
            <a:latin typeface="Arial" charset="0"/>
            <a:ea typeface="Arial" charset="0"/>
            <a:cs typeface="Arial" charset="0"/>
          </a:endParaRPr>
        </a:p>
      </dgm:t>
    </dgm:pt>
    <dgm:pt modelId="{F01E2D95-B12C-484C-B5EC-9E6470E61680}">
      <dgm:prSet phldrT="[Texto]" custT="1"/>
      <dgm:spPr/>
      <dgm:t>
        <a:bodyPr/>
        <a:lstStyle/>
        <a:p>
          <a:r>
            <a:rPr lang="es-ES" sz="1100" dirty="0">
              <a:latin typeface="Arial" charset="0"/>
              <a:ea typeface="Arial" charset="0"/>
              <a:cs typeface="Arial" charset="0"/>
            </a:rPr>
            <a:t>Valoración cualitativa</a:t>
          </a:r>
          <a:endParaRPr lang="es-ES_tradnl" sz="1100" dirty="0">
            <a:latin typeface="Arial" charset="0"/>
            <a:ea typeface="Arial" charset="0"/>
            <a:cs typeface="Arial" charset="0"/>
          </a:endParaRPr>
        </a:p>
      </dgm:t>
    </dgm:pt>
    <dgm:pt modelId="{736CA34B-FC82-B943-B390-FC89F6FD724C}" type="parTrans" cxnId="{3DEC7D02-8BCA-DA4A-AE03-19D70D251EF9}">
      <dgm:prSet/>
      <dgm:spPr/>
      <dgm:t>
        <a:bodyPr/>
        <a:lstStyle/>
        <a:p>
          <a:endParaRPr lang="es-ES_tradnl" sz="1100">
            <a:latin typeface="Arial" charset="0"/>
            <a:ea typeface="Arial" charset="0"/>
            <a:cs typeface="Arial" charset="0"/>
          </a:endParaRPr>
        </a:p>
      </dgm:t>
    </dgm:pt>
    <dgm:pt modelId="{DB45F590-5A22-1B43-98CB-5AFDFCD0734D}" type="sibTrans" cxnId="{3DEC7D02-8BCA-DA4A-AE03-19D70D251EF9}">
      <dgm:prSet/>
      <dgm:spPr/>
      <dgm:t>
        <a:bodyPr/>
        <a:lstStyle/>
        <a:p>
          <a:endParaRPr lang="es-ES_tradnl" sz="1100">
            <a:latin typeface="Arial" charset="0"/>
            <a:ea typeface="Arial" charset="0"/>
            <a:cs typeface="Arial" charset="0"/>
          </a:endParaRPr>
        </a:p>
      </dgm:t>
    </dgm:pt>
    <dgm:pt modelId="{FB09F233-113E-C04C-BA82-BB798D8DD118}">
      <dgm:prSet phldrT="[Texto]" custT="1"/>
      <dgm:spPr>
        <a:ln>
          <a:solidFill>
            <a:schemeClr val="accent1">
              <a:lumMod val="75000"/>
            </a:schemeClr>
          </a:solidFill>
        </a:ln>
      </dgm:spPr>
      <dgm:t>
        <a:bodyPr/>
        <a:lstStyle/>
        <a:p>
          <a:r>
            <a:rPr lang="es-ES_tradnl" sz="1100" dirty="0">
              <a:latin typeface="Arial" charset="0"/>
              <a:ea typeface="Arial" charset="0"/>
              <a:cs typeface="Arial" charset="0"/>
            </a:rPr>
            <a:t>Del contenido de la encuesta</a:t>
          </a:r>
        </a:p>
      </dgm:t>
    </dgm:pt>
    <dgm:pt modelId="{0968172E-9BEC-A14E-B302-CE2F4D156804}" type="parTrans" cxnId="{4D37907A-2613-3648-AD1E-17C17D09E5A3}">
      <dgm:prSet/>
      <dgm:spPr/>
      <dgm:t>
        <a:bodyPr/>
        <a:lstStyle/>
        <a:p>
          <a:endParaRPr lang="es-ES_tradnl" sz="1100">
            <a:latin typeface="Arial" charset="0"/>
            <a:ea typeface="Arial" charset="0"/>
            <a:cs typeface="Arial" charset="0"/>
          </a:endParaRPr>
        </a:p>
      </dgm:t>
    </dgm:pt>
    <dgm:pt modelId="{657B454C-DF74-DE4F-82AF-A7D2D6399F78}" type="sibTrans" cxnId="{4D37907A-2613-3648-AD1E-17C17D09E5A3}">
      <dgm:prSet/>
      <dgm:spPr/>
      <dgm:t>
        <a:bodyPr/>
        <a:lstStyle/>
        <a:p>
          <a:endParaRPr lang="es-ES_tradnl" sz="1100">
            <a:latin typeface="Arial" charset="0"/>
            <a:ea typeface="Arial" charset="0"/>
            <a:cs typeface="Arial" charset="0"/>
          </a:endParaRPr>
        </a:p>
      </dgm:t>
    </dgm:pt>
    <dgm:pt modelId="{26BBBFF2-971B-4748-8C1F-ADDEF49F8065}">
      <dgm:prSet phldrT="[Texto]" custT="1"/>
      <dgm:spPr/>
      <dgm:t>
        <a:bodyPr/>
        <a:lstStyle/>
        <a:p>
          <a:r>
            <a:rPr lang="es-ES" sz="1100" dirty="0">
              <a:latin typeface="Arial" charset="0"/>
              <a:ea typeface="Arial" charset="0"/>
              <a:cs typeface="Arial" charset="0"/>
            </a:rPr>
            <a:t>De</a:t>
          </a:r>
          <a:r>
            <a:rPr lang="es-ES_tradnl" sz="1100" dirty="0">
              <a:latin typeface="Arial" charset="0"/>
              <a:ea typeface="Arial" charset="0"/>
              <a:cs typeface="Arial" charset="0"/>
            </a:rPr>
            <a:t> expertos conocedores en materia de finanzas</a:t>
          </a:r>
        </a:p>
      </dgm:t>
    </dgm:pt>
    <dgm:pt modelId="{35E6E5CF-DE83-CF4E-888A-0112FF582087}" type="parTrans" cxnId="{C9367A9A-0AAB-FB4C-B4BA-4EA905152490}">
      <dgm:prSet/>
      <dgm:spPr/>
      <dgm:t>
        <a:bodyPr/>
        <a:lstStyle/>
        <a:p>
          <a:endParaRPr lang="es-ES_tradnl" sz="1100">
            <a:latin typeface="Arial" charset="0"/>
            <a:ea typeface="Arial" charset="0"/>
            <a:cs typeface="Arial" charset="0"/>
          </a:endParaRPr>
        </a:p>
      </dgm:t>
    </dgm:pt>
    <dgm:pt modelId="{459C8741-D1C5-8045-AC84-5F206D90E1BE}" type="sibTrans" cxnId="{C9367A9A-0AAB-FB4C-B4BA-4EA905152490}">
      <dgm:prSet/>
      <dgm:spPr/>
      <dgm:t>
        <a:bodyPr/>
        <a:lstStyle/>
        <a:p>
          <a:endParaRPr lang="es-ES_tradnl" sz="1100">
            <a:latin typeface="Arial" charset="0"/>
            <a:ea typeface="Arial" charset="0"/>
            <a:cs typeface="Arial" charset="0"/>
          </a:endParaRPr>
        </a:p>
      </dgm:t>
    </dgm:pt>
    <dgm:pt modelId="{0863BF59-1109-3F49-8B4C-D660760A120D}">
      <dgm:prSet phldrT="[Texto]" custT="1"/>
      <dgm:spPr/>
      <dgm:t>
        <a:bodyPr/>
        <a:lstStyle/>
        <a:p>
          <a:r>
            <a:rPr lang="es-ES_tradnl" sz="1100" dirty="0">
              <a:latin typeface="Arial" charset="0"/>
              <a:ea typeface="Arial" charset="0"/>
              <a:cs typeface="Arial" charset="0"/>
            </a:rPr>
            <a:t>A través</a:t>
          </a:r>
        </a:p>
      </dgm:t>
    </dgm:pt>
    <dgm:pt modelId="{12C0CEE2-2FD9-A445-9771-F423A5E3499A}" type="parTrans" cxnId="{96EF88F3-231A-0F4D-9A77-F102FC34CB9D}">
      <dgm:prSet/>
      <dgm:spPr/>
      <dgm:t>
        <a:bodyPr/>
        <a:lstStyle/>
        <a:p>
          <a:endParaRPr lang="es-ES_tradnl" sz="1100">
            <a:latin typeface="Arial" charset="0"/>
            <a:ea typeface="Arial" charset="0"/>
            <a:cs typeface="Arial" charset="0"/>
          </a:endParaRPr>
        </a:p>
      </dgm:t>
    </dgm:pt>
    <dgm:pt modelId="{7B8C7D89-FF71-D448-88AD-36B1140119AB}" type="sibTrans" cxnId="{96EF88F3-231A-0F4D-9A77-F102FC34CB9D}">
      <dgm:prSet/>
      <dgm:spPr/>
      <dgm:t>
        <a:bodyPr/>
        <a:lstStyle/>
        <a:p>
          <a:endParaRPr lang="es-ES_tradnl" sz="1100">
            <a:latin typeface="Arial" charset="0"/>
            <a:ea typeface="Arial" charset="0"/>
            <a:cs typeface="Arial" charset="0"/>
          </a:endParaRPr>
        </a:p>
      </dgm:t>
    </dgm:pt>
    <dgm:pt modelId="{6397AACC-1A88-CF48-8B1B-96383824FBE8}">
      <dgm:prSet phldrT="[Texto]" custT="1"/>
      <dgm:spPr/>
      <dgm:t>
        <a:bodyPr/>
        <a:lstStyle/>
        <a:p>
          <a:r>
            <a:rPr lang="es-ES_tradnl" sz="1100" dirty="0">
              <a:latin typeface="Arial" charset="0"/>
              <a:ea typeface="Arial" charset="0"/>
              <a:cs typeface="Arial" charset="0"/>
            </a:rPr>
            <a:t>“Matriz de validación”</a:t>
          </a:r>
        </a:p>
      </dgm:t>
    </dgm:pt>
    <dgm:pt modelId="{72B7F589-58A5-E344-B1DA-E70DD4575531}" type="parTrans" cxnId="{8514D14C-FFD1-8F44-B478-E02DB2FFDFE1}">
      <dgm:prSet/>
      <dgm:spPr/>
      <dgm:t>
        <a:bodyPr/>
        <a:lstStyle/>
        <a:p>
          <a:endParaRPr lang="es-ES_tradnl" sz="1100">
            <a:latin typeface="Arial" charset="0"/>
            <a:ea typeface="Arial" charset="0"/>
            <a:cs typeface="Arial" charset="0"/>
          </a:endParaRPr>
        </a:p>
      </dgm:t>
    </dgm:pt>
    <dgm:pt modelId="{2464C745-2C10-114B-AAED-3B0AB3D03D76}" type="sibTrans" cxnId="{8514D14C-FFD1-8F44-B478-E02DB2FFDFE1}">
      <dgm:prSet/>
      <dgm:spPr/>
      <dgm:t>
        <a:bodyPr/>
        <a:lstStyle/>
        <a:p>
          <a:endParaRPr lang="es-ES_tradnl" sz="1100">
            <a:latin typeface="Arial" charset="0"/>
            <a:ea typeface="Arial" charset="0"/>
            <a:cs typeface="Arial" charset="0"/>
          </a:endParaRPr>
        </a:p>
      </dgm:t>
    </dgm:pt>
    <dgm:pt modelId="{0A28EE3E-5E51-7645-9EDB-19A611217EB3}">
      <dgm:prSet phldrT="[Texto]" custT="1"/>
      <dgm:spPr/>
      <dgm:t>
        <a:bodyPr/>
        <a:lstStyle/>
        <a:p>
          <a:endParaRPr lang="es-ES_tradnl" sz="1100" dirty="0">
            <a:latin typeface="Arial" charset="0"/>
            <a:ea typeface="Arial" charset="0"/>
            <a:cs typeface="Arial" charset="0"/>
          </a:endParaRPr>
        </a:p>
      </dgm:t>
    </dgm:pt>
    <dgm:pt modelId="{444CADC4-A7D4-7E4D-95FE-C32CF8A9AB94}" type="parTrans" cxnId="{65122B15-01AF-6F45-9971-D4BA45C7D2AE}">
      <dgm:prSet/>
      <dgm:spPr/>
      <dgm:t>
        <a:bodyPr/>
        <a:lstStyle/>
        <a:p>
          <a:endParaRPr lang="es-ES_tradnl"/>
        </a:p>
      </dgm:t>
    </dgm:pt>
    <dgm:pt modelId="{3B9FA098-4621-E64A-B838-F3159D324C1F}" type="sibTrans" cxnId="{65122B15-01AF-6F45-9971-D4BA45C7D2AE}">
      <dgm:prSet/>
      <dgm:spPr/>
      <dgm:t>
        <a:bodyPr/>
        <a:lstStyle/>
        <a:p>
          <a:endParaRPr lang="es-ES_tradnl"/>
        </a:p>
      </dgm:t>
    </dgm:pt>
    <dgm:pt modelId="{56E1CD37-A950-C149-AA0A-4C1FE964FA31}">
      <dgm:prSet phldrT="[Texto]" custT="1"/>
      <dgm:spPr>
        <a:ln>
          <a:solidFill>
            <a:schemeClr val="accent1">
              <a:lumMod val="75000"/>
            </a:schemeClr>
          </a:solidFill>
        </a:ln>
      </dgm:spPr>
      <dgm:t>
        <a:bodyPr/>
        <a:lstStyle/>
        <a:p>
          <a:endParaRPr lang="es-ES_tradnl" sz="1100" dirty="0">
            <a:latin typeface="Arial" charset="0"/>
            <a:ea typeface="Arial" charset="0"/>
            <a:cs typeface="Arial" charset="0"/>
          </a:endParaRPr>
        </a:p>
      </dgm:t>
    </dgm:pt>
    <dgm:pt modelId="{29165EAC-B5A3-884B-A8FD-D125508D3C5F}" type="parTrans" cxnId="{81F76352-B3A1-E348-A35C-C68BB4869563}">
      <dgm:prSet/>
      <dgm:spPr/>
      <dgm:t>
        <a:bodyPr/>
        <a:lstStyle/>
        <a:p>
          <a:endParaRPr lang="es-ES_tradnl"/>
        </a:p>
      </dgm:t>
    </dgm:pt>
    <dgm:pt modelId="{FF0AF204-94CD-2A4C-95ED-5EB15C5C8BFF}" type="sibTrans" cxnId="{81F76352-B3A1-E348-A35C-C68BB4869563}">
      <dgm:prSet/>
      <dgm:spPr/>
      <dgm:t>
        <a:bodyPr/>
        <a:lstStyle/>
        <a:p>
          <a:endParaRPr lang="es-ES_tradnl"/>
        </a:p>
      </dgm:t>
    </dgm:pt>
    <dgm:pt modelId="{8A724FEF-34BC-0B41-8816-CA2C87F1392C}" type="pres">
      <dgm:prSet presAssocID="{F3A2215D-EB63-A140-AC63-FE9B6DBB8A90}" presName="Name0" presStyleCnt="0">
        <dgm:presLayoutVars>
          <dgm:dir/>
          <dgm:animLvl val="lvl"/>
          <dgm:resizeHandles val="exact"/>
        </dgm:presLayoutVars>
      </dgm:prSet>
      <dgm:spPr/>
    </dgm:pt>
    <dgm:pt modelId="{888A1B1A-E114-3B4E-8B64-F028DDECCA9E}" type="pres">
      <dgm:prSet presAssocID="{F3A2215D-EB63-A140-AC63-FE9B6DBB8A90}" presName="tSp" presStyleCnt="0"/>
      <dgm:spPr/>
    </dgm:pt>
    <dgm:pt modelId="{EE2A1916-E048-8441-85BA-B127D521D78C}" type="pres">
      <dgm:prSet presAssocID="{F3A2215D-EB63-A140-AC63-FE9B6DBB8A90}" presName="bSp" presStyleCnt="0"/>
      <dgm:spPr/>
    </dgm:pt>
    <dgm:pt modelId="{04AAAA07-2A2A-E342-9AAE-9053864C73FC}" type="pres">
      <dgm:prSet presAssocID="{F3A2215D-EB63-A140-AC63-FE9B6DBB8A90}" presName="process" presStyleCnt="0"/>
      <dgm:spPr/>
    </dgm:pt>
    <dgm:pt modelId="{FD4371E7-50F7-A54F-9AA2-DBA9FB886687}" type="pres">
      <dgm:prSet presAssocID="{39480E6B-E680-9347-BC43-43525BF65CD2}" presName="composite1" presStyleCnt="0"/>
      <dgm:spPr/>
    </dgm:pt>
    <dgm:pt modelId="{7C5D6BC6-974D-6A46-ABD9-1E045B11F299}" type="pres">
      <dgm:prSet presAssocID="{39480E6B-E680-9347-BC43-43525BF65CD2}" presName="dummyNode1" presStyleLbl="node1" presStyleIdx="0" presStyleCnt="3"/>
      <dgm:spPr/>
    </dgm:pt>
    <dgm:pt modelId="{C703C1DD-9928-DA46-87E2-852676119D44}" type="pres">
      <dgm:prSet presAssocID="{39480E6B-E680-9347-BC43-43525BF65CD2}" presName="childNode1" presStyleLbl="bgAcc1" presStyleIdx="0" presStyleCnt="3" custScaleX="133100" custScaleY="90909">
        <dgm:presLayoutVars>
          <dgm:bulletEnabled val="1"/>
        </dgm:presLayoutVars>
      </dgm:prSet>
      <dgm:spPr/>
    </dgm:pt>
    <dgm:pt modelId="{366E3E70-10C6-ED4C-9BA2-902ED0C992B3}" type="pres">
      <dgm:prSet presAssocID="{39480E6B-E680-9347-BC43-43525BF65CD2}" presName="childNode1tx" presStyleLbl="bgAcc1" presStyleIdx="0" presStyleCnt="3">
        <dgm:presLayoutVars>
          <dgm:bulletEnabled val="1"/>
        </dgm:presLayoutVars>
      </dgm:prSet>
      <dgm:spPr/>
    </dgm:pt>
    <dgm:pt modelId="{1BFBCDA5-1C9B-C847-9836-78F1695AF55C}" type="pres">
      <dgm:prSet presAssocID="{39480E6B-E680-9347-BC43-43525BF65CD2}" presName="parentNode1" presStyleLbl="node1" presStyleIdx="0" presStyleCnt="3">
        <dgm:presLayoutVars>
          <dgm:chMax val="1"/>
          <dgm:bulletEnabled val="1"/>
        </dgm:presLayoutVars>
      </dgm:prSet>
      <dgm:spPr/>
    </dgm:pt>
    <dgm:pt modelId="{ECC5192F-BE06-FF48-B6AC-42CF537692A5}" type="pres">
      <dgm:prSet presAssocID="{39480E6B-E680-9347-BC43-43525BF65CD2}" presName="connSite1" presStyleCnt="0"/>
      <dgm:spPr/>
    </dgm:pt>
    <dgm:pt modelId="{4568BB4E-BF05-0A42-923E-F35448D69000}" type="pres">
      <dgm:prSet presAssocID="{A527CE19-8A62-FA48-A1BF-AA3A93B7D985}" presName="Name9" presStyleLbl="sibTrans2D1" presStyleIdx="0" presStyleCnt="2" custLinFactNeighborY="-15931"/>
      <dgm:spPr/>
    </dgm:pt>
    <dgm:pt modelId="{FE6ED646-1F7F-DB4A-912F-065EEEFD69B1}" type="pres">
      <dgm:prSet presAssocID="{1ED2BD13-772E-B54E-BB5A-7C0D4A43D09C}" presName="composite2" presStyleCnt="0"/>
      <dgm:spPr/>
    </dgm:pt>
    <dgm:pt modelId="{90B93343-5F78-674D-A47C-B733CA122154}" type="pres">
      <dgm:prSet presAssocID="{1ED2BD13-772E-B54E-BB5A-7C0D4A43D09C}" presName="dummyNode2" presStyleLbl="node1" presStyleIdx="0" presStyleCnt="3"/>
      <dgm:spPr/>
    </dgm:pt>
    <dgm:pt modelId="{E8FA6CE8-B16E-D142-B8F9-AC25E7AE6F32}" type="pres">
      <dgm:prSet presAssocID="{1ED2BD13-772E-B54E-BB5A-7C0D4A43D09C}" presName="childNode2" presStyleLbl="bgAcc1" presStyleIdx="1" presStyleCnt="3" custScaleX="133100" custScaleY="90909">
        <dgm:presLayoutVars>
          <dgm:bulletEnabled val="1"/>
        </dgm:presLayoutVars>
      </dgm:prSet>
      <dgm:spPr/>
    </dgm:pt>
    <dgm:pt modelId="{F783061E-98C3-584B-99DF-F7E5F9C5E23E}" type="pres">
      <dgm:prSet presAssocID="{1ED2BD13-772E-B54E-BB5A-7C0D4A43D09C}" presName="childNode2tx" presStyleLbl="bgAcc1" presStyleIdx="1" presStyleCnt="3">
        <dgm:presLayoutVars>
          <dgm:bulletEnabled val="1"/>
        </dgm:presLayoutVars>
      </dgm:prSet>
      <dgm:spPr/>
    </dgm:pt>
    <dgm:pt modelId="{E92484EF-10AF-5742-8D85-65680DC44FE5}" type="pres">
      <dgm:prSet presAssocID="{1ED2BD13-772E-B54E-BB5A-7C0D4A43D09C}" presName="parentNode2" presStyleLbl="node1" presStyleIdx="1" presStyleCnt="3">
        <dgm:presLayoutVars>
          <dgm:chMax val="0"/>
          <dgm:bulletEnabled val="1"/>
        </dgm:presLayoutVars>
      </dgm:prSet>
      <dgm:spPr/>
    </dgm:pt>
    <dgm:pt modelId="{DFDFE1C9-BC8C-0548-856E-A471D2E206F1}" type="pres">
      <dgm:prSet presAssocID="{1ED2BD13-772E-B54E-BB5A-7C0D4A43D09C}" presName="connSite2" presStyleCnt="0"/>
      <dgm:spPr/>
    </dgm:pt>
    <dgm:pt modelId="{3219810B-2E55-8149-AEB9-244DCA677185}" type="pres">
      <dgm:prSet presAssocID="{442D1837-6CE7-4A4B-B42F-A791004B09E1}" presName="Name18" presStyleLbl="sibTrans2D1" presStyleIdx="1" presStyleCnt="2" custLinFactNeighborY="13476"/>
      <dgm:spPr/>
    </dgm:pt>
    <dgm:pt modelId="{8596FAA5-92D0-7040-B63A-BA4F729306BF}" type="pres">
      <dgm:prSet presAssocID="{0863BF59-1109-3F49-8B4C-D660760A120D}" presName="composite1" presStyleCnt="0"/>
      <dgm:spPr/>
    </dgm:pt>
    <dgm:pt modelId="{E6DD2CF9-2C12-DE4F-95EC-4DF430E59B95}" type="pres">
      <dgm:prSet presAssocID="{0863BF59-1109-3F49-8B4C-D660760A120D}" presName="dummyNode1" presStyleLbl="node1" presStyleIdx="1" presStyleCnt="3"/>
      <dgm:spPr/>
    </dgm:pt>
    <dgm:pt modelId="{6A859F61-B851-1D4E-8319-B06FBB393758}" type="pres">
      <dgm:prSet presAssocID="{0863BF59-1109-3F49-8B4C-D660760A120D}" presName="childNode1" presStyleLbl="bgAcc1" presStyleIdx="2" presStyleCnt="3" custScaleX="133100" custScaleY="90909">
        <dgm:presLayoutVars>
          <dgm:bulletEnabled val="1"/>
        </dgm:presLayoutVars>
      </dgm:prSet>
      <dgm:spPr/>
    </dgm:pt>
    <dgm:pt modelId="{F73A6426-B733-EA40-A7EF-F35098C60983}" type="pres">
      <dgm:prSet presAssocID="{0863BF59-1109-3F49-8B4C-D660760A120D}" presName="childNode1tx" presStyleLbl="bgAcc1" presStyleIdx="2" presStyleCnt="3">
        <dgm:presLayoutVars>
          <dgm:bulletEnabled val="1"/>
        </dgm:presLayoutVars>
      </dgm:prSet>
      <dgm:spPr/>
    </dgm:pt>
    <dgm:pt modelId="{176C4A34-93BE-7842-B808-AA99160039D6}" type="pres">
      <dgm:prSet presAssocID="{0863BF59-1109-3F49-8B4C-D660760A120D}" presName="parentNode1" presStyleLbl="node1" presStyleIdx="2" presStyleCnt="3">
        <dgm:presLayoutVars>
          <dgm:chMax val="1"/>
          <dgm:bulletEnabled val="1"/>
        </dgm:presLayoutVars>
      </dgm:prSet>
      <dgm:spPr/>
    </dgm:pt>
    <dgm:pt modelId="{8582661F-707B-0441-942B-2CADF6073FA2}" type="pres">
      <dgm:prSet presAssocID="{0863BF59-1109-3F49-8B4C-D660760A120D}" presName="connSite1" presStyleCnt="0"/>
      <dgm:spPr/>
    </dgm:pt>
  </dgm:ptLst>
  <dgm:cxnLst>
    <dgm:cxn modelId="{3DEC7D02-8BCA-DA4A-AE03-19D70D251EF9}" srcId="{1ED2BD13-772E-B54E-BB5A-7C0D4A43D09C}" destId="{F01E2D95-B12C-484C-B5EC-9E6470E61680}" srcOrd="0" destOrd="0" parTransId="{736CA34B-FC82-B943-B390-FC89F6FD724C}" sibTransId="{DB45F590-5A22-1B43-98CB-5AFDFCD0734D}"/>
    <dgm:cxn modelId="{8318BC0C-7474-4249-B590-F291F4B3A668}" type="presOf" srcId="{39480E6B-E680-9347-BC43-43525BF65CD2}" destId="{1BFBCDA5-1C9B-C847-9836-78F1695AF55C}" srcOrd="0" destOrd="0" presId="urn:microsoft.com/office/officeart/2005/8/layout/hProcess4"/>
    <dgm:cxn modelId="{36B5DC14-2A56-E34C-AE54-595F15644558}" type="presOf" srcId="{F01E2D95-B12C-484C-B5EC-9E6470E61680}" destId="{F783061E-98C3-584B-99DF-F7E5F9C5E23E}" srcOrd="1" destOrd="0" presId="urn:microsoft.com/office/officeart/2005/8/layout/hProcess4"/>
    <dgm:cxn modelId="{65122B15-01AF-6F45-9971-D4BA45C7D2AE}" srcId="{0863BF59-1109-3F49-8B4C-D660760A120D}" destId="{0A28EE3E-5E51-7645-9EDB-19A611217EB3}" srcOrd="0" destOrd="0" parTransId="{444CADC4-A7D4-7E4D-95FE-C32CF8A9AB94}" sibTransId="{3B9FA098-4621-E64A-B838-F3159D324C1F}"/>
    <dgm:cxn modelId="{2AF93C1B-079E-7D45-86AB-3512BDF0C12D}" srcId="{F3A2215D-EB63-A140-AC63-FE9B6DBB8A90}" destId="{39480E6B-E680-9347-BC43-43525BF65CD2}" srcOrd="0" destOrd="0" parTransId="{6584D289-D3B4-9941-A1BE-F37AB85AEC73}" sibTransId="{A527CE19-8A62-FA48-A1BF-AA3A93B7D985}"/>
    <dgm:cxn modelId="{A6C3BD1B-6123-7741-A51E-DC3AE7CFE11A}" type="presOf" srcId="{442D1837-6CE7-4A4B-B42F-A791004B09E1}" destId="{3219810B-2E55-8149-AEB9-244DCA677185}" srcOrd="0" destOrd="0" presId="urn:microsoft.com/office/officeart/2005/8/layout/hProcess4"/>
    <dgm:cxn modelId="{CA0D9E1F-C9F6-ED47-819E-D0FB8999C6EC}" type="presOf" srcId="{6397AACC-1A88-CF48-8B1B-96383824FBE8}" destId="{6A859F61-B851-1D4E-8319-B06FBB393758}" srcOrd="0" destOrd="1" presId="urn:microsoft.com/office/officeart/2005/8/layout/hProcess4"/>
    <dgm:cxn modelId="{17712333-4C30-5A4C-8631-366B9C080D88}" type="presOf" srcId="{FB09F233-113E-C04C-BA82-BB798D8DD118}" destId="{366E3E70-10C6-ED4C-9BA2-902ED0C992B3}" srcOrd="1" destOrd="1" presId="urn:microsoft.com/office/officeart/2005/8/layout/hProcess4"/>
    <dgm:cxn modelId="{28BCA445-E7A7-8B40-8632-5FCF0DD5DFC3}" type="presOf" srcId="{F01E2D95-B12C-484C-B5EC-9E6470E61680}" destId="{E8FA6CE8-B16E-D142-B8F9-AC25E7AE6F32}" srcOrd="0" destOrd="0" presId="urn:microsoft.com/office/officeart/2005/8/layout/hProcess4"/>
    <dgm:cxn modelId="{8514D14C-FFD1-8F44-B478-E02DB2FFDFE1}" srcId="{0863BF59-1109-3F49-8B4C-D660760A120D}" destId="{6397AACC-1A88-CF48-8B1B-96383824FBE8}" srcOrd="1" destOrd="0" parTransId="{72B7F589-58A5-E344-B1DA-E70DD4575531}" sibTransId="{2464C745-2C10-114B-AAED-3B0AB3D03D76}"/>
    <dgm:cxn modelId="{81F76352-B3A1-E348-A35C-C68BB4869563}" srcId="{39480E6B-E680-9347-BC43-43525BF65CD2}" destId="{56E1CD37-A950-C149-AA0A-4C1FE964FA31}" srcOrd="0" destOrd="0" parTransId="{29165EAC-B5A3-884B-A8FD-D125508D3C5F}" sibTransId="{FF0AF204-94CD-2A4C-95ED-5EB15C5C8BFF}"/>
    <dgm:cxn modelId="{193B8253-8688-3748-9A19-418172F892AE}" type="presOf" srcId="{56E1CD37-A950-C149-AA0A-4C1FE964FA31}" destId="{366E3E70-10C6-ED4C-9BA2-902ED0C992B3}" srcOrd="1" destOrd="0" presId="urn:microsoft.com/office/officeart/2005/8/layout/hProcess4"/>
    <dgm:cxn modelId="{1DE59158-FF94-3347-962A-2D67E3FF1E64}" type="presOf" srcId="{0863BF59-1109-3F49-8B4C-D660760A120D}" destId="{176C4A34-93BE-7842-B808-AA99160039D6}" srcOrd="0" destOrd="0" presId="urn:microsoft.com/office/officeart/2005/8/layout/hProcess4"/>
    <dgm:cxn modelId="{4D37907A-2613-3648-AD1E-17C17D09E5A3}" srcId="{39480E6B-E680-9347-BC43-43525BF65CD2}" destId="{FB09F233-113E-C04C-BA82-BB798D8DD118}" srcOrd="1" destOrd="0" parTransId="{0968172E-9BEC-A14E-B302-CE2F4D156804}" sibTransId="{657B454C-DF74-DE4F-82AF-A7D2D6399F78}"/>
    <dgm:cxn modelId="{3E8B5386-1D8F-9C4E-8CFE-323EFC4F969D}" type="presOf" srcId="{26BBBFF2-971B-4748-8C1F-ADDEF49F8065}" destId="{E8FA6CE8-B16E-D142-B8F9-AC25E7AE6F32}" srcOrd="0" destOrd="1" presId="urn:microsoft.com/office/officeart/2005/8/layout/hProcess4"/>
    <dgm:cxn modelId="{CDE8A88A-D0B1-2B45-9A66-0DA37DB1C8C4}" srcId="{F3A2215D-EB63-A140-AC63-FE9B6DBB8A90}" destId="{1ED2BD13-772E-B54E-BB5A-7C0D4A43D09C}" srcOrd="1" destOrd="0" parTransId="{8DD61F82-3789-114B-8A2E-47F4C0D97D7C}" sibTransId="{442D1837-6CE7-4A4B-B42F-A791004B09E1}"/>
    <dgm:cxn modelId="{C9367A9A-0AAB-FB4C-B4BA-4EA905152490}" srcId="{1ED2BD13-772E-B54E-BB5A-7C0D4A43D09C}" destId="{26BBBFF2-971B-4748-8C1F-ADDEF49F8065}" srcOrd="1" destOrd="0" parTransId="{35E6E5CF-DE83-CF4E-888A-0112FF582087}" sibTransId="{459C8741-D1C5-8045-AC84-5F206D90E1BE}"/>
    <dgm:cxn modelId="{B8D7FFA1-6213-D047-9EEA-74611F000483}" type="presOf" srcId="{0A28EE3E-5E51-7645-9EDB-19A611217EB3}" destId="{6A859F61-B851-1D4E-8319-B06FBB393758}" srcOrd="0" destOrd="0" presId="urn:microsoft.com/office/officeart/2005/8/layout/hProcess4"/>
    <dgm:cxn modelId="{772712E3-C85D-D84F-94AE-4454DCA87B0B}" type="presOf" srcId="{1ED2BD13-772E-B54E-BB5A-7C0D4A43D09C}" destId="{E92484EF-10AF-5742-8D85-65680DC44FE5}" srcOrd="0" destOrd="0" presId="urn:microsoft.com/office/officeart/2005/8/layout/hProcess4"/>
    <dgm:cxn modelId="{27A96BED-7985-5F4B-A673-C85896886308}" type="presOf" srcId="{26BBBFF2-971B-4748-8C1F-ADDEF49F8065}" destId="{F783061E-98C3-584B-99DF-F7E5F9C5E23E}" srcOrd="1" destOrd="1" presId="urn:microsoft.com/office/officeart/2005/8/layout/hProcess4"/>
    <dgm:cxn modelId="{DF0F3CEF-3D89-7043-9406-B510233F1637}" type="presOf" srcId="{FB09F233-113E-C04C-BA82-BB798D8DD118}" destId="{C703C1DD-9928-DA46-87E2-852676119D44}" srcOrd="0" destOrd="1" presId="urn:microsoft.com/office/officeart/2005/8/layout/hProcess4"/>
    <dgm:cxn modelId="{141F61F1-2508-D043-8219-6DB3BC6E7121}" type="presOf" srcId="{0A28EE3E-5E51-7645-9EDB-19A611217EB3}" destId="{F73A6426-B733-EA40-A7EF-F35098C60983}" srcOrd="1" destOrd="0" presId="urn:microsoft.com/office/officeart/2005/8/layout/hProcess4"/>
    <dgm:cxn modelId="{EC39C6F2-D7A2-F442-96A4-2EF8362F4B44}" type="presOf" srcId="{A527CE19-8A62-FA48-A1BF-AA3A93B7D985}" destId="{4568BB4E-BF05-0A42-923E-F35448D69000}" srcOrd="0" destOrd="0" presId="urn:microsoft.com/office/officeart/2005/8/layout/hProcess4"/>
    <dgm:cxn modelId="{6184CAF2-23C1-EC46-B050-0B67A4C6E10D}" type="presOf" srcId="{6397AACC-1A88-CF48-8B1B-96383824FBE8}" destId="{F73A6426-B733-EA40-A7EF-F35098C60983}" srcOrd="1" destOrd="1" presId="urn:microsoft.com/office/officeart/2005/8/layout/hProcess4"/>
    <dgm:cxn modelId="{96EF88F3-231A-0F4D-9A77-F102FC34CB9D}" srcId="{F3A2215D-EB63-A140-AC63-FE9B6DBB8A90}" destId="{0863BF59-1109-3F49-8B4C-D660760A120D}" srcOrd="2" destOrd="0" parTransId="{12C0CEE2-2FD9-A445-9771-F423A5E3499A}" sibTransId="{7B8C7D89-FF71-D448-88AD-36B1140119AB}"/>
    <dgm:cxn modelId="{38945DFD-6D40-6946-A16F-0297378D3649}" type="presOf" srcId="{F3A2215D-EB63-A140-AC63-FE9B6DBB8A90}" destId="{8A724FEF-34BC-0B41-8816-CA2C87F1392C}" srcOrd="0" destOrd="0" presId="urn:microsoft.com/office/officeart/2005/8/layout/hProcess4"/>
    <dgm:cxn modelId="{3224D1FE-5A99-6946-B4E5-82F341E580DB}" type="presOf" srcId="{56E1CD37-A950-C149-AA0A-4C1FE964FA31}" destId="{C703C1DD-9928-DA46-87E2-852676119D44}" srcOrd="0" destOrd="0" presId="urn:microsoft.com/office/officeart/2005/8/layout/hProcess4"/>
    <dgm:cxn modelId="{5986D105-4FEA-104C-A59F-5DFA3ADC6A14}" type="presParOf" srcId="{8A724FEF-34BC-0B41-8816-CA2C87F1392C}" destId="{888A1B1A-E114-3B4E-8B64-F028DDECCA9E}" srcOrd="0" destOrd="0" presId="urn:microsoft.com/office/officeart/2005/8/layout/hProcess4"/>
    <dgm:cxn modelId="{DA997FED-D09B-B946-A64A-4802ECF81CBC}" type="presParOf" srcId="{8A724FEF-34BC-0B41-8816-CA2C87F1392C}" destId="{EE2A1916-E048-8441-85BA-B127D521D78C}" srcOrd="1" destOrd="0" presId="urn:microsoft.com/office/officeart/2005/8/layout/hProcess4"/>
    <dgm:cxn modelId="{AC093089-17E3-E84E-A35D-4423AE9CF275}" type="presParOf" srcId="{8A724FEF-34BC-0B41-8816-CA2C87F1392C}" destId="{04AAAA07-2A2A-E342-9AAE-9053864C73FC}" srcOrd="2" destOrd="0" presId="urn:microsoft.com/office/officeart/2005/8/layout/hProcess4"/>
    <dgm:cxn modelId="{D6C6E118-4B1F-9947-97C1-2D5E8267211B}" type="presParOf" srcId="{04AAAA07-2A2A-E342-9AAE-9053864C73FC}" destId="{FD4371E7-50F7-A54F-9AA2-DBA9FB886687}" srcOrd="0" destOrd="0" presId="urn:microsoft.com/office/officeart/2005/8/layout/hProcess4"/>
    <dgm:cxn modelId="{036BFA6D-E22E-334B-9E5E-48B92A0223A9}" type="presParOf" srcId="{FD4371E7-50F7-A54F-9AA2-DBA9FB886687}" destId="{7C5D6BC6-974D-6A46-ABD9-1E045B11F299}" srcOrd="0" destOrd="0" presId="urn:microsoft.com/office/officeart/2005/8/layout/hProcess4"/>
    <dgm:cxn modelId="{205FEE45-9483-4940-8BC3-ADB348F71ABF}" type="presParOf" srcId="{FD4371E7-50F7-A54F-9AA2-DBA9FB886687}" destId="{C703C1DD-9928-DA46-87E2-852676119D44}" srcOrd="1" destOrd="0" presId="urn:microsoft.com/office/officeart/2005/8/layout/hProcess4"/>
    <dgm:cxn modelId="{D1D0C91F-F64C-0E41-BBBF-AF2714060F1C}" type="presParOf" srcId="{FD4371E7-50F7-A54F-9AA2-DBA9FB886687}" destId="{366E3E70-10C6-ED4C-9BA2-902ED0C992B3}" srcOrd="2" destOrd="0" presId="urn:microsoft.com/office/officeart/2005/8/layout/hProcess4"/>
    <dgm:cxn modelId="{176A33D0-6C85-1B45-9259-F670A0373F48}" type="presParOf" srcId="{FD4371E7-50F7-A54F-9AA2-DBA9FB886687}" destId="{1BFBCDA5-1C9B-C847-9836-78F1695AF55C}" srcOrd="3" destOrd="0" presId="urn:microsoft.com/office/officeart/2005/8/layout/hProcess4"/>
    <dgm:cxn modelId="{5BE1C7E8-96B2-8345-8330-DCA7E4F92895}" type="presParOf" srcId="{FD4371E7-50F7-A54F-9AA2-DBA9FB886687}" destId="{ECC5192F-BE06-FF48-B6AC-42CF537692A5}" srcOrd="4" destOrd="0" presId="urn:microsoft.com/office/officeart/2005/8/layout/hProcess4"/>
    <dgm:cxn modelId="{ED7F8D19-FE20-F744-9F7A-5C3D3A916A34}" type="presParOf" srcId="{04AAAA07-2A2A-E342-9AAE-9053864C73FC}" destId="{4568BB4E-BF05-0A42-923E-F35448D69000}" srcOrd="1" destOrd="0" presId="urn:microsoft.com/office/officeart/2005/8/layout/hProcess4"/>
    <dgm:cxn modelId="{5EEA8492-A216-B044-A47B-1F0B0B61DFCD}" type="presParOf" srcId="{04AAAA07-2A2A-E342-9AAE-9053864C73FC}" destId="{FE6ED646-1F7F-DB4A-912F-065EEEFD69B1}" srcOrd="2" destOrd="0" presId="urn:microsoft.com/office/officeart/2005/8/layout/hProcess4"/>
    <dgm:cxn modelId="{C33FAF86-5490-2544-A52F-269C3BF3746B}" type="presParOf" srcId="{FE6ED646-1F7F-DB4A-912F-065EEEFD69B1}" destId="{90B93343-5F78-674D-A47C-B733CA122154}" srcOrd="0" destOrd="0" presId="urn:microsoft.com/office/officeart/2005/8/layout/hProcess4"/>
    <dgm:cxn modelId="{987D5656-26A1-EC4F-8AB9-C462F06EE2BF}" type="presParOf" srcId="{FE6ED646-1F7F-DB4A-912F-065EEEFD69B1}" destId="{E8FA6CE8-B16E-D142-B8F9-AC25E7AE6F32}" srcOrd="1" destOrd="0" presId="urn:microsoft.com/office/officeart/2005/8/layout/hProcess4"/>
    <dgm:cxn modelId="{067C3AC1-6798-7543-9313-C54171D50421}" type="presParOf" srcId="{FE6ED646-1F7F-DB4A-912F-065EEEFD69B1}" destId="{F783061E-98C3-584B-99DF-F7E5F9C5E23E}" srcOrd="2" destOrd="0" presId="urn:microsoft.com/office/officeart/2005/8/layout/hProcess4"/>
    <dgm:cxn modelId="{1060F568-E4EE-4943-9B51-348CA220BDBF}" type="presParOf" srcId="{FE6ED646-1F7F-DB4A-912F-065EEEFD69B1}" destId="{E92484EF-10AF-5742-8D85-65680DC44FE5}" srcOrd="3" destOrd="0" presId="urn:microsoft.com/office/officeart/2005/8/layout/hProcess4"/>
    <dgm:cxn modelId="{7DEF57FE-7177-484C-A1CA-A6C36F2F3950}" type="presParOf" srcId="{FE6ED646-1F7F-DB4A-912F-065EEEFD69B1}" destId="{DFDFE1C9-BC8C-0548-856E-A471D2E206F1}" srcOrd="4" destOrd="0" presId="urn:microsoft.com/office/officeart/2005/8/layout/hProcess4"/>
    <dgm:cxn modelId="{30C2A3EB-5608-B744-9111-B82B72741A31}" type="presParOf" srcId="{04AAAA07-2A2A-E342-9AAE-9053864C73FC}" destId="{3219810B-2E55-8149-AEB9-244DCA677185}" srcOrd="3" destOrd="0" presId="urn:microsoft.com/office/officeart/2005/8/layout/hProcess4"/>
    <dgm:cxn modelId="{D7C58830-84AF-8340-A66E-BE1990B7516C}" type="presParOf" srcId="{04AAAA07-2A2A-E342-9AAE-9053864C73FC}" destId="{8596FAA5-92D0-7040-B63A-BA4F729306BF}" srcOrd="4" destOrd="0" presId="urn:microsoft.com/office/officeart/2005/8/layout/hProcess4"/>
    <dgm:cxn modelId="{FEA1D976-5349-2C47-9BAF-15C6742F4DFA}" type="presParOf" srcId="{8596FAA5-92D0-7040-B63A-BA4F729306BF}" destId="{E6DD2CF9-2C12-DE4F-95EC-4DF430E59B95}" srcOrd="0" destOrd="0" presId="urn:microsoft.com/office/officeart/2005/8/layout/hProcess4"/>
    <dgm:cxn modelId="{0DF7514A-8A99-A74D-BAD2-5C1EDC4CE51A}" type="presParOf" srcId="{8596FAA5-92D0-7040-B63A-BA4F729306BF}" destId="{6A859F61-B851-1D4E-8319-B06FBB393758}" srcOrd="1" destOrd="0" presId="urn:microsoft.com/office/officeart/2005/8/layout/hProcess4"/>
    <dgm:cxn modelId="{8A51FE41-15F2-CB4C-BABA-361457625008}" type="presParOf" srcId="{8596FAA5-92D0-7040-B63A-BA4F729306BF}" destId="{F73A6426-B733-EA40-A7EF-F35098C60983}" srcOrd="2" destOrd="0" presId="urn:microsoft.com/office/officeart/2005/8/layout/hProcess4"/>
    <dgm:cxn modelId="{34BE67C8-5045-4448-905D-78C6AADDB5F6}" type="presParOf" srcId="{8596FAA5-92D0-7040-B63A-BA4F729306BF}" destId="{176C4A34-93BE-7842-B808-AA99160039D6}" srcOrd="3" destOrd="0" presId="urn:microsoft.com/office/officeart/2005/8/layout/hProcess4"/>
    <dgm:cxn modelId="{7B3E20AF-844E-4047-A3F2-8E423C607526}" type="presParOf" srcId="{8596FAA5-92D0-7040-B63A-BA4F729306BF}" destId="{8582661F-707B-0441-942B-2CADF6073FA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B59D780-AEA3-481C-930C-5CC6AA173B8A}"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s-EC"/>
        </a:p>
      </dgm:t>
    </dgm:pt>
    <dgm:pt modelId="{71687B82-A637-43E5-B927-E4AA511EEED3}">
      <dgm:prSet phldrT="[Texto]"/>
      <dgm:spPr/>
      <dgm:t>
        <a:bodyPr/>
        <a:lstStyle/>
        <a:p>
          <a:pPr>
            <a:buFont typeface="Courier New" panose="02070309020205020404" pitchFamily="49" charset="0"/>
            <a:buChar char="o"/>
          </a:pPr>
          <a:r>
            <a:rPr lang="es-US" dirty="0"/>
            <a:t>¿Los microempresarios emplean normativa y políticas financieras para el desarrollo de sus actividades empresariales?</a:t>
          </a:r>
          <a:endParaRPr lang="es-EC" dirty="0"/>
        </a:p>
      </dgm:t>
    </dgm:pt>
    <dgm:pt modelId="{5D7A66EF-448A-4EB7-80A5-A05194F92A31}" type="parTrans" cxnId="{06BF3838-FCE0-4F79-A55E-FBDB99B92E4F}">
      <dgm:prSet/>
      <dgm:spPr/>
      <dgm:t>
        <a:bodyPr/>
        <a:lstStyle/>
        <a:p>
          <a:endParaRPr lang="es-EC"/>
        </a:p>
      </dgm:t>
    </dgm:pt>
    <dgm:pt modelId="{52727539-0B33-4A1D-B9B0-9C24ECEBEB08}" type="sibTrans" cxnId="{06BF3838-FCE0-4F79-A55E-FBDB99B92E4F}">
      <dgm:prSet/>
      <dgm:spPr/>
      <dgm:t>
        <a:bodyPr/>
        <a:lstStyle/>
        <a:p>
          <a:endParaRPr lang="es-EC"/>
        </a:p>
      </dgm:t>
    </dgm:pt>
    <dgm:pt modelId="{24B77001-577E-4540-9367-6123ED340491}">
      <dgm:prSet phldrT="[Texto]"/>
      <dgm:spPr/>
      <dgm:t>
        <a:bodyPr/>
        <a:lstStyle/>
        <a:p>
          <a:r>
            <a:rPr lang="es-US" dirty="0"/>
            <a:t>Los propietarios de los negocios no cuentan con normativa o políticas financieras con las cuales rigen su actividad empresarial en cada ejercicio económico. Generalmente su accionar se basa en la lógica del giro del negocio configurada a su experiencia en la empresa y en la práctica del día a día. Además, se destaca que no mantienen un sistema de documentación dentro de la empresa. Esto refleja una deficiente administración debido a la incertidumbre sobre el rumbo de sus acciones por la falta de políticas y normativas concretas para el negocio.</a:t>
          </a:r>
          <a:endParaRPr lang="es-EC" dirty="0"/>
        </a:p>
      </dgm:t>
    </dgm:pt>
    <dgm:pt modelId="{C5097952-CA26-485C-A119-C41AF870EA45}" type="parTrans" cxnId="{7C172EE4-FB81-444B-852A-E85A94B4CFAE}">
      <dgm:prSet/>
      <dgm:spPr/>
      <dgm:t>
        <a:bodyPr/>
        <a:lstStyle/>
        <a:p>
          <a:endParaRPr lang="es-EC"/>
        </a:p>
      </dgm:t>
    </dgm:pt>
    <dgm:pt modelId="{FD55386C-6975-4E75-98DD-B8192E22438F}" type="sibTrans" cxnId="{7C172EE4-FB81-444B-852A-E85A94B4CFAE}">
      <dgm:prSet/>
      <dgm:spPr/>
      <dgm:t>
        <a:bodyPr/>
        <a:lstStyle/>
        <a:p>
          <a:endParaRPr lang="es-EC"/>
        </a:p>
      </dgm:t>
    </dgm:pt>
    <dgm:pt modelId="{C6A307E1-C66E-4C9E-8F67-D2D5FBAFF9CF}">
      <dgm:prSet phldrT="[Texto]"/>
      <dgm:spPr/>
      <dgm:t>
        <a:bodyPr/>
        <a:lstStyle/>
        <a:p>
          <a:pPr>
            <a:buFont typeface="Courier New" panose="02070309020205020404" pitchFamily="49" charset="0"/>
            <a:buChar char="o"/>
          </a:pPr>
          <a:r>
            <a:rPr lang="es-US" dirty="0">
              <a:solidFill>
                <a:schemeClr val="accent1">
                  <a:lumMod val="25000"/>
                </a:schemeClr>
              </a:solidFill>
            </a:rPr>
            <a:t>¿Los microempresarios aplican procedimientos adecuados para la administración del capital de trabajo?</a:t>
          </a:r>
          <a:endParaRPr lang="es-EC" dirty="0">
            <a:solidFill>
              <a:schemeClr val="accent1">
                <a:lumMod val="25000"/>
              </a:schemeClr>
            </a:solidFill>
          </a:endParaRPr>
        </a:p>
      </dgm:t>
    </dgm:pt>
    <dgm:pt modelId="{17A013E9-489D-45FC-92C1-9D649EB58427}" type="parTrans" cxnId="{AE67F5A5-A3A9-469D-A072-63EEA67A46B4}">
      <dgm:prSet/>
      <dgm:spPr/>
      <dgm:t>
        <a:bodyPr/>
        <a:lstStyle/>
        <a:p>
          <a:endParaRPr lang="es-EC"/>
        </a:p>
      </dgm:t>
    </dgm:pt>
    <dgm:pt modelId="{D25E13E1-064C-4D6F-81F5-9D94238196B0}" type="sibTrans" cxnId="{AE67F5A5-A3A9-469D-A072-63EEA67A46B4}">
      <dgm:prSet/>
      <dgm:spPr/>
      <dgm:t>
        <a:bodyPr/>
        <a:lstStyle/>
        <a:p>
          <a:endParaRPr lang="es-EC"/>
        </a:p>
      </dgm:t>
    </dgm:pt>
    <dgm:pt modelId="{AAD19332-0708-4783-8259-3E1542705F41}">
      <dgm:prSet phldrT="[Texto]"/>
      <dgm:spPr/>
      <dgm:t>
        <a:bodyPr/>
        <a:lstStyle/>
        <a:p>
          <a:r>
            <a:rPr lang="es-US" dirty="0"/>
            <a:t>Pese a que los resultados de las encuestas mostraron que la gran mayoría de los microempresarios califican sus procedimientos adecuados, estos a su vez, se basan en conocimientos empíricos y no son ejecutados de la manera eficiente, tampoco emplean herramientas propias de gestión y por lo tanto no se podría considerar que mantienen una buena práctica de la administración del capital de trabajo. Además, las decisiones que se toman son fundamentadas en la operación diaria y las necesidades del negocio a criterio del administrador mas no con información financiera propia de su negocio ya que no cuentan con un sistema de información. </a:t>
          </a:r>
          <a:endParaRPr lang="es-EC" dirty="0"/>
        </a:p>
      </dgm:t>
    </dgm:pt>
    <dgm:pt modelId="{A49FDF46-AC56-4FD7-A161-844D325009E0}" type="parTrans" cxnId="{034E6FD8-336E-42AA-90F4-68653DEAD935}">
      <dgm:prSet/>
      <dgm:spPr/>
      <dgm:t>
        <a:bodyPr/>
        <a:lstStyle/>
        <a:p>
          <a:endParaRPr lang="es-EC"/>
        </a:p>
      </dgm:t>
    </dgm:pt>
    <dgm:pt modelId="{00029C30-1660-4823-9D03-BB16E1E43404}" type="sibTrans" cxnId="{034E6FD8-336E-42AA-90F4-68653DEAD935}">
      <dgm:prSet/>
      <dgm:spPr/>
      <dgm:t>
        <a:bodyPr/>
        <a:lstStyle/>
        <a:p>
          <a:endParaRPr lang="es-EC"/>
        </a:p>
      </dgm:t>
    </dgm:pt>
    <dgm:pt modelId="{191490CF-0024-49E9-9A82-10E73687E7F3}">
      <dgm:prSet phldrT="[Texto]"/>
      <dgm:spPr/>
      <dgm:t>
        <a:bodyPr/>
        <a:lstStyle/>
        <a:p>
          <a:pPr>
            <a:buFont typeface="Courier New" panose="02070309020205020404" pitchFamily="49" charset="0"/>
            <a:buChar char="o"/>
          </a:pPr>
          <a:r>
            <a:rPr lang="es-US" dirty="0">
              <a:solidFill>
                <a:schemeClr val="accent1">
                  <a:lumMod val="25000"/>
                </a:schemeClr>
              </a:solidFill>
            </a:rPr>
            <a:t>¿Los microempresarios mantienen controles mediante indicadores financieros de la gestión financiera realizada?</a:t>
          </a:r>
          <a:endParaRPr lang="es-EC" dirty="0">
            <a:solidFill>
              <a:schemeClr val="accent1">
                <a:lumMod val="25000"/>
              </a:schemeClr>
            </a:solidFill>
          </a:endParaRPr>
        </a:p>
      </dgm:t>
    </dgm:pt>
    <dgm:pt modelId="{361EA676-1E06-403A-9843-359A630F4EBF}" type="parTrans" cxnId="{A7687298-DF21-4E50-8F0D-3B64D751E726}">
      <dgm:prSet/>
      <dgm:spPr/>
      <dgm:t>
        <a:bodyPr/>
        <a:lstStyle/>
        <a:p>
          <a:endParaRPr lang="es-EC"/>
        </a:p>
      </dgm:t>
    </dgm:pt>
    <dgm:pt modelId="{24FD09DC-DDD9-443D-8562-BB8F5F94AF4F}" type="sibTrans" cxnId="{A7687298-DF21-4E50-8F0D-3B64D751E726}">
      <dgm:prSet/>
      <dgm:spPr/>
      <dgm:t>
        <a:bodyPr/>
        <a:lstStyle/>
        <a:p>
          <a:endParaRPr lang="es-EC"/>
        </a:p>
      </dgm:t>
    </dgm:pt>
    <dgm:pt modelId="{29FFF255-647B-429C-87E0-647BC384C274}">
      <dgm:prSet phldrT="[Texto]"/>
      <dgm:spPr/>
      <dgm:t>
        <a:bodyPr/>
        <a:lstStyle/>
        <a:p>
          <a:r>
            <a:rPr lang="es-US" dirty="0">
              <a:solidFill>
                <a:schemeClr val="accent1">
                  <a:lumMod val="50000"/>
                </a:schemeClr>
              </a:solidFill>
            </a:rPr>
            <a:t>Las microempresas objeto de estudio no realizan indicadores financieros que permitan controlar p dar seguimiento a su actividad. Estos ejecutan procedimientos básicos y empíricos sobre el control del efectivo, inventario y cuentas por pagar. Sus principales métodos de control son: los arqueos de caja, las anotaciones de las existencias de mercadería y el repertorio sobre las obligaciones pendientes de pago. y el reabastecimiento de acuerdo a la observación de escases de productos. </a:t>
          </a:r>
          <a:endParaRPr lang="es-EC" dirty="0">
            <a:solidFill>
              <a:schemeClr val="accent1">
                <a:lumMod val="50000"/>
              </a:schemeClr>
            </a:solidFill>
          </a:endParaRPr>
        </a:p>
      </dgm:t>
    </dgm:pt>
    <dgm:pt modelId="{727F6FE4-5113-4C4E-839B-25D056327191}" type="parTrans" cxnId="{17BE3827-FD93-4022-AD03-99E3BCE160B1}">
      <dgm:prSet/>
      <dgm:spPr/>
      <dgm:t>
        <a:bodyPr/>
        <a:lstStyle/>
        <a:p>
          <a:endParaRPr lang="es-EC"/>
        </a:p>
      </dgm:t>
    </dgm:pt>
    <dgm:pt modelId="{F4342195-D83D-48D0-9AC8-DEDD24A982D0}" type="sibTrans" cxnId="{17BE3827-FD93-4022-AD03-99E3BCE160B1}">
      <dgm:prSet/>
      <dgm:spPr/>
      <dgm:t>
        <a:bodyPr/>
        <a:lstStyle/>
        <a:p>
          <a:endParaRPr lang="es-EC"/>
        </a:p>
      </dgm:t>
    </dgm:pt>
    <dgm:pt modelId="{E4CB03F3-7F68-4D86-B112-D4362D1CF6AE}" type="pres">
      <dgm:prSet presAssocID="{5B59D780-AEA3-481C-930C-5CC6AA173B8A}" presName="Name0" presStyleCnt="0">
        <dgm:presLayoutVars>
          <dgm:dir/>
          <dgm:animLvl val="lvl"/>
          <dgm:resizeHandles val="exact"/>
        </dgm:presLayoutVars>
      </dgm:prSet>
      <dgm:spPr/>
    </dgm:pt>
    <dgm:pt modelId="{53EDD53F-F8C3-4593-8A0D-9CA7B04902E8}" type="pres">
      <dgm:prSet presAssocID="{71687B82-A637-43E5-B927-E4AA511EEED3}" presName="compositeNode" presStyleCnt="0">
        <dgm:presLayoutVars>
          <dgm:bulletEnabled val="1"/>
        </dgm:presLayoutVars>
      </dgm:prSet>
      <dgm:spPr/>
    </dgm:pt>
    <dgm:pt modelId="{F3647B57-13AC-4B39-ADC6-4C157F824E94}" type="pres">
      <dgm:prSet presAssocID="{71687B82-A637-43E5-B927-E4AA511EEED3}" presName="bgRect" presStyleLbl="node1" presStyleIdx="0" presStyleCnt="3"/>
      <dgm:spPr/>
    </dgm:pt>
    <dgm:pt modelId="{428D2F3D-64BE-44FF-AFEE-E3380C482C8A}" type="pres">
      <dgm:prSet presAssocID="{71687B82-A637-43E5-B927-E4AA511EEED3}" presName="parentNode" presStyleLbl="node1" presStyleIdx="0" presStyleCnt="3">
        <dgm:presLayoutVars>
          <dgm:chMax val="0"/>
          <dgm:bulletEnabled val="1"/>
        </dgm:presLayoutVars>
      </dgm:prSet>
      <dgm:spPr/>
    </dgm:pt>
    <dgm:pt modelId="{0D5F8D9D-F627-486B-9E8A-E35D8E3DB08A}" type="pres">
      <dgm:prSet presAssocID="{71687B82-A637-43E5-B927-E4AA511EEED3}" presName="childNode" presStyleLbl="node1" presStyleIdx="0" presStyleCnt="3">
        <dgm:presLayoutVars>
          <dgm:bulletEnabled val="1"/>
        </dgm:presLayoutVars>
      </dgm:prSet>
      <dgm:spPr/>
    </dgm:pt>
    <dgm:pt modelId="{DA26713D-2D45-4105-AA5B-D290529050C9}" type="pres">
      <dgm:prSet presAssocID="{52727539-0B33-4A1D-B9B0-9C24ECEBEB08}" presName="hSp" presStyleCnt="0"/>
      <dgm:spPr/>
    </dgm:pt>
    <dgm:pt modelId="{1FE2EDF4-CD32-409F-B173-E5313BBCE378}" type="pres">
      <dgm:prSet presAssocID="{52727539-0B33-4A1D-B9B0-9C24ECEBEB08}" presName="vProcSp" presStyleCnt="0"/>
      <dgm:spPr/>
    </dgm:pt>
    <dgm:pt modelId="{A9DD2EA6-DED6-435B-9260-67D33A94B74E}" type="pres">
      <dgm:prSet presAssocID="{52727539-0B33-4A1D-B9B0-9C24ECEBEB08}" presName="vSp1" presStyleCnt="0"/>
      <dgm:spPr/>
    </dgm:pt>
    <dgm:pt modelId="{8DE2E0BE-232E-44D1-A098-FC2E30CF0436}" type="pres">
      <dgm:prSet presAssocID="{52727539-0B33-4A1D-B9B0-9C24ECEBEB08}" presName="simulatedConn" presStyleLbl="solidFgAcc1" presStyleIdx="0" presStyleCnt="2"/>
      <dgm:spPr/>
    </dgm:pt>
    <dgm:pt modelId="{B4ED2981-028B-4075-A782-4436896BBDF6}" type="pres">
      <dgm:prSet presAssocID="{52727539-0B33-4A1D-B9B0-9C24ECEBEB08}" presName="vSp2" presStyleCnt="0"/>
      <dgm:spPr/>
    </dgm:pt>
    <dgm:pt modelId="{1512275A-C955-475F-BE29-3A2DBB6C6B6F}" type="pres">
      <dgm:prSet presAssocID="{52727539-0B33-4A1D-B9B0-9C24ECEBEB08}" presName="sibTrans" presStyleCnt="0"/>
      <dgm:spPr/>
    </dgm:pt>
    <dgm:pt modelId="{D501CF08-91A7-4B7E-AA00-2E1B502293C7}" type="pres">
      <dgm:prSet presAssocID="{C6A307E1-C66E-4C9E-8F67-D2D5FBAFF9CF}" presName="compositeNode" presStyleCnt="0">
        <dgm:presLayoutVars>
          <dgm:bulletEnabled val="1"/>
        </dgm:presLayoutVars>
      </dgm:prSet>
      <dgm:spPr/>
    </dgm:pt>
    <dgm:pt modelId="{E7626F26-79E8-4B4C-B2B9-A1EA5589535E}" type="pres">
      <dgm:prSet presAssocID="{C6A307E1-C66E-4C9E-8F67-D2D5FBAFF9CF}" presName="bgRect" presStyleLbl="node1" presStyleIdx="1" presStyleCnt="3"/>
      <dgm:spPr/>
    </dgm:pt>
    <dgm:pt modelId="{5625CE45-A55D-4809-8F12-2C7120169A2C}" type="pres">
      <dgm:prSet presAssocID="{C6A307E1-C66E-4C9E-8F67-D2D5FBAFF9CF}" presName="parentNode" presStyleLbl="node1" presStyleIdx="1" presStyleCnt="3">
        <dgm:presLayoutVars>
          <dgm:chMax val="0"/>
          <dgm:bulletEnabled val="1"/>
        </dgm:presLayoutVars>
      </dgm:prSet>
      <dgm:spPr/>
    </dgm:pt>
    <dgm:pt modelId="{571F189B-1786-42FF-8822-43A6BBEBDA08}" type="pres">
      <dgm:prSet presAssocID="{C6A307E1-C66E-4C9E-8F67-D2D5FBAFF9CF}" presName="childNode" presStyleLbl="node1" presStyleIdx="1" presStyleCnt="3">
        <dgm:presLayoutVars>
          <dgm:bulletEnabled val="1"/>
        </dgm:presLayoutVars>
      </dgm:prSet>
      <dgm:spPr/>
    </dgm:pt>
    <dgm:pt modelId="{531F2CEF-2989-4644-8ABB-43DF51F132E0}" type="pres">
      <dgm:prSet presAssocID="{D25E13E1-064C-4D6F-81F5-9D94238196B0}" presName="hSp" presStyleCnt="0"/>
      <dgm:spPr/>
    </dgm:pt>
    <dgm:pt modelId="{83D8530C-7D46-4348-A1CD-B15E17C8E186}" type="pres">
      <dgm:prSet presAssocID="{D25E13E1-064C-4D6F-81F5-9D94238196B0}" presName="vProcSp" presStyleCnt="0"/>
      <dgm:spPr/>
    </dgm:pt>
    <dgm:pt modelId="{37BFA927-460D-449E-9137-15378E3923A3}" type="pres">
      <dgm:prSet presAssocID="{D25E13E1-064C-4D6F-81F5-9D94238196B0}" presName="vSp1" presStyleCnt="0"/>
      <dgm:spPr/>
    </dgm:pt>
    <dgm:pt modelId="{34048760-11A4-48A3-BCEF-11E094B39186}" type="pres">
      <dgm:prSet presAssocID="{D25E13E1-064C-4D6F-81F5-9D94238196B0}" presName="simulatedConn" presStyleLbl="solidFgAcc1" presStyleIdx="1" presStyleCnt="2">
        <dgm:style>
          <a:lnRef idx="2">
            <a:schemeClr val="dk1"/>
          </a:lnRef>
          <a:fillRef idx="1">
            <a:schemeClr val="lt1"/>
          </a:fillRef>
          <a:effectRef idx="0">
            <a:schemeClr val="dk1"/>
          </a:effectRef>
          <a:fontRef idx="minor">
            <a:schemeClr val="dk1"/>
          </a:fontRef>
        </dgm:style>
      </dgm:prSet>
      <dgm:spPr/>
    </dgm:pt>
    <dgm:pt modelId="{914CDFFF-FB44-456B-9C4C-15BBE4DEE1BD}" type="pres">
      <dgm:prSet presAssocID="{D25E13E1-064C-4D6F-81F5-9D94238196B0}" presName="vSp2" presStyleCnt="0"/>
      <dgm:spPr/>
    </dgm:pt>
    <dgm:pt modelId="{324B62F0-1F90-4DCB-A965-82BEC10AD32B}" type="pres">
      <dgm:prSet presAssocID="{D25E13E1-064C-4D6F-81F5-9D94238196B0}" presName="sibTrans" presStyleCnt="0"/>
      <dgm:spPr/>
    </dgm:pt>
    <dgm:pt modelId="{95A50741-E2DD-45B1-9034-48C546B56837}" type="pres">
      <dgm:prSet presAssocID="{191490CF-0024-49E9-9A82-10E73687E7F3}" presName="compositeNode" presStyleCnt="0">
        <dgm:presLayoutVars>
          <dgm:bulletEnabled val="1"/>
        </dgm:presLayoutVars>
      </dgm:prSet>
      <dgm:spPr/>
    </dgm:pt>
    <dgm:pt modelId="{FD76E300-DB36-41B7-AD43-45A202E1CE3E}" type="pres">
      <dgm:prSet presAssocID="{191490CF-0024-49E9-9A82-10E73687E7F3}" presName="bgRect" presStyleLbl="node1" presStyleIdx="2" presStyleCnt="3"/>
      <dgm:spPr/>
    </dgm:pt>
    <dgm:pt modelId="{7286CE19-3DB7-4B38-992A-C578D5890DF9}" type="pres">
      <dgm:prSet presAssocID="{191490CF-0024-49E9-9A82-10E73687E7F3}" presName="parentNode" presStyleLbl="node1" presStyleIdx="2" presStyleCnt="3">
        <dgm:presLayoutVars>
          <dgm:chMax val="0"/>
          <dgm:bulletEnabled val="1"/>
        </dgm:presLayoutVars>
      </dgm:prSet>
      <dgm:spPr/>
    </dgm:pt>
    <dgm:pt modelId="{B243DEEF-E2A2-40BE-BE8F-0C98CCF348E8}" type="pres">
      <dgm:prSet presAssocID="{191490CF-0024-49E9-9A82-10E73687E7F3}" presName="childNode" presStyleLbl="node1" presStyleIdx="2" presStyleCnt="3">
        <dgm:presLayoutVars>
          <dgm:bulletEnabled val="1"/>
        </dgm:presLayoutVars>
      </dgm:prSet>
      <dgm:spPr/>
    </dgm:pt>
  </dgm:ptLst>
  <dgm:cxnLst>
    <dgm:cxn modelId="{17BE3827-FD93-4022-AD03-99E3BCE160B1}" srcId="{191490CF-0024-49E9-9A82-10E73687E7F3}" destId="{29FFF255-647B-429C-87E0-647BC384C274}" srcOrd="0" destOrd="0" parTransId="{727F6FE4-5113-4C4E-839B-25D056327191}" sibTransId="{F4342195-D83D-48D0-9AC8-DEDD24A982D0}"/>
    <dgm:cxn modelId="{8B00002A-4801-4FD8-B37D-5E3055C79B32}" type="presOf" srcId="{71687B82-A637-43E5-B927-E4AA511EEED3}" destId="{428D2F3D-64BE-44FF-AFEE-E3380C482C8A}" srcOrd="1" destOrd="0" presId="urn:microsoft.com/office/officeart/2005/8/layout/hProcess7"/>
    <dgm:cxn modelId="{06BF3838-FCE0-4F79-A55E-FBDB99B92E4F}" srcId="{5B59D780-AEA3-481C-930C-5CC6AA173B8A}" destId="{71687B82-A637-43E5-B927-E4AA511EEED3}" srcOrd="0" destOrd="0" parTransId="{5D7A66EF-448A-4EB7-80A5-A05194F92A31}" sibTransId="{52727539-0B33-4A1D-B9B0-9C24ECEBEB08}"/>
    <dgm:cxn modelId="{1835A138-4680-46AF-B75B-D09FCDEAE324}" type="presOf" srcId="{24B77001-577E-4540-9367-6123ED340491}" destId="{0D5F8D9D-F627-486B-9E8A-E35D8E3DB08A}" srcOrd="0" destOrd="0" presId="urn:microsoft.com/office/officeart/2005/8/layout/hProcess7"/>
    <dgm:cxn modelId="{2B06AF7A-DA10-43FB-B907-F42B34CDC273}" type="presOf" srcId="{71687B82-A637-43E5-B927-E4AA511EEED3}" destId="{F3647B57-13AC-4B39-ADC6-4C157F824E94}" srcOrd="0" destOrd="0" presId="urn:microsoft.com/office/officeart/2005/8/layout/hProcess7"/>
    <dgm:cxn modelId="{A7687298-DF21-4E50-8F0D-3B64D751E726}" srcId="{5B59D780-AEA3-481C-930C-5CC6AA173B8A}" destId="{191490CF-0024-49E9-9A82-10E73687E7F3}" srcOrd="2" destOrd="0" parTransId="{361EA676-1E06-403A-9843-359A630F4EBF}" sibTransId="{24FD09DC-DDD9-443D-8562-BB8F5F94AF4F}"/>
    <dgm:cxn modelId="{5DF953A2-EA4F-4FB3-8319-B898F8CD8CB2}" type="presOf" srcId="{29FFF255-647B-429C-87E0-647BC384C274}" destId="{B243DEEF-E2A2-40BE-BE8F-0C98CCF348E8}" srcOrd="0" destOrd="0" presId="urn:microsoft.com/office/officeart/2005/8/layout/hProcess7"/>
    <dgm:cxn modelId="{AE67F5A5-A3A9-469D-A072-63EEA67A46B4}" srcId="{5B59D780-AEA3-481C-930C-5CC6AA173B8A}" destId="{C6A307E1-C66E-4C9E-8F67-D2D5FBAFF9CF}" srcOrd="1" destOrd="0" parTransId="{17A013E9-489D-45FC-92C1-9D649EB58427}" sibTransId="{D25E13E1-064C-4D6F-81F5-9D94238196B0}"/>
    <dgm:cxn modelId="{08AC93AC-FB14-49CA-9384-BB95AD88C802}" type="presOf" srcId="{191490CF-0024-49E9-9A82-10E73687E7F3}" destId="{FD76E300-DB36-41B7-AD43-45A202E1CE3E}" srcOrd="0" destOrd="0" presId="urn:microsoft.com/office/officeart/2005/8/layout/hProcess7"/>
    <dgm:cxn modelId="{AC75A7BA-6E60-4E36-9B14-F7DC3F64F79F}" type="presOf" srcId="{AAD19332-0708-4783-8259-3E1542705F41}" destId="{571F189B-1786-42FF-8822-43A6BBEBDA08}" srcOrd="0" destOrd="0" presId="urn:microsoft.com/office/officeart/2005/8/layout/hProcess7"/>
    <dgm:cxn modelId="{B1439FBE-C290-4F5C-9D9F-56F016753DEE}" type="presOf" srcId="{191490CF-0024-49E9-9A82-10E73687E7F3}" destId="{7286CE19-3DB7-4B38-992A-C578D5890DF9}" srcOrd="1" destOrd="0" presId="urn:microsoft.com/office/officeart/2005/8/layout/hProcess7"/>
    <dgm:cxn modelId="{034E6FD8-336E-42AA-90F4-68653DEAD935}" srcId="{C6A307E1-C66E-4C9E-8F67-D2D5FBAFF9CF}" destId="{AAD19332-0708-4783-8259-3E1542705F41}" srcOrd="0" destOrd="0" parTransId="{A49FDF46-AC56-4FD7-A161-844D325009E0}" sibTransId="{00029C30-1660-4823-9D03-BB16E1E43404}"/>
    <dgm:cxn modelId="{7C172EE4-FB81-444B-852A-E85A94B4CFAE}" srcId="{71687B82-A637-43E5-B927-E4AA511EEED3}" destId="{24B77001-577E-4540-9367-6123ED340491}" srcOrd="0" destOrd="0" parTransId="{C5097952-CA26-485C-A119-C41AF870EA45}" sibTransId="{FD55386C-6975-4E75-98DD-B8192E22438F}"/>
    <dgm:cxn modelId="{14EFF4F4-051B-40ED-9D2A-2DDEE6ABBC7D}" type="presOf" srcId="{5B59D780-AEA3-481C-930C-5CC6AA173B8A}" destId="{E4CB03F3-7F68-4D86-B112-D4362D1CF6AE}" srcOrd="0" destOrd="0" presId="urn:microsoft.com/office/officeart/2005/8/layout/hProcess7"/>
    <dgm:cxn modelId="{F909C4F7-65C8-45AF-83C4-B3ECF611F59D}" type="presOf" srcId="{C6A307E1-C66E-4C9E-8F67-D2D5FBAFF9CF}" destId="{E7626F26-79E8-4B4C-B2B9-A1EA5589535E}" srcOrd="0" destOrd="0" presId="urn:microsoft.com/office/officeart/2005/8/layout/hProcess7"/>
    <dgm:cxn modelId="{76E12CF9-85D4-402C-ADCE-F66C3BA2B68C}" type="presOf" srcId="{C6A307E1-C66E-4C9E-8F67-D2D5FBAFF9CF}" destId="{5625CE45-A55D-4809-8F12-2C7120169A2C}" srcOrd="1" destOrd="0" presId="urn:microsoft.com/office/officeart/2005/8/layout/hProcess7"/>
    <dgm:cxn modelId="{B7FC51CD-11EF-4219-A962-238670B9A81D}" type="presParOf" srcId="{E4CB03F3-7F68-4D86-B112-D4362D1CF6AE}" destId="{53EDD53F-F8C3-4593-8A0D-9CA7B04902E8}" srcOrd="0" destOrd="0" presId="urn:microsoft.com/office/officeart/2005/8/layout/hProcess7"/>
    <dgm:cxn modelId="{A44F3B05-9D58-4E37-BCD0-83DF4048725E}" type="presParOf" srcId="{53EDD53F-F8C3-4593-8A0D-9CA7B04902E8}" destId="{F3647B57-13AC-4B39-ADC6-4C157F824E94}" srcOrd="0" destOrd="0" presId="urn:microsoft.com/office/officeart/2005/8/layout/hProcess7"/>
    <dgm:cxn modelId="{4B63B595-6CE8-46A9-B53A-24BA76EE5AC6}" type="presParOf" srcId="{53EDD53F-F8C3-4593-8A0D-9CA7B04902E8}" destId="{428D2F3D-64BE-44FF-AFEE-E3380C482C8A}" srcOrd="1" destOrd="0" presId="urn:microsoft.com/office/officeart/2005/8/layout/hProcess7"/>
    <dgm:cxn modelId="{84F4FA5C-988C-4153-B93A-7AFB6C2BCAC1}" type="presParOf" srcId="{53EDD53F-F8C3-4593-8A0D-9CA7B04902E8}" destId="{0D5F8D9D-F627-486B-9E8A-E35D8E3DB08A}" srcOrd="2" destOrd="0" presId="urn:microsoft.com/office/officeart/2005/8/layout/hProcess7"/>
    <dgm:cxn modelId="{6ECBFDCD-6367-46C4-9CBB-98449AA4997C}" type="presParOf" srcId="{E4CB03F3-7F68-4D86-B112-D4362D1CF6AE}" destId="{DA26713D-2D45-4105-AA5B-D290529050C9}" srcOrd="1" destOrd="0" presId="urn:microsoft.com/office/officeart/2005/8/layout/hProcess7"/>
    <dgm:cxn modelId="{7E776485-96F3-4E81-887C-2B65E2E52907}" type="presParOf" srcId="{E4CB03F3-7F68-4D86-B112-D4362D1CF6AE}" destId="{1FE2EDF4-CD32-409F-B173-E5313BBCE378}" srcOrd="2" destOrd="0" presId="urn:microsoft.com/office/officeart/2005/8/layout/hProcess7"/>
    <dgm:cxn modelId="{CBEDA460-6458-425D-949C-594D552A8D74}" type="presParOf" srcId="{1FE2EDF4-CD32-409F-B173-E5313BBCE378}" destId="{A9DD2EA6-DED6-435B-9260-67D33A94B74E}" srcOrd="0" destOrd="0" presId="urn:microsoft.com/office/officeart/2005/8/layout/hProcess7"/>
    <dgm:cxn modelId="{8BE5F935-F69B-4254-8836-F83DA5E53AAD}" type="presParOf" srcId="{1FE2EDF4-CD32-409F-B173-E5313BBCE378}" destId="{8DE2E0BE-232E-44D1-A098-FC2E30CF0436}" srcOrd="1" destOrd="0" presId="urn:microsoft.com/office/officeart/2005/8/layout/hProcess7"/>
    <dgm:cxn modelId="{5EE1BB39-17ED-4D5A-9DA7-8C457B02EB8A}" type="presParOf" srcId="{1FE2EDF4-CD32-409F-B173-E5313BBCE378}" destId="{B4ED2981-028B-4075-A782-4436896BBDF6}" srcOrd="2" destOrd="0" presId="urn:microsoft.com/office/officeart/2005/8/layout/hProcess7"/>
    <dgm:cxn modelId="{D688EC8C-E5A4-4555-BD45-D29A509E0F64}" type="presParOf" srcId="{E4CB03F3-7F68-4D86-B112-D4362D1CF6AE}" destId="{1512275A-C955-475F-BE29-3A2DBB6C6B6F}" srcOrd="3" destOrd="0" presId="urn:microsoft.com/office/officeart/2005/8/layout/hProcess7"/>
    <dgm:cxn modelId="{EAAF1492-3590-4D16-8910-A23F6CADC24C}" type="presParOf" srcId="{E4CB03F3-7F68-4D86-B112-D4362D1CF6AE}" destId="{D501CF08-91A7-4B7E-AA00-2E1B502293C7}" srcOrd="4" destOrd="0" presId="urn:microsoft.com/office/officeart/2005/8/layout/hProcess7"/>
    <dgm:cxn modelId="{1E22CED7-733B-420A-8976-E464A567C412}" type="presParOf" srcId="{D501CF08-91A7-4B7E-AA00-2E1B502293C7}" destId="{E7626F26-79E8-4B4C-B2B9-A1EA5589535E}" srcOrd="0" destOrd="0" presId="urn:microsoft.com/office/officeart/2005/8/layout/hProcess7"/>
    <dgm:cxn modelId="{6384F630-F663-4F22-AB67-420E773BC034}" type="presParOf" srcId="{D501CF08-91A7-4B7E-AA00-2E1B502293C7}" destId="{5625CE45-A55D-4809-8F12-2C7120169A2C}" srcOrd="1" destOrd="0" presId="urn:microsoft.com/office/officeart/2005/8/layout/hProcess7"/>
    <dgm:cxn modelId="{B4275D4D-8903-4A4D-B70A-503405491DF4}" type="presParOf" srcId="{D501CF08-91A7-4B7E-AA00-2E1B502293C7}" destId="{571F189B-1786-42FF-8822-43A6BBEBDA08}" srcOrd="2" destOrd="0" presId="urn:microsoft.com/office/officeart/2005/8/layout/hProcess7"/>
    <dgm:cxn modelId="{5555C6D0-9BBE-4866-B8EF-C769A6393B82}" type="presParOf" srcId="{E4CB03F3-7F68-4D86-B112-D4362D1CF6AE}" destId="{531F2CEF-2989-4644-8ABB-43DF51F132E0}" srcOrd="5" destOrd="0" presId="urn:microsoft.com/office/officeart/2005/8/layout/hProcess7"/>
    <dgm:cxn modelId="{026FF1EC-3476-4CB0-97D9-191BA8194BC7}" type="presParOf" srcId="{E4CB03F3-7F68-4D86-B112-D4362D1CF6AE}" destId="{83D8530C-7D46-4348-A1CD-B15E17C8E186}" srcOrd="6" destOrd="0" presId="urn:microsoft.com/office/officeart/2005/8/layout/hProcess7"/>
    <dgm:cxn modelId="{3FFE8792-C9BA-4E4C-B0F9-A0F104AECD52}" type="presParOf" srcId="{83D8530C-7D46-4348-A1CD-B15E17C8E186}" destId="{37BFA927-460D-449E-9137-15378E3923A3}" srcOrd="0" destOrd="0" presId="urn:microsoft.com/office/officeart/2005/8/layout/hProcess7"/>
    <dgm:cxn modelId="{8829E319-3FED-482E-80A6-86E60B9B9EB1}" type="presParOf" srcId="{83D8530C-7D46-4348-A1CD-B15E17C8E186}" destId="{34048760-11A4-48A3-BCEF-11E094B39186}" srcOrd="1" destOrd="0" presId="urn:microsoft.com/office/officeart/2005/8/layout/hProcess7"/>
    <dgm:cxn modelId="{30143217-9F6F-4C38-9EA1-063B502C216B}" type="presParOf" srcId="{83D8530C-7D46-4348-A1CD-B15E17C8E186}" destId="{914CDFFF-FB44-456B-9C4C-15BBE4DEE1BD}" srcOrd="2" destOrd="0" presId="urn:microsoft.com/office/officeart/2005/8/layout/hProcess7"/>
    <dgm:cxn modelId="{CBAA5DA5-F80C-4184-9442-CB4D36DB3175}" type="presParOf" srcId="{E4CB03F3-7F68-4D86-B112-D4362D1CF6AE}" destId="{324B62F0-1F90-4DCB-A965-82BEC10AD32B}" srcOrd="7" destOrd="0" presId="urn:microsoft.com/office/officeart/2005/8/layout/hProcess7"/>
    <dgm:cxn modelId="{4BBEFC3B-3927-4EC2-B11C-B85D129541CB}" type="presParOf" srcId="{E4CB03F3-7F68-4D86-B112-D4362D1CF6AE}" destId="{95A50741-E2DD-45B1-9034-48C546B56837}" srcOrd="8" destOrd="0" presId="urn:microsoft.com/office/officeart/2005/8/layout/hProcess7"/>
    <dgm:cxn modelId="{BCF41C9C-3B09-468F-BDDC-13A74C669D18}" type="presParOf" srcId="{95A50741-E2DD-45B1-9034-48C546B56837}" destId="{FD76E300-DB36-41B7-AD43-45A202E1CE3E}" srcOrd="0" destOrd="0" presId="urn:microsoft.com/office/officeart/2005/8/layout/hProcess7"/>
    <dgm:cxn modelId="{8B977278-DF53-42A6-B000-CCF43F69EDE8}" type="presParOf" srcId="{95A50741-E2DD-45B1-9034-48C546B56837}" destId="{7286CE19-3DB7-4B38-992A-C578D5890DF9}" srcOrd="1" destOrd="0" presId="urn:microsoft.com/office/officeart/2005/8/layout/hProcess7"/>
    <dgm:cxn modelId="{B40E5F10-08C6-45CE-A22F-A81CD73D10C5}" type="presParOf" srcId="{95A50741-E2DD-45B1-9034-48C546B56837}" destId="{B243DEEF-E2A2-40BE-BE8F-0C98CCF348E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FAAAEAB-5A4B-4C2F-B094-EFFDA28DAE76}"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s-EC"/>
        </a:p>
      </dgm:t>
    </dgm:pt>
    <dgm:pt modelId="{36F75EF9-D4F1-4B40-8238-1585C9025FE6}">
      <dgm:prSet phldrT="[Texto]"/>
      <dgm:spPr/>
      <dgm:t>
        <a:bodyPr/>
        <a:lstStyle/>
        <a:p>
          <a:pPr>
            <a:buFont typeface="Courier New" panose="02070309020205020404" pitchFamily="49" charset="0"/>
            <a:buChar char="o"/>
          </a:pPr>
          <a:r>
            <a:rPr lang="es-US" dirty="0"/>
            <a:t>¿Cómo se caracteriza la administración financiera de los propietarios de las microempresas ubicados en el centro de la ciudad de Jipijapa?</a:t>
          </a:r>
          <a:endParaRPr lang="es-EC" dirty="0"/>
        </a:p>
      </dgm:t>
    </dgm:pt>
    <dgm:pt modelId="{E3A44C17-8966-4319-ADC7-F0F8186DCA88}" type="parTrans" cxnId="{8E6DF75B-73E4-47D2-B7A4-C4412283003F}">
      <dgm:prSet/>
      <dgm:spPr/>
      <dgm:t>
        <a:bodyPr/>
        <a:lstStyle/>
        <a:p>
          <a:endParaRPr lang="es-EC"/>
        </a:p>
      </dgm:t>
    </dgm:pt>
    <dgm:pt modelId="{D215BFC0-1E6B-4AE7-AAF0-3A73B264891B}" type="sibTrans" cxnId="{8E6DF75B-73E4-47D2-B7A4-C4412283003F}">
      <dgm:prSet/>
      <dgm:spPr/>
      <dgm:t>
        <a:bodyPr/>
        <a:lstStyle/>
        <a:p>
          <a:endParaRPr lang="es-EC"/>
        </a:p>
      </dgm:t>
    </dgm:pt>
    <dgm:pt modelId="{14DFC9E3-C8E3-4B19-9A4F-982CA1295E67}">
      <dgm:prSet phldrT="[Texto]"/>
      <dgm:spPr/>
      <dgm:t>
        <a:bodyPr/>
        <a:lstStyle/>
        <a:p>
          <a:r>
            <a:rPr lang="es-ES" dirty="0"/>
            <a:t>Se caracteriza por</a:t>
          </a:r>
        </a:p>
        <a:p>
          <a:r>
            <a:rPr lang="es-ES" dirty="0"/>
            <a:t>* Mantener procedimientos fundamentados en el conocimiento empírico configurado por la experiencia de cada administrador</a:t>
          </a:r>
        </a:p>
        <a:p>
          <a:r>
            <a:rPr lang="es-ES" dirty="0"/>
            <a:t>* No cuentan con planificación financiera por lo cual no establecen objetivos ni estructuran estrategias sólidas</a:t>
          </a:r>
        </a:p>
        <a:p>
          <a:r>
            <a:rPr lang="es-ES" dirty="0"/>
            <a:t>* Únicamente objetivos basados en la continuidad del negocio dado por la adquisición periódica de mercancía para generar ventas</a:t>
          </a:r>
        </a:p>
        <a:p>
          <a:r>
            <a:rPr lang="es-ES" dirty="0"/>
            <a:t>* No mantienen un sistema de información sólido y eficiente</a:t>
          </a:r>
        </a:p>
        <a:p>
          <a:r>
            <a:rPr lang="es-ES" dirty="0"/>
            <a:t>* Únicamente registros básicos de ingresos y egresos y los de control de inventario.</a:t>
          </a:r>
        </a:p>
        <a:p>
          <a:r>
            <a:rPr lang="es-ES" dirty="0"/>
            <a:t>* Se debe al desinterés y la desconocimiento de herramientas financieras.</a:t>
          </a:r>
        </a:p>
        <a:p>
          <a:r>
            <a:rPr lang="es-ES" dirty="0"/>
            <a:t>* El manejo del efectivo está orientado más en cumplir con sus deudas que incrementar su patrimonio.</a:t>
          </a:r>
        </a:p>
        <a:p>
          <a:r>
            <a:rPr lang="es-ES" dirty="0"/>
            <a:t>* Por otra parte, principalmente obtienen financiación de terceros informales debido a la accesibilidad a un banco.</a:t>
          </a:r>
        </a:p>
        <a:p>
          <a:endParaRPr lang="es-ES" dirty="0"/>
        </a:p>
        <a:p>
          <a:endParaRPr lang="es-EC" dirty="0"/>
        </a:p>
      </dgm:t>
    </dgm:pt>
    <dgm:pt modelId="{5CC2C3C3-C47E-405B-95E3-8B105FFBF2C2}" type="parTrans" cxnId="{F45B2BAC-CFBA-4451-9A84-78C7402075A5}">
      <dgm:prSet/>
      <dgm:spPr/>
      <dgm:t>
        <a:bodyPr/>
        <a:lstStyle/>
        <a:p>
          <a:endParaRPr lang="es-EC"/>
        </a:p>
      </dgm:t>
    </dgm:pt>
    <dgm:pt modelId="{EF6B36D7-FE48-494F-A741-453E3D7B3C71}" type="sibTrans" cxnId="{F45B2BAC-CFBA-4451-9A84-78C7402075A5}">
      <dgm:prSet/>
      <dgm:spPr/>
      <dgm:t>
        <a:bodyPr/>
        <a:lstStyle/>
        <a:p>
          <a:endParaRPr lang="es-EC"/>
        </a:p>
      </dgm:t>
    </dgm:pt>
    <dgm:pt modelId="{6BB505A6-1520-4551-8170-43E0B87C3F26}" type="pres">
      <dgm:prSet presAssocID="{8FAAAEAB-5A4B-4C2F-B094-EFFDA28DAE76}" presName="Name0" presStyleCnt="0">
        <dgm:presLayoutVars>
          <dgm:chMax/>
          <dgm:chPref/>
          <dgm:dir/>
          <dgm:animLvl val="lvl"/>
        </dgm:presLayoutVars>
      </dgm:prSet>
      <dgm:spPr/>
    </dgm:pt>
    <dgm:pt modelId="{38F3DC71-3871-4A91-AD71-B54FDD9501DB}" type="pres">
      <dgm:prSet presAssocID="{36F75EF9-D4F1-4B40-8238-1585C9025FE6}" presName="composite" presStyleCnt="0"/>
      <dgm:spPr/>
    </dgm:pt>
    <dgm:pt modelId="{B3A0DE57-DBEA-4581-AF02-543A02AD69EB}" type="pres">
      <dgm:prSet presAssocID="{36F75EF9-D4F1-4B40-8238-1585C9025FE6}" presName="ParentAccentShape" presStyleLbl="trBgShp" presStyleIdx="0" presStyleCnt="2"/>
      <dgm:spPr/>
    </dgm:pt>
    <dgm:pt modelId="{3236C7BC-F7C3-4002-86A4-331BDA07FC36}" type="pres">
      <dgm:prSet presAssocID="{36F75EF9-D4F1-4B40-8238-1585C9025FE6}" presName="ParentText" presStyleLbl="revTx" presStyleIdx="0" presStyleCnt="2">
        <dgm:presLayoutVars>
          <dgm:chMax val="1"/>
          <dgm:chPref val="1"/>
          <dgm:bulletEnabled val="1"/>
        </dgm:presLayoutVars>
      </dgm:prSet>
      <dgm:spPr/>
    </dgm:pt>
    <dgm:pt modelId="{8AF52C71-3E1C-4DE0-BDEE-A35CC69D3251}" type="pres">
      <dgm:prSet presAssocID="{36F75EF9-D4F1-4B40-8238-1585C9025FE6}" presName="ChildText" presStyleLbl="revTx" presStyleIdx="1" presStyleCnt="2">
        <dgm:presLayoutVars>
          <dgm:chMax val="0"/>
          <dgm:chPref val="0"/>
        </dgm:presLayoutVars>
      </dgm:prSet>
      <dgm:spPr/>
    </dgm:pt>
    <dgm:pt modelId="{896D0E16-81B9-4535-BFCE-D115044DDC47}" type="pres">
      <dgm:prSet presAssocID="{36F75EF9-D4F1-4B40-8238-1585C9025FE6}" presName="ChildAccentShape" presStyleLbl="trBgShp" presStyleIdx="1" presStyleCnt="2"/>
      <dgm:spPr/>
    </dgm:pt>
    <dgm:pt modelId="{33E9F9C1-3AC3-4F2E-86C2-0D1E914C4571}" type="pres">
      <dgm:prSet presAssocID="{36F75EF9-D4F1-4B40-8238-1585C9025FE6}"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Lst>
  <dgm:cxnLst>
    <dgm:cxn modelId="{8E6DF75B-73E4-47D2-B7A4-C4412283003F}" srcId="{8FAAAEAB-5A4B-4C2F-B094-EFFDA28DAE76}" destId="{36F75EF9-D4F1-4B40-8238-1585C9025FE6}" srcOrd="0" destOrd="0" parTransId="{E3A44C17-8966-4319-ADC7-F0F8186DCA88}" sibTransId="{D215BFC0-1E6B-4AE7-AAF0-3A73B264891B}"/>
    <dgm:cxn modelId="{97374249-DF38-4D2B-BA12-CFA72E3BF86A}" type="presOf" srcId="{8FAAAEAB-5A4B-4C2F-B094-EFFDA28DAE76}" destId="{6BB505A6-1520-4551-8170-43E0B87C3F26}" srcOrd="0" destOrd="0" presId="urn:microsoft.com/office/officeart/2009/3/layout/SnapshotPictureList"/>
    <dgm:cxn modelId="{F45B2BAC-CFBA-4451-9A84-78C7402075A5}" srcId="{36F75EF9-D4F1-4B40-8238-1585C9025FE6}" destId="{14DFC9E3-C8E3-4B19-9A4F-982CA1295E67}" srcOrd="0" destOrd="0" parTransId="{5CC2C3C3-C47E-405B-95E3-8B105FFBF2C2}" sibTransId="{EF6B36D7-FE48-494F-A741-453E3D7B3C71}"/>
    <dgm:cxn modelId="{BB518BAE-FA26-40C6-BDB7-99DC3C7B8AD2}" type="presOf" srcId="{36F75EF9-D4F1-4B40-8238-1585C9025FE6}" destId="{3236C7BC-F7C3-4002-86A4-331BDA07FC36}" srcOrd="0" destOrd="0" presId="urn:microsoft.com/office/officeart/2009/3/layout/SnapshotPictureList"/>
    <dgm:cxn modelId="{54BF40E3-902E-4021-AF22-62D5391B69F5}" type="presOf" srcId="{14DFC9E3-C8E3-4B19-9A4F-982CA1295E67}" destId="{8AF52C71-3E1C-4DE0-BDEE-A35CC69D3251}" srcOrd="0" destOrd="0" presId="urn:microsoft.com/office/officeart/2009/3/layout/SnapshotPictureList"/>
    <dgm:cxn modelId="{66A65B79-4355-4D56-A874-FB11827476B0}" type="presParOf" srcId="{6BB505A6-1520-4551-8170-43E0B87C3F26}" destId="{38F3DC71-3871-4A91-AD71-B54FDD9501DB}" srcOrd="0" destOrd="0" presId="urn:microsoft.com/office/officeart/2009/3/layout/SnapshotPictureList"/>
    <dgm:cxn modelId="{4B6DDF1C-3DE0-4B78-A644-2EBE4B3C76EC}" type="presParOf" srcId="{38F3DC71-3871-4A91-AD71-B54FDD9501DB}" destId="{B3A0DE57-DBEA-4581-AF02-543A02AD69EB}" srcOrd="0" destOrd="0" presId="urn:microsoft.com/office/officeart/2009/3/layout/SnapshotPictureList"/>
    <dgm:cxn modelId="{C1554D04-E6F5-4B7A-8B6C-6D906A4F4F6C}" type="presParOf" srcId="{38F3DC71-3871-4A91-AD71-B54FDD9501DB}" destId="{3236C7BC-F7C3-4002-86A4-331BDA07FC36}" srcOrd="1" destOrd="0" presId="urn:microsoft.com/office/officeart/2009/3/layout/SnapshotPictureList"/>
    <dgm:cxn modelId="{A25332BC-0C78-44B4-AEAC-5CE92F0D781F}" type="presParOf" srcId="{38F3DC71-3871-4A91-AD71-B54FDD9501DB}" destId="{8AF52C71-3E1C-4DE0-BDEE-A35CC69D3251}" srcOrd="2" destOrd="0" presId="urn:microsoft.com/office/officeart/2009/3/layout/SnapshotPictureList"/>
    <dgm:cxn modelId="{3CA59246-8613-4337-82A8-1C1DB539CADA}" type="presParOf" srcId="{38F3DC71-3871-4A91-AD71-B54FDD9501DB}" destId="{896D0E16-81B9-4535-BFCE-D115044DDC47}" srcOrd="3" destOrd="0" presId="urn:microsoft.com/office/officeart/2009/3/layout/SnapshotPictureList"/>
    <dgm:cxn modelId="{2B1F94E3-0335-4BA9-843A-3CDEC3F45663}" type="presParOf" srcId="{38F3DC71-3871-4A91-AD71-B54FDD9501DB}" destId="{33E9F9C1-3AC3-4F2E-86C2-0D1E914C4571}"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0A11D7-6EFA-4539-86AA-0E5030CA67CA}" type="doc">
      <dgm:prSet loTypeId="urn:microsoft.com/office/officeart/2005/8/layout/hProcess9" loCatId="process" qsTypeId="urn:microsoft.com/office/officeart/2005/8/quickstyle/simple1" qsCatId="simple" csTypeId="urn:microsoft.com/office/officeart/2005/8/colors/accent1_2" csCatId="accent1" phldr="1"/>
      <dgm:spPr/>
    </dgm:pt>
    <dgm:pt modelId="{783B8C55-985F-4287-AFBB-A2005254C917}">
      <dgm:prSet phldrT="[Texto]" custT="1"/>
      <dgm:spPr/>
      <dgm:t>
        <a:bodyPr/>
        <a:lstStyle/>
        <a:p>
          <a:r>
            <a:rPr lang="es-US" sz="1100" dirty="0">
              <a:solidFill>
                <a:schemeClr val="accent1">
                  <a:lumMod val="25000"/>
                </a:schemeClr>
              </a:solidFill>
            </a:rPr>
            <a:t>El sector microempresarial representa más del 90% del aparato productivo del Ecuador y cuenta con el potencial de impulso económico del país debido a la capacidad de generación de empleo. Sin embargo, según estudios demuestran que las microempresas tienden a cerrar sus establecimientos antes de los 5 años de funcionamiento por la falta de liquidez y rentabilidad. </a:t>
          </a:r>
        </a:p>
        <a:p>
          <a:r>
            <a:rPr lang="es-US" sz="1100" dirty="0">
              <a:solidFill>
                <a:schemeClr val="accent1">
                  <a:lumMod val="25000"/>
                </a:schemeClr>
              </a:solidFill>
            </a:rPr>
            <a:t>Por tal motivo, es fundamental implementar acciones que mejoren este índice de supervivencia de los negocios y una de las causas en las que se debe dar atención es en la falta de conocimientos sobre la administración de los recursos económicos de la empresa, la cual pertenece al área de la administración financiera.</a:t>
          </a:r>
        </a:p>
        <a:p>
          <a:r>
            <a:rPr lang="es-US" sz="1100" dirty="0">
              <a:solidFill>
                <a:schemeClr val="accent1">
                  <a:lumMod val="25000"/>
                </a:schemeClr>
              </a:solidFill>
            </a:rPr>
            <a:t> La materia pone a disposición procesos y herramientas que permitan mejorar la calidad de las decisiones de los microempresarios para desarrollar sus actividades empresariales de forma eficiente generando información financiera útiles que permita implementar controles a todos sus recursos, reduciendo el despilfarro de dinero y aumentando las ganancias para los propietarios. </a:t>
          </a:r>
          <a:endParaRPr lang="es-EC" sz="1100" dirty="0">
            <a:solidFill>
              <a:schemeClr val="accent1">
                <a:lumMod val="25000"/>
              </a:schemeClr>
            </a:solidFill>
          </a:endParaRPr>
        </a:p>
      </dgm:t>
    </dgm:pt>
    <dgm:pt modelId="{1A53072B-FAA4-4EB3-8834-D329B98A6E8D}" type="parTrans" cxnId="{D8ACC578-EDF5-4496-86AC-17EB9F8D459B}">
      <dgm:prSet/>
      <dgm:spPr/>
      <dgm:t>
        <a:bodyPr/>
        <a:lstStyle/>
        <a:p>
          <a:endParaRPr lang="es-EC" sz="1100"/>
        </a:p>
      </dgm:t>
    </dgm:pt>
    <dgm:pt modelId="{13466CE6-4873-4A76-B48F-8AD89793250A}" type="sibTrans" cxnId="{D8ACC578-EDF5-4496-86AC-17EB9F8D459B}">
      <dgm:prSet/>
      <dgm:spPr/>
      <dgm:t>
        <a:bodyPr/>
        <a:lstStyle/>
        <a:p>
          <a:endParaRPr lang="es-EC" sz="1100"/>
        </a:p>
      </dgm:t>
    </dgm:pt>
    <dgm:pt modelId="{4B4E0C0F-39B4-432C-AE1E-1DE91C70B5B8}">
      <dgm:prSet phldrT="[Texto]" custT="1"/>
      <dgm:spPr/>
      <dgm:t>
        <a:bodyPr/>
        <a:lstStyle/>
        <a:p>
          <a:r>
            <a:rPr lang="es-US" sz="1100" dirty="0">
              <a:solidFill>
                <a:schemeClr val="accent1">
                  <a:lumMod val="25000"/>
                </a:schemeClr>
              </a:solidFill>
            </a:rPr>
            <a:t>Tras el análisis el análisis de los resultados de investigación se identificó que la administración financiera de las microempresas ubicadas en el centro de la ciudad de Jipijapa está caracterizada por mantener procedimientos deficientes para manejar sus recursos económicos. </a:t>
          </a:r>
        </a:p>
        <a:p>
          <a:r>
            <a:rPr lang="es-US" sz="1100" dirty="0">
              <a:solidFill>
                <a:schemeClr val="accent1">
                  <a:lumMod val="25000"/>
                </a:schemeClr>
              </a:solidFill>
            </a:rPr>
            <a:t>Los procesos ejecutados para la administración financiera son basados en el conocimiento empírico configurado por la experiencia de cada administrador. </a:t>
          </a:r>
        </a:p>
        <a:p>
          <a:r>
            <a:rPr lang="es-US" sz="1100" dirty="0">
              <a:solidFill>
                <a:schemeClr val="accent1">
                  <a:lumMod val="25000"/>
                </a:schemeClr>
              </a:solidFill>
            </a:rPr>
            <a:t>En general, la metodología aplicada por los microempresarios consiste en el registro de ingresos y gastos, el arqueo de caja y anotaciones sobre la existencia de sus inventarios y las cuentas por pagar con proveedores u otros. </a:t>
          </a:r>
        </a:p>
        <a:p>
          <a:r>
            <a:rPr lang="es-US" sz="1100" dirty="0">
              <a:solidFill>
                <a:schemeClr val="accent1">
                  <a:lumMod val="25000"/>
                </a:schemeClr>
              </a:solidFill>
            </a:rPr>
            <a:t>Por otra parte, no cuentan con un sistema de información pertinente el cual les ayude a mantener un orden y una lógica que agilice el proceso de toma de decisiones adecuadas a las necesidades reales de la empresa. </a:t>
          </a:r>
        </a:p>
        <a:p>
          <a:r>
            <a:rPr lang="es-US" sz="1100" dirty="0">
              <a:solidFill>
                <a:schemeClr val="accent1">
                  <a:lumMod val="25000"/>
                </a:schemeClr>
              </a:solidFill>
            </a:rPr>
            <a:t>Sus decisiones son enfocadas en el entorno empresarial del día a día atendiendo los aspectos que cada administrador considere relevante.</a:t>
          </a:r>
          <a:endParaRPr lang="es-EC" sz="1100" dirty="0">
            <a:solidFill>
              <a:schemeClr val="accent1">
                <a:lumMod val="25000"/>
              </a:schemeClr>
            </a:solidFill>
          </a:endParaRPr>
        </a:p>
      </dgm:t>
    </dgm:pt>
    <dgm:pt modelId="{91493DBB-C90E-4236-872F-10A0B81976BC}" type="parTrans" cxnId="{C7A53A38-0D57-464B-B2F4-A557470AE04E}">
      <dgm:prSet/>
      <dgm:spPr/>
      <dgm:t>
        <a:bodyPr/>
        <a:lstStyle/>
        <a:p>
          <a:endParaRPr lang="es-EC" sz="1100"/>
        </a:p>
      </dgm:t>
    </dgm:pt>
    <dgm:pt modelId="{022BD138-18A6-4D1A-96F2-7E40BC95D420}" type="sibTrans" cxnId="{C7A53A38-0D57-464B-B2F4-A557470AE04E}">
      <dgm:prSet/>
      <dgm:spPr/>
      <dgm:t>
        <a:bodyPr/>
        <a:lstStyle/>
        <a:p>
          <a:endParaRPr lang="es-EC" sz="1100"/>
        </a:p>
      </dgm:t>
    </dgm:pt>
    <dgm:pt modelId="{B2DF53F1-30B0-4E3B-A119-E5DB72D41BD1}">
      <dgm:prSet phldrT="[Texto]" custT="1"/>
      <dgm:spPr/>
      <dgm:t>
        <a:bodyPr/>
        <a:lstStyle/>
        <a:p>
          <a:r>
            <a:rPr lang="es-US" sz="1100" dirty="0">
              <a:solidFill>
                <a:schemeClr val="accent1">
                  <a:lumMod val="25000"/>
                </a:schemeClr>
              </a:solidFill>
            </a:rPr>
            <a:t>la estructura de la guía didáctica sobre la administración financiera permitirá a los microempresarios disponer de conceptos y herramientas elementales para mejorar sus procesos administrativos – financieros y, también, establecer mejores decisiones para sus negocios garantizando mayor liquidez y rentabilidad para sus administradores. El contenido de la guía está dado por la siguiente lógica. Las funciones del administrador del negocio comenzará con la estructuración de la planificación financiera donde se aplicarán presupuestos y que en el transcurso de las operaciones del negocio se registren todos los movimientos mediante la contabilidad administrativa con la finalidad de generar estados financieros que reflejen la situación general de la organización y con ellos realizar un análisis de las cuentas comparando, también, lo ejecutado con lo planificado previamente y, por último, se toman decisiones para mejorar dichas situaciones.</a:t>
          </a:r>
          <a:endParaRPr lang="es-EC" sz="1100" dirty="0">
            <a:solidFill>
              <a:schemeClr val="accent1">
                <a:lumMod val="25000"/>
              </a:schemeClr>
            </a:solidFill>
          </a:endParaRPr>
        </a:p>
      </dgm:t>
    </dgm:pt>
    <dgm:pt modelId="{1C47923F-5BAA-4380-A282-AF9764FA624A}" type="parTrans" cxnId="{FA388897-2402-46D1-9FB6-2B3A2924EDC5}">
      <dgm:prSet/>
      <dgm:spPr/>
      <dgm:t>
        <a:bodyPr/>
        <a:lstStyle/>
        <a:p>
          <a:endParaRPr lang="es-EC" sz="1100"/>
        </a:p>
      </dgm:t>
    </dgm:pt>
    <dgm:pt modelId="{4E20A426-BB00-42BC-A19E-C1DDD5141001}" type="sibTrans" cxnId="{FA388897-2402-46D1-9FB6-2B3A2924EDC5}">
      <dgm:prSet/>
      <dgm:spPr/>
      <dgm:t>
        <a:bodyPr/>
        <a:lstStyle/>
        <a:p>
          <a:endParaRPr lang="es-EC" sz="1100"/>
        </a:p>
      </dgm:t>
    </dgm:pt>
    <dgm:pt modelId="{32664C8F-E3CB-4447-9596-212B7B78AD66}" type="pres">
      <dgm:prSet presAssocID="{AD0A11D7-6EFA-4539-86AA-0E5030CA67CA}" presName="CompostProcess" presStyleCnt="0">
        <dgm:presLayoutVars>
          <dgm:dir/>
          <dgm:resizeHandles val="exact"/>
        </dgm:presLayoutVars>
      </dgm:prSet>
      <dgm:spPr/>
    </dgm:pt>
    <dgm:pt modelId="{A71A19D9-FBBF-436F-9D2B-5810A213C299}" type="pres">
      <dgm:prSet presAssocID="{AD0A11D7-6EFA-4539-86AA-0E5030CA67CA}" presName="arrow" presStyleLbl="bgShp" presStyleIdx="0" presStyleCnt="1"/>
      <dgm:spPr/>
    </dgm:pt>
    <dgm:pt modelId="{78FD3E06-2F6D-471B-BF43-55FC4F3C244C}" type="pres">
      <dgm:prSet presAssocID="{AD0A11D7-6EFA-4539-86AA-0E5030CA67CA}" presName="linearProcess" presStyleCnt="0"/>
      <dgm:spPr/>
    </dgm:pt>
    <dgm:pt modelId="{2B1D8853-3884-4226-8AA2-C1C96B6CA1A9}" type="pres">
      <dgm:prSet presAssocID="{783B8C55-985F-4287-AFBB-A2005254C917}" presName="textNode" presStyleLbl="node1" presStyleIdx="0" presStyleCnt="3" custScaleY="212569">
        <dgm:presLayoutVars>
          <dgm:bulletEnabled val="1"/>
        </dgm:presLayoutVars>
      </dgm:prSet>
      <dgm:spPr/>
    </dgm:pt>
    <dgm:pt modelId="{D6448540-FC25-4EC7-8301-7A503AC492CF}" type="pres">
      <dgm:prSet presAssocID="{13466CE6-4873-4A76-B48F-8AD89793250A}" presName="sibTrans" presStyleCnt="0"/>
      <dgm:spPr/>
    </dgm:pt>
    <dgm:pt modelId="{F0F5C3C2-4459-4DC3-A129-7D315300E945}" type="pres">
      <dgm:prSet presAssocID="{4B4E0C0F-39B4-432C-AE1E-1DE91C70B5B8}" presName="textNode" presStyleLbl="node1" presStyleIdx="1" presStyleCnt="3" custScaleY="212569">
        <dgm:presLayoutVars>
          <dgm:bulletEnabled val="1"/>
        </dgm:presLayoutVars>
      </dgm:prSet>
      <dgm:spPr/>
    </dgm:pt>
    <dgm:pt modelId="{5CE34887-CA3B-4D04-9EBF-C7115D0F14A0}" type="pres">
      <dgm:prSet presAssocID="{022BD138-18A6-4D1A-96F2-7E40BC95D420}" presName="sibTrans" presStyleCnt="0"/>
      <dgm:spPr/>
    </dgm:pt>
    <dgm:pt modelId="{96C7E728-EF2A-4FAF-BF14-D2A1265C10E7}" type="pres">
      <dgm:prSet presAssocID="{B2DF53F1-30B0-4E3B-A119-E5DB72D41BD1}" presName="textNode" presStyleLbl="node1" presStyleIdx="2" presStyleCnt="3" custScaleY="212569">
        <dgm:presLayoutVars>
          <dgm:bulletEnabled val="1"/>
        </dgm:presLayoutVars>
      </dgm:prSet>
      <dgm:spPr/>
    </dgm:pt>
  </dgm:ptLst>
  <dgm:cxnLst>
    <dgm:cxn modelId="{700BCE31-90E0-4F29-A1FD-01FCD56EE454}" type="presOf" srcId="{783B8C55-985F-4287-AFBB-A2005254C917}" destId="{2B1D8853-3884-4226-8AA2-C1C96B6CA1A9}" srcOrd="0" destOrd="0" presId="urn:microsoft.com/office/officeart/2005/8/layout/hProcess9"/>
    <dgm:cxn modelId="{C7A53A38-0D57-464B-B2F4-A557470AE04E}" srcId="{AD0A11D7-6EFA-4539-86AA-0E5030CA67CA}" destId="{4B4E0C0F-39B4-432C-AE1E-1DE91C70B5B8}" srcOrd="1" destOrd="0" parTransId="{91493DBB-C90E-4236-872F-10A0B81976BC}" sibTransId="{022BD138-18A6-4D1A-96F2-7E40BC95D420}"/>
    <dgm:cxn modelId="{F014B23E-BE0D-4F43-A15D-B6FDFE313111}" type="presOf" srcId="{B2DF53F1-30B0-4E3B-A119-E5DB72D41BD1}" destId="{96C7E728-EF2A-4FAF-BF14-D2A1265C10E7}" srcOrd="0" destOrd="0" presId="urn:microsoft.com/office/officeart/2005/8/layout/hProcess9"/>
    <dgm:cxn modelId="{D8ACC578-EDF5-4496-86AC-17EB9F8D459B}" srcId="{AD0A11D7-6EFA-4539-86AA-0E5030CA67CA}" destId="{783B8C55-985F-4287-AFBB-A2005254C917}" srcOrd="0" destOrd="0" parTransId="{1A53072B-FAA4-4EB3-8834-D329B98A6E8D}" sibTransId="{13466CE6-4873-4A76-B48F-8AD89793250A}"/>
    <dgm:cxn modelId="{FA388897-2402-46D1-9FB6-2B3A2924EDC5}" srcId="{AD0A11D7-6EFA-4539-86AA-0E5030CA67CA}" destId="{B2DF53F1-30B0-4E3B-A119-E5DB72D41BD1}" srcOrd="2" destOrd="0" parTransId="{1C47923F-5BAA-4380-A282-AF9764FA624A}" sibTransId="{4E20A426-BB00-42BC-A19E-C1DDD5141001}"/>
    <dgm:cxn modelId="{6A8E46B8-41B6-4ECC-9A05-EC1992594F67}" type="presOf" srcId="{AD0A11D7-6EFA-4539-86AA-0E5030CA67CA}" destId="{32664C8F-E3CB-4447-9596-212B7B78AD66}" srcOrd="0" destOrd="0" presId="urn:microsoft.com/office/officeart/2005/8/layout/hProcess9"/>
    <dgm:cxn modelId="{F89AEFFF-0D1C-4C78-8A9E-B2007D72C7C9}" type="presOf" srcId="{4B4E0C0F-39B4-432C-AE1E-1DE91C70B5B8}" destId="{F0F5C3C2-4459-4DC3-A129-7D315300E945}" srcOrd="0" destOrd="0" presId="urn:microsoft.com/office/officeart/2005/8/layout/hProcess9"/>
    <dgm:cxn modelId="{D22D3379-9A65-44A3-A16D-A296F1DD0C19}" type="presParOf" srcId="{32664C8F-E3CB-4447-9596-212B7B78AD66}" destId="{A71A19D9-FBBF-436F-9D2B-5810A213C299}" srcOrd="0" destOrd="0" presId="urn:microsoft.com/office/officeart/2005/8/layout/hProcess9"/>
    <dgm:cxn modelId="{01455D8E-7555-43E6-ADEB-89AD19894DDB}" type="presParOf" srcId="{32664C8F-E3CB-4447-9596-212B7B78AD66}" destId="{78FD3E06-2F6D-471B-BF43-55FC4F3C244C}" srcOrd="1" destOrd="0" presId="urn:microsoft.com/office/officeart/2005/8/layout/hProcess9"/>
    <dgm:cxn modelId="{6879DA98-AAAF-48E8-9D71-F56F8D013344}" type="presParOf" srcId="{78FD3E06-2F6D-471B-BF43-55FC4F3C244C}" destId="{2B1D8853-3884-4226-8AA2-C1C96B6CA1A9}" srcOrd="0" destOrd="0" presId="urn:microsoft.com/office/officeart/2005/8/layout/hProcess9"/>
    <dgm:cxn modelId="{B0CA7722-E709-4F81-A681-5325BD6CD3EE}" type="presParOf" srcId="{78FD3E06-2F6D-471B-BF43-55FC4F3C244C}" destId="{D6448540-FC25-4EC7-8301-7A503AC492CF}" srcOrd="1" destOrd="0" presId="urn:microsoft.com/office/officeart/2005/8/layout/hProcess9"/>
    <dgm:cxn modelId="{A8FC1034-CCA6-4D12-9A01-B64F11D0BD98}" type="presParOf" srcId="{78FD3E06-2F6D-471B-BF43-55FC4F3C244C}" destId="{F0F5C3C2-4459-4DC3-A129-7D315300E945}" srcOrd="2" destOrd="0" presId="urn:microsoft.com/office/officeart/2005/8/layout/hProcess9"/>
    <dgm:cxn modelId="{AD276F68-1B5F-427D-9712-16BA002B02EF}" type="presParOf" srcId="{78FD3E06-2F6D-471B-BF43-55FC4F3C244C}" destId="{5CE34887-CA3B-4D04-9EBF-C7115D0F14A0}" srcOrd="3" destOrd="0" presId="urn:microsoft.com/office/officeart/2005/8/layout/hProcess9"/>
    <dgm:cxn modelId="{4C25895B-5E27-44FC-9300-8B319D561C6B}" type="presParOf" srcId="{78FD3E06-2F6D-471B-BF43-55FC4F3C244C}" destId="{96C7E728-EF2A-4FAF-BF14-D2A1265C10E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0A11D7-6EFA-4539-86AA-0E5030CA67CA}" type="doc">
      <dgm:prSet loTypeId="urn:microsoft.com/office/officeart/2005/8/layout/hProcess9" loCatId="process" qsTypeId="urn:microsoft.com/office/officeart/2005/8/quickstyle/simple1" qsCatId="simple" csTypeId="urn:microsoft.com/office/officeart/2005/8/colors/accent1_2" csCatId="accent1" phldr="1"/>
      <dgm:spPr/>
    </dgm:pt>
    <dgm:pt modelId="{783B8C55-985F-4287-AFBB-A2005254C917}">
      <dgm:prSet phldrT="[Texto]" custT="1"/>
      <dgm:spPr/>
      <dgm:t>
        <a:bodyPr/>
        <a:lstStyle/>
        <a:p>
          <a:r>
            <a:rPr lang="es-US" sz="1200" dirty="0">
              <a:solidFill>
                <a:schemeClr val="accent1">
                  <a:lumMod val="25000"/>
                </a:schemeClr>
              </a:solidFill>
            </a:rPr>
            <a:t>Implementar medidas más acertadas, por parte del gobierno, que permitan a las microempresas incrementar sus índices de permanencia y supervivencia en el mercado. Por ejemplo, mediante el establecimiento capacitaciones o cursos sobre administración y, específicamente, administración financiera con un contenido integral y estratégico que garantice su utilidad y empleo eficaz en los negocios mejorando, así, las operaciones y capacidades productivas de los microempresarios. Cabe destacar que estas medidas implementadas deben ser comunicadas de manera global y que toda la población tenga conocimiento sobre estas acciones que el gobierno, junto con el sector privado, están ofreciendo.</a:t>
          </a:r>
          <a:endParaRPr lang="es-EC" sz="1200" dirty="0">
            <a:solidFill>
              <a:schemeClr val="accent1">
                <a:lumMod val="25000"/>
              </a:schemeClr>
            </a:solidFill>
          </a:endParaRPr>
        </a:p>
      </dgm:t>
    </dgm:pt>
    <dgm:pt modelId="{1A53072B-FAA4-4EB3-8834-D329B98A6E8D}" type="parTrans" cxnId="{D8ACC578-EDF5-4496-86AC-17EB9F8D459B}">
      <dgm:prSet/>
      <dgm:spPr/>
      <dgm:t>
        <a:bodyPr/>
        <a:lstStyle/>
        <a:p>
          <a:endParaRPr lang="es-EC" sz="1100"/>
        </a:p>
      </dgm:t>
    </dgm:pt>
    <dgm:pt modelId="{13466CE6-4873-4A76-B48F-8AD89793250A}" type="sibTrans" cxnId="{D8ACC578-EDF5-4496-86AC-17EB9F8D459B}">
      <dgm:prSet/>
      <dgm:spPr/>
      <dgm:t>
        <a:bodyPr/>
        <a:lstStyle/>
        <a:p>
          <a:endParaRPr lang="es-EC" sz="1100"/>
        </a:p>
      </dgm:t>
    </dgm:pt>
    <dgm:pt modelId="{4B4E0C0F-39B4-432C-AE1E-1DE91C70B5B8}">
      <dgm:prSet phldrT="[Texto]" custT="1"/>
      <dgm:spPr/>
      <dgm:t>
        <a:bodyPr/>
        <a:lstStyle/>
        <a:p>
          <a:r>
            <a:rPr lang="es-US" sz="1200" dirty="0">
              <a:solidFill>
                <a:schemeClr val="accent1">
                  <a:lumMod val="25000"/>
                </a:schemeClr>
              </a:solidFill>
            </a:rPr>
            <a:t>Ejecutar estudios económicos, provenientes del sector público y/o privado, que cuenten con la finalidad de identificar de raíz cada una de las problemáticas que afrontan las MiPymes del país y, a partir de ellas, se establezcan planes de acción que modifique de manera sistemática, estructural y funcional la actividad empresarial de este sector económico. </a:t>
          </a:r>
        </a:p>
        <a:p>
          <a:r>
            <a:rPr lang="es-US" sz="1200" dirty="0">
              <a:solidFill>
                <a:schemeClr val="accent1">
                  <a:lumMod val="25000"/>
                </a:schemeClr>
              </a:solidFill>
            </a:rPr>
            <a:t>Tener presente en futuras investigaciones que los aspectos cualitativos dentro del entorno de los propietarios de las MiPymes son de gran relevancia, así como lo son los estudios cuantitativos, debido a que algunas problemáticas de las microempresas, que perjudican su crecimiento, se generan a partir de temas sociales o psicológicos como por ejemplo la idiosincrasia del emprendedor ante la búsqueda de su superación en cuanto a conocimientos, entre otros ámbitos.</a:t>
          </a:r>
          <a:endParaRPr lang="es-EC" sz="1200" dirty="0">
            <a:solidFill>
              <a:schemeClr val="accent1">
                <a:lumMod val="25000"/>
              </a:schemeClr>
            </a:solidFill>
          </a:endParaRPr>
        </a:p>
      </dgm:t>
    </dgm:pt>
    <dgm:pt modelId="{91493DBB-C90E-4236-872F-10A0B81976BC}" type="parTrans" cxnId="{C7A53A38-0D57-464B-B2F4-A557470AE04E}">
      <dgm:prSet/>
      <dgm:spPr/>
      <dgm:t>
        <a:bodyPr/>
        <a:lstStyle/>
        <a:p>
          <a:endParaRPr lang="es-EC" sz="1100"/>
        </a:p>
      </dgm:t>
    </dgm:pt>
    <dgm:pt modelId="{022BD138-18A6-4D1A-96F2-7E40BC95D420}" type="sibTrans" cxnId="{C7A53A38-0D57-464B-B2F4-A557470AE04E}">
      <dgm:prSet/>
      <dgm:spPr/>
      <dgm:t>
        <a:bodyPr/>
        <a:lstStyle/>
        <a:p>
          <a:endParaRPr lang="es-EC" sz="1100"/>
        </a:p>
      </dgm:t>
    </dgm:pt>
    <dgm:pt modelId="{B2DF53F1-30B0-4E3B-A119-E5DB72D41BD1}">
      <dgm:prSet phldrT="[Texto]" custT="1"/>
      <dgm:spPr/>
      <dgm:t>
        <a:bodyPr/>
        <a:lstStyle/>
        <a:p>
          <a:r>
            <a:rPr lang="es-US" sz="1200" dirty="0">
              <a:solidFill>
                <a:schemeClr val="accent1">
                  <a:lumMod val="25000"/>
                </a:schemeClr>
              </a:solidFill>
            </a:rPr>
            <a:t>Considerar como objetivo, en futuras investigaciones, determinar la efectividad del empleo de las guías didácticas, talleres, capacitaciones o seminarios relacionados a la administración financiera dirigidas a los microempresarios, identificando falencias en los contenidos, obstáculos que eviten el proceso de aprendizaje eficaz, u otras problemáticas que inhibe el mejoramiento de los procesos empresariales del sector MiPymes.</a:t>
          </a:r>
          <a:endParaRPr lang="es-EC" sz="1200" dirty="0">
            <a:solidFill>
              <a:schemeClr val="accent1">
                <a:lumMod val="25000"/>
              </a:schemeClr>
            </a:solidFill>
          </a:endParaRPr>
        </a:p>
      </dgm:t>
    </dgm:pt>
    <dgm:pt modelId="{1C47923F-5BAA-4380-A282-AF9764FA624A}" type="parTrans" cxnId="{FA388897-2402-46D1-9FB6-2B3A2924EDC5}">
      <dgm:prSet/>
      <dgm:spPr/>
      <dgm:t>
        <a:bodyPr/>
        <a:lstStyle/>
        <a:p>
          <a:endParaRPr lang="es-EC" sz="1100"/>
        </a:p>
      </dgm:t>
    </dgm:pt>
    <dgm:pt modelId="{4E20A426-BB00-42BC-A19E-C1DDD5141001}" type="sibTrans" cxnId="{FA388897-2402-46D1-9FB6-2B3A2924EDC5}">
      <dgm:prSet/>
      <dgm:spPr/>
      <dgm:t>
        <a:bodyPr/>
        <a:lstStyle/>
        <a:p>
          <a:endParaRPr lang="es-EC" sz="1100"/>
        </a:p>
      </dgm:t>
    </dgm:pt>
    <dgm:pt modelId="{32664C8F-E3CB-4447-9596-212B7B78AD66}" type="pres">
      <dgm:prSet presAssocID="{AD0A11D7-6EFA-4539-86AA-0E5030CA67CA}" presName="CompostProcess" presStyleCnt="0">
        <dgm:presLayoutVars>
          <dgm:dir/>
          <dgm:resizeHandles val="exact"/>
        </dgm:presLayoutVars>
      </dgm:prSet>
      <dgm:spPr/>
    </dgm:pt>
    <dgm:pt modelId="{A71A19D9-FBBF-436F-9D2B-5810A213C299}" type="pres">
      <dgm:prSet presAssocID="{AD0A11D7-6EFA-4539-86AA-0E5030CA67CA}" presName="arrow" presStyleLbl="bgShp" presStyleIdx="0" presStyleCnt="1"/>
      <dgm:spPr/>
    </dgm:pt>
    <dgm:pt modelId="{78FD3E06-2F6D-471B-BF43-55FC4F3C244C}" type="pres">
      <dgm:prSet presAssocID="{AD0A11D7-6EFA-4539-86AA-0E5030CA67CA}" presName="linearProcess" presStyleCnt="0"/>
      <dgm:spPr/>
    </dgm:pt>
    <dgm:pt modelId="{2B1D8853-3884-4226-8AA2-C1C96B6CA1A9}" type="pres">
      <dgm:prSet presAssocID="{783B8C55-985F-4287-AFBB-A2005254C917}" presName="textNode" presStyleLbl="node1" presStyleIdx="0" presStyleCnt="3" custScaleY="212569">
        <dgm:presLayoutVars>
          <dgm:bulletEnabled val="1"/>
        </dgm:presLayoutVars>
      </dgm:prSet>
      <dgm:spPr/>
    </dgm:pt>
    <dgm:pt modelId="{D6448540-FC25-4EC7-8301-7A503AC492CF}" type="pres">
      <dgm:prSet presAssocID="{13466CE6-4873-4A76-B48F-8AD89793250A}" presName="sibTrans" presStyleCnt="0"/>
      <dgm:spPr/>
    </dgm:pt>
    <dgm:pt modelId="{F0F5C3C2-4459-4DC3-A129-7D315300E945}" type="pres">
      <dgm:prSet presAssocID="{4B4E0C0F-39B4-432C-AE1E-1DE91C70B5B8}" presName="textNode" presStyleLbl="node1" presStyleIdx="1" presStyleCnt="3" custScaleY="212569">
        <dgm:presLayoutVars>
          <dgm:bulletEnabled val="1"/>
        </dgm:presLayoutVars>
      </dgm:prSet>
      <dgm:spPr/>
    </dgm:pt>
    <dgm:pt modelId="{5CE34887-CA3B-4D04-9EBF-C7115D0F14A0}" type="pres">
      <dgm:prSet presAssocID="{022BD138-18A6-4D1A-96F2-7E40BC95D420}" presName="sibTrans" presStyleCnt="0"/>
      <dgm:spPr/>
    </dgm:pt>
    <dgm:pt modelId="{96C7E728-EF2A-4FAF-BF14-D2A1265C10E7}" type="pres">
      <dgm:prSet presAssocID="{B2DF53F1-30B0-4E3B-A119-E5DB72D41BD1}" presName="textNode" presStyleLbl="node1" presStyleIdx="2" presStyleCnt="3" custScaleY="212569">
        <dgm:presLayoutVars>
          <dgm:bulletEnabled val="1"/>
        </dgm:presLayoutVars>
      </dgm:prSet>
      <dgm:spPr/>
    </dgm:pt>
  </dgm:ptLst>
  <dgm:cxnLst>
    <dgm:cxn modelId="{700BCE31-90E0-4F29-A1FD-01FCD56EE454}" type="presOf" srcId="{783B8C55-985F-4287-AFBB-A2005254C917}" destId="{2B1D8853-3884-4226-8AA2-C1C96B6CA1A9}" srcOrd="0" destOrd="0" presId="urn:microsoft.com/office/officeart/2005/8/layout/hProcess9"/>
    <dgm:cxn modelId="{C7A53A38-0D57-464B-B2F4-A557470AE04E}" srcId="{AD0A11D7-6EFA-4539-86AA-0E5030CA67CA}" destId="{4B4E0C0F-39B4-432C-AE1E-1DE91C70B5B8}" srcOrd="1" destOrd="0" parTransId="{91493DBB-C90E-4236-872F-10A0B81976BC}" sibTransId="{022BD138-18A6-4D1A-96F2-7E40BC95D420}"/>
    <dgm:cxn modelId="{F014B23E-BE0D-4F43-A15D-B6FDFE313111}" type="presOf" srcId="{B2DF53F1-30B0-4E3B-A119-E5DB72D41BD1}" destId="{96C7E728-EF2A-4FAF-BF14-D2A1265C10E7}" srcOrd="0" destOrd="0" presId="urn:microsoft.com/office/officeart/2005/8/layout/hProcess9"/>
    <dgm:cxn modelId="{D8ACC578-EDF5-4496-86AC-17EB9F8D459B}" srcId="{AD0A11D7-6EFA-4539-86AA-0E5030CA67CA}" destId="{783B8C55-985F-4287-AFBB-A2005254C917}" srcOrd="0" destOrd="0" parTransId="{1A53072B-FAA4-4EB3-8834-D329B98A6E8D}" sibTransId="{13466CE6-4873-4A76-B48F-8AD89793250A}"/>
    <dgm:cxn modelId="{FA388897-2402-46D1-9FB6-2B3A2924EDC5}" srcId="{AD0A11D7-6EFA-4539-86AA-0E5030CA67CA}" destId="{B2DF53F1-30B0-4E3B-A119-E5DB72D41BD1}" srcOrd="2" destOrd="0" parTransId="{1C47923F-5BAA-4380-A282-AF9764FA624A}" sibTransId="{4E20A426-BB00-42BC-A19E-C1DDD5141001}"/>
    <dgm:cxn modelId="{6A8E46B8-41B6-4ECC-9A05-EC1992594F67}" type="presOf" srcId="{AD0A11D7-6EFA-4539-86AA-0E5030CA67CA}" destId="{32664C8F-E3CB-4447-9596-212B7B78AD66}" srcOrd="0" destOrd="0" presId="urn:microsoft.com/office/officeart/2005/8/layout/hProcess9"/>
    <dgm:cxn modelId="{F89AEFFF-0D1C-4C78-8A9E-B2007D72C7C9}" type="presOf" srcId="{4B4E0C0F-39B4-432C-AE1E-1DE91C70B5B8}" destId="{F0F5C3C2-4459-4DC3-A129-7D315300E945}" srcOrd="0" destOrd="0" presId="urn:microsoft.com/office/officeart/2005/8/layout/hProcess9"/>
    <dgm:cxn modelId="{D22D3379-9A65-44A3-A16D-A296F1DD0C19}" type="presParOf" srcId="{32664C8F-E3CB-4447-9596-212B7B78AD66}" destId="{A71A19D9-FBBF-436F-9D2B-5810A213C299}" srcOrd="0" destOrd="0" presId="urn:microsoft.com/office/officeart/2005/8/layout/hProcess9"/>
    <dgm:cxn modelId="{01455D8E-7555-43E6-ADEB-89AD19894DDB}" type="presParOf" srcId="{32664C8F-E3CB-4447-9596-212B7B78AD66}" destId="{78FD3E06-2F6D-471B-BF43-55FC4F3C244C}" srcOrd="1" destOrd="0" presId="urn:microsoft.com/office/officeart/2005/8/layout/hProcess9"/>
    <dgm:cxn modelId="{6879DA98-AAAF-48E8-9D71-F56F8D013344}" type="presParOf" srcId="{78FD3E06-2F6D-471B-BF43-55FC4F3C244C}" destId="{2B1D8853-3884-4226-8AA2-C1C96B6CA1A9}" srcOrd="0" destOrd="0" presId="urn:microsoft.com/office/officeart/2005/8/layout/hProcess9"/>
    <dgm:cxn modelId="{B0CA7722-E709-4F81-A681-5325BD6CD3EE}" type="presParOf" srcId="{78FD3E06-2F6D-471B-BF43-55FC4F3C244C}" destId="{D6448540-FC25-4EC7-8301-7A503AC492CF}" srcOrd="1" destOrd="0" presId="urn:microsoft.com/office/officeart/2005/8/layout/hProcess9"/>
    <dgm:cxn modelId="{A8FC1034-CCA6-4D12-9A01-B64F11D0BD98}" type="presParOf" srcId="{78FD3E06-2F6D-471B-BF43-55FC4F3C244C}" destId="{F0F5C3C2-4459-4DC3-A129-7D315300E945}" srcOrd="2" destOrd="0" presId="urn:microsoft.com/office/officeart/2005/8/layout/hProcess9"/>
    <dgm:cxn modelId="{AD276F68-1B5F-427D-9712-16BA002B02EF}" type="presParOf" srcId="{78FD3E06-2F6D-471B-BF43-55FC4F3C244C}" destId="{5CE34887-CA3B-4D04-9EBF-C7115D0F14A0}" srcOrd="3" destOrd="0" presId="urn:microsoft.com/office/officeart/2005/8/layout/hProcess9"/>
    <dgm:cxn modelId="{4C25895B-5E27-44FC-9300-8B319D561C6B}" type="presParOf" srcId="{78FD3E06-2F6D-471B-BF43-55FC4F3C244C}" destId="{96C7E728-EF2A-4FAF-BF14-D2A1265C10E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61D4E-311E-4085-82C9-F04147FE4FF6}"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s-EC"/>
        </a:p>
      </dgm:t>
    </dgm:pt>
    <dgm:pt modelId="{3AAF6797-0F0D-4611-9E3A-453DA3304058}">
      <dgm:prSet phldrT="[Texto]"/>
      <dgm:spPr/>
      <dgm:t>
        <a:bodyPr/>
        <a:lstStyle/>
        <a:p>
          <a:r>
            <a:rPr lang="es-EC" dirty="0"/>
            <a:t>Existencia de deficiencia en su operatividad</a:t>
          </a:r>
        </a:p>
      </dgm:t>
    </dgm:pt>
    <dgm:pt modelId="{9AA320E2-24A1-47C7-9874-AD64AF844B90}" type="parTrans" cxnId="{C257330D-7137-4976-AA8F-457BA4610A25}">
      <dgm:prSet/>
      <dgm:spPr/>
      <dgm:t>
        <a:bodyPr/>
        <a:lstStyle/>
        <a:p>
          <a:endParaRPr lang="es-EC"/>
        </a:p>
      </dgm:t>
    </dgm:pt>
    <dgm:pt modelId="{EC67A0F2-FC1A-4D38-943A-B8FF7F3BE4FD}" type="sibTrans" cxnId="{C257330D-7137-4976-AA8F-457BA4610A25}">
      <dgm:prSet/>
      <dgm:spPr/>
      <dgm:t>
        <a:bodyPr/>
        <a:lstStyle/>
        <a:p>
          <a:endParaRPr lang="es-EC"/>
        </a:p>
      </dgm:t>
    </dgm:pt>
    <dgm:pt modelId="{DEB37A5A-F294-4040-8968-F7ED9D905D4A}">
      <dgm:prSet phldrT="[Texto]"/>
      <dgm:spPr/>
      <dgm:t>
        <a:bodyPr/>
        <a:lstStyle/>
        <a:p>
          <a:r>
            <a:rPr lang="es-EC" dirty="0"/>
            <a:t>Se caracteriza por</a:t>
          </a:r>
        </a:p>
      </dgm:t>
    </dgm:pt>
    <dgm:pt modelId="{BE26F2D7-7451-49DA-BE99-2B9CD2B8F387}" type="parTrans" cxnId="{485F7718-508A-464B-A11C-F7948C13F12D}">
      <dgm:prSet/>
      <dgm:spPr/>
      <dgm:t>
        <a:bodyPr/>
        <a:lstStyle/>
        <a:p>
          <a:endParaRPr lang="es-EC"/>
        </a:p>
      </dgm:t>
    </dgm:pt>
    <dgm:pt modelId="{173BC687-78AD-4F7D-8E48-FD56ECE9CC57}" type="sibTrans" cxnId="{485F7718-508A-464B-A11C-F7948C13F12D}">
      <dgm:prSet/>
      <dgm:spPr/>
      <dgm:t>
        <a:bodyPr/>
        <a:lstStyle/>
        <a:p>
          <a:endParaRPr lang="es-EC"/>
        </a:p>
      </dgm:t>
    </dgm:pt>
    <dgm:pt modelId="{A276D3A3-8AF5-45B7-8C9B-D78BA61F2DD2}">
      <dgm:prSet phldrT="[Texto]"/>
      <dgm:spPr/>
      <dgm:t>
        <a:bodyPr/>
        <a:lstStyle/>
        <a:p>
          <a:r>
            <a:rPr lang="es-EC" dirty="0"/>
            <a:t>Su informalidad</a:t>
          </a:r>
        </a:p>
      </dgm:t>
    </dgm:pt>
    <dgm:pt modelId="{4BCA2543-F272-4E17-B140-50649F845BAC}" type="parTrans" cxnId="{4F32AAA1-521E-4844-8F3E-1FC673F7AD58}">
      <dgm:prSet/>
      <dgm:spPr/>
      <dgm:t>
        <a:bodyPr/>
        <a:lstStyle/>
        <a:p>
          <a:endParaRPr lang="es-EC"/>
        </a:p>
      </dgm:t>
    </dgm:pt>
    <dgm:pt modelId="{8CB95D90-97EE-4C0A-BEEC-C42E54F2544F}" type="sibTrans" cxnId="{4F32AAA1-521E-4844-8F3E-1FC673F7AD58}">
      <dgm:prSet/>
      <dgm:spPr/>
      <dgm:t>
        <a:bodyPr/>
        <a:lstStyle/>
        <a:p>
          <a:endParaRPr lang="es-EC"/>
        </a:p>
      </dgm:t>
    </dgm:pt>
    <dgm:pt modelId="{A1002DD0-0D3A-4095-888D-F06E6A48EA03}">
      <dgm:prSet phldrT="[Texto]"/>
      <dgm:spPr>
        <a:solidFill>
          <a:schemeClr val="accent5">
            <a:lumMod val="40000"/>
            <a:lumOff val="60000"/>
          </a:schemeClr>
        </a:solidFill>
      </dgm:spPr>
      <dgm:t>
        <a:bodyPr/>
        <a:lstStyle/>
        <a:p>
          <a:r>
            <a:rPr lang="es-EC" dirty="0"/>
            <a:t>Ejecutado de manera empírica</a:t>
          </a:r>
        </a:p>
      </dgm:t>
    </dgm:pt>
    <dgm:pt modelId="{D4A78058-8619-4E92-8A28-495BC673FED1}" type="parTrans" cxnId="{C3E29480-BD41-48B6-8477-192EEF71AA39}">
      <dgm:prSet/>
      <dgm:spPr/>
      <dgm:t>
        <a:bodyPr/>
        <a:lstStyle/>
        <a:p>
          <a:endParaRPr lang="es-EC"/>
        </a:p>
      </dgm:t>
    </dgm:pt>
    <dgm:pt modelId="{33200E3E-71F0-47A6-9569-EB1D3BB3483F}" type="sibTrans" cxnId="{C3E29480-BD41-48B6-8477-192EEF71AA39}">
      <dgm:prSet/>
      <dgm:spPr/>
      <dgm:t>
        <a:bodyPr/>
        <a:lstStyle/>
        <a:p>
          <a:endParaRPr lang="es-EC"/>
        </a:p>
      </dgm:t>
    </dgm:pt>
    <dgm:pt modelId="{014FE4F7-FB9D-4A70-849F-31A3DBE281F4}">
      <dgm:prSet phldrT="[Texto]"/>
      <dgm:spPr>
        <a:solidFill>
          <a:schemeClr val="accent6">
            <a:lumMod val="60000"/>
            <a:lumOff val="40000"/>
          </a:schemeClr>
        </a:solidFill>
      </dgm:spPr>
      <dgm:t>
        <a:bodyPr/>
        <a:lstStyle/>
        <a:p>
          <a:r>
            <a:rPr lang="es-EC" dirty="0">
              <a:solidFill>
                <a:schemeClr val="bg1"/>
              </a:solidFill>
            </a:rPr>
            <a:t>Y su mejora significaría una ventaja competitiva</a:t>
          </a:r>
        </a:p>
      </dgm:t>
    </dgm:pt>
    <dgm:pt modelId="{603DD4BF-CF3C-4FBB-A32E-5B3C6E82E14B}" type="parTrans" cxnId="{90B8F8B6-9358-48AB-8077-7A4C934757D3}">
      <dgm:prSet/>
      <dgm:spPr/>
      <dgm:t>
        <a:bodyPr/>
        <a:lstStyle/>
        <a:p>
          <a:endParaRPr lang="es-EC"/>
        </a:p>
      </dgm:t>
    </dgm:pt>
    <dgm:pt modelId="{EB928D6A-0375-4F0A-8234-4FD34FE143FE}" type="sibTrans" cxnId="{90B8F8B6-9358-48AB-8077-7A4C934757D3}">
      <dgm:prSet/>
      <dgm:spPr/>
      <dgm:t>
        <a:bodyPr/>
        <a:lstStyle/>
        <a:p>
          <a:endParaRPr lang="es-EC"/>
        </a:p>
      </dgm:t>
    </dgm:pt>
    <dgm:pt modelId="{FF9C9F98-4E46-42FE-972B-C90AA1867D2F}">
      <dgm:prSet phldrT="[Texto]"/>
      <dgm:spPr/>
      <dgm:t>
        <a:bodyPr/>
        <a:lstStyle/>
        <a:p>
          <a:r>
            <a:rPr lang="es-EC" dirty="0"/>
            <a:t>Para afrontar factores externos</a:t>
          </a:r>
        </a:p>
      </dgm:t>
    </dgm:pt>
    <dgm:pt modelId="{72404A11-DF26-43A4-BAF0-34C3E6A93C4B}" type="parTrans" cxnId="{BF4FAE32-1FC8-4BD5-8B59-D84D8940C835}">
      <dgm:prSet/>
      <dgm:spPr/>
      <dgm:t>
        <a:bodyPr/>
        <a:lstStyle/>
        <a:p>
          <a:endParaRPr lang="es-EC"/>
        </a:p>
      </dgm:t>
    </dgm:pt>
    <dgm:pt modelId="{944D9EFA-F33A-47E5-8372-52E01F1AB5AA}" type="sibTrans" cxnId="{BF4FAE32-1FC8-4BD5-8B59-D84D8940C835}">
      <dgm:prSet/>
      <dgm:spPr/>
      <dgm:t>
        <a:bodyPr/>
        <a:lstStyle/>
        <a:p>
          <a:endParaRPr lang="es-EC"/>
        </a:p>
      </dgm:t>
    </dgm:pt>
    <dgm:pt modelId="{5F07A7A0-3288-49C5-949A-5F7A03F91B21}" type="pres">
      <dgm:prSet presAssocID="{91461D4E-311E-4085-82C9-F04147FE4FF6}" presName="Name0" presStyleCnt="0">
        <dgm:presLayoutVars>
          <dgm:dir/>
          <dgm:resizeHandles val="exact"/>
        </dgm:presLayoutVars>
      </dgm:prSet>
      <dgm:spPr/>
    </dgm:pt>
    <dgm:pt modelId="{BD415E43-625C-44F1-B685-52F27F3307BD}" type="pres">
      <dgm:prSet presAssocID="{3AAF6797-0F0D-4611-9E3A-453DA3304058}" presName="node" presStyleLbl="node1" presStyleIdx="0" presStyleCnt="6">
        <dgm:presLayoutVars>
          <dgm:bulletEnabled val="1"/>
        </dgm:presLayoutVars>
      </dgm:prSet>
      <dgm:spPr/>
    </dgm:pt>
    <dgm:pt modelId="{7645DD50-698C-4AD8-B45D-6D2882A5F8A6}" type="pres">
      <dgm:prSet presAssocID="{EC67A0F2-FC1A-4D38-943A-B8FF7F3BE4FD}" presName="sibTrans" presStyleLbl="sibTrans1D1" presStyleIdx="0" presStyleCnt="5"/>
      <dgm:spPr/>
    </dgm:pt>
    <dgm:pt modelId="{204311F9-93A5-406A-8F65-1AE3C36F2764}" type="pres">
      <dgm:prSet presAssocID="{EC67A0F2-FC1A-4D38-943A-B8FF7F3BE4FD}" presName="connectorText" presStyleLbl="sibTrans1D1" presStyleIdx="0" presStyleCnt="5"/>
      <dgm:spPr/>
    </dgm:pt>
    <dgm:pt modelId="{C32A3F30-F80C-47A2-95A4-02C6BE1C9C40}" type="pres">
      <dgm:prSet presAssocID="{DEB37A5A-F294-4040-8968-F7ED9D905D4A}" presName="node" presStyleLbl="node1" presStyleIdx="1" presStyleCnt="6">
        <dgm:presLayoutVars>
          <dgm:bulletEnabled val="1"/>
        </dgm:presLayoutVars>
      </dgm:prSet>
      <dgm:spPr/>
    </dgm:pt>
    <dgm:pt modelId="{B358519B-7DA9-42C7-A268-A9CBC616DC53}" type="pres">
      <dgm:prSet presAssocID="{173BC687-78AD-4F7D-8E48-FD56ECE9CC57}" presName="sibTrans" presStyleLbl="sibTrans1D1" presStyleIdx="1" presStyleCnt="5"/>
      <dgm:spPr/>
    </dgm:pt>
    <dgm:pt modelId="{8A84C07B-9E12-430C-8E6B-DBB9DDFFA2EB}" type="pres">
      <dgm:prSet presAssocID="{173BC687-78AD-4F7D-8E48-FD56ECE9CC57}" presName="connectorText" presStyleLbl="sibTrans1D1" presStyleIdx="1" presStyleCnt="5"/>
      <dgm:spPr/>
    </dgm:pt>
    <dgm:pt modelId="{EE4CA9EC-5745-474D-9B41-BD40DE54E0AA}" type="pres">
      <dgm:prSet presAssocID="{A276D3A3-8AF5-45B7-8C9B-D78BA61F2DD2}" presName="node" presStyleLbl="node1" presStyleIdx="2" presStyleCnt="6">
        <dgm:presLayoutVars>
          <dgm:bulletEnabled val="1"/>
        </dgm:presLayoutVars>
      </dgm:prSet>
      <dgm:spPr/>
    </dgm:pt>
    <dgm:pt modelId="{F7509B1C-B6EA-46DF-80CB-534CD59FD70B}" type="pres">
      <dgm:prSet presAssocID="{8CB95D90-97EE-4C0A-BEEC-C42E54F2544F}" presName="sibTrans" presStyleLbl="sibTrans1D1" presStyleIdx="2" presStyleCnt="5"/>
      <dgm:spPr/>
    </dgm:pt>
    <dgm:pt modelId="{0B35421C-50C3-475E-9589-7290DD94FCE3}" type="pres">
      <dgm:prSet presAssocID="{8CB95D90-97EE-4C0A-BEEC-C42E54F2544F}" presName="connectorText" presStyleLbl="sibTrans1D1" presStyleIdx="2" presStyleCnt="5"/>
      <dgm:spPr/>
    </dgm:pt>
    <dgm:pt modelId="{94A0DFDA-7B56-4745-84A6-7E5D31539DE1}" type="pres">
      <dgm:prSet presAssocID="{A1002DD0-0D3A-4095-888D-F06E6A48EA03}" presName="node" presStyleLbl="node1" presStyleIdx="3" presStyleCnt="6">
        <dgm:presLayoutVars>
          <dgm:bulletEnabled val="1"/>
        </dgm:presLayoutVars>
      </dgm:prSet>
      <dgm:spPr/>
    </dgm:pt>
    <dgm:pt modelId="{4EDAAB9A-6FFC-4507-AC60-887E4016234B}" type="pres">
      <dgm:prSet presAssocID="{33200E3E-71F0-47A6-9569-EB1D3BB3483F}" presName="sibTrans" presStyleLbl="sibTrans1D1" presStyleIdx="3" presStyleCnt="5"/>
      <dgm:spPr/>
    </dgm:pt>
    <dgm:pt modelId="{9C31EDC2-1D8B-4EF5-A786-EFF189C3497F}" type="pres">
      <dgm:prSet presAssocID="{33200E3E-71F0-47A6-9569-EB1D3BB3483F}" presName="connectorText" presStyleLbl="sibTrans1D1" presStyleIdx="3" presStyleCnt="5"/>
      <dgm:spPr/>
    </dgm:pt>
    <dgm:pt modelId="{8D016284-2F20-4AB2-98F6-89F39AB1785E}" type="pres">
      <dgm:prSet presAssocID="{014FE4F7-FB9D-4A70-849F-31A3DBE281F4}" presName="node" presStyleLbl="node1" presStyleIdx="4" presStyleCnt="6">
        <dgm:presLayoutVars>
          <dgm:bulletEnabled val="1"/>
        </dgm:presLayoutVars>
      </dgm:prSet>
      <dgm:spPr/>
    </dgm:pt>
    <dgm:pt modelId="{DD94AE44-D572-4CDC-98A2-11356C090785}" type="pres">
      <dgm:prSet presAssocID="{EB928D6A-0375-4F0A-8234-4FD34FE143FE}" presName="sibTrans" presStyleLbl="sibTrans1D1" presStyleIdx="4" presStyleCnt="5"/>
      <dgm:spPr/>
    </dgm:pt>
    <dgm:pt modelId="{5D47330C-64D6-4BD3-A234-4B685BF872D6}" type="pres">
      <dgm:prSet presAssocID="{EB928D6A-0375-4F0A-8234-4FD34FE143FE}" presName="connectorText" presStyleLbl="sibTrans1D1" presStyleIdx="4" presStyleCnt="5"/>
      <dgm:spPr/>
    </dgm:pt>
    <dgm:pt modelId="{DEF1758F-4ECA-4CFC-B358-395575B602EF}" type="pres">
      <dgm:prSet presAssocID="{FF9C9F98-4E46-42FE-972B-C90AA1867D2F}" presName="node" presStyleLbl="node1" presStyleIdx="5" presStyleCnt="6">
        <dgm:presLayoutVars>
          <dgm:bulletEnabled val="1"/>
        </dgm:presLayoutVars>
      </dgm:prSet>
      <dgm:spPr/>
    </dgm:pt>
  </dgm:ptLst>
  <dgm:cxnLst>
    <dgm:cxn modelId="{C257330D-7137-4976-AA8F-457BA4610A25}" srcId="{91461D4E-311E-4085-82C9-F04147FE4FF6}" destId="{3AAF6797-0F0D-4611-9E3A-453DA3304058}" srcOrd="0" destOrd="0" parTransId="{9AA320E2-24A1-47C7-9874-AD64AF844B90}" sibTransId="{EC67A0F2-FC1A-4D38-943A-B8FF7F3BE4FD}"/>
    <dgm:cxn modelId="{066AB315-8C9F-42F1-86A4-E04F324318A5}" type="presOf" srcId="{014FE4F7-FB9D-4A70-849F-31A3DBE281F4}" destId="{8D016284-2F20-4AB2-98F6-89F39AB1785E}" srcOrd="0" destOrd="0" presId="urn:microsoft.com/office/officeart/2005/8/layout/bProcess3"/>
    <dgm:cxn modelId="{2C6E0E18-9DE2-4138-B24F-F1EC94C6B8E3}" type="presOf" srcId="{8CB95D90-97EE-4C0A-BEEC-C42E54F2544F}" destId="{F7509B1C-B6EA-46DF-80CB-534CD59FD70B}" srcOrd="0" destOrd="0" presId="urn:microsoft.com/office/officeart/2005/8/layout/bProcess3"/>
    <dgm:cxn modelId="{485F7718-508A-464B-A11C-F7948C13F12D}" srcId="{91461D4E-311E-4085-82C9-F04147FE4FF6}" destId="{DEB37A5A-F294-4040-8968-F7ED9D905D4A}" srcOrd="1" destOrd="0" parTransId="{BE26F2D7-7451-49DA-BE99-2B9CD2B8F387}" sibTransId="{173BC687-78AD-4F7D-8E48-FD56ECE9CC57}"/>
    <dgm:cxn modelId="{B1BEDD1D-68F0-4277-BE05-C100E90493F5}" type="presOf" srcId="{3AAF6797-0F0D-4611-9E3A-453DA3304058}" destId="{BD415E43-625C-44F1-B685-52F27F3307BD}" srcOrd="0" destOrd="0" presId="urn:microsoft.com/office/officeart/2005/8/layout/bProcess3"/>
    <dgm:cxn modelId="{BF4FAE32-1FC8-4BD5-8B59-D84D8940C835}" srcId="{91461D4E-311E-4085-82C9-F04147FE4FF6}" destId="{FF9C9F98-4E46-42FE-972B-C90AA1867D2F}" srcOrd="5" destOrd="0" parTransId="{72404A11-DF26-43A4-BAF0-34C3E6A93C4B}" sibTransId="{944D9EFA-F33A-47E5-8372-52E01F1AB5AA}"/>
    <dgm:cxn modelId="{EBAB0962-F604-4708-82C5-675ADA9A37D9}" type="presOf" srcId="{91461D4E-311E-4085-82C9-F04147FE4FF6}" destId="{5F07A7A0-3288-49C5-949A-5F7A03F91B21}" srcOrd="0" destOrd="0" presId="urn:microsoft.com/office/officeart/2005/8/layout/bProcess3"/>
    <dgm:cxn modelId="{A1EE9F66-56AF-4245-8749-3594AF6B4692}" type="presOf" srcId="{33200E3E-71F0-47A6-9569-EB1D3BB3483F}" destId="{9C31EDC2-1D8B-4EF5-A786-EFF189C3497F}" srcOrd="1" destOrd="0" presId="urn:microsoft.com/office/officeart/2005/8/layout/bProcess3"/>
    <dgm:cxn modelId="{E5FE4177-009F-402B-A645-6D96C0513D40}" type="presOf" srcId="{EC67A0F2-FC1A-4D38-943A-B8FF7F3BE4FD}" destId="{204311F9-93A5-406A-8F65-1AE3C36F2764}" srcOrd="1" destOrd="0" presId="urn:microsoft.com/office/officeart/2005/8/layout/bProcess3"/>
    <dgm:cxn modelId="{08B7037C-9F72-45B7-9531-9F6A46D6DB50}" type="presOf" srcId="{33200E3E-71F0-47A6-9569-EB1D3BB3483F}" destId="{4EDAAB9A-6FFC-4507-AC60-887E4016234B}" srcOrd="0" destOrd="0" presId="urn:microsoft.com/office/officeart/2005/8/layout/bProcess3"/>
    <dgm:cxn modelId="{C3E29480-BD41-48B6-8477-192EEF71AA39}" srcId="{91461D4E-311E-4085-82C9-F04147FE4FF6}" destId="{A1002DD0-0D3A-4095-888D-F06E6A48EA03}" srcOrd="3" destOrd="0" parTransId="{D4A78058-8619-4E92-8A28-495BC673FED1}" sibTransId="{33200E3E-71F0-47A6-9569-EB1D3BB3483F}"/>
    <dgm:cxn modelId="{1BBA0183-AA6B-4108-A829-9AAB32BC68BE}" type="presOf" srcId="{FF9C9F98-4E46-42FE-972B-C90AA1867D2F}" destId="{DEF1758F-4ECA-4CFC-B358-395575B602EF}" srcOrd="0" destOrd="0" presId="urn:microsoft.com/office/officeart/2005/8/layout/bProcess3"/>
    <dgm:cxn modelId="{3C36CA92-C1DA-4F32-9D14-2A735373C169}" type="presOf" srcId="{DEB37A5A-F294-4040-8968-F7ED9D905D4A}" destId="{C32A3F30-F80C-47A2-95A4-02C6BE1C9C40}" srcOrd="0" destOrd="0" presId="urn:microsoft.com/office/officeart/2005/8/layout/bProcess3"/>
    <dgm:cxn modelId="{4410B99A-5E13-47DA-A7F3-58FF7981C2C3}" type="presOf" srcId="{EB928D6A-0375-4F0A-8234-4FD34FE143FE}" destId="{DD94AE44-D572-4CDC-98A2-11356C090785}" srcOrd="0" destOrd="0" presId="urn:microsoft.com/office/officeart/2005/8/layout/bProcess3"/>
    <dgm:cxn modelId="{4F32AAA1-521E-4844-8F3E-1FC673F7AD58}" srcId="{91461D4E-311E-4085-82C9-F04147FE4FF6}" destId="{A276D3A3-8AF5-45B7-8C9B-D78BA61F2DD2}" srcOrd="2" destOrd="0" parTransId="{4BCA2543-F272-4E17-B140-50649F845BAC}" sibTransId="{8CB95D90-97EE-4C0A-BEEC-C42E54F2544F}"/>
    <dgm:cxn modelId="{389661A2-E1F8-4C23-BB53-72AEAC13C05C}" type="presOf" srcId="{173BC687-78AD-4F7D-8E48-FD56ECE9CC57}" destId="{8A84C07B-9E12-430C-8E6B-DBB9DDFFA2EB}" srcOrd="1" destOrd="0" presId="urn:microsoft.com/office/officeart/2005/8/layout/bProcess3"/>
    <dgm:cxn modelId="{5315DAAF-D31D-4B2F-9EC5-43B1DCCA26BF}" type="presOf" srcId="{EB928D6A-0375-4F0A-8234-4FD34FE143FE}" destId="{5D47330C-64D6-4BD3-A234-4B685BF872D6}" srcOrd="1" destOrd="0" presId="urn:microsoft.com/office/officeart/2005/8/layout/bProcess3"/>
    <dgm:cxn modelId="{ED763BB0-4DDD-4B16-970A-0ADFFF93C2F2}" type="presOf" srcId="{A276D3A3-8AF5-45B7-8C9B-D78BA61F2DD2}" destId="{EE4CA9EC-5745-474D-9B41-BD40DE54E0AA}" srcOrd="0" destOrd="0" presId="urn:microsoft.com/office/officeart/2005/8/layout/bProcess3"/>
    <dgm:cxn modelId="{E5808AB5-8DF7-4F9B-9C85-90423F18FE34}" type="presOf" srcId="{173BC687-78AD-4F7D-8E48-FD56ECE9CC57}" destId="{B358519B-7DA9-42C7-A268-A9CBC616DC53}" srcOrd="0" destOrd="0" presId="urn:microsoft.com/office/officeart/2005/8/layout/bProcess3"/>
    <dgm:cxn modelId="{90B8F8B6-9358-48AB-8077-7A4C934757D3}" srcId="{91461D4E-311E-4085-82C9-F04147FE4FF6}" destId="{014FE4F7-FB9D-4A70-849F-31A3DBE281F4}" srcOrd="4" destOrd="0" parTransId="{603DD4BF-CF3C-4FBB-A32E-5B3C6E82E14B}" sibTransId="{EB928D6A-0375-4F0A-8234-4FD34FE143FE}"/>
    <dgm:cxn modelId="{7C9DA7B9-BEA1-4B5E-8B01-FC38B2946DF8}" type="presOf" srcId="{8CB95D90-97EE-4C0A-BEEC-C42E54F2544F}" destId="{0B35421C-50C3-475E-9589-7290DD94FCE3}" srcOrd="1" destOrd="0" presId="urn:microsoft.com/office/officeart/2005/8/layout/bProcess3"/>
    <dgm:cxn modelId="{B78148BB-1416-447C-9D2A-06A32C90C9D1}" type="presOf" srcId="{EC67A0F2-FC1A-4D38-943A-B8FF7F3BE4FD}" destId="{7645DD50-698C-4AD8-B45D-6D2882A5F8A6}" srcOrd="0" destOrd="0" presId="urn:microsoft.com/office/officeart/2005/8/layout/bProcess3"/>
    <dgm:cxn modelId="{DCD534FA-A714-42A8-B0E0-D8CA06B9738F}" type="presOf" srcId="{A1002DD0-0D3A-4095-888D-F06E6A48EA03}" destId="{94A0DFDA-7B56-4745-84A6-7E5D31539DE1}" srcOrd="0" destOrd="0" presId="urn:microsoft.com/office/officeart/2005/8/layout/bProcess3"/>
    <dgm:cxn modelId="{68FD8EBD-1AB4-4D6B-B5FC-629D899B427D}" type="presParOf" srcId="{5F07A7A0-3288-49C5-949A-5F7A03F91B21}" destId="{BD415E43-625C-44F1-B685-52F27F3307BD}" srcOrd="0" destOrd="0" presId="urn:microsoft.com/office/officeart/2005/8/layout/bProcess3"/>
    <dgm:cxn modelId="{7EC68D07-05C1-4B68-9057-E5F2C62267B7}" type="presParOf" srcId="{5F07A7A0-3288-49C5-949A-5F7A03F91B21}" destId="{7645DD50-698C-4AD8-B45D-6D2882A5F8A6}" srcOrd="1" destOrd="0" presId="urn:microsoft.com/office/officeart/2005/8/layout/bProcess3"/>
    <dgm:cxn modelId="{4AE9A2F5-CE99-4BD4-B0CA-F368B0A29F10}" type="presParOf" srcId="{7645DD50-698C-4AD8-B45D-6D2882A5F8A6}" destId="{204311F9-93A5-406A-8F65-1AE3C36F2764}" srcOrd="0" destOrd="0" presId="urn:microsoft.com/office/officeart/2005/8/layout/bProcess3"/>
    <dgm:cxn modelId="{73761E70-E243-4968-A8B3-5304D2F37E43}" type="presParOf" srcId="{5F07A7A0-3288-49C5-949A-5F7A03F91B21}" destId="{C32A3F30-F80C-47A2-95A4-02C6BE1C9C40}" srcOrd="2" destOrd="0" presId="urn:microsoft.com/office/officeart/2005/8/layout/bProcess3"/>
    <dgm:cxn modelId="{7201C840-065D-4A21-A099-3BECE5A5C3CD}" type="presParOf" srcId="{5F07A7A0-3288-49C5-949A-5F7A03F91B21}" destId="{B358519B-7DA9-42C7-A268-A9CBC616DC53}" srcOrd="3" destOrd="0" presId="urn:microsoft.com/office/officeart/2005/8/layout/bProcess3"/>
    <dgm:cxn modelId="{4C8DBDC1-8001-4598-9C9D-931C444079B2}" type="presParOf" srcId="{B358519B-7DA9-42C7-A268-A9CBC616DC53}" destId="{8A84C07B-9E12-430C-8E6B-DBB9DDFFA2EB}" srcOrd="0" destOrd="0" presId="urn:microsoft.com/office/officeart/2005/8/layout/bProcess3"/>
    <dgm:cxn modelId="{E39A2BD2-7B00-45ED-BF82-54F1E97FA6C7}" type="presParOf" srcId="{5F07A7A0-3288-49C5-949A-5F7A03F91B21}" destId="{EE4CA9EC-5745-474D-9B41-BD40DE54E0AA}" srcOrd="4" destOrd="0" presId="urn:microsoft.com/office/officeart/2005/8/layout/bProcess3"/>
    <dgm:cxn modelId="{B37FBF0E-9175-40D4-9F03-3EBB9B1B18FB}" type="presParOf" srcId="{5F07A7A0-3288-49C5-949A-5F7A03F91B21}" destId="{F7509B1C-B6EA-46DF-80CB-534CD59FD70B}" srcOrd="5" destOrd="0" presId="urn:microsoft.com/office/officeart/2005/8/layout/bProcess3"/>
    <dgm:cxn modelId="{CECDAE90-5B3A-474A-9C2A-52B997799F82}" type="presParOf" srcId="{F7509B1C-B6EA-46DF-80CB-534CD59FD70B}" destId="{0B35421C-50C3-475E-9589-7290DD94FCE3}" srcOrd="0" destOrd="0" presId="urn:microsoft.com/office/officeart/2005/8/layout/bProcess3"/>
    <dgm:cxn modelId="{2E698519-FC30-4535-9917-E4B748992A0F}" type="presParOf" srcId="{5F07A7A0-3288-49C5-949A-5F7A03F91B21}" destId="{94A0DFDA-7B56-4745-84A6-7E5D31539DE1}" srcOrd="6" destOrd="0" presId="urn:microsoft.com/office/officeart/2005/8/layout/bProcess3"/>
    <dgm:cxn modelId="{9375A16A-13EE-418A-8B58-09B3827E6D9F}" type="presParOf" srcId="{5F07A7A0-3288-49C5-949A-5F7A03F91B21}" destId="{4EDAAB9A-6FFC-4507-AC60-887E4016234B}" srcOrd="7" destOrd="0" presId="urn:microsoft.com/office/officeart/2005/8/layout/bProcess3"/>
    <dgm:cxn modelId="{3D9170EC-EB15-4E19-8AD6-260C2154B819}" type="presParOf" srcId="{4EDAAB9A-6FFC-4507-AC60-887E4016234B}" destId="{9C31EDC2-1D8B-4EF5-A786-EFF189C3497F}" srcOrd="0" destOrd="0" presId="urn:microsoft.com/office/officeart/2005/8/layout/bProcess3"/>
    <dgm:cxn modelId="{95BE673A-FAF2-4501-9451-B31689A8F572}" type="presParOf" srcId="{5F07A7A0-3288-49C5-949A-5F7A03F91B21}" destId="{8D016284-2F20-4AB2-98F6-89F39AB1785E}" srcOrd="8" destOrd="0" presId="urn:microsoft.com/office/officeart/2005/8/layout/bProcess3"/>
    <dgm:cxn modelId="{2002D79E-5EC6-4A6C-8593-3B83390ADE15}" type="presParOf" srcId="{5F07A7A0-3288-49C5-949A-5F7A03F91B21}" destId="{DD94AE44-D572-4CDC-98A2-11356C090785}" srcOrd="9" destOrd="0" presId="urn:microsoft.com/office/officeart/2005/8/layout/bProcess3"/>
    <dgm:cxn modelId="{32F36077-62E4-4F7C-A1DA-B12595A6CADF}" type="presParOf" srcId="{DD94AE44-D572-4CDC-98A2-11356C090785}" destId="{5D47330C-64D6-4BD3-A234-4B685BF872D6}" srcOrd="0" destOrd="0" presId="urn:microsoft.com/office/officeart/2005/8/layout/bProcess3"/>
    <dgm:cxn modelId="{D77A1042-45C0-4A03-B146-5178A9F2E5E4}" type="presParOf" srcId="{5F07A7A0-3288-49C5-949A-5F7A03F91B21}" destId="{DEF1758F-4ECA-4CFC-B358-395575B602EF}" srcOrd="10" destOrd="0" presId="urn:microsoft.com/office/officeart/2005/8/layout/b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18090F-ABD8-40F3-AC78-5B3A484FAE57}" type="doc">
      <dgm:prSet loTypeId="urn:microsoft.com/office/officeart/2005/8/layout/process2" loCatId="process" qsTypeId="urn:microsoft.com/office/officeart/2005/8/quickstyle/simple3" qsCatId="simple" csTypeId="urn:microsoft.com/office/officeart/2005/8/colors/colorful5" csCatId="colorful" phldr="1"/>
      <dgm:spPr/>
    </dgm:pt>
    <dgm:pt modelId="{EB5E49FD-9712-4613-8A95-03A71F57CC53}">
      <dgm:prSet phldrT="[Texto]" custT="1"/>
      <dgm:spPr>
        <a:solidFill>
          <a:schemeClr val="accent5">
            <a:lumMod val="40000"/>
            <a:lumOff val="60000"/>
          </a:schemeClr>
        </a:solidFill>
      </dgm:spPr>
      <dgm:t>
        <a:bodyPr/>
        <a:lstStyle/>
        <a:p>
          <a:r>
            <a:rPr lang="es-EC" sz="1100" b="1" dirty="0"/>
            <a:t>Solís 2019. </a:t>
          </a:r>
          <a:r>
            <a:rPr lang="es-EC" sz="1100" dirty="0"/>
            <a:t>Las 4 problemáticas: Aspecto psicológico la influencia del entorno, el acceso a la financiación y las deficiencias en la gestión interna</a:t>
          </a:r>
        </a:p>
      </dgm:t>
    </dgm:pt>
    <dgm:pt modelId="{57FA7EE2-544E-46FB-9F1E-94CA5D402B2B}" type="parTrans" cxnId="{3703B9E8-4E0E-412C-A785-3B7EB2BCBE2B}">
      <dgm:prSet/>
      <dgm:spPr/>
      <dgm:t>
        <a:bodyPr/>
        <a:lstStyle/>
        <a:p>
          <a:endParaRPr lang="es-EC" sz="1100"/>
        </a:p>
      </dgm:t>
    </dgm:pt>
    <dgm:pt modelId="{17FE1413-0504-45FC-B38D-6E82349EA2BA}" type="sibTrans" cxnId="{3703B9E8-4E0E-412C-A785-3B7EB2BCBE2B}">
      <dgm:prSet custT="1"/>
      <dgm:spPr/>
      <dgm:t>
        <a:bodyPr/>
        <a:lstStyle/>
        <a:p>
          <a:endParaRPr lang="es-EC" sz="1100"/>
        </a:p>
      </dgm:t>
    </dgm:pt>
    <dgm:pt modelId="{C4A4C1B0-845D-43EF-ADCF-A6BA81E8FFCE}">
      <dgm:prSet phldrT="[Texto]" custT="1"/>
      <dgm:spPr/>
      <dgm:t>
        <a:bodyPr/>
        <a:lstStyle/>
        <a:p>
          <a:r>
            <a:rPr lang="es-EC" sz="1100" b="1" dirty="0"/>
            <a:t>García 2019, a</a:t>
          </a:r>
          <a:r>
            <a:rPr lang="es-EC" sz="1100" dirty="0"/>
            <a:t>firma que la gestión financiera es un tema aún desconocido para las MiPymes mas no por su eficacia de aplicación.</a:t>
          </a:r>
        </a:p>
      </dgm:t>
    </dgm:pt>
    <dgm:pt modelId="{DAC56A00-4BDC-4AD9-834A-0ED5CAA06C8D}" type="parTrans" cxnId="{1A4FD36B-1603-469D-8487-DA54D9A020D4}">
      <dgm:prSet/>
      <dgm:spPr/>
      <dgm:t>
        <a:bodyPr/>
        <a:lstStyle/>
        <a:p>
          <a:endParaRPr lang="es-EC" sz="1100"/>
        </a:p>
      </dgm:t>
    </dgm:pt>
    <dgm:pt modelId="{A34641D0-1BDA-4D7D-AA50-BD81CA24B650}" type="sibTrans" cxnId="{1A4FD36B-1603-469D-8487-DA54D9A020D4}">
      <dgm:prSet custT="1"/>
      <dgm:spPr/>
      <dgm:t>
        <a:bodyPr/>
        <a:lstStyle/>
        <a:p>
          <a:endParaRPr lang="es-EC" sz="1100"/>
        </a:p>
      </dgm:t>
    </dgm:pt>
    <dgm:pt modelId="{2075F916-EC92-4D98-BBF2-A97E4E8ECAFE}">
      <dgm:prSet phldrT="[Texto]" custT="1"/>
      <dgm:spPr>
        <a:solidFill>
          <a:schemeClr val="accent6">
            <a:lumMod val="60000"/>
            <a:lumOff val="40000"/>
          </a:schemeClr>
        </a:solidFill>
      </dgm:spPr>
      <dgm:t>
        <a:bodyPr/>
        <a:lstStyle/>
        <a:p>
          <a:r>
            <a:rPr lang="es-EC" sz="1100" dirty="0">
              <a:solidFill>
                <a:schemeClr val="bg1"/>
              </a:solidFill>
            </a:rPr>
            <a:t>Además, el desarrollo de las capacidades de gestión de los propietarios significaría mejoras en el desempeño de las organizaciones</a:t>
          </a:r>
        </a:p>
      </dgm:t>
    </dgm:pt>
    <dgm:pt modelId="{7604C6DD-FF7D-407B-81E8-F16EA4D24ADD}" type="parTrans" cxnId="{2D3B22AC-BB0E-4ECA-A1EA-C9336CAD4985}">
      <dgm:prSet/>
      <dgm:spPr/>
      <dgm:t>
        <a:bodyPr/>
        <a:lstStyle/>
        <a:p>
          <a:endParaRPr lang="es-EC" sz="1100"/>
        </a:p>
      </dgm:t>
    </dgm:pt>
    <dgm:pt modelId="{6EF2FDC5-6622-41DA-A697-6C6A974301E2}" type="sibTrans" cxnId="{2D3B22AC-BB0E-4ECA-A1EA-C9336CAD4985}">
      <dgm:prSet/>
      <dgm:spPr/>
      <dgm:t>
        <a:bodyPr/>
        <a:lstStyle/>
        <a:p>
          <a:endParaRPr lang="es-EC" sz="1100"/>
        </a:p>
      </dgm:t>
    </dgm:pt>
    <dgm:pt modelId="{E7FEBC71-771B-4933-87B9-1C1D3E34F773}">
      <dgm:prSet phldrT="[Texto]" custT="1"/>
      <dgm:spPr>
        <a:solidFill>
          <a:schemeClr val="accent5">
            <a:lumMod val="40000"/>
            <a:lumOff val="60000"/>
          </a:schemeClr>
        </a:solidFill>
      </dgm:spPr>
      <dgm:t>
        <a:bodyPr/>
        <a:lstStyle/>
        <a:p>
          <a:r>
            <a:rPr lang="es-EC" sz="1100" b="1" dirty="0"/>
            <a:t>Según el BID, </a:t>
          </a:r>
          <a:r>
            <a:rPr lang="es-EC" sz="1100" dirty="0"/>
            <a:t>el 20% de las micros cierran por problemas con el acceso a préstamos y al manejo de los recursos económicos y capacidad de pago.</a:t>
          </a:r>
        </a:p>
      </dgm:t>
    </dgm:pt>
    <dgm:pt modelId="{A40A30F1-A897-440F-8EDF-AEB71183B6D4}" type="parTrans" cxnId="{92BBC7E7-C4CB-433A-8ABA-408ADF17B5C2}">
      <dgm:prSet/>
      <dgm:spPr/>
      <dgm:t>
        <a:bodyPr/>
        <a:lstStyle/>
        <a:p>
          <a:endParaRPr lang="es-EC" sz="1100"/>
        </a:p>
      </dgm:t>
    </dgm:pt>
    <dgm:pt modelId="{3E511FD4-7A24-400B-9F9C-EFCB1632E4E2}" type="sibTrans" cxnId="{92BBC7E7-C4CB-433A-8ABA-408ADF17B5C2}">
      <dgm:prSet custT="1"/>
      <dgm:spPr/>
      <dgm:t>
        <a:bodyPr/>
        <a:lstStyle/>
        <a:p>
          <a:endParaRPr lang="es-EC" sz="1100"/>
        </a:p>
      </dgm:t>
    </dgm:pt>
    <dgm:pt modelId="{73E085C5-E62C-4233-8970-765E087C773B}" type="pres">
      <dgm:prSet presAssocID="{5818090F-ABD8-40F3-AC78-5B3A484FAE57}" presName="linearFlow" presStyleCnt="0">
        <dgm:presLayoutVars>
          <dgm:resizeHandles val="exact"/>
        </dgm:presLayoutVars>
      </dgm:prSet>
      <dgm:spPr/>
    </dgm:pt>
    <dgm:pt modelId="{73AC4443-0B43-4B0C-8A61-53FEB18D81FA}" type="pres">
      <dgm:prSet presAssocID="{EB5E49FD-9712-4613-8A95-03A71F57CC53}" presName="node" presStyleLbl="node1" presStyleIdx="0" presStyleCnt="4" custScaleY="87355">
        <dgm:presLayoutVars>
          <dgm:bulletEnabled val="1"/>
        </dgm:presLayoutVars>
      </dgm:prSet>
      <dgm:spPr/>
    </dgm:pt>
    <dgm:pt modelId="{F0A6C867-399B-4D54-82B4-42C0C6C7D422}" type="pres">
      <dgm:prSet presAssocID="{17FE1413-0504-45FC-B38D-6E82349EA2BA}" presName="sibTrans" presStyleLbl="sibTrans2D1" presStyleIdx="0" presStyleCnt="3"/>
      <dgm:spPr/>
    </dgm:pt>
    <dgm:pt modelId="{3066DB27-F45F-4126-BA3E-6ACB9DC7C0A0}" type="pres">
      <dgm:prSet presAssocID="{17FE1413-0504-45FC-B38D-6E82349EA2BA}" presName="connectorText" presStyleLbl="sibTrans2D1" presStyleIdx="0" presStyleCnt="3"/>
      <dgm:spPr/>
    </dgm:pt>
    <dgm:pt modelId="{884F95B9-3A67-45E7-94E9-ECECFDA67056}" type="pres">
      <dgm:prSet presAssocID="{E7FEBC71-771B-4933-87B9-1C1D3E34F773}" presName="node" presStyleLbl="node1" presStyleIdx="1" presStyleCnt="4" custScaleY="87355">
        <dgm:presLayoutVars>
          <dgm:bulletEnabled val="1"/>
        </dgm:presLayoutVars>
      </dgm:prSet>
      <dgm:spPr/>
    </dgm:pt>
    <dgm:pt modelId="{7448BE49-3B98-4586-B8C3-1E3A851DA38C}" type="pres">
      <dgm:prSet presAssocID="{3E511FD4-7A24-400B-9F9C-EFCB1632E4E2}" presName="sibTrans" presStyleLbl="sibTrans2D1" presStyleIdx="1" presStyleCnt="3"/>
      <dgm:spPr/>
    </dgm:pt>
    <dgm:pt modelId="{E75D12CC-C73D-4DB8-A804-DE12DE1BE381}" type="pres">
      <dgm:prSet presAssocID="{3E511FD4-7A24-400B-9F9C-EFCB1632E4E2}" presName="connectorText" presStyleLbl="sibTrans2D1" presStyleIdx="1" presStyleCnt="3"/>
      <dgm:spPr/>
    </dgm:pt>
    <dgm:pt modelId="{2DE0FF92-5E62-4167-965E-C8CC0A0931E2}" type="pres">
      <dgm:prSet presAssocID="{C4A4C1B0-845D-43EF-ADCF-A6BA81E8FFCE}" presName="node" presStyleLbl="node1" presStyleIdx="2" presStyleCnt="4">
        <dgm:presLayoutVars>
          <dgm:bulletEnabled val="1"/>
        </dgm:presLayoutVars>
      </dgm:prSet>
      <dgm:spPr/>
    </dgm:pt>
    <dgm:pt modelId="{1D666F53-A0B2-4EB1-94F3-26BEEE5F6136}" type="pres">
      <dgm:prSet presAssocID="{A34641D0-1BDA-4D7D-AA50-BD81CA24B650}" presName="sibTrans" presStyleLbl="sibTrans2D1" presStyleIdx="2" presStyleCnt="3"/>
      <dgm:spPr/>
    </dgm:pt>
    <dgm:pt modelId="{47618B2C-B8E7-4DD0-AC8E-500683EFFC37}" type="pres">
      <dgm:prSet presAssocID="{A34641D0-1BDA-4D7D-AA50-BD81CA24B650}" presName="connectorText" presStyleLbl="sibTrans2D1" presStyleIdx="2" presStyleCnt="3"/>
      <dgm:spPr/>
    </dgm:pt>
    <dgm:pt modelId="{9F2BAA7E-FD0F-4981-9A48-F9DAE1ACA9B1}" type="pres">
      <dgm:prSet presAssocID="{2075F916-EC92-4D98-BBF2-A97E4E8ECAFE}" presName="node" presStyleLbl="node1" presStyleIdx="3" presStyleCnt="4">
        <dgm:presLayoutVars>
          <dgm:bulletEnabled val="1"/>
        </dgm:presLayoutVars>
      </dgm:prSet>
      <dgm:spPr/>
    </dgm:pt>
  </dgm:ptLst>
  <dgm:cxnLst>
    <dgm:cxn modelId="{7E01F00A-3DDB-4640-A951-405170853CDD}" type="presOf" srcId="{E7FEBC71-771B-4933-87B9-1C1D3E34F773}" destId="{884F95B9-3A67-45E7-94E9-ECECFDA67056}" srcOrd="0" destOrd="0" presId="urn:microsoft.com/office/officeart/2005/8/layout/process2"/>
    <dgm:cxn modelId="{D30C6819-3805-469A-8287-8FD62F547605}" type="presOf" srcId="{17FE1413-0504-45FC-B38D-6E82349EA2BA}" destId="{3066DB27-F45F-4126-BA3E-6ACB9DC7C0A0}" srcOrd="1" destOrd="0" presId="urn:microsoft.com/office/officeart/2005/8/layout/process2"/>
    <dgm:cxn modelId="{19D44568-AED6-4081-8E9B-AAAD8F9417FA}" type="presOf" srcId="{2075F916-EC92-4D98-BBF2-A97E4E8ECAFE}" destId="{9F2BAA7E-FD0F-4981-9A48-F9DAE1ACA9B1}" srcOrd="0" destOrd="0" presId="urn:microsoft.com/office/officeart/2005/8/layout/process2"/>
    <dgm:cxn modelId="{1A4FD36B-1603-469D-8487-DA54D9A020D4}" srcId="{5818090F-ABD8-40F3-AC78-5B3A484FAE57}" destId="{C4A4C1B0-845D-43EF-ADCF-A6BA81E8FFCE}" srcOrd="2" destOrd="0" parTransId="{DAC56A00-4BDC-4AD9-834A-0ED5CAA06C8D}" sibTransId="{A34641D0-1BDA-4D7D-AA50-BD81CA24B650}"/>
    <dgm:cxn modelId="{7696A96E-A23F-4BA8-B207-E364C8EAC700}" type="presOf" srcId="{A34641D0-1BDA-4D7D-AA50-BD81CA24B650}" destId="{1D666F53-A0B2-4EB1-94F3-26BEEE5F6136}" srcOrd="0" destOrd="0" presId="urn:microsoft.com/office/officeart/2005/8/layout/process2"/>
    <dgm:cxn modelId="{2D3B22AC-BB0E-4ECA-A1EA-C9336CAD4985}" srcId="{5818090F-ABD8-40F3-AC78-5B3A484FAE57}" destId="{2075F916-EC92-4D98-BBF2-A97E4E8ECAFE}" srcOrd="3" destOrd="0" parTransId="{7604C6DD-FF7D-407B-81E8-F16EA4D24ADD}" sibTransId="{6EF2FDC5-6622-41DA-A697-6C6A974301E2}"/>
    <dgm:cxn modelId="{429AE7B7-B315-4207-966C-232452FADADE}" type="presOf" srcId="{C4A4C1B0-845D-43EF-ADCF-A6BA81E8FFCE}" destId="{2DE0FF92-5E62-4167-965E-C8CC0A0931E2}" srcOrd="0" destOrd="0" presId="urn:microsoft.com/office/officeart/2005/8/layout/process2"/>
    <dgm:cxn modelId="{4890A1BE-8F1B-493D-AB6C-3855C1AD1FC2}" type="presOf" srcId="{EB5E49FD-9712-4613-8A95-03A71F57CC53}" destId="{73AC4443-0B43-4B0C-8A61-53FEB18D81FA}" srcOrd="0" destOrd="0" presId="urn:microsoft.com/office/officeart/2005/8/layout/process2"/>
    <dgm:cxn modelId="{BEF833C6-97E3-4343-A2C5-3869D83F3013}" type="presOf" srcId="{3E511FD4-7A24-400B-9F9C-EFCB1632E4E2}" destId="{E75D12CC-C73D-4DB8-A804-DE12DE1BE381}" srcOrd="1" destOrd="0" presId="urn:microsoft.com/office/officeart/2005/8/layout/process2"/>
    <dgm:cxn modelId="{479C6DC8-8199-4DBB-B4BB-BED72222D667}" type="presOf" srcId="{17FE1413-0504-45FC-B38D-6E82349EA2BA}" destId="{F0A6C867-399B-4D54-82B4-42C0C6C7D422}" srcOrd="0" destOrd="0" presId="urn:microsoft.com/office/officeart/2005/8/layout/process2"/>
    <dgm:cxn modelId="{B78029CB-C538-4476-8C95-3E995F038E56}" type="presOf" srcId="{5818090F-ABD8-40F3-AC78-5B3A484FAE57}" destId="{73E085C5-E62C-4233-8970-765E087C773B}" srcOrd="0" destOrd="0" presId="urn:microsoft.com/office/officeart/2005/8/layout/process2"/>
    <dgm:cxn modelId="{305E5CD2-BCAE-4886-9CC4-08F1947917F9}" type="presOf" srcId="{A34641D0-1BDA-4D7D-AA50-BD81CA24B650}" destId="{47618B2C-B8E7-4DD0-AC8E-500683EFFC37}" srcOrd="1" destOrd="0" presId="urn:microsoft.com/office/officeart/2005/8/layout/process2"/>
    <dgm:cxn modelId="{92BBC7E7-C4CB-433A-8ABA-408ADF17B5C2}" srcId="{5818090F-ABD8-40F3-AC78-5B3A484FAE57}" destId="{E7FEBC71-771B-4933-87B9-1C1D3E34F773}" srcOrd="1" destOrd="0" parTransId="{A40A30F1-A897-440F-8EDF-AEB71183B6D4}" sibTransId="{3E511FD4-7A24-400B-9F9C-EFCB1632E4E2}"/>
    <dgm:cxn modelId="{3703B9E8-4E0E-412C-A785-3B7EB2BCBE2B}" srcId="{5818090F-ABD8-40F3-AC78-5B3A484FAE57}" destId="{EB5E49FD-9712-4613-8A95-03A71F57CC53}" srcOrd="0" destOrd="0" parTransId="{57FA7EE2-544E-46FB-9F1E-94CA5D402B2B}" sibTransId="{17FE1413-0504-45FC-B38D-6E82349EA2BA}"/>
    <dgm:cxn modelId="{40CF36EB-C2E0-4978-8027-EB7D752A0A1B}" type="presOf" srcId="{3E511FD4-7A24-400B-9F9C-EFCB1632E4E2}" destId="{7448BE49-3B98-4586-B8C3-1E3A851DA38C}" srcOrd="0" destOrd="0" presId="urn:microsoft.com/office/officeart/2005/8/layout/process2"/>
    <dgm:cxn modelId="{46CA7CFC-92A7-4F70-943D-E0D55CDCE3AA}" type="presParOf" srcId="{73E085C5-E62C-4233-8970-765E087C773B}" destId="{73AC4443-0B43-4B0C-8A61-53FEB18D81FA}" srcOrd="0" destOrd="0" presId="urn:microsoft.com/office/officeart/2005/8/layout/process2"/>
    <dgm:cxn modelId="{59E6C815-F11B-433E-8B46-A24CC9CE38D4}" type="presParOf" srcId="{73E085C5-E62C-4233-8970-765E087C773B}" destId="{F0A6C867-399B-4D54-82B4-42C0C6C7D422}" srcOrd="1" destOrd="0" presId="urn:microsoft.com/office/officeart/2005/8/layout/process2"/>
    <dgm:cxn modelId="{9C327B55-6833-45F4-A67A-CC4B3F41308F}" type="presParOf" srcId="{F0A6C867-399B-4D54-82B4-42C0C6C7D422}" destId="{3066DB27-F45F-4126-BA3E-6ACB9DC7C0A0}" srcOrd="0" destOrd="0" presId="urn:microsoft.com/office/officeart/2005/8/layout/process2"/>
    <dgm:cxn modelId="{72D0BBC9-161E-436D-B8A8-E173DA4780D0}" type="presParOf" srcId="{73E085C5-E62C-4233-8970-765E087C773B}" destId="{884F95B9-3A67-45E7-94E9-ECECFDA67056}" srcOrd="2" destOrd="0" presId="urn:microsoft.com/office/officeart/2005/8/layout/process2"/>
    <dgm:cxn modelId="{A9D60F31-C234-412C-A8EF-EC39F99896D8}" type="presParOf" srcId="{73E085C5-E62C-4233-8970-765E087C773B}" destId="{7448BE49-3B98-4586-B8C3-1E3A851DA38C}" srcOrd="3" destOrd="0" presId="urn:microsoft.com/office/officeart/2005/8/layout/process2"/>
    <dgm:cxn modelId="{8169F436-3B77-459D-B5E4-26CB45CCD744}" type="presParOf" srcId="{7448BE49-3B98-4586-B8C3-1E3A851DA38C}" destId="{E75D12CC-C73D-4DB8-A804-DE12DE1BE381}" srcOrd="0" destOrd="0" presId="urn:microsoft.com/office/officeart/2005/8/layout/process2"/>
    <dgm:cxn modelId="{E8C9B2ED-08D2-4EB7-805A-F39683AB0DAC}" type="presParOf" srcId="{73E085C5-E62C-4233-8970-765E087C773B}" destId="{2DE0FF92-5E62-4167-965E-C8CC0A0931E2}" srcOrd="4" destOrd="0" presId="urn:microsoft.com/office/officeart/2005/8/layout/process2"/>
    <dgm:cxn modelId="{279B7CD5-941E-441D-82E7-B2C2CF48699D}" type="presParOf" srcId="{73E085C5-E62C-4233-8970-765E087C773B}" destId="{1D666F53-A0B2-4EB1-94F3-26BEEE5F6136}" srcOrd="5" destOrd="0" presId="urn:microsoft.com/office/officeart/2005/8/layout/process2"/>
    <dgm:cxn modelId="{E7D81592-579A-4984-AAB0-80A78646E974}" type="presParOf" srcId="{1D666F53-A0B2-4EB1-94F3-26BEEE5F6136}" destId="{47618B2C-B8E7-4DD0-AC8E-500683EFFC37}" srcOrd="0" destOrd="0" presId="urn:microsoft.com/office/officeart/2005/8/layout/process2"/>
    <dgm:cxn modelId="{B7A257B0-8CC7-4EC6-BC3E-D785EE9EFE9A}" type="presParOf" srcId="{73E085C5-E62C-4233-8970-765E087C773B}" destId="{9F2BAA7E-FD0F-4981-9A48-F9DAE1ACA9B1}" srcOrd="6"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788D78-C2D0-3C40-BE4E-33035667B327}" type="doc">
      <dgm:prSet loTypeId="urn:microsoft.com/office/officeart/2005/8/layout/vList5" loCatId="" qsTypeId="urn:microsoft.com/office/officeart/2005/8/quickstyle/simple5" qsCatId="simple" csTypeId="urn:microsoft.com/office/officeart/2005/8/colors/accent2_2" csCatId="accent2" phldr="1"/>
      <dgm:spPr/>
      <dgm:t>
        <a:bodyPr/>
        <a:lstStyle/>
        <a:p>
          <a:endParaRPr lang="es-ES_tradnl"/>
        </a:p>
      </dgm:t>
    </dgm:pt>
    <dgm:pt modelId="{1F7CB171-807F-6B4C-AF94-EAD32936506C}">
      <dgm:prSet phldrT="[Texto]" custT="1"/>
      <dgm:spPr>
        <a:solidFill>
          <a:srgbClr val="A88000"/>
        </a:solidFill>
      </dgm:spPr>
      <dgm:t>
        <a:bodyPr/>
        <a:lstStyle/>
        <a:p>
          <a:r>
            <a:rPr lang="es-ES_tradnl" sz="1000" dirty="0">
              <a:latin typeface="Arial" charset="0"/>
              <a:ea typeface="Arial" charset="0"/>
              <a:cs typeface="Arial" charset="0"/>
            </a:rPr>
            <a:t>Por lo tanto</a:t>
          </a:r>
        </a:p>
      </dgm:t>
    </dgm:pt>
    <dgm:pt modelId="{EA1911BB-A5D3-D845-B6BA-115315D58E47}" type="parTrans" cxnId="{59B14ACE-03E3-0148-9756-B08AD3C425E3}">
      <dgm:prSet/>
      <dgm:spPr/>
      <dgm:t>
        <a:bodyPr/>
        <a:lstStyle/>
        <a:p>
          <a:endParaRPr lang="es-ES_tradnl" sz="1000">
            <a:latin typeface="Arial" charset="0"/>
            <a:ea typeface="Arial" charset="0"/>
            <a:cs typeface="Arial" charset="0"/>
          </a:endParaRPr>
        </a:p>
      </dgm:t>
    </dgm:pt>
    <dgm:pt modelId="{C7C6ADFD-DF3C-504F-B850-CE4B46A34788}" type="sibTrans" cxnId="{59B14ACE-03E3-0148-9756-B08AD3C425E3}">
      <dgm:prSet/>
      <dgm:spPr/>
      <dgm:t>
        <a:bodyPr/>
        <a:lstStyle/>
        <a:p>
          <a:endParaRPr lang="es-ES_tradnl" sz="1000">
            <a:latin typeface="Arial" charset="0"/>
            <a:ea typeface="Arial" charset="0"/>
            <a:cs typeface="Arial" charset="0"/>
          </a:endParaRPr>
        </a:p>
      </dgm:t>
    </dgm:pt>
    <dgm:pt modelId="{67010F80-BA0C-C941-AA4F-0DF4915FD64D}">
      <dgm:prSet phldrT="[Texto]" custT="1"/>
      <dgm:spPr>
        <a:solidFill>
          <a:srgbClr val="F4D46C">
            <a:alpha val="89804"/>
          </a:srgbClr>
        </a:solidFill>
      </dgm:spPr>
      <dgm:t>
        <a:bodyPr/>
        <a:lstStyle/>
        <a:p>
          <a:r>
            <a:rPr lang="es-ES" sz="1000" b="1" dirty="0">
              <a:latin typeface="Arial" charset="0"/>
              <a:ea typeface="Arial" charset="0"/>
              <a:cs typeface="Arial" charset="0"/>
            </a:rPr>
            <a:t>La alternativa seleccionada para el presente estudio corresponde a la guía didáctica sencilla y concreta sobre la administración financiera</a:t>
          </a:r>
          <a:endParaRPr lang="es-ES_tradnl" sz="1000" b="1" dirty="0">
            <a:latin typeface="Arial" charset="0"/>
            <a:ea typeface="Arial" charset="0"/>
            <a:cs typeface="Arial" charset="0"/>
          </a:endParaRPr>
        </a:p>
      </dgm:t>
    </dgm:pt>
    <dgm:pt modelId="{182BEFC9-4A6B-114A-9AE0-1758CBA03B4B}" type="parTrans" cxnId="{1FD2DA2F-A40E-7340-BC70-84AB0D603FA3}">
      <dgm:prSet/>
      <dgm:spPr/>
      <dgm:t>
        <a:bodyPr/>
        <a:lstStyle/>
        <a:p>
          <a:endParaRPr lang="es-ES_tradnl" sz="1000">
            <a:latin typeface="Arial" charset="0"/>
            <a:ea typeface="Arial" charset="0"/>
            <a:cs typeface="Arial" charset="0"/>
          </a:endParaRPr>
        </a:p>
      </dgm:t>
    </dgm:pt>
    <dgm:pt modelId="{958EA7C7-A904-144C-8538-19F286243030}" type="sibTrans" cxnId="{1FD2DA2F-A40E-7340-BC70-84AB0D603FA3}">
      <dgm:prSet/>
      <dgm:spPr/>
      <dgm:t>
        <a:bodyPr/>
        <a:lstStyle/>
        <a:p>
          <a:endParaRPr lang="es-ES_tradnl" sz="1000">
            <a:latin typeface="Arial" charset="0"/>
            <a:ea typeface="Arial" charset="0"/>
            <a:cs typeface="Arial" charset="0"/>
          </a:endParaRPr>
        </a:p>
      </dgm:t>
    </dgm:pt>
    <dgm:pt modelId="{FE0DC442-D7F3-4D48-865D-6883027A0BBF}" type="pres">
      <dgm:prSet presAssocID="{B2788D78-C2D0-3C40-BE4E-33035667B327}" presName="Name0" presStyleCnt="0">
        <dgm:presLayoutVars>
          <dgm:dir/>
          <dgm:animLvl val="lvl"/>
          <dgm:resizeHandles val="exact"/>
        </dgm:presLayoutVars>
      </dgm:prSet>
      <dgm:spPr/>
    </dgm:pt>
    <dgm:pt modelId="{DEF51C37-32A8-8F4E-A6D7-DD7908B0A2BC}" type="pres">
      <dgm:prSet presAssocID="{1F7CB171-807F-6B4C-AF94-EAD32936506C}" presName="linNode" presStyleCnt="0"/>
      <dgm:spPr/>
    </dgm:pt>
    <dgm:pt modelId="{7881D5C6-1B53-7148-9556-392CC5C452A1}" type="pres">
      <dgm:prSet presAssocID="{1F7CB171-807F-6B4C-AF94-EAD32936506C}" presName="parentText" presStyleLbl="node1" presStyleIdx="0" presStyleCnt="1" custScaleX="90910" custScaleY="62093">
        <dgm:presLayoutVars>
          <dgm:chMax val="1"/>
          <dgm:bulletEnabled val="1"/>
        </dgm:presLayoutVars>
      </dgm:prSet>
      <dgm:spPr/>
    </dgm:pt>
    <dgm:pt modelId="{51B50D65-78E2-EE43-BE05-9094FDF833F0}" type="pres">
      <dgm:prSet presAssocID="{1F7CB171-807F-6B4C-AF94-EAD32936506C}" presName="descendantText" presStyleLbl="alignAccFollowNode1" presStyleIdx="0" presStyleCnt="1" custScaleX="90909" custScaleY="75132" custLinFactNeighborX="-4453">
        <dgm:presLayoutVars>
          <dgm:bulletEnabled val="1"/>
        </dgm:presLayoutVars>
      </dgm:prSet>
      <dgm:spPr/>
    </dgm:pt>
  </dgm:ptLst>
  <dgm:cxnLst>
    <dgm:cxn modelId="{AECBFA06-A6D9-A740-9E2B-95855432E4FB}" type="presOf" srcId="{1F7CB171-807F-6B4C-AF94-EAD32936506C}" destId="{7881D5C6-1B53-7148-9556-392CC5C452A1}" srcOrd="0" destOrd="0" presId="urn:microsoft.com/office/officeart/2005/8/layout/vList5"/>
    <dgm:cxn modelId="{1FD2DA2F-A40E-7340-BC70-84AB0D603FA3}" srcId="{1F7CB171-807F-6B4C-AF94-EAD32936506C}" destId="{67010F80-BA0C-C941-AA4F-0DF4915FD64D}" srcOrd="0" destOrd="0" parTransId="{182BEFC9-4A6B-114A-9AE0-1758CBA03B4B}" sibTransId="{958EA7C7-A904-144C-8538-19F286243030}"/>
    <dgm:cxn modelId="{55088BAA-ACAB-ED42-AF7A-E87E7307D351}" type="presOf" srcId="{67010F80-BA0C-C941-AA4F-0DF4915FD64D}" destId="{51B50D65-78E2-EE43-BE05-9094FDF833F0}" srcOrd="0" destOrd="0" presId="urn:microsoft.com/office/officeart/2005/8/layout/vList5"/>
    <dgm:cxn modelId="{59B14ACE-03E3-0148-9756-B08AD3C425E3}" srcId="{B2788D78-C2D0-3C40-BE4E-33035667B327}" destId="{1F7CB171-807F-6B4C-AF94-EAD32936506C}" srcOrd="0" destOrd="0" parTransId="{EA1911BB-A5D3-D845-B6BA-115315D58E47}" sibTransId="{C7C6ADFD-DF3C-504F-B850-CE4B46A34788}"/>
    <dgm:cxn modelId="{839F50E7-4DDD-244E-968B-7195D3DFE98F}" type="presOf" srcId="{B2788D78-C2D0-3C40-BE4E-33035667B327}" destId="{FE0DC442-D7F3-4D48-865D-6883027A0BBF}" srcOrd="0" destOrd="0" presId="urn:microsoft.com/office/officeart/2005/8/layout/vList5"/>
    <dgm:cxn modelId="{54021F3D-C297-E145-9842-BD183319DBE7}" type="presParOf" srcId="{FE0DC442-D7F3-4D48-865D-6883027A0BBF}" destId="{DEF51C37-32A8-8F4E-A6D7-DD7908B0A2BC}" srcOrd="0" destOrd="0" presId="urn:microsoft.com/office/officeart/2005/8/layout/vList5"/>
    <dgm:cxn modelId="{E9711713-935E-794A-B7F4-FEC01636ACD4}" type="presParOf" srcId="{DEF51C37-32A8-8F4E-A6D7-DD7908B0A2BC}" destId="{7881D5C6-1B53-7148-9556-392CC5C452A1}" srcOrd="0" destOrd="0" presId="urn:microsoft.com/office/officeart/2005/8/layout/vList5"/>
    <dgm:cxn modelId="{4A1CF533-41B9-1A47-88E5-1BE61AF84327}" type="presParOf" srcId="{DEF51C37-32A8-8F4E-A6D7-DD7908B0A2BC}" destId="{51B50D65-78E2-EE43-BE05-9094FDF833F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121047-62CA-A44F-9079-89A98C98723D}" type="doc">
      <dgm:prSet loTypeId="urn:microsoft.com/office/officeart/2005/8/layout/hList1" loCatId="" qsTypeId="urn:microsoft.com/office/officeart/2005/8/quickstyle/simple4" qsCatId="simple" csTypeId="urn:microsoft.com/office/officeart/2005/8/colors/colorful4" csCatId="colorful" phldr="1"/>
      <dgm:spPr/>
      <dgm:t>
        <a:bodyPr/>
        <a:lstStyle/>
        <a:p>
          <a:endParaRPr lang="es-ES_tradnl"/>
        </a:p>
      </dgm:t>
    </dgm:pt>
    <dgm:pt modelId="{D41EEB40-FB03-0144-AC30-D31E4FBCBA9B}">
      <dgm:prSet phldrT="[Texto]" custT="1"/>
      <dgm:spPr/>
      <dgm:t>
        <a:bodyPr/>
        <a:lstStyle/>
        <a:p>
          <a:pPr algn="ctr"/>
          <a:r>
            <a:rPr lang="es-ES_tradnl" sz="1100" dirty="0">
              <a:latin typeface="Arial" charset="0"/>
              <a:ea typeface="Arial" charset="0"/>
              <a:cs typeface="Arial" charset="0"/>
            </a:rPr>
            <a:t>Para Buenas prácticas</a:t>
          </a:r>
          <a:endParaRPr lang="es-ES_tradnl" sz="1100" dirty="0"/>
        </a:p>
      </dgm:t>
    </dgm:pt>
    <dgm:pt modelId="{C119B681-29BD-D941-932A-5D2DA764AA7D}" type="parTrans" cxnId="{35AEADC3-189C-8D4D-9010-D2404F3DEA82}">
      <dgm:prSet/>
      <dgm:spPr/>
      <dgm:t>
        <a:bodyPr/>
        <a:lstStyle/>
        <a:p>
          <a:pPr algn="ctr"/>
          <a:endParaRPr lang="es-ES_tradnl" sz="1100"/>
        </a:p>
      </dgm:t>
    </dgm:pt>
    <dgm:pt modelId="{C470401C-438D-D445-B6E8-80BD30CA1544}" type="sibTrans" cxnId="{35AEADC3-189C-8D4D-9010-D2404F3DEA82}">
      <dgm:prSet/>
      <dgm:spPr/>
      <dgm:t>
        <a:bodyPr/>
        <a:lstStyle/>
        <a:p>
          <a:pPr algn="ctr"/>
          <a:endParaRPr lang="es-ES_tradnl" sz="1100"/>
        </a:p>
      </dgm:t>
    </dgm:pt>
    <dgm:pt modelId="{35327249-5171-6B47-AE13-B86B8287CCC6}">
      <dgm:prSet custT="1"/>
      <dgm:spPr/>
      <dgm:t>
        <a:bodyPr/>
        <a:lstStyle/>
        <a:p>
          <a:pPr algn="ctr"/>
          <a:r>
            <a:rPr lang="es-ES_tradnl" sz="1100" dirty="0">
              <a:solidFill>
                <a:schemeClr val="tx1"/>
              </a:solidFill>
              <a:latin typeface="Arial" charset="0"/>
              <a:ea typeface="Arial" charset="0"/>
              <a:cs typeface="Arial" charset="0"/>
            </a:rPr>
            <a:t>Para Predisposición de… </a:t>
          </a:r>
        </a:p>
      </dgm:t>
    </dgm:pt>
    <dgm:pt modelId="{D55F9E74-8910-D34A-83E4-58A2625F9F3E}" type="parTrans" cxnId="{6F99A7BF-3A00-564D-8788-7DC17D58E669}">
      <dgm:prSet/>
      <dgm:spPr/>
      <dgm:t>
        <a:bodyPr/>
        <a:lstStyle/>
        <a:p>
          <a:pPr algn="ctr"/>
          <a:endParaRPr lang="es-ES_tradnl" sz="1100"/>
        </a:p>
      </dgm:t>
    </dgm:pt>
    <dgm:pt modelId="{3351898F-ABCB-7644-BFF1-7F3F7748E37C}" type="sibTrans" cxnId="{6F99A7BF-3A00-564D-8788-7DC17D58E669}">
      <dgm:prSet/>
      <dgm:spPr/>
      <dgm:t>
        <a:bodyPr/>
        <a:lstStyle/>
        <a:p>
          <a:pPr algn="ctr"/>
          <a:endParaRPr lang="es-ES_tradnl" sz="1100"/>
        </a:p>
      </dgm:t>
    </dgm:pt>
    <dgm:pt modelId="{F5902E53-E888-5D41-B0F5-527ADF61378B}">
      <dgm:prSet phldrT="[Texto]" custT="1"/>
      <dgm:spPr/>
      <dgm:t>
        <a:bodyPr/>
        <a:lstStyle/>
        <a:p>
          <a:pPr algn="ctr"/>
          <a:r>
            <a:rPr lang="es-US" sz="1100" dirty="0"/>
            <a:t>Guía didáctica sencilla y concreta sobre conocimientos de la administración financiera que posibilite el aprendizaje y su aplicación</a:t>
          </a:r>
          <a:endParaRPr lang="es-ES_tradnl" sz="1100" dirty="0"/>
        </a:p>
      </dgm:t>
    </dgm:pt>
    <dgm:pt modelId="{B23E27B8-92FA-774A-A422-43355FF9AFBC}" type="parTrans" cxnId="{F8B2080C-3881-1044-84FA-B6E82BFEDC91}">
      <dgm:prSet/>
      <dgm:spPr/>
      <dgm:t>
        <a:bodyPr/>
        <a:lstStyle/>
        <a:p>
          <a:pPr algn="ctr"/>
          <a:endParaRPr lang="es-ES_tradnl" sz="1100"/>
        </a:p>
      </dgm:t>
    </dgm:pt>
    <dgm:pt modelId="{40A6384A-84ED-3E40-BB1D-0564A832E306}" type="sibTrans" cxnId="{F8B2080C-3881-1044-84FA-B6E82BFEDC91}">
      <dgm:prSet/>
      <dgm:spPr/>
      <dgm:t>
        <a:bodyPr/>
        <a:lstStyle/>
        <a:p>
          <a:pPr algn="ctr"/>
          <a:endParaRPr lang="es-ES_tradnl" sz="1100"/>
        </a:p>
      </dgm:t>
    </dgm:pt>
    <dgm:pt modelId="{CAC72695-631C-4F4C-8CD1-79F1F74997DE}">
      <dgm:prSet custT="1"/>
      <dgm:spPr/>
      <dgm:t>
        <a:bodyPr/>
        <a:lstStyle/>
        <a:p>
          <a:pPr algn="ctr"/>
          <a:r>
            <a:rPr lang="es-US" sz="1100" dirty="0"/>
            <a:t>Campañas o capacitaciones de concientización sobre la importancia de la administración financiera</a:t>
          </a:r>
          <a:endParaRPr lang="es-ES_tradnl" sz="1100" dirty="0">
            <a:latin typeface="Arial" charset="0"/>
            <a:ea typeface="Arial" charset="0"/>
            <a:cs typeface="Arial" charset="0"/>
          </a:endParaRPr>
        </a:p>
      </dgm:t>
    </dgm:pt>
    <dgm:pt modelId="{5703D495-1A1C-6445-BC4E-AE5D0C17E5DF}" type="parTrans" cxnId="{694BC613-D9E6-5945-BCEB-566E0A6C571B}">
      <dgm:prSet/>
      <dgm:spPr/>
      <dgm:t>
        <a:bodyPr/>
        <a:lstStyle/>
        <a:p>
          <a:pPr algn="ctr"/>
          <a:endParaRPr lang="es-ES_tradnl" sz="1100"/>
        </a:p>
      </dgm:t>
    </dgm:pt>
    <dgm:pt modelId="{A40CFF98-8764-104D-8CE1-8AF411D87261}" type="sibTrans" cxnId="{694BC613-D9E6-5945-BCEB-566E0A6C571B}">
      <dgm:prSet/>
      <dgm:spPr/>
      <dgm:t>
        <a:bodyPr/>
        <a:lstStyle/>
        <a:p>
          <a:pPr algn="ctr"/>
          <a:endParaRPr lang="es-ES_tradnl" sz="1100"/>
        </a:p>
      </dgm:t>
    </dgm:pt>
    <dgm:pt modelId="{F740B233-DB8C-F640-BA7B-C7E34ADD1FC8}" type="pres">
      <dgm:prSet presAssocID="{AF121047-62CA-A44F-9079-89A98C98723D}" presName="Name0" presStyleCnt="0">
        <dgm:presLayoutVars>
          <dgm:dir/>
          <dgm:animLvl val="lvl"/>
          <dgm:resizeHandles val="exact"/>
        </dgm:presLayoutVars>
      </dgm:prSet>
      <dgm:spPr/>
    </dgm:pt>
    <dgm:pt modelId="{6127ED21-B3EE-F443-B99A-1584C7D7BD08}" type="pres">
      <dgm:prSet presAssocID="{D41EEB40-FB03-0144-AC30-D31E4FBCBA9B}" presName="composite" presStyleCnt="0"/>
      <dgm:spPr/>
    </dgm:pt>
    <dgm:pt modelId="{B36EE217-B8E1-A340-8037-F7BCA01E3967}" type="pres">
      <dgm:prSet presAssocID="{D41EEB40-FB03-0144-AC30-D31E4FBCBA9B}" presName="parTx" presStyleLbl="alignNode1" presStyleIdx="0" presStyleCnt="2">
        <dgm:presLayoutVars>
          <dgm:chMax val="0"/>
          <dgm:chPref val="0"/>
          <dgm:bulletEnabled val="1"/>
        </dgm:presLayoutVars>
      </dgm:prSet>
      <dgm:spPr/>
    </dgm:pt>
    <dgm:pt modelId="{C1AA7C32-AD46-EB4F-A01F-664AFBE051DF}" type="pres">
      <dgm:prSet presAssocID="{D41EEB40-FB03-0144-AC30-D31E4FBCBA9B}" presName="desTx" presStyleLbl="alignAccFollowNode1" presStyleIdx="0" presStyleCnt="2">
        <dgm:presLayoutVars>
          <dgm:bulletEnabled val="1"/>
        </dgm:presLayoutVars>
      </dgm:prSet>
      <dgm:spPr/>
    </dgm:pt>
    <dgm:pt modelId="{61251470-AD4A-394B-B56E-349F84A92AB5}" type="pres">
      <dgm:prSet presAssocID="{C470401C-438D-D445-B6E8-80BD30CA1544}" presName="space" presStyleCnt="0"/>
      <dgm:spPr/>
    </dgm:pt>
    <dgm:pt modelId="{81D4ED3B-8CFF-A343-BBB9-D0DC20C0B194}" type="pres">
      <dgm:prSet presAssocID="{35327249-5171-6B47-AE13-B86B8287CCC6}" presName="composite" presStyleCnt="0"/>
      <dgm:spPr/>
    </dgm:pt>
    <dgm:pt modelId="{54E61583-CF60-AB4C-99C9-BBF0AB1B5FD4}" type="pres">
      <dgm:prSet presAssocID="{35327249-5171-6B47-AE13-B86B8287CCC6}" presName="parTx" presStyleLbl="alignNode1" presStyleIdx="1" presStyleCnt="2">
        <dgm:presLayoutVars>
          <dgm:chMax val="0"/>
          <dgm:chPref val="0"/>
          <dgm:bulletEnabled val="1"/>
        </dgm:presLayoutVars>
      </dgm:prSet>
      <dgm:spPr/>
    </dgm:pt>
    <dgm:pt modelId="{8021CFAF-0BC3-6141-9AE6-E1DFE67D7A95}" type="pres">
      <dgm:prSet presAssocID="{35327249-5171-6B47-AE13-B86B8287CCC6}" presName="desTx" presStyleLbl="alignAccFollowNode1" presStyleIdx="1" presStyleCnt="2">
        <dgm:presLayoutVars>
          <dgm:bulletEnabled val="1"/>
        </dgm:presLayoutVars>
      </dgm:prSet>
      <dgm:spPr/>
    </dgm:pt>
  </dgm:ptLst>
  <dgm:cxnLst>
    <dgm:cxn modelId="{37D3A30A-6B9C-334C-AB5D-E3848879C4D4}" type="presOf" srcId="{CAC72695-631C-4F4C-8CD1-79F1F74997DE}" destId="{8021CFAF-0BC3-6141-9AE6-E1DFE67D7A95}" srcOrd="0" destOrd="0" presId="urn:microsoft.com/office/officeart/2005/8/layout/hList1"/>
    <dgm:cxn modelId="{F8B2080C-3881-1044-84FA-B6E82BFEDC91}" srcId="{D41EEB40-FB03-0144-AC30-D31E4FBCBA9B}" destId="{F5902E53-E888-5D41-B0F5-527ADF61378B}" srcOrd="0" destOrd="0" parTransId="{B23E27B8-92FA-774A-A422-43355FF9AFBC}" sibTransId="{40A6384A-84ED-3E40-BB1D-0564A832E306}"/>
    <dgm:cxn modelId="{17961011-4825-004D-939B-0EEA1704EDFE}" type="presOf" srcId="{AF121047-62CA-A44F-9079-89A98C98723D}" destId="{F740B233-DB8C-F640-BA7B-C7E34ADD1FC8}" srcOrd="0" destOrd="0" presId="urn:microsoft.com/office/officeart/2005/8/layout/hList1"/>
    <dgm:cxn modelId="{694BC613-D9E6-5945-BCEB-566E0A6C571B}" srcId="{35327249-5171-6B47-AE13-B86B8287CCC6}" destId="{CAC72695-631C-4F4C-8CD1-79F1F74997DE}" srcOrd="0" destOrd="0" parTransId="{5703D495-1A1C-6445-BC4E-AE5D0C17E5DF}" sibTransId="{A40CFF98-8764-104D-8CE1-8AF411D87261}"/>
    <dgm:cxn modelId="{CEC11555-6E33-DF4E-9498-BF20AC832D29}" type="presOf" srcId="{35327249-5171-6B47-AE13-B86B8287CCC6}" destId="{54E61583-CF60-AB4C-99C9-BBF0AB1B5FD4}" srcOrd="0" destOrd="0" presId="urn:microsoft.com/office/officeart/2005/8/layout/hList1"/>
    <dgm:cxn modelId="{EECE8883-4808-AE4B-BF0D-D99F78A903D5}" type="presOf" srcId="{F5902E53-E888-5D41-B0F5-527ADF61378B}" destId="{C1AA7C32-AD46-EB4F-A01F-664AFBE051DF}" srcOrd="0" destOrd="0" presId="urn:microsoft.com/office/officeart/2005/8/layout/hList1"/>
    <dgm:cxn modelId="{6F99A7BF-3A00-564D-8788-7DC17D58E669}" srcId="{AF121047-62CA-A44F-9079-89A98C98723D}" destId="{35327249-5171-6B47-AE13-B86B8287CCC6}" srcOrd="1" destOrd="0" parTransId="{D55F9E74-8910-D34A-83E4-58A2625F9F3E}" sibTransId="{3351898F-ABCB-7644-BFF1-7F3F7748E37C}"/>
    <dgm:cxn modelId="{35AEADC3-189C-8D4D-9010-D2404F3DEA82}" srcId="{AF121047-62CA-A44F-9079-89A98C98723D}" destId="{D41EEB40-FB03-0144-AC30-D31E4FBCBA9B}" srcOrd="0" destOrd="0" parTransId="{C119B681-29BD-D941-932A-5D2DA764AA7D}" sibTransId="{C470401C-438D-D445-B6E8-80BD30CA1544}"/>
    <dgm:cxn modelId="{3A4D45C7-8AAF-B144-B426-770BFA3D8CA4}" type="presOf" srcId="{D41EEB40-FB03-0144-AC30-D31E4FBCBA9B}" destId="{B36EE217-B8E1-A340-8037-F7BCA01E3967}" srcOrd="0" destOrd="0" presId="urn:microsoft.com/office/officeart/2005/8/layout/hList1"/>
    <dgm:cxn modelId="{29D9CE04-AB26-0742-9844-1FA525092270}" type="presParOf" srcId="{F740B233-DB8C-F640-BA7B-C7E34ADD1FC8}" destId="{6127ED21-B3EE-F443-B99A-1584C7D7BD08}" srcOrd="0" destOrd="0" presId="urn:microsoft.com/office/officeart/2005/8/layout/hList1"/>
    <dgm:cxn modelId="{5CDB2CB6-3903-0044-8810-F78043C6E44E}" type="presParOf" srcId="{6127ED21-B3EE-F443-B99A-1584C7D7BD08}" destId="{B36EE217-B8E1-A340-8037-F7BCA01E3967}" srcOrd="0" destOrd="0" presId="urn:microsoft.com/office/officeart/2005/8/layout/hList1"/>
    <dgm:cxn modelId="{522F549C-6C02-E041-8FD9-BBF3ED6364EC}" type="presParOf" srcId="{6127ED21-B3EE-F443-B99A-1584C7D7BD08}" destId="{C1AA7C32-AD46-EB4F-A01F-664AFBE051DF}" srcOrd="1" destOrd="0" presId="urn:microsoft.com/office/officeart/2005/8/layout/hList1"/>
    <dgm:cxn modelId="{3BEE8B30-3C6F-CB49-A596-8F123A84376B}" type="presParOf" srcId="{F740B233-DB8C-F640-BA7B-C7E34ADD1FC8}" destId="{61251470-AD4A-394B-B56E-349F84A92AB5}" srcOrd="1" destOrd="0" presId="urn:microsoft.com/office/officeart/2005/8/layout/hList1"/>
    <dgm:cxn modelId="{8BD25DB7-CC78-3847-A02E-8DF3B755742F}" type="presParOf" srcId="{F740B233-DB8C-F640-BA7B-C7E34ADD1FC8}" destId="{81D4ED3B-8CFF-A343-BBB9-D0DC20C0B194}" srcOrd="2" destOrd="0" presId="urn:microsoft.com/office/officeart/2005/8/layout/hList1"/>
    <dgm:cxn modelId="{B8D87C70-728B-4F4E-BAC9-E3435EC1D16C}" type="presParOf" srcId="{81D4ED3B-8CFF-A343-BBB9-D0DC20C0B194}" destId="{54E61583-CF60-AB4C-99C9-BBF0AB1B5FD4}" srcOrd="0" destOrd="0" presId="urn:microsoft.com/office/officeart/2005/8/layout/hList1"/>
    <dgm:cxn modelId="{4241C645-5211-394F-96DC-1821C4E2A187}" type="presParOf" srcId="{81D4ED3B-8CFF-A343-BBB9-D0DC20C0B194}" destId="{8021CFAF-0BC3-6141-9AE6-E1DFE67D7A9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121047-62CA-A44F-9079-89A98C98723D}" type="doc">
      <dgm:prSet loTypeId="urn:microsoft.com/office/officeart/2005/8/layout/hList1" loCatId="" qsTypeId="urn:microsoft.com/office/officeart/2005/8/quickstyle/simple4" qsCatId="simple" csTypeId="urn:microsoft.com/office/officeart/2005/8/colors/colorful4" csCatId="colorful" phldr="1"/>
      <dgm:spPr/>
      <dgm:t>
        <a:bodyPr/>
        <a:lstStyle/>
        <a:p>
          <a:endParaRPr lang="es-ES_tradnl"/>
        </a:p>
      </dgm:t>
    </dgm:pt>
    <dgm:pt modelId="{D41EEB40-FB03-0144-AC30-D31E4FBCBA9B}">
      <dgm:prSet phldrT="[Texto]" custT="1"/>
      <dgm:spPr/>
      <dgm:t>
        <a:bodyPr/>
        <a:lstStyle/>
        <a:p>
          <a:pPr algn="ctr"/>
          <a:r>
            <a:rPr lang="es-ES_tradnl" sz="1100" dirty="0">
              <a:latin typeface="Arial" charset="0"/>
              <a:ea typeface="Arial" charset="0"/>
              <a:cs typeface="Arial" charset="0"/>
            </a:rPr>
            <a:t>Para Manejo de dinero</a:t>
          </a:r>
          <a:endParaRPr lang="es-ES_tradnl" sz="1100" dirty="0"/>
        </a:p>
      </dgm:t>
    </dgm:pt>
    <dgm:pt modelId="{C119B681-29BD-D941-932A-5D2DA764AA7D}" type="parTrans" cxnId="{35AEADC3-189C-8D4D-9010-D2404F3DEA82}">
      <dgm:prSet/>
      <dgm:spPr/>
      <dgm:t>
        <a:bodyPr/>
        <a:lstStyle/>
        <a:p>
          <a:pPr algn="ctr"/>
          <a:endParaRPr lang="es-ES_tradnl" sz="1100"/>
        </a:p>
      </dgm:t>
    </dgm:pt>
    <dgm:pt modelId="{C470401C-438D-D445-B6E8-80BD30CA1544}" type="sibTrans" cxnId="{35AEADC3-189C-8D4D-9010-D2404F3DEA82}">
      <dgm:prSet/>
      <dgm:spPr/>
      <dgm:t>
        <a:bodyPr/>
        <a:lstStyle/>
        <a:p>
          <a:pPr algn="ctr"/>
          <a:endParaRPr lang="es-ES_tradnl" sz="1100"/>
        </a:p>
      </dgm:t>
    </dgm:pt>
    <dgm:pt modelId="{F5902E53-E888-5D41-B0F5-527ADF61378B}">
      <dgm:prSet phldrT="[Texto]" custT="1"/>
      <dgm:spPr/>
      <dgm:t>
        <a:bodyPr/>
        <a:lstStyle/>
        <a:p>
          <a:pPr algn="ctr"/>
          <a:r>
            <a:rPr lang="es-US" sz="1100" dirty="0"/>
            <a:t>Asesoramiento personalizado a cada microempresa sobre el manejo del dinero. </a:t>
          </a:r>
          <a:endParaRPr lang="es-ES_tradnl" sz="1100" dirty="0"/>
        </a:p>
      </dgm:t>
    </dgm:pt>
    <dgm:pt modelId="{B23E27B8-92FA-774A-A422-43355FF9AFBC}" type="parTrans" cxnId="{F8B2080C-3881-1044-84FA-B6E82BFEDC91}">
      <dgm:prSet/>
      <dgm:spPr/>
      <dgm:t>
        <a:bodyPr/>
        <a:lstStyle/>
        <a:p>
          <a:pPr algn="ctr"/>
          <a:endParaRPr lang="es-ES_tradnl" sz="1100"/>
        </a:p>
      </dgm:t>
    </dgm:pt>
    <dgm:pt modelId="{40A6384A-84ED-3E40-BB1D-0564A832E306}" type="sibTrans" cxnId="{F8B2080C-3881-1044-84FA-B6E82BFEDC91}">
      <dgm:prSet/>
      <dgm:spPr/>
      <dgm:t>
        <a:bodyPr/>
        <a:lstStyle/>
        <a:p>
          <a:pPr algn="ctr"/>
          <a:endParaRPr lang="es-ES_tradnl" sz="1100"/>
        </a:p>
      </dgm:t>
    </dgm:pt>
    <dgm:pt modelId="{F740B233-DB8C-F640-BA7B-C7E34ADD1FC8}" type="pres">
      <dgm:prSet presAssocID="{AF121047-62CA-A44F-9079-89A98C98723D}" presName="Name0" presStyleCnt="0">
        <dgm:presLayoutVars>
          <dgm:dir/>
          <dgm:animLvl val="lvl"/>
          <dgm:resizeHandles val="exact"/>
        </dgm:presLayoutVars>
      </dgm:prSet>
      <dgm:spPr/>
    </dgm:pt>
    <dgm:pt modelId="{6127ED21-B3EE-F443-B99A-1584C7D7BD08}" type="pres">
      <dgm:prSet presAssocID="{D41EEB40-FB03-0144-AC30-D31E4FBCBA9B}" presName="composite" presStyleCnt="0"/>
      <dgm:spPr/>
    </dgm:pt>
    <dgm:pt modelId="{B36EE217-B8E1-A340-8037-F7BCA01E3967}" type="pres">
      <dgm:prSet presAssocID="{D41EEB40-FB03-0144-AC30-D31E4FBCBA9B}" presName="parTx" presStyleLbl="alignNode1" presStyleIdx="0" presStyleCnt="1">
        <dgm:presLayoutVars>
          <dgm:chMax val="0"/>
          <dgm:chPref val="0"/>
          <dgm:bulletEnabled val="1"/>
        </dgm:presLayoutVars>
      </dgm:prSet>
      <dgm:spPr/>
    </dgm:pt>
    <dgm:pt modelId="{C1AA7C32-AD46-EB4F-A01F-664AFBE051DF}" type="pres">
      <dgm:prSet presAssocID="{D41EEB40-FB03-0144-AC30-D31E4FBCBA9B}" presName="desTx" presStyleLbl="alignAccFollowNode1" presStyleIdx="0" presStyleCnt="1">
        <dgm:presLayoutVars>
          <dgm:bulletEnabled val="1"/>
        </dgm:presLayoutVars>
      </dgm:prSet>
      <dgm:spPr/>
    </dgm:pt>
  </dgm:ptLst>
  <dgm:cxnLst>
    <dgm:cxn modelId="{F8B2080C-3881-1044-84FA-B6E82BFEDC91}" srcId="{D41EEB40-FB03-0144-AC30-D31E4FBCBA9B}" destId="{F5902E53-E888-5D41-B0F5-527ADF61378B}" srcOrd="0" destOrd="0" parTransId="{B23E27B8-92FA-774A-A422-43355FF9AFBC}" sibTransId="{40A6384A-84ED-3E40-BB1D-0564A832E306}"/>
    <dgm:cxn modelId="{17961011-4825-004D-939B-0EEA1704EDFE}" type="presOf" srcId="{AF121047-62CA-A44F-9079-89A98C98723D}" destId="{F740B233-DB8C-F640-BA7B-C7E34ADD1FC8}" srcOrd="0" destOrd="0" presId="urn:microsoft.com/office/officeart/2005/8/layout/hList1"/>
    <dgm:cxn modelId="{EECE8883-4808-AE4B-BF0D-D99F78A903D5}" type="presOf" srcId="{F5902E53-E888-5D41-B0F5-527ADF61378B}" destId="{C1AA7C32-AD46-EB4F-A01F-664AFBE051DF}" srcOrd="0" destOrd="0" presId="urn:microsoft.com/office/officeart/2005/8/layout/hList1"/>
    <dgm:cxn modelId="{35AEADC3-189C-8D4D-9010-D2404F3DEA82}" srcId="{AF121047-62CA-A44F-9079-89A98C98723D}" destId="{D41EEB40-FB03-0144-AC30-D31E4FBCBA9B}" srcOrd="0" destOrd="0" parTransId="{C119B681-29BD-D941-932A-5D2DA764AA7D}" sibTransId="{C470401C-438D-D445-B6E8-80BD30CA1544}"/>
    <dgm:cxn modelId="{3A4D45C7-8AAF-B144-B426-770BFA3D8CA4}" type="presOf" srcId="{D41EEB40-FB03-0144-AC30-D31E4FBCBA9B}" destId="{B36EE217-B8E1-A340-8037-F7BCA01E3967}" srcOrd="0" destOrd="0" presId="urn:microsoft.com/office/officeart/2005/8/layout/hList1"/>
    <dgm:cxn modelId="{29D9CE04-AB26-0742-9844-1FA525092270}" type="presParOf" srcId="{F740B233-DB8C-F640-BA7B-C7E34ADD1FC8}" destId="{6127ED21-B3EE-F443-B99A-1584C7D7BD08}" srcOrd="0" destOrd="0" presId="urn:microsoft.com/office/officeart/2005/8/layout/hList1"/>
    <dgm:cxn modelId="{5CDB2CB6-3903-0044-8810-F78043C6E44E}" type="presParOf" srcId="{6127ED21-B3EE-F443-B99A-1584C7D7BD08}" destId="{B36EE217-B8E1-A340-8037-F7BCA01E3967}" srcOrd="0" destOrd="0" presId="urn:microsoft.com/office/officeart/2005/8/layout/hList1"/>
    <dgm:cxn modelId="{522F549C-6C02-E041-8FD9-BBF3ED6364EC}" type="presParOf" srcId="{6127ED21-B3EE-F443-B99A-1584C7D7BD08}" destId="{C1AA7C32-AD46-EB4F-A01F-664AFBE051DF}"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A6B19E-101D-4F10-B4AF-DFF32C057CC8}" type="doc">
      <dgm:prSet loTypeId="urn:microsoft.com/office/officeart/2005/8/layout/process3" loCatId="process" qsTypeId="urn:microsoft.com/office/officeart/2005/8/quickstyle/simple4" qsCatId="simple" csTypeId="urn:microsoft.com/office/officeart/2005/8/colors/accent2_4" csCatId="accent2" phldr="1"/>
      <dgm:spPr/>
      <dgm:t>
        <a:bodyPr/>
        <a:lstStyle/>
        <a:p>
          <a:endParaRPr lang="es-EC"/>
        </a:p>
      </dgm:t>
    </dgm:pt>
    <dgm:pt modelId="{7490643D-AE9B-4E90-A5CC-ABB4B0AC8834}">
      <dgm:prSet phldrT="[Texto]" custT="1"/>
      <dgm:spPr/>
      <dgm:t>
        <a:bodyPr/>
        <a:lstStyle/>
        <a:p>
          <a:r>
            <a:rPr lang="es-EC" sz="2400" dirty="0"/>
            <a:t>Objetivo general</a:t>
          </a:r>
        </a:p>
      </dgm:t>
    </dgm:pt>
    <dgm:pt modelId="{2AA48F67-D0B4-4048-86A7-F1B0D6C413C9}" type="parTrans" cxnId="{B1293EDE-F095-47DF-BBDC-2ADD9D94D7A6}">
      <dgm:prSet/>
      <dgm:spPr/>
      <dgm:t>
        <a:bodyPr/>
        <a:lstStyle/>
        <a:p>
          <a:endParaRPr lang="es-EC"/>
        </a:p>
      </dgm:t>
    </dgm:pt>
    <dgm:pt modelId="{621F3D62-358D-4E91-9712-3EAAD076C032}" type="sibTrans" cxnId="{B1293EDE-F095-47DF-BBDC-2ADD9D94D7A6}">
      <dgm:prSet/>
      <dgm:spPr/>
      <dgm:t>
        <a:bodyPr/>
        <a:lstStyle/>
        <a:p>
          <a:endParaRPr lang="es-EC"/>
        </a:p>
      </dgm:t>
    </dgm:pt>
    <dgm:pt modelId="{E2E4D2A3-F410-415E-9FFA-BBB78269F1A6}">
      <dgm:prSet phldrT="[Texto]" custT="1"/>
      <dgm:spPr/>
      <dgm:t>
        <a:bodyPr/>
        <a:lstStyle/>
        <a:p>
          <a:r>
            <a:rPr lang="es-US" sz="1200" dirty="0"/>
            <a:t>Caracterizar la administración financiera de las microempresas ubicadas en el centro de ciudad de Jipijapa y proponer una guía didáctica sobre aspectos relevantes de la administración financiera que permita mejorar la capacidad de dirección financiera de los microempresarios, periodo 2021.</a:t>
          </a:r>
          <a:endParaRPr lang="es-EC" sz="1200" dirty="0"/>
        </a:p>
      </dgm:t>
    </dgm:pt>
    <dgm:pt modelId="{A0477FE0-B541-4EB2-90F9-4D758DAFEFB9}" type="parTrans" cxnId="{B4C54AEC-CB05-4E08-97FB-3C195811B223}">
      <dgm:prSet/>
      <dgm:spPr/>
      <dgm:t>
        <a:bodyPr/>
        <a:lstStyle/>
        <a:p>
          <a:endParaRPr lang="es-EC"/>
        </a:p>
      </dgm:t>
    </dgm:pt>
    <dgm:pt modelId="{129E33AF-3E42-441C-B50B-CA1FC73DD95E}" type="sibTrans" cxnId="{B4C54AEC-CB05-4E08-97FB-3C195811B223}">
      <dgm:prSet/>
      <dgm:spPr/>
      <dgm:t>
        <a:bodyPr/>
        <a:lstStyle/>
        <a:p>
          <a:endParaRPr lang="es-EC"/>
        </a:p>
      </dgm:t>
    </dgm:pt>
    <dgm:pt modelId="{7351816F-C0DC-4778-858C-415494ACAA17}">
      <dgm:prSet phldrT="[Texto]" custT="1"/>
      <dgm:spPr/>
      <dgm:t>
        <a:bodyPr/>
        <a:lstStyle/>
        <a:p>
          <a:r>
            <a:rPr lang="es-EC" sz="2400" dirty="0"/>
            <a:t>Objetivos específicos</a:t>
          </a:r>
        </a:p>
      </dgm:t>
    </dgm:pt>
    <dgm:pt modelId="{35D95871-09EB-4E7F-BE61-BB04BB319DFC}" type="parTrans" cxnId="{DA745A38-F1EC-4D80-94E9-334A96E59B42}">
      <dgm:prSet/>
      <dgm:spPr/>
      <dgm:t>
        <a:bodyPr/>
        <a:lstStyle/>
        <a:p>
          <a:endParaRPr lang="es-EC"/>
        </a:p>
      </dgm:t>
    </dgm:pt>
    <dgm:pt modelId="{0D949EA7-29D3-40B1-BEBC-FD9FE906BEEC}" type="sibTrans" cxnId="{DA745A38-F1EC-4D80-94E9-334A96E59B42}">
      <dgm:prSet/>
      <dgm:spPr/>
      <dgm:t>
        <a:bodyPr/>
        <a:lstStyle/>
        <a:p>
          <a:endParaRPr lang="es-EC"/>
        </a:p>
      </dgm:t>
    </dgm:pt>
    <dgm:pt modelId="{08D8FB4D-5963-4902-A484-EDDF6B49D95C}">
      <dgm:prSet phldrT="[Texto]" custT="1"/>
      <dgm:spPr/>
      <dgm:t>
        <a:bodyPr/>
        <a:lstStyle/>
        <a:p>
          <a:r>
            <a:rPr lang="es-US" sz="1200" dirty="0"/>
            <a:t>Recopilar bases conceptuales sobre la administración financiera enfocadas a su aplicación en microempresas.</a:t>
          </a:r>
          <a:endParaRPr lang="es-EC" sz="1200" dirty="0"/>
        </a:p>
      </dgm:t>
    </dgm:pt>
    <dgm:pt modelId="{AD1550AF-32A0-450E-9E27-8BAAF23501F0}" type="parTrans" cxnId="{F400E9FB-E26B-4234-B8B3-5C3BFB4F157C}">
      <dgm:prSet/>
      <dgm:spPr/>
      <dgm:t>
        <a:bodyPr/>
        <a:lstStyle/>
        <a:p>
          <a:endParaRPr lang="es-EC"/>
        </a:p>
      </dgm:t>
    </dgm:pt>
    <dgm:pt modelId="{64E1E219-2887-4598-8D50-76FC6FEA5D8A}" type="sibTrans" cxnId="{F400E9FB-E26B-4234-B8B3-5C3BFB4F157C}">
      <dgm:prSet/>
      <dgm:spPr/>
      <dgm:t>
        <a:bodyPr/>
        <a:lstStyle/>
        <a:p>
          <a:endParaRPr lang="es-EC"/>
        </a:p>
      </dgm:t>
    </dgm:pt>
    <dgm:pt modelId="{B01DF839-2625-4687-8EAE-7B751024212D}">
      <dgm:prSet phldrT="[Texto]"/>
      <dgm:spPr/>
      <dgm:t>
        <a:bodyPr/>
        <a:lstStyle/>
        <a:p>
          <a:endParaRPr lang="es-EC" sz="800" dirty="0"/>
        </a:p>
      </dgm:t>
    </dgm:pt>
    <dgm:pt modelId="{854027A1-431B-4614-9977-3604D616D4E4}" type="sibTrans" cxnId="{76A684CC-1D16-443E-82E1-61D177EA40F6}">
      <dgm:prSet/>
      <dgm:spPr/>
      <dgm:t>
        <a:bodyPr/>
        <a:lstStyle/>
        <a:p>
          <a:endParaRPr lang="es-EC"/>
        </a:p>
      </dgm:t>
    </dgm:pt>
    <dgm:pt modelId="{FD3D041D-E460-4544-B45C-757B42B98F2F}" type="parTrans" cxnId="{76A684CC-1D16-443E-82E1-61D177EA40F6}">
      <dgm:prSet/>
      <dgm:spPr/>
      <dgm:t>
        <a:bodyPr/>
        <a:lstStyle/>
        <a:p>
          <a:endParaRPr lang="es-EC"/>
        </a:p>
      </dgm:t>
    </dgm:pt>
    <dgm:pt modelId="{237CC2F9-8066-4651-AF4B-422008CFB59F}">
      <dgm:prSet phldrT="[Texto]" custT="1"/>
      <dgm:spPr/>
      <dgm:t>
        <a:bodyPr/>
        <a:lstStyle/>
        <a:p>
          <a:r>
            <a:rPr lang="es-US" sz="1200" dirty="0"/>
            <a:t>Identificar los procedimientos administrativos financieros aplicados en las microempresas ubicadas en el centro de la ciudad de Jipijapa.</a:t>
          </a:r>
          <a:endParaRPr lang="es-EC" sz="1200" dirty="0"/>
        </a:p>
      </dgm:t>
    </dgm:pt>
    <dgm:pt modelId="{027DBDBB-8EBB-436C-8756-BC5C89C47482}" type="parTrans" cxnId="{CE43FBA5-6750-48FB-8AB6-BF83DD7E4912}">
      <dgm:prSet/>
      <dgm:spPr/>
      <dgm:t>
        <a:bodyPr/>
        <a:lstStyle/>
        <a:p>
          <a:endParaRPr lang="es-EC"/>
        </a:p>
      </dgm:t>
    </dgm:pt>
    <dgm:pt modelId="{C015803D-A8FC-46EB-85CB-B1B3A4E9D42E}" type="sibTrans" cxnId="{CE43FBA5-6750-48FB-8AB6-BF83DD7E4912}">
      <dgm:prSet/>
      <dgm:spPr/>
      <dgm:t>
        <a:bodyPr/>
        <a:lstStyle/>
        <a:p>
          <a:endParaRPr lang="es-EC"/>
        </a:p>
      </dgm:t>
    </dgm:pt>
    <dgm:pt modelId="{7EACC73D-7044-4ACF-9602-01B292347779}">
      <dgm:prSet phldrT="[Texto]" custT="1"/>
      <dgm:spPr/>
      <dgm:t>
        <a:bodyPr/>
        <a:lstStyle/>
        <a:p>
          <a:r>
            <a:rPr lang="es-US" sz="1200" dirty="0"/>
            <a:t>Diseñar una guía didáctica que contemple un temario sobre los procedimientos adecuados que posibilite el aprendizaje y la aplicación de la administración financiera en las microempresas y, así, mejorar el desarrollo de las actividades inherentes a ella.</a:t>
          </a:r>
          <a:endParaRPr lang="es-EC" sz="1200" dirty="0"/>
        </a:p>
      </dgm:t>
    </dgm:pt>
    <dgm:pt modelId="{6073AAB1-0D10-4357-BC21-2640B10019A4}" type="parTrans" cxnId="{EC0811B1-5D30-48C2-BB78-E652567FB098}">
      <dgm:prSet/>
      <dgm:spPr/>
      <dgm:t>
        <a:bodyPr/>
        <a:lstStyle/>
        <a:p>
          <a:endParaRPr lang="es-EC"/>
        </a:p>
      </dgm:t>
    </dgm:pt>
    <dgm:pt modelId="{C26801D6-E14D-4C24-89B8-90DF70827056}" type="sibTrans" cxnId="{EC0811B1-5D30-48C2-BB78-E652567FB098}">
      <dgm:prSet/>
      <dgm:spPr/>
      <dgm:t>
        <a:bodyPr/>
        <a:lstStyle/>
        <a:p>
          <a:endParaRPr lang="es-EC"/>
        </a:p>
      </dgm:t>
    </dgm:pt>
    <dgm:pt modelId="{130B1E92-2CEE-44D9-A7CF-FBED77471613}">
      <dgm:prSet phldrT="[Texto]" custT="1"/>
      <dgm:spPr/>
      <dgm:t>
        <a:bodyPr/>
        <a:lstStyle/>
        <a:p>
          <a:endParaRPr lang="es-EC" sz="1200" dirty="0"/>
        </a:p>
      </dgm:t>
    </dgm:pt>
    <dgm:pt modelId="{C04F2166-02E8-4313-A741-87ED396A3B66}" type="parTrans" cxnId="{3E1E99BE-17C1-4E35-B210-D1B1FCE60913}">
      <dgm:prSet/>
      <dgm:spPr/>
      <dgm:t>
        <a:bodyPr/>
        <a:lstStyle/>
        <a:p>
          <a:endParaRPr lang="es-EC"/>
        </a:p>
      </dgm:t>
    </dgm:pt>
    <dgm:pt modelId="{C5F4A9C7-782E-4987-B4EB-11661624B20C}" type="sibTrans" cxnId="{3E1E99BE-17C1-4E35-B210-D1B1FCE60913}">
      <dgm:prSet/>
      <dgm:spPr/>
      <dgm:t>
        <a:bodyPr/>
        <a:lstStyle/>
        <a:p>
          <a:endParaRPr lang="es-EC"/>
        </a:p>
      </dgm:t>
    </dgm:pt>
    <dgm:pt modelId="{A907CC04-1E7F-435D-AF15-75B0E57B35FB}">
      <dgm:prSet phldrT="[Texto]" custT="1"/>
      <dgm:spPr/>
      <dgm:t>
        <a:bodyPr/>
        <a:lstStyle/>
        <a:p>
          <a:endParaRPr lang="es-EC" sz="1200" dirty="0"/>
        </a:p>
      </dgm:t>
    </dgm:pt>
    <dgm:pt modelId="{DDC4BF75-8250-4320-AFF6-08A9C94AA2F8}" type="parTrans" cxnId="{D6924DF4-19C4-4242-B759-FD0FF6E802A5}">
      <dgm:prSet/>
      <dgm:spPr/>
      <dgm:t>
        <a:bodyPr/>
        <a:lstStyle/>
        <a:p>
          <a:endParaRPr lang="es-EC"/>
        </a:p>
      </dgm:t>
    </dgm:pt>
    <dgm:pt modelId="{E90CA5DE-D4FB-401A-8231-8315FB5F0C3B}" type="sibTrans" cxnId="{D6924DF4-19C4-4242-B759-FD0FF6E802A5}">
      <dgm:prSet/>
      <dgm:spPr/>
      <dgm:t>
        <a:bodyPr/>
        <a:lstStyle/>
        <a:p>
          <a:endParaRPr lang="es-EC"/>
        </a:p>
      </dgm:t>
    </dgm:pt>
    <dgm:pt modelId="{05533CF9-12F3-46A8-A095-37E61B37A538}">
      <dgm:prSet phldrT="[Texto]" custT="1"/>
      <dgm:spPr/>
      <dgm:t>
        <a:bodyPr/>
        <a:lstStyle/>
        <a:p>
          <a:endParaRPr lang="es-EC" sz="1200" dirty="0"/>
        </a:p>
      </dgm:t>
    </dgm:pt>
    <dgm:pt modelId="{07365BD6-6D29-49FD-BA5B-8E89B6A85564}" type="parTrans" cxnId="{B6BAFE76-659E-48F3-9150-8783A4CCF035}">
      <dgm:prSet/>
      <dgm:spPr/>
      <dgm:t>
        <a:bodyPr/>
        <a:lstStyle/>
        <a:p>
          <a:endParaRPr lang="es-EC"/>
        </a:p>
      </dgm:t>
    </dgm:pt>
    <dgm:pt modelId="{B990928E-E433-49F3-A7EB-7DDF359A5F1F}" type="sibTrans" cxnId="{B6BAFE76-659E-48F3-9150-8783A4CCF035}">
      <dgm:prSet/>
      <dgm:spPr/>
      <dgm:t>
        <a:bodyPr/>
        <a:lstStyle/>
        <a:p>
          <a:endParaRPr lang="es-EC"/>
        </a:p>
      </dgm:t>
    </dgm:pt>
    <dgm:pt modelId="{2B766836-9F53-43A0-851A-A91290347316}" type="pres">
      <dgm:prSet presAssocID="{C2A6B19E-101D-4F10-B4AF-DFF32C057CC8}" presName="linearFlow" presStyleCnt="0">
        <dgm:presLayoutVars>
          <dgm:dir/>
          <dgm:animLvl val="lvl"/>
          <dgm:resizeHandles val="exact"/>
        </dgm:presLayoutVars>
      </dgm:prSet>
      <dgm:spPr/>
    </dgm:pt>
    <dgm:pt modelId="{1254F57A-C00A-4FA6-B95F-8C77EF292683}" type="pres">
      <dgm:prSet presAssocID="{7490643D-AE9B-4E90-A5CC-ABB4B0AC8834}" presName="composite" presStyleCnt="0"/>
      <dgm:spPr/>
    </dgm:pt>
    <dgm:pt modelId="{D8C83B4D-FB97-437E-BC2A-A814CDEF6D5A}" type="pres">
      <dgm:prSet presAssocID="{7490643D-AE9B-4E90-A5CC-ABB4B0AC8834}" presName="parTx" presStyleLbl="node1" presStyleIdx="0" presStyleCnt="2">
        <dgm:presLayoutVars>
          <dgm:chMax val="0"/>
          <dgm:chPref val="0"/>
          <dgm:bulletEnabled val="1"/>
        </dgm:presLayoutVars>
      </dgm:prSet>
      <dgm:spPr/>
    </dgm:pt>
    <dgm:pt modelId="{4B2E9C08-86F5-49D5-BBEB-B4DFF3C4D342}" type="pres">
      <dgm:prSet presAssocID="{7490643D-AE9B-4E90-A5CC-ABB4B0AC8834}" presName="parSh" presStyleLbl="node1" presStyleIdx="0" presStyleCnt="2"/>
      <dgm:spPr/>
    </dgm:pt>
    <dgm:pt modelId="{1143F402-7133-4980-8E6D-9CE454E21A89}" type="pres">
      <dgm:prSet presAssocID="{7490643D-AE9B-4E90-A5CC-ABB4B0AC8834}" presName="desTx" presStyleLbl="fgAcc1" presStyleIdx="0" presStyleCnt="2" custLinFactNeighborX="-1088" custLinFactNeighborY="-20250">
        <dgm:presLayoutVars>
          <dgm:bulletEnabled val="1"/>
        </dgm:presLayoutVars>
      </dgm:prSet>
      <dgm:spPr/>
    </dgm:pt>
    <dgm:pt modelId="{B62A43B8-8C27-490D-AC46-AB81D65128D9}" type="pres">
      <dgm:prSet presAssocID="{621F3D62-358D-4E91-9712-3EAAD076C032}" presName="sibTrans" presStyleLbl="sibTrans2D1" presStyleIdx="0" presStyleCnt="1" custLinFactNeighborX="31961"/>
      <dgm:spPr/>
    </dgm:pt>
    <dgm:pt modelId="{A31CB431-1119-4268-A865-519B3A71C4A5}" type="pres">
      <dgm:prSet presAssocID="{621F3D62-358D-4E91-9712-3EAAD076C032}" presName="connTx" presStyleLbl="sibTrans2D1" presStyleIdx="0" presStyleCnt="1"/>
      <dgm:spPr/>
    </dgm:pt>
    <dgm:pt modelId="{DFACF309-95B1-4202-90BB-371FA4D43D8F}" type="pres">
      <dgm:prSet presAssocID="{7351816F-C0DC-4778-858C-415494ACAA17}" presName="composite" presStyleCnt="0"/>
      <dgm:spPr/>
    </dgm:pt>
    <dgm:pt modelId="{809BA055-720A-4A71-BF0D-8021931BF911}" type="pres">
      <dgm:prSet presAssocID="{7351816F-C0DC-4778-858C-415494ACAA17}" presName="parTx" presStyleLbl="node1" presStyleIdx="0" presStyleCnt="2">
        <dgm:presLayoutVars>
          <dgm:chMax val="0"/>
          <dgm:chPref val="0"/>
          <dgm:bulletEnabled val="1"/>
        </dgm:presLayoutVars>
      </dgm:prSet>
      <dgm:spPr/>
    </dgm:pt>
    <dgm:pt modelId="{72C53B72-9192-45FC-B062-FCACA90CD987}" type="pres">
      <dgm:prSet presAssocID="{7351816F-C0DC-4778-858C-415494ACAA17}" presName="parSh" presStyleLbl="node1" presStyleIdx="1" presStyleCnt="2"/>
      <dgm:spPr/>
    </dgm:pt>
    <dgm:pt modelId="{29E5B4F3-9E2A-4D92-BF51-3D318A44FE13}" type="pres">
      <dgm:prSet presAssocID="{7351816F-C0DC-4778-858C-415494ACAA17}" presName="desTx" presStyleLbl="fgAcc1" presStyleIdx="1" presStyleCnt="2" custLinFactNeighborX="-1088" custLinFactNeighborY="-20250">
        <dgm:presLayoutVars>
          <dgm:bulletEnabled val="1"/>
        </dgm:presLayoutVars>
      </dgm:prSet>
      <dgm:spPr/>
    </dgm:pt>
  </dgm:ptLst>
  <dgm:cxnLst>
    <dgm:cxn modelId="{DAAF0F09-3A54-428A-A423-0CE294EBC84F}" type="presOf" srcId="{E2E4D2A3-F410-415E-9FFA-BBB78269F1A6}" destId="{1143F402-7133-4980-8E6D-9CE454E21A89}" srcOrd="0" destOrd="1" presId="urn:microsoft.com/office/officeart/2005/8/layout/process3"/>
    <dgm:cxn modelId="{0A335C10-A358-441E-8356-19BBFD1C06E4}" type="presOf" srcId="{08D8FB4D-5963-4902-A484-EDDF6B49D95C}" destId="{29E5B4F3-9E2A-4D92-BF51-3D318A44FE13}" srcOrd="0" destOrd="0" presId="urn:microsoft.com/office/officeart/2005/8/layout/process3"/>
    <dgm:cxn modelId="{608B641A-25B8-4C0F-AD92-97CF62B6C2D6}" type="presOf" srcId="{621F3D62-358D-4E91-9712-3EAAD076C032}" destId="{B62A43B8-8C27-490D-AC46-AB81D65128D9}" srcOrd="0" destOrd="0" presId="urn:microsoft.com/office/officeart/2005/8/layout/process3"/>
    <dgm:cxn modelId="{CC737B2F-4C5F-47AD-B6E3-17D783B02EFD}" type="presOf" srcId="{7351816F-C0DC-4778-858C-415494ACAA17}" destId="{72C53B72-9192-45FC-B062-FCACA90CD987}" srcOrd="1" destOrd="0" presId="urn:microsoft.com/office/officeart/2005/8/layout/process3"/>
    <dgm:cxn modelId="{DA745A38-F1EC-4D80-94E9-334A96E59B42}" srcId="{C2A6B19E-101D-4F10-B4AF-DFF32C057CC8}" destId="{7351816F-C0DC-4778-858C-415494ACAA17}" srcOrd="1" destOrd="0" parTransId="{35D95871-09EB-4E7F-BE61-BB04BB319DFC}" sibTransId="{0D949EA7-29D3-40B1-BEBC-FD9FE906BEEC}"/>
    <dgm:cxn modelId="{BA3B0839-0CDB-4BCF-9D12-D4B39C9BF389}" type="presOf" srcId="{7351816F-C0DC-4778-858C-415494ACAA17}" destId="{809BA055-720A-4A71-BF0D-8021931BF911}" srcOrd="0" destOrd="0" presId="urn:microsoft.com/office/officeart/2005/8/layout/process3"/>
    <dgm:cxn modelId="{38B04E5F-BC16-43F9-8C7D-B9772487EAF6}" type="presOf" srcId="{237CC2F9-8066-4651-AF4B-422008CFB59F}" destId="{29E5B4F3-9E2A-4D92-BF51-3D318A44FE13}" srcOrd="0" destOrd="2" presId="urn:microsoft.com/office/officeart/2005/8/layout/process3"/>
    <dgm:cxn modelId="{ABEBB94D-17E8-4E2F-88EA-CAE3833B9AFC}" type="presOf" srcId="{621F3D62-358D-4E91-9712-3EAAD076C032}" destId="{A31CB431-1119-4268-A865-519B3A71C4A5}" srcOrd="1" destOrd="0" presId="urn:microsoft.com/office/officeart/2005/8/layout/process3"/>
    <dgm:cxn modelId="{93450373-B6D8-4AA7-B39D-89CCB68CB636}" type="presOf" srcId="{B01DF839-2625-4687-8EAE-7B751024212D}" destId="{29E5B4F3-9E2A-4D92-BF51-3D318A44FE13}" srcOrd="0" destOrd="5" presId="urn:microsoft.com/office/officeart/2005/8/layout/process3"/>
    <dgm:cxn modelId="{B6BAFE76-659E-48F3-9150-8783A4CCF035}" srcId="{7490643D-AE9B-4E90-A5CC-ABB4B0AC8834}" destId="{05533CF9-12F3-46A8-A095-37E61B37A538}" srcOrd="0" destOrd="0" parTransId="{07365BD6-6D29-49FD-BA5B-8E89B6A85564}" sibTransId="{B990928E-E433-49F3-A7EB-7DDF359A5F1F}"/>
    <dgm:cxn modelId="{3AA99C9E-AF98-4212-AA86-BBFB76F9FC95}" type="presOf" srcId="{7490643D-AE9B-4E90-A5CC-ABB4B0AC8834}" destId="{4B2E9C08-86F5-49D5-BBEB-B4DFF3C4D342}" srcOrd="1" destOrd="0" presId="urn:microsoft.com/office/officeart/2005/8/layout/process3"/>
    <dgm:cxn modelId="{CE43FBA5-6750-48FB-8AB6-BF83DD7E4912}" srcId="{7351816F-C0DC-4778-858C-415494ACAA17}" destId="{237CC2F9-8066-4651-AF4B-422008CFB59F}" srcOrd="2" destOrd="0" parTransId="{027DBDBB-8EBB-436C-8756-BC5C89C47482}" sibTransId="{C015803D-A8FC-46EB-85CB-B1B3A4E9D42E}"/>
    <dgm:cxn modelId="{EC0811B1-5D30-48C2-BB78-E652567FB098}" srcId="{7351816F-C0DC-4778-858C-415494ACAA17}" destId="{7EACC73D-7044-4ACF-9602-01B292347779}" srcOrd="4" destOrd="0" parTransId="{6073AAB1-0D10-4357-BC21-2640B10019A4}" sibTransId="{C26801D6-E14D-4C24-89B8-90DF70827056}"/>
    <dgm:cxn modelId="{3E1E99BE-17C1-4E35-B210-D1B1FCE60913}" srcId="{7351816F-C0DC-4778-858C-415494ACAA17}" destId="{130B1E92-2CEE-44D9-A7CF-FBED77471613}" srcOrd="1" destOrd="0" parTransId="{C04F2166-02E8-4313-A741-87ED396A3B66}" sibTransId="{C5F4A9C7-782E-4987-B4EB-11661624B20C}"/>
    <dgm:cxn modelId="{F90C32C8-F044-4750-8C66-E36B78E265B6}" type="presOf" srcId="{7EACC73D-7044-4ACF-9602-01B292347779}" destId="{29E5B4F3-9E2A-4D92-BF51-3D318A44FE13}" srcOrd="0" destOrd="4" presId="urn:microsoft.com/office/officeart/2005/8/layout/process3"/>
    <dgm:cxn modelId="{76A684CC-1D16-443E-82E1-61D177EA40F6}" srcId="{7351816F-C0DC-4778-858C-415494ACAA17}" destId="{B01DF839-2625-4687-8EAE-7B751024212D}" srcOrd="5" destOrd="0" parTransId="{FD3D041D-E460-4544-B45C-757B42B98F2F}" sibTransId="{854027A1-431B-4614-9977-3604D616D4E4}"/>
    <dgm:cxn modelId="{B1293EDE-F095-47DF-BBDC-2ADD9D94D7A6}" srcId="{C2A6B19E-101D-4F10-B4AF-DFF32C057CC8}" destId="{7490643D-AE9B-4E90-A5CC-ABB4B0AC8834}" srcOrd="0" destOrd="0" parTransId="{2AA48F67-D0B4-4048-86A7-F1B0D6C413C9}" sibTransId="{621F3D62-358D-4E91-9712-3EAAD076C032}"/>
    <dgm:cxn modelId="{60774FEB-5EAF-4985-999F-E99534DFFD25}" type="presOf" srcId="{7490643D-AE9B-4E90-A5CC-ABB4B0AC8834}" destId="{D8C83B4D-FB97-437E-BC2A-A814CDEF6D5A}" srcOrd="0" destOrd="0" presId="urn:microsoft.com/office/officeart/2005/8/layout/process3"/>
    <dgm:cxn modelId="{B4C54AEC-CB05-4E08-97FB-3C195811B223}" srcId="{7490643D-AE9B-4E90-A5CC-ABB4B0AC8834}" destId="{E2E4D2A3-F410-415E-9FFA-BBB78269F1A6}" srcOrd="1" destOrd="0" parTransId="{A0477FE0-B541-4EB2-90F9-4D758DAFEFB9}" sibTransId="{129E33AF-3E42-441C-B50B-CA1FC73DD95E}"/>
    <dgm:cxn modelId="{0CB246ED-5DDB-4800-BA74-49AF2F028369}" type="presOf" srcId="{C2A6B19E-101D-4F10-B4AF-DFF32C057CC8}" destId="{2B766836-9F53-43A0-851A-A91290347316}" srcOrd="0" destOrd="0" presId="urn:microsoft.com/office/officeart/2005/8/layout/process3"/>
    <dgm:cxn modelId="{1CEF14F3-3B6E-4F15-9B07-C5441D807B37}" type="presOf" srcId="{130B1E92-2CEE-44D9-A7CF-FBED77471613}" destId="{29E5B4F3-9E2A-4D92-BF51-3D318A44FE13}" srcOrd="0" destOrd="1" presId="urn:microsoft.com/office/officeart/2005/8/layout/process3"/>
    <dgm:cxn modelId="{D6924DF4-19C4-4242-B759-FD0FF6E802A5}" srcId="{7351816F-C0DC-4778-858C-415494ACAA17}" destId="{A907CC04-1E7F-435D-AF15-75B0E57B35FB}" srcOrd="3" destOrd="0" parTransId="{DDC4BF75-8250-4320-AFF6-08A9C94AA2F8}" sibTransId="{E90CA5DE-D4FB-401A-8231-8315FB5F0C3B}"/>
    <dgm:cxn modelId="{EC855DF5-A813-45D0-AF70-A6D3DFD4DBBF}" type="presOf" srcId="{05533CF9-12F3-46A8-A095-37E61B37A538}" destId="{1143F402-7133-4980-8E6D-9CE454E21A89}" srcOrd="0" destOrd="0" presId="urn:microsoft.com/office/officeart/2005/8/layout/process3"/>
    <dgm:cxn modelId="{57F5A5FA-D871-4F61-BEE0-ED69A51533E6}" type="presOf" srcId="{A907CC04-1E7F-435D-AF15-75B0E57B35FB}" destId="{29E5B4F3-9E2A-4D92-BF51-3D318A44FE13}" srcOrd="0" destOrd="3" presId="urn:microsoft.com/office/officeart/2005/8/layout/process3"/>
    <dgm:cxn modelId="{F400E9FB-E26B-4234-B8B3-5C3BFB4F157C}" srcId="{7351816F-C0DC-4778-858C-415494ACAA17}" destId="{08D8FB4D-5963-4902-A484-EDDF6B49D95C}" srcOrd="0" destOrd="0" parTransId="{AD1550AF-32A0-450E-9E27-8BAAF23501F0}" sibTransId="{64E1E219-2887-4598-8D50-76FC6FEA5D8A}"/>
    <dgm:cxn modelId="{CD39779C-A5D4-4B42-B725-EA7C1004D151}" type="presParOf" srcId="{2B766836-9F53-43A0-851A-A91290347316}" destId="{1254F57A-C00A-4FA6-B95F-8C77EF292683}" srcOrd="0" destOrd="0" presId="urn:microsoft.com/office/officeart/2005/8/layout/process3"/>
    <dgm:cxn modelId="{B776175E-518A-42DE-9D07-2F9C764760CE}" type="presParOf" srcId="{1254F57A-C00A-4FA6-B95F-8C77EF292683}" destId="{D8C83B4D-FB97-437E-BC2A-A814CDEF6D5A}" srcOrd="0" destOrd="0" presId="urn:microsoft.com/office/officeart/2005/8/layout/process3"/>
    <dgm:cxn modelId="{572DFA7B-5743-498A-BBB8-DA01710E1E95}" type="presParOf" srcId="{1254F57A-C00A-4FA6-B95F-8C77EF292683}" destId="{4B2E9C08-86F5-49D5-BBEB-B4DFF3C4D342}" srcOrd="1" destOrd="0" presId="urn:microsoft.com/office/officeart/2005/8/layout/process3"/>
    <dgm:cxn modelId="{DBC8D87E-1EFB-4EA2-8ED4-97FC2EE88F83}" type="presParOf" srcId="{1254F57A-C00A-4FA6-B95F-8C77EF292683}" destId="{1143F402-7133-4980-8E6D-9CE454E21A89}" srcOrd="2" destOrd="0" presId="urn:microsoft.com/office/officeart/2005/8/layout/process3"/>
    <dgm:cxn modelId="{D2642E3B-AFDA-4BD9-85A0-8A1CBD7F8DD8}" type="presParOf" srcId="{2B766836-9F53-43A0-851A-A91290347316}" destId="{B62A43B8-8C27-490D-AC46-AB81D65128D9}" srcOrd="1" destOrd="0" presId="urn:microsoft.com/office/officeart/2005/8/layout/process3"/>
    <dgm:cxn modelId="{63DA624C-70FB-4CDE-9CCA-F177BEC3D4A5}" type="presParOf" srcId="{B62A43B8-8C27-490D-AC46-AB81D65128D9}" destId="{A31CB431-1119-4268-A865-519B3A71C4A5}" srcOrd="0" destOrd="0" presId="urn:microsoft.com/office/officeart/2005/8/layout/process3"/>
    <dgm:cxn modelId="{ABA11BE0-33A6-4B7E-87F1-5DCF2BA9C94F}" type="presParOf" srcId="{2B766836-9F53-43A0-851A-A91290347316}" destId="{DFACF309-95B1-4202-90BB-371FA4D43D8F}" srcOrd="2" destOrd="0" presId="urn:microsoft.com/office/officeart/2005/8/layout/process3"/>
    <dgm:cxn modelId="{B18A1C91-014A-4B69-A7F4-5EBE96878575}" type="presParOf" srcId="{DFACF309-95B1-4202-90BB-371FA4D43D8F}" destId="{809BA055-720A-4A71-BF0D-8021931BF911}" srcOrd="0" destOrd="0" presId="urn:microsoft.com/office/officeart/2005/8/layout/process3"/>
    <dgm:cxn modelId="{BE29E73C-BCA4-42FA-8EC6-5EB67514908F}" type="presParOf" srcId="{DFACF309-95B1-4202-90BB-371FA4D43D8F}" destId="{72C53B72-9192-45FC-B062-FCACA90CD987}" srcOrd="1" destOrd="0" presId="urn:microsoft.com/office/officeart/2005/8/layout/process3"/>
    <dgm:cxn modelId="{B350406A-F651-478A-BE2A-9C6087BBCE4A}" type="presParOf" srcId="{DFACF309-95B1-4202-90BB-371FA4D43D8F}" destId="{29E5B4F3-9E2A-4D92-BF51-3D318A44FE1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98AD32-E5DF-48B9-B61E-3B78ECEC7F8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C"/>
        </a:p>
      </dgm:t>
    </dgm:pt>
    <dgm:pt modelId="{C45294C9-FE0C-4B24-BF35-34114CC288BE}">
      <dgm:prSet phldrT="[Texto]" custT="1"/>
      <dgm:spPr/>
      <dgm:t>
        <a:bodyPr/>
        <a:lstStyle/>
        <a:p>
          <a:pPr>
            <a:buFont typeface="Courier New" panose="02070309020205020404" pitchFamily="49" charset="0"/>
            <a:buChar char="o"/>
          </a:pPr>
          <a:r>
            <a:rPr lang="es-US" sz="1400" dirty="0"/>
            <a:t>¿Los microempresarios emplean normativa y políticas financieras para el desarrollo de sus actividades empresariales?</a:t>
          </a:r>
          <a:endParaRPr lang="es-EC" sz="1400" dirty="0"/>
        </a:p>
      </dgm:t>
    </dgm:pt>
    <dgm:pt modelId="{2145662A-57A3-47EC-BD52-A3128C26394F}" type="parTrans" cxnId="{29DD8FF7-09AC-4D53-BD0D-8B5DAC09DF42}">
      <dgm:prSet/>
      <dgm:spPr/>
      <dgm:t>
        <a:bodyPr/>
        <a:lstStyle/>
        <a:p>
          <a:endParaRPr lang="es-EC" sz="1400"/>
        </a:p>
      </dgm:t>
    </dgm:pt>
    <dgm:pt modelId="{1E785028-8F2C-4CD3-937E-3DE4650E394A}" type="sibTrans" cxnId="{29DD8FF7-09AC-4D53-BD0D-8B5DAC09DF42}">
      <dgm:prSet custT="1"/>
      <dgm:spPr/>
      <dgm:t>
        <a:bodyPr/>
        <a:lstStyle/>
        <a:p>
          <a:endParaRPr lang="es-EC" sz="1400"/>
        </a:p>
      </dgm:t>
    </dgm:pt>
    <dgm:pt modelId="{BF156D84-A29F-4BFC-99C4-F65AF47AF135}">
      <dgm:prSet phldrT="[Texto]" custT="1"/>
      <dgm:spPr/>
      <dgm:t>
        <a:bodyPr/>
        <a:lstStyle/>
        <a:p>
          <a:pPr>
            <a:buFont typeface="Courier New" panose="02070309020205020404" pitchFamily="49" charset="0"/>
            <a:buChar char="o"/>
          </a:pPr>
          <a:r>
            <a:rPr lang="es-US" sz="1400" dirty="0"/>
            <a:t>¿Los microempresarios aplican procedimientos para la administración del capital de trabajo?</a:t>
          </a:r>
          <a:endParaRPr lang="es-EC" sz="1400" dirty="0"/>
        </a:p>
      </dgm:t>
    </dgm:pt>
    <dgm:pt modelId="{9CE9D3E0-911E-46CF-9FCB-CD1844B36014}" type="parTrans" cxnId="{7A116BC9-4F5F-4E74-8BF9-8772296DA6DE}">
      <dgm:prSet/>
      <dgm:spPr/>
      <dgm:t>
        <a:bodyPr/>
        <a:lstStyle/>
        <a:p>
          <a:endParaRPr lang="es-EC" sz="1400"/>
        </a:p>
      </dgm:t>
    </dgm:pt>
    <dgm:pt modelId="{3D47D318-9AFE-4CF6-BD73-91054338C784}" type="sibTrans" cxnId="{7A116BC9-4F5F-4E74-8BF9-8772296DA6DE}">
      <dgm:prSet custT="1"/>
      <dgm:spPr/>
      <dgm:t>
        <a:bodyPr/>
        <a:lstStyle/>
        <a:p>
          <a:endParaRPr lang="es-EC" sz="1400"/>
        </a:p>
      </dgm:t>
    </dgm:pt>
    <dgm:pt modelId="{CFBFABC7-B3A3-41A3-9555-42833AC17726}">
      <dgm:prSet phldrT="[Texto]" custT="1"/>
      <dgm:spPr/>
      <dgm:t>
        <a:bodyPr/>
        <a:lstStyle/>
        <a:p>
          <a:pPr>
            <a:buFont typeface="Courier New" panose="02070309020205020404" pitchFamily="49" charset="0"/>
            <a:buChar char="o"/>
          </a:pPr>
          <a:r>
            <a:rPr lang="es-US" sz="1400" dirty="0">
              <a:solidFill>
                <a:schemeClr val="accent1">
                  <a:lumMod val="25000"/>
                </a:schemeClr>
              </a:solidFill>
            </a:rPr>
            <a:t>¿Los microempresarios mantienen controles en la gestión financiera realizada?</a:t>
          </a:r>
          <a:endParaRPr lang="es-EC" sz="1400" dirty="0">
            <a:solidFill>
              <a:schemeClr val="accent1">
                <a:lumMod val="25000"/>
              </a:schemeClr>
            </a:solidFill>
          </a:endParaRPr>
        </a:p>
      </dgm:t>
    </dgm:pt>
    <dgm:pt modelId="{10834F3D-2763-469B-8981-D725481C554C}" type="parTrans" cxnId="{E0331BDB-E53B-4590-B7CD-6ADBB39A5E6E}">
      <dgm:prSet/>
      <dgm:spPr/>
      <dgm:t>
        <a:bodyPr/>
        <a:lstStyle/>
        <a:p>
          <a:endParaRPr lang="es-EC" sz="1400"/>
        </a:p>
      </dgm:t>
    </dgm:pt>
    <dgm:pt modelId="{91E01523-5E12-457B-885A-84D38BB7A021}" type="sibTrans" cxnId="{E0331BDB-E53B-4590-B7CD-6ADBB39A5E6E}">
      <dgm:prSet/>
      <dgm:spPr/>
      <dgm:t>
        <a:bodyPr/>
        <a:lstStyle/>
        <a:p>
          <a:endParaRPr lang="es-EC" sz="1400"/>
        </a:p>
      </dgm:t>
    </dgm:pt>
    <dgm:pt modelId="{DB860872-1531-40B5-BAF4-C7DF289FA3A0}" type="pres">
      <dgm:prSet presAssocID="{5398AD32-E5DF-48B9-B61E-3B78ECEC7F8E}" presName="outerComposite" presStyleCnt="0">
        <dgm:presLayoutVars>
          <dgm:chMax val="5"/>
          <dgm:dir/>
          <dgm:resizeHandles val="exact"/>
        </dgm:presLayoutVars>
      </dgm:prSet>
      <dgm:spPr/>
    </dgm:pt>
    <dgm:pt modelId="{241A8EF6-D662-4BFE-A0E8-BF91798B460C}" type="pres">
      <dgm:prSet presAssocID="{5398AD32-E5DF-48B9-B61E-3B78ECEC7F8E}" presName="dummyMaxCanvas" presStyleCnt="0">
        <dgm:presLayoutVars/>
      </dgm:prSet>
      <dgm:spPr/>
    </dgm:pt>
    <dgm:pt modelId="{018CC3EA-CC41-4313-9DCC-D292B4A2B389}" type="pres">
      <dgm:prSet presAssocID="{5398AD32-E5DF-48B9-B61E-3B78ECEC7F8E}" presName="ThreeNodes_1" presStyleLbl="node1" presStyleIdx="0" presStyleCnt="3">
        <dgm:presLayoutVars>
          <dgm:bulletEnabled val="1"/>
        </dgm:presLayoutVars>
      </dgm:prSet>
      <dgm:spPr/>
    </dgm:pt>
    <dgm:pt modelId="{6AB2224E-4770-43FC-9433-D0787D574CAC}" type="pres">
      <dgm:prSet presAssocID="{5398AD32-E5DF-48B9-B61E-3B78ECEC7F8E}" presName="ThreeNodes_2" presStyleLbl="node1" presStyleIdx="1" presStyleCnt="3">
        <dgm:presLayoutVars>
          <dgm:bulletEnabled val="1"/>
        </dgm:presLayoutVars>
      </dgm:prSet>
      <dgm:spPr/>
    </dgm:pt>
    <dgm:pt modelId="{FEE71C94-C79D-42ED-A2DB-578168C8D4C7}" type="pres">
      <dgm:prSet presAssocID="{5398AD32-E5DF-48B9-B61E-3B78ECEC7F8E}" presName="ThreeNodes_3" presStyleLbl="node1" presStyleIdx="2" presStyleCnt="3">
        <dgm:presLayoutVars>
          <dgm:bulletEnabled val="1"/>
        </dgm:presLayoutVars>
      </dgm:prSet>
      <dgm:spPr/>
    </dgm:pt>
    <dgm:pt modelId="{BBC89ECF-B974-46EF-8D11-C6767E9CB2CD}" type="pres">
      <dgm:prSet presAssocID="{5398AD32-E5DF-48B9-B61E-3B78ECEC7F8E}" presName="ThreeConn_1-2" presStyleLbl="fgAccFollowNode1" presStyleIdx="0" presStyleCnt="2">
        <dgm:presLayoutVars>
          <dgm:bulletEnabled val="1"/>
        </dgm:presLayoutVars>
      </dgm:prSet>
      <dgm:spPr/>
    </dgm:pt>
    <dgm:pt modelId="{A6193535-BB52-4A19-921B-46196BE73A46}" type="pres">
      <dgm:prSet presAssocID="{5398AD32-E5DF-48B9-B61E-3B78ECEC7F8E}" presName="ThreeConn_2-3" presStyleLbl="fgAccFollowNode1" presStyleIdx="1" presStyleCnt="2">
        <dgm:presLayoutVars>
          <dgm:bulletEnabled val="1"/>
        </dgm:presLayoutVars>
      </dgm:prSet>
      <dgm:spPr/>
    </dgm:pt>
    <dgm:pt modelId="{569208ED-8C82-455A-9794-26C0D6948EE9}" type="pres">
      <dgm:prSet presAssocID="{5398AD32-E5DF-48B9-B61E-3B78ECEC7F8E}" presName="ThreeNodes_1_text" presStyleLbl="node1" presStyleIdx="2" presStyleCnt="3">
        <dgm:presLayoutVars>
          <dgm:bulletEnabled val="1"/>
        </dgm:presLayoutVars>
      </dgm:prSet>
      <dgm:spPr/>
    </dgm:pt>
    <dgm:pt modelId="{EA5E5A01-92F8-41FA-8581-11C951701D33}" type="pres">
      <dgm:prSet presAssocID="{5398AD32-E5DF-48B9-B61E-3B78ECEC7F8E}" presName="ThreeNodes_2_text" presStyleLbl="node1" presStyleIdx="2" presStyleCnt="3">
        <dgm:presLayoutVars>
          <dgm:bulletEnabled val="1"/>
        </dgm:presLayoutVars>
      </dgm:prSet>
      <dgm:spPr/>
    </dgm:pt>
    <dgm:pt modelId="{0A2C6D1E-0213-4ED5-931D-86AE8A31D736}" type="pres">
      <dgm:prSet presAssocID="{5398AD32-E5DF-48B9-B61E-3B78ECEC7F8E}" presName="ThreeNodes_3_text" presStyleLbl="node1" presStyleIdx="2" presStyleCnt="3">
        <dgm:presLayoutVars>
          <dgm:bulletEnabled val="1"/>
        </dgm:presLayoutVars>
      </dgm:prSet>
      <dgm:spPr/>
    </dgm:pt>
  </dgm:ptLst>
  <dgm:cxnLst>
    <dgm:cxn modelId="{D4747301-E77F-4450-B083-C70738B65156}" type="presOf" srcId="{CFBFABC7-B3A3-41A3-9555-42833AC17726}" destId="{0A2C6D1E-0213-4ED5-931D-86AE8A31D736}" srcOrd="1" destOrd="0" presId="urn:microsoft.com/office/officeart/2005/8/layout/vProcess5"/>
    <dgm:cxn modelId="{61243608-E225-45FD-8A38-3EE100E9DDA2}" type="presOf" srcId="{CFBFABC7-B3A3-41A3-9555-42833AC17726}" destId="{FEE71C94-C79D-42ED-A2DB-578168C8D4C7}" srcOrd="0" destOrd="0" presId="urn:microsoft.com/office/officeart/2005/8/layout/vProcess5"/>
    <dgm:cxn modelId="{E5DAF45F-7D5D-4339-9F49-CF164D9EF460}" type="presOf" srcId="{3D47D318-9AFE-4CF6-BD73-91054338C784}" destId="{A6193535-BB52-4A19-921B-46196BE73A46}" srcOrd="0" destOrd="0" presId="urn:microsoft.com/office/officeart/2005/8/layout/vProcess5"/>
    <dgm:cxn modelId="{F7219561-C547-4634-93F2-65154803C086}" type="presOf" srcId="{BF156D84-A29F-4BFC-99C4-F65AF47AF135}" destId="{EA5E5A01-92F8-41FA-8581-11C951701D33}" srcOrd="1" destOrd="0" presId="urn:microsoft.com/office/officeart/2005/8/layout/vProcess5"/>
    <dgm:cxn modelId="{3E522062-E859-4AA3-AC9A-60FB125F0D0A}" type="presOf" srcId="{1E785028-8F2C-4CD3-937E-3DE4650E394A}" destId="{BBC89ECF-B974-46EF-8D11-C6767E9CB2CD}" srcOrd="0" destOrd="0" presId="urn:microsoft.com/office/officeart/2005/8/layout/vProcess5"/>
    <dgm:cxn modelId="{2C1F1D48-5BF6-46DE-9B2B-771DDC6DF727}" type="presOf" srcId="{5398AD32-E5DF-48B9-B61E-3B78ECEC7F8E}" destId="{DB860872-1531-40B5-BAF4-C7DF289FA3A0}" srcOrd="0" destOrd="0" presId="urn:microsoft.com/office/officeart/2005/8/layout/vProcess5"/>
    <dgm:cxn modelId="{4E383378-6467-42E3-9F71-2348DFFF0441}" type="presOf" srcId="{C45294C9-FE0C-4B24-BF35-34114CC288BE}" destId="{018CC3EA-CC41-4313-9DCC-D292B4A2B389}" srcOrd="0" destOrd="0" presId="urn:microsoft.com/office/officeart/2005/8/layout/vProcess5"/>
    <dgm:cxn modelId="{6885969B-ADA2-4592-9C32-F78BF4D87662}" type="presOf" srcId="{C45294C9-FE0C-4B24-BF35-34114CC288BE}" destId="{569208ED-8C82-455A-9794-26C0D6948EE9}" srcOrd="1" destOrd="0" presId="urn:microsoft.com/office/officeart/2005/8/layout/vProcess5"/>
    <dgm:cxn modelId="{905D2CB9-8EC5-4267-8974-8C2689ECA286}" type="presOf" srcId="{BF156D84-A29F-4BFC-99C4-F65AF47AF135}" destId="{6AB2224E-4770-43FC-9433-D0787D574CAC}" srcOrd="0" destOrd="0" presId="urn:microsoft.com/office/officeart/2005/8/layout/vProcess5"/>
    <dgm:cxn modelId="{7A116BC9-4F5F-4E74-8BF9-8772296DA6DE}" srcId="{5398AD32-E5DF-48B9-B61E-3B78ECEC7F8E}" destId="{BF156D84-A29F-4BFC-99C4-F65AF47AF135}" srcOrd="1" destOrd="0" parTransId="{9CE9D3E0-911E-46CF-9FCB-CD1844B36014}" sibTransId="{3D47D318-9AFE-4CF6-BD73-91054338C784}"/>
    <dgm:cxn modelId="{E0331BDB-E53B-4590-B7CD-6ADBB39A5E6E}" srcId="{5398AD32-E5DF-48B9-B61E-3B78ECEC7F8E}" destId="{CFBFABC7-B3A3-41A3-9555-42833AC17726}" srcOrd="2" destOrd="0" parTransId="{10834F3D-2763-469B-8981-D725481C554C}" sibTransId="{91E01523-5E12-457B-885A-84D38BB7A021}"/>
    <dgm:cxn modelId="{29DD8FF7-09AC-4D53-BD0D-8B5DAC09DF42}" srcId="{5398AD32-E5DF-48B9-B61E-3B78ECEC7F8E}" destId="{C45294C9-FE0C-4B24-BF35-34114CC288BE}" srcOrd="0" destOrd="0" parTransId="{2145662A-57A3-47EC-BD52-A3128C26394F}" sibTransId="{1E785028-8F2C-4CD3-937E-3DE4650E394A}"/>
    <dgm:cxn modelId="{3849CF4B-4B6B-4158-91B4-A3919B3A6E53}" type="presParOf" srcId="{DB860872-1531-40B5-BAF4-C7DF289FA3A0}" destId="{241A8EF6-D662-4BFE-A0E8-BF91798B460C}" srcOrd="0" destOrd="0" presId="urn:microsoft.com/office/officeart/2005/8/layout/vProcess5"/>
    <dgm:cxn modelId="{C6FC73A6-3EF8-4230-B358-CFE1A11A018E}" type="presParOf" srcId="{DB860872-1531-40B5-BAF4-C7DF289FA3A0}" destId="{018CC3EA-CC41-4313-9DCC-D292B4A2B389}" srcOrd="1" destOrd="0" presId="urn:microsoft.com/office/officeart/2005/8/layout/vProcess5"/>
    <dgm:cxn modelId="{501038AA-A40B-4FAD-BF2A-D3618C9A699B}" type="presParOf" srcId="{DB860872-1531-40B5-BAF4-C7DF289FA3A0}" destId="{6AB2224E-4770-43FC-9433-D0787D574CAC}" srcOrd="2" destOrd="0" presId="urn:microsoft.com/office/officeart/2005/8/layout/vProcess5"/>
    <dgm:cxn modelId="{BA3A0440-96C9-4097-84D9-B98E6B1CF7DB}" type="presParOf" srcId="{DB860872-1531-40B5-BAF4-C7DF289FA3A0}" destId="{FEE71C94-C79D-42ED-A2DB-578168C8D4C7}" srcOrd="3" destOrd="0" presId="urn:microsoft.com/office/officeart/2005/8/layout/vProcess5"/>
    <dgm:cxn modelId="{2C05BEE9-DA4D-456A-A372-325B43969B0A}" type="presParOf" srcId="{DB860872-1531-40B5-BAF4-C7DF289FA3A0}" destId="{BBC89ECF-B974-46EF-8D11-C6767E9CB2CD}" srcOrd="4" destOrd="0" presId="urn:microsoft.com/office/officeart/2005/8/layout/vProcess5"/>
    <dgm:cxn modelId="{A8FC79DA-1910-496F-9816-68355F23D68D}" type="presParOf" srcId="{DB860872-1531-40B5-BAF4-C7DF289FA3A0}" destId="{A6193535-BB52-4A19-921B-46196BE73A46}" srcOrd="5" destOrd="0" presId="urn:microsoft.com/office/officeart/2005/8/layout/vProcess5"/>
    <dgm:cxn modelId="{030EE164-3945-4454-81FD-444677E7E053}" type="presParOf" srcId="{DB860872-1531-40B5-BAF4-C7DF289FA3A0}" destId="{569208ED-8C82-455A-9794-26C0D6948EE9}" srcOrd="6" destOrd="0" presId="urn:microsoft.com/office/officeart/2005/8/layout/vProcess5"/>
    <dgm:cxn modelId="{5893E570-FA61-40D3-9AB3-8744A21A418A}" type="presParOf" srcId="{DB860872-1531-40B5-BAF4-C7DF289FA3A0}" destId="{EA5E5A01-92F8-41FA-8581-11C951701D33}" srcOrd="7" destOrd="0" presId="urn:microsoft.com/office/officeart/2005/8/layout/vProcess5"/>
    <dgm:cxn modelId="{7A5C3C1A-71FC-4F2C-8463-FE3763A8AAF6}" type="presParOf" srcId="{DB860872-1531-40B5-BAF4-C7DF289FA3A0}" destId="{0A2C6D1E-0213-4ED5-931D-86AE8A31D73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605AE-4048-8A4C-AC57-CBD2146C7683}">
      <dsp:nvSpPr>
        <dsp:cNvPr id="0" name=""/>
        <dsp:cNvSpPr/>
      </dsp:nvSpPr>
      <dsp:spPr>
        <a:xfrm>
          <a:off x="-4703799" y="-721049"/>
          <a:ext cx="5602850" cy="5602850"/>
        </a:xfrm>
        <a:prstGeom prst="blockArc">
          <a:avLst>
            <a:gd name="adj1" fmla="val 18900000"/>
            <a:gd name="adj2" fmla="val 2700000"/>
            <a:gd name="adj3" fmla="val 386"/>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A95F7-E18A-DF4D-83C0-0F085CB4C9BD}">
      <dsp:nvSpPr>
        <dsp:cNvPr id="0" name=""/>
        <dsp:cNvSpPr/>
      </dsp:nvSpPr>
      <dsp:spPr>
        <a:xfrm>
          <a:off x="393478" y="259963"/>
          <a:ext cx="3475070" cy="520260"/>
        </a:xfrm>
        <a:prstGeom prst="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957" tIns="30480" rIns="30480" bIns="3048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Arial" charset="0"/>
              <a:ea typeface="Arial" charset="0"/>
              <a:cs typeface="Arial" charset="0"/>
            </a:rPr>
            <a:t>Las microempresas representan el 90,78% del aparato productivo</a:t>
          </a:r>
          <a:endParaRPr lang="es-ES_tradnl" sz="1200" kern="1200" dirty="0"/>
        </a:p>
      </dsp:txBody>
      <dsp:txXfrm>
        <a:off x="393478" y="259963"/>
        <a:ext cx="3475070" cy="520260"/>
      </dsp:txXfrm>
    </dsp:sp>
    <dsp:sp modelId="{10AE3F2B-33D2-534E-A3BC-D296656B47BF}">
      <dsp:nvSpPr>
        <dsp:cNvPr id="0" name=""/>
        <dsp:cNvSpPr/>
      </dsp:nvSpPr>
      <dsp:spPr>
        <a:xfrm>
          <a:off x="68315" y="194931"/>
          <a:ext cx="650325" cy="6503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67CA60C-8CFD-4540-A35C-87361023BDEA}">
      <dsp:nvSpPr>
        <dsp:cNvPr id="0" name=""/>
        <dsp:cNvSpPr/>
      </dsp:nvSpPr>
      <dsp:spPr>
        <a:xfrm>
          <a:off x="766282" y="1040104"/>
          <a:ext cx="3102267" cy="520260"/>
        </a:xfrm>
        <a:prstGeom prst="rect">
          <a:avLst/>
        </a:prstGeom>
        <a:gradFill rotWithShape="0">
          <a:gsLst>
            <a:gs pos="0">
              <a:schemeClr val="accent1">
                <a:shade val="50000"/>
                <a:hueOff val="6983"/>
                <a:satOff val="9853"/>
                <a:lumOff val="12396"/>
                <a:alphaOff val="0"/>
                <a:tint val="50000"/>
                <a:satMod val="300000"/>
              </a:schemeClr>
            </a:gs>
            <a:gs pos="35000">
              <a:schemeClr val="accent1">
                <a:shade val="50000"/>
                <a:hueOff val="6983"/>
                <a:satOff val="9853"/>
                <a:lumOff val="12396"/>
                <a:alphaOff val="0"/>
                <a:tint val="37000"/>
                <a:satMod val="300000"/>
              </a:schemeClr>
            </a:gs>
            <a:gs pos="100000">
              <a:schemeClr val="accent1">
                <a:shade val="50000"/>
                <a:hueOff val="6983"/>
                <a:satOff val="9853"/>
                <a:lumOff val="123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957" tIns="30480" rIns="30480" bIns="3048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Arial" charset="0"/>
              <a:ea typeface="Arial" charset="0"/>
              <a:cs typeface="Arial" charset="0"/>
            </a:rPr>
            <a:t>Las MiPymes contribuyen al desarrollo económico del país</a:t>
          </a:r>
        </a:p>
      </dsp:txBody>
      <dsp:txXfrm>
        <a:off x="766282" y="1040104"/>
        <a:ext cx="3102267" cy="520260"/>
      </dsp:txXfrm>
    </dsp:sp>
    <dsp:sp modelId="{032F2768-CA4C-8747-968A-3768FE61E3CB}">
      <dsp:nvSpPr>
        <dsp:cNvPr id="0" name=""/>
        <dsp:cNvSpPr/>
      </dsp:nvSpPr>
      <dsp:spPr>
        <a:xfrm>
          <a:off x="441119" y="975072"/>
          <a:ext cx="650325" cy="6503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6983"/>
              <a:satOff val="9853"/>
              <a:lumOff val="12396"/>
              <a:alphaOff val="0"/>
            </a:schemeClr>
          </a:solidFill>
          <a:prstDash val="solid"/>
        </a:ln>
        <a:effectLst/>
      </dsp:spPr>
      <dsp:style>
        <a:lnRef idx="1">
          <a:scrgbClr r="0" g="0" b="0"/>
        </a:lnRef>
        <a:fillRef idx="2">
          <a:scrgbClr r="0" g="0" b="0"/>
        </a:fillRef>
        <a:effectRef idx="0">
          <a:scrgbClr r="0" g="0" b="0"/>
        </a:effectRef>
        <a:fontRef idx="minor"/>
      </dsp:style>
    </dsp:sp>
    <dsp:sp modelId="{86FEE9FE-50A9-B244-A107-9D85AAFEEA2C}">
      <dsp:nvSpPr>
        <dsp:cNvPr id="0" name=""/>
        <dsp:cNvSpPr/>
      </dsp:nvSpPr>
      <dsp:spPr>
        <a:xfrm>
          <a:off x="880702" y="1820245"/>
          <a:ext cx="2987846" cy="520260"/>
        </a:xfrm>
        <a:prstGeom prst="rect">
          <a:avLst/>
        </a:prstGeom>
        <a:gradFill rotWithShape="0">
          <a:gsLst>
            <a:gs pos="0">
              <a:schemeClr val="accent1">
                <a:shade val="50000"/>
                <a:hueOff val="13965"/>
                <a:satOff val="19706"/>
                <a:lumOff val="24793"/>
                <a:alphaOff val="0"/>
                <a:tint val="50000"/>
                <a:satMod val="300000"/>
              </a:schemeClr>
            </a:gs>
            <a:gs pos="35000">
              <a:schemeClr val="accent1">
                <a:shade val="50000"/>
                <a:hueOff val="13965"/>
                <a:satOff val="19706"/>
                <a:lumOff val="24793"/>
                <a:alphaOff val="0"/>
                <a:tint val="37000"/>
                <a:satMod val="300000"/>
              </a:schemeClr>
            </a:gs>
            <a:gs pos="100000">
              <a:schemeClr val="accent1">
                <a:shade val="50000"/>
                <a:hueOff val="13965"/>
                <a:satOff val="19706"/>
                <a:lumOff val="247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957" tIns="30480" rIns="30480" bIns="3048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Arial" charset="0"/>
              <a:ea typeface="Arial" charset="0"/>
              <a:cs typeface="Arial" charset="0"/>
            </a:rPr>
            <a:t>Representan el 25% en el PIB y abarca el 61% de las PEA</a:t>
          </a:r>
        </a:p>
      </dsp:txBody>
      <dsp:txXfrm>
        <a:off x="880702" y="1820245"/>
        <a:ext cx="2987846" cy="520260"/>
      </dsp:txXfrm>
    </dsp:sp>
    <dsp:sp modelId="{683A7FFB-DD6C-8841-8E31-77208C6F3FB2}">
      <dsp:nvSpPr>
        <dsp:cNvPr id="0" name=""/>
        <dsp:cNvSpPr/>
      </dsp:nvSpPr>
      <dsp:spPr>
        <a:xfrm>
          <a:off x="555539" y="1755213"/>
          <a:ext cx="650325" cy="6503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13965"/>
              <a:satOff val="19706"/>
              <a:lumOff val="24793"/>
              <a:alphaOff val="0"/>
            </a:schemeClr>
          </a:solidFill>
          <a:prstDash val="solid"/>
        </a:ln>
        <a:effectLst/>
      </dsp:spPr>
      <dsp:style>
        <a:lnRef idx="1">
          <a:scrgbClr r="0" g="0" b="0"/>
        </a:lnRef>
        <a:fillRef idx="2">
          <a:scrgbClr r="0" g="0" b="0"/>
        </a:fillRef>
        <a:effectRef idx="0">
          <a:scrgbClr r="0" g="0" b="0"/>
        </a:effectRef>
        <a:fontRef idx="minor"/>
      </dsp:style>
    </dsp:sp>
    <dsp:sp modelId="{23099E54-2AE1-254D-9899-ACA6F5F316AB}">
      <dsp:nvSpPr>
        <dsp:cNvPr id="0" name=""/>
        <dsp:cNvSpPr/>
      </dsp:nvSpPr>
      <dsp:spPr>
        <a:xfrm>
          <a:off x="766282" y="2600386"/>
          <a:ext cx="3102267" cy="520260"/>
        </a:xfrm>
        <a:prstGeom prst="rect">
          <a:avLst/>
        </a:prstGeom>
        <a:gradFill rotWithShape="0">
          <a:gsLst>
            <a:gs pos="0">
              <a:schemeClr val="accent1">
                <a:shade val="50000"/>
                <a:hueOff val="13965"/>
                <a:satOff val="19706"/>
                <a:lumOff val="24793"/>
                <a:alphaOff val="0"/>
                <a:tint val="50000"/>
                <a:satMod val="300000"/>
              </a:schemeClr>
            </a:gs>
            <a:gs pos="35000">
              <a:schemeClr val="accent1">
                <a:shade val="50000"/>
                <a:hueOff val="13965"/>
                <a:satOff val="19706"/>
                <a:lumOff val="24793"/>
                <a:alphaOff val="0"/>
                <a:tint val="37000"/>
                <a:satMod val="300000"/>
              </a:schemeClr>
            </a:gs>
            <a:gs pos="100000">
              <a:schemeClr val="accent1">
                <a:shade val="50000"/>
                <a:hueOff val="13965"/>
                <a:satOff val="19706"/>
                <a:lumOff val="247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957" tIns="30480" rIns="30480" bIns="3048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Arial" charset="0"/>
              <a:ea typeface="Arial" charset="0"/>
              <a:cs typeface="Arial" charset="0"/>
            </a:rPr>
            <a:t>El sector no muestra mayores avances en su evolución estructural y funcional</a:t>
          </a:r>
        </a:p>
      </dsp:txBody>
      <dsp:txXfrm>
        <a:off x="766282" y="2600386"/>
        <a:ext cx="3102267" cy="520260"/>
      </dsp:txXfrm>
    </dsp:sp>
    <dsp:sp modelId="{F6C0EA30-0042-504E-A580-0594B0A52D8C}">
      <dsp:nvSpPr>
        <dsp:cNvPr id="0" name=""/>
        <dsp:cNvSpPr/>
      </dsp:nvSpPr>
      <dsp:spPr>
        <a:xfrm>
          <a:off x="441119" y="2535354"/>
          <a:ext cx="650325" cy="6503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13965"/>
              <a:satOff val="19706"/>
              <a:lumOff val="24793"/>
              <a:alphaOff val="0"/>
            </a:schemeClr>
          </a:solidFill>
          <a:prstDash val="solid"/>
        </a:ln>
        <a:effectLst/>
      </dsp:spPr>
      <dsp:style>
        <a:lnRef idx="1">
          <a:scrgbClr r="0" g="0" b="0"/>
        </a:lnRef>
        <a:fillRef idx="2">
          <a:scrgbClr r="0" g="0" b="0"/>
        </a:fillRef>
        <a:effectRef idx="0">
          <a:scrgbClr r="0" g="0" b="0"/>
        </a:effectRef>
        <a:fontRef idx="minor"/>
      </dsp:style>
    </dsp:sp>
    <dsp:sp modelId="{F029916F-ECEC-422B-95C3-577C13F3DF77}">
      <dsp:nvSpPr>
        <dsp:cNvPr id="0" name=""/>
        <dsp:cNvSpPr/>
      </dsp:nvSpPr>
      <dsp:spPr>
        <a:xfrm>
          <a:off x="393478" y="3380527"/>
          <a:ext cx="3475070" cy="520260"/>
        </a:xfrm>
        <a:prstGeom prst="rect">
          <a:avLst/>
        </a:prstGeom>
        <a:gradFill rotWithShape="0">
          <a:gsLst>
            <a:gs pos="0">
              <a:schemeClr val="accent1">
                <a:shade val="50000"/>
                <a:hueOff val="6983"/>
                <a:satOff val="9853"/>
                <a:lumOff val="12396"/>
                <a:alphaOff val="0"/>
                <a:tint val="50000"/>
                <a:satMod val="300000"/>
              </a:schemeClr>
            </a:gs>
            <a:gs pos="35000">
              <a:schemeClr val="accent1">
                <a:shade val="50000"/>
                <a:hueOff val="6983"/>
                <a:satOff val="9853"/>
                <a:lumOff val="12396"/>
                <a:alphaOff val="0"/>
                <a:tint val="37000"/>
                <a:satMod val="300000"/>
              </a:schemeClr>
            </a:gs>
            <a:gs pos="100000">
              <a:schemeClr val="accent1">
                <a:shade val="50000"/>
                <a:hueOff val="6983"/>
                <a:satOff val="9853"/>
                <a:lumOff val="123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957" tIns="30480" rIns="30480" bIns="30480" numCol="1" spcCol="1270" anchor="ctr" anchorCtr="0">
          <a:noAutofit/>
        </a:bodyPr>
        <a:lstStyle/>
        <a:p>
          <a:pPr marL="0" lvl="0" indent="0" algn="l" defTabSz="533400">
            <a:lnSpc>
              <a:spcPct val="90000"/>
            </a:lnSpc>
            <a:spcBef>
              <a:spcPct val="0"/>
            </a:spcBef>
            <a:spcAft>
              <a:spcPct val="35000"/>
            </a:spcAft>
            <a:buNone/>
          </a:pPr>
          <a:r>
            <a:rPr lang="es-ES_tradnl" sz="1200" kern="1200" dirty="0">
              <a:latin typeface="Arial" charset="0"/>
              <a:ea typeface="Arial" charset="0"/>
              <a:cs typeface="Arial" charset="0"/>
            </a:rPr>
            <a:t>Enfrentan un alto riesgo de quiebra del 90% antes de los 5 años de operación</a:t>
          </a:r>
        </a:p>
      </dsp:txBody>
      <dsp:txXfrm>
        <a:off x="393478" y="3380527"/>
        <a:ext cx="3475070" cy="520260"/>
      </dsp:txXfrm>
    </dsp:sp>
    <dsp:sp modelId="{F471D1A0-CC1D-4405-A92C-F94FBE5C7CDC}">
      <dsp:nvSpPr>
        <dsp:cNvPr id="0" name=""/>
        <dsp:cNvSpPr/>
      </dsp:nvSpPr>
      <dsp:spPr>
        <a:xfrm>
          <a:off x="68315" y="3315495"/>
          <a:ext cx="650325" cy="6503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6983"/>
              <a:satOff val="9853"/>
              <a:lumOff val="1239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15B42-8DFE-4A5A-BD63-3D98E3EC6A9B}">
      <dsp:nvSpPr>
        <dsp:cNvPr id="0" name=""/>
        <dsp:cNvSpPr/>
      </dsp:nvSpPr>
      <dsp:spPr>
        <a:xfrm>
          <a:off x="0" y="28903"/>
          <a:ext cx="5207694" cy="1017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t>Ho.1:</a:t>
          </a:r>
          <a:r>
            <a:rPr lang="es-US" sz="1500" kern="1200" dirty="0"/>
            <a:t> El nivel de conocimientos sobre administración financiera parte de los propietarios de las microempresas ubicadas en el centro de la ciudad de Jipijapa está por debajo del nivel medio.</a:t>
          </a:r>
          <a:endParaRPr lang="es-EC" sz="1500" kern="1200" dirty="0"/>
        </a:p>
      </dsp:txBody>
      <dsp:txXfrm>
        <a:off x="49690" y="78593"/>
        <a:ext cx="5108314" cy="918520"/>
      </dsp:txXfrm>
    </dsp:sp>
    <dsp:sp modelId="{E2F7B6B9-D66D-4189-8ED7-EA64525805C2}">
      <dsp:nvSpPr>
        <dsp:cNvPr id="0" name=""/>
        <dsp:cNvSpPr/>
      </dsp:nvSpPr>
      <dsp:spPr>
        <a:xfrm>
          <a:off x="0" y="1090003"/>
          <a:ext cx="5207694" cy="1017900"/>
        </a:xfrm>
        <a:prstGeom prst="round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t>Ho.2:</a:t>
          </a:r>
          <a:r>
            <a:rPr lang="es-US" sz="1500" kern="1200" dirty="0"/>
            <a:t> La formación académica de los microempresarios no está relacionado al nivel de conocimientos sobre administración financiera.</a:t>
          </a:r>
          <a:endParaRPr lang="es-EC" sz="1500" kern="1200" dirty="0"/>
        </a:p>
      </dsp:txBody>
      <dsp:txXfrm>
        <a:off x="49690" y="1139693"/>
        <a:ext cx="5108314" cy="918520"/>
      </dsp:txXfrm>
    </dsp:sp>
    <dsp:sp modelId="{D2A728FA-78C6-4B1D-B242-24E5636957BE}">
      <dsp:nvSpPr>
        <dsp:cNvPr id="0" name=""/>
        <dsp:cNvSpPr/>
      </dsp:nvSpPr>
      <dsp:spPr>
        <a:xfrm>
          <a:off x="0" y="2151103"/>
          <a:ext cx="5207694" cy="1017900"/>
        </a:xfrm>
        <a:prstGeom prst="round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solidFill>
                <a:schemeClr val="accent1">
                  <a:lumMod val="25000"/>
                </a:schemeClr>
              </a:solidFill>
            </a:rPr>
            <a:t>Ho.3:</a:t>
          </a:r>
          <a:r>
            <a:rPr lang="es-US" sz="1500" kern="1200" dirty="0">
              <a:solidFill>
                <a:schemeClr val="accent1">
                  <a:lumMod val="25000"/>
                </a:schemeClr>
              </a:solidFill>
            </a:rPr>
            <a:t> El nivel de conocimiento sobre administración financiera no está relacionado a la implementación de procedimientos adecuados de la gestión del capital de trabajo</a:t>
          </a:r>
          <a:endParaRPr lang="es-EC" sz="1500" kern="1200" dirty="0">
            <a:solidFill>
              <a:schemeClr val="accent1">
                <a:lumMod val="25000"/>
              </a:schemeClr>
            </a:solidFill>
          </a:endParaRPr>
        </a:p>
      </dsp:txBody>
      <dsp:txXfrm>
        <a:off x="49690" y="2200793"/>
        <a:ext cx="5108314" cy="918520"/>
      </dsp:txXfrm>
    </dsp:sp>
    <dsp:sp modelId="{CB61C15E-C8BC-49C1-A263-FAE0886E699B}">
      <dsp:nvSpPr>
        <dsp:cNvPr id="0" name=""/>
        <dsp:cNvSpPr/>
      </dsp:nvSpPr>
      <dsp:spPr>
        <a:xfrm>
          <a:off x="0" y="3212203"/>
          <a:ext cx="5207694" cy="1017900"/>
        </a:xfrm>
        <a:prstGeom prst="round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solidFill>
                <a:schemeClr val="accent1">
                  <a:lumMod val="25000"/>
                </a:schemeClr>
              </a:solidFill>
            </a:rPr>
            <a:t>Ho.4:</a:t>
          </a:r>
          <a:r>
            <a:rPr lang="es-US" sz="1500" kern="1200" dirty="0">
              <a:solidFill>
                <a:schemeClr val="accent1">
                  <a:lumMod val="25000"/>
                </a:schemeClr>
              </a:solidFill>
            </a:rPr>
            <a:t> El nivel de conocimiento sobre administración financiera no está relacionado a la efectividad de las acciones de los microempresarios para generar utilidades.</a:t>
          </a:r>
          <a:endParaRPr lang="es-EC" sz="1500" kern="1200" dirty="0">
            <a:solidFill>
              <a:schemeClr val="accent1">
                <a:lumMod val="25000"/>
              </a:schemeClr>
            </a:solidFill>
          </a:endParaRPr>
        </a:p>
      </dsp:txBody>
      <dsp:txXfrm>
        <a:off x="49690" y="3261893"/>
        <a:ext cx="5108314" cy="918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CFD1E-6FDB-4488-A13D-EDBC13BCE258}">
      <dsp:nvSpPr>
        <dsp:cNvPr id="0" name=""/>
        <dsp:cNvSpPr/>
      </dsp:nvSpPr>
      <dsp:spPr>
        <a:xfrm>
          <a:off x="0" y="55559"/>
          <a:ext cx="5207694" cy="1017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a:t>H1.1:</a:t>
          </a:r>
          <a:r>
            <a:rPr lang="es-US" sz="1500" kern="1200"/>
            <a:t> El nivel de conocimientos sobre administración financiera parte de los propietarios de las microempresas ubicadas en el centro de la ciudad de Jipijapa está por debajo del nivel medio.</a:t>
          </a:r>
          <a:endParaRPr lang="es-EC" sz="1500" kern="1200"/>
        </a:p>
      </dsp:txBody>
      <dsp:txXfrm>
        <a:off x="49690" y="105249"/>
        <a:ext cx="5108314" cy="918520"/>
      </dsp:txXfrm>
    </dsp:sp>
    <dsp:sp modelId="{1A37BE77-39E1-4641-9160-221C623B0B2F}">
      <dsp:nvSpPr>
        <dsp:cNvPr id="0" name=""/>
        <dsp:cNvSpPr/>
      </dsp:nvSpPr>
      <dsp:spPr>
        <a:xfrm>
          <a:off x="0" y="1116659"/>
          <a:ext cx="5207694" cy="1017900"/>
        </a:xfrm>
        <a:prstGeom prst="round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t>H1.2:</a:t>
          </a:r>
          <a:r>
            <a:rPr lang="es-US" sz="1500" kern="1200" dirty="0"/>
            <a:t> La formación académica de los microempresarios está relacionado al nivel de conocimientos sobre administración financiera.</a:t>
          </a:r>
          <a:endParaRPr lang="es-EC" sz="1500" kern="1200" dirty="0"/>
        </a:p>
      </dsp:txBody>
      <dsp:txXfrm>
        <a:off x="49690" y="1166349"/>
        <a:ext cx="5108314" cy="918520"/>
      </dsp:txXfrm>
    </dsp:sp>
    <dsp:sp modelId="{97845B3D-55FB-4D01-922A-5483717D9CB9}">
      <dsp:nvSpPr>
        <dsp:cNvPr id="0" name=""/>
        <dsp:cNvSpPr/>
      </dsp:nvSpPr>
      <dsp:spPr>
        <a:xfrm>
          <a:off x="0" y="2177759"/>
          <a:ext cx="5207694" cy="1017900"/>
        </a:xfrm>
        <a:prstGeom prst="round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solidFill>
                <a:schemeClr val="accent1">
                  <a:lumMod val="25000"/>
                </a:schemeClr>
              </a:solidFill>
            </a:rPr>
            <a:t>H1.3:</a:t>
          </a:r>
          <a:r>
            <a:rPr lang="es-US" sz="1500" kern="1200" dirty="0">
              <a:solidFill>
                <a:schemeClr val="accent1">
                  <a:lumMod val="25000"/>
                </a:schemeClr>
              </a:solidFill>
            </a:rPr>
            <a:t> El nivel de conocimiento sobre administración financiera está relacionado a la implementación de procedimientos adecuados de la gestión del capital de trabajo</a:t>
          </a:r>
          <a:endParaRPr lang="es-EC" sz="1500" kern="1200" dirty="0">
            <a:solidFill>
              <a:schemeClr val="accent1">
                <a:lumMod val="25000"/>
              </a:schemeClr>
            </a:solidFill>
          </a:endParaRPr>
        </a:p>
      </dsp:txBody>
      <dsp:txXfrm>
        <a:off x="49690" y="2227449"/>
        <a:ext cx="5108314" cy="918520"/>
      </dsp:txXfrm>
    </dsp:sp>
    <dsp:sp modelId="{8861A13D-DD30-40EE-B8C4-C5539462659F}">
      <dsp:nvSpPr>
        <dsp:cNvPr id="0" name=""/>
        <dsp:cNvSpPr/>
      </dsp:nvSpPr>
      <dsp:spPr>
        <a:xfrm>
          <a:off x="0" y="3238860"/>
          <a:ext cx="5207694" cy="1017900"/>
        </a:xfrm>
        <a:prstGeom prst="round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US" sz="1500" b="1" kern="1200" dirty="0">
              <a:solidFill>
                <a:schemeClr val="accent1">
                  <a:lumMod val="25000"/>
                </a:schemeClr>
              </a:solidFill>
            </a:rPr>
            <a:t>H1.4:</a:t>
          </a:r>
          <a:r>
            <a:rPr lang="es-US" sz="1500" kern="1200" dirty="0">
              <a:solidFill>
                <a:schemeClr val="accent1">
                  <a:lumMod val="25000"/>
                </a:schemeClr>
              </a:solidFill>
            </a:rPr>
            <a:t> El nivel de conocimiento sobre administración financiera está relacionado a la efectividad de las acciones de los microempresarios para generar utilidades.</a:t>
          </a:r>
          <a:endParaRPr lang="es-EC" sz="1500" kern="1200" dirty="0">
            <a:solidFill>
              <a:schemeClr val="accent1">
                <a:lumMod val="25000"/>
              </a:schemeClr>
            </a:solidFill>
          </a:endParaRPr>
        </a:p>
      </dsp:txBody>
      <dsp:txXfrm>
        <a:off x="49690" y="3288550"/>
        <a:ext cx="5108314" cy="918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45080-DF0A-F945-9E12-038C1B6FD8B4}">
      <dsp:nvSpPr>
        <dsp:cNvPr id="0" name=""/>
        <dsp:cNvSpPr/>
      </dsp:nvSpPr>
      <dsp:spPr>
        <a:xfrm>
          <a:off x="1340753" y="510606"/>
          <a:ext cx="700269" cy="157866"/>
        </a:xfrm>
        <a:custGeom>
          <a:avLst/>
          <a:gdLst/>
          <a:ahLst/>
          <a:cxnLst/>
          <a:rect l="0" t="0" r="0" b="0"/>
          <a:pathLst>
            <a:path>
              <a:moveTo>
                <a:pt x="0" y="0"/>
              </a:moveTo>
              <a:lnTo>
                <a:pt x="0" y="107581"/>
              </a:lnTo>
              <a:lnTo>
                <a:pt x="700269" y="107581"/>
              </a:lnTo>
              <a:lnTo>
                <a:pt x="700269" y="15786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A8575-704C-5A4E-91AE-65882A79015D}">
      <dsp:nvSpPr>
        <dsp:cNvPr id="0" name=""/>
        <dsp:cNvSpPr/>
      </dsp:nvSpPr>
      <dsp:spPr>
        <a:xfrm>
          <a:off x="640484" y="510606"/>
          <a:ext cx="700269" cy="157866"/>
        </a:xfrm>
        <a:custGeom>
          <a:avLst/>
          <a:gdLst/>
          <a:ahLst/>
          <a:cxnLst/>
          <a:rect l="0" t="0" r="0" b="0"/>
          <a:pathLst>
            <a:path>
              <a:moveTo>
                <a:pt x="700269" y="0"/>
              </a:moveTo>
              <a:lnTo>
                <a:pt x="700269" y="107581"/>
              </a:lnTo>
              <a:lnTo>
                <a:pt x="0" y="107581"/>
              </a:lnTo>
              <a:lnTo>
                <a:pt x="0" y="15786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8ABDD4-95D7-3C4D-A691-D1B6D561ACE7}">
      <dsp:nvSpPr>
        <dsp:cNvPr id="0" name=""/>
        <dsp:cNvSpPr/>
      </dsp:nvSpPr>
      <dsp:spPr>
        <a:xfrm>
          <a:off x="700796" y="165923"/>
          <a:ext cx="1279914" cy="3446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CB7907-D0BB-234E-88D2-6EA3CBA780B2}">
      <dsp:nvSpPr>
        <dsp:cNvPr id="0" name=""/>
        <dsp:cNvSpPr/>
      </dsp:nvSpPr>
      <dsp:spPr>
        <a:xfrm>
          <a:off x="761108" y="223219"/>
          <a:ext cx="1279914" cy="3446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Arial" charset="0"/>
              <a:ea typeface="Arial" charset="0"/>
              <a:cs typeface="Arial" charset="0"/>
            </a:rPr>
            <a:t>Se fundamenta históricamente</a:t>
          </a:r>
          <a:endParaRPr lang="es-ES_tradnl" sz="1000" kern="1200" dirty="0">
            <a:latin typeface="Arial" charset="0"/>
            <a:ea typeface="Arial" charset="0"/>
            <a:cs typeface="Arial" charset="0"/>
          </a:endParaRPr>
        </a:p>
      </dsp:txBody>
      <dsp:txXfrm>
        <a:off x="771203" y="233314"/>
        <a:ext cx="1259724" cy="324493"/>
      </dsp:txXfrm>
    </dsp:sp>
    <dsp:sp modelId="{7DEA87A6-D305-6A46-8B79-8117D5F14D81}">
      <dsp:nvSpPr>
        <dsp:cNvPr id="0" name=""/>
        <dsp:cNvSpPr/>
      </dsp:nvSpPr>
      <dsp:spPr>
        <a:xfrm>
          <a:off x="527" y="668473"/>
          <a:ext cx="1279914" cy="34468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AB0F61-4F8F-D84F-A5FC-A8DFFF1D0286}">
      <dsp:nvSpPr>
        <dsp:cNvPr id="0" name=""/>
        <dsp:cNvSpPr/>
      </dsp:nvSpPr>
      <dsp:spPr>
        <a:xfrm>
          <a:off x="60839" y="725769"/>
          <a:ext cx="1279914" cy="34468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Arial" charset="0"/>
              <a:ea typeface="Arial" charset="0"/>
              <a:cs typeface="Arial" charset="0"/>
            </a:rPr>
            <a:t>Tras el análisis y aportes</a:t>
          </a:r>
          <a:endParaRPr lang="es-ES_tradnl" sz="1000" kern="1200" dirty="0">
            <a:latin typeface="Arial" charset="0"/>
            <a:ea typeface="Arial" charset="0"/>
            <a:cs typeface="Arial" charset="0"/>
          </a:endParaRPr>
        </a:p>
      </dsp:txBody>
      <dsp:txXfrm>
        <a:off x="70934" y="735864"/>
        <a:ext cx="1259724" cy="324493"/>
      </dsp:txXfrm>
    </dsp:sp>
    <dsp:sp modelId="{5BC97507-3AF8-584D-AEF1-5489BF68B4E5}">
      <dsp:nvSpPr>
        <dsp:cNvPr id="0" name=""/>
        <dsp:cNvSpPr/>
      </dsp:nvSpPr>
      <dsp:spPr>
        <a:xfrm>
          <a:off x="1401066" y="668473"/>
          <a:ext cx="1279914" cy="34468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E3E826-2BBF-BB47-9F23-099A2676AA11}">
      <dsp:nvSpPr>
        <dsp:cNvPr id="0" name=""/>
        <dsp:cNvSpPr/>
      </dsp:nvSpPr>
      <dsp:spPr>
        <a:xfrm>
          <a:off x="1461378" y="725769"/>
          <a:ext cx="1279914" cy="34468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De distintas personalidades</a:t>
          </a:r>
        </a:p>
      </dsp:txBody>
      <dsp:txXfrm>
        <a:off x="1471473" y="735864"/>
        <a:ext cx="1259724" cy="3244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50D65-78E2-EE43-BE05-9094FDF833F0}">
      <dsp:nvSpPr>
        <dsp:cNvPr id="0" name=""/>
        <dsp:cNvSpPr/>
      </dsp:nvSpPr>
      <dsp:spPr>
        <a:xfrm rot="5400000">
          <a:off x="1343868" y="-325737"/>
          <a:ext cx="457683" cy="141294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b="1" kern="1200" dirty="0">
              <a:latin typeface="Arial" charset="0"/>
              <a:ea typeface="Arial" charset="0"/>
              <a:cs typeface="Arial" charset="0"/>
            </a:rPr>
            <a:t>Henry Fayol</a:t>
          </a:r>
          <a:endParaRPr lang="es-ES_tradnl" sz="1000" b="1" kern="1200" dirty="0">
            <a:latin typeface="Arial" charset="0"/>
            <a:ea typeface="Arial" charset="0"/>
            <a:cs typeface="Arial" charset="0"/>
          </a:endParaRPr>
        </a:p>
      </dsp:txBody>
      <dsp:txXfrm rot="-5400000">
        <a:off x="866239" y="174234"/>
        <a:ext cx="1390599" cy="412999"/>
      </dsp:txXfrm>
    </dsp:sp>
    <dsp:sp modelId="{7881D5C6-1B53-7148-9556-392CC5C452A1}">
      <dsp:nvSpPr>
        <dsp:cNvPr id="0" name=""/>
        <dsp:cNvSpPr/>
      </dsp:nvSpPr>
      <dsp:spPr>
        <a:xfrm>
          <a:off x="110382" y="144324"/>
          <a:ext cx="794788" cy="47281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1916</a:t>
          </a:r>
        </a:p>
      </dsp:txBody>
      <dsp:txXfrm>
        <a:off x="133463" y="167405"/>
        <a:ext cx="748626" cy="4266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605AE-4048-8A4C-AC57-CBD2146C7683}">
      <dsp:nvSpPr>
        <dsp:cNvPr id="0" name=""/>
        <dsp:cNvSpPr/>
      </dsp:nvSpPr>
      <dsp:spPr>
        <a:xfrm>
          <a:off x="-2051247" y="-319341"/>
          <a:ext cx="2463926" cy="2463926"/>
        </a:xfrm>
        <a:prstGeom prst="blockArc">
          <a:avLst>
            <a:gd name="adj1" fmla="val 18900000"/>
            <a:gd name="adj2" fmla="val 2700000"/>
            <a:gd name="adj3" fmla="val 877"/>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A95F7-E18A-DF4D-83C0-0F085CB4C9BD}">
      <dsp:nvSpPr>
        <dsp:cNvPr id="0" name=""/>
        <dsp:cNvSpPr/>
      </dsp:nvSpPr>
      <dsp:spPr>
        <a:xfrm>
          <a:off x="335525" y="260754"/>
          <a:ext cx="2237450" cy="521435"/>
        </a:xfrm>
        <a:prstGeom prst="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889" tIns="25400" rIns="25400" bIns="254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Registro monetario de las operaciones de la empresa y la gestión de tesorería</a:t>
          </a:r>
          <a:endParaRPr lang="es-ES_tradnl" sz="1000" kern="1200" dirty="0"/>
        </a:p>
      </dsp:txBody>
      <dsp:txXfrm>
        <a:off x="335525" y="260754"/>
        <a:ext cx="2237450" cy="521435"/>
      </dsp:txXfrm>
    </dsp:sp>
    <dsp:sp modelId="{10AE3F2B-33D2-534E-A3BC-D296656B47BF}">
      <dsp:nvSpPr>
        <dsp:cNvPr id="0" name=""/>
        <dsp:cNvSpPr/>
      </dsp:nvSpPr>
      <dsp:spPr>
        <a:xfrm>
          <a:off x="9628" y="195574"/>
          <a:ext cx="651794" cy="65179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67CA60C-8CFD-4540-A35C-87361023BDEA}">
      <dsp:nvSpPr>
        <dsp:cNvPr id="0" name=""/>
        <dsp:cNvSpPr/>
      </dsp:nvSpPr>
      <dsp:spPr>
        <a:xfrm>
          <a:off x="335525" y="1043053"/>
          <a:ext cx="2237450" cy="521435"/>
        </a:xfrm>
        <a:prstGeom prst="rect">
          <a:avLst/>
        </a:prstGeom>
        <a:gradFill rotWithShape="0">
          <a:gsLst>
            <a:gs pos="0">
              <a:schemeClr val="accent1">
                <a:shade val="50000"/>
                <a:hueOff val="17456"/>
                <a:satOff val="24633"/>
                <a:lumOff val="30991"/>
                <a:alphaOff val="0"/>
                <a:tint val="50000"/>
                <a:satMod val="300000"/>
              </a:schemeClr>
            </a:gs>
            <a:gs pos="35000">
              <a:schemeClr val="accent1">
                <a:shade val="50000"/>
                <a:hueOff val="17456"/>
                <a:satOff val="24633"/>
                <a:lumOff val="30991"/>
                <a:alphaOff val="0"/>
                <a:tint val="37000"/>
                <a:satMod val="300000"/>
              </a:schemeClr>
            </a:gs>
            <a:gs pos="100000">
              <a:schemeClr val="accent1">
                <a:shade val="50000"/>
                <a:hueOff val="17456"/>
                <a:satOff val="24633"/>
                <a:lumOff val="309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889" tIns="25400" rIns="25400" bIns="254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Siglo XX, la disciplina toma 3 enfoques. El tradicional, el moderno y el contractual</a:t>
          </a:r>
        </a:p>
      </dsp:txBody>
      <dsp:txXfrm>
        <a:off x="335525" y="1043053"/>
        <a:ext cx="2237450" cy="521435"/>
      </dsp:txXfrm>
    </dsp:sp>
    <dsp:sp modelId="{032F2768-CA4C-8747-968A-3768FE61E3CB}">
      <dsp:nvSpPr>
        <dsp:cNvPr id="0" name=""/>
        <dsp:cNvSpPr/>
      </dsp:nvSpPr>
      <dsp:spPr>
        <a:xfrm>
          <a:off x="9628" y="977873"/>
          <a:ext cx="651794" cy="65179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17456"/>
              <a:satOff val="24633"/>
              <a:lumOff val="30991"/>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31CCF-9A74-164E-AA41-7B9CCFD31A2F}">
      <dsp:nvSpPr>
        <dsp:cNvPr id="0" name=""/>
        <dsp:cNvSpPr/>
      </dsp:nvSpPr>
      <dsp:spPr>
        <a:xfrm>
          <a:off x="0" y="0"/>
          <a:ext cx="4363861" cy="37698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Planteó la relevancia que tiene la dirección y la administración de la empresa para conseguir la eficacia y la competencia mediante métodos</a:t>
          </a:r>
        </a:p>
      </dsp:txBody>
      <dsp:txXfrm>
        <a:off x="11042" y="11042"/>
        <a:ext cx="3925208" cy="354901"/>
      </dsp:txXfrm>
    </dsp:sp>
    <dsp:sp modelId="{ED4FC7BB-9395-EB46-B706-A5A90753938A}">
      <dsp:nvSpPr>
        <dsp:cNvPr id="0" name=""/>
        <dsp:cNvSpPr/>
      </dsp:nvSpPr>
      <dsp:spPr>
        <a:xfrm>
          <a:off x="365473" y="445527"/>
          <a:ext cx="4363861" cy="376985"/>
        </a:xfrm>
        <a:prstGeom prst="roundRect">
          <a:avLst>
            <a:gd name="adj" fmla="val 10000"/>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Hace énfasis en la estructura y funcionamiento organizacional. </a:t>
          </a:r>
        </a:p>
      </dsp:txBody>
      <dsp:txXfrm>
        <a:off x="376515" y="456569"/>
        <a:ext cx="3731263" cy="354901"/>
      </dsp:txXfrm>
    </dsp:sp>
    <dsp:sp modelId="{D5A1BA37-4BE1-5D45-8485-CFAE6A488FA5}">
      <dsp:nvSpPr>
        <dsp:cNvPr id="0" name=""/>
        <dsp:cNvSpPr/>
      </dsp:nvSpPr>
      <dsp:spPr>
        <a:xfrm>
          <a:off x="725491" y="891055"/>
          <a:ext cx="4363861" cy="376985"/>
        </a:xfrm>
        <a:prstGeom prst="roundRect">
          <a:avLst>
            <a:gd name="adj" fmla="val 10000"/>
          </a:avLst>
        </a:prstGeom>
        <a:gradFill rotWithShape="0">
          <a:gsLst>
            <a:gs pos="0">
              <a:schemeClr val="accent5">
                <a:hueOff val="2171351"/>
                <a:satOff val="7464"/>
                <a:lumOff val="-35817"/>
                <a:alphaOff val="0"/>
                <a:tint val="50000"/>
                <a:satMod val="300000"/>
              </a:schemeClr>
            </a:gs>
            <a:gs pos="35000">
              <a:schemeClr val="accent5">
                <a:hueOff val="2171351"/>
                <a:satOff val="7464"/>
                <a:lumOff val="-35817"/>
                <a:alphaOff val="0"/>
                <a:tint val="37000"/>
                <a:satMod val="300000"/>
              </a:schemeClr>
            </a:gs>
            <a:gs pos="100000">
              <a:schemeClr val="accent5">
                <a:hueOff val="2171351"/>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Propuso 14 principios de la administración y la necesidad de dividir la empresa en 6 funciones básicas</a:t>
          </a:r>
        </a:p>
      </dsp:txBody>
      <dsp:txXfrm>
        <a:off x="736533" y="902097"/>
        <a:ext cx="3736718" cy="354901"/>
      </dsp:txXfrm>
    </dsp:sp>
    <dsp:sp modelId="{C3E3C304-5162-4E44-85CB-8EBF1E358F62}">
      <dsp:nvSpPr>
        <dsp:cNvPr id="0" name=""/>
        <dsp:cNvSpPr/>
      </dsp:nvSpPr>
      <dsp:spPr>
        <a:xfrm>
          <a:off x="1090965" y="1336583"/>
          <a:ext cx="4363861" cy="376985"/>
        </a:xfrm>
        <a:prstGeom prst="roundRect">
          <a:avLst>
            <a:gd name="adj" fmla="val 1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También, define el acto de administrar como el proceso de planificación, organización, dirección, coordinación y control</a:t>
          </a:r>
        </a:p>
      </dsp:txBody>
      <dsp:txXfrm>
        <a:off x="1102007" y="1347625"/>
        <a:ext cx="3731263" cy="354901"/>
      </dsp:txXfrm>
    </dsp:sp>
    <dsp:sp modelId="{E8A9823E-9F1F-D647-AD11-7976DC8F4FC2}">
      <dsp:nvSpPr>
        <dsp:cNvPr id="0" name=""/>
        <dsp:cNvSpPr/>
      </dsp:nvSpPr>
      <dsp:spPr>
        <a:xfrm>
          <a:off x="4118821" y="288736"/>
          <a:ext cx="245040" cy="24504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4173955" y="288736"/>
        <a:ext cx="134772" cy="184393"/>
      </dsp:txXfrm>
    </dsp:sp>
    <dsp:sp modelId="{046973E3-308D-9B4B-BDE6-F81689976FB3}">
      <dsp:nvSpPr>
        <dsp:cNvPr id="0" name=""/>
        <dsp:cNvSpPr/>
      </dsp:nvSpPr>
      <dsp:spPr>
        <a:xfrm>
          <a:off x="4484294" y="734264"/>
          <a:ext cx="245040" cy="245040"/>
        </a:xfrm>
        <a:prstGeom prst="downArrow">
          <a:avLst>
            <a:gd name="adj1" fmla="val 55000"/>
            <a:gd name="adj2" fmla="val 45000"/>
          </a:avLst>
        </a:prstGeom>
        <a:solidFill>
          <a:schemeClr val="accent5">
            <a:tint val="40000"/>
            <a:alpha val="90000"/>
            <a:hueOff val="1622542"/>
            <a:satOff val="-11507"/>
            <a:lumOff val="-6548"/>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4539428" y="734264"/>
        <a:ext cx="134772" cy="184393"/>
      </dsp:txXfrm>
    </dsp:sp>
    <dsp:sp modelId="{1DD3EDBC-D0E4-D247-85BD-6291468595B1}">
      <dsp:nvSpPr>
        <dsp:cNvPr id="0" name=""/>
        <dsp:cNvSpPr/>
      </dsp:nvSpPr>
      <dsp:spPr>
        <a:xfrm>
          <a:off x="4844313" y="1179792"/>
          <a:ext cx="245040" cy="245040"/>
        </a:xfrm>
        <a:prstGeom prst="downArrow">
          <a:avLst>
            <a:gd name="adj1" fmla="val 55000"/>
            <a:gd name="adj2" fmla="val 45000"/>
          </a:avLst>
        </a:prstGeom>
        <a:solidFill>
          <a:schemeClr val="accent5">
            <a:tint val="40000"/>
            <a:alpha val="90000"/>
            <a:hueOff val="3245083"/>
            <a:satOff val="-23015"/>
            <a:lumOff val="-1309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4899447" y="1179792"/>
        <a:ext cx="134772" cy="1843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EE217-B8E1-A340-8037-F7BCA01E3967}">
      <dsp:nvSpPr>
        <dsp:cNvPr id="0" name=""/>
        <dsp:cNvSpPr/>
      </dsp:nvSpPr>
      <dsp:spPr>
        <a:xfrm>
          <a:off x="1737" y="12207"/>
          <a:ext cx="1694213" cy="4608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Tradicional</a:t>
          </a:r>
          <a:endParaRPr lang="es-ES_tradnl" sz="1000" kern="1200" dirty="0"/>
        </a:p>
      </dsp:txBody>
      <dsp:txXfrm>
        <a:off x="1737" y="12207"/>
        <a:ext cx="1694213" cy="460800"/>
      </dsp:txXfrm>
    </dsp:sp>
    <dsp:sp modelId="{C1AA7C32-AD46-EB4F-A01F-664AFBE051DF}">
      <dsp:nvSpPr>
        <dsp:cNvPr id="0" name=""/>
        <dsp:cNvSpPr/>
      </dsp:nvSpPr>
      <dsp:spPr>
        <a:xfrm>
          <a:off x="1737" y="473007"/>
          <a:ext cx="1694213" cy="205510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es-ES_tradnl" sz="1000" kern="1200" dirty="0" err="1">
              <a:latin typeface="Arial" charset="0"/>
              <a:ea typeface="Arial" charset="0"/>
              <a:cs typeface="Arial" charset="0"/>
            </a:rPr>
            <a:t>Dewing</a:t>
          </a:r>
          <a:r>
            <a:rPr lang="es-ES_tradnl" sz="1000" kern="1200" dirty="0">
              <a:latin typeface="Arial" charset="0"/>
              <a:ea typeface="Arial" charset="0"/>
              <a:cs typeface="Arial" charset="0"/>
            </a:rPr>
            <a:t>, </a:t>
          </a:r>
          <a:r>
            <a:rPr lang="es-ES_tradnl" sz="1000" kern="1200" dirty="0" err="1">
              <a:latin typeface="Arial" charset="0"/>
              <a:ea typeface="Arial" charset="0"/>
              <a:cs typeface="Arial" charset="0"/>
            </a:rPr>
            <a:t>Gertenbergm</a:t>
          </a:r>
          <a:r>
            <a:rPr lang="es-ES_tradnl" sz="1000" kern="1200" dirty="0">
              <a:latin typeface="Arial" charset="0"/>
              <a:ea typeface="Arial" charset="0"/>
              <a:cs typeface="Arial" charset="0"/>
            </a:rPr>
            <a:t> Keynes, etc.</a:t>
          </a:r>
          <a:endParaRPr lang="es-ES_tradnl" sz="1000" kern="1200" dirty="0"/>
        </a:p>
        <a:p>
          <a:pPr marL="57150" lvl="1" indent="-57150" algn="ctr" defTabSz="444500">
            <a:lnSpc>
              <a:spcPct val="90000"/>
            </a:lnSpc>
            <a:spcBef>
              <a:spcPct val="0"/>
            </a:spcBef>
            <a:spcAft>
              <a:spcPct val="15000"/>
            </a:spcAft>
            <a:buChar char="•"/>
          </a:pPr>
          <a:r>
            <a:rPr lang="es-ES_tradnl" sz="1000" kern="1200" dirty="0"/>
            <a:t>Primeras bases sobre el análisis de liquidez y solvencia</a:t>
          </a:r>
        </a:p>
        <a:p>
          <a:pPr marL="57150" lvl="1" indent="-57150" algn="ctr" defTabSz="444500">
            <a:lnSpc>
              <a:spcPct val="90000"/>
            </a:lnSpc>
            <a:spcBef>
              <a:spcPct val="0"/>
            </a:spcBef>
            <a:spcAft>
              <a:spcPct val="15000"/>
            </a:spcAft>
            <a:buChar char="•"/>
          </a:pPr>
          <a:r>
            <a:rPr lang="es-ES_tradnl" sz="1000" kern="1200" dirty="0"/>
            <a:t>Financiamiento externo con instrumentos</a:t>
          </a:r>
        </a:p>
        <a:p>
          <a:pPr marL="57150" lvl="1" indent="-57150" algn="ctr" defTabSz="444500">
            <a:lnSpc>
              <a:spcPct val="90000"/>
            </a:lnSpc>
            <a:spcBef>
              <a:spcPct val="0"/>
            </a:spcBef>
            <a:spcAft>
              <a:spcPct val="15000"/>
            </a:spcAft>
            <a:buChar char="•"/>
          </a:pPr>
          <a:r>
            <a:rPr lang="es-ES_tradnl" sz="1000" kern="1200" dirty="0"/>
            <a:t>Postura externo por exigencias legales como fusiones</a:t>
          </a:r>
        </a:p>
      </dsp:txBody>
      <dsp:txXfrm>
        <a:off x="1737" y="473007"/>
        <a:ext cx="1694213" cy="2055104"/>
      </dsp:txXfrm>
    </dsp:sp>
    <dsp:sp modelId="{54E61583-CF60-AB4C-99C9-BBF0AB1B5FD4}">
      <dsp:nvSpPr>
        <dsp:cNvPr id="0" name=""/>
        <dsp:cNvSpPr/>
      </dsp:nvSpPr>
      <dsp:spPr>
        <a:xfrm>
          <a:off x="1933140" y="12207"/>
          <a:ext cx="1694213" cy="460800"/>
        </a:xfrm>
        <a:prstGeom prst="rect">
          <a:avLst/>
        </a:prstGeom>
        <a:gradFill rotWithShape="0">
          <a:gsLst>
            <a:gs pos="0">
              <a:schemeClr val="accent4">
                <a:hueOff val="5571487"/>
                <a:satOff val="19812"/>
                <a:lumOff val="44804"/>
                <a:alphaOff val="0"/>
                <a:shade val="51000"/>
                <a:satMod val="130000"/>
              </a:schemeClr>
            </a:gs>
            <a:gs pos="80000">
              <a:schemeClr val="accent4">
                <a:hueOff val="5571487"/>
                <a:satOff val="19812"/>
                <a:lumOff val="44804"/>
                <a:alphaOff val="0"/>
                <a:shade val="93000"/>
                <a:satMod val="130000"/>
              </a:schemeClr>
            </a:gs>
            <a:gs pos="100000">
              <a:schemeClr val="accent4">
                <a:hueOff val="5571487"/>
                <a:satOff val="19812"/>
                <a:lumOff val="44804"/>
                <a:alphaOff val="0"/>
                <a:shade val="94000"/>
                <a:satMod val="135000"/>
              </a:schemeClr>
            </a:gs>
          </a:gsLst>
          <a:lin ang="16200000" scaled="0"/>
        </a:gradFill>
        <a:ln w="9525" cap="flat" cmpd="sng" algn="ctr">
          <a:solidFill>
            <a:schemeClr val="accent4">
              <a:hueOff val="5571487"/>
              <a:satOff val="19812"/>
              <a:lumOff val="4480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Moderno</a:t>
          </a:r>
        </a:p>
      </dsp:txBody>
      <dsp:txXfrm>
        <a:off x="1933140" y="12207"/>
        <a:ext cx="1694213" cy="460800"/>
      </dsp:txXfrm>
    </dsp:sp>
    <dsp:sp modelId="{8021CFAF-0BC3-6141-9AE6-E1DFE67D7A95}">
      <dsp:nvSpPr>
        <dsp:cNvPr id="0" name=""/>
        <dsp:cNvSpPr/>
      </dsp:nvSpPr>
      <dsp:spPr>
        <a:xfrm>
          <a:off x="1933140" y="473007"/>
          <a:ext cx="1694213" cy="2055104"/>
        </a:xfrm>
        <a:prstGeom prst="rect">
          <a:avLst/>
        </a:prstGeom>
        <a:solidFill>
          <a:schemeClr val="accent4">
            <a:tint val="40000"/>
            <a:alpha val="90000"/>
            <a:hueOff val="5577458"/>
            <a:satOff val="19029"/>
            <a:lumOff val="8139"/>
            <a:alphaOff val="0"/>
          </a:schemeClr>
        </a:solidFill>
        <a:ln w="9525" cap="flat" cmpd="sng" algn="ctr">
          <a:solidFill>
            <a:schemeClr val="accent4">
              <a:tint val="40000"/>
              <a:alpha val="90000"/>
              <a:hueOff val="5577458"/>
              <a:satOff val="19029"/>
              <a:lumOff val="8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ctr" defTabSz="444500">
            <a:lnSpc>
              <a:spcPct val="90000"/>
            </a:lnSpc>
            <a:spcBef>
              <a:spcPct val="0"/>
            </a:spcBef>
            <a:spcAft>
              <a:spcPct val="15000"/>
            </a:spcAft>
            <a:buChar char="•"/>
          </a:pPr>
          <a:r>
            <a:rPr lang="es-ES_tradnl" sz="1000" kern="1200" dirty="0" err="1">
              <a:latin typeface="Arial" charset="0"/>
              <a:ea typeface="Arial" charset="0"/>
              <a:cs typeface="Arial" charset="0"/>
            </a:rPr>
            <a:t>Friederick</a:t>
          </a:r>
          <a:r>
            <a:rPr lang="es-ES_tradnl" sz="1000" kern="1200" dirty="0">
              <a:latin typeface="Arial" charset="0"/>
              <a:ea typeface="Arial" charset="0"/>
              <a:cs typeface="Arial" charset="0"/>
            </a:rPr>
            <a:t>, Miller, Fisher, Sharpe, etc.</a:t>
          </a:r>
        </a:p>
        <a:p>
          <a:pPr marL="57150" lvl="1" indent="-57150" algn="ctr" defTabSz="444500">
            <a:lnSpc>
              <a:spcPct val="90000"/>
            </a:lnSpc>
            <a:spcBef>
              <a:spcPct val="0"/>
            </a:spcBef>
            <a:spcAft>
              <a:spcPct val="15000"/>
            </a:spcAft>
            <a:buChar char="•"/>
          </a:pPr>
          <a:r>
            <a:rPr lang="es-ES_tradnl" sz="1000" kern="1200" dirty="0">
              <a:latin typeface="Arial" charset="0"/>
              <a:ea typeface="Arial" charset="0"/>
              <a:cs typeface="Arial" charset="0"/>
            </a:rPr>
            <a:t>Se analiza a profundidad sobre las decisiones de inversión y financiamiento a través de métodos de evaluación, criterios específicos de valoración y estructura de capital</a:t>
          </a:r>
        </a:p>
        <a:p>
          <a:pPr marL="57150" lvl="1" indent="-57150" algn="ctr" defTabSz="444500">
            <a:lnSpc>
              <a:spcPct val="90000"/>
            </a:lnSpc>
            <a:spcBef>
              <a:spcPct val="0"/>
            </a:spcBef>
            <a:spcAft>
              <a:spcPct val="15000"/>
            </a:spcAft>
            <a:buChar char="•"/>
          </a:pPr>
          <a:r>
            <a:rPr lang="es-ES_tradnl" sz="1000" kern="1200" dirty="0">
              <a:latin typeface="Arial" charset="0"/>
              <a:ea typeface="Arial" charset="0"/>
              <a:cs typeface="Arial" charset="0"/>
            </a:rPr>
            <a:t>Aplicación de sistemas informáticos y la investigación operativa</a:t>
          </a:r>
        </a:p>
      </dsp:txBody>
      <dsp:txXfrm>
        <a:off x="1933140" y="473007"/>
        <a:ext cx="1694213" cy="2055104"/>
      </dsp:txXfrm>
    </dsp:sp>
    <dsp:sp modelId="{DC536296-0FFE-4C84-98B8-133AAF62B3FD}">
      <dsp:nvSpPr>
        <dsp:cNvPr id="0" name=""/>
        <dsp:cNvSpPr/>
      </dsp:nvSpPr>
      <dsp:spPr>
        <a:xfrm>
          <a:off x="3864543" y="12207"/>
          <a:ext cx="1694213" cy="460800"/>
        </a:xfrm>
        <a:prstGeom prst="rect">
          <a:avLst/>
        </a:prstGeom>
        <a:gradFill rotWithShape="0">
          <a:gsLst>
            <a:gs pos="0">
              <a:schemeClr val="accent4">
                <a:hueOff val="11142974"/>
                <a:satOff val="39624"/>
                <a:lumOff val="89608"/>
                <a:alphaOff val="0"/>
                <a:shade val="51000"/>
                <a:satMod val="130000"/>
              </a:schemeClr>
            </a:gs>
            <a:gs pos="80000">
              <a:schemeClr val="accent4">
                <a:hueOff val="11142974"/>
                <a:satOff val="39624"/>
                <a:lumOff val="89608"/>
                <a:alphaOff val="0"/>
                <a:shade val="93000"/>
                <a:satMod val="130000"/>
              </a:schemeClr>
            </a:gs>
            <a:gs pos="100000">
              <a:schemeClr val="accent4">
                <a:hueOff val="11142974"/>
                <a:satOff val="39624"/>
                <a:lumOff val="89608"/>
                <a:alphaOff val="0"/>
                <a:shade val="94000"/>
                <a:satMod val="135000"/>
              </a:schemeClr>
            </a:gs>
          </a:gsLst>
          <a:lin ang="16200000" scaled="0"/>
        </a:gradFill>
        <a:ln w="9525" cap="flat" cmpd="sng" algn="ctr">
          <a:solidFill>
            <a:schemeClr val="accent4">
              <a:hueOff val="11142974"/>
              <a:satOff val="39624"/>
              <a:lumOff val="8960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Contractual</a:t>
          </a:r>
        </a:p>
      </dsp:txBody>
      <dsp:txXfrm>
        <a:off x="3864543" y="12207"/>
        <a:ext cx="1694213" cy="460800"/>
      </dsp:txXfrm>
    </dsp:sp>
    <dsp:sp modelId="{3A68A39E-AB87-4D16-BEEA-AF48B66E075A}">
      <dsp:nvSpPr>
        <dsp:cNvPr id="0" name=""/>
        <dsp:cNvSpPr/>
      </dsp:nvSpPr>
      <dsp:spPr>
        <a:xfrm>
          <a:off x="3864543" y="473007"/>
          <a:ext cx="1694213" cy="2055104"/>
        </a:xfrm>
        <a:prstGeom prst="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s-ES_tradnl" sz="1000" kern="1200" dirty="0">
              <a:latin typeface="Arial" charset="0"/>
              <a:ea typeface="Arial" charset="0"/>
              <a:cs typeface="Arial" charset="0"/>
            </a:rPr>
            <a:t>Rubinstein, Schwartz, Brennan, </a:t>
          </a:r>
          <a:r>
            <a:rPr lang="es-ES_tradnl" sz="1000" kern="1200" dirty="0" err="1">
              <a:latin typeface="Arial" charset="0"/>
              <a:ea typeface="Arial" charset="0"/>
              <a:cs typeface="Arial" charset="0"/>
            </a:rPr>
            <a:t>Campell</a:t>
          </a:r>
          <a:r>
            <a:rPr lang="es-ES_tradnl" sz="1000" kern="1200" dirty="0">
              <a:latin typeface="Arial" charset="0"/>
              <a:ea typeface="Arial" charset="0"/>
              <a:cs typeface="Arial" charset="0"/>
            </a:rPr>
            <a:t>, etc.</a:t>
          </a:r>
        </a:p>
        <a:p>
          <a:pPr marL="57150" lvl="1" indent="-57150" algn="l" defTabSz="444500">
            <a:lnSpc>
              <a:spcPct val="90000"/>
            </a:lnSpc>
            <a:spcBef>
              <a:spcPct val="0"/>
            </a:spcBef>
            <a:spcAft>
              <a:spcPct val="15000"/>
            </a:spcAft>
            <a:buChar char="•"/>
          </a:pPr>
          <a:r>
            <a:rPr lang="es-ES_tradnl" sz="1000" kern="1200" dirty="0">
              <a:latin typeface="Arial" charset="0"/>
              <a:ea typeface="Arial" charset="0"/>
              <a:cs typeface="Arial" charset="0"/>
            </a:rPr>
            <a:t>Después de la década de los 80’s</a:t>
          </a:r>
        </a:p>
        <a:p>
          <a:pPr marL="57150" lvl="1" indent="-57150" algn="l" defTabSz="444500">
            <a:lnSpc>
              <a:spcPct val="90000"/>
            </a:lnSpc>
            <a:spcBef>
              <a:spcPct val="0"/>
            </a:spcBef>
            <a:spcAft>
              <a:spcPct val="15000"/>
            </a:spcAft>
            <a:buChar char="•"/>
          </a:pPr>
          <a:r>
            <a:rPr lang="es-ES_tradnl" sz="1000" kern="1200" dirty="0">
              <a:latin typeface="Arial" charset="0"/>
              <a:ea typeface="Arial" charset="0"/>
              <a:cs typeface="Arial" charset="0"/>
            </a:rPr>
            <a:t>Conceptos macroeconómicos como la inflación y la recesión, la internacionalización de la economía</a:t>
          </a:r>
        </a:p>
        <a:p>
          <a:pPr marL="57150" lvl="1" indent="-57150" algn="l" defTabSz="444500">
            <a:lnSpc>
              <a:spcPct val="90000"/>
            </a:lnSpc>
            <a:spcBef>
              <a:spcPct val="0"/>
            </a:spcBef>
            <a:spcAft>
              <a:spcPct val="15000"/>
            </a:spcAft>
            <a:buChar char="•"/>
          </a:pPr>
          <a:r>
            <a:rPr lang="es-ES_tradnl" sz="1000" kern="1200" dirty="0">
              <a:latin typeface="Arial" charset="0"/>
              <a:ea typeface="Arial" charset="0"/>
              <a:cs typeface="Arial" charset="0"/>
            </a:rPr>
            <a:t>Creación de nuevos productos y mercados financieros, gestión de riesgos y gobierno corporativo</a:t>
          </a:r>
        </a:p>
      </dsp:txBody>
      <dsp:txXfrm>
        <a:off x="3864543" y="473007"/>
        <a:ext cx="1694213" cy="20551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31CCF-9A74-164E-AA41-7B9CCFD31A2F}">
      <dsp:nvSpPr>
        <dsp:cNvPr id="0" name=""/>
        <dsp:cNvSpPr/>
      </dsp:nvSpPr>
      <dsp:spPr>
        <a:xfrm>
          <a:off x="0" y="0"/>
          <a:ext cx="4050360" cy="39841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Plantea el logro de sólidos niveles de prosperidad para el empleador y los trabajadores</a:t>
          </a:r>
        </a:p>
      </dsp:txBody>
      <dsp:txXfrm>
        <a:off x="11669" y="11669"/>
        <a:ext cx="3586775" cy="375075"/>
      </dsp:txXfrm>
    </dsp:sp>
    <dsp:sp modelId="{ED4FC7BB-9395-EB46-B706-A5A90753938A}">
      <dsp:nvSpPr>
        <dsp:cNvPr id="0" name=""/>
        <dsp:cNvSpPr/>
      </dsp:nvSpPr>
      <dsp:spPr>
        <a:xfrm>
          <a:off x="339217" y="470851"/>
          <a:ext cx="4050360" cy="398413"/>
        </a:xfrm>
        <a:prstGeom prst="roundRect">
          <a:avLst>
            <a:gd name="adj" fmla="val 10000"/>
          </a:avLst>
        </a:prstGeom>
        <a:gradFill rotWithShape="0">
          <a:gsLst>
            <a:gs pos="0">
              <a:schemeClr val="accent3">
                <a:hueOff val="0"/>
                <a:satOff val="0"/>
                <a:lumOff val="-33333"/>
                <a:alphaOff val="0"/>
                <a:tint val="50000"/>
                <a:satMod val="300000"/>
              </a:schemeClr>
            </a:gs>
            <a:gs pos="35000">
              <a:schemeClr val="accent3">
                <a:hueOff val="0"/>
                <a:satOff val="0"/>
                <a:lumOff val="-33333"/>
                <a:alphaOff val="0"/>
                <a:tint val="37000"/>
                <a:satMod val="300000"/>
              </a:schemeClr>
            </a:gs>
            <a:gs pos="100000">
              <a:schemeClr val="accent3">
                <a:hueOff val="0"/>
                <a:satOff val="0"/>
                <a:lumOff val="-333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a través del incremento de la productividad que dependerá del conocimiento y expertís de cada individuo</a:t>
          </a:r>
        </a:p>
      </dsp:txBody>
      <dsp:txXfrm>
        <a:off x="350886" y="482520"/>
        <a:ext cx="3428835" cy="375075"/>
      </dsp:txXfrm>
    </dsp:sp>
    <dsp:sp modelId="{D5A1BA37-4BE1-5D45-8485-CFAE6A488FA5}">
      <dsp:nvSpPr>
        <dsp:cNvPr id="0" name=""/>
        <dsp:cNvSpPr/>
      </dsp:nvSpPr>
      <dsp:spPr>
        <a:xfrm>
          <a:off x="673372" y="941703"/>
          <a:ext cx="4050360" cy="398413"/>
        </a:xfrm>
        <a:prstGeom prst="roundRect">
          <a:avLst>
            <a:gd name="adj" fmla="val 10000"/>
          </a:avLst>
        </a:prstGeom>
        <a:gradFill rotWithShape="0">
          <a:gsLst>
            <a:gs pos="0">
              <a:schemeClr val="accent3">
                <a:hueOff val="0"/>
                <a:satOff val="0"/>
                <a:lumOff val="-66667"/>
                <a:alphaOff val="0"/>
                <a:tint val="50000"/>
                <a:satMod val="300000"/>
              </a:schemeClr>
            </a:gs>
            <a:gs pos="35000">
              <a:schemeClr val="accent3">
                <a:hueOff val="0"/>
                <a:satOff val="0"/>
                <a:lumOff val="-66667"/>
                <a:alphaOff val="0"/>
                <a:tint val="37000"/>
                <a:satMod val="300000"/>
              </a:schemeClr>
            </a:gs>
            <a:gs pos="100000">
              <a:schemeClr val="accent3">
                <a:hueOff val="0"/>
                <a:satOff val="0"/>
                <a:lumOff val="-6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Se relaciona con el impacto negativo en la economía que produce los bajos niveles de rendimiento del talento humano</a:t>
          </a:r>
        </a:p>
      </dsp:txBody>
      <dsp:txXfrm>
        <a:off x="685041" y="953372"/>
        <a:ext cx="3433898" cy="375075"/>
      </dsp:txXfrm>
    </dsp:sp>
    <dsp:sp modelId="{C3E3C304-5162-4E44-85CB-8EBF1E358F62}">
      <dsp:nvSpPr>
        <dsp:cNvPr id="0" name=""/>
        <dsp:cNvSpPr/>
      </dsp:nvSpPr>
      <dsp:spPr>
        <a:xfrm>
          <a:off x="1012590" y="1412555"/>
          <a:ext cx="4050360" cy="398413"/>
        </a:xfrm>
        <a:prstGeom prst="roundRect">
          <a:avLst>
            <a:gd name="adj" fmla="val 10000"/>
          </a:avLst>
        </a:prstGeom>
        <a:gradFill rotWithShape="0">
          <a:gsLst>
            <a:gs pos="0">
              <a:schemeClr val="accent3">
                <a:hueOff val="0"/>
                <a:satOff val="0"/>
                <a:lumOff val="-100000"/>
                <a:alphaOff val="0"/>
                <a:tint val="50000"/>
                <a:satMod val="300000"/>
              </a:schemeClr>
            </a:gs>
            <a:gs pos="35000">
              <a:schemeClr val="accent3">
                <a:hueOff val="0"/>
                <a:satOff val="0"/>
                <a:lumOff val="-100000"/>
                <a:alphaOff val="0"/>
                <a:tint val="37000"/>
                <a:satMod val="300000"/>
              </a:schemeClr>
            </a:gs>
            <a:gs pos="100000">
              <a:schemeClr val="accent3">
                <a:hueOff val="0"/>
                <a:satOff val="0"/>
                <a:lumOff val="-10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_tradnl" sz="1000" kern="1200" dirty="0">
              <a:latin typeface="Arial" charset="0"/>
              <a:ea typeface="Arial" charset="0"/>
              <a:cs typeface="Arial" charset="0"/>
            </a:rPr>
            <a:t>4 principios: Establecimiento de una verdadera ciencia, selección científica del trabajador, educación y formación y colaboración entre dirección y los trabajadores</a:t>
          </a:r>
        </a:p>
      </dsp:txBody>
      <dsp:txXfrm>
        <a:off x="1024259" y="1424224"/>
        <a:ext cx="3428835" cy="375075"/>
      </dsp:txXfrm>
    </dsp:sp>
    <dsp:sp modelId="{E8A9823E-9F1F-D647-AD11-7976DC8F4FC2}">
      <dsp:nvSpPr>
        <dsp:cNvPr id="0" name=""/>
        <dsp:cNvSpPr/>
      </dsp:nvSpPr>
      <dsp:spPr>
        <a:xfrm>
          <a:off x="3791391" y="305148"/>
          <a:ext cx="258968" cy="25896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3849659" y="305148"/>
        <a:ext cx="142432" cy="194873"/>
      </dsp:txXfrm>
    </dsp:sp>
    <dsp:sp modelId="{046973E3-308D-9B4B-BDE6-F81689976FB3}">
      <dsp:nvSpPr>
        <dsp:cNvPr id="0" name=""/>
        <dsp:cNvSpPr/>
      </dsp:nvSpPr>
      <dsp:spPr>
        <a:xfrm>
          <a:off x="4130609" y="776000"/>
          <a:ext cx="258968" cy="258968"/>
        </a:xfrm>
        <a:prstGeom prst="downArrow">
          <a:avLst>
            <a:gd name="adj1" fmla="val 55000"/>
            <a:gd name="adj2" fmla="val 45000"/>
          </a:avLst>
        </a:prstGeom>
        <a:solidFill>
          <a:schemeClr val="accent3">
            <a:tint val="40000"/>
            <a:alpha val="90000"/>
            <a:hueOff val="0"/>
            <a:satOff val="0"/>
            <a:lumOff val="-10113"/>
            <a:alphaOff val="0"/>
          </a:schemeClr>
        </a:solidFill>
        <a:ln w="9525" cap="flat" cmpd="sng" algn="ctr">
          <a:solidFill>
            <a:schemeClr val="accent3">
              <a:tint val="40000"/>
              <a:alpha val="90000"/>
              <a:hueOff val="0"/>
              <a:satOff val="0"/>
              <a:lumOff val="-101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4188877" y="776000"/>
        <a:ext cx="142432" cy="194873"/>
      </dsp:txXfrm>
    </dsp:sp>
    <dsp:sp modelId="{1DD3EDBC-D0E4-D247-85BD-6291468595B1}">
      <dsp:nvSpPr>
        <dsp:cNvPr id="0" name=""/>
        <dsp:cNvSpPr/>
      </dsp:nvSpPr>
      <dsp:spPr>
        <a:xfrm>
          <a:off x="4464763" y="1246852"/>
          <a:ext cx="258968" cy="258968"/>
        </a:xfrm>
        <a:prstGeom prst="downArrow">
          <a:avLst>
            <a:gd name="adj1" fmla="val 55000"/>
            <a:gd name="adj2" fmla="val 45000"/>
          </a:avLst>
        </a:prstGeom>
        <a:solidFill>
          <a:schemeClr val="accent3">
            <a:tint val="40000"/>
            <a:alpha val="90000"/>
            <a:hueOff val="0"/>
            <a:satOff val="0"/>
            <a:lumOff val="-20226"/>
            <a:alphaOff val="0"/>
          </a:schemeClr>
        </a:solidFill>
        <a:ln w="9525" cap="flat" cmpd="sng" algn="ctr">
          <a:solidFill>
            <a:schemeClr val="accent3">
              <a:tint val="40000"/>
              <a:alpha val="90000"/>
              <a:hueOff val="0"/>
              <a:satOff val="0"/>
              <a:lumOff val="-202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_tradnl" sz="1000" kern="1200">
            <a:latin typeface="Arial" charset="0"/>
            <a:ea typeface="Arial" charset="0"/>
            <a:cs typeface="Arial" charset="0"/>
          </a:endParaRPr>
        </a:p>
      </dsp:txBody>
      <dsp:txXfrm>
        <a:off x="4523031" y="1246852"/>
        <a:ext cx="142432" cy="1948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50D65-78E2-EE43-BE05-9094FDF833F0}">
      <dsp:nvSpPr>
        <dsp:cNvPr id="0" name=""/>
        <dsp:cNvSpPr/>
      </dsp:nvSpPr>
      <dsp:spPr>
        <a:xfrm rot="5400000">
          <a:off x="1344092" y="-325737"/>
          <a:ext cx="457236" cy="141294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b="1" kern="1200" dirty="0">
              <a:latin typeface="Arial" charset="0"/>
              <a:ea typeface="Arial" charset="0"/>
              <a:cs typeface="Arial" charset="0"/>
            </a:rPr>
            <a:t>Frederick Taylor</a:t>
          </a:r>
          <a:endParaRPr lang="es-ES_tradnl" sz="1000" b="1" kern="1200" dirty="0">
            <a:latin typeface="Arial" charset="0"/>
            <a:ea typeface="Arial" charset="0"/>
            <a:cs typeface="Arial" charset="0"/>
          </a:endParaRPr>
        </a:p>
      </dsp:txBody>
      <dsp:txXfrm rot="-5400000">
        <a:off x="866240" y="174435"/>
        <a:ext cx="1390621" cy="412596"/>
      </dsp:txXfrm>
    </dsp:sp>
    <dsp:sp modelId="{7881D5C6-1B53-7148-9556-392CC5C452A1}">
      <dsp:nvSpPr>
        <dsp:cNvPr id="0" name=""/>
        <dsp:cNvSpPr/>
      </dsp:nvSpPr>
      <dsp:spPr>
        <a:xfrm>
          <a:off x="110382" y="144555"/>
          <a:ext cx="794788" cy="4723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1911</a:t>
          </a:r>
        </a:p>
      </dsp:txBody>
      <dsp:txXfrm>
        <a:off x="133440" y="167613"/>
        <a:ext cx="748672" cy="4262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D0883-AC33-44BD-A370-E1B658B01AF7}">
      <dsp:nvSpPr>
        <dsp:cNvPr id="0" name=""/>
        <dsp:cNvSpPr/>
      </dsp:nvSpPr>
      <dsp:spPr>
        <a:xfrm>
          <a:off x="0" y="1625600"/>
          <a:ext cx="10832369"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0FAAF-59AC-4AD5-B396-54A08DD7EFB3}">
      <dsp:nvSpPr>
        <dsp:cNvPr id="0" name=""/>
        <dsp:cNvSpPr/>
      </dsp:nvSpPr>
      <dsp:spPr>
        <a:xfrm>
          <a:off x="4284" y="0"/>
          <a:ext cx="187318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C" sz="1400" kern="1200" dirty="0">
              <a:solidFill>
                <a:schemeClr val="accent1">
                  <a:lumMod val="25000"/>
                </a:schemeClr>
              </a:solidFill>
            </a:rPr>
            <a:t>Enfoque Cualitativo</a:t>
          </a:r>
        </a:p>
        <a:p>
          <a:pPr marL="0" lvl="0" indent="0" algn="ctr" defTabSz="622300">
            <a:lnSpc>
              <a:spcPct val="90000"/>
            </a:lnSpc>
            <a:spcBef>
              <a:spcPct val="0"/>
            </a:spcBef>
            <a:spcAft>
              <a:spcPct val="35000"/>
            </a:spcAft>
            <a:buNone/>
          </a:pPr>
          <a:r>
            <a:rPr lang="es-EC" sz="1400" kern="1200" dirty="0">
              <a:solidFill>
                <a:schemeClr val="accent1">
                  <a:lumMod val="25000"/>
                </a:schemeClr>
              </a:solidFill>
            </a:rPr>
            <a:t>Tipo. No experimental, Transversal, descriptivo</a:t>
          </a:r>
        </a:p>
      </dsp:txBody>
      <dsp:txXfrm>
        <a:off x="4284" y="0"/>
        <a:ext cx="1873185" cy="2167466"/>
      </dsp:txXfrm>
    </dsp:sp>
    <dsp:sp modelId="{33E5D119-C9B5-44F2-A60A-5324933A2196}">
      <dsp:nvSpPr>
        <dsp:cNvPr id="0" name=""/>
        <dsp:cNvSpPr/>
      </dsp:nvSpPr>
      <dsp:spPr>
        <a:xfrm>
          <a:off x="669943"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3C710-7CE9-465E-B7C2-86F26120B8B1}">
      <dsp:nvSpPr>
        <dsp:cNvPr id="0" name=""/>
        <dsp:cNvSpPr/>
      </dsp:nvSpPr>
      <dsp:spPr>
        <a:xfrm>
          <a:off x="1971128" y="3251200"/>
          <a:ext cx="187318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C" sz="1400" kern="1200" dirty="0">
              <a:solidFill>
                <a:schemeClr val="accent1">
                  <a:lumMod val="25000"/>
                </a:schemeClr>
              </a:solidFill>
            </a:rPr>
            <a:t>La observación</a:t>
          </a:r>
        </a:p>
        <a:p>
          <a:pPr marL="0" lvl="0" indent="0" algn="ctr" defTabSz="622300">
            <a:lnSpc>
              <a:spcPct val="90000"/>
            </a:lnSpc>
            <a:spcBef>
              <a:spcPct val="0"/>
            </a:spcBef>
            <a:spcAft>
              <a:spcPct val="35000"/>
            </a:spcAft>
            <a:buNone/>
          </a:pPr>
          <a:r>
            <a:rPr lang="es-EC" sz="1400" kern="1200" dirty="0">
              <a:solidFill>
                <a:schemeClr val="accent1">
                  <a:lumMod val="25000"/>
                </a:schemeClr>
              </a:solidFill>
            </a:rPr>
            <a:t>La encuesta</a:t>
          </a:r>
        </a:p>
      </dsp:txBody>
      <dsp:txXfrm>
        <a:off x="1971128" y="3251200"/>
        <a:ext cx="1873185" cy="2167466"/>
      </dsp:txXfrm>
    </dsp:sp>
    <dsp:sp modelId="{76BE9377-8C7C-4555-89DC-BCC6DF6DD592}">
      <dsp:nvSpPr>
        <dsp:cNvPr id="0" name=""/>
        <dsp:cNvSpPr/>
      </dsp:nvSpPr>
      <dsp:spPr>
        <a:xfrm>
          <a:off x="2636788"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671E0-39E3-471F-B7C7-B7FA7AD7E311}">
      <dsp:nvSpPr>
        <dsp:cNvPr id="0" name=""/>
        <dsp:cNvSpPr/>
      </dsp:nvSpPr>
      <dsp:spPr>
        <a:xfrm>
          <a:off x="3937973" y="0"/>
          <a:ext cx="187318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C" sz="1400" kern="1200" dirty="0">
              <a:solidFill>
                <a:schemeClr val="accent1">
                  <a:lumMod val="25000"/>
                </a:schemeClr>
              </a:solidFill>
            </a:rPr>
            <a:t>Cuestionario</a:t>
          </a:r>
        </a:p>
        <a:p>
          <a:pPr marL="0" lvl="0" indent="0" algn="ctr" defTabSz="622300">
            <a:lnSpc>
              <a:spcPct val="90000"/>
            </a:lnSpc>
            <a:spcBef>
              <a:spcPct val="0"/>
            </a:spcBef>
            <a:spcAft>
              <a:spcPct val="35000"/>
            </a:spcAft>
            <a:buNone/>
          </a:pPr>
          <a:r>
            <a:rPr lang="es-EC" sz="1400" kern="1200" dirty="0">
              <a:solidFill>
                <a:schemeClr val="accent1">
                  <a:lumMod val="25000"/>
                </a:schemeClr>
              </a:solidFill>
            </a:rPr>
            <a:t>Base de datos en SPSS</a:t>
          </a:r>
        </a:p>
      </dsp:txBody>
      <dsp:txXfrm>
        <a:off x="3937973" y="0"/>
        <a:ext cx="1873185" cy="2167466"/>
      </dsp:txXfrm>
    </dsp:sp>
    <dsp:sp modelId="{7C6EB1BB-723B-478E-B22F-A4275ABC2EB1}">
      <dsp:nvSpPr>
        <dsp:cNvPr id="0" name=""/>
        <dsp:cNvSpPr/>
      </dsp:nvSpPr>
      <dsp:spPr>
        <a:xfrm>
          <a:off x="4603632"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0911D-23CF-4E10-ACA9-9CC6E3386304}">
      <dsp:nvSpPr>
        <dsp:cNvPr id="0" name=""/>
        <dsp:cNvSpPr/>
      </dsp:nvSpPr>
      <dsp:spPr>
        <a:xfrm>
          <a:off x="5904817" y="3251200"/>
          <a:ext cx="187318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25000"/>
                </a:schemeClr>
              </a:solidFill>
            </a:rPr>
            <a:t>La encuesta fue estructurada en base a otras investigaciones y analizada por el criterio de profesionales en la materia</a:t>
          </a:r>
          <a:endParaRPr lang="es-EC" sz="1400" kern="1200" dirty="0">
            <a:solidFill>
              <a:schemeClr val="accent1">
                <a:lumMod val="25000"/>
              </a:schemeClr>
            </a:solidFill>
          </a:endParaRPr>
        </a:p>
      </dsp:txBody>
      <dsp:txXfrm>
        <a:off x="5904817" y="3251200"/>
        <a:ext cx="1873185" cy="2167466"/>
      </dsp:txXfrm>
    </dsp:sp>
    <dsp:sp modelId="{B029FBDF-CC8B-4709-B50B-D8141F4DCEC7}">
      <dsp:nvSpPr>
        <dsp:cNvPr id="0" name=""/>
        <dsp:cNvSpPr/>
      </dsp:nvSpPr>
      <dsp:spPr>
        <a:xfrm>
          <a:off x="6570477"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57338-3935-40F4-AD7C-EE1E465604D1}">
      <dsp:nvSpPr>
        <dsp:cNvPr id="0" name=""/>
        <dsp:cNvSpPr/>
      </dsp:nvSpPr>
      <dsp:spPr>
        <a:xfrm>
          <a:off x="7871662" y="0"/>
          <a:ext cx="187318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25000"/>
                </a:schemeClr>
              </a:solidFill>
            </a:rPr>
            <a:t>Estadística descriptiva</a:t>
          </a:r>
        </a:p>
        <a:p>
          <a:pPr marL="0" lvl="0" indent="0" algn="ctr" defTabSz="622300">
            <a:lnSpc>
              <a:spcPct val="90000"/>
            </a:lnSpc>
            <a:spcBef>
              <a:spcPct val="0"/>
            </a:spcBef>
            <a:spcAft>
              <a:spcPct val="35000"/>
            </a:spcAft>
            <a:buNone/>
          </a:pPr>
          <a:r>
            <a:rPr lang="es-ES" sz="1400" kern="1200" dirty="0">
              <a:solidFill>
                <a:schemeClr val="accent1">
                  <a:lumMod val="25000"/>
                </a:schemeClr>
              </a:solidFill>
            </a:rPr>
            <a:t>Análisis descriptivo</a:t>
          </a:r>
        </a:p>
        <a:p>
          <a:pPr marL="0" lvl="0" indent="0" algn="ctr" defTabSz="622300">
            <a:lnSpc>
              <a:spcPct val="90000"/>
            </a:lnSpc>
            <a:spcBef>
              <a:spcPct val="0"/>
            </a:spcBef>
            <a:spcAft>
              <a:spcPct val="35000"/>
            </a:spcAft>
            <a:buNone/>
          </a:pPr>
          <a:r>
            <a:rPr lang="es-ES" sz="1400" kern="1200" dirty="0">
              <a:solidFill>
                <a:schemeClr val="accent1">
                  <a:lumMod val="25000"/>
                </a:schemeClr>
              </a:solidFill>
            </a:rPr>
            <a:t>Análisis no paramétrico (Coeficiente Chi cuadrado)</a:t>
          </a:r>
        </a:p>
      </dsp:txBody>
      <dsp:txXfrm>
        <a:off x="7871662" y="0"/>
        <a:ext cx="1873185" cy="2167466"/>
      </dsp:txXfrm>
    </dsp:sp>
    <dsp:sp modelId="{DD89D75F-E19E-4B61-8689-ED1A14A508B1}">
      <dsp:nvSpPr>
        <dsp:cNvPr id="0" name=""/>
        <dsp:cNvSpPr/>
      </dsp:nvSpPr>
      <dsp:spPr>
        <a:xfrm>
          <a:off x="8537321"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247C3-5A9F-43E2-9D8A-1A5780CFE138}">
      <dsp:nvSpPr>
        <dsp:cNvPr id="0" name=""/>
        <dsp:cNvSpPr/>
      </dsp:nvSpPr>
      <dsp:spPr>
        <a:xfrm>
          <a:off x="291287" y="828"/>
          <a:ext cx="1930219" cy="4825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Dificultades Externas</a:t>
          </a:r>
          <a:endParaRPr lang="es-EC" sz="1400" b="1" kern="1200" dirty="0">
            <a:solidFill>
              <a:schemeClr val="tx1"/>
            </a:solidFill>
          </a:endParaRPr>
        </a:p>
      </dsp:txBody>
      <dsp:txXfrm>
        <a:off x="305421" y="14962"/>
        <a:ext cx="1901951" cy="454286"/>
      </dsp:txXfrm>
    </dsp:sp>
    <dsp:sp modelId="{E9C0EA5C-9EBE-47D6-B753-954A86C640DF}">
      <dsp:nvSpPr>
        <dsp:cNvPr id="0" name=""/>
        <dsp:cNvSpPr/>
      </dsp:nvSpPr>
      <dsp:spPr>
        <a:xfrm rot="5400000">
          <a:off x="1214173" y="525607"/>
          <a:ext cx="84447" cy="8444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A5EAF-E5D9-4D1C-9DFB-C940A5A2D003}">
      <dsp:nvSpPr>
        <dsp:cNvPr id="0" name=""/>
        <dsp:cNvSpPr/>
      </dsp:nvSpPr>
      <dsp:spPr>
        <a:xfrm>
          <a:off x="291287" y="652278"/>
          <a:ext cx="1930219" cy="482554"/>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Elementos macroeconómicos. </a:t>
          </a:r>
          <a:endParaRPr lang="es-EC" sz="1100" kern="1200" dirty="0"/>
        </a:p>
      </dsp:txBody>
      <dsp:txXfrm>
        <a:off x="305421" y="666412"/>
        <a:ext cx="1901951" cy="454286"/>
      </dsp:txXfrm>
    </dsp:sp>
    <dsp:sp modelId="{A2833AC4-8136-4464-88A3-97887830ECD1}">
      <dsp:nvSpPr>
        <dsp:cNvPr id="0" name=""/>
        <dsp:cNvSpPr/>
      </dsp:nvSpPr>
      <dsp:spPr>
        <a:xfrm rot="5400000">
          <a:off x="1214173" y="1177056"/>
          <a:ext cx="84447" cy="84447"/>
        </a:xfrm>
        <a:prstGeom prst="rightArrow">
          <a:avLst>
            <a:gd name="adj1" fmla="val 66700"/>
            <a:gd name="adj2" fmla="val 50000"/>
          </a:avLst>
        </a:prstGeom>
        <a:solidFill>
          <a:schemeClr val="accent5">
            <a:hueOff val="1085675"/>
            <a:satOff val="3732"/>
            <a:lumOff val="-179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CF638E-2C08-4AA2-A33B-336E7044E532}">
      <dsp:nvSpPr>
        <dsp:cNvPr id="0" name=""/>
        <dsp:cNvSpPr/>
      </dsp:nvSpPr>
      <dsp:spPr>
        <a:xfrm>
          <a:off x="291287" y="1303727"/>
          <a:ext cx="1930219" cy="482554"/>
        </a:xfrm>
        <a:prstGeom prst="roundRect">
          <a:avLst>
            <a:gd name="adj" fmla="val 10000"/>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Políticas económicas, IFIS, mercado, tecnología</a:t>
          </a:r>
          <a:endParaRPr lang="es-EC" sz="1100" kern="1200" dirty="0"/>
        </a:p>
      </dsp:txBody>
      <dsp:txXfrm>
        <a:off x="305421" y="1317861"/>
        <a:ext cx="1901951" cy="454286"/>
      </dsp:txXfrm>
    </dsp:sp>
    <dsp:sp modelId="{8E686E75-5C6B-4358-AE72-84B335578E8E}">
      <dsp:nvSpPr>
        <dsp:cNvPr id="0" name=""/>
        <dsp:cNvSpPr/>
      </dsp:nvSpPr>
      <dsp:spPr>
        <a:xfrm>
          <a:off x="2491737" y="828"/>
          <a:ext cx="1930219" cy="482554"/>
        </a:xfrm>
        <a:prstGeom prst="roundRect">
          <a:avLst>
            <a:gd name="adj" fmla="val 1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Dificultades Internas</a:t>
          </a:r>
          <a:endParaRPr lang="es-EC" sz="1400" b="1" kern="1200" dirty="0"/>
        </a:p>
      </dsp:txBody>
      <dsp:txXfrm>
        <a:off x="2505871" y="14962"/>
        <a:ext cx="1901951" cy="454286"/>
      </dsp:txXfrm>
    </dsp:sp>
    <dsp:sp modelId="{9A3359C9-1AAB-48F1-8232-66A5C1E5C0DB}">
      <dsp:nvSpPr>
        <dsp:cNvPr id="0" name=""/>
        <dsp:cNvSpPr/>
      </dsp:nvSpPr>
      <dsp:spPr>
        <a:xfrm rot="5400000">
          <a:off x="3414623" y="525607"/>
          <a:ext cx="84447" cy="84447"/>
        </a:xfrm>
        <a:prstGeom prst="rightArrow">
          <a:avLst>
            <a:gd name="adj1" fmla="val 66700"/>
            <a:gd name="adj2" fmla="val 50000"/>
          </a:avLst>
        </a:prstGeom>
        <a:solidFill>
          <a:schemeClr val="accent5">
            <a:hueOff val="2171351"/>
            <a:satOff val="7464"/>
            <a:lumOff val="-358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63851E-32CA-40FC-87D8-B2BC14B88F43}">
      <dsp:nvSpPr>
        <dsp:cNvPr id="0" name=""/>
        <dsp:cNvSpPr/>
      </dsp:nvSpPr>
      <dsp:spPr>
        <a:xfrm>
          <a:off x="2491737" y="652278"/>
          <a:ext cx="1930219" cy="482554"/>
        </a:xfrm>
        <a:prstGeom prst="roundRect">
          <a:avLst>
            <a:gd name="adj" fmla="val 10000"/>
          </a:avLst>
        </a:prstGeom>
        <a:solidFill>
          <a:schemeClr val="accent5">
            <a:tint val="40000"/>
            <a:alpha val="90000"/>
            <a:hueOff val="2163389"/>
            <a:satOff val="-15343"/>
            <a:lumOff val="-8730"/>
            <a:alphaOff val="0"/>
          </a:schemeClr>
        </a:solidFill>
        <a:ln w="25400" cap="flat" cmpd="sng" algn="ctr">
          <a:solidFill>
            <a:schemeClr val="accent5">
              <a:tint val="40000"/>
              <a:alpha val="90000"/>
              <a:hueOff val="2163389"/>
              <a:satOff val="-15343"/>
              <a:lumOff val="-8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Actitudes de los propietarios y carencia de conocimientos y técnicas de administración</a:t>
          </a:r>
          <a:endParaRPr lang="es-EC" sz="1100" kern="1200" dirty="0"/>
        </a:p>
      </dsp:txBody>
      <dsp:txXfrm>
        <a:off x="2505871" y="666412"/>
        <a:ext cx="1901951" cy="454286"/>
      </dsp:txXfrm>
    </dsp:sp>
    <dsp:sp modelId="{1B6C06F0-615B-4566-8A54-B4DD00420AF5}">
      <dsp:nvSpPr>
        <dsp:cNvPr id="0" name=""/>
        <dsp:cNvSpPr/>
      </dsp:nvSpPr>
      <dsp:spPr>
        <a:xfrm rot="5400000">
          <a:off x="3414623" y="1177056"/>
          <a:ext cx="84447" cy="84447"/>
        </a:xfrm>
        <a:prstGeom prst="rightArrow">
          <a:avLst>
            <a:gd name="adj1" fmla="val 66700"/>
            <a:gd name="adj2" fmla="val 50000"/>
          </a:avLst>
        </a:prstGeom>
        <a:solidFill>
          <a:schemeClr val="accent5">
            <a:hueOff val="3257026"/>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B8868-DEFC-4F43-B3B7-4ADD8745EBD1}">
      <dsp:nvSpPr>
        <dsp:cNvPr id="0" name=""/>
        <dsp:cNvSpPr/>
      </dsp:nvSpPr>
      <dsp:spPr>
        <a:xfrm>
          <a:off x="2491737" y="1303727"/>
          <a:ext cx="1930219" cy="482554"/>
        </a:xfrm>
        <a:prstGeom prst="roundRect">
          <a:avLst>
            <a:gd name="adj" fmla="val 10000"/>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Siendo este último al que hay que dar mayor énfasis como problemática</a:t>
          </a:r>
          <a:endParaRPr lang="es-EC" sz="1100" kern="1200" dirty="0"/>
        </a:p>
      </dsp:txBody>
      <dsp:txXfrm>
        <a:off x="2505871" y="1317861"/>
        <a:ext cx="1901951" cy="4542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3C1DD-9928-DA46-87E2-852676119D44}">
      <dsp:nvSpPr>
        <dsp:cNvPr id="0" name=""/>
        <dsp:cNvSpPr/>
      </dsp:nvSpPr>
      <dsp:spPr>
        <a:xfrm>
          <a:off x="123" y="644176"/>
          <a:ext cx="1795445" cy="1011451"/>
        </a:xfrm>
        <a:prstGeom prst="roundRect">
          <a:avLst>
            <a:gd name="adj" fmla="val 10000"/>
          </a:avLst>
        </a:prstGeom>
        <a:solidFill>
          <a:schemeClr val="lt1">
            <a:alpha val="90000"/>
            <a:hueOff val="0"/>
            <a:satOff val="0"/>
            <a:lumOff val="0"/>
            <a:alphaOff val="0"/>
          </a:schemeClr>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endParaRPr lang="es-ES_tradnl" sz="1100" kern="1200" dirty="0">
            <a:latin typeface="Arial" charset="0"/>
            <a:ea typeface="Arial" charset="0"/>
            <a:cs typeface="Arial" charset="0"/>
          </a:endParaRPr>
        </a:p>
        <a:p>
          <a:pPr marL="57150" lvl="1" indent="-57150" algn="l" defTabSz="488950">
            <a:lnSpc>
              <a:spcPct val="90000"/>
            </a:lnSpc>
            <a:spcBef>
              <a:spcPct val="0"/>
            </a:spcBef>
            <a:spcAft>
              <a:spcPct val="15000"/>
            </a:spcAft>
            <a:buChar char="•"/>
          </a:pPr>
          <a:r>
            <a:rPr lang="es-ES_tradnl" sz="1100" kern="1200" dirty="0">
              <a:latin typeface="Arial" charset="0"/>
              <a:ea typeface="Arial" charset="0"/>
              <a:cs typeface="Arial" charset="0"/>
            </a:rPr>
            <a:t>Del contenido de la encuesta</a:t>
          </a:r>
        </a:p>
      </dsp:txBody>
      <dsp:txXfrm>
        <a:off x="23399" y="667452"/>
        <a:ext cx="1748893" cy="748159"/>
      </dsp:txXfrm>
    </dsp:sp>
    <dsp:sp modelId="{4568BB4E-BF05-0A42-923E-F35448D69000}">
      <dsp:nvSpPr>
        <dsp:cNvPr id="0" name=""/>
        <dsp:cNvSpPr/>
      </dsp:nvSpPr>
      <dsp:spPr>
        <a:xfrm>
          <a:off x="937339" y="216034"/>
          <a:ext cx="1943641" cy="1943641"/>
        </a:xfrm>
        <a:prstGeom prst="leftCircularArrow">
          <a:avLst>
            <a:gd name="adj1" fmla="val 3188"/>
            <a:gd name="adj2" fmla="val 392603"/>
            <a:gd name="adj3" fmla="val 2166535"/>
            <a:gd name="adj4" fmla="val 9022911"/>
            <a:gd name="adj5" fmla="val 371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FBCDA5-1C9B-C847-9836-78F1695AF55C}">
      <dsp:nvSpPr>
        <dsp:cNvPr id="0" name=""/>
        <dsp:cNvSpPr/>
      </dsp:nvSpPr>
      <dsp:spPr>
        <a:xfrm>
          <a:off x="523139" y="1467787"/>
          <a:ext cx="1199062" cy="4768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_tradnl" sz="1100" kern="1200" dirty="0">
              <a:solidFill>
                <a:schemeClr val="accent1">
                  <a:lumMod val="25000"/>
                </a:schemeClr>
              </a:solidFill>
              <a:latin typeface="Arial" charset="0"/>
              <a:ea typeface="Arial" charset="0"/>
              <a:cs typeface="Arial" charset="0"/>
            </a:rPr>
            <a:t>Determinar la validez</a:t>
          </a:r>
        </a:p>
      </dsp:txBody>
      <dsp:txXfrm>
        <a:off x="537105" y="1481753"/>
        <a:ext cx="1171130" cy="448895"/>
      </dsp:txXfrm>
    </dsp:sp>
    <dsp:sp modelId="{E8FA6CE8-B16E-D142-B8F9-AC25E7AE6F32}">
      <dsp:nvSpPr>
        <dsp:cNvPr id="0" name=""/>
        <dsp:cNvSpPr/>
      </dsp:nvSpPr>
      <dsp:spPr>
        <a:xfrm>
          <a:off x="2090609" y="644176"/>
          <a:ext cx="1795445" cy="10114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Arial" charset="0"/>
              <a:ea typeface="Arial" charset="0"/>
              <a:cs typeface="Arial" charset="0"/>
            </a:rPr>
            <a:t>Valoración cualitativa</a:t>
          </a:r>
          <a:endParaRPr lang="es-ES_tradnl" sz="1100" kern="1200" dirty="0">
            <a:latin typeface="Arial" charset="0"/>
            <a:ea typeface="Arial" charset="0"/>
            <a:cs typeface="Arial" charset="0"/>
          </a:endParaRPr>
        </a:p>
        <a:p>
          <a:pPr marL="57150" lvl="1" indent="-57150" algn="l" defTabSz="488950">
            <a:lnSpc>
              <a:spcPct val="90000"/>
            </a:lnSpc>
            <a:spcBef>
              <a:spcPct val="0"/>
            </a:spcBef>
            <a:spcAft>
              <a:spcPct val="15000"/>
            </a:spcAft>
            <a:buChar char="•"/>
          </a:pPr>
          <a:r>
            <a:rPr lang="es-ES" sz="1100" kern="1200" dirty="0">
              <a:latin typeface="Arial" charset="0"/>
              <a:ea typeface="Arial" charset="0"/>
              <a:cs typeface="Arial" charset="0"/>
            </a:rPr>
            <a:t>De</a:t>
          </a:r>
          <a:r>
            <a:rPr lang="es-ES_tradnl" sz="1100" kern="1200" dirty="0">
              <a:latin typeface="Arial" charset="0"/>
              <a:ea typeface="Arial" charset="0"/>
              <a:cs typeface="Arial" charset="0"/>
            </a:rPr>
            <a:t> expertos conocedores en materia de finanzas</a:t>
          </a:r>
        </a:p>
      </dsp:txBody>
      <dsp:txXfrm>
        <a:off x="2113885" y="884191"/>
        <a:ext cx="1748893" cy="748159"/>
      </dsp:txXfrm>
    </dsp:sp>
    <dsp:sp modelId="{3219810B-2E55-8149-AEB9-244DCA677185}">
      <dsp:nvSpPr>
        <dsp:cNvPr id="0" name=""/>
        <dsp:cNvSpPr/>
      </dsp:nvSpPr>
      <dsp:spPr>
        <a:xfrm>
          <a:off x="3016584" y="72015"/>
          <a:ext cx="2116006" cy="2116006"/>
        </a:xfrm>
        <a:prstGeom prst="circularArrow">
          <a:avLst>
            <a:gd name="adj1" fmla="val 2928"/>
            <a:gd name="adj2" fmla="val 358424"/>
            <a:gd name="adj3" fmla="val 19467507"/>
            <a:gd name="adj4" fmla="val 12576952"/>
            <a:gd name="adj5" fmla="val 3416"/>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2484EF-10AF-5742-8D85-65680DC44FE5}">
      <dsp:nvSpPr>
        <dsp:cNvPr id="0" name=""/>
        <dsp:cNvSpPr/>
      </dsp:nvSpPr>
      <dsp:spPr>
        <a:xfrm>
          <a:off x="2613625" y="355189"/>
          <a:ext cx="1199062" cy="476827"/>
        </a:xfrm>
        <a:prstGeom prst="roundRect">
          <a:avLst>
            <a:gd name="adj" fmla="val 10000"/>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_tradnl" sz="1100" kern="1200" dirty="0">
              <a:latin typeface="Arial" charset="0"/>
              <a:ea typeface="Arial" charset="0"/>
              <a:cs typeface="Arial" charset="0"/>
            </a:rPr>
            <a:t>Se sometió</a:t>
          </a:r>
        </a:p>
      </dsp:txBody>
      <dsp:txXfrm>
        <a:off x="2627591" y="369155"/>
        <a:ext cx="1171130" cy="448895"/>
      </dsp:txXfrm>
    </dsp:sp>
    <dsp:sp modelId="{6A859F61-B851-1D4E-8319-B06FBB393758}">
      <dsp:nvSpPr>
        <dsp:cNvPr id="0" name=""/>
        <dsp:cNvSpPr/>
      </dsp:nvSpPr>
      <dsp:spPr>
        <a:xfrm>
          <a:off x="4181094" y="644176"/>
          <a:ext cx="1795445" cy="101145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endParaRPr lang="es-ES_tradnl" sz="1100" kern="1200" dirty="0">
            <a:latin typeface="Arial" charset="0"/>
            <a:ea typeface="Arial" charset="0"/>
            <a:cs typeface="Arial" charset="0"/>
          </a:endParaRPr>
        </a:p>
        <a:p>
          <a:pPr marL="57150" lvl="1" indent="-57150" algn="l" defTabSz="488950">
            <a:lnSpc>
              <a:spcPct val="90000"/>
            </a:lnSpc>
            <a:spcBef>
              <a:spcPct val="0"/>
            </a:spcBef>
            <a:spcAft>
              <a:spcPct val="15000"/>
            </a:spcAft>
            <a:buChar char="•"/>
          </a:pPr>
          <a:r>
            <a:rPr lang="es-ES_tradnl" sz="1100" kern="1200" dirty="0">
              <a:latin typeface="Arial" charset="0"/>
              <a:ea typeface="Arial" charset="0"/>
              <a:cs typeface="Arial" charset="0"/>
            </a:rPr>
            <a:t>“Matriz de validación”</a:t>
          </a:r>
        </a:p>
      </dsp:txBody>
      <dsp:txXfrm>
        <a:off x="4204370" y="667452"/>
        <a:ext cx="1748893" cy="748159"/>
      </dsp:txXfrm>
    </dsp:sp>
    <dsp:sp modelId="{176C4A34-93BE-7842-B808-AA99160039D6}">
      <dsp:nvSpPr>
        <dsp:cNvPr id="0" name=""/>
        <dsp:cNvSpPr/>
      </dsp:nvSpPr>
      <dsp:spPr>
        <a:xfrm>
          <a:off x="4704110" y="1467787"/>
          <a:ext cx="1199062" cy="476827"/>
        </a:xfrm>
        <a:prstGeom prst="roundRect">
          <a:avLst>
            <a:gd name="adj" fmla="val 10000"/>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_tradnl" sz="1100" kern="1200" dirty="0">
              <a:latin typeface="Arial" charset="0"/>
              <a:ea typeface="Arial" charset="0"/>
              <a:cs typeface="Arial" charset="0"/>
            </a:rPr>
            <a:t>A través</a:t>
          </a:r>
        </a:p>
      </dsp:txBody>
      <dsp:txXfrm>
        <a:off x="4718076" y="1481753"/>
        <a:ext cx="1171130" cy="4488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47B57-13AC-4B39-ADC6-4C157F824E94}">
      <dsp:nvSpPr>
        <dsp:cNvPr id="0" name=""/>
        <dsp:cNvSpPr/>
      </dsp:nvSpPr>
      <dsp:spPr>
        <a:xfrm>
          <a:off x="809" y="684711"/>
          <a:ext cx="3483004" cy="4179605"/>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es-US" sz="1300" kern="1200" dirty="0"/>
            <a:t>¿Los microempresarios emplean normativa y políticas financieras para el desarrollo de sus actividades empresariales?</a:t>
          </a:r>
          <a:endParaRPr lang="es-EC" sz="1300" kern="1200" dirty="0"/>
        </a:p>
      </dsp:txBody>
      <dsp:txXfrm rot="16200000">
        <a:off x="-1364528" y="2050049"/>
        <a:ext cx="3427276" cy="696600"/>
      </dsp:txXfrm>
    </dsp:sp>
    <dsp:sp modelId="{0D5F8D9D-F627-486B-9E8A-E35D8E3DB08A}">
      <dsp:nvSpPr>
        <dsp:cNvPr id="0" name=""/>
        <dsp:cNvSpPr/>
      </dsp:nvSpPr>
      <dsp:spPr>
        <a:xfrm>
          <a:off x="697410" y="684711"/>
          <a:ext cx="2594838" cy="41796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s-US" sz="1300" kern="1200" dirty="0"/>
            <a:t>Los propietarios de los negocios no cuentan con normativa o políticas financieras con las cuales rigen su actividad empresarial en cada ejercicio económico. Generalmente su accionar se basa en la lógica del giro del negocio configurada a su experiencia en la empresa y en la práctica del día a día. Además, se destaca que no mantienen un sistema de documentación dentro de la empresa. Esto refleja una deficiente administración debido a la incertidumbre sobre el rumbo de sus acciones por la falta de políticas y normativas concretas para el negocio.</a:t>
          </a:r>
          <a:endParaRPr lang="es-EC" sz="1300" kern="1200" dirty="0"/>
        </a:p>
      </dsp:txBody>
      <dsp:txXfrm>
        <a:off x="697410" y="684711"/>
        <a:ext cx="2594838" cy="4179605"/>
      </dsp:txXfrm>
    </dsp:sp>
    <dsp:sp modelId="{E7626F26-79E8-4B4C-B2B9-A1EA5589535E}">
      <dsp:nvSpPr>
        <dsp:cNvPr id="0" name=""/>
        <dsp:cNvSpPr/>
      </dsp:nvSpPr>
      <dsp:spPr>
        <a:xfrm>
          <a:off x="3605719" y="684711"/>
          <a:ext cx="3483004" cy="4179605"/>
        </a:xfrm>
        <a:prstGeom prst="roundRect">
          <a:avLst>
            <a:gd name="adj" fmla="val 5000"/>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es-US" sz="1300" kern="1200" dirty="0">
              <a:solidFill>
                <a:schemeClr val="accent1">
                  <a:lumMod val="25000"/>
                </a:schemeClr>
              </a:solidFill>
            </a:rPr>
            <a:t>¿Los microempresarios aplican procedimientos adecuados para la administración del capital de trabajo?</a:t>
          </a:r>
          <a:endParaRPr lang="es-EC" sz="1300" kern="1200" dirty="0">
            <a:solidFill>
              <a:schemeClr val="accent1">
                <a:lumMod val="25000"/>
              </a:schemeClr>
            </a:solidFill>
          </a:endParaRPr>
        </a:p>
      </dsp:txBody>
      <dsp:txXfrm rot="16200000">
        <a:off x="2240381" y="2050049"/>
        <a:ext cx="3427276" cy="696600"/>
      </dsp:txXfrm>
    </dsp:sp>
    <dsp:sp modelId="{8DE2E0BE-232E-44D1-A098-FC2E30CF0436}">
      <dsp:nvSpPr>
        <dsp:cNvPr id="0" name=""/>
        <dsp:cNvSpPr/>
      </dsp:nvSpPr>
      <dsp:spPr>
        <a:xfrm rot="5400000">
          <a:off x="3316062" y="4005992"/>
          <a:ext cx="614143" cy="522450"/>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F189B-1786-42FF-8822-43A6BBEBDA08}">
      <dsp:nvSpPr>
        <dsp:cNvPr id="0" name=""/>
        <dsp:cNvSpPr/>
      </dsp:nvSpPr>
      <dsp:spPr>
        <a:xfrm>
          <a:off x="4302320" y="684711"/>
          <a:ext cx="2594838" cy="41796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s-US" sz="1300" kern="1200" dirty="0"/>
            <a:t>Pese a que los resultados de las encuestas mostraron que la gran mayoría de los microempresarios califican sus procedimientos adecuados, estos a su vez, se basan en conocimientos empíricos y no son ejecutados de la manera eficiente, tampoco emplean herramientas propias de gestión y por lo tanto no se podría considerar que mantienen una buena práctica de la administración del capital de trabajo. Además, las decisiones que se toman son fundamentadas en la operación diaria y las necesidades del negocio a criterio del administrador mas no con información financiera propia de su negocio ya que no cuentan con un sistema de información. </a:t>
          </a:r>
          <a:endParaRPr lang="es-EC" sz="1300" kern="1200" dirty="0"/>
        </a:p>
      </dsp:txBody>
      <dsp:txXfrm>
        <a:off x="4302320" y="684711"/>
        <a:ext cx="2594838" cy="4179605"/>
      </dsp:txXfrm>
    </dsp:sp>
    <dsp:sp modelId="{FD76E300-DB36-41B7-AD43-45A202E1CE3E}">
      <dsp:nvSpPr>
        <dsp:cNvPr id="0" name=""/>
        <dsp:cNvSpPr/>
      </dsp:nvSpPr>
      <dsp:spPr>
        <a:xfrm>
          <a:off x="7210629" y="684711"/>
          <a:ext cx="3483004" cy="4179605"/>
        </a:xfrm>
        <a:prstGeom prst="roundRect">
          <a:avLst>
            <a:gd name="adj" fmla="val 500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Font typeface="Courier New" panose="02070309020205020404" pitchFamily="49" charset="0"/>
            <a:buNone/>
          </a:pPr>
          <a:r>
            <a:rPr lang="es-US" sz="1300" kern="1200" dirty="0">
              <a:solidFill>
                <a:schemeClr val="accent1">
                  <a:lumMod val="25000"/>
                </a:schemeClr>
              </a:solidFill>
            </a:rPr>
            <a:t>¿Los microempresarios mantienen controles mediante indicadores financieros de la gestión financiera realizada?</a:t>
          </a:r>
          <a:endParaRPr lang="es-EC" sz="1300" kern="1200" dirty="0">
            <a:solidFill>
              <a:schemeClr val="accent1">
                <a:lumMod val="25000"/>
              </a:schemeClr>
            </a:solidFill>
          </a:endParaRPr>
        </a:p>
      </dsp:txBody>
      <dsp:txXfrm rot="16200000">
        <a:off x="5845291" y="2050049"/>
        <a:ext cx="3427276" cy="696600"/>
      </dsp:txXfrm>
    </dsp:sp>
    <dsp:sp modelId="{34048760-11A4-48A3-BCEF-11E094B39186}">
      <dsp:nvSpPr>
        <dsp:cNvPr id="0" name=""/>
        <dsp:cNvSpPr/>
      </dsp:nvSpPr>
      <dsp:spPr>
        <a:xfrm rot="5400000">
          <a:off x="6920972" y="4005992"/>
          <a:ext cx="614143" cy="522450"/>
        </a:xfrm>
        <a:prstGeom prst="flowChartExtra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B243DEEF-E2A2-40BE-BE8F-0C98CCF348E8}">
      <dsp:nvSpPr>
        <dsp:cNvPr id="0" name=""/>
        <dsp:cNvSpPr/>
      </dsp:nvSpPr>
      <dsp:spPr>
        <a:xfrm>
          <a:off x="7907230" y="684711"/>
          <a:ext cx="2594838" cy="417960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marL="0" lvl="0" indent="0" algn="l" defTabSz="577850">
            <a:lnSpc>
              <a:spcPct val="90000"/>
            </a:lnSpc>
            <a:spcBef>
              <a:spcPct val="0"/>
            </a:spcBef>
            <a:spcAft>
              <a:spcPct val="35000"/>
            </a:spcAft>
            <a:buNone/>
          </a:pPr>
          <a:r>
            <a:rPr lang="es-US" sz="1300" kern="1200" dirty="0">
              <a:solidFill>
                <a:schemeClr val="accent1">
                  <a:lumMod val="50000"/>
                </a:schemeClr>
              </a:solidFill>
            </a:rPr>
            <a:t>Las microempresas objeto de estudio no realizan indicadores financieros que permitan controlar p dar seguimiento a su actividad. Estos ejecutan procedimientos básicos y empíricos sobre el control del efectivo, inventario y cuentas por pagar. Sus principales métodos de control son: los arqueos de caja, las anotaciones de las existencias de mercadería y el repertorio sobre las obligaciones pendientes de pago. y el reabastecimiento de acuerdo a la observación de escases de productos. </a:t>
          </a:r>
          <a:endParaRPr lang="es-EC" sz="1300" kern="1200" dirty="0">
            <a:solidFill>
              <a:schemeClr val="accent1">
                <a:lumMod val="50000"/>
              </a:schemeClr>
            </a:solidFill>
          </a:endParaRPr>
        </a:p>
      </dsp:txBody>
      <dsp:txXfrm>
        <a:off x="7907230" y="684711"/>
        <a:ext cx="2594838" cy="417960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D0E16-81B9-4535-BFCE-D115044DDC47}">
      <dsp:nvSpPr>
        <dsp:cNvPr id="0" name=""/>
        <dsp:cNvSpPr/>
      </dsp:nvSpPr>
      <dsp:spPr>
        <a:xfrm>
          <a:off x="9760779" y="1045946"/>
          <a:ext cx="237970" cy="4404322"/>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0DE57-DBEA-4581-AF02-543A02AD69EB}">
      <dsp:nvSpPr>
        <dsp:cNvPr id="0" name=""/>
        <dsp:cNvSpPr/>
      </dsp:nvSpPr>
      <dsp:spPr>
        <a:xfrm>
          <a:off x="237970" y="1045946"/>
          <a:ext cx="6189226" cy="4404322"/>
        </a:xfrm>
        <a:prstGeom prst="frame">
          <a:avLst>
            <a:gd name="adj1" fmla="val 5450"/>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9F9C1-3AC3-4F2E-86C2-0D1E914C4571}">
      <dsp:nvSpPr>
        <dsp:cNvPr id="0" name=""/>
        <dsp:cNvSpPr/>
      </dsp:nvSpPr>
      <dsp:spPr>
        <a:xfrm>
          <a:off x="0" y="518216"/>
          <a:ext cx="5951256" cy="41661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6C7BC-F7C3-4002-86A4-331BDA07FC36}">
      <dsp:nvSpPr>
        <dsp:cNvPr id="0" name=""/>
        <dsp:cNvSpPr/>
      </dsp:nvSpPr>
      <dsp:spPr>
        <a:xfrm>
          <a:off x="479940" y="4685801"/>
          <a:ext cx="5709286" cy="52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80" tIns="49530" rIns="132080" bIns="49530" numCol="1" spcCol="1270" anchor="ctr" anchorCtr="0">
          <a:noAutofit/>
        </a:bodyPr>
        <a:lstStyle/>
        <a:p>
          <a:pPr marL="0" lvl="0" indent="0" algn="l" defTabSz="577850">
            <a:lnSpc>
              <a:spcPct val="90000"/>
            </a:lnSpc>
            <a:spcBef>
              <a:spcPct val="0"/>
            </a:spcBef>
            <a:spcAft>
              <a:spcPct val="35000"/>
            </a:spcAft>
            <a:buFont typeface="Courier New" panose="02070309020205020404" pitchFamily="49" charset="0"/>
            <a:buNone/>
          </a:pPr>
          <a:r>
            <a:rPr lang="es-US" sz="1300" kern="1200" dirty="0"/>
            <a:t>¿Cómo se caracteriza la administración financiera de los propietarios de las microempresas ubicados en el centro de la ciudad de Jipijapa?</a:t>
          </a:r>
          <a:endParaRPr lang="es-EC" sz="1300" kern="1200" dirty="0"/>
        </a:p>
      </dsp:txBody>
      <dsp:txXfrm>
        <a:off x="479940" y="4685801"/>
        <a:ext cx="5709286" cy="522797"/>
      </dsp:txXfrm>
    </dsp:sp>
    <dsp:sp modelId="{8AF52C71-3E1C-4DE0-BDEE-A35CC69D3251}">
      <dsp:nvSpPr>
        <dsp:cNvPr id="0" name=""/>
        <dsp:cNvSpPr/>
      </dsp:nvSpPr>
      <dsp:spPr>
        <a:xfrm>
          <a:off x="6679165" y="1045946"/>
          <a:ext cx="2829646" cy="440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s-ES" sz="1100" kern="1200" dirty="0"/>
            <a:t>Se caracteriza por</a:t>
          </a:r>
        </a:p>
        <a:p>
          <a:pPr marL="0" lvl="0" indent="0" algn="l" defTabSz="488950">
            <a:lnSpc>
              <a:spcPct val="90000"/>
            </a:lnSpc>
            <a:spcBef>
              <a:spcPct val="0"/>
            </a:spcBef>
            <a:spcAft>
              <a:spcPct val="35000"/>
            </a:spcAft>
            <a:buNone/>
          </a:pPr>
          <a:r>
            <a:rPr lang="es-ES" sz="1100" kern="1200" dirty="0"/>
            <a:t>* Mantener procedimientos fundamentados en el conocimiento empírico configurado por la experiencia de cada administrador</a:t>
          </a:r>
        </a:p>
        <a:p>
          <a:pPr marL="0" lvl="0" indent="0" algn="l" defTabSz="488950">
            <a:lnSpc>
              <a:spcPct val="90000"/>
            </a:lnSpc>
            <a:spcBef>
              <a:spcPct val="0"/>
            </a:spcBef>
            <a:spcAft>
              <a:spcPct val="35000"/>
            </a:spcAft>
            <a:buNone/>
          </a:pPr>
          <a:r>
            <a:rPr lang="es-ES" sz="1100" kern="1200" dirty="0"/>
            <a:t>* No cuentan con planificación financiera por lo cual no establecen objetivos ni estructuran estrategias sólidas</a:t>
          </a:r>
        </a:p>
        <a:p>
          <a:pPr marL="0" lvl="0" indent="0" algn="l" defTabSz="488950">
            <a:lnSpc>
              <a:spcPct val="90000"/>
            </a:lnSpc>
            <a:spcBef>
              <a:spcPct val="0"/>
            </a:spcBef>
            <a:spcAft>
              <a:spcPct val="35000"/>
            </a:spcAft>
            <a:buNone/>
          </a:pPr>
          <a:r>
            <a:rPr lang="es-ES" sz="1100" kern="1200" dirty="0"/>
            <a:t>* Únicamente objetivos basados en la continuidad del negocio dado por la adquisición periódica de mercancía para generar ventas</a:t>
          </a:r>
        </a:p>
        <a:p>
          <a:pPr marL="0" lvl="0" indent="0" algn="l" defTabSz="488950">
            <a:lnSpc>
              <a:spcPct val="90000"/>
            </a:lnSpc>
            <a:spcBef>
              <a:spcPct val="0"/>
            </a:spcBef>
            <a:spcAft>
              <a:spcPct val="35000"/>
            </a:spcAft>
            <a:buNone/>
          </a:pPr>
          <a:r>
            <a:rPr lang="es-ES" sz="1100" kern="1200" dirty="0"/>
            <a:t>* No mantienen un sistema de información sólido y eficiente</a:t>
          </a:r>
        </a:p>
        <a:p>
          <a:pPr marL="0" lvl="0" indent="0" algn="l" defTabSz="488950">
            <a:lnSpc>
              <a:spcPct val="90000"/>
            </a:lnSpc>
            <a:spcBef>
              <a:spcPct val="0"/>
            </a:spcBef>
            <a:spcAft>
              <a:spcPct val="35000"/>
            </a:spcAft>
            <a:buNone/>
          </a:pPr>
          <a:r>
            <a:rPr lang="es-ES" sz="1100" kern="1200" dirty="0"/>
            <a:t>* Únicamente registros básicos de ingresos y egresos y los de control de inventario.</a:t>
          </a:r>
        </a:p>
        <a:p>
          <a:pPr marL="0" lvl="0" indent="0" algn="l" defTabSz="488950">
            <a:lnSpc>
              <a:spcPct val="90000"/>
            </a:lnSpc>
            <a:spcBef>
              <a:spcPct val="0"/>
            </a:spcBef>
            <a:spcAft>
              <a:spcPct val="35000"/>
            </a:spcAft>
            <a:buNone/>
          </a:pPr>
          <a:r>
            <a:rPr lang="es-ES" sz="1100" kern="1200" dirty="0"/>
            <a:t>* Se debe al desinterés y la desconocimiento de herramientas financieras.</a:t>
          </a:r>
        </a:p>
        <a:p>
          <a:pPr marL="0" lvl="0" indent="0" algn="l" defTabSz="488950">
            <a:lnSpc>
              <a:spcPct val="90000"/>
            </a:lnSpc>
            <a:spcBef>
              <a:spcPct val="0"/>
            </a:spcBef>
            <a:spcAft>
              <a:spcPct val="35000"/>
            </a:spcAft>
            <a:buNone/>
          </a:pPr>
          <a:r>
            <a:rPr lang="es-ES" sz="1100" kern="1200" dirty="0"/>
            <a:t>* El manejo del efectivo está orientado más en cumplir con sus deudas que incrementar su patrimonio.</a:t>
          </a:r>
        </a:p>
        <a:p>
          <a:pPr marL="0" lvl="0" indent="0" algn="l" defTabSz="488950">
            <a:lnSpc>
              <a:spcPct val="90000"/>
            </a:lnSpc>
            <a:spcBef>
              <a:spcPct val="0"/>
            </a:spcBef>
            <a:spcAft>
              <a:spcPct val="35000"/>
            </a:spcAft>
            <a:buNone/>
          </a:pPr>
          <a:r>
            <a:rPr lang="es-ES" sz="1100" kern="1200" dirty="0"/>
            <a:t>* Por otra parte, principalmente obtienen financiación de terceros informales debido a la accesibilidad a un banco.</a:t>
          </a:r>
        </a:p>
        <a:p>
          <a:pPr marL="0" lvl="0" indent="0" algn="l" defTabSz="488950">
            <a:lnSpc>
              <a:spcPct val="90000"/>
            </a:lnSpc>
            <a:spcBef>
              <a:spcPct val="0"/>
            </a:spcBef>
            <a:spcAft>
              <a:spcPct val="35000"/>
            </a:spcAft>
            <a:buNone/>
          </a:pPr>
          <a:endParaRPr lang="es-ES" sz="1100" kern="1200" dirty="0"/>
        </a:p>
        <a:p>
          <a:pPr marL="0" lvl="0" indent="0" algn="l" defTabSz="488950">
            <a:lnSpc>
              <a:spcPct val="90000"/>
            </a:lnSpc>
            <a:spcBef>
              <a:spcPct val="0"/>
            </a:spcBef>
            <a:spcAft>
              <a:spcPct val="35000"/>
            </a:spcAft>
            <a:buNone/>
          </a:pPr>
          <a:endParaRPr lang="es-EC" sz="1100" kern="1200" dirty="0"/>
        </a:p>
      </dsp:txBody>
      <dsp:txXfrm>
        <a:off x="6679165" y="1045946"/>
        <a:ext cx="2829646" cy="44043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A19D9-FBBF-436F-9D2B-5810A213C299}">
      <dsp:nvSpPr>
        <dsp:cNvPr id="0" name=""/>
        <dsp:cNvSpPr/>
      </dsp:nvSpPr>
      <dsp:spPr>
        <a:xfrm>
          <a:off x="759807" y="0"/>
          <a:ext cx="8611157"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D8853-3884-4226-8AA2-C1C96B6CA1A9}">
      <dsp:nvSpPr>
        <dsp:cNvPr id="0" name=""/>
        <dsp:cNvSpPr/>
      </dsp:nvSpPr>
      <dsp:spPr>
        <a:xfrm>
          <a:off x="222095" y="405652"/>
          <a:ext cx="2970644"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S" sz="1100" kern="1200" dirty="0">
              <a:solidFill>
                <a:schemeClr val="accent1">
                  <a:lumMod val="25000"/>
                </a:schemeClr>
              </a:solidFill>
            </a:rPr>
            <a:t>El sector microempresarial representa más del 90% del aparato productivo del Ecuador y cuenta con el potencial de impulso económico del país debido a la capacidad de generación de empleo. Sin embargo, según estudios demuestran que las microempresas tienden a cerrar sus establecimientos antes de los 5 años de funcionamiento por la falta de liquidez y rentabilidad. </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Por tal motivo, es fundamental implementar acciones que mejoren este índice de supervivencia de los negocios y una de las causas en las que se debe dar atención es en la falta de conocimientos sobre la administración de los recursos económicos de la empresa, la cual pertenece al área de la administración financiera.</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 La materia pone a disposición procesos y herramientas que permitan mejorar la calidad de las decisiones de los microempresarios para desarrollar sus actividades empresariales de forma eficiente generando información financiera útiles que permita implementar controles a todos sus recursos, reduciendo el despilfarro de dinero y aumentando las ganancias para los propietarios. </a:t>
          </a:r>
          <a:endParaRPr lang="es-EC" sz="1100" kern="1200" dirty="0">
            <a:solidFill>
              <a:schemeClr val="accent1">
                <a:lumMod val="25000"/>
              </a:schemeClr>
            </a:solidFill>
          </a:endParaRPr>
        </a:p>
      </dsp:txBody>
      <dsp:txXfrm>
        <a:off x="367110" y="550667"/>
        <a:ext cx="2680614" cy="4317332"/>
      </dsp:txXfrm>
    </dsp:sp>
    <dsp:sp modelId="{F0F5C3C2-4459-4DC3-A129-7D315300E945}">
      <dsp:nvSpPr>
        <dsp:cNvPr id="0" name=""/>
        <dsp:cNvSpPr/>
      </dsp:nvSpPr>
      <dsp:spPr>
        <a:xfrm>
          <a:off x="3580064" y="405652"/>
          <a:ext cx="2970644"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S" sz="1100" kern="1200" dirty="0">
              <a:solidFill>
                <a:schemeClr val="accent1">
                  <a:lumMod val="25000"/>
                </a:schemeClr>
              </a:solidFill>
            </a:rPr>
            <a:t>Tras el análisis el análisis de los resultados de investigación se identificó que la administración financiera de las microempresas ubicadas en el centro de la ciudad de Jipijapa está caracterizada por mantener procedimientos deficientes para manejar sus recursos económicos. </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Los procesos ejecutados para la administración financiera son basados en el conocimiento empírico configurado por la experiencia de cada administrador. </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En general, la metodología aplicada por los microempresarios consiste en el registro de ingresos y gastos, el arqueo de caja y anotaciones sobre la existencia de sus inventarios y las cuentas por pagar con proveedores u otros. </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Por otra parte, no cuentan con un sistema de información pertinente el cual les ayude a mantener un orden y una lógica que agilice el proceso de toma de decisiones adecuadas a las necesidades reales de la empresa. </a:t>
          </a:r>
        </a:p>
        <a:p>
          <a:pPr marL="0" lvl="0" indent="0" algn="ctr" defTabSz="488950">
            <a:lnSpc>
              <a:spcPct val="90000"/>
            </a:lnSpc>
            <a:spcBef>
              <a:spcPct val="0"/>
            </a:spcBef>
            <a:spcAft>
              <a:spcPct val="35000"/>
            </a:spcAft>
            <a:buNone/>
          </a:pPr>
          <a:r>
            <a:rPr lang="es-US" sz="1100" kern="1200" dirty="0">
              <a:solidFill>
                <a:schemeClr val="accent1">
                  <a:lumMod val="25000"/>
                </a:schemeClr>
              </a:solidFill>
            </a:rPr>
            <a:t>Sus decisiones son enfocadas en el entorno empresarial del día a día atendiendo los aspectos que cada administrador considere relevante.</a:t>
          </a:r>
          <a:endParaRPr lang="es-EC" sz="1100" kern="1200" dirty="0">
            <a:solidFill>
              <a:schemeClr val="accent1">
                <a:lumMod val="25000"/>
              </a:schemeClr>
            </a:solidFill>
          </a:endParaRPr>
        </a:p>
      </dsp:txBody>
      <dsp:txXfrm>
        <a:off x="3725079" y="550667"/>
        <a:ext cx="2680614" cy="4317332"/>
      </dsp:txXfrm>
    </dsp:sp>
    <dsp:sp modelId="{96C7E728-EF2A-4FAF-BF14-D2A1265C10E7}">
      <dsp:nvSpPr>
        <dsp:cNvPr id="0" name=""/>
        <dsp:cNvSpPr/>
      </dsp:nvSpPr>
      <dsp:spPr>
        <a:xfrm>
          <a:off x="6938032" y="405652"/>
          <a:ext cx="2970644"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S" sz="1100" kern="1200" dirty="0">
              <a:solidFill>
                <a:schemeClr val="accent1">
                  <a:lumMod val="25000"/>
                </a:schemeClr>
              </a:solidFill>
            </a:rPr>
            <a:t>la estructura de la guía didáctica sobre la administración financiera permitirá a los microempresarios disponer de conceptos y herramientas elementales para mejorar sus procesos administrativos – financieros y, también, establecer mejores decisiones para sus negocios garantizando mayor liquidez y rentabilidad para sus administradores. El contenido de la guía está dado por la siguiente lógica. Las funciones del administrador del negocio comenzará con la estructuración de la planificación financiera donde se aplicarán presupuestos y que en el transcurso de las operaciones del negocio se registren todos los movimientos mediante la contabilidad administrativa con la finalidad de generar estados financieros que reflejen la situación general de la organización y con ellos realizar un análisis de las cuentas comparando, también, lo ejecutado con lo planificado previamente y, por último, se toman decisiones para mejorar dichas situaciones.</a:t>
          </a:r>
          <a:endParaRPr lang="es-EC" sz="1100" kern="1200" dirty="0">
            <a:solidFill>
              <a:schemeClr val="accent1">
                <a:lumMod val="25000"/>
              </a:schemeClr>
            </a:solidFill>
          </a:endParaRPr>
        </a:p>
      </dsp:txBody>
      <dsp:txXfrm>
        <a:off x="7083047" y="550667"/>
        <a:ext cx="2680614" cy="43173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A19D9-FBBF-436F-9D2B-5810A213C299}">
      <dsp:nvSpPr>
        <dsp:cNvPr id="0" name=""/>
        <dsp:cNvSpPr/>
      </dsp:nvSpPr>
      <dsp:spPr>
        <a:xfrm>
          <a:off x="759807" y="0"/>
          <a:ext cx="8611157"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D8853-3884-4226-8AA2-C1C96B6CA1A9}">
      <dsp:nvSpPr>
        <dsp:cNvPr id="0" name=""/>
        <dsp:cNvSpPr/>
      </dsp:nvSpPr>
      <dsp:spPr>
        <a:xfrm>
          <a:off x="164552" y="405652"/>
          <a:ext cx="2992847"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S" sz="1200" kern="1200" dirty="0">
              <a:solidFill>
                <a:schemeClr val="accent1">
                  <a:lumMod val="25000"/>
                </a:schemeClr>
              </a:solidFill>
            </a:rPr>
            <a:t>Implementar medidas más acertadas, por parte del gobierno, que permitan a las microempresas incrementar sus índices de permanencia y supervivencia en el mercado. Por ejemplo, mediante el establecimiento capacitaciones o cursos sobre administración y, específicamente, administración financiera con un contenido integral y estratégico que garantice su utilidad y empleo eficaz en los negocios mejorando, así, las operaciones y capacidades productivas de los microempresarios. Cabe destacar que estas medidas implementadas deben ser comunicadas de manera global y que toda la población tenga conocimiento sobre estas acciones que el gobierno, junto con el sector privado, están ofreciendo.</a:t>
          </a:r>
          <a:endParaRPr lang="es-EC" sz="1200" kern="1200" dirty="0">
            <a:solidFill>
              <a:schemeClr val="accent1">
                <a:lumMod val="25000"/>
              </a:schemeClr>
            </a:solidFill>
          </a:endParaRPr>
        </a:p>
      </dsp:txBody>
      <dsp:txXfrm>
        <a:off x="310651" y="551751"/>
        <a:ext cx="2700649" cy="4315164"/>
      </dsp:txXfrm>
    </dsp:sp>
    <dsp:sp modelId="{F0F5C3C2-4459-4DC3-A129-7D315300E945}">
      <dsp:nvSpPr>
        <dsp:cNvPr id="0" name=""/>
        <dsp:cNvSpPr/>
      </dsp:nvSpPr>
      <dsp:spPr>
        <a:xfrm>
          <a:off x="3568962" y="405652"/>
          <a:ext cx="2992847"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S" sz="1200" kern="1200" dirty="0">
              <a:solidFill>
                <a:schemeClr val="accent1">
                  <a:lumMod val="25000"/>
                </a:schemeClr>
              </a:solidFill>
            </a:rPr>
            <a:t>Ejecutar estudios económicos, provenientes del sector público y/o privado, que cuenten con la finalidad de identificar de raíz cada una de las problemáticas que afrontan las MiPymes del país y, a partir de ellas, se establezcan planes de acción que modifique de manera sistemática, estructural y funcional la actividad empresarial de este sector económico. </a:t>
          </a:r>
        </a:p>
        <a:p>
          <a:pPr marL="0" lvl="0" indent="0" algn="ctr" defTabSz="533400">
            <a:lnSpc>
              <a:spcPct val="90000"/>
            </a:lnSpc>
            <a:spcBef>
              <a:spcPct val="0"/>
            </a:spcBef>
            <a:spcAft>
              <a:spcPct val="35000"/>
            </a:spcAft>
            <a:buNone/>
          </a:pPr>
          <a:r>
            <a:rPr lang="es-US" sz="1200" kern="1200" dirty="0">
              <a:solidFill>
                <a:schemeClr val="accent1">
                  <a:lumMod val="25000"/>
                </a:schemeClr>
              </a:solidFill>
            </a:rPr>
            <a:t>Tener presente en futuras investigaciones que los aspectos cualitativos dentro del entorno de los propietarios de las MiPymes son de gran relevancia, así como lo son los estudios cuantitativos, debido a que algunas problemáticas de las microempresas, que perjudican su crecimiento, se generan a partir de temas sociales o psicológicos como por ejemplo la idiosincrasia del emprendedor ante la búsqueda de su superación en cuanto a conocimientos, entre otros ámbitos.</a:t>
          </a:r>
          <a:endParaRPr lang="es-EC" sz="1200" kern="1200" dirty="0">
            <a:solidFill>
              <a:schemeClr val="accent1">
                <a:lumMod val="25000"/>
              </a:schemeClr>
            </a:solidFill>
          </a:endParaRPr>
        </a:p>
      </dsp:txBody>
      <dsp:txXfrm>
        <a:off x="3715061" y="551751"/>
        <a:ext cx="2700649" cy="4315164"/>
      </dsp:txXfrm>
    </dsp:sp>
    <dsp:sp modelId="{96C7E728-EF2A-4FAF-BF14-D2A1265C10E7}">
      <dsp:nvSpPr>
        <dsp:cNvPr id="0" name=""/>
        <dsp:cNvSpPr/>
      </dsp:nvSpPr>
      <dsp:spPr>
        <a:xfrm>
          <a:off x="6973372" y="405652"/>
          <a:ext cx="2992847" cy="4607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S" sz="1200" kern="1200" dirty="0">
              <a:solidFill>
                <a:schemeClr val="accent1">
                  <a:lumMod val="25000"/>
                </a:schemeClr>
              </a:solidFill>
            </a:rPr>
            <a:t>Considerar como objetivo, en futuras investigaciones, determinar la efectividad del empleo de las guías didácticas, talleres, capacitaciones o seminarios relacionados a la administración financiera dirigidas a los microempresarios, identificando falencias en los contenidos, obstáculos que eviten el proceso de aprendizaje eficaz, u otras problemáticas que inhibe el mejoramiento de los procesos empresariales del sector MiPymes.</a:t>
          </a:r>
          <a:endParaRPr lang="es-EC" sz="1200" kern="1200" dirty="0">
            <a:solidFill>
              <a:schemeClr val="accent1">
                <a:lumMod val="25000"/>
              </a:schemeClr>
            </a:solidFill>
          </a:endParaRPr>
        </a:p>
      </dsp:txBody>
      <dsp:txXfrm>
        <a:off x="7119471" y="551751"/>
        <a:ext cx="2700649" cy="4315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DD50-698C-4AD8-B45D-6D2882A5F8A6}">
      <dsp:nvSpPr>
        <dsp:cNvPr id="0" name=""/>
        <dsp:cNvSpPr/>
      </dsp:nvSpPr>
      <dsp:spPr>
        <a:xfrm>
          <a:off x="1308753" y="614754"/>
          <a:ext cx="270028" cy="91440"/>
        </a:xfrm>
        <a:custGeom>
          <a:avLst/>
          <a:gdLst/>
          <a:ahLst/>
          <a:cxnLst/>
          <a:rect l="0" t="0" r="0" b="0"/>
          <a:pathLst>
            <a:path>
              <a:moveTo>
                <a:pt x="0" y="45720"/>
              </a:moveTo>
              <a:lnTo>
                <a:pt x="27002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436251" y="658971"/>
        <a:ext cx="15031" cy="3006"/>
      </dsp:txXfrm>
    </dsp:sp>
    <dsp:sp modelId="{BD415E43-625C-44F1-B685-52F27F3307BD}">
      <dsp:nvSpPr>
        <dsp:cNvPr id="0" name=""/>
        <dsp:cNvSpPr/>
      </dsp:nvSpPr>
      <dsp:spPr>
        <a:xfrm>
          <a:off x="3472" y="268350"/>
          <a:ext cx="1307080" cy="78424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t>Existencia de deficiencia en su operatividad</a:t>
          </a:r>
        </a:p>
      </dsp:txBody>
      <dsp:txXfrm>
        <a:off x="3472" y="268350"/>
        <a:ext cx="1307080" cy="784248"/>
      </dsp:txXfrm>
    </dsp:sp>
    <dsp:sp modelId="{B358519B-7DA9-42C7-A268-A9CBC616DC53}">
      <dsp:nvSpPr>
        <dsp:cNvPr id="0" name=""/>
        <dsp:cNvSpPr/>
      </dsp:nvSpPr>
      <dsp:spPr>
        <a:xfrm>
          <a:off x="2916462" y="614754"/>
          <a:ext cx="270028" cy="91440"/>
        </a:xfrm>
        <a:custGeom>
          <a:avLst/>
          <a:gdLst/>
          <a:ahLst/>
          <a:cxnLst/>
          <a:rect l="0" t="0" r="0" b="0"/>
          <a:pathLst>
            <a:path>
              <a:moveTo>
                <a:pt x="0" y="45720"/>
              </a:moveTo>
              <a:lnTo>
                <a:pt x="27002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043960" y="658971"/>
        <a:ext cx="15031" cy="3006"/>
      </dsp:txXfrm>
    </dsp:sp>
    <dsp:sp modelId="{C32A3F30-F80C-47A2-95A4-02C6BE1C9C40}">
      <dsp:nvSpPr>
        <dsp:cNvPr id="0" name=""/>
        <dsp:cNvSpPr/>
      </dsp:nvSpPr>
      <dsp:spPr>
        <a:xfrm>
          <a:off x="1611181" y="268350"/>
          <a:ext cx="1307080" cy="78424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t>Se caracteriza por</a:t>
          </a:r>
        </a:p>
      </dsp:txBody>
      <dsp:txXfrm>
        <a:off x="1611181" y="268350"/>
        <a:ext cx="1307080" cy="784248"/>
      </dsp:txXfrm>
    </dsp:sp>
    <dsp:sp modelId="{F7509B1C-B6EA-46DF-80CB-534CD59FD70B}">
      <dsp:nvSpPr>
        <dsp:cNvPr id="0" name=""/>
        <dsp:cNvSpPr/>
      </dsp:nvSpPr>
      <dsp:spPr>
        <a:xfrm>
          <a:off x="657012" y="1050799"/>
          <a:ext cx="3215418" cy="270028"/>
        </a:xfrm>
        <a:custGeom>
          <a:avLst/>
          <a:gdLst/>
          <a:ahLst/>
          <a:cxnLst/>
          <a:rect l="0" t="0" r="0" b="0"/>
          <a:pathLst>
            <a:path>
              <a:moveTo>
                <a:pt x="3215418" y="0"/>
              </a:moveTo>
              <a:lnTo>
                <a:pt x="3215418" y="152114"/>
              </a:lnTo>
              <a:lnTo>
                <a:pt x="0" y="152114"/>
              </a:lnTo>
              <a:lnTo>
                <a:pt x="0" y="270028"/>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183985" y="1184310"/>
        <a:ext cx="161472" cy="3006"/>
      </dsp:txXfrm>
    </dsp:sp>
    <dsp:sp modelId="{EE4CA9EC-5745-474D-9B41-BD40DE54E0AA}">
      <dsp:nvSpPr>
        <dsp:cNvPr id="0" name=""/>
        <dsp:cNvSpPr/>
      </dsp:nvSpPr>
      <dsp:spPr>
        <a:xfrm>
          <a:off x="3218890" y="268350"/>
          <a:ext cx="1307080" cy="78424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t>Su informalidad</a:t>
          </a:r>
        </a:p>
      </dsp:txBody>
      <dsp:txXfrm>
        <a:off x="3218890" y="268350"/>
        <a:ext cx="1307080" cy="784248"/>
      </dsp:txXfrm>
    </dsp:sp>
    <dsp:sp modelId="{4EDAAB9A-6FFC-4507-AC60-887E4016234B}">
      <dsp:nvSpPr>
        <dsp:cNvPr id="0" name=""/>
        <dsp:cNvSpPr/>
      </dsp:nvSpPr>
      <dsp:spPr>
        <a:xfrm>
          <a:off x="1308753" y="1699632"/>
          <a:ext cx="270028" cy="91440"/>
        </a:xfrm>
        <a:custGeom>
          <a:avLst/>
          <a:gdLst/>
          <a:ahLst/>
          <a:cxnLst/>
          <a:rect l="0" t="0" r="0" b="0"/>
          <a:pathLst>
            <a:path>
              <a:moveTo>
                <a:pt x="0" y="45720"/>
              </a:moveTo>
              <a:lnTo>
                <a:pt x="27002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436251" y="1743848"/>
        <a:ext cx="15031" cy="3006"/>
      </dsp:txXfrm>
    </dsp:sp>
    <dsp:sp modelId="{94A0DFDA-7B56-4745-84A6-7E5D31539DE1}">
      <dsp:nvSpPr>
        <dsp:cNvPr id="0" name=""/>
        <dsp:cNvSpPr/>
      </dsp:nvSpPr>
      <dsp:spPr>
        <a:xfrm>
          <a:off x="3472" y="1353227"/>
          <a:ext cx="1307080" cy="784248"/>
        </a:xfrm>
        <a:prstGeom prst="rect">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t>Ejecutado de manera empírica</a:t>
          </a:r>
        </a:p>
      </dsp:txBody>
      <dsp:txXfrm>
        <a:off x="3472" y="1353227"/>
        <a:ext cx="1307080" cy="784248"/>
      </dsp:txXfrm>
    </dsp:sp>
    <dsp:sp modelId="{DD94AE44-D572-4CDC-98A2-11356C090785}">
      <dsp:nvSpPr>
        <dsp:cNvPr id="0" name=""/>
        <dsp:cNvSpPr/>
      </dsp:nvSpPr>
      <dsp:spPr>
        <a:xfrm>
          <a:off x="2916462" y="1699632"/>
          <a:ext cx="270028" cy="91440"/>
        </a:xfrm>
        <a:custGeom>
          <a:avLst/>
          <a:gdLst/>
          <a:ahLst/>
          <a:cxnLst/>
          <a:rect l="0" t="0" r="0" b="0"/>
          <a:pathLst>
            <a:path>
              <a:moveTo>
                <a:pt x="0" y="45720"/>
              </a:moveTo>
              <a:lnTo>
                <a:pt x="270028"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043960" y="1743848"/>
        <a:ext cx="15031" cy="3006"/>
      </dsp:txXfrm>
    </dsp:sp>
    <dsp:sp modelId="{8D016284-2F20-4AB2-98F6-89F39AB1785E}">
      <dsp:nvSpPr>
        <dsp:cNvPr id="0" name=""/>
        <dsp:cNvSpPr/>
      </dsp:nvSpPr>
      <dsp:spPr>
        <a:xfrm>
          <a:off x="1611181" y="1353227"/>
          <a:ext cx="1307080" cy="784248"/>
        </a:xfrm>
        <a:prstGeom prst="rect">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bg1"/>
              </a:solidFill>
            </a:rPr>
            <a:t>Y su mejora significaría una ventaja competitiva</a:t>
          </a:r>
        </a:p>
      </dsp:txBody>
      <dsp:txXfrm>
        <a:off x="1611181" y="1353227"/>
        <a:ext cx="1307080" cy="784248"/>
      </dsp:txXfrm>
    </dsp:sp>
    <dsp:sp modelId="{DEF1758F-4ECA-4CFC-B358-395575B602EF}">
      <dsp:nvSpPr>
        <dsp:cNvPr id="0" name=""/>
        <dsp:cNvSpPr/>
      </dsp:nvSpPr>
      <dsp:spPr>
        <a:xfrm>
          <a:off x="3218890" y="1353227"/>
          <a:ext cx="1307080" cy="78424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C" sz="1100" kern="1200" dirty="0"/>
            <a:t>Para afrontar factores externos</a:t>
          </a:r>
        </a:p>
      </dsp:txBody>
      <dsp:txXfrm>
        <a:off x="3218890" y="1353227"/>
        <a:ext cx="1307080" cy="784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C4443-0B43-4B0C-8A61-53FEB18D81FA}">
      <dsp:nvSpPr>
        <dsp:cNvPr id="0" name=""/>
        <dsp:cNvSpPr/>
      </dsp:nvSpPr>
      <dsp:spPr>
        <a:xfrm>
          <a:off x="0" y="3715"/>
          <a:ext cx="2683183" cy="696813"/>
        </a:xfrm>
        <a:prstGeom prst="roundRect">
          <a:avLst>
            <a:gd name="adj" fmla="val 10000"/>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Solís 2019. </a:t>
          </a:r>
          <a:r>
            <a:rPr lang="es-EC" sz="1100" kern="1200" dirty="0"/>
            <a:t>Las 4 problemáticas: Aspecto psicológico la influencia del entorno, el acceso a la financiación y las deficiencias en la gestión interna</a:t>
          </a:r>
        </a:p>
      </dsp:txBody>
      <dsp:txXfrm>
        <a:off x="20409" y="24124"/>
        <a:ext cx="2642365" cy="655995"/>
      </dsp:txXfrm>
    </dsp:sp>
    <dsp:sp modelId="{F0A6C867-399B-4D54-82B4-42C0C6C7D422}">
      <dsp:nvSpPr>
        <dsp:cNvPr id="0" name=""/>
        <dsp:cNvSpPr/>
      </dsp:nvSpPr>
      <dsp:spPr>
        <a:xfrm rot="5400000">
          <a:off x="1192026" y="720470"/>
          <a:ext cx="299130" cy="358956"/>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5400000">
        <a:off x="1233905" y="750383"/>
        <a:ext cx="215374" cy="209391"/>
      </dsp:txXfrm>
    </dsp:sp>
    <dsp:sp modelId="{884F95B9-3A67-45E7-94E9-ECECFDA67056}">
      <dsp:nvSpPr>
        <dsp:cNvPr id="0" name=""/>
        <dsp:cNvSpPr/>
      </dsp:nvSpPr>
      <dsp:spPr>
        <a:xfrm>
          <a:off x="0" y="1099368"/>
          <a:ext cx="2683183" cy="696813"/>
        </a:xfrm>
        <a:prstGeom prst="roundRect">
          <a:avLst>
            <a:gd name="adj" fmla="val 10000"/>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Según el BID, </a:t>
          </a:r>
          <a:r>
            <a:rPr lang="es-EC" sz="1100" kern="1200" dirty="0"/>
            <a:t>el 20% de las micros cierran por problemas con el acceso a préstamos y al manejo de los recursos económicos y capacidad de pago.</a:t>
          </a:r>
        </a:p>
      </dsp:txBody>
      <dsp:txXfrm>
        <a:off x="20409" y="1119777"/>
        <a:ext cx="2642365" cy="655995"/>
      </dsp:txXfrm>
    </dsp:sp>
    <dsp:sp modelId="{7448BE49-3B98-4586-B8C3-1E3A851DA38C}">
      <dsp:nvSpPr>
        <dsp:cNvPr id="0" name=""/>
        <dsp:cNvSpPr/>
      </dsp:nvSpPr>
      <dsp:spPr>
        <a:xfrm rot="5400000">
          <a:off x="1192026" y="1816124"/>
          <a:ext cx="299130" cy="358956"/>
        </a:xfrm>
        <a:prstGeom prst="rightArrow">
          <a:avLst>
            <a:gd name="adj1" fmla="val 60000"/>
            <a:gd name="adj2" fmla="val 50000"/>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5400000">
        <a:off x="1233905" y="1846037"/>
        <a:ext cx="215374" cy="209391"/>
      </dsp:txXfrm>
    </dsp:sp>
    <dsp:sp modelId="{2DE0FF92-5E62-4167-965E-C8CC0A0931E2}">
      <dsp:nvSpPr>
        <dsp:cNvPr id="0" name=""/>
        <dsp:cNvSpPr/>
      </dsp:nvSpPr>
      <dsp:spPr>
        <a:xfrm>
          <a:off x="0" y="2195022"/>
          <a:ext cx="2683183" cy="797680"/>
        </a:xfrm>
        <a:prstGeom prst="roundRect">
          <a:avLst>
            <a:gd name="adj" fmla="val 10000"/>
          </a:avLst>
        </a:prstGeom>
        <a:gradFill rotWithShape="0">
          <a:gsLst>
            <a:gs pos="0">
              <a:schemeClr val="accent5">
                <a:hueOff val="2171351"/>
                <a:satOff val="7464"/>
                <a:lumOff val="-35817"/>
                <a:alphaOff val="0"/>
                <a:tint val="50000"/>
                <a:satMod val="300000"/>
              </a:schemeClr>
            </a:gs>
            <a:gs pos="35000">
              <a:schemeClr val="accent5">
                <a:hueOff val="2171351"/>
                <a:satOff val="7464"/>
                <a:lumOff val="-35817"/>
                <a:alphaOff val="0"/>
                <a:tint val="37000"/>
                <a:satMod val="300000"/>
              </a:schemeClr>
            </a:gs>
            <a:gs pos="100000">
              <a:schemeClr val="accent5">
                <a:hueOff val="2171351"/>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b="1" kern="1200" dirty="0"/>
            <a:t>García 2019, a</a:t>
          </a:r>
          <a:r>
            <a:rPr lang="es-EC" sz="1100" kern="1200" dirty="0"/>
            <a:t>firma que la gestión financiera es un tema aún desconocido para las MiPymes mas no por su eficacia de aplicación.</a:t>
          </a:r>
        </a:p>
      </dsp:txBody>
      <dsp:txXfrm>
        <a:off x="23363" y="2218385"/>
        <a:ext cx="2636457" cy="750954"/>
      </dsp:txXfrm>
    </dsp:sp>
    <dsp:sp modelId="{1D666F53-A0B2-4EB1-94F3-26BEEE5F6136}">
      <dsp:nvSpPr>
        <dsp:cNvPr id="0" name=""/>
        <dsp:cNvSpPr/>
      </dsp:nvSpPr>
      <dsp:spPr>
        <a:xfrm rot="5400000">
          <a:off x="1192026" y="3012644"/>
          <a:ext cx="299130" cy="358956"/>
        </a:xfrm>
        <a:prstGeom prst="rightArrow">
          <a:avLst>
            <a:gd name="adj1" fmla="val 60000"/>
            <a:gd name="adj2" fmla="val 5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5400000">
        <a:off x="1233905" y="3042557"/>
        <a:ext cx="215374" cy="209391"/>
      </dsp:txXfrm>
    </dsp:sp>
    <dsp:sp modelId="{9F2BAA7E-FD0F-4981-9A48-F9DAE1ACA9B1}">
      <dsp:nvSpPr>
        <dsp:cNvPr id="0" name=""/>
        <dsp:cNvSpPr/>
      </dsp:nvSpPr>
      <dsp:spPr>
        <a:xfrm>
          <a:off x="0" y="3391542"/>
          <a:ext cx="2683183" cy="797680"/>
        </a:xfrm>
        <a:prstGeom prst="roundRect">
          <a:avLst>
            <a:gd name="adj" fmla="val 10000"/>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bg1"/>
              </a:solidFill>
            </a:rPr>
            <a:t>Además, el desarrollo de las capacidades de gestión de los propietarios significaría mejoras en el desempeño de las organizaciones</a:t>
          </a:r>
        </a:p>
      </dsp:txBody>
      <dsp:txXfrm>
        <a:off x="23363" y="3414905"/>
        <a:ext cx="2636457" cy="750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50D65-78E2-EE43-BE05-9094FDF833F0}">
      <dsp:nvSpPr>
        <dsp:cNvPr id="0" name=""/>
        <dsp:cNvSpPr/>
      </dsp:nvSpPr>
      <dsp:spPr>
        <a:xfrm rot="5400000">
          <a:off x="2887091" y="-989237"/>
          <a:ext cx="505953" cy="2821072"/>
        </a:xfrm>
        <a:prstGeom prst="round2SameRect">
          <a:avLst/>
        </a:prstGeom>
        <a:solidFill>
          <a:srgbClr val="F4D46C">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S" sz="1000" b="1" kern="1200" dirty="0">
              <a:latin typeface="Arial" charset="0"/>
              <a:ea typeface="Arial" charset="0"/>
              <a:cs typeface="Arial" charset="0"/>
            </a:rPr>
            <a:t>La alternativa seleccionada para el presente estudio corresponde a la guía didáctica sencilla y concreta sobre la administración financiera</a:t>
          </a:r>
          <a:endParaRPr lang="es-ES_tradnl" sz="1000" b="1" kern="1200" dirty="0">
            <a:latin typeface="Arial" charset="0"/>
            <a:ea typeface="Arial" charset="0"/>
            <a:cs typeface="Arial" charset="0"/>
          </a:endParaRPr>
        </a:p>
      </dsp:txBody>
      <dsp:txXfrm rot="-5400000">
        <a:off x="1729532" y="193021"/>
        <a:ext cx="2796373" cy="456555"/>
      </dsp:txXfrm>
    </dsp:sp>
    <dsp:sp modelId="{7881D5C6-1B53-7148-9556-392CC5C452A1}">
      <dsp:nvSpPr>
        <dsp:cNvPr id="0" name=""/>
        <dsp:cNvSpPr/>
      </dsp:nvSpPr>
      <dsp:spPr>
        <a:xfrm>
          <a:off x="220390" y="159957"/>
          <a:ext cx="1586870" cy="522682"/>
        </a:xfrm>
        <a:prstGeom prst="roundRect">
          <a:avLst/>
        </a:prstGeom>
        <a:solidFill>
          <a:srgbClr val="A8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charset="0"/>
              <a:ea typeface="Arial" charset="0"/>
              <a:cs typeface="Arial" charset="0"/>
            </a:rPr>
            <a:t>Por lo tanto</a:t>
          </a:r>
        </a:p>
      </dsp:txBody>
      <dsp:txXfrm>
        <a:off x="245905" y="185472"/>
        <a:ext cx="1535840" cy="471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EE217-B8E1-A340-8037-F7BCA01E3967}">
      <dsp:nvSpPr>
        <dsp:cNvPr id="0" name=""/>
        <dsp:cNvSpPr/>
      </dsp:nvSpPr>
      <dsp:spPr>
        <a:xfrm>
          <a:off x="18" y="19458"/>
          <a:ext cx="1803019" cy="2341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_tradnl" sz="1100" kern="1200" dirty="0">
              <a:latin typeface="Arial" charset="0"/>
              <a:ea typeface="Arial" charset="0"/>
              <a:cs typeface="Arial" charset="0"/>
            </a:rPr>
            <a:t>Para Buenas prácticas</a:t>
          </a:r>
          <a:endParaRPr lang="es-ES_tradnl" sz="1100" kern="1200" dirty="0"/>
        </a:p>
      </dsp:txBody>
      <dsp:txXfrm>
        <a:off x="18" y="19458"/>
        <a:ext cx="1803019" cy="234188"/>
      </dsp:txXfrm>
    </dsp:sp>
    <dsp:sp modelId="{C1AA7C32-AD46-EB4F-A01F-664AFBE051DF}">
      <dsp:nvSpPr>
        <dsp:cNvPr id="0" name=""/>
        <dsp:cNvSpPr/>
      </dsp:nvSpPr>
      <dsp:spPr>
        <a:xfrm>
          <a:off x="18" y="253646"/>
          <a:ext cx="1803019" cy="109799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US" sz="1100" kern="1200" dirty="0"/>
            <a:t>Guía didáctica sencilla y concreta sobre conocimientos de la administración financiera que posibilite el aprendizaje y su aplicación</a:t>
          </a:r>
          <a:endParaRPr lang="es-ES_tradnl" sz="1100" kern="1200" dirty="0"/>
        </a:p>
      </dsp:txBody>
      <dsp:txXfrm>
        <a:off x="18" y="253646"/>
        <a:ext cx="1803019" cy="1097999"/>
      </dsp:txXfrm>
    </dsp:sp>
    <dsp:sp modelId="{54E61583-CF60-AB4C-99C9-BBF0AB1B5FD4}">
      <dsp:nvSpPr>
        <dsp:cNvPr id="0" name=""/>
        <dsp:cNvSpPr/>
      </dsp:nvSpPr>
      <dsp:spPr>
        <a:xfrm>
          <a:off x="2055460" y="19458"/>
          <a:ext cx="1803019" cy="234188"/>
        </a:xfrm>
        <a:prstGeom prst="rect">
          <a:avLst/>
        </a:prstGeom>
        <a:gradFill rotWithShape="0">
          <a:gsLst>
            <a:gs pos="0">
              <a:schemeClr val="accent4">
                <a:hueOff val="11142974"/>
                <a:satOff val="39624"/>
                <a:lumOff val="89608"/>
                <a:alphaOff val="0"/>
                <a:shade val="51000"/>
                <a:satMod val="130000"/>
              </a:schemeClr>
            </a:gs>
            <a:gs pos="80000">
              <a:schemeClr val="accent4">
                <a:hueOff val="11142974"/>
                <a:satOff val="39624"/>
                <a:lumOff val="89608"/>
                <a:alphaOff val="0"/>
                <a:shade val="93000"/>
                <a:satMod val="130000"/>
              </a:schemeClr>
            </a:gs>
            <a:gs pos="100000">
              <a:schemeClr val="accent4">
                <a:hueOff val="11142974"/>
                <a:satOff val="39624"/>
                <a:lumOff val="89608"/>
                <a:alphaOff val="0"/>
                <a:shade val="94000"/>
                <a:satMod val="135000"/>
              </a:schemeClr>
            </a:gs>
          </a:gsLst>
          <a:lin ang="16200000" scaled="0"/>
        </a:gradFill>
        <a:ln w="9525" cap="flat" cmpd="sng" algn="ctr">
          <a:solidFill>
            <a:schemeClr val="accent4">
              <a:hueOff val="11142974"/>
              <a:satOff val="39624"/>
              <a:lumOff val="8960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_tradnl" sz="1100" kern="1200" dirty="0">
              <a:solidFill>
                <a:schemeClr val="tx1"/>
              </a:solidFill>
              <a:latin typeface="Arial" charset="0"/>
              <a:ea typeface="Arial" charset="0"/>
              <a:cs typeface="Arial" charset="0"/>
            </a:rPr>
            <a:t>Para Predisposición de… </a:t>
          </a:r>
        </a:p>
      </dsp:txBody>
      <dsp:txXfrm>
        <a:off x="2055460" y="19458"/>
        <a:ext cx="1803019" cy="234188"/>
      </dsp:txXfrm>
    </dsp:sp>
    <dsp:sp modelId="{8021CFAF-0BC3-6141-9AE6-E1DFE67D7A95}">
      <dsp:nvSpPr>
        <dsp:cNvPr id="0" name=""/>
        <dsp:cNvSpPr/>
      </dsp:nvSpPr>
      <dsp:spPr>
        <a:xfrm>
          <a:off x="2055460" y="253646"/>
          <a:ext cx="1803019" cy="1097999"/>
        </a:xfrm>
        <a:prstGeom prst="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US" sz="1100" kern="1200" dirty="0"/>
            <a:t>Campañas o capacitaciones de concientización sobre la importancia de la administración financiera</a:t>
          </a:r>
          <a:endParaRPr lang="es-ES_tradnl" sz="1100" kern="1200" dirty="0">
            <a:latin typeface="Arial" charset="0"/>
            <a:ea typeface="Arial" charset="0"/>
            <a:cs typeface="Arial" charset="0"/>
          </a:endParaRPr>
        </a:p>
      </dsp:txBody>
      <dsp:txXfrm>
        <a:off x="2055460" y="253646"/>
        <a:ext cx="1803019" cy="1097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EE217-B8E1-A340-8037-F7BCA01E3967}">
      <dsp:nvSpPr>
        <dsp:cNvPr id="0" name=""/>
        <dsp:cNvSpPr/>
      </dsp:nvSpPr>
      <dsp:spPr>
        <a:xfrm>
          <a:off x="0" y="31070"/>
          <a:ext cx="1906679" cy="5184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_tradnl" sz="1100" kern="1200" dirty="0">
              <a:latin typeface="Arial" charset="0"/>
              <a:ea typeface="Arial" charset="0"/>
              <a:cs typeface="Arial" charset="0"/>
            </a:rPr>
            <a:t>Para Manejo de dinero</a:t>
          </a:r>
          <a:endParaRPr lang="es-ES_tradnl" sz="1100" kern="1200" dirty="0"/>
        </a:p>
      </dsp:txBody>
      <dsp:txXfrm>
        <a:off x="0" y="31070"/>
        <a:ext cx="1906679" cy="518400"/>
      </dsp:txXfrm>
    </dsp:sp>
    <dsp:sp modelId="{C1AA7C32-AD46-EB4F-A01F-664AFBE051DF}">
      <dsp:nvSpPr>
        <dsp:cNvPr id="0" name=""/>
        <dsp:cNvSpPr/>
      </dsp:nvSpPr>
      <dsp:spPr>
        <a:xfrm>
          <a:off x="0" y="549470"/>
          <a:ext cx="1906679" cy="79056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US" sz="1100" kern="1200" dirty="0"/>
            <a:t>Asesoramiento personalizado a cada microempresa sobre el manejo del dinero. </a:t>
          </a:r>
          <a:endParaRPr lang="es-ES_tradnl" sz="1100" kern="1200" dirty="0"/>
        </a:p>
      </dsp:txBody>
      <dsp:txXfrm>
        <a:off x="0" y="549470"/>
        <a:ext cx="1906679" cy="79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9C08-86F5-49D5-BBEB-B4DFF3C4D342}">
      <dsp:nvSpPr>
        <dsp:cNvPr id="0" name=""/>
        <dsp:cNvSpPr/>
      </dsp:nvSpPr>
      <dsp:spPr>
        <a:xfrm>
          <a:off x="3835" y="3149"/>
          <a:ext cx="3292488" cy="194400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EC" sz="2400" kern="1200" dirty="0"/>
            <a:t>Objetivo general</a:t>
          </a:r>
        </a:p>
      </dsp:txBody>
      <dsp:txXfrm>
        <a:off x="3835" y="3149"/>
        <a:ext cx="3292488" cy="1296000"/>
      </dsp:txXfrm>
    </dsp:sp>
    <dsp:sp modelId="{1143F402-7133-4980-8E6D-9CE454E21A89}">
      <dsp:nvSpPr>
        <dsp:cNvPr id="0" name=""/>
        <dsp:cNvSpPr/>
      </dsp:nvSpPr>
      <dsp:spPr>
        <a:xfrm>
          <a:off x="642378" y="626646"/>
          <a:ext cx="3292488" cy="33210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US" sz="1200" kern="1200" dirty="0"/>
            <a:t>Caracterizar la administración financiera de las microempresas ubicadas en el centro de ciudad de Jipijapa y proponer una guía didáctica sobre aspectos relevantes de la administración financiera que permita mejorar la capacidad de dirección financiera de los microempresarios, periodo 2021.</a:t>
          </a:r>
          <a:endParaRPr lang="es-EC" sz="1200" kern="1200" dirty="0"/>
        </a:p>
      </dsp:txBody>
      <dsp:txXfrm>
        <a:off x="738812" y="723080"/>
        <a:ext cx="3099620" cy="3128132"/>
      </dsp:txXfrm>
    </dsp:sp>
    <dsp:sp modelId="{B62A43B8-8C27-490D-AC46-AB81D65128D9}">
      <dsp:nvSpPr>
        <dsp:cNvPr id="0" name=""/>
        <dsp:cNvSpPr/>
      </dsp:nvSpPr>
      <dsp:spPr>
        <a:xfrm>
          <a:off x="4133649" y="241282"/>
          <a:ext cx="1058154" cy="819734"/>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4133649" y="405229"/>
        <a:ext cx="812234" cy="491840"/>
      </dsp:txXfrm>
    </dsp:sp>
    <dsp:sp modelId="{72C53B72-9192-45FC-B062-FCACA90CD987}">
      <dsp:nvSpPr>
        <dsp:cNvPr id="0" name=""/>
        <dsp:cNvSpPr/>
      </dsp:nvSpPr>
      <dsp:spPr>
        <a:xfrm>
          <a:off x="5292841" y="3149"/>
          <a:ext cx="3292488" cy="1944000"/>
        </a:xfrm>
        <a:prstGeom prst="roundRect">
          <a:avLst>
            <a:gd name="adj" fmla="val 10000"/>
          </a:avLst>
        </a:prstGeom>
        <a:gradFill rotWithShape="0">
          <a:gsLst>
            <a:gs pos="0">
              <a:schemeClr val="accent2">
                <a:shade val="50000"/>
                <a:hueOff val="0"/>
                <a:satOff val="-32532"/>
                <a:lumOff val="52778"/>
                <a:alphaOff val="0"/>
                <a:shade val="51000"/>
                <a:satMod val="130000"/>
              </a:schemeClr>
            </a:gs>
            <a:gs pos="80000">
              <a:schemeClr val="accent2">
                <a:shade val="50000"/>
                <a:hueOff val="0"/>
                <a:satOff val="-32532"/>
                <a:lumOff val="52778"/>
                <a:alphaOff val="0"/>
                <a:shade val="93000"/>
                <a:satMod val="130000"/>
              </a:schemeClr>
            </a:gs>
            <a:gs pos="100000">
              <a:schemeClr val="accent2">
                <a:shade val="50000"/>
                <a:hueOff val="0"/>
                <a:satOff val="-32532"/>
                <a:lumOff val="527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s-EC" sz="2400" kern="1200" dirty="0"/>
            <a:t>Objetivos específicos</a:t>
          </a:r>
        </a:p>
      </dsp:txBody>
      <dsp:txXfrm>
        <a:off x="5292841" y="3149"/>
        <a:ext cx="3292488" cy="1296000"/>
      </dsp:txXfrm>
    </dsp:sp>
    <dsp:sp modelId="{29E5B4F3-9E2A-4D92-BF51-3D318A44FE13}">
      <dsp:nvSpPr>
        <dsp:cNvPr id="0" name=""/>
        <dsp:cNvSpPr/>
      </dsp:nvSpPr>
      <dsp:spPr>
        <a:xfrm>
          <a:off x="5931383" y="626646"/>
          <a:ext cx="3292488" cy="332100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31620"/>
              <a:lumOff val="477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US" sz="1200" kern="1200" dirty="0"/>
            <a:t>Recopilar bases conceptuales sobre la administración financiera enfocadas a su aplicación en microempresas.</a:t>
          </a:r>
          <a:endParaRPr lang="es-EC" sz="1200" kern="1200" dirty="0"/>
        </a:p>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US" sz="1200" kern="1200" dirty="0"/>
            <a:t>Identificar los procedimientos administrativos financieros aplicados en las microempresas ubicadas en el centro de la ciudad de Jipijapa.</a:t>
          </a:r>
          <a:endParaRPr lang="es-EC" sz="1200" kern="1200" dirty="0"/>
        </a:p>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US" sz="1200" kern="1200" dirty="0"/>
            <a:t>Diseñar una guía didáctica que contemple un temario sobre los procedimientos adecuados que posibilite el aprendizaje y la aplicación de la administración financiera en las microempresas y, así, mejorar el desarrollo de las actividades inherentes a ella.</a:t>
          </a:r>
          <a:endParaRPr lang="es-EC" sz="1200" kern="1200" dirty="0"/>
        </a:p>
        <a:p>
          <a:pPr marL="57150" lvl="1" indent="-57150" algn="l" defTabSz="355600">
            <a:lnSpc>
              <a:spcPct val="90000"/>
            </a:lnSpc>
            <a:spcBef>
              <a:spcPct val="0"/>
            </a:spcBef>
            <a:spcAft>
              <a:spcPct val="15000"/>
            </a:spcAft>
            <a:buChar char="•"/>
          </a:pPr>
          <a:endParaRPr lang="es-EC" sz="800" kern="1200" dirty="0"/>
        </a:p>
      </dsp:txBody>
      <dsp:txXfrm>
        <a:off x="6027817" y="723080"/>
        <a:ext cx="3099620" cy="3128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CC3EA-CC41-4313-9DCC-D292B4A2B389}">
      <dsp:nvSpPr>
        <dsp:cNvPr id="0" name=""/>
        <dsp:cNvSpPr/>
      </dsp:nvSpPr>
      <dsp:spPr>
        <a:xfrm>
          <a:off x="0" y="0"/>
          <a:ext cx="4693015" cy="9985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s-US" sz="1400" kern="1200" dirty="0"/>
            <a:t>¿Los microempresarios emplean normativa y políticas financieras para el desarrollo de sus actividades empresariales?</a:t>
          </a:r>
          <a:endParaRPr lang="es-EC" sz="1400" kern="1200" dirty="0"/>
        </a:p>
      </dsp:txBody>
      <dsp:txXfrm>
        <a:off x="29246" y="29246"/>
        <a:ext cx="3615528" cy="940033"/>
      </dsp:txXfrm>
    </dsp:sp>
    <dsp:sp modelId="{6AB2224E-4770-43FC-9433-D0787D574CAC}">
      <dsp:nvSpPr>
        <dsp:cNvPr id="0" name=""/>
        <dsp:cNvSpPr/>
      </dsp:nvSpPr>
      <dsp:spPr>
        <a:xfrm>
          <a:off x="414089" y="1164945"/>
          <a:ext cx="4693015" cy="998525"/>
        </a:xfrm>
        <a:prstGeom prst="roundRect">
          <a:avLst>
            <a:gd name="adj" fmla="val 10000"/>
          </a:avLst>
        </a:prstGeom>
        <a:solidFill>
          <a:schemeClr val="accent4">
            <a:hueOff val="5571487"/>
            <a:satOff val="19812"/>
            <a:lumOff val="4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s-US" sz="1400" kern="1200" dirty="0"/>
            <a:t>¿Los microempresarios aplican procedimientos para la administración del capital de trabajo?</a:t>
          </a:r>
          <a:endParaRPr lang="es-EC" sz="1400" kern="1200" dirty="0"/>
        </a:p>
      </dsp:txBody>
      <dsp:txXfrm>
        <a:off x="443335" y="1194191"/>
        <a:ext cx="3571392" cy="940033"/>
      </dsp:txXfrm>
    </dsp:sp>
    <dsp:sp modelId="{FEE71C94-C79D-42ED-A2DB-578168C8D4C7}">
      <dsp:nvSpPr>
        <dsp:cNvPr id="0" name=""/>
        <dsp:cNvSpPr/>
      </dsp:nvSpPr>
      <dsp:spPr>
        <a:xfrm>
          <a:off x="828179" y="2329891"/>
          <a:ext cx="4693015" cy="998525"/>
        </a:xfrm>
        <a:prstGeom prst="roundRect">
          <a:avLst>
            <a:gd name="adj" fmla="val 1000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s-US" sz="1400" kern="1200" dirty="0">
              <a:solidFill>
                <a:schemeClr val="accent1">
                  <a:lumMod val="25000"/>
                </a:schemeClr>
              </a:solidFill>
            </a:rPr>
            <a:t>¿Los microempresarios mantienen controles en la gestión financiera realizada?</a:t>
          </a:r>
          <a:endParaRPr lang="es-EC" sz="1400" kern="1200" dirty="0">
            <a:solidFill>
              <a:schemeClr val="accent1">
                <a:lumMod val="25000"/>
              </a:schemeClr>
            </a:solidFill>
          </a:endParaRPr>
        </a:p>
      </dsp:txBody>
      <dsp:txXfrm>
        <a:off x="857425" y="2359137"/>
        <a:ext cx="3571392" cy="940033"/>
      </dsp:txXfrm>
    </dsp:sp>
    <dsp:sp modelId="{BBC89ECF-B974-46EF-8D11-C6767E9CB2CD}">
      <dsp:nvSpPr>
        <dsp:cNvPr id="0" name=""/>
        <dsp:cNvSpPr/>
      </dsp:nvSpPr>
      <dsp:spPr>
        <a:xfrm>
          <a:off x="4043974" y="757214"/>
          <a:ext cx="649041" cy="649041"/>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190008" y="757214"/>
        <a:ext cx="356973" cy="488403"/>
      </dsp:txXfrm>
    </dsp:sp>
    <dsp:sp modelId="{A6193535-BB52-4A19-921B-46196BE73A46}">
      <dsp:nvSpPr>
        <dsp:cNvPr id="0" name=""/>
        <dsp:cNvSpPr/>
      </dsp:nvSpPr>
      <dsp:spPr>
        <a:xfrm>
          <a:off x="4458064" y="1915503"/>
          <a:ext cx="649041" cy="649041"/>
        </a:xfrm>
        <a:prstGeom prst="downArrow">
          <a:avLst>
            <a:gd name="adj1" fmla="val 55000"/>
            <a:gd name="adj2" fmla="val 45000"/>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604098" y="1915503"/>
        <a:ext cx="356973" cy="4884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0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fld id="{441413A3-D92B-4A5F-9828-F8572C76BF62}" type="datetimeFigureOut">
              <a:rPr lang="es-EC" smtClean="0"/>
              <a:t>7/3/2022</a:t>
            </a:fld>
            <a:endParaRPr lang="es-EC"/>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F7E31030-61E4-48E0-85C7-EF5BB58A4B4B}" type="slidenum">
              <a:rPr lang="es-EC" smtClean="0"/>
              <a:t>‹Nº›</a:t>
            </a:fld>
            <a:endParaRPr lang="es-EC"/>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92962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4811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1569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1413A3-D92B-4A5F-9828-F8572C76BF62}" type="datetimeFigureOut">
              <a:rPr lang="es-EC" smtClean="0"/>
              <a:t>7/3/2022</a:t>
            </a:fld>
            <a:endParaRPr lang="es-EC"/>
          </a:p>
        </p:txBody>
      </p:sp>
      <p:sp>
        <p:nvSpPr>
          <p:cNvPr id="3" name="2 Marcador de número de diapositiva"/>
          <p:cNvSpPr>
            <a:spLocks noGrp="1"/>
          </p:cNvSpPr>
          <p:nvPr>
            <p:ph type="sldNum" sz="quarter" idx="11"/>
          </p:nvPr>
        </p:nvSpPr>
        <p:spPr/>
        <p:txBody>
          <a:bodyPr/>
          <a:lstStyle/>
          <a:p>
            <a:fld id="{F7E31030-61E4-48E0-85C7-EF5BB58A4B4B}" type="slidenum">
              <a:rPr lang="es-EC" smtClean="0"/>
              <a:t>‹Nº›</a:t>
            </a:fld>
            <a:endParaRPr lang="es-EC"/>
          </a:p>
        </p:txBody>
      </p:sp>
      <p:sp>
        <p:nvSpPr>
          <p:cNvPr id="4" name="3 Marcador de pie de página"/>
          <p:cNvSpPr>
            <a:spLocks noGrp="1"/>
          </p:cNvSpPr>
          <p:nvPr>
            <p:ph type="ftr" sz="quarter" idx="12"/>
          </p:nvPr>
        </p:nvSpPr>
        <p:spPr/>
        <p:txBody>
          <a:bodyPr/>
          <a:lstStyle/>
          <a:p>
            <a:endParaRPr lang="es-EC"/>
          </a:p>
        </p:txBody>
      </p:sp>
    </p:spTree>
    <p:extLst>
      <p:ext uri="{BB962C8B-B14F-4D97-AF65-F5344CB8AC3E}">
        <p14:creationId xmlns:p14="http://schemas.microsoft.com/office/powerpoint/2010/main" val="33335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95464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42236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8840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7989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67849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34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416749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42328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fld id="{441413A3-D92B-4A5F-9828-F8572C76BF62}" type="datetimeFigureOut">
              <a:rPr lang="es-EC" smtClean="0"/>
              <a:t>7/3/2022</a:t>
            </a:fld>
            <a:endParaRPr lang="es-EC"/>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fld id="{F7E31030-61E4-48E0-85C7-EF5BB58A4B4B}" type="slidenum">
              <a:rPr lang="es-EC" smtClean="0"/>
              <a:t>‹Nº›</a:t>
            </a:fld>
            <a:endParaRPr lang="es-EC"/>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32561458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diagramLayout" Target="../diagrams/layout14.xml"/><Relationship Id="rId18" Type="http://schemas.openxmlformats.org/officeDocument/2006/relationships/diagramLayout" Target="../diagrams/layout15.xml"/><Relationship Id="rId26" Type="http://schemas.microsoft.com/office/2007/relationships/diagramDrawing" Target="../diagrams/drawing16.xml"/><Relationship Id="rId3" Type="http://schemas.openxmlformats.org/officeDocument/2006/relationships/diagramLayout" Target="../diagrams/layout12.xml"/><Relationship Id="rId21" Type="http://schemas.microsoft.com/office/2007/relationships/diagramDrawing" Target="../diagrams/drawing15.xml"/><Relationship Id="rId34" Type="http://schemas.openxmlformats.org/officeDocument/2006/relationships/diagramQuickStyle" Target="../diagrams/quickStyle18.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5" Type="http://schemas.openxmlformats.org/officeDocument/2006/relationships/diagramColors" Target="../diagrams/colors16.xml"/><Relationship Id="rId33" Type="http://schemas.openxmlformats.org/officeDocument/2006/relationships/diagramLayout" Target="../diagrams/layout18.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29" Type="http://schemas.openxmlformats.org/officeDocument/2006/relationships/diagramQuickStyle" Target="../diagrams/quickStyle17.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24" Type="http://schemas.openxmlformats.org/officeDocument/2006/relationships/diagramQuickStyle" Target="../diagrams/quickStyle16.xml"/><Relationship Id="rId32" Type="http://schemas.openxmlformats.org/officeDocument/2006/relationships/diagramData" Target="../diagrams/data18.xml"/><Relationship Id="rId5" Type="http://schemas.openxmlformats.org/officeDocument/2006/relationships/diagramColors" Target="../diagrams/colors12.xml"/><Relationship Id="rId15" Type="http://schemas.openxmlformats.org/officeDocument/2006/relationships/diagramColors" Target="../diagrams/colors14.xml"/><Relationship Id="rId23" Type="http://schemas.openxmlformats.org/officeDocument/2006/relationships/diagramLayout" Target="../diagrams/layout16.xml"/><Relationship Id="rId28" Type="http://schemas.openxmlformats.org/officeDocument/2006/relationships/diagramLayout" Target="../diagrams/layout17.xml"/><Relationship Id="rId36" Type="http://schemas.microsoft.com/office/2007/relationships/diagramDrawing" Target="../diagrams/drawing18.xml"/><Relationship Id="rId10" Type="http://schemas.openxmlformats.org/officeDocument/2006/relationships/diagramColors" Target="../diagrams/colors13.xml"/><Relationship Id="rId19" Type="http://schemas.openxmlformats.org/officeDocument/2006/relationships/diagramQuickStyle" Target="../diagrams/quickStyle15.xml"/><Relationship Id="rId31" Type="http://schemas.microsoft.com/office/2007/relationships/diagramDrawing" Target="../diagrams/drawing17.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 Id="rId22" Type="http://schemas.openxmlformats.org/officeDocument/2006/relationships/diagramData" Target="../diagrams/data16.xml"/><Relationship Id="rId27" Type="http://schemas.openxmlformats.org/officeDocument/2006/relationships/diagramData" Target="../diagrams/data17.xml"/><Relationship Id="rId30" Type="http://schemas.openxmlformats.org/officeDocument/2006/relationships/diagramColors" Target="../diagrams/colors17.xml"/><Relationship Id="rId35" Type="http://schemas.openxmlformats.org/officeDocument/2006/relationships/diagramColors" Target="../diagrams/colors18.xml"/><Relationship Id="rId8"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0.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3751E-91DA-4732-9A53-5E9802DAAF0B}"/>
              </a:ext>
            </a:extLst>
          </p:cNvPr>
          <p:cNvSpPr txBox="1">
            <a:spLocks/>
          </p:cNvSpPr>
          <p:nvPr/>
        </p:nvSpPr>
        <p:spPr>
          <a:xfrm>
            <a:off x="1190785" y="880772"/>
            <a:ext cx="10915290" cy="597722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 sz="1700" b="1" dirty="0">
                <a:latin typeface="Arial"/>
                <a:ea typeface="+mj-lt"/>
                <a:cs typeface="+mj-lt"/>
              </a:rPr>
              <a:t>DEPARTAMENTO DE CIENCIAS ECONÓMICAS, ADMINISTRATIVAS Y DEL COMERCIO</a:t>
            </a:r>
            <a:r>
              <a:rPr lang="es-EC" sz="1700" dirty="0">
                <a:latin typeface="Arial"/>
                <a:ea typeface="+mj-lt"/>
                <a:cs typeface="+mj-lt"/>
              </a:rPr>
              <a:t> </a:t>
            </a:r>
            <a:endParaRPr lang="es-ES" sz="1700" dirty="0">
              <a:latin typeface="Arial"/>
              <a:cs typeface="Arial"/>
            </a:endParaRPr>
          </a:p>
          <a:p>
            <a:pPr algn="ctr"/>
            <a:endParaRPr lang="es-EC" sz="1700" dirty="0">
              <a:solidFill>
                <a:srgbClr val="000000"/>
              </a:solidFill>
              <a:latin typeface="Arial"/>
              <a:cs typeface="Calibri Light"/>
            </a:endParaRPr>
          </a:p>
          <a:p>
            <a:pPr algn="ctr"/>
            <a:endParaRPr lang="es-EC" sz="1700" dirty="0">
              <a:solidFill>
                <a:srgbClr val="000000"/>
              </a:solidFill>
              <a:latin typeface="Arial"/>
              <a:cs typeface="Calibri Light"/>
            </a:endParaRPr>
          </a:p>
          <a:p>
            <a:pPr marL="0" indent="0" algn="ctr">
              <a:buNone/>
            </a:pPr>
            <a:r>
              <a:rPr lang="es-EC" sz="1700" b="1" dirty="0">
                <a:solidFill>
                  <a:srgbClr val="000000"/>
                </a:solidFill>
                <a:latin typeface="Arial"/>
                <a:cs typeface="Times New Roman"/>
              </a:rPr>
              <a:t>CARRERA DE FINANZAS Y AUDITORÍA</a:t>
            </a:r>
            <a:endParaRPr lang="es-EC" sz="1700" b="1" dirty="0"/>
          </a:p>
          <a:p>
            <a:pPr marL="0" indent="0" algn="ctr">
              <a:buNone/>
            </a:pPr>
            <a:endParaRPr lang="es-EC" sz="1700" b="1" dirty="0">
              <a:solidFill>
                <a:srgbClr val="000000"/>
              </a:solidFill>
              <a:latin typeface="Arial"/>
              <a:cs typeface="Times New Roman" panose="02020603050405020304" pitchFamily="18" charset="0"/>
            </a:endParaRPr>
          </a:p>
          <a:p>
            <a:pPr algn="ctr"/>
            <a:endParaRPr lang="es-EC" sz="1700" b="1" dirty="0">
              <a:latin typeface="Arial"/>
              <a:ea typeface="+mj-lt"/>
              <a:cs typeface="Times New Roman"/>
            </a:endParaRPr>
          </a:p>
          <a:p>
            <a:pPr algn="ctr"/>
            <a:r>
              <a:rPr lang="es" sz="1700" dirty="0">
                <a:latin typeface="Arial"/>
                <a:ea typeface="+mj-lt"/>
                <a:cs typeface="+mj-lt"/>
              </a:rPr>
              <a:t>"Trabajo de titulación, previo a la obtención del título de Licenciado en</a:t>
            </a:r>
            <a:r>
              <a:rPr lang="es-EC" sz="1700" dirty="0">
                <a:latin typeface="Arial"/>
                <a:ea typeface="+mj-lt"/>
                <a:cs typeface="+mj-lt"/>
              </a:rPr>
              <a:t> </a:t>
            </a:r>
            <a:r>
              <a:rPr lang="es" sz="1700" dirty="0">
                <a:latin typeface="Arial"/>
                <a:ea typeface="+mj-lt"/>
                <a:cs typeface="+mj-lt"/>
              </a:rPr>
              <a:t>Finanzas, Contador Público – Auditor"</a:t>
            </a:r>
            <a:endParaRPr lang="es" sz="1700" dirty="0">
              <a:latin typeface="Arial"/>
              <a:cs typeface="Calibri Light"/>
            </a:endParaRPr>
          </a:p>
          <a:p>
            <a:pPr marL="0" indent="0" algn="ctr">
              <a:buNone/>
            </a:pPr>
            <a:endParaRPr lang="es" sz="1700" dirty="0">
              <a:solidFill>
                <a:srgbClr val="000000"/>
              </a:solidFill>
              <a:latin typeface="Arial"/>
              <a:cs typeface="Calibri Light"/>
            </a:endParaRPr>
          </a:p>
          <a:p>
            <a:pPr algn="ctr"/>
            <a:endParaRPr lang="es" sz="1700" b="1" dirty="0">
              <a:solidFill>
                <a:srgbClr val="000000"/>
              </a:solidFill>
              <a:latin typeface="Arial"/>
              <a:cs typeface="Calibri Light"/>
            </a:endParaRPr>
          </a:p>
          <a:p>
            <a:pPr marL="0" indent="0" algn="ctr">
              <a:buNone/>
            </a:pPr>
            <a:r>
              <a:rPr lang="es-EC" sz="1700" b="1" dirty="0">
                <a:solidFill>
                  <a:srgbClr val="000000"/>
                </a:solidFill>
                <a:latin typeface="Arial"/>
                <a:cs typeface="Times New Roman"/>
              </a:rPr>
              <a:t>AUTOR:</a:t>
            </a:r>
          </a:p>
          <a:p>
            <a:pPr algn="ctr"/>
            <a:r>
              <a:rPr lang="es-EC" sz="1700" dirty="0">
                <a:solidFill>
                  <a:srgbClr val="000000"/>
                </a:solidFill>
                <a:latin typeface="Arial"/>
                <a:cs typeface="Times New Roman"/>
              </a:rPr>
              <a:t>Gutiérrez Pinargote Luis Eduardo</a:t>
            </a:r>
            <a:endParaRPr lang="es-EC" sz="1700" dirty="0">
              <a:solidFill>
                <a:srgbClr val="000000"/>
              </a:solidFill>
              <a:latin typeface="Arial"/>
              <a:cs typeface="Times New Roman" panose="02020603050405020304" pitchFamily="18" charset="0"/>
            </a:endParaRPr>
          </a:p>
          <a:p>
            <a:pPr algn="ctr"/>
            <a:endParaRPr lang="es-EC" sz="1700" dirty="0">
              <a:latin typeface="Arial"/>
              <a:cs typeface="Times New Roman" panose="02020603050405020304" pitchFamily="18" charset="0"/>
            </a:endParaRPr>
          </a:p>
          <a:p>
            <a:pPr algn="ctr"/>
            <a:br>
              <a:rPr lang="es-EC" sz="1700" b="1" dirty="0">
                <a:latin typeface="Arial"/>
                <a:cs typeface="Times New Roman" panose="02020603050405020304" pitchFamily="18" charset="0"/>
              </a:rPr>
            </a:br>
            <a:r>
              <a:rPr lang="es-ES" sz="1700" b="1" dirty="0">
                <a:latin typeface="Arial"/>
                <a:ea typeface="+mj-lt"/>
                <a:cs typeface="+mj-lt"/>
              </a:rPr>
              <a:t>Caracterización y propuesta de mejora de la administración financiera de las microempresas ubicadas en la zona central de la ciudad </a:t>
            </a:r>
            <a:r>
              <a:rPr lang="es-ES" sz="1700" b="1">
                <a:latin typeface="Arial"/>
                <a:ea typeface="+mj-lt"/>
                <a:cs typeface="+mj-lt"/>
              </a:rPr>
              <a:t>de Jipijapa</a:t>
            </a:r>
            <a:endParaRPr lang="es-ES" sz="1700" b="1" i="1" dirty="0">
              <a:latin typeface="Arial"/>
              <a:cs typeface="Times New Roman" panose="02020603050405020304" pitchFamily="18" charset="0"/>
            </a:endParaRPr>
          </a:p>
          <a:p>
            <a:pPr marL="0" indent="0" algn="ctr">
              <a:buNone/>
            </a:pPr>
            <a:endParaRPr lang="es-EC" sz="1700" b="1" dirty="0">
              <a:latin typeface="Arial"/>
              <a:cs typeface="Times New Roman" panose="02020603050405020304" pitchFamily="18" charset="0"/>
            </a:endParaRPr>
          </a:p>
          <a:p>
            <a:pPr algn="ctr"/>
            <a:endParaRPr lang="es-EC" sz="1700" b="1" dirty="0">
              <a:solidFill>
                <a:srgbClr val="000000"/>
              </a:solidFill>
              <a:latin typeface="Arial"/>
              <a:cs typeface="Times New Roman"/>
            </a:endParaRPr>
          </a:p>
          <a:p>
            <a:pPr algn="ctr"/>
            <a:r>
              <a:rPr lang="es-EC" sz="1700" dirty="0">
                <a:solidFill>
                  <a:srgbClr val="000000"/>
                </a:solidFill>
                <a:latin typeface="Arial"/>
                <a:cs typeface="Times New Roman"/>
              </a:rPr>
              <a:t>Ing. </a:t>
            </a:r>
            <a:r>
              <a:rPr lang="es-EC" sz="1700" dirty="0" err="1">
                <a:solidFill>
                  <a:srgbClr val="000000"/>
                </a:solidFill>
                <a:latin typeface="Arial"/>
                <a:cs typeface="Times New Roman"/>
              </a:rPr>
              <a:t>Victor</a:t>
            </a:r>
            <a:r>
              <a:rPr lang="es-EC" sz="1700" dirty="0">
                <a:solidFill>
                  <a:srgbClr val="000000"/>
                </a:solidFill>
                <a:latin typeface="Arial"/>
                <a:cs typeface="Times New Roman"/>
              </a:rPr>
              <a:t> </a:t>
            </a:r>
            <a:r>
              <a:rPr lang="es-EC" sz="1700" dirty="0" err="1">
                <a:solidFill>
                  <a:srgbClr val="000000"/>
                </a:solidFill>
                <a:latin typeface="Arial"/>
                <a:cs typeface="Times New Roman"/>
              </a:rPr>
              <a:t>Ulcuango</a:t>
            </a:r>
            <a:r>
              <a:rPr lang="es-EC" sz="1700" dirty="0">
                <a:solidFill>
                  <a:srgbClr val="000000"/>
                </a:solidFill>
                <a:latin typeface="Arial"/>
                <a:cs typeface="Times New Roman"/>
              </a:rPr>
              <a:t> </a:t>
            </a:r>
            <a:r>
              <a:rPr lang="es-EC" sz="1700" dirty="0" err="1">
                <a:solidFill>
                  <a:srgbClr val="000000"/>
                </a:solidFill>
                <a:latin typeface="Arial"/>
                <a:cs typeface="Times New Roman"/>
              </a:rPr>
              <a:t>Mgtr</a:t>
            </a:r>
            <a:r>
              <a:rPr lang="es-EC" sz="1700" dirty="0">
                <a:solidFill>
                  <a:srgbClr val="000000"/>
                </a:solidFill>
                <a:latin typeface="Arial"/>
                <a:cs typeface="Times New Roman"/>
              </a:rPr>
              <a:t>.</a:t>
            </a:r>
          </a:p>
          <a:p>
            <a:pPr marL="0" indent="0" algn="ctr">
              <a:buNone/>
            </a:pPr>
            <a:r>
              <a:rPr lang="es-EC" sz="1700" b="1" dirty="0">
                <a:solidFill>
                  <a:srgbClr val="000000"/>
                </a:solidFill>
                <a:latin typeface="Arial"/>
                <a:cs typeface="Times New Roman"/>
              </a:rPr>
              <a:t>DIRECTOR</a:t>
            </a:r>
          </a:p>
        </p:txBody>
      </p:sp>
    </p:spTree>
    <p:extLst>
      <p:ext uri="{BB962C8B-B14F-4D97-AF65-F5344CB8AC3E}">
        <p14:creationId xmlns:p14="http://schemas.microsoft.com/office/powerpoint/2010/main" val="246635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1CA090D-404C-439F-A5D6-20D773C0EA28}"/>
              </a:ext>
            </a:extLst>
          </p:cNvPr>
          <p:cNvSpPr/>
          <p:nvPr/>
        </p:nvSpPr>
        <p:spPr>
          <a:xfrm>
            <a:off x="297487" y="16626"/>
            <a:ext cx="3350597"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Marco teórico</a:t>
            </a:r>
          </a:p>
        </p:txBody>
      </p:sp>
      <p:cxnSp>
        <p:nvCxnSpPr>
          <p:cNvPr id="5" name="Conector recto 4">
            <a:extLst>
              <a:ext uri="{FF2B5EF4-FFF2-40B4-BE49-F238E27FC236}">
                <a16:creationId xmlns:a16="http://schemas.microsoft.com/office/drawing/2014/main" id="{5E5E396B-7DE1-4DD4-A3F9-CBE7EAC8DB9F}"/>
              </a:ext>
            </a:extLst>
          </p:cNvPr>
          <p:cNvCxnSpPr>
            <a:cxnSpLocks/>
          </p:cNvCxnSpPr>
          <p:nvPr/>
        </p:nvCxnSpPr>
        <p:spPr>
          <a:xfrm>
            <a:off x="6094472" y="742514"/>
            <a:ext cx="0" cy="2977716"/>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6" name="Conector recto 5">
            <a:extLst>
              <a:ext uri="{FF2B5EF4-FFF2-40B4-BE49-F238E27FC236}">
                <a16:creationId xmlns:a16="http://schemas.microsoft.com/office/drawing/2014/main" id="{68DA04E7-5981-4DFD-877E-DAE8E2DC141A}"/>
              </a:ext>
            </a:extLst>
          </p:cNvPr>
          <p:cNvCxnSpPr>
            <a:cxnSpLocks/>
          </p:cNvCxnSpPr>
          <p:nvPr/>
        </p:nvCxnSpPr>
        <p:spPr>
          <a:xfrm>
            <a:off x="394955" y="3341820"/>
            <a:ext cx="11354459" cy="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7" name="Hexágono 6">
            <a:extLst>
              <a:ext uri="{FF2B5EF4-FFF2-40B4-BE49-F238E27FC236}">
                <a16:creationId xmlns:a16="http://schemas.microsoft.com/office/drawing/2014/main" id="{C62D85CC-6853-42CC-A543-A464F4A00A77}"/>
              </a:ext>
            </a:extLst>
          </p:cNvPr>
          <p:cNvSpPr/>
          <p:nvPr/>
        </p:nvSpPr>
        <p:spPr>
          <a:xfrm>
            <a:off x="5827814" y="3219994"/>
            <a:ext cx="496388" cy="418011"/>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sp>
        <p:nvSpPr>
          <p:cNvPr id="8" name="Conector fuera de página 10">
            <a:extLst>
              <a:ext uri="{FF2B5EF4-FFF2-40B4-BE49-F238E27FC236}">
                <a16:creationId xmlns:a16="http://schemas.microsoft.com/office/drawing/2014/main" id="{889A5BC7-EEBA-40E3-8A30-8D3287B96D14}"/>
              </a:ext>
            </a:extLst>
          </p:cNvPr>
          <p:cNvSpPr/>
          <p:nvPr/>
        </p:nvSpPr>
        <p:spPr>
          <a:xfrm>
            <a:off x="343352" y="808359"/>
            <a:ext cx="3171625" cy="450050"/>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b="1" i="1" dirty="0"/>
              <a:t>Teoría clásica de la administración</a:t>
            </a:r>
            <a:endParaRPr lang="es-ES_tradnl" sz="1200" b="1" dirty="0"/>
          </a:p>
        </p:txBody>
      </p:sp>
      <p:sp>
        <p:nvSpPr>
          <p:cNvPr id="9" name="Conector fuera de página 11">
            <a:extLst>
              <a:ext uri="{FF2B5EF4-FFF2-40B4-BE49-F238E27FC236}">
                <a16:creationId xmlns:a16="http://schemas.microsoft.com/office/drawing/2014/main" id="{DB4AC80C-6B0A-4230-AFF1-0C4326633212}"/>
              </a:ext>
            </a:extLst>
          </p:cNvPr>
          <p:cNvSpPr/>
          <p:nvPr/>
        </p:nvSpPr>
        <p:spPr>
          <a:xfrm>
            <a:off x="6266555" y="808359"/>
            <a:ext cx="3171625" cy="450050"/>
          </a:xfrm>
          <a:prstGeom prst="flowChartOffpage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b="1" i="1" dirty="0"/>
              <a:t>Teoría de la administración financiera</a:t>
            </a:r>
            <a:endParaRPr lang="es-ES_tradnl" sz="1200" b="1" dirty="0"/>
          </a:p>
        </p:txBody>
      </p:sp>
      <p:sp>
        <p:nvSpPr>
          <p:cNvPr id="10" name="Conector fuera de página 12">
            <a:extLst>
              <a:ext uri="{FF2B5EF4-FFF2-40B4-BE49-F238E27FC236}">
                <a16:creationId xmlns:a16="http://schemas.microsoft.com/office/drawing/2014/main" id="{F98F5C60-BB16-40EB-8175-1E98C459167F}"/>
              </a:ext>
            </a:extLst>
          </p:cNvPr>
          <p:cNvSpPr/>
          <p:nvPr/>
        </p:nvSpPr>
        <p:spPr>
          <a:xfrm>
            <a:off x="295458" y="3561835"/>
            <a:ext cx="3171625" cy="450050"/>
          </a:xfrm>
          <a:prstGeom prst="flowChartOffpage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b="1" i="1" dirty="0"/>
              <a:t>Teoría financiera</a:t>
            </a:r>
            <a:endParaRPr lang="es-ES_tradnl" sz="1200" b="1" dirty="0"/>
          </a:p>
        </p:txBody>
      </p:sp>
      <p:graphicFrame>
        <p:nvGraphicFramePr>
          <p:cNvPr id="12" name="Diagrama 11">
            <a:extLst>
              <a:ext uri="{FF2B5EF4-FFF2-40B4-BE49-F238E27FC236}">
                <a16:creationId xmlns:a16="http://schemas.microsoft.com/office/drawing/2014/main" id="{F49AAB85-9AE2-4783-A065-5D45C35B99AE}"/>
              </a:ext>
            </a:extLst>
          </p:cNvPr>
          <p:cNvGraphicFramePr/>
          <p:nvPr>
            <p:extLst>
              <p:ext uri="{D42A27DB-BD31-4B8C-83A1-F6EECF244321}">
                <p14:modId xmlns:p14="http://schemas.microsoft.com/office/powerpoint/2010/main" val="159082100"/>
              </p:ext>
            </p:extLst>
          </p:nvPr>
        </p:nvGraphicFramePr>
        <p:xfrm>
          <a:off x="353487" y="4104735"/>
          <a:ext cx="2741820" cy="123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2A042E0D-F4DA-4EB8-8C9C-B51DAA86CDDD}"/>
              </a:ext>
            </a:extLst>
          </p:cNvPr>
          <p:cNvGraphicFramePr/>
          <p:nvPr>
            <p:extLst>
              <p:ext uri="{D42A27DB-BD31-4B8C-83A1-F6EECF244321}">
                <p14:modId xmlns:p14="http://schemas.microsoft.com/office/powerpoint/2010/main" val="3865649703"/>
              </p:ext>
            </p:extLst>
          </p:nvPr>
        </p:nvGraphicFramePr>
        <p:xfrm>
          <a:off x="3590477" y="647823"/>
          <a:ext cx="2428495" cy="7614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a 13">
            <a:extLst>
              <a:ext uri="{FF2B5EF4-FFF2-40B4-BE49-F238E27FC236}">
                <a16:creationId xmlns:a16="http://schemas.microsoft.com/office/drawing/2014/main" id="{AFD05A5A-0303-41AA-8FA6-F3CDE845003D}"/>
              </a:ext>
            </a:extLst>
          </p:cNvPr>
          <p:cNvGraphicFramePr/>
          <p:nvPr>
            <p:extLst>
              <p:ext uri="{D42A27DB-BD31-4B8C-83A1-F6EECF244321}">
                <p14:modId xmlns:p14="http://schemas.microsoft.com/office/powerpoint/2010/main" val="2512273698"/>
              </p:ext>
            </p:extLst>
          </p:nvPr>
        </p:nvGraphicFramePr>
        <p:xfrm>
          <a:off x="3436368" y="4011885"/>
          <a:ext cx="2582604" cy="18252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a 14">
            <a:extLst>
              <a:ext uri="{FF2B5EF4-FFF2-40B4-BE49-F238E27FC236}">
                <a16:creationId xmlns:a16="http://schemas.microsoft.com/office/drawing/2014/main" id="{32532393-D1B6-4498-B17A-1740D763D61D}"/>
              </a:ext>
            </a:extLst>
          </p:cNvPr>
          <p:cNvGraphicFramePr/>
          <p:nvPr>
            <p:extLst>
              <p:ext uri="{D42A27DB-BD31-4B8C-83A1-F6EECF244321}">
                <p14:modId xmlns:p14="http://schemas.microsoft.com/office/powerpoint/2010/main" val="1471620133"/>
              </p:ext>
            </p:extLst>
          </p:nvPr>
        </p:nvGraphicFramePr>
        <p:xfrm>
          <a:off x="295458" y="1455595"/>
          <a:ext cx="5454827" cy="171356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a 15">
            <a:extLst>
              <a:ext uri="{FF2B5EF4-FFF2-40B4-BE49-F238E27FC236}">
                <a16:creationId xmlns:a16="http://schemas.microsoft.com/office/drawing/2014/main" id="{8339AA6F-9F93-42F9-903A-DFA3D9D534B1}"/>
              </a:ext>
            </a:extLst>
          </p:cNvPr>
          <p:cNvGraphicFramePr/>
          <p:nvPr>
            <p:extLst>
              <p:ext uri="{D42A27DB-BD31-4B8C-83A1-F6EECF244321}">
                <p14:modId xmlns:p14="http://schemas.microsoft.com/office/powerpoint/2010/main" val="1927392786"/>
              </p:ext>
            </p:extLst>
          </p:nvPr>
        </p:nvGraphicFramePr>
        <p:xfrm>
          <a:off x="6501081" y="3493856"/>
          <a:ext cx="5560494" cy="254031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0" name="Diagrama 19">
            <a:extLst>
              <a:ext uri="{FF2B5EF4-FFF2-40B4-BE49-F238E27FC236}">
                <a16:creationId xmlns:a16="http://schemas.microsoft.com/office/drawing/2014/main" id="{DA1E2932-C130-4440-AE50-3A975C09DE8A}"/>
              </a:ext>
            </a:extLst>
          </p:cNvPr>
          <p:cNvGraphicFramePr/>
          <p:nvPr>
            <p:extLst>
              <p:ext uri="{D42A27DB-BD31-4B8C-83A1-F6EECF244321}">
                <p14:modId xmlns:p14="http://schemas.microsoft.com/office/powerpoint/2010/main" val="541475237"/>
              </p:ext>
            </p:extLst>
          </p:nvPr>
        </p:nvGraphicFramePr>
        <p:xfrm>
          <a:off x="6266555" y="1378816"/>
          <a:ext cx="5062950" cy="181096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1" name="Diagrama 20">
            <a:extLst>
              <a:ext uri="{FF2B5EF4-FFF2-40B4-BE49-F238E27FC236}">
                <a16:creationId xmlns:a16="http://schemas.microsoft.com/office/drawing/2014/main" id="{C31F8FE9-639B-4526-83D6-6233B5EE175F}"/>
              </a:ext>
            </a:extLst>
          </p:cNvPr>
          <p:cNvGraphicFramePr/>
          <p:nvPr>
            <p:extLst>
              <p:ext uri="{D42A27DB-BD31-4B8C-83A1-F6EECF244321}">
                <p14:modId xmlns:p14="http://schemas.microsoft.com/office/powerpoint/2010/main" val="2756247686"/>
              </p:ext>
            </p:extLst>
          </p:nvPr>
        </p:nvGraphicFramePr>
        <p:xfrm>
          <a:off x="9610262" y="647823"/>
          <a:ext cx="2428495" cy="761466"/>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2" name="CuadroTexto 21">
            <a:extLst>
              <a:ext uri="{FF2B5EF4-FFF2-40B4-BE49-F238E27FC236}">
                <a16:creationId xmlns:a16="http://schemas.microsoft.com/office/drawing/2014/main" id="{BE7090D5-161F-4994-B7C5-ED4056DB82A7}"/>
              </a:ext>
            </a:extLst>
          </p:cNvPr>
          <p:cNvSpPr txBox="1"/>
          <p:nvPr/>
        </p:nvSpPr>
        <p:spPr>
          <a:xfrm>
            <a:off x="3648084" y="3600733"/>
            <a:ext cx="1659467" cy="276999"/>
          </a:xfrm>
          <a:prstGeom prst="rect">
            <a:avLst/>
          </a:prstGeom>
          <a:noFill/>
        </p:spPr>
        <p:txBody>
          <a:bodyPr wrap="square" rtlCol="0">
            <a:spAutoFit/>
          </a:bodyPr>
          <a:lstStyle/>
          <a:p>
            <a:r>
              <a:rPr lang="es-ES" sz="1200" b="1" i="1" dirty="0"/>
              <a:t>Punto de partida</a:t>
            </a:r>
            <a:endParaRPr lang="es-EC" sz="1200" b="1" i="1" dirty="0"/>
          </a:p>
        </p:txBody>
      </p:sp>
      <p:sp>
        <p:nvSpPr>
          <p:cNvPr id="26" name="Flecha: a la derecha 25">
            <a:extLst>
              <a:ext uri="{FF2B5EF4-FFF2-40B4-BE49-F238E27FC236}">
                <a16:creationId xmlns:a16="http://schemas.microsoft.com/office/drawing/2014/main" id="{6BD7B7CC-1225-4FB9-A9EC-F576475D4FA9}"/>
              </a:ext>
            </a:extLst>
          </p:cNvPr>
          <p:cNvSpPr/>
          <p:nvPr/>
        </p:nvSpPr>
        <p:spPr>
          <a:xfrm>
            <a:off x="6173030" y="4712966"/>
            <a:ext cx="307365" cy="2875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65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F9D8039-6018-4C37-A87D-740961705573}"/>
              </a:ext>
            </a:extLst>
          </p:cNvPr>
          <p:cNvSpPr/>
          <p:nvPr/>
        </p:nvSpPr>
        <p:spPr>
          <a:xfrm>
            <a:off x="116545" y="43519"/>
            <a:ext cx="4267515"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Marco referencial</a:t>
            </a:r>
          </a:p>
        </p:txBody>
      </p:sp>
      <p:sp>
        <p:nvSpPr>
          <p:cNvPr id="4" name="CuadroTexto 3">
            <a:extLst>
              <a:ext uri="{FF2B5EF4-FFF2-40B4-BE49-F238E27FC236}">
                <a16:creationId xmlns:a16="http://schemas.microsoft.com/office/drawing/2014/main" id="{1BB320CA-92B6-43F8-9845-483C4C643B32}"/>
              </a:ext>
            </a:extLst>
          </p:cNvPr>
          <p:cNvSpPr txBox="1"/>
          <p:nvPr/>
        </p:nvSpPr>
        <p:spPr>
          <a:xfrm>
            <a:off x="290476" y="5052400"/>
            <a:ext cx="2081842" cy="29238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Esquivel Contreras, 2018 </a:t>
            </a:r>
          </a:p>
        </p:txBody>
      </p:sp>
      <p:sp>
        <p:nvSpPr>
          <p:cNvPr id="5" name="CuadroTexto 4">
            <a:extLst>
              <a:ext uri="{FF2B5EF4-FFF2-40B4-BE49-F238E27FC236}">
                <a16:creationId xmlns:a16="http://schemas.microsoft.com/office/drawing/2014/main" id="{3A46014F-A440-4906-8C99-9FABD5D90C07}"/>
              </a:ext>
            </a:extLst>
          </p:cNvPr>
          <p:cNvSpPr txBox="1"/>
          <p:nvPr/>
        </p:nvSpPr>
        <p:spPr>
          <a:xfrm>
            <a:off x="290476" y="1781147"/>
            <a:ext cx="2081842" cy="29238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Vinueza Chavez, 2014</a:t>
            </a:r>
          </a:p>
        </p:txBody>
      </p:sp>
      <p:sp>
        <p:nvSpPr>
          <p:cNvPr id="6" name="CuadroTexto 5">
            <a:extLst>
              <a:ext uri="{FF2B5EF4-FFF2-40B4-BE49-F238E27FC236}">
                <a16:creationId xmlns:a16="http://schemas.microsoft.com/office/drawing/2014/main" id="{2AF58907-94A2-43F3-9FB8-D45D9A193A7E}"/>
              </a:ext>
            </a:extLst>
          </p:cNvPr>
          <p:cNvSpPr txBox="1"/>
          <p:nvPr/>
        </p:nvSpPr>
        <p:spPr>
          <a:xfrm>
            <a:off x="290476" y="3286679"/>
            <a:ext cx="2081842" cy="49244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ea typeface="+mn-lt"/>
                <a:cs typeface="+mn-lt"/>
              </a:rPr>
              <a:t>Cárdenas Núñez y Rivera Fonseca, 2016</a:t>
            </a:r>
          </a:p>
        </p:txBody>
      </p:sp>
      <p:sp>
        <p:nvSpPr>
          <p:cNvPr id="8" name="CuadroTexto 7">
            <a:extLst>
              <a:ext uri="{FF2B5EF4-FFF2-40B4-BE49-F238E27FC236}">
                <a16:creationId xmlns:a16="http://schemas.microsoft.com/office/drawing/2014/main" id="{BBC7B86F-4D68-401E-BB7D-530B1F4C8B8E}"/>
              </a:ext>
            </a:extLst>
          </p:cNvPr>
          <p:cNvSpPr txBox="1"/>
          <p:nvPr/>
        </p:nvSpPr>
        <p:spPr>
          <a:xfrm>
            <a:off x="2629747" y="1511843"/>
            <a:ext cx="3232029"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ea typeface="+mn-lt"/>
                <a:cs typeface="+mn-lt"/>
              </a:rPr>
              <a:t>Análisis y propuesta de mejora de la gestión financiera de las microempresas comerciales de acumulación ampliada de la ciudad de Quito</a:t>
            </a:r>
          </a:p>
        </p:txBody>
      </p:sp>
      <p:sp>
        <p:nvSpPr>
          <p:cNvPr id="9" name="CuadroTexto 8">
            <a:extLst>
              <a:ext uri="{FF2B5EF4-FFF2-40B4-BE49-F238E27FC236}">
                <a16:creationId xmlns:a16="http://schemas.microsoft.com/office/drawing/2014/main" id="{700E9BC7-B371-48A8-A102-68A9176CC78E}"/>
              </a:ext>
            </a:extLst>
          </p:cNvPr>
          <p:cNvSpPr txBox="1"/>
          <p:nvPr/>
        </p:nvSpPr>
        <p:spPr>
          <a:xfrm>
            <a:off x="2617184" y="3141320"/>
            <a:ext cx="3217653"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ea typeface="+mn-lt"/>
                <a:cs typeface="+mn-lt"/>
              </a:rPr>
              <a:t>Caracterización del nivel de conocimientos en gestión financiera de los empresarios de las MiPymes industriales de la ciudad de Duitama</a:t>
            </a:r>
          </a:p>
        </p:txBody>
      </p:sp>
      <p:sp>
        <p:nvSpPr>
          <p:cNvPr id="10" name="CuadroTexto 9">
            <a:extLst>
              <a:ext uri="{FF2B5EF4-FFF2-40B4-BE49-F238E27FC236}">
                <a16:creationId xmlns:a16="http://schemas.microsoft.com/office/drawing/2014/main" id="{E8F618CE-96DC-46E4-B08B-8EC032208AE8}"/>
              </a:ext>
            </a:extLst>
          </p:cNvPr>
          <p:cNvSpPr txBox="1"/>
          <p:nvPr/>
        </p:nvSpPr>
        <p:spPr>
          <a:xfrm>
            <a:off x="2637385" y="4967761"/>
            <a:ext cx="3216754" cy="46166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Administración y gestión financiera de los microempresarios de Salinas, S.L.P.</a:t>
            </a:r>
          </a:p>
        </p:txBody>
      </p:sp>
      <p:sp>
        <p:nvSpPr>
          <p:cNvPr id="13" name="CuadroTexto 12">
            <a:extLst>
              <a:ext uri="{FF2B5EF4-FFF2-40B4-BE49-F238E27FC236}">
                <a16:creationId xmlns:a16="http://schemas.microsoft.com/office/drawing/2014/main" id="{070434C5-2C83-41E4-BA3E-379048A055F4}"/>
              </a:ext>
            </a:extLst>
          </p:cNvPr>
          <p:cNvSpPr txBox="1"/>
          <p:nvPr/>
        </p:nvSpPr>
        <p:spPr>
          <a:xfrm>
            <a:off x="6113651" y="4506096"/>
            <a:ext cx="5722190" cy="1384995"/>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En la investigación se pretendió determinar las herramientas empleadas para la gestión financiera de las microempresas. Como resultados se obtuvo que más del 50% de los encuestados no realiza EE.FF. Y tampoco establecen estrategias ni presupuestos. Sin embargo, el 60% sí mantienen controles sobre el efectivo, inventarios y cuentas por cobrar y pagar. La mayoría de los microempresarios administran sus negocios sin bases teóricas por lo que al momento de implementar herramientas no resultan eficaces. </a:t>
            </a:r>
          </a:p>
        </p:txBody>
      </p:sp>
      <p:sp>
        <p:nvSpPr>
          <p:cNvPr id="14" name="CuadroTexto 13">
            <a:extLst>
              <a:ext uri="{FF2B5EF4-FFF2-40B4-BE49-F238E27FC236}">
                <a16:creationId xmlns:a16="http://schemas.microsoft.com/office/drawing/2014/main" id="{7E814C1A-D45D-4ADD-91A6-05BFE8786649}"/>
              </a:ext>
            </a:extLst>
          </p:cNvPr>
          <p:cNvSpPr txBox="1"/>
          <p:nvPr/>
        </p:nvSpPr>
        <p:spPr>
          <a:xfrm>
            <a:off x="6113651" y="2771989"/>
            <a:ext cx="5722190" cy="1569660"/>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El estudio se basó en una inspección sobre las bases conceptuales sobre la gestión financiera en microempresas identificando factores críticos o falencias. Como resultados se obtuvieron que la mayor parte de las decisiones financieras las toma el propietario de la empresa, así mismo no aplican herramientas financieras para sus actividades. Únicamente el 34% de ellos manejan reportes de toda índole. Como propuesta se recomendaron algunos lineamientos como realizar presupuestos y estrategias dentro de una planificación a mediano y largo plazo tomando en cuenta volumen de producción.</a:t>
            </a:r>
          </a:p>
        </p:txBody>
      </p:sp>
      <p:sp>
        <p:nvSpPr>
          <p:cNvPr id="15" name="CuadroTexto 14">
            <a:extLst>
              <a:ext uri="{FF2B5EF4-FFF2-40B4-BE49-F238E27FC236}">
                <a16:creationId xmlns:a16="http://schemas.microsoft.com/office/drawing/2014/main" id="{D6B72BA1-1495-4BDD-9558-40A510084F0F}"/>
              </a:ext>
            </a:extLst>
          </p:cNvPr>
          <p:cNvSpPr txBox="1"/>
          <p:nvPr/>
        </p:nvSpPr>
        <p:spPr>
          <a:xfrm>
            <a:off x="6113651" y="1234845"/>
            <a:ext cx="5674346" cy="1384995"/>
          </a:xfrm>
          <a:prstGeom prst="rect">
            <a:avLst/>
          </a:prstGeom>
          <a:ln w="127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200" dirty="0">
                <a:ea typeface="+mn-lt"/>
                <a:cs typeface="+mn-lt"/>
              </a:rPr>
              <a:t>Un análisis descriptivo que evaluó la gestión financiera de las microempresas comerciales de la ciudad de Quito dando como resultados la ausencia de planificación financiera, políticas financieras, procedimientos financieros, así como tampoco índices financieros. Sin embargo, mantienen un registro de información contable y procuran administrar sus inventarios con controles determinados de cada org. Se estableció una propuesta con un enfoque en 3 pilares: Fondos disponibles – liquidez, capital de trabajo e información financiera.</a:t>
            </a:r>
          </a:p>
        </p:txBody>
      </p:sp>
      <p:cxnSp>
        <p:nvCxnSpPr>
          <p:cNvPr id="16" name="Conector recto de flecha 15">
            <a:extLst>
              <a:ext uri="{FF2B5EF4-FFF2-40B4-BE49-F238E27FC236}">
                <a16:creationId xmlns:a16="http://schemas.microsoft.com/office/drawing/2014/main" id="{0D08C483-24EF-40F0-9573-6D18D66F3987}"/>
              </a:ext>
            </a:extLst>
          </p:cNvPr>
          <p:cNvCxnSpPr>
            <a:cxnSpLocks/>
            <a:stCxn id="5" idx="3"/>
            <a:endCxn id="8" idx="1"/>
          </p:cNvCxnSpPr>
          <p:nvPr/>
        </p:nvCxnSpPr>
        <p:spPr>
          <a:xfrm>
            <a:off x="2372318" y="1927341"/>
            <a:ext cx="25742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31A8629-13CD-4C7A-951E-02A1BAA7110F}"/>
              </a:ext>
            </a:extLst>
          </p:cNvPr>
          <p:cNvCxnSpPr>
            <a:cxnSpLocks/>
            <a:stCxn id="6" idx="3"/>
            <a:endCxn id="9" idx="1"/>
          </p:cNvCxnSpPr>
          <p:nvPr/>
        </p:nvCxnSpPr>
        <p:spPr>
          <a:xfrm>
            <a:off x="2372318" y="3532901"/>
            <a:ext cx="244866" cy="2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D6D21E94-071E-49DE-9E6E-BB4B1B015C5E}"/>
              </a:ext>
            </a:extLst>
          </p:cNvPr>
          <p:cNvCxnSpPr>
            <a:cxnSpLocks/>
            <a:stCxn id="4" idx="3"/>
            <a:endCxn id="10" idx="1"/>
          </p:cNvCxnSpPr>
          <p:nvPr/>
        </p:nvCxnSpPr>
        <p:spPr>
          <a:xfrm>
            <a:off x="2372318" y="5198594"/>
            <a:ext cx="265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46C9A708-E7C0-4F7E-A98C-584FFFE64F8C}"/>
              </a:ext>
            </a:extLst>
          </p:cNvPr>
          <p:cNvCxnSpPr>
            <a:cxnSpLocks/>
            <a:stCxn id="8" idx="3"/>
            <a:endCxn id="15" idx="1"/>
          </p:cNvCxnSpPr>
          <p:nvPr/>
        </p:nvCxnSpPr>
        <p:spPr>
          <a:xfrm>
            <a:off x="5861776" y="1927342"/>
            <a:ext cx="2518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3F4C3401-A37C-47A4-9710-D3A0B9190804}"/>
              </a:ext>
            </a:extLst>
          </p:cNvPr>
          <p:cNvCxnSpPr>
            <a:cxnSpLocks/>
            <a:stCxn id="9" idx="3"/>
            <a:endCxn id="14" idx="1"/>
          </p:cNvCxnSpPr>
          <p:nvPr/>
        </p:nvCxnSpPr>
        <p:spPr>
          <a:xfrm>
            <a:off x="5834837" y="3556819"/>
            <a:ext cx="278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5C2E234-C1A1-47CD-87CE-351AB59B4594}"/>
              </a:ext>
            </a:extLst>
          </p:cNvPr>
          <p:cNvCxnSpPr>
            <a:cxnSpLocks/>
            <a:stCxn id="10" idx="3"/>
            <a:endCxn id="13" idx="1"/>
          </p:cNvCxnSpPr>
          <p:nvPr/>
        </p:nvCxnSpPr>
        <p:spPr>
          <a:xfrm>
            <a:off x="5854139" y="5198594"/>
            <a:ext cx="259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CC0B489B-5031-46DF-981E-04DBE81F28DE}"/>
              </a:ext>
            </a:extLst>
          </p:cNvPr>
          <p:cNvSpPr txBox="1"/>
          <p:nvPr/>
        </p:nvSpPr>
        <p:spPr>
          <a:xfrm>
            <a:off x="760991" y="775825"/>
            <a:ext cx="1190446" cy="307777"/>
          </a:xfrm>
          <a:prstGeom prst="rect">
            <a:avLst/>
          </a:prstGeom>
          <a:ln>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b="1" dirty="0">
                <a:solidFill>
                  <a:schemeClr val="accent1">
                    <a:lumMod val="50000"/>
                  </a:schemeClr>
                </a:solidFill>
                <a:cs typeface="Arial"/>
              </a:rPr>
              <a:t>AUTOR</a:t>
            </a:r>
          </a:p>
        </p:txBody>
      </p:sp>
      <p:sp>
        <p:nvSpPr>
          <p:cNvPr id="25" name="CuadroTexto 24">
            <a:extLst>
              <a:ext uri="{FF2B5EF4-FFF2-40B4-BE49-F238E27FC236}">
                <a16:creationId xmlns:a16="http://schemas.microsoft.com/office/drawing/2014/main" id="{E7CDFB50-112E-414E-B222-A7908D5D8B4C}"/>
              </a:ext>
            </a:extLst>
          </p:cNvPr>
          <p:cNvSpPr txBox="1"/>
          <p:nvPr/>
        </p:nvSpPr>
        <p:spPr>
          <a:xfrm>
            <a:off x="3952764" y="775825"/>
            <a:ext cx="1190446" cy="307777"/>
          </a:xfrm>
          <a:prstGeom prst="rect">
            <a:avLst/>
          </a:prstGeom>
          <a:ln>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b="1" dirty="0">
                <a:solidFill>
                  <a:schemeClr val="accent1">
                    <a:lumMod val="50000"/>
                  </a:schemeClr>
                </a:solidFill>
                <a:cs typeface="Arial"/>
              </a:rPr>
              <a:t>TEMA</a:t>
            </a:r>
          </a:p>
        </p:txBody>
      </p:sp>
      <p:sp>
        <p:nvSpPr>
          <p:cNvPr id="26" name="CuadroTexto 25">
            <a:extLst>
              <a:ext uri="{FF2B5EF4-FFF2-40B4-BE49-F238E27FC236}">
                <a16:creationId xmlns:a16="http://schemas.microsoft.com/office/drawing/2014/main" id="{71F8CD3F-6F6D-4D1E-8F62-DFAA1B49AF52}"/>
              </a:ext>
            </a:extLst>
          </p:cNvPr>
          <p:cNvSpPr txBox="1"/>
          <p:nvPr/>
        </p:nvSpPr>
        <p:spPr>
          <a:xfrm>
            <a:off x="8539141" y="775825"/>
            <a:ext cx="1823049" cy="307777"/>
          </a:xfrm>
          <a:prstGeom prst="rect">
            <a:avLst/>
          </a:prstGeom>
          <a:ln>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b="1" dirty="0">
                <a:solidFill>
                  <a:schemeClr val="accent1">
                    <a:lumMod val="50000"/>
                  </a:schemeClr>
                </a:solidFill>
                <a:cs typeface="Arial"/>
              </a:rPr>
              <a:t>RESULTADOS</a:t>
            </a:r>
          </a:p>
        </p:txBody>
      </p:sp>
    </p:spTree>
    <p:extLst>
      <p:ext uri="{BB962C8B-B14F-4D97-AF65-F5344CB8AC3E}">
        <p14:creationId xmlns:p14="http://schemas.microsoft.com/office/powerpoint/2010/main" val="384956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ECC9305-29EF-41D3-9D3B-4B5273C8E2C7}"/>
              </a:ext>
            </a:extLst>
          </p:cNvPr>
          <p:cNvGraphicFramePr/>
          <p:nvPr>
            <p:extLst>
              <p:ext uri="{D42A27DB-BD31-4B8C-83A1-F6EECF244321}">
                <p14:modId xmlns:p14="http://schemas.microsoft.com/office/powerpoint/2010/main" val="2790365551"/>
              </p:ext>
            </p:extLst>
          </p:nvPr>
        </p:nvGraphicFramePr>
        <p:xfrm>
          <a:off x="618005" y="842605"/>
          <a:ext cx="1083236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DD4BF6DD-CFE5-402F-90B7-4E5372F0C358}"/>
              </a:ext>
            </a:extLst>
          </p:cNvPr>
          <p:cNvSpPr/>
          <p:nvPr/>
        </p:nvSpPr>
        <p:spPr>
          <a:xfrm>
            <a:off x="220419" y="22412"/>
            <a:ext cx="2967480"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Metodología</a:t>
            </a:r>
          </a:p>
        </p:txBody>
      </p:sp>
      <p:sp>
        <p:nvSpPr>
          <p:cNvPr id="6" name="Marcador de texto 6">
            <a:extLst>
              <a:ext uri="{FF2B5EF4-FFF2-40B4-BE49-F238E27FC236}">
                <a16:creationId xmlns:a16="http://schemas.microsoft.com/office/drawing/2014/main" id="{959C2805-1AB4-4865-996E-FC11743DA315}"/>
              </a:ext>
            </a:extLst>
          </p:cNvPr>
          <p:cNvSpPr txBox="1">
            <a:spLocks/>
          </p:cNvSpPr>
          <p:nvPr/>
        </p:nvSpPr>
        <p:spPr>
          <a:xfrm>
            <a:off x="220419" y="939342"/>
            <a:ext cx="2692824"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Características de investigación</a:t>
            </a:r>
          </a:p>
        </p:txBody>
      </p:sp>
      <p:sp>
        <p:nvSpPr>
          <p:cNvPr id="9" name="Marcador de texto 8">
            <a:extLst>
              <a:ext uri="{FF2B5EF4-FFF2-40B4-BE49-F238E27FC236}">
                <a16:creationId xmlns:a16="http://schemas.microsoft.com/office/drawing/2014/main" id="{BB326429-87EF-4617-893B-130A69601E48}"/>
              </a:ext>
            </a:extLst>
          </p:cNvPr>
          <p:cNvSpPr txBox="1">
            <a:spLocks/>
          </p:cNvSpPr>
          <p:nvPr/>
        </p:nvSpPr>
        <p:spPr>
          <a:xfrm>
            <a:off x="2437795" y="4765368"/>
            <a:ext cx="2179371"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Técnicas de investigación</a:t>
            </a:r>
          </a:p>
        </p:txBody>
      </p:sp>
      <p:sp>
        <p:nvSpPr>
          <p:cNvPr id="11" name="Marcador de texto 10">
            <a:extLst>
              <a:ext uri="{FF2B5EF4-FFF2-40B4-BE49-F238E27FC236}">
                <a16:creationId xmlns:a16="http://schemas.microsoft.com/office/drawing/2014/main" id="{75B9A875-D980-4CF4-8910-082220FEF0C4}"/>
              </a:ext>
            </a:extLst>
          </p:cNvPr>
          <p:cNvSpPr txBox="1">
            <a:spLocks/>
          </p:cNvSpPr>
          <p:nvPr/>
        </p:nvSpPr>
        <p:spPr>
          <a:xfrm>
            <a:off x="4305533" y="1218764"/>
            <a:ext cx="2460039"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Instrumento de recolección de datos </a:t>
            </a:r>
          </a:p>
        </p:txBody>
      </p:sp>
      <p:sp>
        <p:nvSpPr>
          <p:cNvPr id="12" name="Marcador de texto 11">
            <a:extLst>
              <a:ext uri="{FF2B5EF4-FFF2-40B4-BE49-F238E27FC236}">
                <a16:creationId xmlns:a16="http://schemas.microsoft.com/office/drawing/2014/main" id="{0AF8947E-5CF3-4A44-8246-7A02E93F27F9}"/>
              </a:ext>
            </a:extLst>
          </p:cNvPr>
          <p:cNvSpPr txBox="1">
            <a:spLocks/>
          </p:cNvSpPr>
          <p:nvPr/>
        </p:nvSpPr>
        <p:spPr>
          <a:xfrm>
            <a:off x="4617166" y="1419395"/>
            <a:ext cx="3436334" cy="81554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endParaRPr lang="es-EC" sz="1600" kern="0" dirty="0">
              <a:solidFill>
                <a:schemeClr val="accent1">
                  <a:lumMod val="50000"/>
                </a:schemeClr>
              </a:solidFill>
            </a:endParaRPr>
          </a:p>
        </p:txBody>
      </p:sp>
      <p:sp>
        <p:nvSpPr>
          <p:cNvPr id="13" name="Marcador de texto 12">
            <a:extLst>
              <a:ext uri="{FF2B5EF4-FFF2-40B4-BE49-F238E27FC236}">
                <a16:creationId xmlns:a16="http://schemas.microsoft.com/office/drawing/2014/main" id="{31A5E81A-77E6-429F-B88B-9C0D8038E658}"/>
              </a:ext>
            </a:extLst>
          </p:cNvPr>
          <p:cNvSpPr txBox="1">
            <a:spLocks/>
          </p:cNvSpPr>
          <p:nvPr/>
        </p:nvSpPr>
        <p:spPr>
          <a:xfrm>
            <a:off x="6034189" y="5775368"/>
            <a:ext cx="2692824"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Validez y confiabilidad </a:t>
            </a:r>
          </a:p>
        </p:txBody>
      </p:sp>
      <p:sp>
        <p:nvSpPr>
          <p:cNvPr id="15" name="Marcador de texto 14">
            <a:extLst>
              <a:ext uri="{FF2B5EF4-FFF2-40B4-BE49-F238E27FC236}">
                <a16:creationId xmlns:a16="http://schemas.microsoft.com/office/drawing/2014/main" id="{B34F0F1F-C86B-46D6-9362-7C83A7B68D37}"/>
              </a:ext>
            </a:extLst>
          </p:cNvPr>
          <p:cNvSpPr txBox="1">
            <a:spLocks/>
          </p:cNvSpPr>
          <p:nvPr/>
        </p:nvSpPr>
        <p:spPr>
          <a:xfrm>
            <a:off x="7677719" y="738711"/>
            <a:ext cx="3187389"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Técnica de comprobación de hipótesis </a:t>
            </a:r>
          </a:p>
        </p:txBody>
      </p:sp>
    </p:spTree>
    <p:extLst>
      <p:ext uri="{BB962C8B-B14F-4D97-AF65-F5344CB8AC3E}">
        <p14:creationId xmlns:p14="http://schemas.microsoft.com/office/powerpoint/2010/main" val="383111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2EB6FC-1547-4DD3-AC8E-958F61D85923}"/>
              </a:ext>
            </a:extLst>
          </p:cNvPr>
          <p:cNvSpPr txBox="1">
            <a:spLocks/>
          </p:cNvSpPr>
          <p:nvPr/>
        </p:nvSpPr>
        <p:spPr>
          <a:xfrm>
            <a:off x="3588262" y="1151034"/>
            <a:ext cx="5089537" cy="3600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u="sng" dirty="0">
                <a:solidFill>
                  <a:schemeClr val="tx2">
                    <a:lumMod val="75000"/>
                  </a:schemeClr>
                </a:solidFill>
                <a:latin typeface="Arial" charset="0"/>
                <a:ea typeface="Arial" charset="0"/>
                <a:cs typeface="Arial" charset="0"/>
              </a:rPr>
              <a:t>Validación del Instrumento de investigación</a:t>
            </a:r>
          </a:p>
        </p:txBody>
      </p:sp>
      <p:graphicFrame>
        <p:nvGraphicFramePr>
          <p:cNvPr id="5" name="Diagrama 4">
            <a:extLst>
              <a:ext uri="{FF2B5EF4-FFF2-40B4-BE49-F238E27FC236}">
                <a16:creationId xmlns:a16="http://schemas.microsoft.com/office/drawing/2014/main" id="{131D55F6-3012-40BC-9BD6-C90E0689705B}"/>
              </a:ext>
            </a:extLst>
          </p:cNvPr>
          <p:cNvGraphicFramePr/>
          <p:nvPr>
            <p:extLst>
              <p:ext uri="{D42A27DB-BD31-4B8C-83A1-F6EECF244321}">
                <p14:modId xmlns:p14="http://schemas.microsoft.com/office/powerpoint/2010/main" val="1129970230"/>
              </p:ext>
            </p:extLst>
          </p:nvPr>
        </p:nvGraphicFramePr>
        <p:xfrm>
          <a:off x="3144699" y="1578630"/>
          <a:ext cx="5976664" cy="2299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93B44B24-5EE5-4633-AFB8-E7E115E529E4}"/>
              </a:ext>
            </a:extLst>
          </p:cNvPr>
          <p:cNvPicPr>
            <a:picLocks noChangeAspect="1"/>
          </p:cNvPicPr>
          <p:nvPr/>
        </p:nvPicPr>
        <p:blipFill rotWithShape="1">
          <a:blip r:embed="rId7">
            <a:extLst>
              <a:ext uri="{28A0092B-C50C-407E-A947-70E740481C1C}">
                <a14:useLocalDpi xmlns:a14="http://schemas.microsoft.com/office/drawing/2010/main" val="0"/>
              </a:ext>
            </a:extLst>
          </a:blip>
          <a:srcRect l="26376" t="53780" r="18501" b="31100"/>
          <a:stretch/>
        </p:blipFill>
        <p:spPr>
          <a:xfrm>
            <a:off x="1622831" y="3945990"/>
            <a:ext cx="9020397" cy="1544032"/>
          </a:xfrm>
          <a:prstGeom prst="rect">
            <a:avLst/>
          </a:prstGeom>
        </p:spPr>
      </p:pic>
      <p:sp>
        <p:nvSpPr>
          <p:cNvPr id="7" name="Rectángulo 6">
            <a:extLst>
              <a:ext uri="{FF2B5EF4-FFF2-40B4-BE49-F238E27FC236}">
                <a16:creationId xmlns:a16="http://schemas.microsoft.com/office/drawing/2014/main" id="{A81491C5-BA30-41BF-8B6F-EE7307B60ADD}"/>
              </a:ext>
            </a:extLst>
          </p:cNvPr>
          <p:cNvSpPr/>
          <p:nvPr/>
        </p:nvSpPr>
        <p:spPr>
          <a:xfrm>
            <a:off x="1848555" y="3812055"/>
            <a:ext cx="216024" cy="21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12FDF3B9-9594-4C75-93C5-D0552265A479}"/>
              </a:ext>
            </a:extLst>
          </p:cNvPr>
          <p:cNvSpPr/>
          <p:nvPr/>
        </p:nvSpPr>
        <p:spPr>
          <a:xfrm>
            <a:off x="339763" y="25052"/>
            <a:ext cx="2967480"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Metodología</a:t>
            </a:r>
          </a:p>
        </p:txBody>
      </p:sp>
    </p:spTree>
    <p:extLst>
      <p:ext uri="{BB962C8B-B14F-4D97-AF65-F5344CB8AC3E}">
        <p14:creationId xmlns:p14="http://schemas.microsoft.com/office/powerpoint/2010/main" val="4672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D4BF6DD-CFE5-402F-90B7-4E5372F0C358}"/>
              </a:ext>
            </a:extLst>
          </p:cNvPr>
          <p:cNvSpPr/>
          <p:nvPr/>
        </p:nvSpPr>
        <p:spPr>
          <a:xfrm>
            <a:off x="220419" y="22412"/>
            <a:ext cx="2967480"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Metodología</a:t>
            </a:r>
          </a:p>
        </p:txBody>
      </p:sp>
      <p:sp>
        <p:nvSpPr>
          <p:cNvPr id="29" name="Freeform 46">
            <a:extLst>
              <a:ext uri="{FF2B5EF4-FFF2-40B4-BE49-F238E27FC236}">
                <a16:creationId xmlns:a16="http://schemas.microsoft.com/office/drawing/2014/main" id="{6AD0DB1D-C581-4611-AF3C-06CB171D48D1}"/>
              </a:ext>
            </a:extLst>
          </p:cNvPr>
          <p:cNvSpPr>
            <a:spLocks/>
          </p:cNvSpPr>
          <p:nvPr/>
        </p:nvSpPr>
        <p:spPr bwMode="auto">
          <a:xfrm>
            <a:off x="798337" y="1155145"/>
            <a:ext cx="4941854" cy="4940240"/>
          </a:xfrm>
          <a:custGeom>
            <a:avLst/>
            <a:gdLst>
              <a:gd name="T0" fmla="*/ 1590 w 2291"/>
              <a:gd name="T1" fmla="*/ 888 h 2290"/>
              <a:gd name="T2" fmla="*/ 1387 w 2291"/>
              <a:gd name="T3" fmla="*/ 918 h 2290"/>
              <a:gd name="T4" fmla="*/ 885 w 2291"/>
              <a:gd name="T5" fmla="*/ 527 h 2290"/>
              <a:gd name="T6" fmla="*/ 893 w 2291"/>
              <a:gd name="T7" fmla="*/ 446 h 2290"/>
              <a:gd name="T8" fmla="*/ 447 w 2291"/>
              <a:gd name="T9" fmla="*/ 0 h 2290"/>
              <a:gd name="T10" fmla="*/ 0 w 2291"/>
              <a:gd name="T11" fmla="*/ 446 h 2290"/>
              <a:gd name="T12" fmla="*/ 447 w 2291"/>
              <a:gd name="T13" fmla="*/ 892 h 2290"/>
              <a:gd name="T14" fmla="*/ 528 w 2291"/>
              <a:gd name="T15" fmla="*/ 885 h 2290"/>
              <a:gd name="T16" fmla="*/ 919 w 2291"/>
              <a:gd name="T17" fmla="*/ 1386 h 2290"/>
              <a:gd name="T18" fmla="*/ 889 w 2291"/>
              <a:gd name="T19" fmla="*/ 1589 h 2290"/>
              <a:gd name="T20" fmla="*/ 1590 w 2291"/>
              <a:gd name="T21" fmla="*/ 2290 h 2290"/>
              <a:gd name="T22" fmla="*/ 2291 w 2291"/>
              <a:gd name="T23" fmla="*/ 1589 h 2290"/>
              <a:gd name="T24" fmla="*/ 1590 w 2291"/>
              <a:gd name="T25" fmla="*/ 88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1" h="2290">
                <a:moveTo>
                  <a:pt x="1590" y="888"/>
                </a:moveTo>
                <a:cubicBezTo>
                  <a:pt x="1519" y="888"/>
                  <a:pt x="1451" y="899"/>
                  <a:pt x="1387" y="918"/>
                </a:cubicBezTo>
                <a:cubicBezTo>
                  <a:pt x="1015" y="1028"/>
                  <a:pt x="842" y="770"/>
                  <a:pt x="885" y="527"/>
                </a:cubicBezTo>
                <a:cubicBezTo>
                  <a:pt x="890" y="501"/>
                  <a:pt x="893" y="474"/>
                  <a:pt x="893" y="446"/>
                </a:cubicBezTo>
                <a:cubicBezTo>
                  <a:pt x="893" y="200"/>
                  <a:pt x="693" y="0"/>
                  <a:pt x="447" y="0"/>
                </a:cubicBezTo>
                <a:cubicBezTo>
                  <a:pt x="201" y="0"/>
                  <a:pt x="0" y="200"/>
                  <a:pt x="0" y="446"/>
                </a:cubicBezTo>
                <a:cubicBezTo>
                  <a:pt x="0" y="692"/>
                  <a:pt x="201" y="892"/>
                  <a:pt x="447" y="892"/>
                </a:cubicBezTo>
                <a:cubicBezTo>
                  <a:pt x="474" y="892"/>
                  <a:pt x="502" y="889"/>
                  <a:pt x="528" y="885"/>
                </a:cubicBezTo>
                <a:cubicBezTo>
                  <a:pt x="771" y="841"/>
                  <a:pt x="1029" y="1015"/>
                  <a:pt x="919" y="1386"/>
                </a:cubicBezTo>
                <a:cubicBezTo>
                  <a:pt x="899" y="1450"/>
                  <a:pt x="889" y="1519"/>
                  <a:pt x="889" y="1589"/>
                </a:cubicBezTo>
                <a:cubicBezTo>
                  <a:pt x="889" y="1976"/>
                  <a:pt x="1203" y="2290"/>
                  <a:pt x="1590" y="2290"/>
                </a:cubicBezTo>
                <a:cubicBezTo>
                  <a:pt x="1976" y="2290"/>
                  <a:pt x="2291" y="1976"/>
                  <a:pt x="2291" y="1589"/>
                </a:cubicBezTo>
                <a:cubicBezTo>
                  <a:pt x="2291" y="1203"/>
                  <a:pt x="1976" y="888"/>
                  <a:pt x="1590" y="888"/>
                </a:cubicBezTo>
                <a:close/>
              </a:path>
            </a:pathLst>
          </a:custGeom>
          <a:solidFill>
            <a:srgbClr val="1D9A78">
              <a:lumMod val="40000"/>
              <a:lumOff val="6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30" name="Freeform 47">
            <a:extLst>
              <a:ext uri="{FF2B5EF4-FFF2-40B4-BE49-F238E27FC236}">
                <a16:creationId xmlns:a16="http://schemas.microsoft.com/office/drawing/2014/main" id="{406FF2BC-4F1B-42D6-B66E-AA1A547CD4C6}"/>
              </a:ext>
            </a:extLst>
          </p:cNvPr>
          <p:cNvSpPr>
            <a:spLocks/>
          </p:cNvSpPr>
          <p:nvPr/>
        </p:nvSpPr>
        <p:spPr bwMode="auto">
          <a:xfrm>
            <a:off x="329991" y="730298"/>
            <a:ext cx="4739982" cy="4738367"/>
          </a:xfrm>
          <a:custGeom>
            <a:avLst/>
            <a:gdLst>
              <a:gd name="T0" fmla="*/ 1646 w 2197"/>
              <a:gd name="T1" fmla="*/ 0 h 2197"/>
              <a:gd name="T2" fmla="*/ 1095 w 2197"/>
              <a:gd name="T3" fmla="*/ 551 h 2197"/>
              <a:gd name="T4" fmla="*/ 1122 w 2197"/>
              <a:gd name="T5" fmla="*/ 722 h 2197"/>
              <a:gd name="T6" fmla="*/ 721 w 2197"/>
              <a:gd name="T7" fmla="*/ 1122 h 2197"/>
              <a:gd name="T8" fmla="*/ 551 w 2197"/>
              <a:gd name="T9" fmla="*/ 1095 h 2197"/>
              <a:gd name="T10" fmla="*/ 0 w 2197"/>
              <a:gd name="T11" fmla="*/ 1646 h 2197"/>
              <a:gd name="T12" fmla="*/ 551 w 2197"/>
              <a:gd name="T13" fmla="*/ 2197 h 2197"/>
              <a:gd name="T14" fmla="*/ 1102 w 2197"/>
              <a:gd name="T15" fmla="*/ 1646 h 2197"/>
              <a:gd name="T16" fmla="*/ 1075 w 2197"/>
              <a:gd name="T17" fmla="*/ 1475 h 2197"/>
              <a:gd name="T18" fmla="*/ 1475 w 2197"/>
              <a:gd name="T19" fmla="*/ 1075 h 2197"/>
              <a:gd name="T20" fmla="*/ 1646 w 2197"/>
              <a:gd name="T21" fmla="*/ 1102 h 2197"/>
              <a:gd name="T22" fmla="*/ 2197 w 2197"/>
              <a:gd name="T23" fmla="*/ 551 h 2197"/>
              <a:gd name="T24" fmla="*/ 1646 w 2197"/>
              <a:gd name="T25" fmla="*/ 0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7" h="2197">
                <a:moveTo>
                  <a:pt x="1646" y="0"/>
                </a:moveTo>
                <a:cubicBezTo>
                  <a:pt x="1342" y="0"/>
                  <a:pt x="1095" y="247"/>
                  <a:pt x="1095" y="551"/>
                </a:cubicBezTo>
                <a:cubicBezTo>
                  <a:pt x="1095" y="611"/>
                  <a:pt x="1104" y="668"/>
                  <a:pt x="1122" y="722"/>
                </a:cubicBezTo>
                <a:cubicBezTo>
                  <a:pt x="1209" y="991"/>
                  <a:pt x="990" y="1209"/>
                  <a:pt x="721" y="1122"/>
                </a:cubicBezTo>
                <a:cubicBezTo>
                  <a:pt x="668" y="1105"/>
                  <a:pt x="610" y="1095"/>
                  <a:pt x="551" y="1095"/>
                </a:cubicBezTo>
                <a:cubicBezTo>
                  <a:pt x="247" y="1095"/>
                  <a:pt x="0" y="1342"/>
                  <a:pt x="0" y="1646"/>
                </a:cubicBezTo>
                <a:cubicBezTo>
                  <a:pt x="0" y="1950"/>
                  <a:pt x="247" y="2197"/>
                  <a:pt x="551" y="2197"/>
                </a:cubicBezTo>
                <a:cubicBezTo>
                  <a:pt x="855" y="2197"/>
                  <a:pt x="1102" y="1950"/>
                  <a:pt x="1102" y="1646"/>
                </a:cubicBezTo>
                <a:cubicBezTo>
                  <a:pt x="1102" y="1586"/>
                  <a:pt x="1092" y="1529"/>
                  <a:pt x="1075" y="1475"/>
                </a:cubicBezTo>
                <a:cubicBezTo>
                  <a:pt x="988" y="1206"/>
                  <a:pt x="1206" y="988"/>
                  <a:pt x="1475" y="1075"/>
                </a:cubicBezTo>
                <a:cubicBezTo>
                  <a:pt x="1529" y="1093"/>
                  <a:pt x="1586" y="1102"/>
                  <a:pt x="1646" y="1102"/>
                </a:cubicBezTo>
                <a:cubicBezTo>
                  <a:pt x="1950" y="1102"/>
                  <a:pt x="2197" y="855"/>
                  <a:pt x="2197" y="551"/>
                </a:cubicBezTo>
                <a:cubicBezTo>
                  <a:pt x="2197" y="247"/>
                  <a:pt x="1950" y="0"/>
                  <a:pt x="1646" y="0"/>
                </a:cubicBezTo>
                <a:close/>
              </a:path>
            </a:pathLst>
          </a:custGeom>
          <a:solidFill>
            <a:srgbClr val="1D9A7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cs typeface="Arial" panose="020B0604020202020204" pitchFamily="34" charset="0"/>
            </a:endParaRPr>
          </a:p>
        </p:txBody>
      </p:sp>
      <p:sp>
        <p:nvSpPr>
          <p:cNvPr id="31" name="Oval 138">
            <a:extLst>
              <a:ext uri="{FF2B5EF4-FFF2-40B4-BE49-F238E27FC236}">
                <a16:creationId xmlns:a16="http://schemas.microsoft.com/office/drawing/2014/main" id="{0C7956C8-2D57-498F-87A4-82B8DF558F76}"/>
              </a:ext>
            </a:extLst>
          </p:cNvPr>
          <p:cNvSpPr/>
          <p:nvPr/>
        </p:nvSpPr>
        <p:spPr>
          <a:xfrm>
            <a:off x="2867562" y="890934"/>
            <a:ext cx="1988908" cy="198890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endParaRPr>
          </a:p>
        </p:txBody>
      </p:sp>
      <p:sp>
        <p:nvSpPr>
          <p:cNvPr id="32" name="Oval 139">
            <a:extLst>
              <a:ext uri="{FF2B5EF4-FFF2-40B4-BE49-F238E27FC236}">
                <a16:creationId xmlns:a16="http://schemas.microsoft.com/office/drawing/2014/main" id="{253D7820-1381-4270-BF84-A44596416DFD}"/>
              </a:ext>
            </a:extLst>
          </p:cNvPr>
          <p:cNvSpPr/>
          <p:nvPr/>
        </p:nvSpPr>
        <p:spPr>
          <a:xfrm>
            <a:off x="2987950" y="3319653"/>
            <a:ext cx="2513519" cy="251351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Arial" panose="020B0604020202020204" pitchFamily="34" charset="0"/>
            </a:endParaRPr>
          </a:p>
        </p:txBody>
      </p:sp>
      <p:sp>
        <p:nvSpPr>
          <p:cNvPr id="33" name="Oval 141">
            <a:extLst>
              <a:ext uri="{FF2B5EF4-FFF2-40B4-BE49-F238E27FC236}">
                <a16:creationId xmlns:a16="http://schemas.microsoft.com/office/drawing/2014/main" id="{D3CF8003-811F-4B5A-A10C-F1D1D1B66A26}"/>
              </a:ext>
            </a:extLst>
          </p:cNvPr>
          <p:cNvSpPr/>
          <p:nvPr/>
        </p:nvSpPr>
        <p:spPr>
          <a:xfrm>
            <a:off x="415518" y="3150297"/>
            <a:ext cx="2193537" cy="2193535"/>
          </a:xfrm>
          <a:prstGeom prst="ellipse">
            <a:avLst/>
          </a:prstGeom>
          <a:gradFill>
            <a:gsLst>
              <a:gs pos="81000">
                <a:srgbClr val="E7E6E6"/>
              </a:gs>
              <a:gs pos="0">
                <a:srgbClr val="E7E6E6">
                  <a:lumMod val="60000"/>
                  <a:lumOff val="40000"/>
                </a:srgbClr>
              </a:gs>
              <a:gs pos="100000">
                <a:srgbClr val="E7E6E6">
                  <a:lumMod val="50000"/>
                </a:srgbClr>
              </a:gs>
            </a:gsLst>
            <a:path path="circle">
              <a:fillToRect l="50000" t="50000" r="50000" b="50000"/>
            </a:path>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1" i="0" u="none" strike="noStrike" kern="0" cap="none" spc="0" normalizeH="0" baseline="0" noProof="0" dirty="0">
                <a:ln>
                  <a:noFill/>
                </a:ln>
                <a:solidFill>
                  <a:srgbClr val="36AFCE">
                    <a:lumMod val="50000"/>
                  </a:srgbClr>
                </a:solidFill>
                <a:effectLst/>
                <a:uLnTx/>
                <a:uFillTx/>
                <a:latin typeface="Calibri" panose="020F0502020204030204"/>
                <a:ea typeface="+mn-ea"/>
                <a:cs typeface="Arial" panose="020B0604020202020204" pitchFamily="34" charset="0"/>
              </a:rPr>
              <a:t>Muestreo no probabilístico </a:t>
            </a:r>
            <a:r>
              <a:rPr kumimoji="0" lang="es-EC" sz="1600" b="0" i="0" u="none" strike="noStrike" kern="0" cap="none" spc="0" normalizeH="0" baseline="0" noProof="0" dirty="0">
                <a:ln>
                  <a:noFill/>
                </a:ln>
                <a:solidFill>
                  <a:srgbClr val="36AFCE">
                    <a:lumMod val="50000"/>
                  </a:srgbClr>
                </a:solidFill>
                <a:effectLst/>
                <a:uLnTx/>
                <a:uFillTx/>
                <a:latin typeface="Calibri" panose="020F0502020204030204"/>
                <a:ea typeface="+mn-ea"/>
                <a:cs typeface="Arial" panose="020B0604020202020204" pitchFamily="34" charset="0"/>
                <a:sym typeface="Wingdings" panose="05000000000000000000" pitchFamily="2" charset="2"/>
              </a:rPr>
              <a:t> El método a emplear para el muestreo se denomina “Muestras diversas o variables”</a:t>
            </a:r>
            <a:endParaRPr kumimoji="0" lang="es-EC" sz="1600" b="0" i="0" u="none" strike="noStrike" kern="0" cap="none" spc="0" normalizeH="0" baseline="0" noProof="0" dirty="0">
              <a:ln>
                <a:noFill/>
              </a:ln>
              <a:solidFill>
                <a:srgbClr val="36AFCE">
                  <a:lumMod val="50000"/>
                </a:srgbClr>
              </a:solidFill>
              <a:effectLst/>
              <a:uLnTx/>
              <a:uFillTx/>
              <a:latin typeface="Calibri" panose="020F0502020204030204"/>
              <a:ea typeface="+mn-ea"/>
              <a:cs typeface="Arial" panose="020B0604020202020204" pitchFamily="34" charset="0"/>
            </a:endParaRPr>
          </a:p>
        </p:txBody>
      </p:sp>
      <p:sp>
        <p:nvSpPr>
          <p:cNvPr id="34" name="Oval 156">
            <a:extLst>
              <a:ext uri="{FF2B5EF4-FFF2-40B4-BE49-F238E27FC236}">
                <a16:creationId xmlns:a16="http://schemas.microsoft.com/office/drawing/2014/main" id="{D9F5A774-C3F8-4565-B5C3-BBD075067174}"/>
              </a:ext>
            </a:extLst>
          </p:cNvPr>
          <p:cNvSpPr/>
          <p:nvPr/>
        </p:nvSpPr>
        <p:spPr>
          <a:xfrm>
            <a:off x="888161" y="1239832"/>
            <a:ext cx="1745228" cy="1745228"/>
          </a:xfrm>
          <a:prstGeom prst="ellipse">
            <a:avLst/>
          </a:prstGeom>
          <a:gradFill>
            <a:gsLst>
              <a:gs pos="81000">
                <a:srgbClr val="E7E6E6"/>
              </a:gs>
              <a:gs pos="0">
                <a:srgbClr val="E7E6E6">
                  <a:lumMod val="60000"/>
                  <a:lumOff val="40000"/>
                </a:srgbClr>
              </a:gs>
              <a:gs pos="100000">
                <a:srgbClr val="E7E6E6">
                  <a:lumMod val="50000"/>
                </a:srgbClr>
              </a:gs>
            </a:gsLst>
            <a:path path="circle">
              <a:fillToRect l="50000" t="50000" r="50000" b="50000"/>
            </a:path>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srgbClr val="36AFCE">
                    <a:lumMod val="50000"/>
                  </a:srgbClr>
                </a:solidFill>
                <a:effectLst/>
                <a:uLnTx/>
                <a:uFillTx/>
                <a:latin typeface="Calibri" panose="020F0502020204030204"/>
                <a:ea typeface="+mn-ea"/>
                <a:cs typeface="+mn-cs"/>
              </a:rPr>
              <a:t>Al ser una investigación cualitativa, el muestreo es no probabilístico</a:t>
            </a:r>
            <a:endParaRPr kumimoji="0" lang="en-US" sz="1400" b="0" i="0" u="none" strike="noStrike" kern="0" cap="none" spc="0" normalizeH="0" baseline="0" noProof="0" dirty="0">
              <a:ln>
                <a:noFill/>
              </a:ln>
              <a:solidFill>
                <a:srgbClr val="36AFCE">
                  <a:lumMod val="50000"/>
                </a:srgbClr>
              </a:solidFill>
              <a:effectLst/>
              <a:uLnTx/>
              <a:uFillTx/>
              <a:latin typeface="Calibri" panose="020F0502020204030204"/>
              <a:ea typeface="+mn-ea"/>
              <a:cs typeface="Arial" panose="020B0604020202020204" pitchFamily="34" charset="0"/>
            </a:endParaRPr>
          </a:p>
        </p:txBody>
      </p:sp>
      <p:sp>
        <p:nvSpPr>
          <p:cNvPr id="35" name="TextBox 162">
            <a:extLst>
              <a:ext uri="{FF2B5EF4-FFF2-40B4-BE49-F238E27FC236}">
                <a16:creationId xmlns:a16="http://schemas.microsoft.com/office/drawing/2014/main" id="{2CD033A3-6824-4D21-BA67-E2B520E38498}"/>
              </a:ext>
            </a:extLst>
          </p:cNvPr>
          <p:cNvSpPr txBox="1"/>
          <p:nvPr/>
        </p:nvSpPr>
        <p:spPr>
          <a:xfrm>
            <a:off x="2938438" y="1253230"/>
            <a:ext cx="1821479" cy="1384995"/>
          </a:xfrm>
          <a:prstGeom prst="rect">
            <a:avLst/>
          </a:prstGeom>
          <a:noFill/>
        </p:spPr>
        <p:txBody>
          <a:bodyPr wrap="square" rtlCol="0">
            <a:spAutoFit/>
          </a:bodyPr>
          <a:lstStyle/>
          <a:p>
            <a:pPr algn="ctr"/>
            <a:r>
              <a:rPr lang="es-EC" sz="1400" dirty="0">
                <a:solidFill>
                  <a:prstClr val="black"/>
                </a:solidFill>
                <a:latin typeface="Calibri" panose="020F0502020204030204"/>
              </a:rPr>
              <a:t>No busca generalizar resultados entre la población. Y la muestra puede ajustarse a criterio del investigador </a:t>
            </a:r>
            <a:endParaRPr lang="en-US" sz="1400" dirty="0">
              <a:solidFill>
                <a:prstClr val="black">
                  <a:lumMod val="75000"/>
                  <a:lumOff val="25000"/>
                </a:prstClr>
              </a:solidFill>
              <a:cs typeface="Arial" panose="020B0604020202020204" pitchFamily="34" charset="0"/>
            </a:endParaRPr>
          </a:p>
        </p:txBody>
      </p:sp>
      <p:sp>
        <p:nvSpPr>
          <p:cNvPr id="36" name="TextBox 164">
            <a:extLst>
              <a:ext uri="{FF2B5EF4-FFF2-40B4-BE49-F238E27FC236}">
                <a16:creationId xmlns:a16="http://schemas.microsoft.com/office/drawing/2014/main" id="{044BC59C-42A8-43F7-8D68-3DFD3EE4CB88}"/>
              </a:ext>
            </a:extLst>
          </p:cNvPr>
          <p:cNvSpPr txBox="1"/>
          <p:nvPr/>
        </p:nvSpPr>
        <p:spPr>
          <a:xfrm>
            <a:off x="3307901" y="3636901"/>
            <a:ext cx="1821479" cy="2062103"/>
          </a:xfrm>
          <a:prstGeom prst="rect">
            <a:avLst/>
          </a:prstGeom>
          <a:noFill/>
        </p:spPr>
        <p:txBody>
          <a:bodyPr wrap="square" rtlCol="0">
            <a:spAutoFit/>
          </a:bodyPr>
          <a:lstStyle/>
          <a:p>
            <a:pPr algn="ctr"/>
            <a:r>
              <a:rPr lang="es-EC" sz="1600" dirty="0">
                <a:solidFill>
                  <a:srgbClr val="36AFCE">
                    <a:lumMod val="50000"/>
                  </a:srgbClr>
                </a:solidFill>
                <a:latin typeface="Calibri" panose="020F0502020204030204"/>
              </a:rPr>
              <a:t>Busca patrones diferenciadores o semejantes entre el grupo de objeto de estudio para presentar su variedad de perspectivas</a:t>
            </a:r>
            <a:endParaRPr lang="en-US" sz="1600" dirty="0">
              <a:solidFill>
                <a:srgbClr val="36AFCE">
                  <a:lumMod val="50000"/>
                </a:srgbClr>
              </a:solidFill>
              <a:cs typeface="Arial" panose="020B0604020202020204" pitchFamily="34" charset="0"/>
            </a:endParaRPr>
          </a:p>
        </p:txBody>
      </p:sp>
      <p:sp>
        <p:nvSpPr>
          <p:cNvPr id="37" name="TextBox 166">
            <a:extLst>
              <a:ext uri="{FF2B5EF4-FFF2-40B4-BE49-F238E27FC236}">
                <a16:creationId xmlns:a16="http://schemas.microsoft.com/office/drawing/2014/main" id="{73CE1598-5091-4B9C-B174-1F7278C49A78}"/>
              </a:ext>
            </a:extLst>
          </p:cNvPr>
          <p:cNvSpPr txBox="1"/>
          <p:nvPr/>
        </p:nvSpPr>
        <p:spPr>
          <a:xfrm>
            <a:off x="6476228" y="2432126"/>
            <a:ext cx="2489100" cy="954107"/>
          </a:xfrm>
          <a:prstGeom prst="rect">
            <a:avLst/>
          </a:prstGeom>
          <a:noFill/>
        </p:spPr>
        <p:txBody>
          <a:bodyPr wrap="square" rtlCol="0">
            <a:spAutoFit/>
          </a:bodyPr>
          <a:lstStyle/>
          <a:p>
            <a:r>
              <a:rPr lang="es-EC" sz="1400" dirty="0">
                <a:solidFill>
                  <a:prstClr val="black"/>
                </a:solidFill>
                <a:latin typeface="Calibri" panose="020F0502020204030204"/>
              </a:rPr>
              <a:t>La muestra escogida para el estudio es de 75 microempresas ubicadas en el centro de la ciudad</a:t>
            </a:r>
          </a:p>
        </p:txBody>
      </p:sp>
      <p:sp>
        <p:nvSpPr>
          <p:cNvPr id="38" name="Oval 167">
            <a:extLst>
              <a:ext uri="{FF2B5EF4-FFF2-40B4-BE49-F238E27FC236}">
                <a16:creationId xmlns:a16="http://schemas.microsoft.com/office/drawing/2014/main" id="{7C529816-DA17-4E8A-BE30-342F5D183AA7}"/>
              </a:ext>
            </a:extLst>
          </p:cNvPr>
          <p:cNvSpPr/>
          <p:nvPr/>
        </p:nvSpPr>
        <p:spPr>
          <a:xfrm>
            <a:off x="5954915" y="2481827"/>
            <a:ext cx="485370" cy="485370"/>
          </a:xfrm>
          <a:prstGeom prst="ellipse">
            <a:avLst/>
          </a:prstGeom>
          <a:solidFill>
            <a:srgbClr val="44546A"/>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01</a:t>
            </a:r>
          </a:p>
        </p:txBody>
      </p:sp>
      <p:sp>
        <p:nvSpPr>
          <p:cNvPr id="39" name="TextBox 169">
            <a:extLst>
              <a:ext uri="{FF2B5EF4-FFF2-40B4-BE49-F238E27FC236}">
                <a16:creationId xmlns:a16="http://schemas.microsoft.com/office/drawing/2014/main" id="{45439013-033D-4CDB-B134-CF79E7DE23ED}"/>
              </a:ext>
            </a:extLst>
          </p:cNvPr>
          <p:cNvSpPr txBox="1"/>
          <p:nvPr/>
        </p:nvSpPr>
        <p:spPr>
          <a:xfrm>
            <a:off x="9572168" y="2400284"/>
            <a:ext cx="2289841" cy="1815882"/>
          </a:xfrm>
          <a:prstGeom prst="rect">
            <a:avLst/>
          </a:prstGeom>
          <a:noFill/>
        </p:spPr>
        <p:txBody>
          <a:bodyPr wrap="square" rtlCol="0">
            <a:spAutoFit/>
          </a:bodyPr>
          <a:lstStyle/>
          <a:p>
            <a:r>
              <a:rPr lang="es-EC" sz="1400" dirty="0">
                <a:solidFill>
                  <a:prstClr val="black"/>
                </a:solidFill>
                <a:latin typeface="Calibri" panose="020F0502020204030204"/>
              </a:rPr>
              <a:t>La muestra debe cumplir con lo siguiente: </a:t>
            </a:r>
          </a:p>
          <a:p>
            <a:endParaRPr lang="es-EC" sz="1400" dirty="0">
              <a:solidFill>
                <a:prstClr val="black"/>
              </a:solidFill>
              <a:latin typeface="Calibri" panose="020F0502020204030204"/>
            </a:endParaRPr>
          </a:p>
          <a:p>
            <a:pPr marL="285750" indent="-285750">
              <a:buFont typeface="Arial" panose="020B0604020202020204" pitchFamily="34" charset="0"/>
              <a:buChar char="•"/>
            </a:pPr>
            <a:r>
              <a:rPr lang="es-EC" sz="1400" dirty="0">
                <a:solidFill>
                  <a:prstClr val="black"/>
                </a:solidFill>
                <a:latin typeface="Calibri" panose="020F0502020204030204"/>
              </a:rPr>
              <a:t>Locales que visualmente se observe una inversión mayor a $2000</a:t>
            </a:r>
          </a:p>
          <a:p>
            <a:pPr marL="285750" indent="-285750">
              <a:buFont typeface="Arial" panose="020B0604020202020204" pitchFamily="34" charset="0"/>
              <a:buChar char="•"/>
            </a:pPr>
            <a:r>
              <a:rPr lang="es-EC" sz="1400" dirty="0">
                <a:solidFill>
                  <a:prstClr val="black"/>
                </a:solidFill>
                <a:latin typeface="Calibri" panose="020F0502020204030204"/>
              </a:rPr>
              <a:t>Locales que cuenten con al menos un empleado</a:t>
            </a:r>
          </a:p>
        </p:txBody>
      </p:sp>
      <p:sp>
        <p:nvSpPr>
          <p:cNvPr id="40" name="Oval 170">
            <a:extLst>
              <a:ext uri="{FF2B5EF4-FFF2-40B4-BE49-F238E27FC236}">
                <a16:creationId xmlns:a16="http://schemas.microsoft.com/office/drawing/2014/main" id="{FA35F394-1AB9-48AB-9B7E-9D918755C905}"/>
              </a:ext>
            </a:extLst>
          </p:cNvPr>
          <p:cNvSpPr/>
          <p:nvPr/>
        </p:nvSpPr>
        <p:spPr>
          <a:xfrm>
            <a:off x="9001271" y="2432126"/>
            <a:ext cx="485370" cy="485370"/>
          </a:xfrm>
          <a:prstGeom prst="ellipse">
            <a:avLst/>
          </a:prstGeom>
          <a:solidFill>
            <a:srgbClr val="44546A"/>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02</a:t>
            </a:r>
          </a:p>
        </p:txBody>
      </p:sp>
      <p:sp>
        <p:nvSpPr>
          <p:cNvPr id="41" name="TextBox 172">
            <a:extLst>
              <a:ext uri="{FF2B5EF4-FFF2-40B4-BE49-F238E27FC236}">
                <a16:creationId xmlns:a16="http://schemas.microsoft.com/office/drawing/2014/main" id="{C7756D12-47E5-432D-871C-85E326622570}"/>
              </a:ext>
            </a:extLst>
          </p:cNvPr>
          <p:cNvSpPr txBox="1"/>
          <p:nvPr/>
        </p:nvSpPr>
        <p:spPr>
          <a:xfrm>
            <a:off x="6835338" y="4940100"/>
            <a:ext cx="2883302" cy="1323439"/>
          </a:xfrm>
          <a:prstGeom prst="rect">
            <a:avLst/>
          </a:prstGeom>
          <a:noFill/>
        </p:spPr>
        <p:txBody>
          <a:bodyPr wrap="square" rtlCol="0">
            <a:spAutoFit/>
          </a:bodyPr>
          <a:lstStyle/>
          <a:p>
            <a:r>
              <a:rPr lang="es-EC" sz="1600" dirty="0">
                <a:solidFill>
                  <a:prstClr val="black"/>
                </a:solidFill>
                <a:latin typeface="Calibri" panose="020F0502020204030204"/>
              </a:rPr>
              <a:t>Deben encontrarse activas y haber presentado sus estados financieros auditados al respectivo organismo de control.</a:t>
            </a:r>
          </a:p>
        </p:txBody>
      </p:sp>
      <p:sp>
        <p:nvSpPr>
          <p:cNvPr id="42" name="Oval 173">
            <a:extLst>
              <a:ext uri="{FF2B5EF4-FFF2-40B4-BE49-F238E27FC236}">
                <a16:creationId xmlns:a16="http://schemas.microsoft.com/office/drawing/2014/main" id="{A108EBE7-C6A1-47D2-AC89-8300192B28AF}"/>
              </a:ext>
            </a:extLst>
          </p:cNvPr>
          <p:cNvSpPr/>
          <p:nvPr/>
        </p:nvSpPr>
        <p:spPr>
          <a:xfrm>
            <a:off x="6314025" y="4989801"/>
            <a:ext cx="485370" cy="485370"/>
          </a:xfrm>
          <a:prstGeom prst="ellipse">
            <a:avLst/>
          </a:prstGeom>
          <a:solidFill>
            <a:srgbClr val="44546A"/>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03</a:t>
            </a:r>
          </a:p>
        </p:txBody>
      </p:sp>
      <p:graphicFrame>
        <p:nvGraphicFramePr>
          <p:cNvPr id="5" name="Tabla 4">
            <a:extLst>
              <a:ext uri="{FF2B5EF4-FFF2-40B4-BE49-F238E27FC236}">
                <a16:creationId xmlns:a16="http://schemas.microsoft.com/office/drawing/2014/main" id="{03230449-02B6-4272-BF55-F1ABCEBB4A0C}"/>
              </a:ext>
            </a:extLst>
          </p:cNvPr>
          <p:cNvGraphicFramePr>
            <a:graphicFrameLocks noGrp="1"/>
          </p:cNvGraphicFramePr>
          <p:nvPr>
            <p:extLst>
              <p:ext uri="{D42A27DB-BD31-4B8C-83A1-F6EECF244321}">
                <p14:modId xmlns:p14="http://schemas.microsoft.com/office/powerpoint/2010/main" val="406999670"/>
              </p:ext>
            </p:extLst>
          </p:nvPr>
        </p:nvGraphicFramePr>
        <p:xfrm>
          <a:off x="5452792" y="1127010"/>
          <a:ext cx="6315583" cy="1027678"/>
        </p:xfrm>
        <a:graphic>
          <a:graphicData uri="http://schemas.openxmlformats.org/drawingml/2006/table">
            <a:tbl>
              <a:tblPr firstRow="1" firstCol="1" bandRow="1">
                <a:effectLst>
                  <a:outerShdw blurRad="50800" dist="38100" dir="18900000" algn="bl" rotWithShape="0">
                    <a:prstClr val="black">
                      <a:alpha val="40000"/>
                    </a:prstClr>
                  </a:outerShdw>
                </a:effectLst>
                <a:tableStyleId>{21E4AEA4-8DFA-4A89-87EB-49C32662AFE0}</a:tableStyleId>
              </a:tblPr>
              <a:tblGrid>
                <a:gridCol w="1400796">
                  <a:extLst>
                    <a:ext uri="{9D8B030D-6E8A-4147-A177-3AD203B41FA5}">
                      <a16:colId xmlns:a16="http://schemas.microsoft.com/office/drawing/2014/main" val="332688016"/>
                    </a:ext>
                  </a:extLst>
                </a:gridCol>
                <a:gridCol w="1391954">
                  <a:extLst>
                    <a:ext uri="{9D8B030D-6E8A-4147-A177-3AD203B41FA5}">
                      <a16:colId xmlns:a16="http://schemas.microsoft.com/office/drawing/2014/main" val="2771207433"/>
                    </a:ext>
                  </a:extLst>
                </a:gridCol>
                <a:gridCol w="1242907">
                  <a:extLst>
                    <a:ext uri="{9D8B030D-6E8A-4147-A177-3AD203B41FA5}">
                      <a16:colId xmlns:a16="http://schemas.microsoft.com/office/drawing/2014/main" val="964406610"/>
                    </a:ext>
                  </a:extLst>
                </a:gridCol>
                <a:gridCol w="1242907">
                  <a:extLst>
                    <a:ext uri="{9D8B030D-6E8A-4147-A177-3AD203B41FA5}">
                      <a16:colId xmlns:a16="http://schemas.microsoft.com/office/drawing/2014/main" val="1554291254"/>
                    </a:ext>
                  </a:extLst>
                </a:gridCol>
                <a:gridCol w="1037019">
                  <a:extLst>
                    <a:ext uri="{9D8B030D-6E8A-4147-A177-3AD203B41FA5}">
                      <a16:colId xmlns:a16="http://schemas.microsoft.com/office/drawing/2014/main" val="2400529159"/>
                    </a:ext>
                  </a:extLst>
                </a:gridCol>
              </a:tblGrid>
              <a:tr h="269866">
                <a:tc rowSpan="2">
                  <a:txBody>
                    <a:bodyPr/>
                    <a:lstStyle/>
                    <a:p>
                      <a:pPr algn="ctr"/>
                      <a:r>
                        <a:rPr lang="es-EC" sz="1000">
                          <a:effectLst/>
                        </a:rPr>
                        <a:t>Número de subgrupos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r>
                        <a:rPr lang="es-EC" sz="1000">
                          <a:effectLst/>
                        </a:rPr>
                        <a:t>Población de individuos u hogares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C"/>
                    </a:p>
                  </a:txBody>
                  <a:tcPr/>
                </a:tc>
                <a:tc gridSpan="2">
                  <a:txBody>
                    <a:bodyPr/>
                    <a:lstStyle/>
                    <a:p>
                      <a:pPr algn="ctr"/>
                      <a:r>
                        <a:rPr lang="es-EC" sz="1000">
                          <a:effectLst/>
                        </a:rPr>
                        <a:t>Población de organizaciones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3028040280"/>
                  </a:ext>
                </a:extLst>
              </a:tr>
              <a:tr h="121976">
                <a:tc vMerge="1">
                  <a:txBody>
                    <a:bodyPr/>
                    <a:lstStyle/>
                    <a:p>
                      <a:endParaRPr lang="es-EC"/>
                    </a:p>
                  </a:txBody>
                  <a:tcPr/>
                </a:tc>
                <a:tc>
                  <a:txBody>
                    <a:bodyPr/>
                    <a:lstStyle/>
                    <a:p>
                      <a:pPr algn="ctr">
                        <a:spcBef>
                          <a:spcPts val="600"/>
                        </a:spcBef>
                        <a:spcAft>
                          <a:spcPts val="600"/>
                        </a:spcAft>
                      </a:pPr>
                      <a:r>
                        <a:rPr lang="es-EC" sz="1000">
                          <a:effectLst/>
                        </a:rPr>
                        <a:t>Nacionales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Regionales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Nacionales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Regionales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62851794"/>
                  </a:ext>
                </a:extLst>
              </a:tr>
              <a:tr h="229208">
                <a:tc>
                  <a:txBody>
                    <a:bodyPr/>
                    <a:lstStyle/>
                    <a:p>
                      <a:pPr>
                        <a:spcBef>
                          <a:spcPts val="600"/>
                        </a:spcBef>
                        <a:spcAft>
                          <a:spcPts val="600"/>
                        </a:spcAft>
                      </a:pPr>
                      <a:r>
                        <a:rPr lang="es-EC" sz="1000">
                          <a:effectLst/>
                        </a:rPr>
                        <a:t>1 a 5 grupos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1.000 - 1.500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200 - 500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200 - 500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50 - 200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79413033"/>
                  </a:ext>
                </a:extLst>
              </a:tr>
              <a:tr h="187208">
                <a:tc>
                  <a:txBody>
                    <a:bodyPr/>
                    <a:lstStyle/>
                    <a:p>
                      <a:pPr>
                        <a:spcBef>
                          <a:spcPts val="600"/>
                        </a:spcBef>
                        <a:spcAft>
                          <a:spcPts val="600"/>
                        </a:spcAft>
                      </a:pPr>
                      <a:r>
                        <a:rPr lang="es-EC" sz="1000">
                          <a:effectLst/>
                        </a:rPr>
                        <a:t>Entre 6 a 10 grupos</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1.500 - 2.500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500 - 1.00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500 - 1.000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200 - 500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98259735"/>
                  </a:ext>
                </a:extLst>
              </a:tr>
              <a:tr h="188996">
                <a:tc>
                  <a:txBody>
                    <a:bodyPr/>
                    <a:lstStyle/>
                    <a:p>
                      <a:pPr>
                        <a:spcBef>
                          <a:spcPts val="600"/>
                        </a:spcBef>
                        <a:spcAft>
                          <a:spcPts val="600"/>
                        </a:spcAft>
                      </a:pPr>
                      <a:r>
                        <a:rPr lang="es-EC" sz="1000" dirty="0">
                          <a:effectLst/>
                        </a:rPr>
                        <a:t>Más de 10 grupos</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2.500+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a:effectLst/>
                        </a:rPr>
                        <a:t>1.000+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dirty="0">
                          <a:effectLst/>
                        </a:rPr>
                        <a:t>1.000+</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s-EC" sz="1000" dirty="0">
                          <a:effectLst/>
                        </a:rPr>
                        <a:t>500+</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07453757"/>
                  </a:ext>
                </a:extLst>
              </a:tr>
            </a:tbl>
          </a:graphicData>
        </a:graphic>
      </p:graphicFrame>
      <p:sp>
        <p:nvSpPr>
          <p:cNvPr id="43" name="Marcador de texto 6">
            <a:extLst>
              <a:ext uri="{FF2B5EF4-FFF2-40B4-BE49-F238E27FC236}">
                <a16:creationId xmlns:a16="http://schemas.microsoft.com/office/drawing/2014/main" id="{381E6B42-BD26-4AF8-A0FD-C640EC9EFA48}"/>
              </a:ext>
            </a:extLst>
          </p:cNvPr>
          <p:cNvSpPr txBox="1">
            <a:spLocks/>
          </p:cNvSpPr>
          <p:nvPr/>
        </p:nvSpPr>
        <p:spPr>
          <a:xfrm>
            <a:off x="5169134" y="782794"/>
            <a:ext cx="4607035"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1400" b="1" kern="0" dirty="0">
                <a:solidFill>
                  <a:schemeClr val="accent2">
                    <a:lumMod val="75000"/>
                  </a:schemeClr>
                </a:solidFill>
                <a:latin typeface="+mj-lt"/>
              </a:rPr>
              <a:t>Muestras típicas de estudio sobre oblaciones</a:t>
            </a:r>
          </a:p>
        </p:txBody>
      </p:sp>
      <p:sp>
        <p:nvSpPr>
          <p:cNvPr id="7" name="Elipse 6">
            <a:extLst>
              <a:ext uri="{FF2B5EF4-FFF2-40B4-BE49-F238E27FC236}">
                <a16:creationId xmlns:a16="http://schemas.microsoft.com/office/drawing/2014/main" id="{D0BBE3BD-06E7-42A2-9C94-41E3C3249B95}"/>
              </a:ext>
            </a:extLst>
          </p:cNvPr>
          <p:cNvSpPr/>
          <p:nvPr/>
        </p:nvSpPr>
        <p:spPr>
          <a:xfrm>
            <a:off x="10761287" y="1547157"/>
            <a:ext cx="1007088" cy="22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5098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08D7383-5049-4252-A523-0EF25F327815}"/>
              </a:ext>
            </a:extLst>
          </p:cNvPr>
          <p:cNvSpPr/>
          <p:nvPr/>
        </p:nvSpPr>
        <p:spPr>
          <a:xfrm>
            <a:off x="223175" y="59578"/>
            <a:ext cx="5415265"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Resultados - Hipótesis</a:t>
            </a:r>
          </a:p>
        </p:txBody>
      </p:sp>
      <p:sp>
        <p:nvSpPr>
          <p:cNvPr id="9" name="Footer Placeholder 4">
            <a:extLst>
              <a:ext uri="{FF2B5EF4-FFF2-40B4-BE49-F238E27FC236}">
                <a16:creationId xmlns:a16="http://schemas.microsoft.com/office/drawing/2014/main" id="{812FEF00-53EF-4266-A6F4-26E745B810F4}"/>
              </a:ext>
            </a:extLst>
          </p:cNvPr>
          <p:cNvSpPr txBox="1">
            <a:spLocks/>
          </p:cNvSpPr>
          <p:nvPr/>
        </p:nvSpPr>
        <p:spPr>
          <a:xfrm>
            <a:off x="597784" y="1194513"/>
            <a:ext cx="5102252" cy="332260"/>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accent1">
                    <a:lumMod val="50000"/>
                  </a:schemeClr>
                </a:solidFill>
                <a:latin typeface="Agency FB" panose="020B0503020202020204" pitchFamily="34" charset="0"/>
              </a:rPr>
              <a:t>H1. Nivel de </a:t>
            </a:r>
            <a:r>
              <a:rPr lang="en-US" sz="1800" dirty="0" err="1">
                <a:solidFill>
                  <a:schemeClr val="accent1">
                    <a:lumMod val="50000"/>
                  </a:schemeClr>
                </a:solidFill>
                <a:latin typeface="Agency FB" panose="020B0503020202020204" pitchFamily="34" charset="0"/>
              </a:rPr>
              <a:t>conocimientos</a:t>
            </a:r>
            <a:r>
              <a:rPr lang="en-US" sz="1800" dirty="0">
                <a:solidFill>
                  <a:schemeClr val="accent1">
                    <a:lumMod val="50000"/>
                  </a:schemeClr>
                </a:solidFill>
                <a:latin typeface="Agency FB" panose="020B0503020202020204" pitchFamily="34" charset="0"/>
              </a:rPr>
              <a:t> </a:t>
            </a:r>
            <a:r>
              <a:rPr lang="en-US" sz="1800" dirty="0" err="1">
                <a:solidFill>
                  <a:schemeClr val="accent1">
                    <a:lumMod val="50000"/>
                  </a:schemeClr>
                </a:solidFill>
                <a:latin typeface="Agency FB" panose="020B0503020202020204" pitchFamily="34" charset="0"/>
              </a:rPr>
              <a:t>sobre</a:t>
            </a:r>
            <a:r>
              <a:rPr lang="en-US" sz="1800" dirty="0">
                <a:solidFill>
                  <a:schemeClr val="accent1">
                    <a:lumMod val="50000"/>
                  </a:schemeClr>
                </a:solidFill>
                <a:latin typeface="Agency FB" panose="020B0503020202020204" pitchFamily="34" charset="0"/>
              </a:rPr>
              <a:t> la </a:t>
            </a:r>
            <a:r>
              <a:rPr lang="en-US" sz="1800" dirty="0" err="1">
                <a:solidFill>
                  <a:schemeClr val="accent1">
                    <a:lumMod val="50000"/>
                  </a:schemeClr>
                </a:solidFill>
                <a:latin typeface="Agency FB" panose="020B0503020202020204" pitchFamily="34" charset="0"/>
              </a:rPr>
              <a:t>administración</a:t>
            </a:r>
            <a:r>
              <a:rPr lang="en-US" sz="1800" dirty="0">
                <a:solidFill>
                  <a:schemeClr val="accent1">
                    <a:lumMod val="50000"/>
                  </a:schemeClr>
                </a:solidFill>
                <a:latin typeface="Agency FB" panose="020B0503020202020204" pitchFamily="34" charset="0"/>
              </a:rPr>
              <a:t> </a:t>
            </a:r>
            <a:r>
              <a:rPr lang="en-US" sz="1800" dirty="0" err="1">
                <a:solidFill>
                  <a:schemeClr val="accent1">
                    <a:lumMod val="50000"/>
                  </a:schemeClr>
                </a:solidFill>
                <a:latin typeface="Agency FB" panose="020B0503020202020204" pitchFamily="34" charset="0"/>
              </a:rPr>
              <a:t>finacniera</a:t>
            </a:r>
            <a:r>
              <a:rPr lang="en-US" sz="1800" dirty="0">
                <a:solidFill>
                  <a:schemeClr val="accent1">
                    <a:lumMod val="50000"/>
                  </a:schemeClr>
                </a:solidFill>
                <a:latin typeface="Agency FB" panose="020B0503020202020204" pitchFamily="34" charset="0"/>
              </a:rPr>
              <a:t> </a:t>
            </a:r>
            <a:r>
              <a:rPr lang="en-US" sz="1800" dirty="0" err="1">
                <a:solidFill>
                  <a:schemeClr val="accent1">
                    <a:lumMod val="50000"/>
                  </a:schemeClr>
                </a:solidFill>
                <a:latin typeface="Agency FB" panose="020B0503020202020204" pitchFamily="34" charset="0"/>
              </a:rPr>
              <a:t>está</a:t>
            </a:r>
            <a:r>
              <a:rPr lang="en-US" sz="1800" dirty="0">
                <a:solidFill>
                  <a:schemeClr val="accent1">
                    <a:lumMod val="50000"/>
                  </a:schemeClr>
                </a:solidFill>
                <a:latin typeface="Agency FB" panose="020B0503020202020204" pitchFamily="34" charset="0"/>
              </a:rPr>
              <a:t> por </a:t>
            </a:r>
            <a:r>
              <a:rPr lang="en-US" sz="1800" dirty="0" err="1">
                <a:solidFill>
                  <a:schemeClr val="accent1">
                    <a:lumMod val="50000"/>
                  </a:schemeClr>
                </a:solidFill>
                <a:latin typeface="Agency FB" panose="020B0503020202020204" pitchFamily="34" charset="0"/>
              </a:rPr>
              <a:t>debajo</a:t>
            </a:r>
            <a:r>
              <a:rPr lang="en-US" sz="1800" dirty="0">
                <a:solidFill>
                  <a:schemeClr val="accent1">
                    <a:lumMod val="50000"/>
                  </a:schemeClr>
                </a:solidFill>
                <a:latin typeface="Agency FB" panose="020B0503020202020204" pitchFamily="34" charset="0"/>
              </a:rPr>
              <a:t> del </a:t>
            </a:r>
            <a:r>
              <a:rPr lang="en-US" sz="1800" dirty="0" err="1">
                <a:solidFill>
                  <a:schemeClr val="accent1">
                    <a:lumMod val="50000"/>
                  </a:schemeClr>
                </a:solidFill>
                <a:latin typeface="Agency FB" panose="020B0503020202020204" pitchFamily="34" charset="0"/>
              </a:rPr>
              <a:t>nivel</a:t>
            </a:r>
            <a:r>
              <a:rPr lang="en-US" sz="1800" dirty="0">
                <a:solidFill>
                  <a:schemeClr val="accent1">
                    <a:lumMod val="50000"/>
                  </a:schemeClr>
                </a:solidFill>
                <a:latin typeface="Agency FB" panose="020B0503020202020204" pitchFamily="34" charset="0"/>
              </a:rPr>
              <a:t> medio</a:t>
            </a:r>
          </a:p>
        </p:txBody>
      </p:sp>
      <p:sp>
        <p:nvSpPr>
          <p:cNvPr id="10" name="Footer Placeholder 4">
            <a:extLst>
              <a:ext uri="{FF2B5EF4-FFF2-40B4-BE49-F238E27FC236}">
                <a16:creationId xmlns:a16="http://schemas.microsoft.com/office/drawing/2014/main" id="{BE7C0F66-B820-4BC6-A84C-DDF14489D045}"/>
              </a:ext>
            </a:extLst>
          </p:cNvPr>
          <p:cNvSpPr txBox="1">
            <a:spLocks/>
          </p:cNvSpPr>
          <p:nvPr/>
        </p:nvSpPr>
        <p:spPr>
          <a:xfrm>
            <a:off x="6930573" y="1194512"/>
            <a:ext cx="4341402" cy="369615"/>
          </a:xfrm>
          <a:prstGeom prst="rect">
            <a:avLst/>
          </a:prstGeom>
        </p:spPr>
        <p:txBody>
          <a:bodyPr vert="horz" lIns="0" tIns="0" rIns="0" bIns="0" rtlCol="0" anchor="t" anchorCtr="0"/>
          <a:lstStyle>
            <a:defPPr>
              <a:defRPr lang="en-US"/>
            </a:defPPr>
            <a:lvl1pPr algn="ctr">
              <a:defRPr sz="2000" b="0" i="0">
                <a:solidFill>
                  <a:srgbClr val="0070C0"/>
                </a:solidFill>
                <a:latin typeface="Agency FB" panose="020B05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H2. </a:t>
            </a:r>
            <a:r>
              <a:rPr lang="en-US" dirty="0" err="1">
                <a:solidFill>
                  <a:schemeClr val="accent1">
                    <a:lumMod val="50000"/>
                  </a:schemeClr>
                </a:solidFill>
              </a:rPr>
              <a:t>Formación</a:t>
            </a:r>
            <a:r>
              <a:rPr lang="en-US" dirty="0">
                <a:solidFill>
                  <a:schemeClr val="accent1">
                    <a:lumMod val="50000"/>
                  </a:schemeClr>
                </a:solidFill>
              </a:rPr>
              <a:t> </a:t>
            </a:r>
            <a:r>
              <a:rPr lang="en-US" dirty="0" err="1">
                <a:solidFill>
                  <a:schemeClr val="accent1">
                    <a:lumMod val="50000"/>
                  </a:schemeClr>
                </a:solidFill>
              </a:rPr>
              <a:t>académica</a:t>
            </a:r>
            <a:r>
              <a:rPr lang="en-US" dirty="0">
                <a:solidFill>
                  <a:schemeClr val="accent1">
                    <a:lumMod val="50000"/>
                  </a:schemeClr>
                </a:solidFill>
              </a:rPr>
              <a:t> y Nivel de </a:t>
            </a:r>
            <a:r>
              <a:rPr lang="en-US" dirty="0" err="1">
                <a:solidFill>
                  <a:schemeClr val="accent1">
                    <a:lumMod val="50000"/>
                  </a:schemeClr>
                </a:solidFill>
              </a:rPr>
              <a:t>conocimientos</a:t>
            </a:r>
            <a:endParaRPr lang="en-US" dirty="0">
              <a:solidFill>
                <a:schemeClr val="accent1">
                  <a:lumMod val="50000"/>
                </a:schemeClr>
              </a:solidFill>
            </a:endParaRPr>
          </a:p>
        </p:txBody>
      </p:sp>
      <p:sp>
        <p:nvSpPr>
          <p:cNvPr id="11" name="Footer Placeholder 4">
            <a:extLst>
              <a:ext uri="{FF2B5EF4-FFF2-40B4-BE49-F238E27FC236}">
                <a16:creationId xmlns:a16="http://schemas.microsoft.com/office/drawing/2014/main" id="{321CF86A-0535-4541-979A-54B7B14DE207}"/>
              </a:ext>
            </a:extLst>
          </p:cNvPr>
          <p:cNvSpPr txBox="1">
            <a:spLocks/>
          </p:cNvSpPr>
          <p:nvPr/>
        </p:nvSpPr>
        <p:spPr>
          <a:xfrm>
            <a:off x="338397" y="3747749"/>
            <a:ext cx="5586414" cy="369615"/>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dirty="0">
                <a:solidFill>
                  <a:schemeClr val="accent1">
                    <a:lumMod val="50000"/>
                  </a:schemeClr>
                </a:solidFill>
                <a:latin typeface="Agency FB" panose="020B0503020202020204" pitchFamily="34" charset="0"/>
              </a:rPr>
              <a:t>H3. Nivel de conocimientos y Implementación de procedimientos del KT</a:t>
            </a:r>
          </a:p>
        </p:txBody>
      </p:sp>
      <p:sp>
        <p:nvSpPr>
          <p:cNvPr id="12" name="Footer Placeholder 4">
            <a:extLst>
              <a:ext uri="{FF2B5EF4-FFF2-40B4-BE49-F238E27FC236}">
                <a16:creationId xmlns:a16="http://schemas.microsoft.com/office/drawing/2014/main" id="{64521EA8-FF45-4140-83C1-D337FFA40F2D}"/>
              </a:ext>
            </a:extLst>
          </p:cNvPr>
          <p:cNvSpPr txBox="1">
            <a:spLocks/>
          </p:cNvSpPr>
          <p:nvPr/>
        </p:nvSpPr>
        <p:spPr>
          <a:xfrm>
            <a:off x="7041144" y="3747749"/>
            <a:ext cx="4028994" cy="369615"/>
          </a:xfrm>
          <a:prstGeom prst="rect">
            <a:avLst/>
          </a:prstGeom>
        </p:spPr>
        <p:txBody>
          <a:bodyPr vert="horz" lIns="0" tIns="0" rIns="0" bIns="0" rtlCol="0" anchor="t" anchorCtr="0"/>
          <a:lstStyle>
            <a:defPPr>
              <a:defRPr lang="en-US"/>
            </a:defPPr>
            <a:lvl1pPr algn="ctr">
              <a:defRPr sz="2000" b="0" i="0">
                <a:solidFill>
                  <a:srgbClr val="0070C0"/>
                </a:solidFill>
                <a:latin typeface="Agency FB" panose="020B05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accent1">
                    <a:lumMod val="50000"/>
                  </a:schemeClr>
                </a:solidFill>
              </a:rPr>
              <a:t>H4. Nivel de conocimiento y Generación de utilidades</a:t>
            </a:r>
          </a:p>
        </p:txBody>
      </p:sp>
      <p:cxnSp>
        <p:nvCxnSpPr>
          <p:cNvPr id="13" name="Conector recto de flecha 12">
            <a:extLst>
              <a:ext uri="{FF2B5EF4-FFF2-40B4-BE49-F238E27FC236}">
                <a16:creationId xmlns:a16="http://schemas.microsoft.com/office/drawing/2014/main" id="{0CD28765-391A-4A67-A743-95D7B59A52D8}"/>
              </a:ext>
            </a:extLst>
          </p:cNvPr>
          <p:cNvCxnSpPr/>
          <p:nvPr/>
        </p:nvCxnSpPr>
        <p:spPr>
          <a:xfrm>
            <a:off x="663223" y="2470501"/>
            <a:ext cx="4538980" cy="0"/>
          </a:xfrm>
          <a:prstGeom prst="straightConnector1">
            <a:avLst/>
          </a:prstGeom>
          <a:ln>
            <a:headEnd type="triangle"/>
            <a:tailEnd type="triangle"/>
          </a:ln>
        </p:spPr>
        <p:style>
          <a:lnRef idx="2">
            <a:schemeClr val="accent4"/>
          </a:lnRef>
          <a:fillRef idx="1">
            <a:schemeClr val="lt1"/>
          </a:fillRef>
          <a:effectRef idx="0">
            <a:schemeClr val="accent4"/>
          </a:effectRef>
          <a:fontRef idx="minor">
            <a:schemeClr val="dk1"/>
          </a:fontRef>
        </p:style>
      </p:cxnSp>
      <p:cxnSp>
        <p:nvCxnSpPr>
          <p:cNvPr id="14" name="Conector recto 13">
            <a:extLst>
              <a:ext uri="{FF2B5EF4-FFF2-40B4-BE49-F238E27FC236}">
                <a16:creationId xmlns:a16="http://schemas.microsoft.com/office/drawing/2014/main" id="{8B30F783-00D6-41FD-83BB-97D29CD81486}"/>
              </a:ext>
            </a:extLst>
          </p:cNvPr>
          <p:cNvCxnSpPr/>
          <p:nvPr/>
        </p:nvCxnSpPr>
        <p:spPr>
          <a:xfrm flipH="1">
            <a:off x="1485548" y="2394301"/>
            <a:ext cx="5080" cy="157480"/>
          </a:xfrm>
          <a:prstGeom prst="line">
            <a:avLst/>
          </a:prstGeom>
        </p:spPr>
        <p:style>
          <a:lnRef idx="2">
            <a:schemeClr val="accent4"/>
          </a:lnRef>
          <a:fillRef idx="1">
            <a:schemeClr val="lt1"/>
          </a:fillRef>
          <a:effectRef idx="0">
            <a:schemeClr val="accent4"/>
          </a:effectRef>
          <a:fontRef idx="minor">
            <a:schemeClr val="dk1"/>
          </a:fontRef>
        </p:style>
      </p:cxnSp>
      <p:cxnSp>
        <p:nvCxnSpPr>
          <p:cNvPr id="15" name="Conector recto 14">
            <a:extLst>
              <a:ext uri="{FF2B5EF4-FFF2-40B4-BE49-F238E27FC236}">
                <a16:creationId xmlns:a16="http://schemas.microsoft.com/office/drawing/2014/main" id="{35C7621D-9BDF-46DD-8E8C-78CF90943364}"/>
              </a:ext>
            </a:extLst>
          </p:cNvPr>
          <p:cNvCxnSpPr/>
          <p:nvPr/>
        </p:nvCxnSpPr>
        <p:spPr>
          <a:xfrm flipH="1">
            <a:off x="2930808" y="2389221"/>
            <a:ext cx="5080" cy="157480"/>
          </a:xfrm>
          <a:prstGeom prst="line">
            <a:avLst/>
          </a:prstGeom>
        </p:spPr>
        <p:style>
          <a:lnRef idx="2">
            <a:schemeClr val="accent4"/>
          </a:lnRef>
          <a:fillRef idx="1">
            <a:schemeClr val="lt1"/>
          </a:fillRef>
          <a:effectRef idx="0">
            <a:schemeClr val="accent4"/>
          </a:effectRef>
          <a:fontRef idx="minor">
            <a:schemeClr val="dk1"/>
          </a:fontRef>
        </p:style>
      </p:cxnSp>
      <p:cxnSp>
        <p:nvCxnSpPr>
          <p:cNvPr id="16" name="Conector recto 15">
            <a:extLst>
              <a:ext uri="{FF2B5EF4-FFF2-40B4-BE49-F238E27FC236}">
                <a16:creationId xmlns:a16="http://schemas.microsoft.com/office/drawing/2014/main" id="{FBA3F5CC-6DA8-40CB-9B30-D7436E191942}"/>
              </a:ext>
            </a:extLst>
          </p:cNvPr>
          <p:cNvCxnSpPr/>
          <p:nvPr/>
        </p:nvCxnSpPr>
        <p:spPr>
          <a:xfrm flipH="1">
            <a:off x="2214528" y="2388586"/>
            <a:ext cx="5080" cy="157480"/>
          </a:xfrm>
          <a:prstGeom prst="line">
            <a:avLst/>
          </a:prstGeom>
        </p:spPr>
        <p:style>
          <a:lnRef idx="2">
            <a:schemeClr val="accent4"/>
          </a:lnRef>
          <a:fillRef idx="1">
            <a:schemeClr val="lt1"/>
          </a:fillRef>
          <a:effectRef idx="0">
            <a:schemeClr val="accent4"/>
          </a:effectRef>
          <a:fontRef idx="minor">
            <a:schemeClr val="dk1"/>
          </a:fontRef>
        </p:style>
      </p:cxnSp>
      <p:cxnSp>
        <p:nvCxnSpPr>
          <p:cNvPr id="17" name="Conector recto 16">
            <a:extLst>
              <a:ext uri="{FF2B5EF4-FFF2-40B4-BE49-F238E27FC236}">
                <a16:creationId xmlns:a16="http://schemas.microsoft.com/office/drawing/2014/main" id="{6A8B3656-B08B-431F-B1DD-8315F6FB6F0D}"/>
              </a:ext>
            </a:extLst>
          </p:cNvPr>
          <p:cNvCxnSpPr/>
          <p:nvPr/>
        </p:nvCxnSpPr>
        <p:spPr>
          <a:xfrm flipH="1">
            <a:off x="3640103" y="2388586"/>
            <a:ext cx="5080" cy="157480"/>
          </a:xfrm>
          <a:prstGeom prst="line">
            <a:avLst/>
          </a:prstGeom>
        </p:spPr>
        <p:style>
          <a:lnRef idx="2">
            <a:schemeClr val="accent4"/>
          </a:lnRef>
          <a:fillRef idx="1">
            <a:schemeClr val="lt1"/>
          </a:fillRef>
          <a:effectRef idx="0">
            <a:schemeClr val="accent4"/>
          </a:effectRef>
          <a:fontRef idx="minor">
            <a:schemeClr val="dk1"/>
          </a:fontRef>
        </p:style>
      </p:cxnSp>
      <p:cxnSp>
        <p:nvCxnSpPr>
          <p:cNvPr id="18" name="Conector recto 17">
            <a:extLst>
              <a:ext uri="{FF2B5EF4-FFF2-40B4-BE49-F238E27FC236}">
                <a16:creationId xmlns:a16="http://schemas.microsoft.com/office/drawing/2014/main" id="{0B6CE2F8-3329-49EC-A530-B32ADFB79CFC}"/>
              </a:ext>
            </a:extLst>
          </p:cNvPr>
          <p:cNvCxnSpPr/>
          <p:nvPr/>
        </p:nvCxnSpPr>
        <p:spPr>
          <a:xfrm flipH="1">
            <a:off x="4380513" y="2388586"/>
            <a:ext cx="5080" cy="157480"/>
          </a:xfrm>
          <a:prstGeom prst="line">
            <a:avLst/>
          </a:prstGeom>
        </p:spPr>
        <p:style>
          <a:lnRef idx="2">
            <a:schemeClr val="accent4"/>
          </a:lnRef>
          <a:fillRef idx="1">
            <a:schemeClr val="lt1"/>
          </a:fillRef>
          <a:effectRef idx="0">
            <a:schemeClr val="accent4"/>
          </a:effectRef>
          <a:fontRef idx="minor">
            <a:schemeClr val="dk1"/>
          </a:fontRef>
        </p:style>
      </p:cxnSp>
      <p:sp>
        <p:nvSpPr>
          <p:cNvPr id="2" name="Cuadro de texto 2">
            <a:extLst>
              <a:ext uri="{FF2B5EF4-FFF2-40B4-BE49-F238E27FC236}">
                <a16:creationId xmlns:a16="http://schemas.microsoft.com/office/drawing/2014/main" id="{A5B9668E-F22C-40D9-8140-06AF06C7CE78}"/>
              </a:ext>
            </a:extLst>
          </p:cNvPr>
          <p:cNvSpPr txBox="1">
            <a:spLocks noChangeArrowheads="1"/>
          </p:cNvSpPr>
          <p:nvPr/>
        </p:nvSpPr>
        <p:spPr bwMode="auto">
          <a:xfrm>
            <a:off x="897507" y="1961276"/>
            <a:ext cx="38512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1                 2                3                 4                 5</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9" name="Elipse 18">
            <a:extLst>
              <a:ext uri="{FF2B5EF4-FFF2-40B4-BE49-F238E27FC236}">
                <a16:creationId xmlns:a16="http://schemas.microsoft.com/office/drawing/2014/main" id="{2BF726B6-99F7-4978-A9C1-F32433D3416F}"/>
              </a:ext>
            </a:extLst>
          </p:cNvPr>
          <p:cNvSpPr/>
          <p:nvPr/>
        </p:nvSpPr>
        <p:spPr>
          <a:xfrm>
            <a:off x="3067333" y="2400016"/>
            <a:ext cx="152400" cy="158750"/>
          </a:xfrm>
          <a:prstGeom prst="ellipse">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0" name="Text Box 2">
            <a:extLst>
              <a:ext uri="{FF2B5EF4-FFF2-40B4-BE49-F238E27FC236}">
                <a16:creationId xmlns:a16="http://schemas.microsoft.com/office/drawing/2014/main" id="{C2EC47CC-0982-49F3-942D-1FB2BF5E3B71}"/>
              </a:ext>
            </a:extLst>
          </p:cNvPr>
          <p:cNvSpPr txBox="1">
            <a:spLocks noChangeArrowheads="1"/>
          </p:cNvSpPr>
          <p:nvPr/>
        </p:nvSpPr>
        <p:spPr bwMode="auto">
          <a:xfrm>
            <a:off x="575445" y="2520645"/>
            <a:ext cx="5397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Nulo</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sp>
        <p:nvSpPr>
          <p:cNvPr id="21" name="Text Box 1">
            <a:extLst>
              <a:ext uri="{FF2B5EF4-FFF2-40B4-BE49-F238E27FC236}">
                <a16:creationId xmlns:a16="http://schemas.microsoft.com/office/drawing/2014/main" id="{938A6485-6C37-4682-A841-9E8BDB428120}"/>
              </a:ext>
            </a:extLst>
          </p:cNvPr>
          <p:cNvSpPr txBox="1">
            <a:spLocks noChangeArrowheads="1"/>
          </p:cNvSpPr>
          <p:nvPr/>
        </p:nvSpPr>
        <p:spPr bwMode="auto">
          <a:xfrm>
            <a:off x="4582747" y="2587786"/>
            <a:ext cx="762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Muy alto</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sp>
        <p:nvSpPr>
          <p:cNvPr id="23" name="Rectangle 15">
            <a:extLst>
              <a:ext uri="{FF2B5EF4-FFF2-40B4-BE49-F238E27FC236}">
                <a16:creationId xmlns:a16="http://schemas.microsoft.com/office/drawing/2014/main" id="{EE672F56-E178-493D-8FB3-F0FCA0EA40EF}"/>
              </a:ext>
            </a:extLst>
          </p:cNvPr>
          <p:cNvSpPr>
            <a:spLocks noChangeArrowheads="1"/>
          </p:cNvSpPr>
          <p:nvPr/>
        </p:nvSpPr>
        <p:spPr bwMode="auto">
          <a:xfrm>
            <a:off x="-225543" y="-69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7" name="CuadroTexto 26">
            <a:extLst>
              <a:ext uri="{FF2B5EF4-FFF2-40B4-BE49-F238E27FC236}">
                <a16:creationId xmlns:a16="http://schemas.microsoft.com/office/drawing/2014/main" id="{22AC5412-5C75-4A23-BA52-C9178CA8C13C}"/>
              </a:ext>
            </a:extLst>
          </p:cNvPr>
          <p:cNvSpPr txBox="1"/>
          <p:nvPr/>
        </p:nvSpPr>
        <p:spPr>
          <a:xfrm>
            <a:off x="266022" y="2993269"/>
            <a:ext cx="543401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200" dirty="0"/>
              <a:t>El resultado del promedio de los valores respondidos por los 75 encuestados da como resultado: 3,32. Este valor se lo añade a la siguiente escala</a:t>
            </a:r>
            <a:endParaRPr lang="es-EC" sz="1200" dirty="0"/>
          </a:p>
        </p:txBody>
      </p:sp>
      <p:pic>
        <p:nvPicPr>
          <p:cNvPr id="28" name="Imagen 27">
            <a:extLst>
              <a:ext uri="{FF2B5EF4-FFF2-40B4-BE49-F238E27FC236}">
                <a16:creationId xmlns:a16="http://schemas.microsoft.com/office/drawing/2014/main" id="{2400AB00-A3B3-4EC5-AA2C-FE249F173DB4}"/>
              </a:ext>
            </a:extLst>
          </p:cNvPr>
          <p:cNvPicPr>
            <a:picLocks noChangeAspect="1"/>
          </p:cNvPicPr>
          <p:nvPr/>
        </p:nvPicPr>
        <p:blipFill rotWithShape="1">
          <a:blip r:embed="rId2">
            <a:extLst>
              <a:ext uri="{28A0092B-C50C-407E-A947-70E740481C1C}">
                <a14:useLocalDpi xmlns:a14="http://schemas.microsoft.com/office/drawing/2010/main" val="0"/>
              </a:ext>
            </a:extLst>
          </a:blip>
          <a:srcRect l="8460" t="64659" r="65273" b="12452"/>
          <a:stretch/>
        </p:blipFill>
        <p:spPr bwMode="auto">
          <a:xfrm>
            <a:off x="7183726" y="1670089"/>
            <a:ext cx="3967723" cy="1944311"/>
          </a:xfrm>
          <a:prstGeom prst="rect">
            <a:avLst/>
          </a:prstGeom>
          <a:ln>
            <a:noFill/>
          </a:ln>
          <a:extLst>
            <a:ext uri="{53640926-AAD7-44D8-BBD7-CCE9431645EC}">
              <a14:shadowObscured xmlns:a14="http://schemas.microsoft.com/office/drawing/2010/main"/>
            </a:ext>
          </a:extLst>
        </p:spPr>
      </p:pic>
      <p:pic>
        <p:nvPicPr>
          <p:cNvPr id="29" name="Imagen 28">
            <a:extLst>
              <a:ext uri="{FF2B5EF4-FFF2-40B4-BE49-F238E27FC236}">
                <a16:creationId xmlns:a16="http://schemas.microsoft.com/office/drawing/2014/main" id="{CA21C34E-ABCB-4017-BC12-8C8AD648B743}"/>
              </a:ext>
            </a:extLst>
          </p:cNvPr>
          <p:cNvPicPr>
            <a:picLocks noChangeAspect="1"/>
          </p:cNvPicPr>
          <p:nvPr/>
        </p:nvPicPr>
        <p:blipFill rotWithShape="1">
          <a:blip r:embed="rId3">
            <a:extLst>
              <a:ext uri="{28A0092B-C50C-407E-A947-70E740481C1C}">
                <a14:useLocalDpi xmlns:a14="http://schemas.microsoft.com/office/drawing/2010/main" val="0"/>
              </a:ext>
            </a:extLst>
          </a:blip>
          <a:srcRect l="8840" t="65096" r="65530" b="13351"/>
          <a:stretch/>
        </p:blipFill>
        <p:spPr bwMode="auto">
          <a:xfrm>
            <a:off x="918787" y="4134433"/>
            <a:ext cx="4128484" cy="1951851"/>
          </a:xfrm>
          <a:prstGeom prst="rect">
            <a:avLst/>
          </a:prstGeom>
          <a:ln>
            <a:noFill/>
          </a:ln>
          <a:extLst>
            <a:ext uri="{53640926-AAD7-44D8-BBD7-CCE9431645EC}">
              <a14:shadowObscured xmlns:a14="http://schemas.microsoft.com/office/drawing/2010/main"/>
            </a:ext>
          </a:extLst>
        </p:spPr>
      </p:pic>
      <p:pic>
        <p:nvPicPr>
          <p:cNvPr id="30" name="Imagen 29">
            <a:extLst>
              <a:ext uri="{FF2B5EF4-FFF2-40B4-BE49-F238E27FC236}">
                <a16:creationId xmlns:a16="http://schemas.microsoft.com/office/drawing/2014/main" id="{AA38C49B-E0C2-4982-9526-459DDE9CDF16}"/>
              </a:ext>
            </a:extLst>
          </p:cNvPr>
          <p:cNvPicPr>
            <a:picLocks noChangeAspect="1"/>
          </p:cNvPicPr>
          <p:nvPr/>
        </p:nvPicPr>
        <p:blipFill rotWithShape="1">
          <a:blip r:embed="rId4">
            <a:extLst>
              <a:ext uri="{28A0092B-C50C-407E-A947-70E740481C1C}">
                <a14:useLocalDpi xmlns:a14="http://schemas.microsoft.com/office/drawing/2010/main" val="0"/>
              </a:ext>
            </a:extLst>
          </a:blip>
          <a:srcRect l="8586" t="61965" r="64389" b="13131"/>
          <a:stretch/>
        </p:blipFill>
        <p:spPr bwMode="auto">
          <a:xfrm>
            <a:off x="7183726" y="4013644"/>
            <a:ext cx="4068013" cy="2108689"/>
          </a:xfrm>
          <a:prstGeom prst="rect">
            <a:avLst/>
          </a:prstGeom>
          <a:ln>
            <a:noFill/>
          </a:ln>
          <a:extLst>
            <a:ext uri="{53640926-AAD7-44D8-BBD7-CCE9431645EC}">
              <a14:shadowObscured xmlns:a14="http://schemas.microsoft.com/office/drawing/2010/main"/>
            </a:ext>
          </a:extLst>
        </p:spPr>
      </p:pic>
      <p:sp>
        <p:nvSpPr>
          <p:cNvPr id="31" name="Elipse 30">
            <a:extLst>
              <a:ext uri="{FF2B5EF4-FFF2-40B4-BE49-F238E27FC236}">
                <a16:creationId xmlns:a16="http://schemas.microsoft.com/office/drawing/2014/main" id="{90CF228C-58E8-4EDD-8D35-A250ADC35FCB}"/>
              </a:ext>
            </a:extLst>
          </p:cNvPr>
          <p:cNvSpPr/>
          <p:nvPr/>
        </p:nvSpPr>
        <p:spPr>
          <a:xfrm>
            <a:off x="10264887" y="2114108"/>
            <a:ext cx="1007088" cy="22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a:extLst>
              <a:ext uri="{FF2B5EF4-FFF2-40B4-BE49-F238E27FC236}">
                <a16:creationId xmlns:a16="http://schemas.microsoft.com/office/drawing/2014/main" id="{CC406537-6197-4279-A98E-1FDF18523258}"/>
              </a:ext>
            </a:extLst>
          </p:cNvPr>
          <p:cNvSpPr/>
          <p:nvPr/>
        </p:nvSpPr>
        <p:spPr>
          <a:xfrm>
            <a:off x="10144361" y="4666138"/>
            <a:ext cx="1007088" cy="22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Elipse 32">
            <a:extLst>
              <a:ext uri="{FF2B5EF4-FFF2-40B4-BE49-F238E27FC236}">
                <a16:creationId xmlns:a16="http://schemas.microsoft.com/office/drawing/2014/main" id="{85895B85-027B-4274-BAEF-AAF2EC437A0B}"/>
              </a:ext>
            </a:extLst>
          </p:cNvPr>
          <p:cNvSpPr/>
          <p:nvPr/>
        </p:nvSpPr>
        <p:spPr>
          <a:xfrm>
            <a:off x="4245238" y="4607413"/>
            <a:ext cx="1007088" cy="22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9242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a 27">
            <a:extLst>
              <a:ext uri="{FF2B5EF4-FFF2-40B4-BE49-F238E27FC236}">
                <a16:creationId xmlns:a16="http://schemas.microsoft.com/office/drawing/2014/main" id="{DEDC9D9F-E03B-4B7B-B0FB-55C5447EC3FB}"/>
              </a:ext>
            </a:extLst>
          </p:cNvPr>
          <p:cNvGraphicFramePr/>
          <p:nvPr>
            <p:extLst>
              <p:ext uri="{D42A27DB-BD31-4B8C-83A1-F6EECF244321}">
                <p14:modId xmlns:p14="http://schemas.microsoft.com/office/powerpoint/2010/main" val="4097948152"/>
              </p:ext>
            </p:extLst>
          </p:nvPr>
        </p:nvGraphicFramePr>
        <p:xfrm>
          <a:off x="854553" y="789140"/>
          <a:ext cx="10694444" cy="554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ángulo 28">
            <a:extLst>
              <a:ext uri="{FF2B5EF4-FFF2-40B4-BE49-F238E27FC236}">
                <a16:creationId xmlns:a16="http://schemas.microsoft.com/office/drawing/2014/main" id="{E135A563-231C-49A1-BA1A-96301FC443F2}"/>
              </a:ext>
            </a:extLst>
          </p:cNvPr>
          <p:cNvSpPr/>
          <p:nvPr/>
        </p:nvSpPr>
        <p:spPr>
          <a:xfrm>
            <a:off x="159502" y="-12526"/>
            <a:ext cx="9523762"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Resultados – Preguntas de investigación</a:t>
            </a:r>
          </a:p>
        </p:txBody>
      </p:sp>
    </p:spTree>
    <p:extLst>
      <p:ext uri="{BB962C8B-B14F-4D97-AF65-F5344CB8AC3E}">
        <p14:creationId xmlns:p14="http://schemas.microsoft.com/office/powerpoint/2010/main" val="389057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85C63C-0F18-495C-8168-9C50B87B75EB}"/>
              </a:ext>
            </a:extLst>
          </p:cNvPr>
          <p:cNvSpPr/>
          <p:nvPr/>
        </p:nvSpPr>
        <p:spPr>
          <a:xfrm>
            <a:off x="159501" y="-12526"/>
            <a:ext cx="9523762"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Resultados – Preguntas de investigación</a:t>
            </a:r>
          </a:p>
        </p:txBody>
      </p:sp>
      <p:graphicFrame>
        <p:nvGraphicFramePr>
          <p:cNvPr id="5" name="Diagrama 4">
            <a:extLst>
              <a:ext uri="{FF2B5EF4-FFF2-40B4-BE49-F238E27FC236}">
                <a16:creationId xmlns:a16="http://schemas.microsoft.com/office/drawing/2014/main" id="{B4A00639-A613-454D-82B3-EAA79DD3E10B}"/>
              </a:ext>
            </a:extLst>
          </p:cNvPr>
          <p:cNvGraphicFramePr/>
          <p:nvPr>
            <p:extLst>
              <p:ext uri="{D42A27DB-BD31-4B8C-83A1-F6EECF244321}">
                <p14:modId xmlns:p14="http://schemas.microsoft.com/office/powerpoint/2010/main" val="2232047778"/>
              </p:ext>
            </p:extLst>
          </p:nvPr>
        </p:nvGraphicFramePr>
        <p:xfrm>
          <a:off x="1224571" y="407262"/>
          <a:ext cx="9998750" cy="5968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81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EF2493A-E726-46D0-8CB2-E042340D499E}"/>
              </a:ext>
            </a:extLst>
          </p:cNvPr>
          <p:cNvSpPr/>
          <p:nvPr/>
        </p:nvSpPr>
        <p:spPr>
          <a:xfrm>
            <a:off x="413315" y="0"/>
            <a:ext cx="2547492"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Propuesta</a:t>
            </a:r>
          </a:p>
        </p:txBody>
      </p:sp>
      <p:sp>
        <p:nvSpPr>
          <p:cNvPr id="5" name="Rectángulo 4">
            <a:extLst>
              <a:ext uri="{FF2B5EF4-FFF2-40B4-BE49-F238E27FC236}">
                <a16:creationId xmlns:a16="http://schemas.microsoft.com/office/drawing/2014/main" id="{358AFEAC-E08A-4B1F-8A88-5C1A6C4A105B}"/>
              </a:ext>
            </a:extLst>
          </p:cNvPr>
          <p:cNvSpPr/>
          <p:nvPr/>
        </p:nvSpPr>
        <p:spPr>
          <a:xfrm>
            <a:off x="2681385" y="1338442"/>
            <a:ext cx="3018772" cy="4359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accent1">
                    <a:lumMod val="25000"/>
                  </a:schemeClr>
                </a:solidFill>
              </a:rPr>
              <a:t>GUÍA DIDÁCTICA SOBRE LA ADMINISTRACIÓN FINANCIERA PARA MICROEMPRESAS</a:t>
            </a:r>
          </a:p>
          <a:p>
            <a:pPr algn="ctr"/>
            <a:endParaRPr lang="es-ES" sz="2000" b="1" dirty="0">
              <a:solidFill>
                <a:schemeClr val="accent1">
                  <a:lumMod val="25000"/>
                </a:schemeClr>
              </a:solidFill>
            </a:endParaRPr>
          </a:p>
          <a:p>
            <a:pPr algn="ctr"/>
            <a:r>
              <a:rPr lang="es-ES" sz="2000" b="1" dirty="0">
                <a:solidFill>
                  <a:schemeClr val="accent1">
                    <a:lumMod val="25000"/>
                  </a:schemeClr>
                </a:solidFill>
              </a:rPr>
              <a:t>2021</a:t>
            </a:r>
            <a:endParaRPr lang="es-EC" sz="2000" b="1" dirty="0">
              <a:solidFill>
                <a:schemeClr val="accent1">
                  <a:lumMod val="25000"/>
                </a:schemeClr>
              </a:solidFill>
            </a:endParaRPr>
          </a:p>
        </p:txBody>
      </p:sp>
      <p:sp>
        <p:nvSpPr>
          <p:cNvPr id="7" name="Rectángulo 6">
            <a:extLst>
              <a:ext uri="{FF2B5EF4-FFF2-40B4-BE49-F238E27FC236}">
                <a16:creationId xmlns:a16="http://schemas.microsoft.com/office/drawing/2014/main" id="{1A5E37AA-1315-45DA-8EEB-4E2CC4325148}"/>
              </a:ext>
            </a:extLst>
          </p:cNvPr>
          <p:cNvSpPr/>
          <p:nvPr/>
        </p:nvSpPr>
        <p:spPr>
          <a:xfrm>
            <a:off x="6516806" y="1338442"/>
            <a:ext cx="3018772" cy="4359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1200" b="1" dirty="0">
                <a:solidFill>
                  <a:schemeClr val="accent1">
                    <a:lumMod val="25000"/>
                  </a:schemeClr>
                </a:solidFill>
                <a:effectLst/>
                <a:latin typeface="Arial" panose="020B0604020202020204" pitchFamily="34" charset="0"/>
                <a:ea typeface="Times New Roman" panose="02020603050405020304" pitchFamily="18" charset="0"/>
              </a:rPr>
              <a:t>Objetivos</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449580"/>
            <a:r>
              <a:rPr lang="es-US" sz="1200" b="1" i="1" dirty="0">
                <a:solidFill>
                  <a:schemeClr val="accent1">
                    <a:lumMod val="25000"/>
                  </a:schemeClr>
                </a:solidFill>
                <a:effectLst/>
                <a:latin typeface="Arial" panose="020B0604020202020204" pitchFamily="34" charset="0"/>
                <a:ea typeface="Times New Roman" panose="02020603050405020304" pitchFamily="18" charset="0"/>
              </a:rPr>
              <a:t>Objetivo general</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449580"/>
            <a:r>
              <a:rPr lang="es-US" sz="1200" b="1" i="1" dirty="0">
                <a:solidFill>
                  <a:schemeClr val="accent1">
                    <a:lumMod val="25000"/>
                  </a:schemeClr>
                </a:solidFill>
                <a:effectLst/>
                <a:latin typeface="Arial" panose="020B0604020202020204" pitchFamily="34" charset="0"/>
                <a:ea typeface="Times New Roman" panose="02020603050405020304" pitchFamily="18" charset="0"/>
              </a:rPr>
              <a:t>Objetivos específicos</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r>
              <a:rPr lang="es-US" sz="1200" b="1" dirty="0">
                <a:solidFill>
                  <a:schemeClr val="accent1">
                    <a:lumMod val="25000"/>
                  </a:schemeClr>
                </a:solidFill>
                <a:effectLst/>
                <a:latin typeface="Arial" panose="020B0604020202020204" pitchFamily="34" charset="0"/>
                <a:ea typeface="Times New Roman" panose="02020603050405020304" pitchFamily="18" charset="0"/>
              </a:rPr>
              <a:t>Dinámica de la administración financiera</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indent="449580"/>
            <a:r>
              <a:rPr lang="es-US" sz="1200" b="1" i="1" dirty="0">
                <a:solidFill>
                  <a:schemeClr val="accent1">
                    <a:lumMod val="25000"/>
                  </a:schemeClr>
                </a:solidFill>
                <a:effectLst/>
                <a:latin typeface="Arial" panose="020B0604020202020204" pitchFamily="34" charset="0"/>
                <a:ea typeface="Times New Roman" panose="02020603050405020304" pitchFamily="18" charset="0"/>
              </a:rPr>
              <a:t>Administración </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Planificación financiera</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Punto de equilibrio</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Recursos económicos necesarios y financiación</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Presupuestos</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Estado de resultados proyectados</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indent="449580"/>
            <a:r>
              <a:rPr lang="es-US" sz="1200" b="1" i="1" dirty="0">
                <a:solidFill>
                  <a:schemeClr val="accent1">
                    <a:lumMod val="25000"/>
                  </a:schemeClr>
                </a:solidFill>
                <a:effectLst/>
                <a:latin typeface="Arial" panose="020B0604020202020204" pitchFamily="34" charset="0"/>
                <a:ea typeface="Times New Roman" panose="02020603050405020304" pitchFamily="18" charset="0"/>
              </a:rPr>
              <a:t>Ejecución</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Contabilidad administrativa</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Estados financieros</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indent="449580"/>
            <a:r>
              <a:rPr lang="es-US" sz="1200" b="1" i="1" dirty="0">
                <a:solidFill>
                  <a:schemeClr val="accent1">
                    <a:lumMod val="25000"/>
                  </a:schemeClr>
                </a:solidFill>
                <a:effectLst/>
                <a:latin typeface="Arial" panose="020B0604020202020204" pitchFamily="34" charset="0"/>
                <a:ea typeface="Times New Roman" panose="02020603050405020304" pitchFamily="18" charset="0"/>
              </a:rPr>
              <a:t>Control</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Flujo de efectivo</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899160"/>
            <a:r>
              <a:rPr lang="es-US" sz="1200" dirty="0">
                <a:solidFill>
                  <a:schemeClr val="accent1">
                    <a:lumMod val="25000"/>
                  </a:schemeClr>
                </a:solidFill>
                <a:effectLst/>
                <a:latin typeface="Arial" panose="020B0604020202020204" pitchFamily="34" charset="0"/>
                <a:ea typeface="Times New Roman" panose="02020603050405020304" pitchFamily="18" charset="0"/>
              </a:rPr>
              <a:t>Análisis financiero</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1348740"/>
            <a:r>
              <a:rPr lang="es-US" sz="1200" i="1" dirty="0">
                <a:solidFill>
                  <a:schemeClr val="accent1">
                    <a:lumMod val="25000"/>
                  </a:schemeClr>
                </a:solidFill>
                <a:effectLst/>
                <a:latin typeface="Arial" panose="020B0604020202020204" pitchFamily="34" charset="0"/>
                <a:ea typeface="Times New Roman" panose="02020603050405020304" pitchFamily="18" charset="0"/>
              </a:rPr>
              <a:t>Análisis horizontal</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marL="1348740"/>
            <a:r>
              <a:rPr lang="es-US" sz="1200" i="1" dirty="0">
                <a:solidFill>
                  <a:schemeClr val="accent1">
                    <a:lumMod val="25000"/>
                  </a:schemeClr>
                </a:solidFill>
                <a:effectLst/>
                <a:latin typeface="Arial" panose="020B0604020202020204" pitchFamily="34" charset="0"/>
                <a:ea typeface="Times New Roman" panose="02020603050405020304" pitchFamily="18" charset="0"/>
              </a:rPr>
              <a:t>Análisis vertical</a:t>
            </a:r>
            <a:endParaRPr lang="es-EC" sz="1200" dirty="0">
              <a:solidFill>
                <a:schemeClr val="accent1">
                  <a:lumMod val="25000"/>
                </a:schemeClr>
              </a:solidFill>
              <a:effectLst/>
              <a:latin typeface="Times New Roman" panose="02020603050405020304" pitchFamily="18" charset="0"/>
              <a:ea typeface="Times New Roman" panose="02020603050405020304" pitchFamily="18" charset="0"/>
            </a:endParaRPr>
          </a:p>
          <a:p>
            <a:pPr algn="ctr"/>
            <a:endParaRPr lang="es-EC" sz="2000" b="1" dirty="0">
              <a:solidFill>
                <a:schemeClr val="accent1">
                  <a:lumMod val="25000"/>
                </a:schemeClr>
              </a:solidFill>
            </a:endParaRPr>
          </a:p>
        </p:txBody>
      </p:sp>
    </p:spTree>
    <p:extLst>
      <p:ext uri="{BB962C8B-B14F-4D97-AF65-F5344CB8AC3E}">
        <p14:creationId xmlns:p14="http://schemas.microsoft.com/office/powerpoint/2010/main" val="343945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CE6F1DF-332A-4626-9A57-440DDC308116}"/>
              </a:ext>
            </a:extLst>
          </p:cNvPr>
          <p:cNvPicPr>
            <a:picLocks noChangeAspect="1"/>
          </p:cNvPicPr>
          <p:nvPr/>
        </p:nvPicPr>
        <p:blipFill rotWithShape="1">
          <a:blip r:embed="rId2"/>
          <a:srcRect l="33897" t="30457" r="28970" b="31373"/>
          <a:stretch/>
        </p:blipFill>
        <p:spPr>
          <a:xfrm>
            <a:off x="261044" y="1433343"/>
            <a:ext cx="6651925" cy="3846262"/>
          </a:xfrm>
          <a:prstGeom prst="rect">
            <a:avLst/>
          </a:prstGeom>
        </p:spPr>
      </p:pic>
      <p:pic>
        <p:nvPicPr>
          <p:cNvPr id="6" name="Imagen 5">
            <a:extLst>
              <a:ext uri="{FF2B5EF4-FFF2-40B4-BE49-F238E27FC236}">
                <a16:creationId xmlns:a16="http://schemas.microsoft.com/office/drawing/2014/main" id="{298BDE3C-FAD6-42ED-823F-DA78551DD583}"/>
              </a:ext>
            </a:extLst>
          </p:cNvPr>
          <p:cNvPicPr>
            <a:picLocks noChangeAspect="1"/>
          </p:cNvPicPr>
          <p:nvPr/>
        </p:nvPicPr>
        <p:blipFill rotWithShape="1">
          <a:blip r:embed="rId3">
            <a:extLst>
              <a:ext uri="{28A0092B-C50C-407E-A947-70E740481C1C}">
                <a14:useLocalDpi xmlns:a14="http://schemas.microsoft.com/office/drawing/2010/main" val="0"/>
              </a:ext>
            </a:extLst>
          </a:blip>
          <a:srcRect l="24699" t="13445" r="33487" b="19067"/>
          <a:stretch/>
        </p:blipFill>
        <p:spPr bwMode="auto">
          <a:xfrm>
            <a:off x="7193380" y="1328025"/>
            <a:ext cx="4628393" cy="4201949"/>
          </a:xfrm>
          <a:prstGeom prst="rect">
            <a:avLst/>
          </a:prstGeom>
          <a:ln>
            <a:noFill/>
          </a:ln>
          <a:extLst>
            <a:ext uri="{53640926-AAD7-44D8-BBD7-CCE9431645EC}">
              <a14:shadowObscured xmlns:a14="http://schemas.microsoft.com/office/drawing/2010/main"/>
            </a:ext>
          </a:extLst>
        </p:spPr>
      </p:pic>
      <p:sp>
        <p:nvSpPr>
          <p:cNvPr id="7" name="Marcador de texto 6">
            <a:extLst>
              <a:ext uri="{FF2B5EF4-FFF2-40B4-BE49-F238E27FC236}">
                <a16:creationId xmlns:a16="http://schemas.microsoft.com/office/drawing/2014/main" id="{FC2B3B01-C797-40C4-9F6D-E6955173417C}"/>
              </a:ext>
            </a:extLst>
          </p:cNvPr>
          <p:cNvSpPr txBox="1">
            <a:spLocks/>
          </p:cNvSpPr>
          <p:nvPr/>
        </p:nvSpPr>
        <p:spPr>
          <a:xfrm>
            <a:off x="2035571" y="847972"/>
            <a:ext cx="2692824"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Modelo Canvas</a:t>
            </a:r>
          </a:p>
        </p:txBody>
      </p:sp>
      <p:sp>
        <p:nvSpPr>
          <p:cNvPr id="8" name="Marcador de texto 6">
            <a:extLst>
              <a:ext uri="{FF2B5EF4-FFF2-40B4-BE49-F238E27FC236}">
                <a16:creationId xmlns:a16="http://schemas.microsoft.com/office/drawing/2014/main" id="{2002EFC6-869B-4DE2-97BF-E49A542DB32D}"/>
              </a:ext>
            </a:extLst>
          </p:cNvPr>
          <p:cNvSpPr txBox="1">
            <a:spLocks/>
          </p:cNvSpPr>
          <p:nvPr/>
        </p:nvSpPr>
        <p:spPr>
          <a:xfrm>
            <a:off x="8161164" y="847972"/>
            <a:ext cx="2692824"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Objetivos…</a:t>
            </a:r>
          </a:p>
        </p:txBody>
      </p:sp>
    </p:spTree>
    <p:extLst>
      <p:ext uri="{BB962C8B-B14F-4D97-AF65-F5344CB8AC3E}">
        <p14:creationId xmlns:p14="http://schemas.microsoft.com/office/powerpoint/2010/main" val="104652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46A69BE-246D-43BD-804E-AB86BD4DAEC7}"/>
              </a:ext>
            </a:extLst>
          </p:cNvPr>
          <p:cNvSpPr/>
          <p:nvPr/>
        </p:nvSpPr>
        <p:spPr>
          <a:xfrm>
            <a:off x="230684" y="0"/>
            <a:ext cx="6253635"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Problema de investigación</a:t>
            </a:r>
          </a:p>
        </p:txBody>
      </p:sp>
      <p:sp>
        <p:nvSpPr>
          <p:cNvPr id="17" name="Conector fuera de página 10">
            <a:extLst>
              <a:ext uri="{FF2B5EF4-FFF2-40B4-BE49-F238E27FC236}">
                <a16:creationId xmlns:a16="http://schemas.microsoft.com/office/drawing/2014/main" id="{274A39FB-553D-442A-ABD6-581D2A449927}"/>
              </a:ext>
            </a:extLst>
          </p:cNvPr>
          <p:cNvSpPr/>
          <p:nvPr/>
        </p:nvSpPr>
        <p:spPr>
          <a:xfrm>
            <a:off x="374547" y="1036965"/>
            <a:ext cx="3361859" cy="520888"/>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b="1" i="1" dirty="0"/>
              <a:t>En Ecuador</a:t>
            </a:r>
            <a:endParaRPr lang="es-ES_tradnl" sz="1200" b="1" dirty="0"/>
          </a:p>
        </p:txBody>
      </p:sp>
      <p:graphicFrame>
        <p:nvGraphicFramePr>
          <p:cNvPr id="18" name="Diagrama 17">
            <a:extLst>
              <a:ext uri="{FF2B5EF4-FFF2-40B4-BE49-F238E27FC236}">
                <a16:creationId xmlns:a16="http://schemas.microsoft.com/office/drawing/2014/main" id="{14583A9D-3E9A-4E15-AADF-D3DB50D071E7}"/>
              </a:ext>
            </a:extLst>
          </p:cNvPr>
          <p:cNvGraphicFramePr/>
          <p:nvPr>
            <p:extLst>
              <p:ext uri="{D42A27DB-BD31-4B8C-83A1-F6EECF244321}">
                <p14:modId xmlns:p14="http://schemas.microsoft.com/office/powerpoint/2010/main" val="2542574433"/>
              </p:ext>
            </p:extLst>
          </p:nvPr>
        </p:nvGraphicFramePr>
        <p:xfrm>
          <a:off x="92845" y="1580645"/>
          <a:ext cx="3925264" cy="4160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98EC6833-4817-4075-9CDA-1137EB848A1D}"/>
              </a:ext>
            </a:extLst>
          </p:cNvPr>
          <p:cNvGraphicFramePr/>
          <p:nvPr>
            <p:extLst>
              <p:ext uri="{D42A27DB-BD31-4B8C-83A1-F6EECF244321}">
                <p14:modId xmlns:p14="http://schemas.microsoft.com/office/powerpoint/2010/main" val="3825623185"/>
              </p:ext>
            </p:extLst>
          </p:nvPr>
        </p:nvGraphicFramePr>
        <p:xfrm>
          <a:off x="4127697" y="1488688"/>
          <a:ext cx="4713244" cy="1787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a:extLst>
              <a:ext uri="{FF2B5EF4-FFF2-40B4-BE49-F238E27FC236}">
                <a16:creationId xmlns:a16="http://schemas.microsoft.com/office/drawing/2014/main" id="{9179465C-77EA-47A1-B5EA-83B015A954B7}"/>
              </a:ext>
            </a:extLst>
          </p:cNvPr>
          <p:cNvGraphicFramePr/>
          <p:nvPr>
            <p:extLst>
              <p:ext uri="{D42A27DB-BD31-4B8C-83A1-F6EECF244321}">
                <p14:modId xmlns:p14="http://schemas.microsoft.com/office/powerpoint/2010/main" val="3169230494"/>
              </p:ext>
            </p:extLst>
          </p:nvPr>
        </p:nvGraphicFramePr>
        <p:xfrm>
          <a:off x="4219597" y="3275799"/>
          <a:ext cx="4529444" cy="24058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CuadroTexto 8">
            <a:extLst>
              <a:ext uri="{FF2B5EF4-FFF2-40B4-BE49-F238E27FC236}">
                <a16:creationId xmlns:a16="http://schemas.microsoft.com/office/drawing/2014/main" id="{797FF33D-66A8-4A77-B087-1FF64F192D3E}"/>
              </a:ext>
            </a:extLst>
          </p:cNvPr>
          <p:cNvSpPr txBox="1"/>
          <p:nvPr/>
        </p:nvSpPr>
        <p:spPr>
          <a:xfrm>
            <a:off x="8840941" y="1012861"/>
            <a:ext cx="2869421" cy="369332"/>
          </a:xfrm>
          <a:prstGeom prst="rect">
            <a:avLst/>
          </a:prstGeom>
          <a:noFill/>
        </p:spPr>
        <p:txBody>
          <a:bodyPr wrap="square" rtlCol="0">
            <a:spAutoFit/>
          </a:bodyPr>
          <a:lstStyle/>
          <a:p>
            <a:pPr algn="ctr"/>
            <a:r>
              <a:rPr lang="es-EC" b="1" dirty="0">
                <a:latin typeface="Aharoni" panose="02010803020104030203" pitchFamily="2" charset="-79"/>
                <a:cs typeface="Aharoni" panose="02010803020104030203" pitchFamily="2" charset="-79"/>
              </a:rPr>
              <a:t>Por otro lado…</a:t>
            </a:r>
          </a:p>
        </p:txBody>
      </p:sp>
      <p:graphicFrame>
        <p:nvGraphicFramePr>
          <p:cNvPr id="10" name="Diagrama 9">
            <a:extLst>
              <a:ext uri="{FF2B5EF4-FFF2-40B4-BE49-F238E27FC236}">
                <a16:creationId xmlns:a16="http://schemas.microsoft.com/office/drawing/2014/main" id="{771B02C1-7448-4329-B2DE-E03E1563ABDD}"/>
              </a:ext>
            </a:extLst>
          </p:cNvPr>
          <p:cNvGraphicFramePr/>
          <p:nvPr>
            <p:extLst>
              <p:ext uri="{D42A27DB-BD31-4B8C-83A1-F6EECF244321}">
                <p14:modId xmlns:p14="http://schemas.microsoft.com/office/powerpoint/2010/main" val="641667540"/>
              </p:ext>
            </p:extLst>
          </p:nvPr>
        </p:nvGraphicFramePr>
        <p:xfrm>
          <a:off x="9182128" y="1488688"/>
          <a:ext cx="2683183" cy="41929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CuadroTexto 10">
            <a:extLst>
              <a:ext uri="{FF2B5EF4-FFF2-40B4-BE49-F238E27FC236}">
                <a16:creationId xmlns:a16="http://schemas.microsoft.com/office/drawing/2014/main" id="{A80A4ABE-1039-4567-90E4-81A55C549406}"/>
              </a:ext>
            </a:extLst>
          </p:cNvPr>
          <p:cNvSpPr txBox="1"/>
          <p:nvPr/>
        </p:nvSpPr>
        <p:spPr>
          <a:xfrm>
            <a:off x="4641990" y="1012861"/>
            <a:ext cx="3775005" cy="369332"/>
          </a:xfrm>
          <a:prstGeom prst="rect">
            <a:avLst/>
          </a:prstGeom>
          <a:noFill/>
        </p:spPr>
        <p:txBody>
          <a:bodyPr wrap="square" rtlCol="0">
            <a:spAutoFit/>
          </a:bodyPr>
          <a:lstStyle/>
          <a:p>
            <a:pPr algn="ctr"/>
            <a:r>
              <a:rPr lang="es-EC" b="1" dirty="0">
                <a:latin typeface="Aharoni" panose="02010803020104030203" pitchFamily="2" charset="-79"/>
                <a:cs typeface="Aharoni" panose="02010803020104030203" pitchFamily="2" charset="-79"/>
              </a:rPr>
              <a:t>Dificultades…</a:t>
            </a:r>
          </a:p>
        </p:txBody>
      </p:sp>
    </p:spTree>
    <p:extLst>
      <p:ext uri="{BB962C8B-B14F-4D97-AF65-F5344CB8AC3E}">
        <p14:creationId xmlns:p14="http://schemas.microsoft.com/office/powerpoint/2010/main" val="286731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ADDF67D-C5E3-4A23-BBAB-3E96B8AF1E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945" y="1211565"/>
            <a:ext cx="3860800" cy="4368800"/>
          </a:xfrm>
          <a:prstGeom prst="rect">
            <a:avLst/>
          </a:prstGeom>
          <a:noFill/>
          <a:ln>
            <a:noFill/>
          </a:ln>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3C115C3-71FC-4259-A989-B4C2E57072A3}"/>
                  </a:ext>
                </a:extLst>
              </p:cNvPr>
              <p:cNvSpPr txBox="1"/>
              <p:nvPr/>
            </p:nvSpPr>
            <p:spPr>
              <a:xfrm>
                <a:off x="207749" y="5580365"/>
                <a:ext cx="4405193"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𝑃𝑢𝑛𝑡𝑜</m:t>
                      </m:r>
                      <m:r>
                        <a:rPr lang="es-EC" sz="1400" i="0">
                          <a:latin typeface="Cambria Math" panose="02040503050406030204" pitchFamily="18" charset="0"/>
                        </a:rPr>
                        <m:t> </m:t>
                      </m:r>
                      <m:r>
                        <a:rPr lang="es-EC" sz="1400" i="1">
                          <a:latin typeface="Cambria Math" panose="02040503050406030204" pitchFamily="18" charset="0"/>
                        </a:rPr>
                        <m:t>𝑑𝑒</m:t>
                      </m:r>
                      <m:r>
                        <a:rPr lang="es-EC" sz="1400" i="0">
                          <a:latin typeface="Cambria Math" panose="02040503050406030204" pitchFamily="18" charset="0"/>
                        </a:rPr>
                        <m:t> </m:t>
                      </m:r>
                      <m:r>
                        <a:rPr lang="es-EC" sz="1400" i="1">
                          <a:latin typeface="Cambria Math" panose="02040503050406030204" pitchFamily="18" charset="0"/>
                        </a:rPr>
                        <m:t>𝑒𝑞𝑢𝑖𝑙𝑖𝑏𝑟𝑖𝑜</m:t>
                      </m:r>
                      <m:r>
                        <a:rPr lang="es-EC" sz="1400" i="0">
                          <a:latin typeface="Cambria Math" panose="02040503050406030204" pitchFamily="18" charset="0"/>
                        </a:rPr>
                        <m:t>= </m:t>
                      </m:r>
                      <m:f>
                        <m:fPr>
                          <m:ctrlPr>
                            <a:rPr lang="es-EC" sz="1400" i="1">
                              <a:solidFill>
                                <a:srgbClr val="836967"/>
                              </a:solidFill>
                              <a:latin typeface="Cambria Math" panose="02040503050406030204" pitchFamily="18" charset="0"/>
                            </a:rPr>
                          </m:ctrlPr>
                        </m:fPr>
                        <m:num>
                          <m:r>
                            <a:rPr lang="es-EC" sz="1400" i="0">
                              <a:latin typeface="Cambria Math" panose="02040503050406030204" pitchFamily="18" charset="0"/>
                            </a:rPr>
                            <m:t>870.00</m:t>
                          </m:r>
                        </m:num>
                        <m:den>
                          <m:r>
                            <a:rPr lang="es-EC" sz="1400" i="0">
                              <a:latin typeface="Cambria Math" panose="02040503050406030204" pitchFamily="18" charset="0"/>
                            </a:rPr>
                            <m:t>18.00−14.85</m:t>
                          </m:r>
                        </m:den>
                      </m:f>
                      <m:r>
                        <a:rPr lang="es-EC" sz="1400" i="0">
                          <a:latin typeface="Cambria Math" panose="02040503050406030204" pitchFamily="18" charset="0"/>
                        </a:rPr>
                        <m:t>=248 </m:t>
                      </m:r>
                      <m:r>
                        <a:rPr lang="es-EC" sz="1400" i="1">
                          <a:latin typeface="Cambria Math" panose="02040503050406030204" pitchFamily="18" charset="0"/>
                        </a:rPr>
                        <m:t>𝑢𝑛𝑖𝑑𝑎𝑑𝑒𝑠</m:t>
                      </m:r>
                    </m:oMath>
                  </m:oMathPara>
                </a14:m>
                <a:endParaRPr lang="es-EC" sz="1400" dirty="0"/>
              </a:p>
            </p:txBody>
          </p:sp>
        </mc:Choice>
        <mc:Fallback xmlns="">
          <p:sp>
            <p:nvSpPr>
              <p:cNvPr id="6" name="CuadroTexto 5">
                <a:extLst>
                  <a:ext uri="{FF2B5EF4-FFF2-40B4-BE49-F238E27FC236}">
                    <a16:creationId xmlns:a16="http://schemas.microsoft.com/office/drawing/2014/main" id="{03C115C3-71FC-4259-A989-B4C2E57072A3}"/>
                  </a:ext>
                </a:extLst>
              </p:cNvPr>
              <p:cNvSpPr txBox="1">
                <a:spLocks noRot="1" noChangeAspect="1" noMove="1" noResize="1" noEditPoints="1" noAdjustHandles="1" noChangeArrowheads="1" noChangeShapeType="1" noTextEdit="1"/>
              </p:cNvSpPr>
              <p:nvPr/>
            </p:nvSpPr>
            <p:spPr>
              <a:xfrm>
                <a:off x="207749" y="5580365"/>
                <a:ext cx="4405193" cy="497059"/>
              </a:xfrm>
              <a:prstGeom prst="rect">
                <a:avLst/>
              </a:prstGeom>
              <a:blipFill>
                <a:blip r:embed="rId3"/>
                <a:stretch>
                  <a:fillRect b="-1220"/>
                </a:stretch>
              </a:blipFill>
            </p:spPr>
            <p:txBody>
              <a:bodyPr/>
              <a:lstStyle/>
              <a:p>
                <a:r>
                  <a:rPr lang="es-EC">
                    <a:noFill/>
                  </a:rPr>
                  <a:t> </a:t>
                </a:r>
              </a:p>
            </p:txBody>
          </p:sp>
        </mc:Fallback>
      </mc:AlternateContent>
      <p:pic>
        <p:nvPicPr>
          <p:cNvPr id="7" name="Imagen 6">
            <a:extLst>
              <a:ext uri="{FF2B5EF4-FFF2-40B4-BE49-F238E27FC236}">
                <a16:creationId xmlns:a16="http://schemas.microsoft.com/office/drawing/2014/main" id="{88500ED4-0B57-40E8-94F9-E0D3AA56DD35}"/>
              </a:ext>
            </a:extLst>
          </p:cNvPr>
          <p:cNvPicPr>
            <a:picLocks noChangeAspect="1"/>
          </p:cNvPicPr>
          <p:nvPr/>
        </p:nvPicPr>
        <p:blipFill rotWithShape="1">
          <a:blip r:embed="rId4">
            <a:extLst>
              <a:ext uri="{28A0092B-C50C-407E-A947-70E740481C1C}">
                <a14:useLocalDpi xmlns:a14="http://schemas.microsoft.com/office/drawing/2010/main" val="0"/>
              </a:ext>
            </a:extLst>
          </a:blip>
          <a:srcRect r="3241"/>
          <a:stretch/>
        </p:blipFill>
        <p:spPr bwMode="auto">
          <a:xfrm>
            <a:off x="4802968" y="1299025"/>
            <a:ext cx="7224720" cy="3850351"/>
          </a:xfrm>
          <a:prstGeom prst="rect">
            <a:avLst/>
          </a:prstGeom>
          <a:noFill/>
          <a:ln>
            <a:noFill/>
          </a:ln>
          <a:extLst>
            <a:ext uri="{53640926-AAD7-44D8-BBD7-CCE9431645EC}">
              <a14:shadowObscured xmlns:a14="http://schemas.microsoft.com/office/drawing/2010/main"/>
            </a:ext>
          </a:extLst>
        </p:spPr>
      </p:pic>
      <p:sp>
        <p:nvSpPr>
          <p:cNvPr id="8" name="Marcador de texto 6">
            <a:extLst>
              <a:ext uri="{FF2B5EF4-FFF2-40B4-BE49-F238E27FC236}">
                <a16:creationId xmlns:a16="http://schemas.microsoft.com/office/drawing/2014/main" id="{B6D1C95E-07DA-4DF5-B780-B4293DE36A4C}"/>
              </a:ext>
            </a:extLst>
          </p:cNvPr>
          <p:cNvSpPr txBox="1">
            <a:spLocks/>
          </p:cNvSpPr>
          <p:nvPr/>
        </p:nvSpPr>
        <p:spPr>
          <a:xfrm>
            <a:off x="889159" y="648921"/>
            <a:ext cx="2692824"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Punto de equilibrio</a:t>
            </a:r>
          </a:p>
        </p:txBody>
      </p:sp>
      <p:sp>
        <p:nvSpPr>
          <p:cNvPr id="9" name="Marcador de texto 6">
            <a:extLst>
              <a:ext uri="{FF2B5EF4-FFF2-40B4-BE49-F238E27FC236}">
                <a16:creationId xmlns:a16="http://schemas.microsoft.com/office/drawing/2014/main" id="{685BD9F6-56A7-4BDD-8794-2EAC59CD1679}"/>
              </a:ext>
            </a:extLst>
          </p:cNvPr>
          <p:cNvSpPr txBox="1">
            <a:spLocks/>
          </p:cNvSpPr>
          <p:nvPr/>
        </p:nvSpPr>
        <p:spPr>
          <a:xfrm>
            <a:off x="6163135" y="658778"/>
            <a:ext cx="4504385"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Estado de Resultado Proyectado</a:t>
            </a:r>
          </a:p>
        </p:txBody>
      </p:sp>
    </p:spTree>
    <p:extLst>
      <p:ext uri="{BB962C8B-B14F-4D97-AF65-F5344CB8AC3E}">
        <p14:creationId xmlns:p14="http://schemas.microsoft.com/office/powerpoint/2010/main" val="172153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47F247-5365-4276-A431-BF9EE5064918}"/>
              </a:ext>
            </a:extLst>
          </p:cNvPr>
          <p:cNvPicPr>
            <a:picLocks noChangeAspect="1"/>
          </p:cNvPicPr>
          <p:nvPr/>
        </p:nvPicPr>
        <p:blipFill rotWithShape="1">
          <a:blip r:embed="rId2">
            <a:extLst>
              <a:ext uri="{28A0092B-C50C-407E-A947-70E740481C1C}">
                <a14:useLocalDpi xmlns:a14="http://schemas.microsoft.com/office/drawing/2010/main" val="0"/>
              </a:ext>
            </a:extLst>
          </a:blip>
          <a:srcRect r="4167"/>
          <a:stretch/>
        </p:blipFill>
        <p:spPr bwMode="auto">
          <a:xfrm>
            <a:off x="1003004" y="1160462"/>
            <a:ext cx="4762500" cy="4537075"/>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E103F51B-9A4D-43BB-A6DF-7F650AEEA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2133" y="680409"/>
            <a:ext cx="3927168" cy="5239204"/>
          </a:xfrm>
          <a:prstGeom prst="rect">
            <a:avLst/>
          </a:prstGeom>
          <a:noFill/>
          <a:ln>
            <a:noFill/>
          </a:ln>
        </p:spPr>
      </p:pic>
      <p:sp>
        <p:nvSpPr>
          <p:cNvPr id="6" name="Marcador de texto 6">
            <a:extLst>
              <a:ext uri="{FF2B5EF4-FFF2-40B4-BE49-F238E27FC236}">
                <a16:creationId xmlns:a16="http://schemas.microsoft.com/office/drawing/2014/main" id="{39A81A50-8A9B-4915-95BE-210CD064066F}"/>
              </a:ext>
            </a:extLst>
          </p:cNvPr>
          <p:cNvSpPr txBox="1">
            <a:spLocks/>
          </p:cNvSpPr>
          <p:nvPr/>
        </p:nvSpPr>
        <p:spPr>
          <a:xfrm>
            <a:off x="1003004" y="680409"/>
            <a:ext cx="4146865"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Contabilidad Administrativa</a:t>
            </a:r>
          </a:p>
        </p:txBody>
      </p:sp>
      <p:sp>
        <p:nvSpPr>
          <p:cNvPr id="7" name="Marcador de texto 6">
            <a:extLst>
              <a:ext uri="{FF2B5EF4-FFF2-40B4-BE49-F238E27FC236}">
                <a16:creationId xmlns:a16="http://schemas.microsoft.com/office/drawing/2014/main" id="{8E63D7CF-19B0-4E15-A804-8800A8E1E77A}"/>
              </a:ext>
            </a:extLst>
          </p:cNvPr>
          <p:cNvSpPr txBox="1">
            <a:spLocks/>
          </p:cNvSpPr>
          <p:nvPr/>
        </p:nvSpPr>
        <p:spPr>
          <a:xfrm>
            <a:off x="6953428" y="200356"/>
            <a:ext cx="4146865"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Flujo de efectivo</a:t>
            </a:r>
          </a:p>
        </p:txBody>
      </p:sp>
    </p:spTree>
    <p:extLst>
      <p:ext uri="{BB962C8B-B14F-4D97-AF65-F5344CB8AC3E}">
        <p14:creationId xmlns:p14="http://schemas.microsoft.com/office/powerpoint/2010/main" val="128945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0A14A6-711F-4083-A4A1-AF0B30E98B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278" y="864027"/>
            <a:ext cx="3754234" cy="4814959"/>
          </a:xfrm>
          <a:prstGeom prst="rect">
            <a:avLst/>
          </a:prstGeom>
          <a:noFill/>
          <a:ln>
            <a:noFill/>
          </a:ln>
        </p:spPr>
      </p:pic>
      <p:pic>
        <p:nvPicPr>
          <p:cNvPr id="5" name="Imagen 4">
            <a:extLst>
              <a:ext uri="{FF2B5EF4-FFF2-40B4-BE49-F238E27FC236}">
                <a16:creationId xmlns:a16="http://schemas.microsoft.com/office/drawing/2014/main" id="{6027C2A2-572D-4938-B321-23EBECDBC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7142" y="864027"/>
            <a:ext cx="3301810" cy="2179424"/>
          </a:xfrm>
          <a:prstGeom prst="rect">
            <a:avLst/>
          </a:prstGeom>
          <a:noFill/>
          <a:ln>
            <a:noFill/>
          </a:ln>
        </p:spPr>
      </p:pic>
      <p:pic>
        <p:nvPicPr>
          <p:cNvPr id="6" name="Imagen 5">
            <a:extLst>
              <a:ext uri="{FF2B5EF4-FFF2-40B4-BE49-F238E27FC236}">
                <a16:creationId xmlns:a16="http://schemas.microsoft.com/office/drawing/2014/main" id="{3206FD28-BFA4-4B83-992A-507ED25015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488" y="766977"/>
            <a:ext cx="3258884" cy="5286634"/>
          </a:xfrm>
          <a:prstGeom prst="rect">
            <a:avLst/>
          </a:prstGeom>
          <a:noFill/>
          <a:ln>
            <a:noFill/>
          </a:ln>
        </p:spPr>
      </p:pic>
      <p:pic>
        <p:nvPicPr>
          <p:cNvPr id="7" name="Imagen 6">
            <a:extLst>
              <a:ext uri="{FF2B5EF4-FFF2-40B4-BE49-F238E27FC236}">
                <a16:creationId xmlns:a16="http://schemas.microsoft.com/office/drawing/2014/main" id="{2B4F42A3-060F-4BA8-A626-3294694691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77142" y="3271507"/>
            <a:ext cx="3258884" cy="2722466"/>
          </a:xfrm>
          <a:prstGeom prst="rect">
            <a:avLst/>
          </a:prstGeom>
          <a:noFill/>
          <a:ln>
            <a:noFill/>
          </a:ln>
        </p:spPr>
      </p:pic>
      <p:cxnSp>
        <p:nvCxnSpPr>
          <p:cNvPr id="9" name="Conector: angular 8">
            <a:extLst>
              <a:ext uri="{FF2B5EF4-FFF2-40B4-BE49-F238E27FC236}">
                <a16:creationId xmlns:a16="http://schemas.microsoft.com/office/drawing/2014/main" id="{FFBF8DA6-8A7A-46E6-8A0E-6CC1DC6839F4}"/>
              </a:ext>
            </a:extLst>
          </p:cNvPr>
          <p:cNvCxnSpPr>
            <a:cxnSpLocks/>
          </p:cNvCxnSpPr>
          <p:nvPr/>
        </p:nvCxnSpPr>
        <p:spPr>
          <a:xfrm rot="5400000" flipH="1" flipV="1">
            <a:off x="3349656" y="1551883"/>
            <a:ext cx="5129946" cy="3754234"/>
          </a:xfrm>
          <a:prstGeom prst="bentConnector3">
            <a:avLst>
              <a:gd name="adj1" fmla="val 55587"/>
            </a:avLst>
          </a:prstGeom>
        </p:spPr>
        <p:style>
          <a:lnRef idx="3">
            <a:schemeClr val="accent2"/>
          </a:lnRef>
          <a:fillRef idx="0">
            <a:schemeClr val="accent2"/>
          </a:fillRef>
          <a:effectRef idx="2">
            <a:schemeClr val="accent2"/>
          </a:effectRef>
          <a:fontRef idx="minor">
            <a:schemeClr val="tx1"/>
          </a:fontRef>
        </p:style>
      </p:cxnSp>
      <p:sp>
        <p:nvSpPr>
          <p:cNvPr id="15" name="Marcador de texto 6">
            <a:extLst>
              <a:ext uri="{FF2B5EF4-FFF2-40B4-BE49-F238E27FC236}">
                <a16:creationId xmlns:a16="http://schemas.microsoft.com/office/drawing/2014/main" id="{F7CCA90A-BE83-4D34-99B4-32D288CC8046}"/>
              </a:ext>
            </a:extLst>
          </p:cNvPr>
          <p:cNvSpPr txBox="1">
            <a:spLocks/>
          </p:cNvSpPr>
          <p:nvPr/>
        </p:nvSpPr>
        <p:spPr>
          <a:xfrm>
            <a:off x="4774549" y="155918"/>
            <a:ext cx="2464070"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1">
                    <a:lumMod val="50000"/>
                  </a:schemeClr>
                </a:solidFill>
                <a:latin typeface="Aharoni" panose="02010803020104030203" pitchFamily="2" charset="-79"/>
                <a:cs typeface="Aharoni" panose="02010803020104030203" pitchFamily="2" charset="-79"/>
              </a:rPr>
              <a:t>Análisis financiero</a:t>
            </a:r>
          </a:p>
        </p:txBody>
      </p:sp>
      <p:sp>
        <p:nvSpPr>
          <p:cNvPr id="16" name="Marcador de texto 6">
            <a:extLst>
              <a:ext uri="{FF2B5EF4-FFF2-40B4-BE49-F238E27FC236}">
                <a16:creationId xmlns:a16="http://schemas.microsoft.com/office/drawing/2014/main" id="{8D3AB117-4B91-48DD-9AB4-55DCC7E0ED74}"/>
              </a:ext>
            </a:extLst>
          </p:cNvPr>
          <p:cNvSpPr txBox="1">
            <a:spLocks/>
          </p:cNvSpPr>
          <p:nvPr/>
        </p:nvSpPr>
        <p:spPr>
          <a:xfrm>
            <a:off x="1307583" y="155917"/>
            <a:ext cx="1705623"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Horizontal</a:t>
            </a:r>
          </a:p>
        </p:txBody>
      </p:sp>
      <p:sp>
        <p:nvSpPr>
          <p:cNvPr id="17" name="Marcador de texto 6">
            <a:extLst>
              <a:ext uri="{FF2B5EF4-FFF2-40B4-BE49-F238E27FC236}">
                <a16:creationId xmlns:a16="http://schemas.microsoft.com/office/drawing/2014/main" id="{9AD24C9D-DBB5-4622-AAF1-BADBF9A6BFF4}"/>
              </a:ext>
            </a:extLst>
          </p:cNvPr>
          <p:cNvSpPr txBox="1">
            <a:spLocks/>
          </p:cNvSpPr>
          <p:nvPr/>
        </p:nvSpPr>
        <p:spPr>
          <a:xfrm>
            <a:off x="8989734" y="155916"/>
            <a:ext cx="1588392" cy="4800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sz="2000" b="1" kern="0" dirty="0">
                <a:solidFill>
                  <a:schemeClr val="accent2">
                    <a:lumMod val="75000"/>
                  </a:schemeClr>
                </a:solidFill>
                <a:latin typeface="Aharoni" panose="02010803020104030203" pitchFamily="2" charset="-79"/>
                <a:cs typeface="Aharoni" panose="02010803020104030203" pitchFamily="2" charset="-79"/>
              </a:rPr>
              <a:t>Vertical</a:t>
            </a:r>
          </a:p>
        </p:txBody>
      </p:sp>
      <p:cxnSp>
        <p:nvCxnSpPr>
          <p:cNvPr id="19" name="Conector recto de flecha 18">
            <a:extLst>
              <a:ext uri="{FF2B5EF4-FFF2-40B4-BE49-F238E27FC236}">
                <a16:creationId xmlns:a16="http://schemas.microsoft.com/office/drawing/2014/main" id="{7838F902-017B-4239-825D-D00AC72954D7}"/>
              </a:ext>
            </a:extLst>
          </p:cNvPr>
          <p:cNvCxnSpPr>
            <a:cxnSpLocks/>
            <a:stCxn id="15" idx="3"/>
            <a:endCxn id="17" idx="1"/>
          </p:cNvCxnSpPr>
          <p:nvPr/>
        </p:nvCxnSpPr>
        <p:spPr>
          <a:xfrm flipV="1">
            <a:off x="7238619" y="395943"/>
            <a:ext cx="1751115" cy="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ector recto de flecha 19">
            <a:extLst>
              <a:ext uri="{FF2B5EF4-FFF2-40B4-BE49-F238E27FC236}">
                <a16:creationId xmlns:a16="http://schemas.microsoft.com/office/drawing/2014/main" id="{B75345E7-A210-4D81-A3DB-E86E0839DC61}"/>
              </a:ext>
            </a:extLst>
          </p:cNvPr>
          <p:cNvCxnSpPr>
            <a:cxnSpLocks/>
            <a:stCxn id="15" idx="1"/>
            <a:endCxn id="16" idx="3"/>
          </p:cNvCxnSpPr>
          <p:nvPr/>
        </p:nvCxnSpPr>
        <p:spPr>
          <a:xfrm flipH="1" flipV="1">
            <a:off x="3013206" y="395944"/>
            <a:ext cx="1761343"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62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2640B8D-36AB-4964-A4DE-1F4C6313A1FA}"/>
              </a:ext>
            </a:extLst>
          </p:cNvPr>
          <p:cNvSpPr/>
          <p:nvPr/>
        </p:nvSpPr>
        <p:spPr>
          <a:xfrm>
            <a:off x="207760" y="53790"/>
            <a:ext cx="3259226"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Conclusiones</a:t>
            </a:r>
          </a:p>
        </p:txBody>
      </p:sp>
      <p:graphicFrame>
        <p:nvGraphicFramePr>
          <p:cNvPr id="3" name="Diagrama 2">
            <a:extLst>
              <a:ext uri="{FF2B5EF4-FFF2-40B4-BE49-F238E27FC236}">
                <a16:creationId xmlns:a16="http://schemas.microsoft.com/office/drawing/2014/main" id="{5EE96C59-5206-492E-BE78-76FBDF2CDC3D}"/>
              </a:ext>
            </a:extLst>
          </p:cNvPr>
          <p:cNvGraphicFramePr/>
          <p:nvPr>
            <p:extLst>
              <p:ext uri="{D42A27DB-BD31-4B8C-83A1-F6EECF244321}">
                <p14:modId xmlns:p14="http://schemas.microsoft.com/office/powerpoint/2010/main" val="2665766699"/>
              </p:ext>
            </p:extLst>
          </p:nvPr>
        </p:nvGraphicFramePr>
        <p:xfrm>
          <a:off x="1224070" y="761676"/>
          <a:ext cx="101307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75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8CA4167-9120-4F66-B70E-55ED72E55641}"/>
              </a:ext>
            </a:extLst>
          </p:cNvPr>
          <p:cNvSpPr/>
          <p:nvPr/>
        </p:nvSpPr>
        <p:spPr>
          <a:xfrm>
            <a:off x="155350" y="44825"/>
            <a:ext cx="4371710"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Recomendaciones</a:t>
            </a:r>
          </a:p>
        </p:txBody>
      </p:sp>
      <p:graphicFrame>
        <p:nvGraphicFramePr>
          <p:cNvPr id="3" name="Diagrama 2">
            <a:extLst>
              <a:ext uri="{FF2B5EF4-FFF2-40B4-BE49-F238E27FC236}">
                <a16:creationId xmlns:a16="http://schemas.microsoft.com/office/drawing/2014/main" id="{B402C5A1-F6A7-423B-A779-6BF3A429A599}"/>
              </a:ext>
            </a:extLst>
          </p:cNvPr>
          <p:cNvGraphicFramePr/>
          <p:nvPr>
            <p:extLst>
              <p:ext uri="{D42A27DB-BD31-4B8C-83A1-F6EECF244321}">
                <p14:modId xmlns:p14="http://schemas.microsoft.com/office/powerpoint/2010/main" val="2628485682"/>
              </p:ext>
            </p:extLst>
          </p:nvPr>
        </p:nvGraphicFramePr>
        <p:xfrm>
          <a:off x="1224070" y="761676"/>
          <a:ext cx="101307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94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FEF4EC-405A-4AFB-A163-107259CFE9DB}"/>
              </a:ext>
            </a:extLst>
          </p:cNvPr>
          <p:cNvSpPr>
            <a:spLocks noChangeArrowheads="1"/>
          </p:cNvSpPr>
          <p:nvPr/>
        </p:nvSpPr>
        <p:spPr bwMode="auto">
          <a:xfrm>
            <a:off x="979117" y="313150"/>
            <a:ext cx="13874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id="{ED3CF2D7-49D4-4F53-847F-C658011F52B9}"/>
              </a:ext>
            </a:extLst>
          </p:cNvPr>
          <p:cNvGraphicFramePr>
            <a:graphicFrameLocks noChangeAspect="1"/>
          </p:cNvGraphicFramePr>
          <p:nvPr>
            <p:extLst>
              <p:ext uri="{D42A27DB-BD31-4B8C-83A1-F6EECF244321}">
                <p14:modId xmlns:p14="http://schemas.microsoft.com/office/powerpoint/2010/main" val="3265676729"/>
              </p:ext>
            </p:extLst>
          </p:nvPr>
        </p:nvGraphicFramePr>
        <p:xfrm>
          <a:off x="979118" y="878645"/>
          <a:ext cx="10233763" cy="4770594"/>
        </p:xfrm>
        <a:graphic>
          <a:graphicData uri="http://schemas.openxmlformats.org/presentationml/2006/ole">
            <mc:AlternateContent xmlns:mc="http://schemas.openxmlformats.org/markup-compatibility/2006">
              <mc:Choice xmlns:v="urn:schemas-microsoft-com:vml" Requires="v">
                <p:oleObj spid="_x0000_s2107" name="Visio" r:id="rId3" imgW="9867865" imgH="4602213" progId="Visio.Drawing.15">
                  <p:embed/>
                </p:oleObj>
              </mc:Choice>
              <mc:Fallback>
                <p:oleObj name="Visio" r:id="rId3" imgW="9867865" imgH="460221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118" y="878645"/>
                        <a:ext cx="10233763" cy="4770594"/>
                      </a:xfrm>
                      <a:prstGeom prst="rect">
                        <a:avLst/>
                      </a:prstGeom>
                      <a:noFill/>
                    </p:spPr>
                  </p:pic>
                </p:oleObj>
              </mc:Fallback>
            </mc:AlternateContent>
          </a:graphicData>
        </a:graphic>
      </p:graphicFrame>
      <p:sp>
        <p:nvSpPr>
          <p:cNvPr id="6" name="Rectángulo 5">
            <a:extLst>
              <a:ext uri="{FF2B5EF4-FFF2-40B4-BE49-F238E27FC236}">
                <a16:creationId xmlns:a16="http://schemas.microsoft.com/office/drawing/2014/main" id="{3952D6A7-86AE-4F5A-81F8-EEED892B0564}"/>
              </a:ext>
            </a:extLst>
          </p:cNvPr>
          <p:cNvSpPr/>
          <p:nvPr/>
        </p:nvSpPr>
        <p:spPr>
          <a:xfrm>
            <a:off x="177922" y="32973"/>
            <a:ext cx="4730783"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Árbol de problemas</a:t>
            </a:r>
          </a:p>
        </p:txBody>
      </p:sp>
    </p:spTree>
    <p:extLst>
      <p:ext uri="{BB962C8B-B14F-4D97-AF65-F5344CB8AC3E}">
        <p14:creationId xmlns:p14="http://schemas.microsoft.com/office/powerpoint/2010/main" val="109220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561EF47-69C8-4109-817B-33761CB67F88}"/>
              </a:ext>
            </a:extLst>
          </p:cNvPr>
          <p:cNvSpPr/>
          <p:nvPr/>
        </p:nvSpPr>
        <p:spPr>
          <a:xfrm>
            <a:off x="373489" y="32973"/>
            <a:ext cx="4339651"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Árbol de objetivos</a:t>
            </a:r>
          </a:p>
        </p:txBody>
      </p:sp>
      <p:sp>
        <p:nvSpPr>
          <p:cNvPr id="5" name="Rectangle 2">
            <a:extLst>
              <a:ext uri="{FF2B5EF4-FFF2-40B4-BE49-F238E27FC236}">
                <a16:creationId xmlns:a16="http://schemas.microsoft.com/office/drawing/2014/main" id="{CE0A93DD-D088-46BA-8D43-FC3A4964BD74}"/>
              </a:ext>
            </a:extLst>
          </p:cNvPr>
          <p:cNvSpPr>
            <a:spLocks noChangeArrowheads="1"/>
          </p:cNvSpPr>
          <p:nvPr/>
        </p:nvSpPr>
        <p:spPr bwMode="auto">
          <a:xfrm>
            <a:off x="663880" y="901873"/>
            <a:ext cx="141169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id="{01AB504D-890A-42C4-A830-2FDFA55EC304}"/>
              </a:ext>
            </a:extLst>
          </p:cNvPr>
          <p:cNvGraphicFramePr>
            <a:graphicFrameLocks noChangeAspect="1"/>
          </p:cNvGraphicFramePr>
          <p:nvPr>
            <p:extLst>
              <p:ext uri="{D42A27DB-BD31-4B8C-83A1-F6EECF244321}">
                <p14:modId xmlns:p14="http://schemas.microsoft.com/office/powerpoint/2010/main" val="297420286"/>
              </p:ext>
            </p:extLst>
          </p:nvPr>
        </p:nvGraphicFramePr>
        <p:xfrm>
          <a:off x="835330" y="901873"/>
          <a:ext cx="10217586" cy="4772416"/>
        </p:xfrm>
        <a:graphic>
          <a:graphicData uri="http://schemas.openxmlformats.org/presentationml/2006/ole">
            <mc:AlternateContent xmlns:mc="http://schemas.openxmlformats.org/markup-compatibility/2006">
              <mc:Choice xmlns:v="urn:schemas-microsoft-com:vml" Requires="v">
                <p:oleObj spid="_x0000_s3130" name="Visio" r:id="rId3" imgW="9867865" imgH="4602213" progId="Visio.Drawing.15">
                  <p:embed/>
                </p:oleObj>
              </mc:Choice>
              <mc:Fallback>
                <p:oleObj name="Visio" r:id="rId3" imgW="9867865" imgH="460221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30" y="901873"/>
                        <a:ext cx="10217586" cy="4772416"/>
                      </a:xfrm>
                      <a:prstGeom prst="rect">
                        <a:avLst/>
                      </a:prstGeom>
                      <a:noFill/>
                    </p:spPr>
                  </p:pic>
                </p:oleObj>
              </mc:Fallback>
            </mc:AlternateContent>
          </a:graphicData>
        </a:graphic>
      </p:graphicFrame>
    </p:spTree>
    <p:extLst>
      <p:ext uri="{BB962C8B-B14F-4D97-AF65-F5344CB8AC3E}">
        <p14:creationId xmlns:p14="http://schemas.microsoft.com/office/powerpoint/2010/main" val="131160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561EF47-69C8-4109-817B-33761CB67F88}"/>
              </a:ext>
            </a:extLst>
          </p:cNvPr>
          <p:cNvSpPr/>
          <p:nvPr/>
        </p:nvSpPr>
        <p:spPr>
          <a:xfrm>
            <a:off x="135184" y="0"/>
            <a:ext cx="8073044"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Análisis cualitativo de alternativas</a:t>
            </a:r>
          </a:p>
        </p:txBody>
      </p:sp>
      <p:sp>
        <p:nvSpPr>
          <p:cNvPr id="5" name="Rectangle 2">
            <a:extLst>
              <a:ext uri="{FF2B5EF4-FFF2-40B4-BE49-F238E27FC236}">
                <a16:creationId xmlns:a16="http://schemas.microsoft.com/office/drawing/2014/main" id="{CE0A93DD-D088-46BA-8D43-FC3A4964BD74}"/>
              </a:ext>
            </a:extLst>
          </p:cNvPr>
          <p:cNvSpPr>
            <a:spLocks noChangeArrowheads="1"/>
          </p:cNvSpPr>
          <p:nvPr/>
        </p:nvSpPr>
        <p:spPr bwMode="auto">
          <a:xfrm>
            <a:off x="663880" y="901873"/>
            <a:ext cx="141169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cxnSp>
        <p:nvCxnSpPr>
          <p:cNvPr id="7" name="Conector recto 6">
            <a:extLst>
              <a:ext uri="{FF2B5EF4-FFF2-40B4-BE49-F238E27FC236}">
                <a16:creationId xmlns:a16="http://schemas.microsoft.com/office/drawing/2014/main" id="{8EA80470-54DA-4BAC-9C42-E63EC7A8F911}"/>
              </a:ext>
            </a:extLst>
          </p:cNvPr>
          <p:cNvCxnSpPr/>
          <p:nvPr/>
        </p:nvCxnSpPr>
        <p:spPr>
          <a:xfrm>
            <a:off x="260324" y="1141579"/>
            <a:ext cx="8424936"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8" name="Conector fuera de página 12">
            <a:extLst>
              <a:ext uri="{FF2B5EF4-FFF2-40B4-BE49-F238E27FC236}">
                <a16:creationId xmlns:a16="http://schemas.microsoft.com/office/drawing/2014/main" id="{8AD7287A-171C-4471-91CD-918EE7E1EC1A}"/>
              </a:ext>
            </a:extLst>
          </p:cNvPr>
          <p:cNvSpPr/>
          <p:nvPr/>
        </p:nvSpPr>
        <p:spPr>
          <a:xfrm>
            <a:off x="663880" y="1335566"/>
            <a:ext cx="3319397" cy="555835"/>
          </a:xfrm>
          <a:prstGeom prst="flowChartOffpage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200" b="1" i="1" dirty="0"/>
              <a:t>Se establecen alternativas de solución para cada causa principal</a:t>
            </a:r>
            <a:endParaRPr lang="es-ES_tradnl" sz="1200" b="1" dirty="0"/>
          </a:p>
        </p:txBody>
      </p:sp>
      <p:sp>
        <p:nvSpPr>
          <p:cNvPr id="9" name="Conector fuera de página 13">
            <a:extLst>
              <a:ext uri="{FF2B5EF4-FFF2-40B4-BE49-F238E27FC236}">
                <a16:creationId xmlns:a16="http://schemas.microsoft.com/office/drawing/2014/main" id="{3371EEED-315C-44F9-BC86-2E99EA4F2816}"/>
              </a:ext>
            </a:extLst>
          </p:cNvPr>
          <p:cNvSpPr/>
          <p:nvPr/>
        </p:nvSpPr>
        <p:spPr>
          <a:xfrm>
            <a:off x="6333626" y="1249376"/>
            <a:ext cx="3319397" cy="555834"/>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b="1" i="1" dirty="0"/>
              <a:t>Teoría del precio natural</a:t>
            </a:r>
            <a:endParaRPr lang="es-ES_tradnl" sz="1200" b="1" dirty="0"/>
          </a:p>
        </p:txBody>
      </p:sp>
      <p:graphicFrame>
        <p:nvGraphicFramePr>
          <p:cNvPr id="11" name="Diagrama 10">
            <a:extLst>
              <a:ext uri="{FF2B5EF4-FFF2-40B4-BE49-F238E27FC236}">
                <a16:creationId xmlns:a16="http://schemas.microsoft.com/office/drawing/2014/main" id="{921D4FD1-E1A3-4C2C-9956-B0602FA89263}"/>
              </a:ext>
            </a:extLst>
          </p:cNvPr>
          <p:cNvGraphicFramePr/>
          <p:nvPr>
            <p:extLst>
              <p:ext uri="{D42A27DB-BD31-4B8C-83A1-F6EECF244321}">
                <p14:modId xmlns:p14="http://schemas.microsoft.com/office/powerpoint/2010/main" val="3533969746"/>
              </p:ext>
            </p:extLst>
          </p:nvPr>
        </p:nvGraphicFramePr>
        <p:xfrm>
          <a:off x="5783866" y="4697502"/>
          <a:ext cx="4848724" cy="842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02D0D41E-8136-4703-BFBD-26EB54EDD6F7}"/>
              </a:ext>
            </a:extLst>
          </p:cNvPr>
          <p:cNvGraphicFramePr/>
          <p:nvPr>
            <p:extLst>
              <p:ext uri="{D42A27DB-BD31-4B8C-83A1-F6EECF244321}">
                <p14:modId xmlns:p14="http://schemas.microsoft.com/office/powerpoint/2010/main" val="538724894"/>
              </p:ext>
            </p:extLst>
          </p:nvPr>
        </p:nvGraphicFramePr>
        <p:xfrm>
          <a:off x="320445" y="2219311"/>
          <a:ext cx="3858499" cy="1371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a 17">
            <a:extLst>
              <a:ext uri="{FF2B5EF4-FFF2-40B4-BE49-F238E27FC236}">
                <a16:creationId xmlns:a16="http://schemas.microsoft.com/office/drawing/2014/main" id="{DBA4F467-A0AB-47FB-BF30-7DEC61AD26CD}"/>
              </a:ext>
            </a:extLst>
          </p:cNvPr>
          <p:cNvGraphicFramePr/>
          <p:nvPr>
            <p:extLst>
              <p:ext uri="{D42A27DB-BD31-4B8C-83A1-F6EECF244321}">
                <p14:modId xmlns:p14="http://schemas.microsoft.com/office/powerpoint/2010/main" val="429283012"/>
              </p:ext>
            </p:extLst>
          </p:nvPr>
        </p:nvGraphicFramePr>
        <p:xfrm>
          <a:off x="1296354" y="3785065"/>
          <a:ext cx="1906679" cy="13711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 name="Tabla 1">
            <a:extLst>
              <a:ext uri="{FF2B5EF4-FFF2-40B4-BE49-F238E27FC236}">
                <a16:creationId xmlns:a16="http://schemas.microsoft.com/office/drawing/2014/main" id="{28B34609-9651-4987-831E-607D0F360AD6}"/>
              </a:ext>
            </a:extLst>
          </p:cNvPr>
          <p:cNvGraphicFramePr>
            <a:graphicFrameLocks noGrp="1"/>
          </p:cNvGraphicFramePr>
          <p:nvPr>
            <p:extLst>
              <p:ext uri="{D42A27DB-BD31-4B8C-83A1-F6EECF244321}">
                <p14:modId xmlns:p14="http://schemas.microsoft.com/office/powerpoint/2010/main" val="338455722"/>
              </p:ext>
            </p:extLst>
          </p:nvPr>
        </p:nvGraphicFramePr>
        <p:xfrm>
          <a:off x="4723313" y="2032419"/>
          <a:ext cx="5660763" cy="947768"/>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160457">
                  <a:extLst>
                    <a:ext uri="{9D8B030D-6E8A-4147-A177-3AD203B41FA5}">
                      <a16:colId xmlns:a16="http://schemas.microsoft.com/office/drawing/2014/main" val="613507844"/>
                    </a:ext>
                  </a:extLst>
                </a:gridCol>
                <a:gridCol w="1500102">
                  <a:extLst>
                    <a:ext uri="{9D8B030D-6E8A-4147-A177-3AD203B41FA5}">
                      <a16:colId xmlns:a16="http://schemas.microsoft.com/office/drawing/2014/main" val="2408877807"/>
                    </a:ext>
                  </a:extLst>
                </a:gridCol>
                <a:gridCol w="1500102">
                  <a:extLst>
                    <a:ext uri="{9D8B030D-6E8A-4147-A177-3AD203B41FA5}">
                      <a16:colId xmlns:a16="http://schemas.microsoft.com/office/drawing/2014/main" val="1534112121"/>
                    </a:ext>
                  </a:extLst>
                </a:gridCol>
                <a:gridCol w="1500102">
                  <a:extLst>
                    <a:ext uri="{9D8B030D-6E8A-4147-A177-3AD203B41FA5}">
                      <a16:colId xmlns:a16="http://schemas.microsoft.com/office/drawing/2014/main" val="2533215990"/>
                    </a:ext>
                  </a:extLst>
                </a:gridCol>
              </a:tblGrid>
              <a:tr h="177720">
                <a:tc>
                  <a:txBody>
                    <a:bodyPr/>
                    <a:lstStyle/>
                    <a:p>
                      <a:pPr>
                        <a:lnSpc>
                          <a:spcPct val="107000"/>
                        </a:lnSpc>
                      </a:pPr>
                      <a:endParaRPr lang="es-EC" sz="1100">
                        <a:effectLst/>
                        <a:latin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pPr>
                      <a:r>
                        <a:rPr lang="es-EC" sz="1100">
                          <a:effectLst/>
                        </a:rPr>
                        <a:t>Alternativa 1</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Alternativa 2</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Alternativa 3</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645490794"/>
                  </a:ext>
                </a:extLst>
              </a:tr>
              <a:tr h="177720">
                <a:tc>
                  <a:txBody>
                    <a:bodyPr/>
                    <a:lstStyle/>
                    <a:p>
                      <a:pPr>
                        <a:lnSpc>
                          <a:spcPct val="107000"/>
                        </a:lnSpc>
                      </a:pPr>
                      <a:r>
                        <a:rPr lang="es-EC" sz="1100">
                          <a:effectLst/>
                        </a:rPr>
                        <a:t>Coste</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Bajo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Alto</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750006394"/>
                  </a:ext>
                </a:extLst>
              </a:tr>
              <a:tr h="177720">
                <a:tc>
                  <a:txBody>
                    <a:bodyPr/>
                    <a:lstStyle/>
                    <a:p>
                      <a:pPr>
                        <a:lnSpc>
                          <a:spcPct val="107000"/>
                        </a:lnSpc>
                      </a:pPr>
                      <a:r>
                        <a:rPr lang="es-EC" sz="1100">
                          <a:effectLst/>
                        </a:rPr>
                        <a:t>Tiempo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Bajo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Alto</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858712775"/>
                  </a:ext>
                </a:extLst>
              </a:tr>
              <a:tr h="236888">
                <a:tc>
                  <a:txBody>
                    <a:bodyPr/>
                    <a:lstStyle/>
                    <a:p>
                      <a:pPr>
                        <a:lnSpc>
                          <a:spcPct val="107000"/>
                        </a:lnSpc>
                      </a:pPr>
                      <a:r>
                        <a:rPr lang="es-EC" sz="1100" dirty="0">
                          <a:effectLst/>
                        </a:rPr>
                        <a:t>Impacto social</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Medio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635854100"/>
                  </a:ext>
                </a:extLst>
              </a:tr>
              <a:tr h="177720">
                <a:tc>
                  <a:txBody>
                    <a:bodyPr/>
                    <a:lstStyle/>
                    <a:p>
                      <a:pPr>
                        <a:lnSpc>
                          <a:spcPct val="107000"/>
                        </a:lnSpc>
                      </a:pPr>
                      <a:r>
                        <a:rPr lang="es-EC" sz="1100">
                          <a:effectLst/>
                        </a:rPr>
                        <a:t>Viabilidad</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Alto</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Alto</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1951917609"/>
                  </a:ext>
                </a:extLst>
              </a:tr>
            </a:tbl>
          </a:graphicData>
        </a:graphic>
      </p:graphicFrame>
      <p:graphicFrame>
        <p:nvGraphicFramePr>
          <p:cNvPr id="3" name="Tabla 2">
            <a:extLst>
              <a:ext uri="{FF2B5EF4-FFF2-40B4-BE49-F238E27FC236}">
                <a16:creationId xmlns:a16="http://schemas.microsoft.com/office/drawing/2014/main" id="{45E67233-65A3-4663-B6CF-35C2FE1DF8F7}"/>
              </a:ext>
            </a:extLst>
          </p:cNvPr>
          <p:cNvGraphicFramePr>
            <a:graphicFrameLocks noGrp="1"/>
          </p:cNvGraphicFramePr>
          <p:nvPr>
            <p:extLst>
              <p:ext uri="{D42A27DB-BD31-4B8C-83A1-F6EECF244321}">
                <p14:modId xmlns:p14="http://schemas.microsoft.com/office/powerpoint/2010/main" val="2485610209"/>
              </p:ext>
            </p:extLst>
          </p:nvPr>
        </p:nvGraphicFramePr>
        <p:xfrm>
          <a:off x="6096000" y="3086206"/>
          <a:ext cx="5490845" cy="126092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030276">
                  <a:extLst>
                    <a:ext uri="{9D8B030D-6E8A-4147-A177-3AD203B41FA5}">
                      <a16:colId xmlns:a16="http://schemas.microsoft.com/office/drawing/2014/main" val="738456493"/>
                    </a:ext>
                  </a:extLst>
                </a:gridCol>
                <a:gridCol w="675624">
                  <a:extLst>
                    <a:ext uri="{9D8B030D-6E8A-4147-A177-3AD203B41FA5}">
                      <a16:colId xmlns:a16="http://schemas.microsoft.com/office/drawing/2014/main" val="4153903446"/>
                    </a:ext>
                  </a:extLst>
                </a:gridCol>
                <a:gridCol w="634677">
                  <a:extLst>
                    <a:ext uri="{9D8B030D-6E8A-4147-A177-3AD203B41FA5}">
                      <a16:colId xmlns:a16="http://schemas.microsoft.com/office/drawing/2014/main" val="1862769274"/>
                    </a:ext>
                  </a:extLst>
                </a:gridCol>
                <a:gridCol w="562029">
                  <a:extLst>
                    <a:ext uri="{9D8B030D-6E8A-4147-A177-3AD203B41FA5}">
                      <a16:colId xmlns:a16="http://schemas.microsoft.com/office/drawing/2014/main" val="4174815553"/>
                    </a:ext>
                  </a:extLst>
                </a:gridCol>
                <a:gridCol w="655150">
                  <a:extLst>
                    <a:ext uri="{9D8B030D-6E8A-4147-A177-3AD203B41FA5}">
                      <a16:colId xmlns:a16="http://schemas.microsoft.com/office/drawing/2014/main" val="468235817"/>
                    </a:ext>
                  </a:extLst>
                </a:gridCol>
                <a:gridCol w="602315">
                  <a:extLst>
                    <a:ext uri="{9D8B030D-6E8A-4147-A177-3AD203B41FA5}">
                      <a16:colId xmlns:a16="http://schemas.microsoft.com/office/drawing/2014/main" val="886115681"/>
                    </a:ext>
                  </a:extLst>
                </a:gridCol>
                <a:gridCol w="301158">
                  <a:extLst>
                    <a:ext uri="{9D8B030D-6E8A-4147-A177-3AD203B41FA5}">
                      <a16:colId xmlns:a16="http://schemas.microsoft.com/office/drawing/2014/main" val="119237374"/>
                    </a:ext>
                  </a:extLst>
                </a:gridCol>
                <a:gridCol w="1029616">
                  <a:extLst>
                    <a:ext uri="{9D8B030D-6E8A-4147-A177-3AD203B41FA5}">
                      <a16:colId xmlns:a16="http://schemas.microsoft.com/office/drawing/2014/main" val="3558024439"/>
                    </a:ext>
                  </a:extLst>
                </a:gridCol>
              </a:tblGrid>
              <a:tr h="182880">
                <a:tc>
                  <a:txBody>
                    <a:bodyPr/>
                    <a:lstStyle/>
                    <a:p>
                      <a:pPr>
                        <a:lnSpc>
                          <a:spcPct val="107000"/>
                        </a:lnSpc>
                      </a:pPr>
                      <a:endParaRPr lang="es-EC" sz="1100" dirty="0">
                        <a:solidFill>
                          <a:schemeClr val="accent5">
                            <a:lumMod val="25000"/>
                          </a:schemeClr>
                        </a:solidFill>
                        <a:effectLst/>
                        <a:latin typeface="Calibri" panose="020F0502020204030204" pitchFamily="34" charset="0"/>
                        <a:cs typeface="Arial" panose="020B0604020202020204" pitchFamily="34" charset="0"/>
                      </a:endParaRPr>
                    </a:p>
                  </a:txBody>
                  <a:tcPr marL="44450" marR="44450" marT="0" marB="0" anchor="b"/>
                </a:tc>
                <a:tc>
                  <a:txBody>
                    <a:bodyPr/>
                    <a:lstStyle/>
                    <a:p>
                      <a:pPr>
                        <a:lnSpc>
                          <a:spcPct val="107000"/>
                        </a:lnSpc>
                      </a:pPr>
                      <a:endParaRPr lang="es-EC" sz="1100" dirty="0">
                        <a:solidFill>
                          <a:schemeClr val="accent5">
                            <a:lumMod val="25000"/>
                          </a:schemeClr>
                        </a:solidFill>
                        <a:effectLst/>
                        <a:latin typeface="Calibri" panose="020F0502020204030204" pitchFamily="34" charset="0"/>
                        <a:cs typeface="Arial" panose="020B0604020202020204" pitchFamily="34" charset="0"/>
                      </a:endParaRPr>
                    </a:p>
                  </a:txBody>
                  <a:tcPr marL="44450" marR="44450" marT="0" marB="0" anchor="b"/>
                </a:tc>
                <a:tc gridSpan="2">
                  <a:txBody>
                    <a:bodyPr/>
                    <a:lstStyle/>
                    <a:p>
                      <a:pPr algn="ctr">
                        <a:lnSpc>
                          <a:spcPct val="107000"/>
                        </a:lnSpc>
                      </a:pPr>
                      <a:r>
                        <a:rPr lang="es-EC" sz="1100" dirty="0">
                          <a:solidFill>
                            <a:schemeClr val="accent5">
                              <a:lumMod val="25000"/>
                            </a:schemeClr>
                          </a:solidFill>
                          <a:effectLst/>
                        </a:rPr>
                        <a:t>Alternativa 1</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07000"/>
                        </a:lnSpc>
                      </a:pPr>
                      <a:r>
                        <a:rPr lang="es-EC" sz="1100" dirty="0">
                          <a:solidFill>
                            <a:schemeClr val="accent5">
                              <a:lumMod val="25000"/>
                            </a:schemeClr>
                          </a:solidFill>
                          <a:effectLst/>
                        </a:rPr>
                        <a:t>Alternativa 2</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07000"/>
                        </a:lnSpc>
                      </a:pPr>
                      <a:r>
                        <a:rPr lang="es-EC" sz="1100" dirty="0">
                          <a:solidFill>
                            <a:schemeClr val="accent5">
                              <a:lumMod val="25000"/>
                            </a:schemeClr>
                          </a:solidFill>
                          <a:effectLst/>
                        </a:rPr>
                        <a:t>Alternativa 3</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2794307226"/>
                  </a:ext>
                </a:extLst>
              </a:tr>
              <a:tr h="182880">
                <a:tc>
                  <a:txBody>
                    <a:bodyPr/>
                    <a:lstStyle/>
                    <a:p>
                      <a:pPr>
                        <a:lnSpc>
                          <a:spcPct val="107000"/>
                        </a:lnSpc>
                      </a:pPr>
                      <a:r>
                        <a:rPr lang="es-EC" sz="1100" dirty="0">
                          <a:solidFill>
                            <a:schemeClr val="accent5">
                              <a:lumMod val="25000"/>
                            </a:schemeClr>
                          </a:solidFill>
                          <a:effectLst/>
                        </a:rPr>
                        <a:t>Coste</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5</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25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2</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10</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245791132"/>
                  </a:ext>
                </a:extLst>
              </a:tr>
              <a:tr h="182880">
                <a:tc>
                  <a:txBody>
                    <a:bodyPr/>
                    <a:lstStyle/>
                    <a:p>
                      <a:pPr>
                        <a:lnSpc>
                          <a:spcPct val="107000"/>
                        </a:lnSpc>
                      </a:pPr>
                      <a:r>
                        <a:rPr lang="es-EC" sz="1100" dirty="0">
                          <a:solidFill>
                            <a:schemeClr val="accent5">
                              <a:lumMod val="25000"/>
                            </a:schemeClr>
                          </a:solidFill>
                          <a:effectLst/>
                        </a:rPr>
                        <a:t>Tiempo</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4</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4</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16</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2</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8</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4</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73824521"/>
                  </a:ext>
                </a:extLst>
              </a:tr>
              <a:tr h="182880">
                <a:tc>
                  <a:txBody>
                    <a:bodyPr/>
                    <a:lstStyle/>
                    <a:p>
                      <a:pPr>
                        <a:lnSpc>
                          <a:spcPct val="107000"/>
                        </a:lnSpc>
                      </a:pPr>
                      <a:r>
                        <a:rPr lang="es-EC" sz="1100" dirty="0">
                          <a:solidFill>
                            <a:schemeClr val="accent5">
                              <a:lumMod val="25000"/>
                            </a:schemeClr>
                          </a:solidFill>
                          <a:effectLst/>
                        </a:rPr>
                        <a:t>Impacto social</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3</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3</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9</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003441472"/>
                  </a:ext>
                </a:extLst>
              </a:tr>
              <a:tr h="182880">
                <a:tc>
                  <a:txBody>
                    <a:bodyPr/>
                    <a:lstStyle/>
                    <a:p>
                      <a:pPr>
                        <a:lnSpc>
                          <a:spcPct val="107000"/>
                        </a:lnSpc>
                      </a:pPr>
                      <a:r>
                        <a:rPr lang="es-EC" sz="1100" dirty="0">
                          <a:solidFill>
                            <a:schemeClr val="accent5">
                              <a:lumMod val="25000"/>
                            </a:schemeClr>
                          </a:solidFill>
                          <a:effectLst/>
                        </a:rPr>
                        <a:t>Viabilidad</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4</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4</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16</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20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5</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20</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430629271"/>
                  </a:ext>
                </a:extLst>
              </a:tr>
              <a:tr h="182880">
                <a:tc>
                  <a:txBody>
                    <a:bodyPr/>
                    <a:lstStyle/>
                    <a:p>
                      <a:pPr algn="r">
                        <a:lnSpc>
                          <a:spcPct val="107000"/>
                        </a:lnSpc>
                      </a:pPr>
                      <a:r>
                        <a:rPr lang="es-EC" sz="1100" dirty="0">
                          <a:solidFill>
                            <a:schemeClr val="accent5">
                              <a:lumMod val="25000"/>
                            </a:schemeClr>
                          </a:solidFill>
                          <a:effectLst/>
                        </a:rPr>
                        <a:t>Total</a:t>
                      </a:r>
                      <a:endParaRPr lang="es-EC" sz="1200" dirty="0">
                        <a:solidFill>
                          <a:schemeClr val="accent5">
                            <a:lumMod val="2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nSpc>
                          <a:spcPct val="107000"/>
                        </a:lnSpc>
                      </a:pPr>
                      <a:r>
                        <a:rPr lang="es-EC" sz="1100">
                          <a:effectLst/>
                        </a:rPr>
                        <a:t> </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7000"/>
                        </a:lnSpc>
                      </a:pPr>
                      <a:r>
                        <a:rPr lang="es-EC" sz="1100">
                          <a:effectLst/>
                        </a:rPr>
                        <a:t> </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66</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 </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48</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a:effectLst/>
                        </a:rPr>
                        <a:t> </a:t>
                      </a:r>
                      <a:endParaRPr lang="es-EC"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lnSpc>
                          <a:spcPct val="107000"/>
                        </a:lnSpc>
                      </a:pPr>
                      <a:r>
                        <a:rPr lang="es-EC" sz="1100" dirty="0">
                          <a:effectLst/>
                        </a:rPr>
                        <a:t>49</a:t>
                      </a:r>
                      <a:endParaRPr lang="es-EC"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707629129"/>
                  </a:ext>
                </a:extLst>
              </a:tr>
            </a:tbl>
          </a:graphicData>
        </a:graphic>
      </p:graphicFrame>
      <p:sp>
        <p:nvSpPr>
          <p:cNvPr id="19" name="CuadroTexto 18">
            <a:extLst>
              <a:ext uri="{FF2B5EF4-FFF2-40B4-BE49-F238E27FC236}">
                <a16:creationId xmlns:a16="http://schemas.microsoft.com/office/drawing/2014/main" id="{9FFFE4B9-BA5C-4F09-AC77-3A5F00ABAD9B}"/>
              </a:ext>
            </a:extLst>
          </p:cNvPr>
          <p:cNvSpPr txBox="1"/>
          <p:nvPr/>
        </p:nvSpPr>
        <p:spPr>
          <a:xfrm>
            <a:off x="252365" y="1989268"/>
            <a:ext cx="1659467" cy="276999"/>
          </a:xfrm>
          <a:prstGeom prst="rect">
            <a:avLst/>
          </a:prstGeom>
          <a:noFill/>
        </p:spPr>
        <p:txBody>
          <a:bodyPr wrap="square" rtlCol="0">
            <a:spAutoFit/>
          </a:bodyPr>
          <a:lstStyle/>
          <a:p>
            <a:r>
              <a:rPr lang="es-ES" sz="1200" dirty="0">
                <a:solidFill>
                  <a:srgbClr val="C00000"/>
                </a:solidFill>
              </a:rPr>
              <a:t>Alternativa 1</a:t>
            </a:r>
            <a:endParaRPr lang="es-EC" sz="1200" dirty="0">
              <a:solidFill>
                <a:srgbClr val="C00000"/>
              </a:solidFill>
            </a:endParaRPr>
          </a:p>
        </p:txBody>
      </p:sp>
      <p:sp>
        <p:nvSpPr>
          <p:cNvPr id="20" name="CuadroTexto 19">
            <a:extLst>
              <a:ext uri="{FF2B5EF4-FFF2-40B4-BE49-F238E27FC236}">
                <a16:creationId xmlns:a16="http://schemas.microsoft.com/office/drawing/2014/main" id="{72A993A5-B592-42D9-AB75-30577100A46E}"/>
              </a:ext>
            </a:extLst>
          </p:cNvPr>
          <p:cNvSpPr txBox="1"/>
          <p:nvPr/>
        </p:nvSpPr>
        <p:spPr>
          <a:xfrm>
            <a:off x="2323810" y="1978749"/>
            <a:ext cx="1659467" cy="276999"/>
          </a:xfrm>
          <a:prstGeom prst="rect">
            <a:avLst/>
          </a:prstGeom>
          <a:noFill/>
        </p:spPr>
        <p:txBody>
          <a:bodyPr wrap="square" rtlCol="0">
            <a:spAutoFit/>
          </a:bodyPr>
          <a:lstStyle/>
          <a:p>
            <a:r>
              <a:rPr lang="es-ES" sz="1200" dirty="0">
                <a:solidFill>
                  <a:srgbClr val="C00000"/>
                </a:solidFill>
              </a:rPr>
              <a:t>Alternativa 2</a:t>
            </a:r>
            <a:endParaRPr lang="es-EC" sz="1200" dirty="0">
              <a:solidFill>
                <a:srgbClr val="C00000"/>
              </a:solidFill>
            </a:endParaRPr>
          </a:p>
        </p:txBody>
      </p:sp>
      <p:sp>
        <p:nvSpPr>
          <p:cNvPr id="21" name="CuadroTexto 20">
            <a:extLst>
              <a:ext uri="{FF2B5EF4-FFF2-40B4-BE49-F238E27FC236}">
                <a16:creationId xmlns:a16="http://schemas.microsoft.com/office/drawing/2014/main" id="{F3F9A392-DECC-4019-987D-CEF2373072A4}"/>
              </a:ext>
            </a:extLst>
          </p:cNvPr>
          <p:cNvSpPr txBox="1"/>
          <p:nvPr/>
        </p:nvSpPr>
        <p:spPr>
          <a:xfrm>
            <a:off x="1238350" y="3592657"/>
            <a:ext cx="1659467" cy="276999"/>
          </a:xfrm>
          <a:prstGeom prst="rect">
            <a:avLst/>
          </a:prstGeom>
          <a:noFill/>
        </p:spPr>
        <p:txBody>
          <a:bodyPr wrap="square" rtlCol="0">
            <a:spAutoFit/>
          </a:bodyPr>
          <a:lstStyle/>
          <a:p>
            <a:r>
              <a:rPr lang="es-ES" sz="1200" dirty="0">
                <a:solidFill>
                  <a:srgbClr val="C00000"/>
                </a:solidFill>
              </a:rPr>
              <a:t>Alternativa 3</a:t>
            </a:r>
            <a:endParaRPr lang="es-EC" sz="1200" dirty="0">
              <a:solidFill>
                <a:srgbClr val="C00000"/>
              </a:solidFill>
            </a:endParaRPr>
          </a:p>
        </p:txBody>
      </p:sp>
      <p:cxnSp>
        <p:nvCxnSpPr>
          <p:cNvPr id="23" name="Conector: angular 22">
            <a:extLst>
              <a:ext uri="{FF2B5EF4-FFF2-40B4-BE49-F238E27FC236}">
                <a16:creationId xmlns:a16="http://schemas.microsoft.com/office/drawing/2014/main" id="{0644F474-2D3B-45B4-B262-7762CBAC5293}"/>
              </a:ext>
            </a:extLst>
          </p:cNvPr>
          <p:cNvCxnSpPr>
            <a:cxnSpLocks/>
          </p:cNvCxnSpPr>
          <p:nvPr/>
        </p:nvCxnSpPr>
        <p:spPr>
          <a:xfrm>
            <a:off x="5096849" y="3086206"/>
            <a:ext cx="838200" cy="630460"/>
          </a:xfrm>
          <a:prstGeom prst="bentConnector3">
            <a:avLst>
              <a:gd name="adj1" fmla="val -505"/>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Elipse 24">
            <a:extLst>
              <a:ext uri="{FF2B5EF4-FFF2-40B4-BE49-F238E27FC236}">
                <a16:creationId xmlns:a16="http://schemas.microsoft.com/office/drawing/2014/main" id="{07E23287-FDB5-4C98-AA46-DFFF8E0FDB73}"/>
              </a:ext>
            </a:extLst>
          </p:cNvPr>
          <p:cNvSpPr/>
          <p:nvPr/>
        </p:nvSpPr>
        <p:spPr>
          <a:xfrm>
            <a:off x="8514834" y="4164882"/>
            <a:ext cx="448734" cy="19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7779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1EEFB8E-BB1D-4AC4-9547-D761E6F564F1}"/>
              </a:ext>
            </a:extLst>
          </p:cNvPr>
          <p:cNvSpPr/>
          <p:nvPr/>
        </p:nvSpPr>
        <p:spPr>
          <a:xfrm>
            <a:off x="99314" y="0"/>
            <a:ext cx="2305439"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Objetivos</a:t>
            </a:r>
          </a:p>
        </p:txBody>
      </p:sp>
      <p:graphicFrame>
        <p:nvGraphicFramePr>
          <p:cNvPr id="2" name="Diagrama 1">
            <a:extLst>
              <a:ext uri="{FF2B5EF4-FFF2-40B4-BE49-F238E27FC236}">
                <a16:creationId xmlns:a16="http://schemas.microsoft.com/office/drawing/2014/main" id="{07CC56B6-9A45-4162-A173-3E29273360FF}"/>
              </a:ext>
            </a:extLst>
          </p:cNvPr>
          <p:cNvGraphicFramePr/>
          <p:nvPr>
            <p:extLst>
              <p:ext uri="{D42A27DB-BD31-4B8C-83A1-F6EECF244321}">
                <p14:modId xmlns:p14="http://schemas.microsoft.com/office/powerpoint/2010/main" val="1086697560"/>
              </p:ext>
            </p:extLst>
          </p:nvPr>
        </p:nvGraphicFramePr>
        <p:xfrm>
          <a:off x="1547869" y="1329265"/>
          <a:ext cx="9263530" cy="4623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4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55739FD-FA51-4DDD-BD24-FA6585F1D589}"/>
              </a:ext>
            </a:extLst>
          </p:cNvPr>
          <p:cNvSpPr/>
          <p:nvPr/>
        </p:nvSpPr>
        <p:spPr>
          <a:xfrm>
            <a:off x="265807" y="-26205"/>
            <a:ext cx="6532558"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Problemas de Investigación</a:t>
            </a:r>
          </a:p>
        </p:txBody>
      </p:sp>
      <p:graphicFrame>
        <p:nvGraphicFramePr>
          <p:cNvPr id="4" name="Marcador de contenido 4">
            <a:extLst>
              <a:ext uri="{FF2B5EF4-FFF2-40B4-BE49-F238E27FC236}">
                <a16:creationId xmlns:a16="http://schemas.microsoft.com/office/drawing/2014/main" id="{A0807EF1-9C54-4EE2-9346-748642C4D46C}"/>
              </a:ext>
            </a:extLst>
          </p:cNvPr>
          <p:cNvGraphicFramePr>
            <a:graphicFrameLocks noGrp="1"/>
          </p:cNvGraphicFramePr>
          <p:nvPr>
            <p:ph idx="1"/>
            <p:extLst>
              <p:ext uri="{D42A27DB-BD31-4B8C-83A1-F6EECF244321}">
                <p14:modId xmlns:p14="http://schemas.microsoft.com/office/powerpoint/2010/main" val="2449518976"/>
              </p:ext>
            </p:extLst>
          </p:nvPr>
        </p:nvGraphicFramePr>
        <p:xfrm>
          <a:off x="609598" y="3024899"/>
          <a:ext cx="5181602" cy="1335117"/>
        </p:xfrm>
        <a:graphic>
          <a:graphicData uri="http://schemas.openxmlformats.org/drawingml/2006/table">
            <a:tbl>
              <a:tblPr firstRow="1" firstCol="1" bandRow="1">
                <a:tableStyleId>{5FD0F851-EC5A-4D38-B0AD-8093EC10F338}</a:tableStyleId>
              </a:tblPr>
              <a:tblGrid>
                <a:gridCol w="2590801">
                  <a:extLst>
                    <a:ext uri="{9D8B030D-6E8A-4147-A177-3AD203B41FA5}">
                      <a16:colId xmlns:a16="http://schemas.microsoft.com/office/drawing/2014/main" val="4114942630"/>
                    </a:ext>
                  </a:extLst>
                </a:gridCol>
                <a:gridCol w="2590801">
                  <a:extLst>
                    <a:ext uri="{9D8B030D-6E8A-4147-A177-3AD203B41FA5}">
                      <a16:colId xmlns:a16="http://schemas.microsoft.com/office/drawing/2014/main" val="2578459583"/>
                    </a:ext>
                  </a:extLst>
                </a:gridCol>
              </a:tblGrid>
              <a:tr h="419375">
                <a:tc>
                  <a:txBody>
                    <a:bodyPr/>
                    <a:lstStyle/>
                    <a:p>
                      <a:pPr algn="ctr">
                        <a:lnSpc>
                          <a:spcPct val="200000"/>
                        </a:lnSpc>
                        <a:spcAft>
                          <a:spcPts val="800"/>
                        </a:spcAft>
                      </a:pPr>
                      <a:r>
                        <a:rPr lang="es-ES" sz="1600" b="1">
                          <a:solidFill>
                            <a:srgbClr val="000000"/>
                          </a:solidFill>
                          <a:effectLst/>
                        </a:rPr>
                        <a:t>Variable Independiente</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600" b="1">
                          <a:solidFill>
                            <a:srgbClr val="000000"/>
                          </a:solidFill>
                          <a:effectLst/>
                        </a:rPr>
                        <a:t>Variable Dependiente</a:t>
                      </a:r>
                      <a:endParaRPr lang="es-EC"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6729630"/>
                  </a:ext>
                </a:extLst>
              </a:tr>
              <a:tr h="915742">
                <a:tc>
                  <a:txBody>
                    <a:bodyPr/>
                    <a:lstStyle/>
                    <a:p>
                      <a:pPr algn="ctr">
                        <a:lnSpc>
                          <a:spcPct val="200000"/>
                        </a:lnSpc>
                        <a:spcAft>
                          <a:spcPts val="800"/>
                        </a:spcAft>
                      </a:pPr>
                      <a:r>
                        <a:rPr lang="es-ES" sz="1500" b="0" dirty="0">
                          <a:effectLst/>
                        </a:rPr>
                        <a:t>Conocimiento</a:t>
                      </a:r>
                      <a:endParaRPr lang="es-EC" sz="15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500" dirty="0">
                          <a:effectLst/>
                        </a:rPr>
                        <a:t>Administración financiera</a:t>
                      </a:r>
                      <a:endParaRPr lang="es-EC" sz="15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99152360"/>
                  </a:ext>
                </a:extLst>
              </a:tr>
            </a:tbl>
          </a:graphicData>
        </a:graphic>
      </p:graphicFrame>
      <p:sp>
        <p:nvSpPr>
          <p:cNvPr id="5" name="Título 1">
            <a:extLst>
              <a:ext uri="{FF2B5EF4-FFF2-40B4-BE49-F238E27FC236}">
                <a16:creationId xmlns:a16="http://schemas.microsoft.com/office/drawing/2014/main" id="{0792B6D5-286F-48BB-B6A2-EE40C480B346}"/>
              </a:ext>
            </a:extLst>
          </p:cNvPr>
          <p:cNvSpPr>
            <a:spLocks noGrp="1"/>
          </p:cNvSpPr>
          <p:nvPr>
            <p:ph type="title"/>
          </p:nvPr>
        </p:nvSpPr>
        <p:spPr>
          <a:xfrm>
            <a:off x="661096" y="4689107"/>
            <a:ext cx="5181600" cy="692771"/>
          </a:xfrm>
        </p:spPr>
        <p:txBody>
          <a:bodyPr/>
          <a:lstStyle/>
          <a:p>
            <a:pPr algn="ctr"/>
            <a:r>
              <a:rPr lang="es-EC"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VARIABLES</a:t>
            </a:r>
          </a:p>
        </p:txBody>
      </p:sp>
      <p:pic>
        <p:nvPicPr>
          <p:cNvPr id="8" name="Imagen 7">
            <a:extLst>
              <a:ext uri="{FF2B5EF4-FFF2-40B4-BE49-F238E27FC236}">
                <a16:creationId xmlns:a16="http://schemas.microsoft.com/office/drawing/2014/main" id="{224A1EA0-E05F-45AA-BE47-99B6BA7EEFDC}"/>
              </a:ext>
            </a:extLst>
          </p:cNvPr>
          <p:cNvPicPr>
            <a:picLocks noChangeAspect="1"/>
          </p:cNvPicPr>
          <p:nvPr/>
        </p:nvPicPr>
        <p:blipFill rotWithShape="1">
          <a:blip r:embed="rId2"/>
          <a:srcRect l="27979" r="13737"/>
          <a:stretch/>
        </p:blipFill>
        <p:spPr>
          <a:xfrm>
            <a:off x="848456" y="1597360"/>
            <a:ext cx="2054087" cy="1295400"/>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4B553DAA-E776-4274-810D-3E468558D198}"/>
              </a:ext>
            </a:extLst>
          </p:cNvPr>
          <p:cNvPicPr>
            <a:picLocks noChangeAspect="1"/>
          </p:cNvPicPr>
          <p:nvPr/>
        </p:nvPicPr>
        <p:blipFill>
          <a:blip r:embed="rId3"/>
          <a:stretch>
            <a:fillRect/>
          </a:stretch>
        </p:blipFill>
        <p:spPr>
          <a:xfrm>
            <a:off x="3441306" y="1597359"/>
            <a:ext cx="2054087" cy="1295401"/>
          </a:xfrm>
          <a:prstGeom prst="rect">
            <a:avLst/>
          </a:prstGeom>
          <a:ln>
            <a:noFill/>
          </a:ln>
          <a:effectLst>
            <a:outerShdw blurRad="292100" dist="139700" dir="2700000" algn="tl" rotWithShape="0">
              <a:srgbClr val="333333">
                <a:alpha val="65000"/>
              </a:srgbClr>
            </a:outerShdw>
          </a:effectLst>
        </p:spPr>
      </p:pic>
      <p:graphicFrame>
        <p:nvGraphicFramePr>
          <p:cNvPr id="2" name="Diagrama 1">
            <a:extLst>
              <a:ext uri="{FF2B5EF4-FFF2-40B4-BE49-F238E27FC236}">
                <a16:creationId xmlns:a16="http://schemas.microsoft.com/office/drawing/2014/main" id="{0ADC2093-1B51-4C95-AEA5-2B1ABCBE699E}"/>
              </a:ext>
            </a:extLst>
          </p:cNvPr>
          <p:cNvGraphicFramePr/>
          <p:nvPr>
            <p:extLst>
              <p:ext uri="{D42A27DB-BD31-4B8C-83A1-F6EECF244321}">
                <p14:modId xmlns:p14="http://schemas.microsoft.com/office/powerpoint/2010/main" val="3909752221"/>
              </p:ext>
            </p:extLst>
          </p:nvPr>
        </p:nvGraphicFramePr>
        <p:xfrm>
          <a:off x="6349305" y="2525638"/>
          <a:ext cx="5521195" cy="3328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esquinas redondeadas 10">
            <a:extLst>
              <a:ext uri="{FF2B5EF4-FFF2-40B4-BE49-F238E27FC236}">
                <a16:creationId xmlns:a16="http://schemas.microsoft.com/office/drawing/2014/main" id="{AAEE04D1-39A3-42FF-B9D9-F316EC4229B5}"/>
              </a:ext>
            </a:extLst>
          </p:cNvPr>
          <p:cNvSpPr/>
          <p:nvPr/>
        </p:nvSpPr>
        <p:spPr>
          <a:xfrm>
            <a:off x="6349305" y="1098098"/>
            <a:ext cx="4693015" cy="99852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es-ES" sz="1400" dirty="0"/>
              <a:t>¿Cómo se caracteriza la administración financiera de los propietarios de las microempresas ubicados en el centro de la ciudad de Jipijapa?</a:t>
            </a:r>
            <a:endParaRPr lang="es-EC" sz="1400" dirty="0"/>
          </a:p>
        </p:txBody>
      </p:sp>
      <p:sp>
        <p:nvSpPr>
          <p:cNvPr id="13" name="Título 1">
            <a:extLst>
              <a:ext uri="{FF2B5EF4-FFF2-40B4-BE49-F238E27FC236}">
                <a16:creationId xmlns:a16="http://schemas.microsoft.com/office/drawing/2014/main" id="{A2FD43EA-BC12-44B1-87A5-2AE09A1914E6}"/>
              </a:ext>
            </a:extLst>
          </p:cNvPr>
          <p:cNvSpPr txBox="1">
            <a:spLocks/>
          </p:cNvSpPr>
          <p:nvPr/>
        </p:nvSpPr>
        <p:spPr>
          <a:xfrm>
            <a:off x="6105012" y="669083"/>
            <a:ext cx="5181600" cy="38437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b="0" kern="0" dirty="0">
                <a:ln w="0"/>
                <a:gradFill>
                  <a:gsLst>
                    <a:gs pos="21000">
                      <a:srgbClr val="53575C"/>
                    </a:gs>
                    <a:gs pos="88000">
                      <a:srgbClr val="C5C7CA"/>
                    </a:gs>
                  </a:gsLst>
                  <a:lin ang="5400000"/>
                </a:gradFill>
                <a:effectLst/>
              </a:rPr>
              <a:t>Problema general</a:t>
            </a:r>
          </a:p>
        </p:txBody>
      </p:sp>
      <p:sp>
        <p:nvSpPr>
          <p:cNvPr id="14" name="Título 1">
            <a:extLst>
              <a:ext uri="{FF2B5EF4-FFF2-40B4-BE49-F238E27FC236}">
                <a16:creationId xmlns:a16="http://schemas.microsoft.com/office/drawing/2014/main" id="{DE7BFFAC-4CCC-46CD-ACF2-B2A3EC665BBA}"/>
              </a:ext>
            </a:extLst>
          </p:cNvPr>
          <p:cNvSpPr txBox="1">
            <a:spLocks/>
          </p:cNvSpPr>
          <p:nvPr/>
        </p:nvSpPr>
        <p:spPr>
          <a:xfrm>
            <a:off x="6161944" y="2087041"/>
            <a:ext cx="5181600" cy="38437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b="0" kern="0" dirty="0">
                <a:ln w="0"/>
                <a:gradFill>
                  <a:gsLst>
                    <a:gs pos="21000">
                      <a:srgbClr val="53575C"/>
                    </a:gs>
                    <a:gs pos="88000">
                      <a:srgbClr val="C5C7CA"/>
                    </a:gs>
                  </a:gsLst>
                  <a:lin ang="5400000"/>
                </a:gradFill>
                <a:effectLst/>
              </a:rPr>
              <a:t>Problemas específicos</a:t>
            </a:r>
          </a:p>
        </p:txBody>
      </p:sp>
    </p:spTree>
    <p:extLst>
      <p:ext uri="{BB962C8B-B14F-4D97-AF65-F5344CB8AC3E}">
        <p14:creationId xmlns:p14="http://schemas.microsoft.com/office/powerpoint/2010/main" val="237450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AD191237-7AE9-4C0B-A43A-C8E3A838B5E3}"/>
              </a:ext>
            </a:extLst>
          </p:cNvPr>
          <p:cNvPicPr>
            <a:picLocks noChangeAspect="1"/>
          </p:cNvPicPr>
          <p:nvPr/>
        </p:nvPicPr>
        <p:blipFill>
          <a:blip r:embed="rId3"/>
          <a:stretch>
            <a:fillRect/>
          </a:stretch>
        </p:blipFill>
        <p:spPr>
          <a:xfrm>
            <a:off x="131524" y="1495855"/>
            <a:ext cx="5964476" cy="3866289"/>
          </a:xfrm>
          <a:prstGeom prst="rect">
            <a:avLst/>
          </a:prstGeom>
        </p:spPr>
      </p:pic>
      <p:graphicFrame>
        <p:nvGraphicFramePr>
          <p:cNvPr id="16" name="Objeto 15">
            <a:extLst>
              <a:ext uri="{FF2B5EF4-FFF2-40B4-BE49-F238E27FC236}">
                <a16:creationId xmlns:a16="http://schemas.microsoft.com/office/drawing/2014/main" id="{C0CB72B5-7A18-4E63-BD11-C9E92059781E}"/>
              </a:ext>
            </a:extLst>
          </p:cNvPr>
          <p:cNvGraphicFramePr>
            <a:graphicFrameLocks noChangeAspect="1"/>
          </p:cNvGraphicFramePr>
          <p:nvPr>
            <p:extLst>
              <p:ext uri="{D42A27DB-BD31-4B8C-83A1-F6EECF244321}">
                <p14:modId xmlns:p14="http://schemas.microsoft.com/office/powerpoint/2010/main" val="2799777470"/>
              </p:ext>
            </p:extLst>
          </p:nvPr>
        </p:nvGraphicFramePr>
        <p:xfrm>
          <a:off x="6613743" y="1495855"/>
          <a:ext cx="5012608" cy="4237259"/>
        </p:xfrm>
        <a:graphic>
          <a:graphicData uri="http://schemas.openxmlformats.org/presentationml/2006/ole">
            <mc:AlternateContent xmlns:mc="http://schemas.openxmlformats.org/markup-compatibility/2006">
              <mc:Choice xmlns:v="urn:schemas-microsoft-com:vml" Requires="v">
                <p:oleObj spid="_x0000_s7191" name="Document" r:id="rId4" imgW="5275567" imgH="4459959" progId="Word.Document.12">
                  <p:embed/>
                </p:oleObj>
              </mc:Choice>
              <mc:Fallback>
                <p:oleObj name="Document" r:id="rId4" imgW="5275567" imgH="4459959" progId="Word.Document.12">
                  <p:embed/>
                  <p:pic>
                    <p:nvPicPr>
                      <p:cNvPr id="0" name=""/>
                      <p:cNvPicPr/>
                      <p:nvPr/>
                    </p:nvPicPr>
                    <p:blipFill>
                      <a:blip r:embed="rId5"/>
                      <a:stretch>
                        <a:fillRect/>
                      </a:stretch>
                    </p:blipFill>
                    <p:spPr>
                      <a:xfrm>
                        <a:off x="6613743" y="1495855"/>
                        <a:ext cx="5012608" cy="4237259"/>
                      </a:xfrm>
                      <a:prstGeom prst="rect">
                        <a:avLst/>
                      </a:prstGeom>
                    </p:spPr>
                  </p:pic>
                </p:oleObj>
              </mc:Fallback>
            </mc:AlternateContent>
          </a:graphicData>
        </a:graphic>
      </p:graphicFrame>
      <p:sp>
        <p:nvSpPr>
          <p:cNvPr id="18" name="CuadroTexto 17">
            <a:extLst>
              <a:ext uri="{FF2B5EF4-FFF2-40B4-BE49-F238E27FC236}">
                <a16:creationId xmlns:a16="http://schemas.microsoft.com/office/drawing/2014/main" id="{031D8E3F-426F-4855-94D2-F4F0A64BA88D}"/>
              </a:ext>
            </a:extLst>
          </p:cNvPr>
          <p:cNvSpPr txBox="1"/>
          <p:nvPr/>
        </p:nvSpPr>
        <p:spPr>
          <a:xfrm>
            <a:off x="3566787" y="564476"/>
            <a:ext cx="6093912" cy="560410"/>
          </a:xfrm>
          <a:prstGeom prst="rect">
            <a:avLst/>
          </a:prstGeom>
          <a:noFill/>
        </p:spPr>
        <p:txBody>
          <a:bodyPr wrap="square">
            <a:spAutoFit/>
          </a:bodyPr>
          <a:lstStyle/>
          <a:p>
            <a:pPr algn="ctr">
              <a:lnSpc>
                <a:spcPct val="200000"/>
              </a:lnSpc>
              <a:spcBef>
                <a:spcPts val="600"/>
              </a:spcBef>
              <a:spcAft>
                <a:spcPts val="600"/>
              </a:spcAft>
            </a:pPr>
            <a:r>
              <a:rPr lang="es-US" sz="1800" b="1" i="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Operacionalización de variables.</a:t>
            </a:r>
            <a:endParaRPr lang="es-EC" sz="1800" b="1" i="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33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A29DC39-7C45-4937-8104-B7D5745D41CD}"/>
              </a:ext>
            </a:extLst>
          </p:cNvPr>
          <p:cNvGraphicFramePr/>
          <p:nvPr>
            <p:extLst>
              <p:ext uri="{D42A27DB-BD31-4B8C-83A1-F6EECF244321}">
                <p14:modId xmlns:p14="http://schemas.microsoft.com/office/powerpoint/2010/main" val="2396025249"/>
              </p:ext>
            </p:extLst>
          </p:nvPr>
        </p:nvGraphicFramePr>
        <p:xfrm>
          <a:off x="622127" y="1299496"/>
          <a:ext cx="5207695" cy="425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ED9A9C7A-BFD3-49B5-8385-2927690025D8}"/>
              </a:ext>
            </a:extLst>
          </p:cNvPr>
          <p:cNvGraphicFramePr/>
          <p:nvPr>
            <p:extLst>
              <p:ext uri="{D42A27DB-BD31-4B8C-83A1-F6EECF244321}">
                <p14:modId xmlns:p14="http://schemas.microsoft.com/office/powerpoint/2010/main" val="3600381488"/>
              </p:ext>
            </p:extLst>
          </p:nvPr>
        </p:nvGraphicFramePr>
        <p:xfrm>
          <a:off x="6362179" y="1308969"/>
          <a:ext cx="5207695" cy="4312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a:extLst>
              <a:ext uri="{FF2B5EF4-FFF2-40B4-BE49-F238E27FC236}">
                <a16:creationId xmlns:a16="http://schemas.microsoft.com/office/drawing/2014/main" id="{85E7AAD2-A2E9-4CA4-88E6-815CD6BD2713}"/>
              </a:ext>
            </a:extLst>
          </p:cNvPr>
          <p:cNvSpPr/>
          <p:nvPr/>
        </p:nvSpPr>
        <p:spPr>
          <a:xfrm>
            <a:off x="277716" y="0"/>
            <a:ext cx="2321468" cy="707886"/>
          </a:xfrm>
          <a:prstGeom prst="rect">
            <a:avLst/>
          </a:prstGeom>
          <a:noFill/>
        </p:spPr>
        <p:txBody>
          <a:bodyPr wrap="none" lIns="91440" tIns="45720" rIns="91440" bIns="45720">
            <a:spAutoFit/>
          </a:bodyPr>
          <a:lstStyle/>
          <a:p>
            <a:pPr algn="ctr"/>
            <a:r>
              <a:rPr lang="es-ES" sz="4000" b="1" dirty="0">
                <a:ln w="6600">
                  <a:solidFill>
                    <a:srgbClr val="A88000"/>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Bahnschrift SemiBold" panose="020B0502040204020203" pitchFamily="34" charset="0"/>
              </a:rPr>
              <a:t>Hipótesis</a:t>
            </a:r>
          </a:p>
        </p:txBody>
      </p:sp>
      <p:sp>
        <p:nvSpPr>
          <p:cNvPr id="11" name="CuadroTexto 10">
            <a:extLst>
              <a:ext uri="{FF2B5EF4-FFF2-40B4-BE49-F238E27FC236}">
                <a16:creationId xmlns:a16="http://schemas.microsoft.com/office/drawing/2014/main" id="{762813C4-D0EA-44E5-897A-1EAF10271895}"/>
              </a:ext>
            </a:extLst>
          </p:cNvPr>
          <p:cNvSpPr txBox="1"/>
          <p:nvPr/>
        </p:nvSpPr>
        <p:spPr>
          <a:xfrm>
            <a:off x="883872" y="930164"/>
            <a:ext cx="2498156" cy="369332"/>
          </a:xfrm>
          <a:prstGeom prst="rect">
            <a:avLst/>
          </a:prstGeom>
          <a:noFill/>
        </p:spPr>
        <p:txBody>
          <a:bodyPr wrap="square" rtlCol="0">
            <a:spAutoFit/>
          </a:bodyPr>
          <a:lstStyle/>
          <a:p>
            <a:r>
              <a:rPr lang="es-ES" b="1" i="1" dirty="0"/>
              <a:t>Hipótesis nulas</a:t>
            </a:r>
            <a:endParaRPr lang="es-EC" b="1" i="1" dirty="0"/>
          </a:p>
        </p:txBody>
      </p:sp>
      <p:sp>
        <p:nvSpPr>
          <p:cNvPr id="12" name="CuadroTexto 11">
            <a:extLst>
              <a:ext uri="{FF2B5EF4-FFF2-40B4-BE49-F238E27FC236}">
                <a16:creationId xmlns:a16="http://schemas.microsoft.com/office/drawing/2014/main" id="{318695EC-B14C-419D-BC69-3DB5EA27304C}"/>
              </a:ext>
            </a:extLst>
          </p:cNvPr>
          <p:cNvSpPr txBox="1"/>
          <p:nvPr/>
        </p:nvSpPr>
        <p:spPr>
          <a:xfrm>
            <a:off x="6467869" y="930164"/>
            <a:ext cx="3076963" cy="369332"/>
          </a:xfrm>
          <a:prstGeom prst="rect">
            <a:avLst/>
          </a:prstGeom>
          <a:noFill/>
        </p:spPr>
        <p:txBody>
          <a:bodyPr wrap="square" rtlCol="0">
            <a:spAutoFit/>
          </a:bodyPr>
          <a:lstStyle/>
          <a:p>
            <a:r>
              <a:rPr lang="es-ES" b="1" i="1" dirty="0"/>
              <a:t>Hipótesis Alternativas</a:t>
            </a:r>
            <a:endParaRPr lang="es-EC" b="1" i="1" dirty="0"/>
          </a:p>
        </p:txBody>
      </p:sp>
    </p:spTree>
    <p:extLst>
      <p:ext uri="{BB962C8B-B14F-4D97-AF65-F5344CB8AC3E}">
        <p14:creationId xmlns:p14="http://schemas.microsoft.com/office/powerpoint/2010/main" val="1117339527"/>
      </p:ext>
    </p:extLst>
  </p:cSld>
  <p:clrMapOvr>
    <a:masterClrMapping/>
  </p:clrMapOvr>
</p:sld>
</file>

<file path=ppt/theme/theme1.xml><?xml version="1.0" encoding="utf-8"?>
<a:theme xmlns:a="http://schemas.openxmlformats.org/drawingml/2006/main" name="Tema3_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3_ESPE" id="{C2C0FED1-7422-4D0B-B410-A10A564B795D}" vid="{FD05BCBF-B104-48FE-95C3-2FAEEDE8E1E9}"/>
    </a:ext>
  </a:extLst>
</a:theme>
</file>

<file path=docProps/app.xml><?xml version="1.0" encoding="utf-8"?>
<Properties xmlns="http://schemas.openxmlformats.org/officeDocument/2006/extended-properties" xmlns:vt="http://schemas.openxmlformats.org/officeDocument/2006/docPropsVTypes">
  <Template>Tema3_ESPE</Template>
  <TotalTime>1568</TotalTime>
  <Words>3284</Words>
  <Application>Microsoft Office PowerPoint</Application>
  <PresentationFormat>Panorámica</PresentationFormat>
  <Paragraphs>336</Paragraphs>
  <Slides>24</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3</vt:i4>
      </vt:variant>
      <vt:variant>
        <vt:lpstr>Títulos de diapositiva</vt:lpstr>
      </vt:variant>
      <vt:variant>
        <vt:i4>24</vt:i4>
      </vt:variant>
    </vt:vector>
  </HeadingPairs>
  <TitlesOfParts>
    <vt:vector size="36" baseType="lpstr">
      <vt:lpstr>Agency FB</vt:lpstr>
      <vt:lpstr>Aharoni</vt:lpstr>
      <vt:lpstr>Arial</vt:lpstr>
      <vt:lpstr>Bahnschrift SemiBold</vt:lpstr>
      <vt:lpstr>Calibri</vt:lpstr>
      <vt:lpstr>Cambria Math</vt:lpstr>
      <vt:lpstr>Courier New</vt:lpstr>
      <vt:lpstr>Times New Roman</vt:lpstr>
      <vt:lpstr>Tema3_ESPE</vt:lpstr>
      <vt:lpstr>CorelDRAW</vt:lpstr>
      <vt:lpstr>Visio</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Eduardo Gutierrez Pinargote</dc:creator>
  <cp:lastModifiedBy>Luis Eduardo Gutierrez Pinargote</cp:lastModifiedBy>
  <cp:revision>60</cp:revision>
  <dcterms:created xsi:type="dcterms:W3CDTF">2022-02-21T21:01:18Z</dcterms:created>
  <dcterms:modified xsi:type="dcterms:W3CDTF">2022-03-07T19:54:22Z</dcterms:modified>
</cp:coreProperties>
</file>