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358" r:id="rId3"/>
    <p:sldId id="366" r:id="rId4"/>
    <p:sldId id="359" r:id="rId5"/>
    <p:sldId id="360" r:id="rId6"/>
    <p:sldId id="361" r:id="rId7"/>
    <p:sldId id="362" r:id="rId8"/>
    <p:sldId id="364" r:id="rId9"/>
    <p:sldId id="363" r:id="rId10"/>
    <p:sldId id="368" r:id="rId11"/>
    <p:sldId id="369" r:id="rId12"/>
    <p:sldId id="370" r:id="rId13"/>
    <p:sldId id="371" r:id="rId14"/>
    <p:sldId id="372" r:id="rId15"/>
    <p:sldId id="373" r:id="rId16"/>
    <p:sldId id="380" r:id="rId17"/>
    <p:sldId id="374" r:id="rId18"/>
    <p:sldId id="376" r:id="rId19"/>
    <p:sldId id="381" r:id="rId20"/>
    <p:sldId id="382" r:id="rId21"/>
    <p:sldId id="375" r:id="rId22"/>
    <p:sldId id="3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6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4C4C4C"/>
    <a:srgbClr val="E64823"/>
    <a:srgbClr val="71200D"/>
    <a:srgbClr val="A22D12"/>
    <a:srgbClr val="FFFFFF"/>
    <a:srgbClr val="5B211B"/>
    <a:srgbClr val="9E392E"/>
    <a:srgbClr val="C64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1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924" y="54"/>
      </p:cViewPr>
      <p:guideLst>
        <p:guide orient="horz" pos="2160"/>
        <p:guide pos="3840"/>
        <p:guide orient="horz" pos="4032"/>
        <p:guide orient="horz" pos="6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Género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6.55473721697212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9D-41EA-8B79-89E3D6B5E4E1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Hoja2!$A$12:$A$14</c:f>
              <c:strCache>
                <c:ptCount val="3"/>
                <c:pt idx="0">
                  <c:v>Femenino</c:v>
                </c:pt>
                <c:pt idx="1">
                  <c:v>Masculino</c:v>
                </c:pt>
                <c:pt idx="2">
                  <c:v>LGBT+</c:v>
                </c:pt>
              </c:strCache>
            </c:strRef>
          </c:cat>
          <c:val>
            <c:numRef>
              <c:f>Hoja2!$B$12:$B$14</c:f>
              <c:numCache>
                <c:formatCode>0.0%</c:formatCode>
                <c:ptCount val="3"/>
                <c:pt idx="0">
                  <c:v>0.51457541191381495</c:v>
                </c:pt>
                <c:pt idx="1">
                  <c:v>0.46007604562737642</c:v>
                </c:pt>
                <c:pt idx="2">
                  <c:v>2.5348542458808618E-2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9D-41EA-8B79-89E3D6B5E4E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Horario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Hoja2!$A$12:$A$15</c:f>
              <c:strCache>
                <c:ptCount val="4"/>
                <c:pt idx="0">
                  <c:v>De 16:00 a 20:00 pm</c:v>
                </c:pt>
                <c:pt idx="1">
                  <c:v>De 12:00 a 15:00 pm</c:v>
                </c:pt>
                <c:pt idx="2">
                  <c:v>De 8:00 a 11:00am</c:v>
                </c:pt>
                <c:pt idx="3">
                  <c:v>Pasado las 20:00 pm</c:v>
                </c:pt>
              </c:strCache>
            </c:strRef>
          </c:cat>
          <c:val>
            <c:numRef>
              <c:f>Hoja2!$B$12:$B$15</c:f>
              <c:numCache>
                <c:formatCode>0.00%</c:formatCode>
                <c:ptCount val="4"/>
                <c:pt idx="0">
                  <c:v>0.64341085271317833</c:v>
                </c:pt>
                <c:pt idx="1">
                  <c:v>0.19379844961240311</c:v>
                </c:pt>
                <c:pt idx="2">
                  <c:v>9.3023255813953487E-2</c:v>
                </c:pt>
                <c:pt idx="3">
                  <c:v>6.9767441860465115E-2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B7-4426-B55F-47912D86A5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Preferencia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Hoja2!$A$12:$A$14</c:f>
              <c:strCache>
                <c:ptCount val="3"/>
                <c:pt idx="0">
                  <c:v>Fybeca</c:v>
                </c:pt>
                <c:pt idx="1">
                  <c:v>Pharmacys</c:v>
                </c:pt>
                <c:pt idx="2">
                  <c:v>Medicity</c:v>
                </c:pt>
              </c:strCache>
            </c:strRef>
          </c:cat>
          <c:val>
            <c:numRef>
              <c:f>Hoja2!$B$12:$B$14</c:f>
              <c:numCache>
                <c:formatCode>0.00%</c:formatCode>
                <c:ptCount val="3"/>
                <c:pt idx="0">
                  <c:v>0.50542635658914725</c:v>
                </c:pt>
                <c:pt idx="1">
                  <c:v>0.30387596899224806</c:v>
                </c:pt>
                <c:pt idx="2">
                  <c:v>0.19069767441860466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E0-4F7E-8BF3-B3338921DD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Motivo para visitar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Hoja2!$A$12:$A$17</c:f>
              <c:strCache>
                <c:ptCount val="6"/>
                <c:pt idx="0">
                  <c:v>Precio</c:v>
                </c:pt>
                <c:pt idx="1">
                  <c:v>Servicio al cliente</c:v>
                </c:pt>
                <c:pt idx="2">
                  <c:v>Ambientación y decoración</c:v>
                </c:pt>
                <c:pt idx="3">
                  <c:v>Ubicación</c:v>
                </c:pt>
                <c:pt idx="4">
                  <c:v>Variedad de productos</c:v>
                </c:pt>
                <c:pt idx="5">
                  <c:v>Campañas promocionales</c:v>
                </c:pt>
              </c:strCache>
            </c:strRef>
          </c:cat>
          <c:val>
            <c:numRef>
              <c:f>Hoja2!$B$12:$B$17</c:f>
              <c:numCache>
                <c:formatCode>0.0%</c:formatCode>
                <c:ptCount val="6"/>
                <c:pt idx="0">
                  <c:v>0.2221483942414175</c:v>
                </c:pt>
                <c:pt idx="1">
                  <c:v>0.20007382798080472</c:v>
                </c:pt>
                <c:pt idx="2">
                  <c:v>0.1731266149870801</c:v>
                </c:pt>
                <c:pt idx="3">
                  <c:v>0.17275747508305647</c:v>
                </c:pt>
                <c:pt idx="4">
                  <c:v>0.14234034699150977</c:v>
                </c:pt>
                <c:pt idx="5">
                  <c:v>8.9553340716131413E-2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7A-48E6-A3F0-D864C94A339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Elementos</a:t>
            </a:r>
            <a:r>
              <a:rPr lang="es-EC" baseline="0"/>
              <a:t> sensoriales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Hoja2!$A$21:$A$28</c:f>
              <c:strCache>
                <c:ptCount val="8"/>
                <c:pt idx="0">
                  <c:v>Precio</c:v>
                </c:pt>
                <c:pt idx="1">
                  <c:v>Aroma distintivo</c:v>
                </c:pt>
                <c:pt idx="2">
                  <c:v>Musica fondo</c:v>
                </c:pt>
                <c:pt idx="3">
                  <c:v>Ubicación punto de venta</c:v>
                </c:pt>
                <c:pt idx="4">
                  <c:v>Bolso reutilizable</c:v>
                </c:pt>
                <c:pt idx="5">
                  <c:v>Obsequio confite</c:v>
                </c:pt>
                <c:pt idx="6">
                  <c:v>Campañas promocionales</c:v>
                </c:pt>
                <c:pt idx="7">
                  <c:v>Pantallas tátiles</c:v>
                </c:pt>
              </c:strCache>
            </c:strRef>
          </c:cat>
          <c:val>
            <c:numRef>
              <c:f>Hoja2!$B$21:$B$28</c:f>
              <c:numCache>
                <c:formatCode>0.0%</c:formatCode>
                <c:ptCount val="8"/>
                <c:pt idx="0">
                  <c:v>0.17751937984496124</c:v>
                </c:pt>
                <c:pt idx="1">
                  <c:v>0.16666666666666666</c:v>
                </c:pt>
                <c:pt idx="2">
                  <c:v>0.14974160206718345</c:v>
                </c:pt>
                <c:pt idx="3">
                  <c:v>0.11834625322997416</c:v>
                </c:pt>
                <c:pt idx="4">
                  <c:v>0.11378122308354867</c:v>
                </c:pt>
                <c:pt idx="5">
                  <c:v>0.10663221360895779</c:v>
                </c:pt>
                <c:pt idx="6">
                  <c:v>9.0051679586563307E-2</c:v>
                </c:pt>
                <c:pt idx="7">
                  <c:v>7.7260981912144699E-2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6E-4B0C-8F58-10ED2322E0C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Nivel de satisfaccion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Hoja2!$B$71:$B$74</c:f>
              <c:strCache>
                <c:ptCount val="4"/>
                <c:pt idx="0">
                  <c:v>Muy satisfecho</c:v>
                </c:pt>
                <c:pt idx="1">
                  <c:v>Satisfecho</c:v>
                </c:pt>
                <c:pt idx="2">
                  <c:v>Altamente satisfecho</c:v>
                </c:pt>
                <c:pt idx="3">
                  <c:v>Poco insatisfecho</c:v>
                </c:pt>
              </c:strCache>
            </c:strRef>
          </c:cat>
          <c:val>
            <c:numRef>
              <c:f>Hoja2!$C$71:$C$74</c:f>
              <c:numCache>
                <c:formatCode>0.0%</c:formatCode>
                <c:ptCount val="4"/>
                <c:pt idx="0">
                  <c:v>0.50852713178294573</c:v>
                </c:pt>
                <c:pt idx="1">
                  <c:v>0.34883720930232559</c:v>
                </c:pt>
                <c:pt idx="2">
                  <c:v>0.13798449612403102</c:v>
                </c:pt>
                <c:pt idx="3">
                  <c:v>4.6511627906976744E-3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67-4CA6-A5DC-FBDC1F1D900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Estimulación sentidos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Hoja2!$A$141:$A$145</c:f>
              <c:strCache>
                <c:ptCount val="5"/>
                <c:pt idx="0">
                  <c:v>Vista</c:v>
                </c:pt>
                <c:pt idx="1">
                  <c:v>Oído</c:v>
                </c:pt>
                <c:pt idx="2">
                  <c:v>Olfato</c:v>
                </c:pt>
                <c:pt idx="3">
                  <c:v>Gusto</c:v>
                </c:pt>
                <c:pt idx="4">
                  <c:v>Tacto</c:v>
                </c:pt>
              </c:strCache>
            </c:strRef>
          </c:cat>
          <c:val>
            <c:numRef>
              <c:f>Hoja2!$B$141:$B$145</c:f>
              <c:numCache>
                <c:formatCode>0.0%</c:formatCode>
                <c:ptCount val="5"/>
                <c:pt idx="0">
                  <c:v>0.30552971576227389</c:v>
                </c:pt>
                <c:pt idx="1">
                  <c:v>0.21281653746770027</c:v>
                </c:pt>
                <c:pt idx="2">
                  <c:v>0.19782945736434107</c:v>
                </c:pt>
                <c:pt idx="3">
                  <c:v>0.1675452196382429</c:v>
                </c:pt>
                <c:pt idx="4">
                  <c:v>0.11627906976744186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2-42BB-951A-BEB47E510AA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IMPORTANCIA DE ACTIVIDAD SENSORIAL EDAD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Hoja2!$B$81</c:f>
              <c:strCache>
                <c:ptCount val="1"/>
                <c:pt idx="0">
                  <c:v>Algo importante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Hoja2!$A$165:$A$167</c:f>
              <c:strCache>
                <c:ptCount val="3"/>
                <c:pt idx="0">
                  <c:v>Entre 25 y 39 años</c:v>
                </c:pt>
                <c:pt idx="1">
                  <c:v>Entre 40 y 54 años</c:v>
                </c:pt>
                <c:pt idx="2">
                  <c:v>Entre 55 y 64 años</c:v>
                </c:pt>
              </c:strCache>
            </c:strRef>
          </c:cat>
          <c:val>
            <c:numRef>
              <c:f>Hoja2!$B$165:$B$167</c:f>
              <c:numCache>
                <c:formatCode>0%</c:formatCode>
                <c:ptCount val="3"/>
                <c:pt idx="0">
                  <c:v>0.11838006230529595</c:v>
                </c:pt>
                <c:pt idx="1">
                  <c:v>0.21645021645021645</c:v>
                </c:pt>
                <c:pt idx="2">
                  <c:v>0.15053763440860216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A5-4E27-8101-ADC1724FCC12}"/>
            </c:ext>
          </c:extLst>
        </c:ser>
        <c:ser>
          <c:idx val="1"/>
          <c:order val="1"/>
          <c:tx>
            <c:strRef>
              <c:f>Hoja2!$C$81</c:f>
              <c:strCache>
                <c:ptCount val="1"/>
                <c:pt idx="0">
                  <c:v>Importante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Hoja2!$A$165:$A$167</c:f>
              <c:strCache>
                <c:ptCount val="3"/>
                <c:pt idx="0">
                  <c:v>Entre 25 y 39 años</c:v>
                </c:pt>
                <c:pt idx="1">
                  <c:v>Entre 40 y 54 años</c:v>
                </c:pt>
                <c:pt idx="2">
                  <c:v>Entre 55 y 64 años</c:v>
                </c:pt>
              </c:strCache>
            </c:strRef>
          </c:cat>
          <c:val>
            <c:numRef>
              <c:f>Hoja2!$C$165:$C$167</c:f>
              <c:numCache>
                <c:formatCode>0%</c:formatCode>
                <c:ptCount val="3"/>
                <c:pt idx="0">
                  <c:v>0.60436137071651086</c:v>
                </c:pt>
                <c:pt idx="1">
                  <c:v>0.62337662337662336</c:v>
                </c:pt>
                <c:pt idx="2">
                  <c:v>0.74193548387096775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A5-4E27-8101-ADC1724FCC12}"/>
            </c:ext>
          </c:extLst>
        </c:ser>
        <c:ser>
          <c:idx val="2"/>
          <c:order val="2"/>
          <c:tx>
            <c:strRef>
              <c:f>Hoja2!$D$81</c:f>
              <c:strCache>
                <c:ptCount val="1"/>
                <c:pt idx="0">
                  <c:v>Muy importante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Hoja2!$A$165:$A$167</c:f>
              <c:strCache>
                <c:ptCount val="3"/>
                <c:pt idx="0">
                  <c:v>Entre 25 y 39 años</c:v>
                </c:pt>
                <c:pt idx="1">
                  <c:v>Entre 40 y 54 años</c:v>
                </c:pt>
                <c:pt idx="2">
                  <c:v>Entre 55 y 64 años</c:v>
                </c:pt>
              </c:strCache>
            </c:strRef>
          </c:cat>
          <c:val>
            <c:numRef>
              <c:f>Hoja2!$D$165:$D$167</c:f>
              <c:numCache>
                <c:formatCode>0%</c:formatCode>
                <c:ptCount val="3"/>
                <c:pt idx="0">
                  <c:v>0.25856697819314639</c:v>
                </c:pt>
                <c:pt idx="1">
                  <c:v>0.1471861471861472</c:v>
                </c:pt>
                <c:pt idx="2">
                  <c:v>8.6021505376344093E-2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A5-4E27-8101-ADC1724FCC12}"/>
            </c:ext>
          </c:extLst>
        </c:ser>
        <c:ser>
          <c:idx val="3"/>
          <c:order val="3"/>
          <c:tx>
            <c:strRef>
              <c:f>Hoja2!$E$81</c:f>
              <c:strCache>
                <c:ptCount val="1"/>
                <c:pt idx="0">
                  <c:v>No es importante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Hoja2!$A$165:$A$167</c:f>
              <c:strCache>
                <c:ptCount val="3"/>
                <c:pt idx="0">
                  <c:v>Entre 25 y 39 años</c:v>
                </c:pt>
                <c:pt idx="1">
                  <c:v>Entre 40 y 54 años</c:v>
                </c:pt>
                <c:pt idx="2">
                  <c:v>Entre 55 y 64 años</c:v>
                </c:pt>
              </c:strCache>
            </c:strRef>
          </c:cat>
          <c:val>
            <c:numRef>
              <c:f>Hoja2!$E$165:$E$167</c:f>
              <c:numCache>
                <c:formatCode>0%</c:formatCode>
                <c:ptCount val="3"/>
                <c:pt idx="0">
                  <c:v>6.2305295950155761E-3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A5-4E27-8101-ADC1724FCC12}"/>
            </c:ext>
          </c:extLst>
        </c:ser>
        <c:ser>
          <c:idx val="4"/>
          <c:order val="4"/>
          <c:tx>
            <c:strRef>
              <c:f>Hoja2!$F$81</c:f>
              <c:strCache>
                <c:ptCount val="1"/>
                <c:pt idx="0">
                  <c:v>Poco importante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Hoja2!$A$165:$A$167</c:f>
              <c:strCache>
                <c:ptCount val="3"/>
                <c:pt idx="0">
                  <c:v>Entre 25 y 39 años</c:v>
                </c:pt>
                <c:pt idx="1">
                  <c:v>Entre 40 y 54 años</c:v>
                </c:pt>
                <c:pt idx="2">
                  <c:v>Entre 55 y 64 años</c:v>
                </c:pt>
              </c:strCache>
            </c:strRef>
          </c:cat>
          <c:val>
            <c:numRef>
              <c:f>Hoja2!$F$165:$F$167</c:f>
              <c:numCache>
                <c:formatCode>0%</c:formatCode>
                <c:ptCount val="3"/>
                <c:pt idx="0">
                  <c:v>1.2461059190031152E-2</c:v>
                </c:pt>
                <c:pt idx="1">
                  <c:v>1.2987012987012988E-2</c:v>
                </c:pt>
                <c:pt idx="2">
                  <c:v>2.1505376344086023E-2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A5-4E27-8101-ADC1724FCC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3249583"/>
        <c:axId val="1293249999"/>
      </c:barChart>
      <c:catAx>
        <c:axId val="1293249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3249999"/>
        <c:crosses val="autoZero"/>
        <c:auto val="1"/>
        <c:lblAlgn val="ctr"/>
        <c:lblOffset val="100"/>
        <c:noMultiLvlLbl val="0"/>
      </c:catAx>
      <c:valAx>
        <c:axId val="129324999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9324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IMPORTANCIA DE ACTIVIDAD SENSORIAL RESIDENCIA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Hoja2!$B$81</c:f>
              <c:strCache>
                <c:ptCount val="1"/>
                <c:pt idx="0">
                  <c:v>Algo importante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Hoja2!$A$165:$A$169</c:f>
              <c:strCache>
                <c:ptCount val="5"/>
                <c:pt idx="0">
                  <c:v>Valle Tumbaco y Cumbaya</c:v>
                </c:pt>
                <c:pt idx="1">
                  <c:v>Valle de los Chillos</c:v>
                </c:pt>
                <c:pt idx="2">
                  <c:v>Norte de Quito</c:v>
                </c:pt>
                <c:pt idx="3">
                  <c:v>Sur de Quito</c:v>
                </c:pt>
                <c:pt idx="4">
                  <c:v>Centro de Quito</c:v>
                </c:pt>
              </c:strCache>
            </c:strRef>
          </c:cat>
          <c:val>
            <c:numRef>
              <c:f>Hoja2!$B$165:$B$169</c:f>
              <c:numCache>
                <c:formatCode>0%</c:formatCode>
                <c:ptCount val="5"/>
                <c:pt idx="0">
                  <c:v>0.1111111111111111</c:v>
                </c:pt>
                <c:pt idx="1">
                  <c:v>0.14795918367346939</c:v>
                </c:pt>
                <c:pt idx="2">
                  <c:v>0.16062176165803108</c:v>
                </c:pt>
                <c:pt idx="3">
                  <c:v>0.15384615384615385</c:v>
                </c:pt>
                <c:pt idx="4">
                  <c:v>0.25714285714285712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12-41B4-8542-21A72D1D1168}"/>
            </c:ext>
          </c:extLst>
        </c:ser>
        <c:ser>
          <c:idx val="1"/>
          <c:order val="1"/>
          <c:tx>
            <c:strRef>
              <c:f>Hoja2!$C$81</c:f>
              <c:strCache>
                <c:ptCount val="1"/>
                <c:pt idx="0">
                  <c:v>Importante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Hoja2!$A$165:$A$169</c:f>
              <c:strCache>
                <c:ptCount val="5"/>
                <c:pt idx="0">
                  <c:v>Valle Tumbaco y Cumbaya</c:v>
                </c:pt>
                <c:pt idx="1">
                  <c:v>Valle de los Chillos</c:v>
                </c:pt>
                <c:pt idx="2">
                  <c:v>Norte de Quito</c:v>
                </c:pt>
                <c:pt idx="3">
                  <c:v>Sur de Quito</c:v>
                </c:pt>
                <c:pt idx="4">
                  <c:v>Centro de Quito</c:v>
                </c:pt>
              </c:strCache>
            </c:strRef>
          </c:cat>
          <c:val>
            <c:numRef>
              <c:f>Hoja2!$C$165:$C$169</c:f>
              <c:numCache>
                <c:formatCode>0%</c:formatCode>
                <c:ptCount val="5"/>
                <c:pt idx="0">
                  <c:v>0.73148148148148151</c:v>
                </c:pt>
                <c:pt idx="1">
                  <c:v>0.6785714285714286</c:v>
                </c:pt>
                <c:pt idx="2">
                  <c:v>0.60621761658031093</c:v>
                </c:pt>
                <c:pt idx="3">
                  <c:v>0.48717948717948717</c:v>
                </c:pt>
                <c:pt idx="4">
                  <c:v>0.5714285714285714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12-41B4-8542-21A72D1D1168}"/>
            </c:ext>
          </c:extLst>
        </c:ser>
        <c:ser>
          <c:idx val="2"/>
          <c:order val="2"/>
          <c:tx>
            <c:strRef>
              <c:f>Hoja2!$D$81</c:f>
              <c:strCache>
                <c:ptCount val="1"/>
                <c:pt idx="0">
                  <c:v>Muy importante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Hoja2!$A$165:$A$169</c:f>
              <c:strCache>
                <c:ptCount val="5"/>
                <c:pt idx="0">
                  <c:v>Valle Tumbaco y Cumbaya</c:v>
                </c:pt>
                <c:pt idx="1">
                  <c:v>Valle de los Chillos</c:v>
                </c:pt>
                <c:pt idx="2">
                  <c:v>Norte de Quito</c:v>
                </c:pt>
                <c:pt idx="3">
                  <c:v>Sur de Quito</c:v>
                </c:pt>
                <c:pt idx="4">
                  <c:v>Centro de Quito</c:v>
                </c:pt>
              </c:strCache>
            </c:strRef>
          </c:cat>
          <c:val>
            <c:numRef>
              <c:f>Hoja2!$D$165:$D$169</c:f>
              <c:numCache>
                <c:formatCode>0%</c:formatCode>
                <c:ptCount val="5"/>
                <c:pt idx="0">
                  <c:v>0.14814814814814814</c:v>
                </c:pt>
                <c:pt idx="1">
                  <c:v>0.16326530612244897</c:v>
                </c:pt>
                <c:pt idx="2">
                  <c:v>0.21761658031088082</c:v>
                </c:pt>
                <c:pt idx="3">
                  <c:v>0.30769230769230771</c:v>
                </c:pt>
                <c:pt idx="4">
                  <c:v>0.15714285714285714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12-41B4-8542-21A72D1D1168}"/>
            </c:ext>
          </c:extLst>
        </c:ser>
        <c:ser>
          <c:idx val="3"/>
          <c:order val="3"/>
          <c:tx>
            <c:strRef>
              <c:f>Hoja2!$E$81</c:f>
              <c:strCache>
                <c:ptCount val="1"/>
                <c:pt idx="0">
                  <c:v>No es importante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Hoja2!$A$165:$A$169</c:f>
              <c:strCache>
                <c:ptCount val="5"/>
                <c:pt idx="0">
                  <c:v>Valle Tumbaco y Cumbaya</c:v>
                </c:pt>
                <c:pt idx="1">
                  <c:v>Valle de los Chillos</c:v>
                </c:pt>
                <c:pt idx="2">
                  <c:v>Norte de Quito</c:v>
                </c:pt>
                <c:pt idx="3">
                  <c:v>Sur de Quito</c:v>
                </c:pt>
                <c:pt idx="4">
                  <c:v>Centro de Quito</c:v>
                </c:pt>
              </c:strCache>
            </c:strRef>
          </c:cat>
          <c:val>
            <c:numRef>
              <c:f>Hoja2!$E$165:$E$169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5.1813471502590676E-3</c:v>
                </c:pt>
                <c:pt idx="3">
                  <c:v>1.282051282051282E-2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12-41B4-8542-21A72D1D1168}"/>
            </c:ext>
          </c:extLst>
        </c:ser>
        <c:ser>
          <c:idx val="4"/>
          <c:order val="4"/>
          <c:tx>
            <c:strRef>
              <c:f>Hoja2!$F$81</c:f>
              <c:strCache>
                <c:ptCount val="1"/>
                <c:pt idx="0">
                  <c:v>Poco importante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Hoja2!$A$165:$A$169</c:f>
              <c:strCache>
                <c:ptCount val="5"/>
                <c:pt idx="0">
                  <c:v>Valle Tumbaco y Cumbaya</c:v>
                </c:pt>
                <c:pt idx="1">
                  <c:v>Valle de los Chillos</c:v>
                </c:pt>
                <c:pt idx="2">
                  <c:v>Norte de Quito</c:v>
                </c:pt>
                <c:pt idx="3">
                  <c:v>Sur de Quito</c:v>
                </c:pt>
                <c:pt idx="4">
                  <c:v>Centro de Quito</c:v>
                </c:pt>
              </c:strCache>
            </c:strRef>
          </c:cat>
          <c:val>
            <c:numRef>
              <c:f>Hoja2!$F$165:$F$169</c:f>
              <c:numCache>
                <c:formatCode>0%</c:formatCode>
                <c:ptCount val="5"/>
                <c:pt idx="0">
                  <c:v>9.2592592592592587E-3</c:v>
                </c:pt>
                <c:pt idx="1">
                  <c:v>1.020408163265306E-2</c:v>
                </c:pt>
                <c:pt idx="2">
                  <c:v>1.0362694300518135E-2</c:v>
                </c:pt>
                <c:pt idx="3">
                  <c:v>3.8461538461538464E-2</c:v>
                </c:pt>
                <c:pt idx="4">
                  <c:v>1.4285714285714285E-2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12-41B4-8542-21A72D1D1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3249583"/>
        <c:axId val="1293249999"/>
      </c:barChart>
      <c:catAx>
        <c:axId val="1293249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3249999"/>
        <c:crosses val="autoZero"/>
        <c:auto val="1"/>
        <c:lblAlgn val="ctr"/>
        <c:lblOffset val="100"/>
        <c:noMultiLvlLbl val="0"/>
      </c:catAx>
      <c:valAx>
        <c:axId val="129324999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9324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Edad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Hoja2!$A$12:$A$14</c:f>
              <c:strCache>
                <c:ptCount val="3"/>
                <c:pt idx="0">
                  <c:v>Entre 25 y 39 años</c:v>
                </c:pt>
                <c:pt idx="1">
                  <c:v>Entre 40 y 54 años</c:v>
                </c:pt>
                <c:pt idx="2">
                  <c:v>Entre 55 y 64 años</c:v>
                </c:pt>
              </c:strCache>
            </c:strRef>
          </c:cat>
          <c:val>
            <c:numRef>
              <c:f>Hoja2!$B$12:$B$14</c:f>
              <c:numCache>
                <c:formatCode>0.0%</c:formatCode>
                <c:ptCount val="3"/>
                <c:pt idx="0">
                  <c:v>0.51837769328263628</c:v>
                </c:pt>
                <c:pt idx="1">
                  <c:v>0.34093789607097591</c:v>
                </c:pt>
                <c:pt idx="2">
                  <c:v>0.14068441064638784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C6-43FB-969C-86E0AF2BD01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Sector residencia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Hoja2!$A$12:$A$16</c:f>
              <c:strCache>
                <c:ptCount val="5"/>
                <c:pt idx="0">
                  <c:v>Norte de Quito</c:v>
                </c:pt>
                <c:pt idx="1">
                  <c:v>Valle de los Chillos</c:v>
                </c:pt>
                <c:pt idx="2">
                  <c:v>Sur de Quito</c:v>
                </c:pt>
                <c:pt idx="3">
                  <c:v>Valle Tumbaco y Cumbaya</c:v>
                </c:pt>
                <c:pt idx="4">
                  <c:v>Centro de Quito</c:v>
                </c:pt>
              </c:strCache>
            </c:strRef>
          </c:cat>
          <c:val>
            <c:numRef>
              <c:f>Hoja2!$B$12:$B$16</c:f>
              <c:numCache>
                <c:formatCode>0.0%</c:formatCode>
                <c:ptCount val="5"/>
                <c:pt idx="0">
                  <c:v>0.29784537389100124</c:v>
                </c:pt>
                <c:pt idx="1">
                  <c:v>0.26869455006337134</c:v>
                </c:pt>
                <c:pt idx="2">
                  <c:v>0.18757921419518378</c:v>
                </c:pt>
                <c:pt idx="3">
                  <c:v>0.14448669201520911</c:v>
                </c:pt>
                <c:pt idx="4">
                  <c:v>0.10139416983523447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AB-4BD8-888E-A4A1497510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Estado Civil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Hoja2!$A$12:$A$16</c:f>
              <c:strCache>
                <c:ptCount val="5"/>
                <c:pt idx="0">
                  <c:v>Casado</c:v>
                </c:pt>
                <c:pt idx="1">
                  <c:v>Soltero</c:v>
                </c:pt>
                <c:pt idx="2">
                  <c:v>Unión libre</c:v>
                </c:pt>
                <c:pt idx="3">
                  <c:v>Divorciado</c:v>
                </c:pt>
                <c:pt idx="4">
                  <c:v>Viudo</c:v>
                </c:pt>
              </c:strCache>
            </c:strRef>
          </c:cat>
          <c:val>
            <c:numRef>
              <c:f>Hoja2!$B$12:$B$16</c:f>
              <c:numCache>
                <c:formatCode>0.0%</c:formatCode>
                <c:ptCount val="5"/>
                <c:pt idx="0">
                  <c:v>0.45247148288973382</c:v>
                </c:pt>
                <c:pt idx="1">
                  <c:v>0.32192648922686945</c:v>
                </c:pt>
                <c:pt idx="2">
                  <c:v>0.11026615969581749</c:v>
                </c:pt>
                <c:pt idx="3">
                  <c:v>7.8580481622306714E-2</c:v>
                </c:pt>
                <c:pt idx="4">
                  <c:v>3.6755386565272496E-2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5A-4431-95DE-944611410D1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Ocupación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Hoja2!$A$12:$A$15</c:f>
              <c:strCache>
                <c:ptCount val="4"/>
                <c:pt idx="0">
                  <c:v>Emp privado</c:v>
                </c:pt>
                <c:pt idx="1">
                  <c:v>Independiente</c:v>
                </c:pt>
                <c:pt idx="2">
                  <c:v>Emp público</c:v>
                </c:pt>
                <c:pt idx="3">
                  <c:v>Desempleado</c:v>
                </c:pt>
              </c:strCache>
            </c:strRef>
          </c:cat>
          <c:val>
            <c:numRef>
              <c:f>Hoja2!$B$12:$B$15</c:f>
              <c:numCache>
                <c:formatCode>0.0%</c:formatCode>
                <c:ptCount val="4"/>
                <c:pt idx="0">
                  <c:v>0.46514575411913817</c:v>
                </c:pt>
                <c:pt idx="1">
                  <c:v>0.24334600760456274</c:v>
                </c:pt>
                <c:pt idx="2">
                  <c:v>0.229404309252218</c:v>
                </c:pt>
                <c:pt idx="3">
                  <c:v>6.2103929024081114E-2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48-40C2-8D2B-79B19D4F142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Ingresos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Hoja2!$A$12:$A$15</c:f>
              <c:strCache>
                <c:ptCount val="4"/>
                <c:pt idx="0">
                  <c:v>De $801 a $1500</c:v>
                </c:pt>
                <c:pt idx="1">
                  <c:v>De $500 a $800</c:v>
                </c:pt>
                <c:pt idx="2">
                  <c:v>De $1501 a $2000</c:v>
                </c:pt>
                <c:pt idx="3">
                  <c:v>Más de $2000</c:v>
                </c:pt>
              </c:strCache>
            </c:strRef>
          </c:cat>
          <c:val>
            <c:numRef>
              <c:f>Hoja2!$B$12:$B$15</c:f>
              <c:numCache>
                <c:formatCode>0.0%</c:formatCode>
                <c:ptCount val="4"/>
                <c:pt idx="0">
                  <c:v>0.35234474017743977</c:v>
                </c:pt>
                <c:pt idx="1">
                  <c:v>0.31558935361216728</c:v>
                </c:pt>
                <c:pt idx="2">
                  <c:v>0.25982256020278832</c:v>
                </c:pt>
                <c:pt idx="3">
                  <c:v>7.2243346007604556E-2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0-476A-AF80-26C830047F9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Ultima</a:t>
            </a:r>
            <a:r>
              <a:rPr lang="es-EC" baseline="0"/>
              <a:t> visita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Hoja2!$A$12:$A$15</c:f>
              <c:strCache>
                <c:ptCount val="4"/>
                <c:pt idx="0">
                  <c:v>En el último mes</c:v>
                </c:pt>
                <c:pt idx="1">
                  <c:v>En los últimos 15 días</c:v>
                </c:pt>
                <c:pt idx="2">
                  <c:v>En los últimos 3 meses</c:v>
                </c:pt>
                <c:pt idx="3">
                  <c:v>En los últimos 6 meses</c:v>
                </c:pt>
              </c:strCache>
            </c:strRef>
          </c:cat>
          <c:val>
            <c:numRef>
              <c:f>Hoja2!$B$12:$B$15</c:f>
              <c:numCache>
                <c:formatCode>0.0%</c:formatCode>
                <c:ptCount val="4"/>
                <c:pt idx="0">
                  <c:v>0.58759689922480618</c:v>
                </c:pt>
                <c:pt idx="1">
                  <c:v>0.28217054263565894</c:v>
                </c:pt>
                <c:pt idx="2">
                  <c:v>0.11937984496124031</c:v>
                </c:pt>
                <c:pt idx="3">
                  <c:v>1.0852713178294573E-2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92-4EFD-91C1-4BFBF28F8D3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Frecuencia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Hoja2!$A$12:$A$15</c:f>
              <c:strCache>
                <c:ptCount val="4"/>
                <c:pt idx="0">
                  <c:v>Mensualmente</c:v>
                </c:pt>
                <c:pt idx="1">
                  <c:v>Trimestralmente</c:v>
                </c:pt>
                <c:pt idx="2">
                  <c:v>Semanalmente</c:v>
                </c:pt>
                <c:pt idx="3">
                  <c:v>Semestralmente</c:v>
                </c:pt>
              </c:strCache>
            </c:strRef>
          </c:cat>
          <c:val>
            <c:numRef>
              <c:f>Hoja2!$B$12:$B$15</c:f>
              <c:numCache>
                <c:formatCode>0.0%</c:formatCode>
                <c:ptCount val="4"/>
                <c:pt idx="0">
                  <c:v>0.56279069767441858</c:v>
                </c:pt>
                <c:pt idx="1">
                  <c:v>0.33333333333333331</c:v>
                </c:pt>
                <c:pt idx="2">
                  <c:v>8.2170542635658914E-2</c:v>
                </c:pt>
                <c:pt idx="3">
                  <c:v>2.1705426356589147E-2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14-472C-8403-92DFE177D5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Forma visita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Hoja2!$A$12:$A$13</c:f>
              <c:strCache>
                <c:ptCount val="2"/>
                <c:pt idx="0">
                  <c:v>Acompañado</c:v>
                </c:pt>
                <c:pt idx="1">
                  <c:v>Solo</c:v>
                </c:pt>
              </c:strCache>
            </c:strRef>
          </c:cat>
          <c:val>
            <c:numRef>
              <c:f>Hoja2!$B$12:$B$13</c:f>
              <c:numCache>
                <c:formatCode>0.0%</c:formatCode>
                <c:ptCount val="2"/>
                <c:pt idx="0">
                  <c:v>0.50697674418604655</c:v>
                </c:pt>
                <c:pt idx="1">
                  <c:v>0.49302325581395351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2D-469E-B925-02F94AE0B9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96878463"/>
        <c:axId val="1296878879"/>
      </c:barChart>
      <c:catAx>
        <c:axId val="12968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6878879"/>
        <c:crosses val="autoZero"/>
        <c:auto val="1"/>
        <c:lblAlgn val="ctr"/>
        <c:lblOffset val="100"/>
        <c:noMultiLvlLbl val="0"/>
      </c:catAx>
      <c:valAx>
        <c:axId val="129687887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9687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4FBAE-CF9A-4F94-90C3-850278C1623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F4D5-BF96-4EED-B562-3AC70E433CF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A3E1C-F2A9-45C8-B7DA-7F68AFBC5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948D7-3B89-4590-A23A-0E6FA79F2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74516-4246-4129-86B7-C10C5424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69EB-60C1-48C4-AADF-479948077335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0016F-0DA5-41F3-A252-AF13F480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EA406-3514-43D8-B7F8-3F2D707A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4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33AD-22BF-4966-BAAE-3C44B1FC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6D569-131E-437D-8E3D-8FE984790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C7054-0452-4EEF-A945-E31CEA61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4A64-257A-43C8-968B-7B66EB6787B6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F908-EAA2-45FA-8B86-FF214D76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E19EA-1B35-4EF6-8B42-8D8E7863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1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B2433-B4DF-4391-8BA1-BAA2B67A1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3AF0A-2125-424F-A610-0DB1074D7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37469-8725-40AA-AA8A-E828B060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C25E4-E005-4393-8FFF-143683D88383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69CFF-5458-42DD-8766-EA9C3C24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54084-5E5A-474A-945B-9581F67F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9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CD5D98A-D967-477E-AB43-F541F26DD8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8568951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AE9B7D1-A5AB-4D5C-9CF0-D5472F03E2CA}"/>
              </a:ext>
            </a:extLst>
          </p:cNvPr>
          <p:cNvGrpSpPr/>
          <p:nvPr userDrawn="1"/>
        </p:nvGrpSpPr>
        <p:grpSpPr>
          <a:xfrm>
            <a:off x="354011" y="1131591"/>
            <a:ext cx="3448732" cy="5232576"/>
            <a:chOff x="354011" y="1131591"/>
            <a:chExt cx="2489798" cy="3777637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id="{1C5D6571-D0CA-4A2B-AD9E-961EB822325D}"/>
                </a:ext>
              </a:extLst>
            </p:cNvPr>
            <p:cNvSpPr/>
            <p:nvPr userDrawn="1"/>
          </p:nvSpPr>
          <p:spPr>
            <a:xfrm>
              <a:off x="354011" y="1131591"/>
              <a:ext cx="2489798" cy="3777637"/>
            </a:xfrm>
            <a:prstGeom prst="roundRect">
              <a:avLst>
                <a:gd name="adj" fmla="val 396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1"/>
            </a:p>
          </p:txBody>
        </p:sp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981C211A-FEB7-4254-A96D-2F9F56BB0A0C}"/>
                </a:ext>
              </a:extLst>
            </p:cNvPr>
            <p:cNvSpPr/>
            <p:nvPr userDrawn="1"/>
          </p:nvSpPr>
          <p:spPr>
            <a:xfrm>
              <a:off x="478420" y="1282561"/>
              <a:ext cx="107589" cy="350678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11" name="Half Frame 4">
              <a:extLst>
                <a:ext uri="{FF2B5EF4-FFF2-40B4-BE49-F238E27FC236}">
                  <a16:creationId xmlns:a16="http://schemas.microsoft.com/office/drawing/2014/main" id="{23EB4493-10FA-459F-88C1-058E3A9E7C50}"/>
                </a:ext>
              </a:extLst>
            </p:cNvPr>
            <p:cNvSpPr/>
            <p:nvPr userDrawn="1"/>
          </p:nvSpPr>
          <p:spPr>
            <a:xfrm rot="5400000">
              <a:off x="2244149" y="1233023"/>
              <a:ext cx="479567" cy="479077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TextBox 57">
              <a:extLst>
                <a:ext uri="{FF2B5EF4-FFF2-40B4-BE49-F238E27FC236}">
                  <a16:creationId xmlns:a16="http://schemas.microsoft.com/office/drawing/2014/main" id="{4B687BCC-FB27-4C3E-849F-15933AB60908}"/>
                </a:ext>
              </a:extLst>
            </p:cNvPr>
            <p:cNvSpPr txBox="1"/>
            <p:nvPr userDrawn="1"/>
          </p:nvSpPr>
          <p:spPr>
            <a:xfrm>
              <a:off x="604122" y="1485138"/>
              <a:ext cx="1560857" cy="3658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Resize without losing quality</a:t>
              </a:r>
              <a:endParaRPr lang="ko-KR" alt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60">
              <a:extLst>
                <a:ext uri="{FF2B5EF4-FFF2-40B4-BE49-F238E27FC236}">
                  <a16:creationId xmlns:a16="http://schemas.microsoft.com/office/drawing/2014/main" id="{FB34E85A-DDF6-44C6-B6D1-4F9F044F1A13}"/>
                </a:ext>
              </a:extLst>
            </p:cNvPr>
            <p:cNvSpPr txBox="1"/>
            <p:nvPr userDrawn="1"/>
          </p:nvSpPr>
          <p:spPr>
            <a:xfrm>
              <a:off x="610782" y="3452151"/>
              <a:ext cx="1900017" cy="9684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FREE </a:t>
              </a:r>
            </a:p>
            <a:p>
              <a:r>
                <a:rPr lang="en-US" altLang="ko-KR" sz="2800" b="1" dirty="0">
                  <a:solidFill>
                    <a:schemeClr val="bg1"/>
                  </a:solidFill>
                  <a:latin typeface="+mn-lt"/>
                  <a:ea typeface="+mn-ea"/>
                  <a:cs typeface="Arial" pitchFamily="34" charset="0"/>
                </a:rPr>
                <a:t>PPT TEMPLATES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3463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48833" y="1485413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="1" baseline="0">
                <a:solidFill>
                  <a:schemeClr val="tx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117925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258427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>
                    <a:lumMod val="75000"/>
                  </a:schemeClr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841719"/>
            <a:ext cx="725488" cy="125685"/>
            <a:chOff x="8595214" y="6592642"/>
            <a:chExt cx="1088138" cy="188527"/>
          </a:xfrm>
          <a:solidFill>
            <a:schemeClr val="accent5">
              <a:lumMod val="50000"/>
            </a:schemeClr>
          </a:solidFill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pic>
        <p:nvPicPr>
          <p:cNvPr id="1026" name="Picture 2" descr="ESPE | Universidad de las Fuerzas Armadas | Sangolqu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935" y="329596"/>
            <a:ext cx="3175276" cy="8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2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8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4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7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3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7" y="623793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5458138" y="597853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6223617" y="597853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>
            <a:off x="6949327" y="623793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9962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9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4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62958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5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4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19" y="5301209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7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28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69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0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6" y="5530537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3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5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09" y="4790962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913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3813595" y="3700320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993627" y="1360693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円/楕円 27"/>
          <p:cNvSpPr/>
          <p:nvPr userDrawn="1"/>
        </p:nvSpPr>
        <p:spPr>
          <a:xfrm>
            <a:off x="592169" y="1755962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0" name="円/楕円 29"/>
          <p:cNvSpPr/>
          <p:nvPr userDrawn="1"/>
        </p:nvSpPr>
        <p:spPr>
          <a:xfrm>
            <a:off x="884360" y="1277929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303602" y="1390444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399621" y="230119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303602" y="2349644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993627" y="1360693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676211" y="3208911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899882" y="3432562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420155" y="3208910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9153113" y="3208910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643826" y="3432562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376784" y="3432561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300885" y="4169459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40695" y="4169459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769037" y="4167895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6" y="4197086"/>
            <a:ext cx="10601349" cy="1344149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1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0" y="584875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0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4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29455" y="1264682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円/楕円 25"/>
          <p:cNvSpPr/>
          <p:nvPr userDrawn="1"/>
        </p:nvSpPr>
        <p:spPr>
          <a:xfrm>
            <a:off x="1048259" y="1296553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円/楕円 33"/>
          <p:cNvSpPr/>
          <p:nvPr userDrawn="1"/>
        </p:nvSpPr>
        <p:spPr>
          <a:xfrm>
            <a:off x="4754666" y="4093962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1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2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2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1" y="3498416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0" y="440917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1" y="4457617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89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>
            <a:extLst>
              <a:ext uri="{FF2B5EF4-FFF2-40B4-BE49-F238E27FC236}">
                <a16:creationId xmlns:a16="http://schemas.microsoft.com/office/drawing/2014/main" id="{AB92795F-1E45-4E14-8BC8-37DC8787B2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40497"/>
            <a:ext cx="5104067" cy="22633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dirty="0"/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1FB39F8C-669D-4007-980E-563582A54A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82915" y="6640497"/>
            <a:ext cx="3633977" cy="226331"/>
          </a:xfrm>
          <a:prstGeom prst="rect">
            <a:avLst/>
          </a:prstGeom>
          <a:solidFill>
            <a:srgbClr val="71200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dirty="0"/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3896E471-6002-488D-9610-FED7E53961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16892" y="6640497"/>
            <a:ext cx="2149081" cy="226331"/>
          </a:xfrm>
          <a:prstGeom prst="rect">
            <a:avLst/>
          </a:prstGeom>
          <a:solidFill>
            <a:srgbClr val="A22D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dirty="0"/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4F08A259-F9F6-4D73-A65C-8375FA842D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65972" y="6640497"/>
            <a:ext cx="1288180" cy="226331"/>
          </a:xfrm>
          <a:prstGeom prst="rect">
            <a:avLst/>
          </a:prstGeom>
          <a:solidFill>
            <a:srgbClr val="E648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dirty="0"/>
          </a:p>
        </p:txBody>
      </p:sp>
      <p:sp>
        <p:nvSpPr>
          <p:cNvPr id="13" name="Google Shape;26;p5">
            <a:extLst>
              <a:ext uri="{FF2B5EF4-FFF2-40B4-BE49-F238E27FC236}">
                <a16:creationId xmlns:a16="http://schemas.microsoft.com/office/drawing/2014/main" id="{069D397F-CD02-40BD-86CD-C20C9FA6B707}"/>
              </a:ext>
            </a:extLst>
          </p:cNvPr>
          <p:cNvSpPr/>
          <p:nvPr userDrawn="1"/>
        </p:nvSpPr>
        <p:spPr>
          <a:xfrm>
            <a:off x="11709863" y="63882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4D552B8-3A2B-4E7D-855D-3D79729FEF43}"/>
              </a:ext>
            </a:extLst>
          </p:cNvPr>
          <p:cNvGrpSpPr/>
          <p:nvPr userDrawn="1"/>
        </p:nvGrpSpPr>
        <p:grpSpPr>
          <a:xfrm>
            <a:off x="0" y="97656"/>
            <a:ext cx="328474" cy="1015964"/>
            <a:chOff x="0" y="0"/>
            <a:chExt cx="400807" cy="1198491"/>
          </a:xfrm>
        </p:grpSpPr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id="{6184E50F-0DCC-40FD-A9D6-70D6CCCE50FF}"/>
                </a:ext>
              </a:extLst>
            </p:cNvPr>
            <p:cNvSpPr/>
            <p:nvPr userDrawn="1"/>
          </p:nvSpPr>
          <p:spPr>
            <a:xfrm>
              <a:off x="0" y="0"/>
              <a:ext cx="142042" cy="11984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27B955CA-E9A7-42EF-9C08-D626C0A9CB0C}"/>
                </a:ext>
              </a:extLst>
            </p:cNvPr>
            <p:cNvSpPr/>
            <p:nvPr userDrawn="1"/>
          </p:nvSpPr>
          <p:spPr>
            <a:xfrm>
              <a:off x="142043" y="0"/>
              <a:ext cx="258764" cy="11984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04145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1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2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2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2" y="3429000"/>
            <a:ext cx="1744951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6110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6" y="2516899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413027" y="2228867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円/楕円 21"/>
          <p:cNvSpPr/>
          <p:nvPr userDrawn="1"/>
        </p:nvSpPr>
        <p:spPr>
          <a:xfrm>
            <a:off x="2386628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10985753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5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3547989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8" cy="623628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34292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7" y="0"/>
            <a:ext cx="474668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5"/>
            <a:ext cx="3120617" cy="1044621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2" y="1701716"/>
            <a:ext cx="3120618" cy="1487257"/>
          </a:xfrm>
        </p:spPr>
        <p:txBody>
          <a:bodyPr anchor="t">
            <a:noAutofit/>
          </a:bodyPr>
          <a:lstStyle>
            <a:lvl1pPr algn="ctr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6"/>
            <a:ext cx="2544503" cy="3120347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470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5" y="2967732"/>
            <a:ext cx="672846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9" y="2971388"/>
            <a:ext cx="654562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0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1" y="2470455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2" y="2419264"/>
            <a:ext cx="782549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1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8" y="1011208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0" y="804077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3" y="431542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4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4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3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4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1112762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95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6" y="37273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4519215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8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7" y="55485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6" y="397384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2" y="397384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0" y="5688607"/>
            <a:ext cx="11618299" cy="998520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7" y="212185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69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7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5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3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3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1899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750"/>
                            </p:stCondLst>
                            <p:childTnLst>
                              <p:par>
                                <p:cTn id="7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6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6" y="37273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4519215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8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7" y="55485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6" y="397384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2" y="397384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0" y="5688607"/>
            <a:ext cx="11618299" cy="998520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7" y="212185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69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7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5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3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3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7064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750"/>
                            </p:stCondLst>
                            <p:childTnLst>
                              <p:par>
                                <p:cTn id="7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6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4356073" y="-26771"/>
            <a:ext cx="7835927" cy="5969387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2135" y="3220600"/>
            <a:ext cx="930592" cy="26172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6533" y="3252818"/>
            <a:ext cx="540632" cy="25191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5942616"/>
            <a:ext cx="12192000" cy="9914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509446" y="5932657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067990" y="2176805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-367340" y="2136107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96286" y="342944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32025" y="423323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32025" y="5076106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3612150" y="344521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3560257" y="426325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3534133" y="508172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65717" y="29171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8067990" y="303706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2" name="図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0198" y="84695"/>
            <a:ext cx="750448" cy="26246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3" name="図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1690" y="84493"/>
            <a:ext cx="617718" cy="260468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4" name="図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6437" y="3183945"/>
            <a:ext cx="964140" cy="25696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5" name="図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915" y="3199882"/>
            <a:ext cx="763487" cy="25511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6" name="正方形/長方形 30"/>
          <p:cNvSpPr/>
          <p:nvPr userDrawn="1"/>
        </p:nvSpPr>
        <p:spPr>
          <a:xfrm>
            <a:off x="5037071" y="2748227"/>
            <a:ext cx="2160427" cy="48005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15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4356073" y="-26771"/>
            <a:ext cx="7835927" cy="5969387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42616"/>
            <a:ext cx="12192000" cy="9914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509446" y="5932657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3348" y="2136107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-367340" y="2136107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96286" y="342944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32025" y="423323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32025" y="5076106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3612150" y="344521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3560257" y="426325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3534133" y="508172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65717" y="29171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8432544" y="302775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6" name="正方形/長方形 30"/>
          <p:cNvSpPr/>
          <p:nvPr userDrawn="1"/>
        </p:nvSpPr>
        <p:spPr>
          <a:xfrm>
            <a:off x="5037071" y="2748227"/>
            <a:ext cx="2160427" cy="48005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7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854" y="3027752"/>
            <a:ext cx="801346" cy="26567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8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36" y="3114993"/>
            <a:ext cx="729455" cy="26127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9" name="図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1681" y="110182"/>
            <a:ext cx="901620" cy="25947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0" name="図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3301" y="84505"/>
            <a:ext cx="755390" cy="26204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1" name="図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544" y="3297095"/>
            <a:ext cx="824889" cy="25262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2" name="図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74" y="3188019"/>
            <a:ext cx="576327" cy="26636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4356073" y="-26771"/>
            <a:ext cx="7835927" cy="5969387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42616"/>
            <a:ext cx="12192000" cy="9914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509446" y="5932657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3348" y="2136107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-367340" y="2136107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96286" y="342944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32025" y="423323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32025" y="5076106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3612150" y="344521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3560257" y="426325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3534133" y="508172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65717" y="29171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8432544" y="302775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6" name="正方形/長方形 30"/>
          <p:cNvSpPr/>
          <p:nvPr userDrawn="1"/>
        </p:nvSpPr>
        <p:spPr>
          <a:xfrm>
            <a:off x="5037071" y="2748227"/>
            <a:ext cx="2160427" cy="48005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2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6891" y="3070479"/>
            <a:ext cx="812881" cy="28130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3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5293" y="3074486"/>
            <a:ext cx="710980" cy="275282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4" name="図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32" y="105778"/>
            <a:ext cx="829187" cy="26208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5" name="図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60" y="97418"/>
            <a:ext cx="724276" cy="26426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3" name="図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6787" y="3094785"/>
            <a:ext cx="747806" cy="27756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4" name="図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3642" y="3119139"/>
            <a:ext cx="711262" cy="27512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5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8" y="308653"/>
            <a:ext cx="5274870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0" y="950241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8" y="1804275"/>
            <a:ext cx="1363426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69" y="2157779"/>
            <a:ext cx="1139924" cy="207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0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542516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621862"/>
            <a:ext cx="11618299" cy="1006329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507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1C821-23ED-4525-A183-8CD0A2C0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7697D-538E-4B45-BCF5-F989C8313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817-698D-4A54-8DE2-4D43CF28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D0EFA-1ADA-4B1F-8EE4-B83F4B115234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952A2-0FF0-4799-A4D9-20466A22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F1E8-21E8-4AB8-A999-CB593303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08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3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8" y="164638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4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2" y="1845583"/>
            <a:ext cx="5690094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2" y="2128010"/>
            <a:ext cx="5690094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2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3" y="439614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4476698"/>
            <a:ext cx="5196564" cy="1500769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4" y="2049239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4" y="2815857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4" y="3582475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36"/>
          <p:cNvSpPr/>
          <p:nvPr userDrawn="1"/>
        </p:nvSpPr>
        <p:spPr>
          <a:xfrm>
            <a:off x="1555534" y="905648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円/楕円 13"/>
          <p:cNvSpPr/>
          <p:nvPr userDrawn="1"/>
        </p:nvSpPr>
        <p:spPr>
          <a:xfrm>
            <a:off x="31596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681974" y="681271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1207829" y="149092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08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2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0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4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0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2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8" cy="1390878"/>
          </a:xfrm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0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1334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8" y="4990568"/>
            <a:ext cx="2160187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661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0" y="5708953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6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09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56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926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17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886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8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58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61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400B-E05D-49AF-9CA8-0FDCC3B2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506FF-8635-4D68-8903-B62D49147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E928A-E013-4565-B992-E4AB101B3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B5E2A-18F6-4EC9-900B-EA9A8E1C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6E16-5F29-49EE-9B91-DEE9EDFE6A7B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F6A29-ADA8-4AF1-9868-9598F2DA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753E6-79EB-4770-8455-63BF1B89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7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327B-BC5D-402B-A706-4427F206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F4D30-56B0-4701-8B71-B3158E3B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FAB33-EF00-4899-B1E9-1CCBA2156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4AFDB-8D75-490A-BBAC-D12971D98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91D0C-C460-4569-85A2-6B0309006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776DF-30B0-4516-BF3C-47F0171B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AB7D-868F-4463-9973-1719FD9AFC18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134B9-7DD8-4B58-925F-AD51EB0B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F7BA5-1E9C-464D-BB64-6CB48DA6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5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A14B-F623-4728-BA55-639D6C154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2BBAE-8FBE-419D-924B-D66ED44E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8D24F-34DD-4C64-A83A-AC25E813DEC3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65254-E000-4F4D-AA8C-C021D638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E47E2-B946-4B4F-823E-BAB4798B7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53B43-F749-4931-8442-2BE5972B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7767B-8BEB-4443-BAC3-524A246F748D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EEB44-555A-4CD6-869C-71194038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D4BC4-1C9B-4188-87BF-31EC8BE5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9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3F95-1AD7-4889-A7D1-8FFC2A3C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B1CD-D16C-422B-8B30-FED09BFB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090BA-2800-4D87-919E-D9A3C822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8D83A-1EB2-4EA6-BB07-8D91777F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F0DE-0C06-4E79-A5E5-F032F89AF47A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DA72A-F022-4B3F-9942-147B1816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2AD17-D161-4F21-A69B-F5D262D4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2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9463-F4B6-4A94-978C-E4B9F8DB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D62E29-7BBD-4E27-8803-8A61805097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4FAB-7EC7-4786-B8C9-D11501AB2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708F-E300-4642-8D4C-FD0D82CD9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D3A4-C5DF-4736-8609-04C3436E3659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DC4AA-2766-498D-A2A5-4ED742B3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6EFD1-04B5-420D-BA3A-99126ADD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74B5B-3FF1-4B5E-84ED-532A624E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4C2D5-CC7B-4AD3-875A-31ADD88A0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1E2A9-ED32-4A88-88FC-AC0FE73E0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15386-AFC2-436D-88B8-24F650EF6421}" type="datetime1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508C3-29D2-4431-B90F-2F93CA9FC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A0B-0865-4227-8B5E-0EA3C3883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3B5E-F49C-42B4-B84C-579B3F105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0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7" y="164638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773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12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12" Type="http://schemas.openxmlformats.org/officeDocument/2006/relationships/chart" Target="../charts/chart1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chart" Target="../charts/chart4.xml"/><Relationship Id="rId10" Type="http://schemas.openxmlformats.org/officeDocument/2006/relationships/chart" Target="../charts/chart9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923239" y="1551292"/>
            <a:ext cx="10362301" cy="1755789"/>
          </a:xfrm>
        </p:spPr>
        <p:txBody>
          <a:bodyPr/>
          <a:lstStyle/>
          <a:p>
            <a:r>
              <a:rPr lang="es-EC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INFLUENCIA DEL MARKETING SENSORIAL EN LA INTENCIÓN DE COMPRA DEL CONSUMIDOR DE LAS FARMACIAS FORMATO AUTOSERVICIO EN LOS CANTONES QUITO Y RUMIÑAHUI.</a:t>
            </a:r>
            <a:br>
              <a:rPr lang="es-EC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C" sz="2667" dirty="0"/>
              <a:t>.</a:t>
            </a:r>
            <a:endParaRPr lang="ja-JP" altLang="en-US" sz="2667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911424" y="4741948"/>
            <a:ext cx="10369152" cy="728897"/>
          </a:xfrm>
        </p:spPr>
        <p:txBody>
          <a:bodyPr>
            <a:noAutofit/>
          </a:bodyPr>
          <a:lstStyle/>
          <a:p>
            <a:r>
              <a:rPr lang="es-EC" altLang="ja-JP" sz="1600" dirty="0"/>
              <a:t>Tutor: MBA. Iván Vega</a:t>
            </a:r>
          </a:p>
          <a:p>
            <a:pPr>
              <a:spcAft>
                <a:spcPts val="800"/>
              </a:spcAft>
            </a:pPr>
            <a:r>
              <a:rPr lang="es-MX" sz="1600" dirty="0"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s-EC" sz="1600" dirty="0">
                <a:ea typeface="Calibri" panose="020F0502020204030204" pitchFamily="34" charset="0"/>
                <a:cs typeface="Arial" panose="020B0604020202020204" pitchFamily="34" charset="0"/>
              </a:rPr>
              <a:t>RABAJO DE TITULACIÓN PREVIO A LA OBTENCIÓN DEL TÍTULO DE INGENIERO COMERCIAL E INGENIERO EN MARKETING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0"/>
          </p:nvPr>
        </p:nvSpPr>
        <p:spPr>
          <a:xfrm>
            <a:off x="916387" y="3647389"/>
            <a:ext cx="10369152" cy="728897"/>
          </a:xfrm>
        </p:spPr>
        <p:txBody>
          <a:bodyPr/>
          <a:lstStyle/>
          <a:p>
            <a:r>
              <a:rPr lang="en-US" altLang="ja-JP" sz="1667" dirty="0"/>
              <a:t>Liliana Avalos</a:t>
            </a:r>
            <a:endParaRPr lang="en-US" altLang="ja-JP" sz="2000" dirty="0"/>
          </a:p>
          <a:p>
            <a:r>
              <a:rPr lang="en-US" altLang="ja-JP" sz="1667" dirty="0"/>
              <a:t>Paul Clavijo</a:t>
            </a:r>
            <a:endParaRPr lang="ja-JP" altLang="en-US" sz="1667" dirty="0"/>
          </a:p>
        </p:txBody>
      </p:sp>
    </p:spTree>
    <p:extLst>
      <p:ext uri="{BB962C8B-B14F-4D97-AF65-F5344CB8AC3E}">
        <p14:creationId xmlns:p14="http://schemas.microsoft.com/office/powerpoint/2010/main" val="39707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Macroentorno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702D37-4144-4E74-8670-F68FFA84E8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26" y="1172127"/>
            <a:ext cx="3988204" cy="1800000"/>
          </a:xfrm>
          <a:prstGeom prst="rect">
            <a:avLst/>
          </a:prstGeom>
          <a:noFill/>
        </p:spPr>
      </p:pic>
      <p:pic>
        <p:nvPicPr>
          <p:cNvPr id="5" name="Imagen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EE783997-BA71-41ED-A007-1EC5957F2F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66087" y="1172127"/>
            <a:ext cx="4295470" cy="180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C31122B4-D943-4423-B976-364389396AED}"/>
              </a:ext>
            </a:extLst>
          </p:cNvPr>
          <p:cNvSpPr txBox="1"/>
          <p:nvPr/>
        </p:nvSpPr>
        <p:spPr>
          <a:xfrm>
            <a:off x="1406826" y="3036961"/>
            <a:ext cx="39882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PIB del país se recuperará en 3.1% vs 2020.</a:t>
            </a:r>
          </a:p>
          <a:p>
            <a:pPr algn="just"/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Sector del comercial crecerá en 3.6% 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C3EE025-6A11-478C-8E42-D44A6ABD9F4C}"/>
              </a:ext>
            </a:extLst>
          </p:cNvPr>
          <p:cNvSpPr txBox="1"/>
          <p:nvPr/>
        </p:nvSpPr>
        <p:spPr>
          <a:xfrm>
            <a:off x="6966087" y="3036961"/>
            <a:ext cx="39882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 inflación en 2020 fue de -0,93%</a:t>
            </a:r>
            <a:b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Caída de inversiones privadas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BAB584-9582-486B-BFAC-210B43FFC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767" y="3885873"/>
            <a:ext cx="2797273" cy="1800000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8AF09542-0D29-4948-AF1E-D8CF041C43D7}"/>
              </a:ext>
            </a:extLst>
          </p:cNvPr>
          <p:cNvSpPr txBox="1"/>
          <p:nvPr/>
        </p:nvSpPr>
        <p:spPr>
          <a:xfrm>
            <a:off x="7607767" y="5773450"/>
            <a:ext cx="298977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estrato C- es el predominante en Pichincha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0" name="Imagen 9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D6B358B8-F38D-4531-AFB6-40A2781B54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06826" y="3885874"/>
            <a:ext cx="3988204" cy="1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73344-2F58-46F2-B7BD-805530261F28}"/>
              </a:ext>
            </a:extLst>
          </p:cNvPr>
          <p:cNvSpPr txBox="1"/>
          <p:nvPr/>
        </p:nvSpPr>
        <p:spPr>
          <a:xfrm>
            <a:off x="1406826" y="5871966"/>
            <a:ext cx="39882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 venta online creció 44% vs 2019</a:t>
            </a:r>
          </a:p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analfabetismo digital decreció en 1.2%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BE74DD3-2350-4302-B714-36DEFA490F58}"/>
              </a:ext>
            </a:extLst>
          </p:cNvPr>
          <p:cNvSpPr/>
          <p:nvPr/>
        </p:nvSpPr>
        <p:spPr>
          <a:xfrm>
            <a:off x="530244" y="667919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61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Microentorno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D8C6A5C-F237-4C53-9E9F-E6F1CAF52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55" y="1128526"/>
            <a:ext cx="4714878" cy="1800000"/>
          </a:xfrm>
          <a:prstGeom prst="rect">
            <a:avLst/>
          </a:prstGeom>
        </p:spPr>
      </p:pic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32488377-2A7A-4CCC-BFB8-D005CBB1298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63332" y="1060447"/>
            <a:ext cx="3461342" cy="2016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1B67D-78F6-4C94-A969-EC1DDACBC9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6" y="4004543"/>
            <a:ext cx="5882005" cy="1800000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E121F8-D320-4EE8-A1ED-7C2590111E3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9645" r="7465" b="2745"/>
          <a:stretch/>
        </p:blipFill>
        <p:spPr bwMode="auto">
          <a:xfrm>
            <a:off x="7463332" y="3997553"/>
            <a:ext cx="331089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29DA4C24-E4DD-4BB4-8504-F06D696228E6}"/>
              </a:ext>
            </a:extLst>
          </p:cNvPr>
          <p:cNvSpPr txBox="1"/>
          <p:nvPr/>
        </p:nvSpPr>
        <p:spPr>
          <a:xfrm>
            <a:off x="945855" y="3208835"/>
            <a:ext cx="484218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En 2016 Ecuador fue el 2do país con mayor cantidad de farmacias per capital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C2C4E27-84FF-43CF-B9C2-AD439299C3E3}"/>
              </a:ext>
            </a:extLst>
          </p:cNvPr>
          <p:cNvSpPr txBox="1"/>
          <p:nvPr/>
        </p:nvSpPr>
        <p:spPr>
          <a:xfrm>
            <a:off x="7463332" y="3208834"/>
            <a:ext cx="39882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 Corporaciones manejan el 54% del total de PDV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653275B-C302-46C4-9FC0-40B147BA7789}"/>
              </a:ext>
            </a:extLst>
          </p:cNvPr>
          <p:cNvSpPr txBox="1"/>
          <p:nvPr/>
        </p:nvSpPr>
        <p:spPr>
          <a:xfrm>
            <a:off x="530244" y="6011464"/>
            <a:ext cx="39882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6% del total de farmacias son Autoservicio</a:t>
            </a:r>
            <a:b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42% se encuentran en Pichincha 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20C736D-588E-4D2B-A89E-02FEE8BF1849}"/>
              </a:ext>
            </a:extLst>
          </p:cNvPr>
          <p:cNvSpPr txBox="1"/>
          <p:nvPr/>
        </p:nvSpPr>
        <p:spPr>
          <a:xfrm>
            <a:off x="7463332" y="6087408"/>
            <a:ext cx="398820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Fybeca y Medicity tienen el 81% de MSH%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7EE6060-E1B8-4255-A56C-8242576F9D9A}"/>
              </a:ext>
            </a:extLst>
          </p:cNvPr>
          <p:cNvSpPr/>
          <p:nvPr/>
        </p:nvSpPr>
        <p:spPr>
          <a:xfrm>
            <a:off x="530244" y="667919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6497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Marco Metodológico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EBF179E-4731-4E99-9D41-A9B38FBBC6EF}"/>
              </a:ext>
            </a:extLst>
          </p:cNvPr>
          <p:cNvSpPr txBox="1"/>
          <p:nvPr/>
        </p:nvSpPr>
        <p:spPr>
          <a:xfrm>
            <a:off x="337739" y="1883947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/>
              <a:t>Tipo de Investigación</a:t>
            </a:r>
          </a:p>
        </p:txBody>
      </p:sp>
      <p:sp>
        <p:nvSpPr>
          <p:cNvPr id="46" name="Abrir llave 45">
            <a:extLst>
              <a:ext uri="{FF2B5EF4-FFF2-40B4-BE49-F238E27FC236}">
                <a16:creationId xmlns:a16="http://schemas.microsoft.com/office/drawing/2014/main" id="{FAE0E792-69BB-46BF-85A7-DEAC1D7C49E4}"/>
              </a:ext>
            </a:extLst>
          </p:cNvPr>
          <p:cNvSpPr/>
          <p:nvPr/>
        </p:nvSpPr>
        <p:spPr>
          <a:xfrm>
            <a:off x="2511022" y="1328797"/>
            <a:ext cx="234441" cy="1448854"/>
          </a:xfrm>
          <a:prstGeom prst="leftBrace">
            <a:avLst>
              <a:gd name="adj1" fmla="val 59108"/>
              <a:gd name="adj2" fmla="val 50000"/>
            </a:avLst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2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F8C396-1FAB-4491-AC40-CFB68D633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653" y="1583948"/>
            <a:ext cx="1178454" cy="798135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7117DA7C-43FB-4622-B1CB-DDB0C983EC40}"/>
              </a:ext>
            </a:extLst>
          </p:cNvPr>
          <p:cNvSpPr txBox="1"/>
          <p:nvPr/>
        </p:nvSpPr>
        <p:spPr>
          <a:xfrm>
            <a:off x="2801063" y="111652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Transversal simple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82D1554-7AFF-4FC9-812A-6C03C14C6AE1}"/>
              </a:ext>
            </a:extLst>
          </p:cNvPr>
          <p:cNvSpPr txBox="1"/>
          <p:nvPr/>
        </p:nvSpPr>
        <p:spPr>
          <a:xfrm>
            <a:off x="2801063" y="251095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No experimental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50C25E4-4449-4FDE-9656-85C9EDA6B956}"/>
              </a:ext>
            </a:extLst>
          </p:cNvPr>
          <p:cNvSpPr txBox="1"/>
          <p:nvPr/>
        </p:nvSpPr>
        <p:spPr>
          <a:xfrm>
            <a:off x="352791" y="502017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/>
              <a:t>Enfoque </a:t>
            </a:r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3E7DABFF-D328-40CB-9DC3-D9B8B2F7DCDB}"/>
              </a:ext>
            </a:extLst>
          </p:cNvPr>
          <p:cNvSpPr/>
          <p:nvPr/>
        </p:nvSpPr>
        <p:spPr>
          <a:xfrm>
            <a:off x="1561875" y="4924760"/>
            <a:ext cx="818147" cy="529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9F7CA7B-4E83-4CD0-A771-A0F17AD326C2}"/>
              </a:ext>
            </a:extLst>
          </p:cNvPr>
          <p:cNvSpPr txBox="1"/>
          <p:nvPr/>
        </p:nvSpPr>
        <p:spPr>
          <a:xfrm>
            <a:off x="2570865" y="503089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Cuantitativo</a:t>
            </a:r>
            <a:r>
              <a:rPr lang="es-EC" sz="1600" b="1" dirty="0"/>
              <a:t> </a:t>
            </a:r>
          </a:p>
        </p:txBody>
      </p:sp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30D435CF-22C2-4DEE-BBE4-5C9C03123868}"/>
              </a:ext>
            </a:extLst>
          </p:cNvPr>
          <p:cNvSpPr/>
          <p:nvPr/>
        </p:nvSpPr>
        <p:spPr>
          <a:xfrm>
            <a:off x="3997533" y="4935478"/>
            <a:ext cx="818147" cy="529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ED6D234-7577-4455-B1CA-B4F8B203535E}"/>
              </a:ext>
            </a:extLst>
          </p:cNvPr>
          <p:cNvSpPr txBox="1"/>
          <p:nvPr/>
        </p:nvSpPr>
        <p:spPr>
          <a:xfrm>
            <a:off x="4928050" y="508957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Encuesta</a:t>
            </a:r>
            <a:r>
              <a:rPr lang="es-EC" sz="1600" b="1" dirty="0"/>
              <a:t> 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BCAE26A-D334-42B3-8BD0-8FF56F6C64CE}"/>
              </a:ext>
            </a:extLst>
          </p:cNvPr>
          <p:cNvSpPr txBox="1"/>
          <p:nvPr/>
        </p:nvSpPr>
        <p:spPr>
          <a:xfrm>
            <a:off x="4406606" y="4295201"/>
            <a:ext cx="2062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Herramienta de recolección de datos 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77DE977B-F5DC-4236-B2A5-1EB384A4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34" y="1734191"/>
            <a:ext cx="3311817" cy="92394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AF998AF2-C6AE-44B9-A51F-3B4BDE7300E6}"/>
              </a:ext>
            </a:extLst>
          </p:cNvPr>
          <p:cNvSpPr txBox="1"/>
          <p:nvPr/>
        </p:nvSpPr>
        <p:spPr>
          <a:xfrm>
            <a:off x="7182349" y="124539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/>
              <a:t>Población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3512BCFA-F960-4BB9-9532-A1DEEAB0BB96}"/>
                  </a:ext>
                </a:extLst>
              </p:cNvPr>
              <p:cNvSpPr txBox="1"/>
              <p:nvPr/>
            </p:nvSpPr>
            <p:spPr>
              <a:xfrm>
                <a:off x="7176832" y="3973034"/>
                <a:ext cx="4152353" cy="811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sz="28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C" sz="28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C" sz="28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s-EC" sz="2800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s-EC" sz="2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s-EC" sz="28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C" sz="2800" i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sz="28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s-EC" sz="2800" i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sz="2800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p>
                          <m:sSupPr>
                            <m:ctrlPr>
                              <a:rPr lang="es-EC" sz="28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s-EC" sz="28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s-EC" sz="28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s-EC" sz="2800" i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s-EC" sz="28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s-EC" sz="28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2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s-EC" sz="28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C" sz="2800" i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sz="28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s-EC" sz="2800" i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sz="2800" i="1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s-EC" sz="2800" dirty="0"/>
                  <a:t> = 783</a:t>
                </a:r>
              </a:p>
            </p:txBody>
          </p:sp>
        </mc:Choice>
        <mc:Fallback xmlns="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3512BCFA-F960-4BB9-9532-A1DEEAB0B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832" y="3973034"/>
                <a:ext cx="4152353" cy="811504"/>
              </a:xfrm>
              <a:prstGeom prst="rect">
                <a:avLst/>
              </a:prstGeom>
              <a:blipFill>
                <a:blip r:embed="rId4"/>
                <a:stretch>
                  <a:fillRect b="-150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uadroTexto 62">
            <a:extLst>
              <a:ext uri="{FF2B5EF4-FFF2-40B4-BE49-F238E27FC236}">
                <a16:creationId xmlns:a16="http://schemas.microsoft.com/office/drawing/2014/main" id="{EB44A56A-D6D1-4F6A-A744-E51B8A89B438}"/>
              </a:ext>
            </a:extLst>
          </p:cNvPr>
          <p:cNvSpPr txBox="1"/>
          <p:nvPr/>
        </p:nvSpPr>
        <p:spPr>
          <a:xfrm>
            <a:off x="7176832" y="297634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/>
              <a:t>Muestra 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EAE289AB-2958-465D-AB7A-8E49376373BE}"/>
              </a:ext>
            </a:extLst>
          </p:cNvPr>
          <p:cNvSpPr txBox="1"/>
          <p:nvPr/>
        </p:nvSpPr>
        <p:spPr>
          <a:xfrm>
            <a:off x="7162214" y="337358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Fórmula muestra finita</a:t>
            </a:r>
            <a:r>
              <a:rPr lang="es-EC" sz="1600" b="1" dirty="0"/>
              <a:t> 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9D3A6F45-7160-45A9-BAFC-ABF74074AF33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9823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Resultados Cuantitativos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407828"/>
              </p:ext>
            </p:extLst>
          </p:nvPr>
        </p:nvGraphicFramePr>
        <p:xfrm>
          <a:off x="280737" y="8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014591"/>
              </p:ext>
            </p:extLst>
          </p:nvPr>
        </p:nvGraphicFramePr>
        <p:xfrm>
          <a:off x="3216000" y="8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866487"/>
              </p:ext>
            </p:extLst>
          </p:nvPr>
        </p:nvGraphicFramePr>
        <p:xfrm>
          <a:off x="6151265" y="8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188897"/>
              </p:ext>
            </p:extLst>
          </p:nvPr>
        </p:nvGraphicFramePr>
        <p:xfrm>
          <a:off x="9086530" y="8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5363949"/>
              </p:ext>
            </p:extLst>
          </p:nvPr>
        </p:nvGraphicFramePr>
        <p:xfrm>
          <a:off x="280737" y="26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611282"/>
              </p:ext>
            </p:extLst>
          </p:nvPr>
        </p:nvGraphicFramePr>
        <p:xfrm>
          <a:off x="3243633" y="26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217908"/>
              </p:ext>
            </p:extLst>
          </p:nvPr>
        </p:nvGraphicFramePr>
        <p:xfrm>
          <a:off x="6206530" y="26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140030"/>
              </p:ext>
            </p:extLst>
          </p:nvPr>
        </p:nvGraphicFramePr>
        <p:xfrm>
          <a:off x="9141795" y="26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576453"/>
              </p:ext>
            </p:extLst>
          </p:nvPr>
        </p:nvGraphicFramePr>
        <p:xfrm>
          <a:off x="225472" y="4357997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422040"/>
              </p:ext>
            </p:extLst>
          </p:nvPr>
        </p:nvGraphicFramePr>
        <p:xfrm>
          <a:off x="3188368" y="44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651788"/>
              </p:ext>
            </p:extLst>
          </p:nvPr>
        </p:nvGraphicFramePr>
        <p:xfrm>
          <a:off x="6123633" y="4357997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046677"/>
              </p:ext>
            </p:extLst>
          </p:nvPr>
        </p:nvGraphicFramePr>
        <p:xfrm>
          <a:off x="9058898" y="4406118"/>
          <a:ext cx="28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0" name="TextBox 10">
            <a:extLst>
              <a:ext uri="{FF2B5EF4-FFF2-40B4-BE49-F238E27FC236}">
                <a16:creationId xmlns:a16="http://schemas.microsoft.com/office/drawing/2014/main" id="{791DF429-ABCE-45B2-B8A8-E074459EEABB}"/>
              </a:ext>
            </a:extLst>
          </p:cNvPr>
          <p:cNvSpPr txBox="1"/>
          <p:nvPr/>
        </p:nvSpPr>
        <p:spPr>
          <a:xfrm>
            <a:off x="7179606" y="192738"/>
            <a:ext cx="48421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Alfa de Cronbach 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= 0,829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2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Resultados Cuantitativos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ED556DA3-26D2-4932-97D2-559CDE20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941557"/>
              </p:ext>
            </p:extLst>
          </p:nvPr>
        </p:nvGraphicFramePr>
        <p:xfrm>
          <a:off x="8061758" y="1071758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0D3DDD45-8D21-4E71-8C39-1856A7F424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6243441"/>
              </p:ext>
            </p:extLst>
          </p:nvPr>
        </p:nvGraphicFramePr>
        <p:xfrm>
          <a:off x="530244" y="1071758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54B79E2F-AAA5-4D48-8ED2-E8C0A53DF1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234435"/>
              </p:ext>
            </p:extLst>
          </p:nvPr>
        </p:nvGraphicFramePr>
        <p:xfrm>
          <a:off x="4166686" y="1071758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A81E81CF-BB85-42ED-90B2-4FFE17078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094097"/>
              </p:ext>
            </p:extLst>
          </p:nvPr>
        </p:nvGraphicFramePr>
        <p:xfrm>
          <a:off x="6416842" y="3697082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A81E81CF-BB85-42ED-90B2-4FFE17078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793419"/>
              </p:ext>
            </p:extLst>
          </p:nvPr>
        </p:nvGraphicFramePr>
        <p:xfrm>
          <a:off x="270960" y="3591758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20923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Resultados Cuantitativos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BCCA96B8-3769-4D96-AACC-62931A69610F}"/>
              </a:ext>
            </a:extLst>
          </p:cNvPr>
          <p:cNvPicPr/>
          <p:nvPr/>
        </p:nvPicPr>
        <p:blipFill rotWithShape="1">
          <a:blip r:embed="rId2"/>
          <a:srcRect l="14229" t="32218" r="27653" b="24910"/>
          <a:stretch/>
        </p:blipFill>
        <p:spPr bwMode="auto">
          <a:xfrm>
            <a:off x="304231" y="1375128"/>
            <a:ext cx="5631347" cy="2371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046689A6-C7EE-4B9E-ABB9-F5239A76BC0C}"/>
              </a:ext>
            </a:extLst>
          </p:cNvPr>
          <p:cNvSpPr txBox="1"/>
          <p:nvPr/>
        </p:nvSpPr>
        <p:spPr>
          <a:xfrm>
            <a:off x="6819567" y="2560648"/>
            <a:ext cx="4842189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H1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El uso de elementos sensoriales influye en la intención de compra del consumidor en las cadenas de farmacias formato autoservicio</a:t>
            </a:r>
          </a:p>
          <a:p>
            <a:endParaRPr lang="es-MX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H0. 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uso de elementos sensoriales no influye en la intención de compra del consumidor en las cadenas de farmacias formato autoservicio</a:t>
            </a:r>
          </a:p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F268DB-5229-4322-A572-B5069450342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/>
        </p:blipFill>
        <p:spPr bwMode="auto">
          <a:xfrm>
            <a:off x="304231" y="3994809"/>
            <a:ext cx="5837555" cy="2419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447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Propuesta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4AA1D870-7E4B-4FBE-B154-446CDBAF203D}"/>
              </a:ext>
            </a:extLst>
          </p:cNvPr>
          <p:cNvGrpSpPr/>
          <p:nvPr/>
        </p:nvGrpSpPr>
        <p:grpSpPr>
          <a:xfrm>
            <a:off x="4205068" y="2923537"/>
            <a:ext cx="746970" cy="1559040"/>
            <a:chOff x="4507249" y="3239627"/>
            <a:chExt cx="666035" cy="1390116"/>
          </a:xfrm>
        </p:grpSpPr>
        <p:sp>
          <p:nvSpPr>
            <p:cNvPr id="6" name="îṣļîḑé-Freeform 5">
              <a:extLst>
                <a:ext uri="{FF2B5EF4-FFF2-40B4-BE49-F238E27FC236}">
                  <a16:creationId xmlns:a16="http://schemas.microsoft.com/office/drawing/2014/main" id="{39C53E3C-A3F1-4708-96C9-F8D57A619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249" y="3239627"/>
              <a:ext cx="655762" cy="1390116"/>
            </a:xfrm>
            <a:custGeom>
              <a:avLst/>
              <a:gdLst>
                <a:gd name="T0" fmla="*/ 492 w 492"/>
                <a:gd name="T1" fmla="*/ 994 h 994"/>
                <a:gd name="T2" fmla="*/ 0 w 492"/>
                <a:gd name="T3" fmla="*/ 872 h 994"/>
                <a:gd name="T4" fmla="*/ 0 w 492"/>
                <a:gd name="T5" fmla="*/ 122 h 994"/>
                <a:gd name="T6" fmla="*/ 492 w 492"/>
                <a:gd name="T7" fmla="*/ 0 h 994"/>
                <a:gd name="T8" fmla="*/ 492 w 492"/>
                <a:gd name="T9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994">
                  <a:moveTo>
                    <a:pt x="492" y="994"/>
                  </a:moveTo>
                  <a:lnTo>
                    <a:pt x="0" y="872"/>
                  </a:lnTo>
                  <a:lnTo>
                    <a:pt x="0" y="122"/>
                  </a:lnTo>
                  <a:lnTo>
                    <a:pt x="492" y="0"/>
                  </a:lnTo>
                  <a:lnTo>
                    <a:pt x="492" y="994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7" name="îṣļîḑé-文本框 50">
              <a:extLst>
                <a:ext uri="{FF2B5EF4-FFF2-40B4-BE49-F238E27FC236}">
                  <a16:creationId xmlns:a16="http://schemas.microsoft.com/office/drawing/2014/main" id="{B51B9CB0-FDD4-4EC3-9CD8-58C4684D8D5B}"/>
                </a:ext>
              </a:extLst>
            </p:cNvPr>
            <p:cNvSpPr txBox="1"/>
            <p:nvPr/>
          </p:nvSpPr>
          <p:spPr>
            <a:xfrm>
              <a:off x="4583101" y="3473020"/>
              <a:ext cx="590183" cy="923331"/>
            </a:xfrm>
            <a:prstGeom prst="rect">
              <a:avLst/>
            </a:prstGeom>
            <a:noFill/>
          </p:spPr>
          <p:txBody>
            <a:bodyPr vert="eaVert" wrap="none">
              <a:norm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Key words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îṣļîḑé-Straight Connector 4">
            <a:extLst>
              <a:ext uri="{FF2B5EF4-FFF2-40B4-BE49-F238E27FC236}">
                <a16:creationId xmlns:a16="http://schemas.microsoft.com/office/drawing/2014/main" id="{C165D088-FF18-4196-A4F8-B38633C774BE}"/>
              </a:ext>
            </a:extLst>
          </p:cNvPr>
          <p:cNvCxnSpPr>
            <a:cxnSpLocks/>
          </p:cNvCxnSpPr>
          <p:nvPr/>
        </p:nvCxnSpPr>
        <p:spPr>
          <a:xfrm>
            <a:off x="4918926" y="3665614"/>
            <a:ext cx="1177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28">
            <a:extLst>
              <a:ext uri="{FF2B5EF4-FFF2-40B4-BE49-F238E27FC236}">
                <a16:creationId xmlns:a16="http://schemas.microsoft.com/office/drawing/2014/main" id="{98B0A9CB-87D9-4422-9C10-509B6E0758A6}"/>
              </a:ext>
            </a:extLst>
          </p:cNvPr>
          <p:cNvGrpSpPr/>
          <p:nvPr/>
        </p:nvGrpSpPr>
        <p:grpSpPr>
          <a:xfrm>
            <a:off x="6738642" y="824755"/>
            <a:ext cx="726824" cy="726824"/>
            <a:chOff x="6559351" y="2249137"/>
            <a:chExt cx="648072" cy="648072"/>
          </a:xfrm>
        </p:grpSpPr>
        <p:sp>
          <p:nvSpPr>
            <p:cNvPr id="10" name="îṣļîḑé-Oval 32">
              <a:extLst>
                <a:ext uri="{FF2B5EF4-FFF2-40B4-BE49-F238E27FC236}">
                  <a16:creationId xmlns:a16="http://schemas.microsoft.com/office/drawing/2014/main" id="{8974DED8-3240-4EE2-A3A9-296B0089F0ED}"/>
                </a:ext>
              </a:extLst>
            </p:cNvPr>
            <p:cNvSpPr/>
            <p:nvPr/>
          </p:nvSpPr>
          <p:spPr>
            <a:xfrm>
              <a:off x="6559351" y="2249137"/>
              <a:ext cx="648072" cy="648072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1" name="îṣļîḑé-AutoShape 75">
              <a:extLst>
                <a:ext uri="{FF2B5EF4-FFF2-40B4-BE49-F238E27FC236}">
                  <a16:creationId xmlns:a16="http://schemas.microsoft.com/office/drawing/2014/main" id="{F0D828EA-B8A8-49F2-A4C0-313673626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241" y="2390028"/>
              <a:ext cx="380293" cy="366291"/>
            </a:xfrm>
            <a:custGeom>
              <a:avLst/>
              <a:gdLst>
                <a:gd name="connsiteX0" fmla="*/ 0 w 582235"/>
                <a:gd name="connsiteY0" fmla="*/ 404481 h 606722"/>
                <a:gd name="connsiteX1" fmla="*/ 101261 w 582235"/>
                <a:gd name="connsiteY1" fmla="*/ 404481 h 606722"/>
                <a:gd name="connsiteX2" fmla="*/ 101261 w 582235"/>
                <a:gd name="connsiteY2" fmla="*/ 606722 h 606722"/>
                <a:gd name="connsiteX3" fmla="*/ 0 w 582235"/>
                <a:gd name="connsiteY3" fmla="*/ 606722 h 606722"/>
                <a:gd name="connsiteX4" fmla="*/ 151927 w 582235"/>
                <a:gd name="connsiteY4" fmla="*/ 328623 h 606722"/>
                <a:gd name="connsiteX5" fmla="*/ 253188 w 582235"/>
                <a:gd name="connsiteY5" fmla="*/ 328623 h 606722"/>
                <a:gd name="connsiteX6" fmla="*/ 253188 w 582235"/>
                <a:gd name="connsiteY6" fmla="*/ 606722 h 606722"/>
                <a:gd name="connsiteX7" fmla="*/ 151927 w 582235"/>
                <a:gd name="connsiteY7" fmla="*/ 606722 h 606722"/>
                <a:gd name="connsiteX8" fmla="*/ 303855 w 582235"/>
                <a:gd name="connsiteY8" fmla="*/ 252766 h 606722"/>
                <a:gd name="connsiteX9" fmla="*/ 405046 w 582235"/>
                <a:gd name="connsiteY9" fmla="*/ 252766 h 606722"/>
                <a:gd name="connsiteX10" fmla="*/ 405046 w 582235"/>
                <a:gd name="connsiteY10" fmla="*/ 606722 h 606722"/>
                <a:gd name="connsiteX11" fmla="*/ 303855 w 582235"/>
                <a:gd name="connsiteY11" fmla="*/ 606722 h 606722"/>
                <a:gd name="connsiteX12" fmla="*/ 455711 w 582235"/>
                <a:gd name="connsiteY12" fmla="*/ 202241 h 606722"/>
                <a:gd name="connsiteX13" fmla="*/ 556972 w 582235"/>
                <a:gd name="connsiteY13" fmla="*/ 202241 h 606722"/>
                <a:gd name="connsiteX14" fmla="*/ 556972 w 582235"/>
                <a:gd name="connsiteY14" fmla="*/ 606722 h 606722"/>
                <a:gd name="connsiteX15" fmla="*/ 455711 w 582235"/>
                <a:gd name="connsiteY15" fmla="*/ 606722 h 606722"/>
                <a:gd name="connsiteX16" fmla="*/ 455697 w 582235"/>
                <a:gd name="connsiteY16" fmla="*/ 0 h 606722"/>
                <a:gd name="connsiteX17" fmla="*/ 556785 w 582235"/>
                <a:gd name="connsiteY17" fmla="*/ 0 h 606722"/>
                <a:gd name="connsiteX18" fmla="*/ 556874 w 582235"/>
                <a:gd name="connsiteY18" fmla="*/ 0 h 606722"/>
                <a:gd name="connsiteX19" fmla="*/ 556963 w 582235"/>
                <a:gd name="connsiteY19" fmla="*/ 0 h 606722"/>
                <a:gd name="connsiteX20" fmla="*/ 557675 w 582235"/>
                <a:gd name="connsiteY20" fmla="*/ 0 h 606722"/>
                <a:gd name="connsiteX21" fmla="*/ 559366 w 582235"/>
                <a:gd name="connsiteY21" fmla="*/ 89 h 606722"/>
                <a:gd name="connsiteX22" fmla="*/ 560611 w 582235"/>
                <a:gd name="connsiteY22" fmla="*/ 267 h 606722"/>
                <a:gd name="connsiteX23" fmla="*/ 561857 w 582235"/>
                <a:gd name="connsiteY23" fmla="*/ 444 h 606722"/>
                <a:gd name="connsiteX24" fmla="*/ 563192 w 582235"/>
                <a:gd name="connsiteY24" fmla="*/ 800 h 606722"/>
                <a:gd name="connsiteX25" fmla="*/ 564171 w 582235"/>
                <a:gd name="connsiteY25" fmla="*/ 1067 h 606722"/>
                <a:gd name="connsiteX26" fmla="*/ 565506 w 582235"/>
                <a:gd name="connsiteY26" fmla="*/ 1511 h 606722"/>
                <a:gd name="connsiteX27" fmla="*/ 566574 w 582235"/>
                <a:gd name="connsiteY27" fmla="*/ 1867 h 606722"/>
                <a:gd name="connsiteX28" fmla="*/ 567730 w 582235"/>
                <a:gd name="connsiteY28" fmla="*/ 2400 h 606722"/>
                <a:gd name="connsiteX29" fmla="*/ 568798 w 582235"/>
                <a:gd name="connsiteY29" fmla="*/ 2933 h 606722"/>
                <a:gd name="connsiteX30" fmla="*/ 569777 w 582235"/>
                <a:gd name="connsiteY30" fmla="*/ 3467 h 606722"/>
                <a:gd name="connsiteX31" fmla="*/ 570934 w 582235"/>
                <a:gd name="connsiteY31" fmla="*/ 4178 h 606722"/>
                <a:gd name="connsiteX32" fmla="*/ 571824 w 582235"/>
                <a:gd name="connsiteY32" fmla="*/ 4800 h 606722"/>
                <a:gd name="connsiteX33" fmla="*/ 572891 w 582235"/>
                <a:gd name="connsiteY33" fmla="*/ 5689 h 606722"/>
                <a:gd name="connsiteX34" fmla="*/ 573781 w 582235"/>
                <a:gd name="connsiteY34" fmla="*/ 6489 h 606722"/>
                <a:gd name="connsiteX35" fmla="*/ 574760 w 582235"/>
                <a:gd name="connsiteY35" fmla="*/ 7289 h 606722"/>
                <a:gd name="connsiteX36" fmla="*/ 575917 w 582235"/>
                <a:gd name="connsiteY36" fmla="*/ 8533 h 606722"/>
                <a:gd name="connsiteX37" fmla="*/ 576451 w 582235"/>
                <a:gd name="connsiteY37" fmla="*/ 9066 h 606722"/>
                <a:gd name="connsiteX38" fmla="*/ 576451 w 582235"/>
                <a:gd name="connsiteY38" fmla="*/ 9155 h 606722"/>
                <a:gd name="connsiteX39" fmla="*/ 577964 w 582235"/>
                <a:gd name="connsiteY39" fmla="*/ 11200 h 606722"/>
                <a:gd name="connsiteX40" fmla="*/ 578053 w 582235"/>
                <a:gd name="connsiteY40" fmla="*/ 11289 h 606722"/>
                <a:gd name="connsiteX41" fmla="*/ 579209 w 582235"/>
                <a:gd name="connsiteY41" fmla="*/ 13244 h 606722"/>
                <a:gd name="connsiteX42" fmla="*/ 579743 w 582235"/>
                <a:gd name="connsiteY42" fmla="*/ 14222 h 606722"/>
                <a:gd name="connsiteX43" fmla="*/ 580277 w 582235"/>
                <a:gd name="connsiteY43" fmla="*/ 15555 h 606722"/>
                <a:gd name="connsiteX44" fmla="*/ 580722 w 582235"/>
                <a:gd name="connsiteY44" fmla="*/ 16711 h 606722"/>
                <a:gd name="connsiteX45" fmla="*/ 581167 w 582235"/>
                <a:gd name="connsiteY45" fmla="*/ 17866 h 606722"/>
                <a:gd name="connsiteX46" fmla="*/ 581523 w 582235"/>
                <a:gd name="connsiteY46" fmla="*/ 19199 h 606722"/>
                <a:gd name="connsiteX47" fmla="*/ 581790 w 582235"/>
                <a:gd name="connsiteY47" fmla="*/ 20266 h 606722"/>
                <a:gd name="connsiteX48" fmla="*/ 582146 w 582235"/>
                <a:gd name="connsiteY48" fmla="*/ 22488 h 606722"/>
                <a:gd name="connsiteX49" fmla="*/ 582146 w 582235"/>
                <a:gd name="connsiteY49" fmla="*/ 22666 h 606722"/>
                <a:gd name="connsiteX50" fmla="*/ 582235 w 582235"/>
                <a:gd name="connsiteY50" fmla="*/ 25244 h 606722"/>
                <a:gd name="connsiteX51" fmla="*/ 582235 w 582235"/>
                <a:gd name="connsiteY51" fmla="*/ 126396 h 606722"/>
                <a:gd name="connsiteX52" fmla="*/ 556963 w 582235"/>
                <a:gd name="connsiteY52" fmla="*/ 151728 h 606722"/>
                <a:gd name="connsiteX53" fmla="*/ 531691 w 582235"/>
                <a:gd name="connsiteY53" fmla="*/ 126396 h 606722"/>
                <a:gd name="connsiteX54" fmla="*/ 531691 w 582235"/>
                <a:gd name="connsiteY54" fmla="*/ 79286 h 606722"/>
                <a:gd name="connsiteX55" fmla="*/ 421260 w 582235"/>
                <a:gd name="connsiteY55" fmla="*/ 171106 h 606722"/>
                <a:gd name="connsiteX56" fmla="*/ 385666 w 582235"/>
                <a:gd name="connsiteY56" fmla="*/ 167906 h 606722"/>
                <a:gd name="connsiteX57" fmla="*/ 388869 w 582235"/>
                <a:gd name="connsiteY57" fmla="*/ 132262 h 606722"/>
                <a:gd name="connsiteX58" fmla="*/ 487020 w 582235"/>
                <a:gd name="connsiteY58" fmla="*/ 50576 h 606722"/>
                <a:gd name="connsiteX59" fmla="*/ 455697 w 582235"/>
                <a:gd name="connsiteY59" fmla="*/ 50576 h 606722"/>
                <a:gd name="connsiteX60" fmla="*/ 430425 w 582235"/>
                <a:gd name="connsiteY60" fmla="*/ 25244 h 606722"/>
                <a:gd name="connsiteX61" fmla="*/ 455697 w 582235"/>
                <a:gd name="connsiteY61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2235" h="606722">
                  <a:moveTo>
                    <a:pt x="0" y="404481"/>
                  </a:moveTo>
                  <a:lnTo>
                    <a:pt x="101261" y="404481"/>
                  </a:lnTo>
                  <a:lnTo>
                    <a:pt x="101261" y="606722"/>
                  </a:lnTo>
                  <a:lnTo>
                    <a:pt x="0" y="606722"/>
                  </a:lnTo>
                  <a:close/>
                  <a:moveTo>
                    <a:pt x="151927" y="328623"/>
                  </a:moveTo>
                  <a:lnTo>
                    <a:pt x="253188" y="328623"/>
                  </a:lnTo>
                  <a:lnTo>
                    <a:pt x="253188" y="606722"/>
                  </a:lnTo>
                  <a:lnTo>
                    <a:pt x="151927" y="606722"/>
                  </a:lnTo>
                  <a:close/>
                  <a:moveTo>
                    <a:pt x="303855" y="252766"/>
                  </a:moveTo>
                  <a:lnTo>
                    <a:pt x="405046" y="252766"/>
                  </a:lnTo>
                  <a:lnTo>
                    <a:pt x="405046" y="606722"/>
                  </a:lnTo>
                  <a:lnTo>
                    <a:pt x="303855" y="606722"/>
                  </a:lnTo>
                  <a:close/>
                  <a:moveTo>
                    <a:pt x="455711" y="202241"/>
                  </a:moveTo>
                  <a:lnTo>
                    <a:pt x="556972" y="202241"/>
                  </a:lnTo>
                  <a:lnTo>
                    <a:pt x="556972" y="606722"/>
                  </a:lnTo>
                  <a:lnTo>
                    <a:pt x="455711" y="606722"/>
                  </a:lnTo>
                  <a:close/>
                  <a:moveTo>
                    <a:pt x="455697" y="0"/>
                  </a:moveTo>
                  <a:lnTo>
                    <a:pt x="556785" y="0"/>
                  </a:lnTo>
                  <a:lnTo>
                    <a:pt x="556874" y="0"/>
                  </a:lnTo>
                  <a:lnTo>
                    <a:pt x="556963" y="0"/>
                  </a:lnTo>
                  <a:cubicBezTo>
                    <a:pt x="557230" y="0"/>
                    <a:pt x="557408" y="0"/>
                    <a:pt x="557675" y="0"/>
                  </a:cubicBezTo>
                  <a:cubicBezTo>
                    <a:pt x="558298" y="89"/>
                    <a:pt x="558832" y="89"/>
                    <a:pt x="559366" y="89"/>
                  </a:cubicBezTo>
                  <a:cubicBezTo>
                    <a:pt x="559811" y="178"/>
                    <a:pt x="560256" y="267"/>
                    <a:pt x="560611" y="267"/>
                  </a:cubicBezTo>
                  <a:cubicBezTo>
                    <a:pt x="561056" y="356"/>
                    <a:pt x="561412" y="444"/>
                    <a:pt x="561857" y="444"/>
                  </a:cubicBezTo>
                  <a:cubicBezTo>
                    <a:pt x="562302" y="533"/>
                    <a:pt x="562747" y="711"/>
                    <a:pt x="563192" y="800"/>
                  </a:cubicBezTo>
                  <a:cubicBezTo>
                    <a:pt x="563548" y="889"/>
                    <a:pt x="563904" y="978"/>
                    <a:pt x="564171" y="1067"/>
                  </a:cubicBezTo>
                  <a:cubicBezTo>
                    <a:pt x="564616" y="1156"/>
                    <a:pt x="565061" y="1333"/>
                    <a:pt x="565506" y="1511"/>
                  </a:cubicBezTo>
                  <a:cubicBezTo>
                    <a:pt x="565862" y="1600"/>
                    <a:pt x="566218" y="1778"/>
                    <a:pt x="566574" y="1867"/>
                  </a:cubicBezTo>
                  <a:cubicBezTo>
                    <a:pt x="566929" y="2044"/>
                    <a:pt x="567285" y="2222"/>
                    <a:pt x="567730" y="2400"/>
                  </a:cubicBezTo>
                  <a:cubicBezTo>
                    <a:pt x="568086" y="2578"/>
                    <a:pt x="568442" y="2755"/>
                    <a:pt x="568798" y="2933"/>
                  </a:cubicBezTo>
                  <a:cubicBezTo>
                    <a:pt x="569154" y="3111"/>
                    <a:pt x="569421" y="3289"/>
                    <a:pt x="569777" y="3467"/>
                  </a:cubicBezTo>
                  <a:cubicBezTo>
                    <a:pt x="570133" y="3733"/>
                    <a:pt x="570578" y="4000"/>
                    <a:pt x="570934" y="4178"/>
                  </a:cubicBezTo>
                  <a:cubicBezTo>
                    <a:pt x="571201" y="4444"/>
                    <a:pt x="571557" y="4622"/>
                    <a:pt x="571824" y="4800"/>
                  </a:cubicBezTo>
                  <a:cubicBezTo>
                    <a:pt x="572180" y="5155"/>
                    <a:pt x="572536" y="5422"/>
                    <a:pt x="572891" y="5689"/>
                  </a:cubicBezTo>
                  <a:cubicBezTo>
                    <a:pt x="573247" y="5955"/>
                    <a:pt x="573514" y="6222"/>
                    <a:pt x="573781" y="6489"/>
                  </a:cubicBezTo>
                  <a:cubicBezTo>
                    <a:pt x="574137" y="6755"/>
                    <a:pt x="574493" y="7022"/>
                    <a:pt x="574760" y="7289"/>
                  </a:cubicBezTo>
                  <a:cubicBezTo>
                    <a:pt x="575205" y="7733"/>
                    <a:pt x="575561" y="8178"/>
                    <a:pt x="575917" y="8533"/>
                  </a:cubicBezTo>
                  <a:cubicBezTo>
                    <a:pt x="576095" y="8711"/>
                    <a:pt x="576273" y="8889"/>
                    <a:pt x="576451" y="9066"/>
                  </a:cubicBezTo>
                  <a:cubicBezTo>
                    <a:pt x="576451" y="9155"/>
                    <a:pt x="576451" y="9155"/>
                    <a:pt x="576451" y="9155"/>
                  </a:cubicBezTo>
                  <a:cubicBezTo>
                    <a:pt x="576985" y="9777"/>
                    <a:pt x="577519" y="10489"/>
                    <a:pt x="577964" y="11200"/>
                  </a:cubicBezTo>
                  <a:cubicBezTo>
                    <a:pt x="577964" y="11200"/>
                    <a:pt x="578053" y="11289"/>
                    <a:pt x="578053" y="11289"/>
                  </a:cubicBezTo>
                  <a:cubicBezTo>
                    <a:pt x="578498" y="12000"/>
                    <a:pt x="578854" y="12622"/>
                    <a:pt x="579209" y="13244"/>
                  </a:cubicBezTo>
                  <a:cubicBezTo>
                    <a:pt x="579387" y="13600"/>
                    <a:pt x="579565" y="13955"/>
                    <a:pt x="579743" y="14222"/>
                  </a:cubicBezTo>
                  <a:cubicBezTo>
                    <a:pt x="579921" y="14666"/>
                    <a:pt x="580099" y="15111"/>
                    <a:pt x="580277" y="15555"/>
                  </a:cubicBezTo>
                  <a:cubicBezTo>
                    <a:pt x="580455" y="15911"/>
                    <a:pt x="580633" y="16266"/>
                    <a:pt x="580722" y="16711"/>
                  </a:cubicBezTo>
                  <a:cubicBezTo>
                    <a:pt x="580900" y="17066"/>
                    <a:pt x="581078" y="17422"/>
                    <a:pt x="581167" y="17866"/>
                  </a:cubicBezTo>
                  <a:cubicBezTo>
                    <a:pt x="581256" y="18311"/>
                    <a:pt x="581434" y="18755"/>
                    <a:pt x="581523" y="19199"/>
                  </a:cubicBezTo>
                  <a:cubicBezTo>
                    <a:pt x="581612" y="19555"/>
                    <a:pt x="581701" y="19910"/>
                    <a:pt x="581790" y="20266"/>
                  </a:cubicBezTo>
                  <a:cubicBezTo>
                    <a:pt x="581879" y="20977"/>
                    <a:pt x="582057" y="21777"/>
                    <a:pt x="582146" y="22488"/>
                  </a:cubicBezTo>
                  <a:cubicBezTo>
                    <a:pt x="582146" y="22577"/>
                    <a:pt x="582146" y="22666"/>
                    <a:pt x="582146" y="22666"/>
                  </a:cubicBezTo>
                  <a:cubicBezTo>
                    <a:pt x="582235" y="23555"/>
                    <a:pt x="582235" y="24355"/>
                    <a:pt x="582235" y="25244"/>
                  </a:cubicBezTo>
                  <a:lnTo>
                    <a:pt x="582235" y="126396"/>
                  </a:lnTo>
                  <a:cubicBezTo>
                    <a:pt x="582235" y="140351"/>
                    <a:pt x="570934" y="151728"/>
                    <a:pt x="556963" y="151728"/>
                  </a:cubicBezTo>
                  <a:cubicBezTo>
                    <a:pt x="542992" y="151728"/>
                    <a:pt x="531691" y="140351"/>
                    <a:pt x="531691" y="126396"/>
                  </a:cubicBezTo>
                  <a:lnTo>
                    <a:pt x="531691" y="79286"/>
                  </a:lnTo>
                  <a:lnTo>
                    <a:pt x="421260" y="171106"/>
                  </a:lnTo>
                  <a:cubicBezTo>
                    <a:pt x="410582" y="180083"/>
                    <a:pt x="394564" y="178572"/>
                    <a:pt x="385666" y="167906"/>
                  </a:cubicBezTo>
                  <a:cubicBezTo>
                    <a:pt x="376678" y="157150"/>
                    <a:pt x="378191" y="141240"/>
                    <a:pt x="388869" y="132262"/>
                  </a:cubicBezTo>
                  <a:lnTo>
                    <a:pt x="487020" y="50576"/>
                  </a:lnTo>
                  <a:lnTo>
                    <a:pt x="455697" y="50576"/>
                  </a:lnTo>
                  <a:cubicBezTo>
                    <a:pt x="441727" y="50576"/>
                    <a:pt x="430425" y="39288"/>
                    <a:pt x="430425" y="25244"/>
                  </a:cubicBezTo>
                  <a:cubicBezTo>
                    <a:pt x="430425" y="11289"/>
                    <a:pt x="441727" y="0"/>
                    <a:pt x="4556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13" name="îṣļîḑé-TextBox 5">
            <a:extLst>
              <a:ext uri="{FF2B5EF4-FFF2-40B4-BE49-F238E27FC236}">
                <a16:creationId xmlns:a16="http://schemas.microsoft.com/office/drawing/2014/main" id="{5A08EED6-0666-406F-B78C-4368F91E702C}"/>
              </a:ext>
            </a:extLst>
          </p:cNvPr>
          <p:cNvSpPr txBox="1"/>
          <p:nvPr/>
        </p:nvSpPr>
        <p:spPr>
          <a:xfrm>
            <a:off x="8026249" y="767748"/>
            <a:ext cx="3461449" cy="813109"/>
          </a:xfrm>
          <a:prstGeom prst="rect">
            <a:avLst/>
          </a:prstGeom>
          <a:noFill/>
        </p:spPr>
        <p:txBody>
          <a:bodyPr wrap="square" lIns="90000" tIns="46800" rIns="90000" bIns="46800" anchor="t">
            <a:noAutofit/>
          </a:bodyPr>
          <a:lstStyle/>
          <a:p>
            <a:pPr defTabSz="914378">
              <a:lnSpc>
                <a:spcPct val="120000"/>
              </a:lnSpc>
              <a:spcBef>
                <a:spcPct val="0"/>
              </a:spcBef>
              <a:defRPr/>
            </a:pPr>
            <a:r>
              <a:rPr lang="es-MX" altLang="zh-CN" sz="1400" dirty="0"/>
              <a:t>La parte subconsciente del cerebro es la responsable del 85% de la toma de decisiones. Duración aproximada de 2.5 </a:t>
            </a:r>
            <a:r>
              <a:rPr lang="es-MX" altLang="zh-CN" sz="1400" dirty="0" err="1"/>
              <a:t>seg</a:t>
            </a:r>
            <a:r>
              <a:rPr lang="es-MX" altLang="zh-CN" sz="1400" dirty="0"/>
              <a:t>.</a:t>
            </a:r>
            <a:endParaRPr lang="zh-CN" altLang="en-US" sz="1400" dirty="0"/>
          </a:p>
        </p:txBody>
      </p:sp>
      <p:grpSp>
        <p:nvGrpSpPr>
          <p:cNvPr id="15" name="组合 22">
            <a:extLst>
              <a:ext uri="{FF2B5EF4-FFF2-40B4-BE49-F238E27FC236}">
                <a16:creationId xmlns:a16="http://schemas.microsoft.com/office/drawing/2014/main" id="{C17406C3-81CF-4703-A965-7088C3A901C1}"/>
              </a:ext>
            </a:extLst>
          </p:cNvPr>
          <p:cNvGrpSpPr/>
          <p:nvPr/>
        </p:nvGrpSpPr>
        <p:grpSpPr>
          <a:xfrm>
            <a:off x="6738642" y="2181229"/>
            <a:ext cx="726824" cy="726824"/>
            <a:chOff x="5675954" y="2249137"/>
            <a:chExt cx="648072" cy="648072"/>
          </a:xfrm>
        </p:grpSpPr>
        <p:sp>
          <p:nvSpPr>
            <p:cNvPr id="16" name="îṣļîḑé-Oval 26">
              <a:extLst>
                <a:ext uri="{FF2B5EF4-FFF2-40B4-BE49-F238E27FC236}">
                  <a16:creationId xmlns:a16="http://schemas.microsoft.com/office/drawing/2014/main" id="{23DA6341-4EF8-46EE-8570-372AFA1DE049}"/>
                </a:ext>
              </a:extLst>
            </p:cNvPr>
            <p:cNvSpPr/>
            <p:nvPr/>
          </p:nvSpPr>
          <p:spPr>
            <a:xfrm>
              <a:off x="5675954" y="2249137"/>
              <a:ext cx="648072" cy="648072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7" name="îṣļîḑé-Freeform 428">
              <a:extLst>
                <a:ext uri="{FF2B5EF4-FFF2-40B4-BE49-F238E27FC236}">
                  <a16:creationId xmlns:a16="http://schemas.microsoft.com/office/drawing/2014/main" id="{1A5788DE-CB09-40EB-9E37-48CE6E072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844" y="2390028"/>
              <a:ext cx="380293" cy="366291"/>
            </a:xfrm>
            <a:custGeom>
              <a:avLst/>
              <a:gdLst>
                <a:gd name="connsiteX0" fmla="*/ 297615 w 597921"/>
                <a:gd name="connsiteY0" fmla="*/ 96957 h 598324"/>
                <a:gd name="connsiteX1" fmla="*/ 323434 w 597921"/>
                <a:gd name="connsiteY1" fmla="*/ 122740 h 598324"/>
                <a:gd name="connsiteX2" fmla="*/ 323434 w 597921"/>
                <a:gd name="connsiteY2" fmla="*/ 289852 h 598324"/>
                <a:gd name="connsiteX3" fmla="*/ 462572 w 597921"/>
                <a:gd name="connsiteY3" fmla="*/ 289852 h 598324"/>
                <a:gd name="connsiteX4" fmla="*/ 487913 w 597921"/>
                <a:gd name="connsiteY4" fmla="*/ 315157 h 598324"/>
                <a:gd name="connsiteX5" fmla="*/ 462572 w 597921"/>
                <a:gd name="connsiteY5" fmla="*/ 340463 h 598324"/>
                <a:gd name="connsiteX6" fmla="*/ 297615 w 597921"/>
                <a:gd name="connsiteY6" fmla="*/ 340463 h 598324"/>
                <a:gd name="connsiteX7" fmla="*/ 272274 w 597921"/>
                <a:gd name="connsiteY7" fmla="*/ 315157 h 598324"/>
                <a:gd name="connsiteX8" fmla="*/ 272274 w 597921"/>
                <a:gd name="connsiteY8" fmla="*/ 122740 h 598324"/>
                <a:gd name="connsiteX9" fmla="*/ 297615 w 597921"/>
                <a:gd name="connsiteY9" fmla="*/ 96957 h 598324"/>
                <a:gd name="connsiteX10" fmla="*/ 298127 w 597921"/>
                <a:gd name="connsiteY10" fmla="*/ 0 h 598324"/>
                <a:gd name="connsiteX11" fmla="*/ 597921 w 597921"/>
                <a:gd name="connsiteY11" fmla="*/ 299401 h 598324"/>
                <a:gd name="connsiteX12" fmla="*/ 298127 w 597921"/>
                <a:gd name="connsiteY12" fmla="*/ 598324 h 598324"/>
                <a:gd name="connsiteX13" fmla="*/ 35150 w 597921"/>
                <a:gd name="connsiteY13" fmla="*/ 442177 h 598324"/>
                <a:gd name="connsiteX14" fmla="*/ 34194 w 597921"/>
                <a:gd name="connsiteY14" fmla="*/ 432149 h 598324"/>
                <a:gd name="connsiteX15" fmla="*/ 40410 w 597921"/>
                <a:gd name="connsiteY15" fmla="*/ 424509 h 598324"/>
                <a:gd name="connsiteX16" fmla="*/ 74836 w 597921"/>
                <a:gd name="connsiteY16" fmla="*/ 407796 h 598324"/>
                <a:gd name="connsiteX17" fmla="*/ 91571 w 597921"/>
                <a:gd name="connsiteY17" fmla="*/ 413049 h 598324"/>
                <a:gd name="connsiteX18" fmla="*/ 298127 w 597921"/>
                <a:gd name="connsiteY18" fmla="*/ 534815 h 598324"/>
                <a:gd name="connsiteX19" fmla="*/ 534328 w 597921"/>
                <a:gd name="connsiteY19" fmla="*/ 299401 h 598324"/>
                <a:gd name="connsiteX20" fmla="*/ 298127 w 597921"/>
                <a:gd name="connsiteY20" fmla="*/ 63509 h 598324"/>
                <a:gd name="connsiteX21" fmla="*/ 145123 w 597921"/>
                <a:gd name="connsiteY21" fmla="*/ 120333 h 598324"/>
                <a:gd name="connsiteX22" fmla="*/ 200587 w 597921"/>
                <a:gd name="connsiteY22" fmla="*/ 142299 h 598324"/>
                <a:gd name="connsiteX23" fmla="*/ 208237 w 597921"/>
                <a:gd name="connsiteY23" fmla="*/ 152327 h 598324"/>
                <a:gd name="connsiteX24" fmla="*/ 203456 w 597921"/>
                <a:gd name="connsiteY24" fmla="*/ 164265 h 598324"/>
                <a:gd name="connsiteX25" fmla="*/ 48060 w 597921"/>
                <a:gd name="connsiteY25" fmla="*/ 285553 h 598324"/>
                <a:gd name="connsiteX26" fmla="*/ 35150 w 597921"/>
                <a:gd name="connsiteY26" fmla="*/ 287463 h 598324"/>
                <a:gd name="connsiteX27" fmla="*/ 27500 w 597921"/>
                <a:gd name="connsiteY27" fmla="*/ 277435 h 598324"/>
                <a:gd name="connsiteX28" fmla="*/ 246 w 597921"/>
                <a:gd name="connsiteY28" fmla="*/ 82132 h 598324"/>
                <a:gd name="connsiteX29" fmla="*/ 4550 w 597921"/>
                <a:gd name="connsiteY29" fmla="*/ 70194 h 598324"/>
                <a:gd name="connsiteX30" fmla="*/ 17459 w 597921"/>
                <a:gd name="connsiteY30" fmla="*/ 68762 h 598324"/>
                <a:gd name="connsiteX31" fmla="*/ 80574 w 597921"/>
                <a:gd name="connsiteY31" fmla="*/ 94070 h 598324"/>
                <a:gd name="connsiteX32" fmla="*/ 298127 w 597921"/>
                <a:gd name="connsiteY32" fmla="*/ 0 h 59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7921" h="598324">
                  <a:moveTo>
                    <a:pt x="297615" y="96957"/>
                  </a:moveTo>
                  <a:cubicBezTo>
                    <a:pt x="311959" y="96957"/>
                    <a:pt x="323434" y="108416"/>
                    <a:pt x="323434" y="122740"/>
                  </a:cubicBezTo>
                  <a:lnTo>
                    <a:pt x="323434" y="289852"/>
                  </a:lnTo>
                  <a:lnTo>
                    <a:pt x="462572" y="289852"/>
                  </a:lnTo>
                  <a:cubicBezTo>
                    <a:pt x="476438" y="289852"/>
                    <a:pt x="487913" y="301311"/>
                    <a:pt x="487913" y="315157"/>
                  </a:cubicBezTo>
                  <a:cubicBezTo>
                    <a:pt x="487913" y="329004"/>
                    <a:pt x="476438" y="340463"/>
                    <a:pt x="462572" y="340463"/>
                  </a:cubicBezTo>
                  <a:lnTo>
                    <a:pt x="297615" y="340463"/>
                  </a:lnTo>
                  <a:cubicBezTo>
                    <a:pt x="283749" y="340463"/>
                    <a:pt x="272274" y="329004"/>
                    <a:pt x="272274" y="315157"/>
                  </a:cubicBezTo>
                  <a:lnTo>
                    <a:pt x="272274" y="122740"/>
                  </a:lnTo>
                  <a:cubicBezTo>
                    <a:pt x="272274" y="108416"/>
                    <a:pt x="283749" y="96957"/>
                    <a:pt x="297615" y="96957"/>
                  </a:cubicBezTo>
                  <a:close/>
                  <a:moveTo>
                    <a:pt x="298127" y="0"/>
                  </a:moveTo>
                  <a:cubicBezTo>
                    <a:pt x="463564" y="0"/>
                    <a:pt x="597921" y="134181"/>
                    <a:pt x="597921" y="299401"/>
                  </a:cubicBezTo>
                  <a:cubicBezTo>
                    <a:pt x="597921" y="464143"/>
                    <a:pt x="463564" y="598324"/>
                    <a:pt x="298127" y="598324"/>
                  </a:cubicBezTo>
                  <a:cubicBezTo>
                    <a:pt x="188155" y="598324"/>
                    <a:pt x="87268" y="538635"/>
                    <a:pt x="35150" y="442177"/>
                  </a:cubicBezTo>
                  <a:cubicBezTo>
                    <a:pt x="33238" y="438835"/>
                    <a:pt x="32760" y="435492"/>
                    <a:pt x="34194" y="432149"/>
                  </a:cubicBezTo>
                  <a:cubicBezTo>
                    <a:pt x="35150" y="428807"/>
                    <a:pt x="37541" y="425942"/>
                    <a:pt x="40410" y="424509"/>
                  </a:cubicBezTo>
                  <a:lnTo>
                    <a:pt x="74836" y="407796"/>
                  </a:lnTo>
                  <a:cubicBezTo>
                    <a:pt x="81052" y="404931"/>
                    <a:pt x="88702" y="407319"/>
                    <a:pt x="91571" y="413049"/>
                  </a:cubicBezTo>
                  <a:cubicBezTo>
                    <a:pt x="133169" y="488018"/>
                    <a:pt x="212540" y="534815"/>
                    <a:pt x="298127" y="534815"/>
                  </a:cubicBezTo>
                  <a:cubicBezTo>
                    <a:pt x="428181" y="534815"/>
                    <a:pt x="534328" y="429284"/>
                    <a:pt x="534328" y="299401"/>
                  </a:cubicBezTo>
                  <a:cubicBezTo>
                    <a:pt x="534328" y="169517"/>
                    <a:pt x="428181" y="63509"/>
                    <a:pt x="298127" y="63509"/>
                  </a:cubicBezTo>
                  <a:cubicBezTo>
                    <a:pt x="242185" y="63509"/>
                    <a:pt x="187677" y="83565"/>
                    <a:pt x="145123" y="120333"/>
                  </a:cubicBezTo>
                  <a:lnTo>
                    <a:pt x="200587" y="142299"/>
                  </a:lnTo>
                  <a:cubicBezTo>
                    <a:pt x="204890" y="144209"/>
                    <a:pt x="207759" y="148029"/>
                    <a:pt x="208237" y="152327"/>
                  </a:cubicBezTo>
                  <a:cubicBezTo>
                    <a:pt x="208715" y="157102"/>
                    <a:pt x="207281" y="161399"/>
                    <a:pt x="203456" y="164265"/>
                  </a:cubicBezTo>
                  <a:lnTo>
                    <a:pt x="48060" y="285553"/>
                  </a:lnTo>
                  <a:cubicBezTo>
                    <a:pt x="44235" y="288418"/>
                    <a:pt x="39454" y="289373"/>
                    <a:pt x="35150" y="287463"/>
                  </a:cubicBezTo>
                  <a:cubicBezTo>
                    <a:pt x="31325" y="285553"/>
                    <a:pt x="27978" y="281733"/>
                    <a:pt x="27500" y="277435"/>
                  </a:cubicBezTo>
                  <a:lnTo>
                    <a:pt x="246" y="82132"/>
                  </a:lnTo>
                  <a:cubicBezTo>
                    <a:pt x="-710" y="77835"/>
                    <a:pt x="1203" y="73060"/>
                    <a:pt x="4550" y="70194"/>
                  </a:cubicBezTo>
                  <a:cubicBezTo>
                    <a:pt x="8375" y="67807"/>
                    <a:pt x="13156" y="66852"/>
                    <a:pt x="17459" y="68762"/>
                  </a:cubicBezTo>
                  <a:lnTo>
                    <a:pt x="80574" y="94070"/>
                  </a:lnTo>
                  <a:cubicBezTo>
                    <a:pt x="137472" y="33426"/>
                    <a:pt x="214931" y="0"/>
                    <a:pt x="2981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19" name="îṣļîḑé-TextBox 5">
            <a:extLst>
              <a:ext uri="{FF2B5EF4-FFF2-40B4-BE49-F238E27FC236}">
                <a16:creationId xmlns:a16="http://schemas.microsoft.com/office/drawing/2014/main" id="{61F9AF14-8276-4BD0-B608-60BA4510D0B9}"/>
              </a:ext>
            </a:extLst>
          </p:cNvPr>
          <p:cNvSpPr txBox="1"/>
          <p:nvPr/>
        </p:nvSpPr>
        <p:spPr>
          <a:xfrm>
            <a:off x="8108108" y="3329395"/>
            <a:ext cx="3844909" cy="1163924"/>
          </a:xfrm>
          <a:prstGeom prst="rect">
            <a:avLst/>
          </a:prstGeom>
          <a:noFill/>
        </p:spPr>
        <p:txBody>
          <a:bodyPr wrap="square" lIns="90000" tIns="46800" rIns="90000" bIns="46800" anchor="t">
            <a:noAutofit/>
          </a:bodyPr>
          <a:lstStyle/>
          <a:p>
            <a:pPr defTabSz="914378">
              <a:lnSpc>
                <a:spcPct val="120000"/>
              </a:lnSpc>
              <a:spcBef>
                <a:spcPct val="0"/>
              </a:spcBef>
              <a:defRPr/>
            </a:pPr>
            <a:r>
              <a:rPr lang="es-MX" altLang="zh-CN" sz="1400" dirty="0"/>
              <a:t>La comunicación realizada por las marcas está dirigida en un 83% a la vista, el 17% restante está dirigido al oído en 11%, el olfato en 3,5%, el gusto en 1% y el tacto en 1,5%</a:t>
            </a:r>
            <a:endParaRPr lang="zh-CN" altLang="en-US" sz="1400" dirty="0"/>
          </a:p>
        </p:txBody>
      </p:sp>
      <p:grpSp>
        <p:nvGrpSpPr>
          <p:cNvPr id="21" name="组合 16">
            <a:extLst>
              <a:ext uri="{FF2B5EF4-FFF2-40B4-BE49-F238E27FC236}">
                <a16:creationId xmlns:a16="http://schemas.microsoft.com/office/drawing/2014/main" id="{C512D03A-315D-4935-BAE3-F93F65D01ED2}"/>
              </a:ext>
            </a:extLst>
          </p:cNvPr>
          <p:cNvGrpSpPr/>
          <p:nvPr/>
        </p:nvGrpSpPr>
        <p:grpSpPr>
          <a:xfrm>
            <a:off x="6738642" y="3537700"/>
            <a:ext cx="726824" cy="726824"/>
            <a:chOff x="4792557" y="2249137"/>
            <a:chExt cx="648072" cy="648072"/>
          </a:xfrm>
        </p:grpSpPr>
        <p:sp>
          <p:nvSpPr>
            <p:cNvPr id="22" name="îṣļîḑé-Oval 20">
              <a:extLst>
                <a:ext uri="{FF2B5EF4-FFF2-40B4-BE49-F238E27FC236}">
                  <a16:creationId xmlns:a16="http://schemas.microsoft.com/office/drawing/2014/main" id="{1ED15718-424E-4BEB-BBB5-FEA140EB8899}"/>
                </a:ext>
              </a:extLst>
            </p:cNvPr>
            <p:cNvSpPr/>
            <p:nvPr/>
          </p:nvSpPr>
          <p:spPr>
            <a:xfrm>
              <a:off x="4792557" y="2249137"/>
              <a:ext cx="648072" cy="648072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3" name="îṣļîḑé-Freeform 70">
              <a:extLst>
                <a:ext uri="{FF2B5EF4-FFF2-40B4-BE49-F238E27FC236}">
                  <a16:creationId xmlns:a16="http://schemas.microsoft.com/office/drawing/2014/main" id="{409032E5-3B8F-48BA-9BE6-26EC03889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447" y="2390028"/>
              <a:ext cx="380293" cy="366291"/>
            </a:xfrm>
            <a:custGeom>
              <a:avLst/>
              <a:gdLst>
                <a:gd name="T0" fmla="*/ 4096 w 6827"/>
                <a:gd name="T1" fmla="*/ 4551 h 6827"/>
                <a:gd name="T2" fmla="*/ 6258 w 6827"/>
                <a:gd name="T3" fmla="*/ 4096 h 6827"/>
                <a:gd name="T4" fmla="*/ 2348 w 6827"/>
                <a:gd name="T5" fmla="*/ 4911 h 6827"/>
                <a:gd name="T6" fmla="*/ 569 w 6827"/>
                <a:gd name="T7" fmla="*/ 4551 h 6827"/>
                <a:gd name="T8" fmla="*/ 569 w 6827"/>
                <a:gd name="T9" fmla="*/ 3982 h 6827"/>
                <a:gd name="T10" fmla="*/ 1707 w 6827"/>
                <a:gd name="T11" fmla="*/ 2503 h 6827"/>
                <a:gd name="T12" fmla="*/ 3868 w 6827"/>
                <a:gd name="T13" fmla="*/ 2731 h 6827"/>
                <a:gd name="T14" fmla="*/ 5827 w 6827"/>
                <a:gd name="T15" fmla="*/ 2004 h 6827"/>
                <a:gd name="T16" fmla="*/ 6258 w 6827"/>
                <a:gd name="T17" fmla="*/ 1820 h 6827"/>
                <a:gd name="T18" fmla="*/ 4779 w 6827"/>
                <a:gd name="T19" fmla="*/ 0 h 6827"/>
                <a:gd name="T20" fmla="*/ 2854 w 6827"/>
                <a:gd name="T21" fmla="*/ 2381 h 6827"/>
                <a:gd name="T22" fmla="*/ 1239 w 6827"/>
                <a:gd name="T23" fmla="*/ 2257 h 6827"/>
                <a:gd name="T24" fmla="*/ 569 w 6827"/>
                <a:gd name="T25" fmla="*/ 2844 h 6827"/>
                <a:gd name="T26" fmla="*/ 569 w 6827"/>
                <a:gd name="T27" fmla="*/ 2276 h 6827"/>
                <a:gd name="T28" fmla="*/ 569 w 6827"/>
                <a:gd name="T29" fmla="*/ 1707 h 6827"/>
                <a:gd name="T30" fmla="*/ 569 w 6827"/>
                <a:gd name="T31" fmla="*/ 1138 h 6827"/>
                <a:gd name="T32" fmla="*/ 569 w 6827"/>
                <a:gd name="T33" fmla="*/ 569 h 6827"/>
                <a:gd name="T34" fmla="*/ 341 w 6827"/>
                <a:gd name="T35" fmla="*/ 0 h 6827"/>
                <a:gd name="T36" fmla="*/ 114 w 6827"/>
                <a:gd name="T37" fmla="*/ 569 h 6827"/>
                <a:gd name="T38" fmla="*/ 114 w 6827"/>
                <a:gd name="T39" fmla="*/ 1138 h 6827"/>
                <a:gd name="T40" fmla="*/ 114 w 6827"/>
                <a:gd name="T41" fmla="*/ 1707 h 6827"/>
                <a:gd name="T42" fmla="*/ 114 w 6827"/>
                <a:gd name="T43" fmla="*/ 2276 h 6827"/>
                <a:gd name="T44" fmla="*/ 114 w 6827"/>
                <a:gd name="T45" fmla="*/ 2844 h 6827"/>
                <a:gd name="T46" fmla="*/ 114 w 6827"/>
                <a:gd name="T47" fmla="*/ 3413 h 6827"/>
                <a:gd name="T48" fmla="*/ 114 w 6827"/>
                <a:gd name="T49" fmla="*/ 3982 h 6827"/>
                <a:gd name="T50" fmla="*/ 114 w 6827"/>
                <a:gd name="T51" fmla="*/ 4551 h 6827"/>
                <a:gd name="T52" fmla="*/ 114 w 6827"/>
                <a:gd name="T53" fmla="*/ 5120 h 6827"/>
                <a:gd name="T54" fmla="*/ 114 w 6827"/>
                <a:gd name="T55" fmla="*/ 5689 h 6827"/>
                <a:gd name="T56" fmla="*/ 114 w 6827"/>
                <a:gd name="T57" fmla="*/ 6258 h 6827"/>
                <a:gd name="T58" fmla="*/ 683 w 6827"/>
                <a:gd name="T59" fmla="*/ 6713 h 6827"/>
                <a:gd name="T60" fmla="*/ 1252 w 6827"/>
                <a:gd name="T61" fmla="*/ 6713 h 6827"/>
                <a:gd name="T62" fmla="*/ 1820 w 6827"/>
                <a:gd name="T63" fmla="*/ 6713 h 6827"/>
                <a:gd name="T64" fmla="*/ 2389 w 6827"/>
                <a:gd name="T65" fmla="*/ 6713 h 6827"/>
                <a:gd name="T66" fmla="*/ 2958 w 6827"/>
                <a:gd name="T67" fmla="*/ 6713 h 6827"/>
                <a:gd name="T68" fmla="*/ 3527 w 6827"/>
                <a:gd name="T69" fmla="*/ 6713 h 6827"/>
                <a:gd name="T70" fmla="*/ 4096 w 6827"/>
                <a:gd name="T71" fmla="*/ 6713 h 6827"/>
                <a:gd name="T72" fmla="*/ 4665 w 6827"/>
                <a:gd name="T73" fmla="*/ 6713 h 6827"/>
                <a:gd name="T74" fmla="*/ 5234 w 6827"/>
                <a:gd name="T75" fmla="*/ 6713 h 6827"/>
                <a:gd name="T76" fmla="*/ 5803 w 6827"/>
                <a:gd name="T77" fmla="*/ 6713 h 6827"/>
                <a:gd name="T78" fmla="*/ 6371 w 6827"/>
                <a:gd name="T79" fmla="*/ 6713 h 6827"/>
                <a:gd name="T80" fmla="*/ 6827 w 6827"/>
                <a:gd name="T81" fmla="*/ 6485 h 6827"/>
                <a:gd name="T82" fmla="*/ 6371 w 6827"/>
                <a:gd name="T83" fmla="*/ 6258 h 6827"/>
                <a:gd name="T84" fmla="*/ 5803 w 6827"/>
                <a:gd name="T85" fmla="*/ 6258 h 6827"/>
                <a:gd name="T86" fmla="*/ 5234 w 6827"/>
                <a:gd name="T87" fmla="*/ 6258 h 6827"/>
                <a:gd name="T88" fmla="*/ 4665 w 6827"/>
                <a:gd name="T89" fmla="*/ 6258 h 6827"/>
                <a:gd name="T90" fmla="*/ 4096 w 6827"/>
                <a:gd name="T91" fmla="*/ 6258 h 6827"/>
                <a:gd name="T92" fmla="*/ 3527 w 6827"/>
                <a:gd name="T93" fmla="*/ 6258 h 6827"/>
                <a:gd name="T94" fmla="*/ 2958 w 6827"/>
                <a:gd name="T95" fmla="*/ 6258 h 6827"/>
                <a:gd name="T96" fmla="*/ 2389 w 6827"/>
                <a:gd name="T97" fmla="*/ 6258 h 6827"/>
                <a:gd name="T98" fmla="*/ 1820 w 6827"/>
                <a:gd name="T99" fmla="*/ 6258 h 6827"/>
                <a:gd name="T100" fmla="*/ 1252 w 6827"/>
                <a:gd name="T101" fmla="*/ 6258 h 6827"/>
                <a:gd name="T102" fmla="*/ 683 w 6827"/>
                <a:gd name="T103" fmla="*/ 625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1263" y="5234"/>
                  </a:moveTo>
                  <a:cubicBezTo>
                    <a:pt x="1316" y="5493"/>
                    <a:pt x="1546" y="5689"/>
                    <a:pt x="1820" y="5689"/>
                  </a:cubicBezTo>
                  <a:cubicBezTo>
                    <a:pt x="2114" y="5689"/>
                    <a:pt x="2354" y="5464"/>
                    <a:pt x="2383" y="5178"/>
                  </a:cubicBezTo>
                  <a:lnTo>
                    <a:pt x="3568" y="4191"/>
                  </a:lnTo>
                  <a:cubicBezTo>
                    <a:pt x="3652" y="4401"/>
                    <a:pt x="3856" y="4551"/>
                    <a:pt x="4096" y="4551"/>
                  </a:cubicBezTo>
                  <a:cubicBezTo>
                    <a:pt x="4348" y="4551"/>
                    <a:pt x="4560" y="4385"/>
                    <a:pt x="4635" y="4157"/>
                  </a:cubicBezTo>
                  <a:lnTo>
                    <a:pt x="5696" y="4736"/>
                  </a:lnTo>
                  <a:cubicBezTo>
                    <a:pt x="5732" y="5016"/>
                    <a:pt x="5969" y="5234"/>
                    <a:pt x="6258" y="5234"/>
                  </a:cubicBezTo>
                  <a:cubicBezTo>
                    <a:pt x="6571" y="5234"/>
                    <a:pt x="6827" y="4979"/>
                    <a:pt x="6827" y="4665"/>
                  </a:cubicBezTo>
                  <a:cubicBezTo>
                    <a:pt x="6827" y="4351"/>
                    <a:pt x="6571" y="4096"/>
                    <a:pt x="6258" y="4096"/>
                  </a:cubicBezTo>
                  <a:cubicBezTo>
                    <a:pt x="6006" y="4096"/>
                    <a:pt x="5794" y="4262"/>
                    <a:pt x="5719" y="4490"/>
                  </a:cubicBezTo>
                  <a:lnTo>
                    <a:pt x="4658" y="3911"/>
                  </a:lnTo>
                  <a:cubicBezTo>
                    <a:pt x="4622" y="3631"/>
                    <a:pt x="4385" y="3413"/>
                    <a:pt x="4096" y="3413"/>
                  </a:cubicBezTo>
                  <a:cubicBezTo>
                    <a:pt x="3802" y="3413"/>
                    <a:pt x="3563" y="3638"/>
                    <a:pt x="3533" y="3924"/>
                  </a:cubicBezTo>
                  <a:lnTo>
                    <a:pt x="2348" y="4911"/>
                  </a:lnTo>
                  <a:cubicBezTo>
                    <a:pt x="2265" y="4701"/>
                    <a:pt x="2060" y="4551"/>
                    <a:pt x="1820" y="4551"/>
                  </a:cubicBezTo>
                  <a:cubicBezTo>
                    <a:pt x="1546" y="4551"/>
                    <a:pt x="1316" y="4747"/>
                    <a:pt x="1263" y="5006"/>
                  </a:cubicBezTo>
                  <a:lnTo>
                    <a:pt x="455" y="5006"/>
                  </a:lnTo>
                  <a:lnTo>
                    <a:pt x="455" y="4551"/>
                  </a:lnTo>
                  <a:lnTo>
                    <a:pt x="569" y="4551"/>
                  </a:lnTo>
                  <a:cubicBezTo>
                    <a:pt x="632" y="4551"/>
                    <a:pt x="683" y="4500"/>
                    <a:pt x="683" y="4437"/>
                  </a:cubicBezTo>
                  <a:cubicBezTo>
                    <a:pt x="683" y="4374"/>
                    <a:pt x="632" y="4324"/>
                    <a:pt x="569" y="4324"/>
                  </a:cubicBezTo>
                  <a:lnTo>
                    <a:pt x="455" y="4324"/>
                  </a:lnTo>
                  <a:lnTo>
                    <a:pt x="455" y="3982"/>
                  </a:lnTo>
                  <a:lnTo>
                    <a:pt x="569" y="3982"/>
                  </a:lnTo>
                  <a:cubicBezTo>
                    <a:pt x="632" y="3982"/>
                    <a:pt x="683" y="3931"/>
                    <a:pt x="683" y="3868"/>
                  </a:cubicBezTo>
                  <a:cubicBezTo>
                    <a:pt x="683" y="3806"/>
                    <a:pt x="632" y="3755"/>
                    <a:pt x="569" y="3755"/>
                  </a:cubicBezTo>
                  <a:lnTo>
                    <a:pt x="480" y="3755"/>
                  </a:lnTo>
                  <a:lnTo>
                    <a:pt x="1407" y="2416"/>
                  </a:lnTo>
                  <a:cubicBezTo>
                    <a:pt x="1494" y="2470"/>
                    <a:pt x="1596" y="2503"/>
                    <a:pt x="1707" y="2503"/>
                  </a:cubicBezTo>
                  <a:cubicBezTo>
                    <a:pt x="1888" y="2503"/>
                    <a:pt x="2048" y="2416"/>
                    <a:pt x="2152" y="2284"/>
                  </a:cubicBezTo>
                  <a:lnTo>
                    <a:pt x="2752" y="2584"/>
                  </a:lnTo>
                  <a:cubicBezTo>
                    <a:pt x="2740" y="2631"/>
                    <a:pt x="2731" y="2680"/>
                    <a:pt x="2731" y="2731"/>
                  </a:cubicBezTo>
                  <a:cubicBezTo>
                    <a:pt x="2731" y="3044"/>
                    <a:pt x="2986" y="3300"/>
                    <a:pt x="3300" y="3300"/>
                  </a:cubicBezTo>
                  <a:cubicBezTo>
                    <a:pt x="3613" y="3300"/>
                    <a:pt x="3868" y="3044"/>
                    <a:pt x="3868" y="2731"/>
                  </a:cubicBezTo>
                  <a:cubicBezTo>
                    <a:pt x="3868" y="2608"/>
                    <a:pt x="3829" y="2496"/>
                    <a:pt x="3763" y="2403"/>
                  </a:cubicBezTo>
                  <a:lnTo>
                    <a:pt x="4488" y="1055"/>
                  </a:lnTo>
                  <a:cubicBezTo>
                    <a:pt x="4574" y="1107"/>
                    <a:pt x="4672" y="1138"/>
                    <a:pt x="4779" y="1138"/>
                  </a:cubicBezTo>
                  <a:cubicBezTo>
                    <a:pt x="4891" y="1138"/>
                    <a:pt x="4995" y="1104"/>
                    <a:pt x="5083" y="1048"/>
                  </a:cubicBezTo>
                  <a:lnTo>
                    <a:pt x="5827" y="2004"/>
                  </a:lnTo>
                  <a:cubicBezTo>
                    <a:pt x="5829" y="2007"/>
                    <a:pt x="5833" y="2009"/>
                    <a:pt x="5836" y="2011"/>
                  </a:cubicBezTo>
                  <a:cubicBezTo>
                    <a:pt x="5745" y="2112"/>
                    <a:pt x="5689" y="2244"/>
                    <a:pt x="5689" y="2389"/>
                  </a:cubicBezTo>
                  <a:cubicBezTo>
                    <a:pt x="5689" y="2703"/>
                    <a:pt x="5944" y="2958"/>
                    <a:pt x="6258" y="2958"/>
                  </a:cubicBezTo>
                  <a:cubicBezTo>
                    <a:pt x="6571" y="2958"/>
                    <a:pt x="6827" y="2703"/>
                    <a:pt x="6827" y="2389"/>
                  </a:cubicBezTo>
                  <a:cubicBezTo>
                    <a:pt x="6827" y="2076"/>
                    <a:pt x="6571" y="1820"/>
                    <a:pt x="6258" y="1820"/>
                  </a:cubicBezTo>
                  <a:cubicBezTo>
                    <a:pt x="6170" y="1820"/>
                    <a:pt x="6087" y="1842"/>
                    <a:pt x="6013" y="1878"/>
                  </a:cubicBezTo>
                  <a:cubicBezTo>
                    <a:pt x="6010" y="1874"/>
                    <a:pt x="6010" y="1869"/>
                    <a:pt x="6006" y="1864"/>
                  </a:cubicBezTo>
                  <a:lnTo>
                    <a:pt x="5248" y="890"/>
                  </a:lnTo>
                  <a:cubicBezTo>
                    <a:pt x="5311" y="798"/>
                    <a:pt x="5348" y="688"/>
                    <a:pt x="5348" y="569"/>
                  </a:cubicBezTo>
                  <a:cubicBezTo>
                    <a:pt x="5348" y="255"/>
                    <a:pt x="5092" y="0"/>
                    <a:pt x="4779" y="0"/>
                  </a:cubicBezTo>
                  <a:cubicBezTo>
                    <a:pt x="4465" y="0"/>
                    <a:pt x="4210" y="255"/>
                    <a:pt x="4210" y="569"/>
                  </a:cubicBezTo>
                  <a:cubicBezTo>
                    <a:pt x="4210" y="691"/>
                    <a:pt x="4249" y="804"/>
                    <a:pt x="4315" y="897"/>
                  </a:cubicBezTo>
                  <a:lnTo>
                    <a:pt x="3590" y="2244"/>
                  </a:lnTo>
                  <a:cubicBezTo>
                    <a:pt x="3505" y="2193"/>
                    <a:pt x="3406" y="2162"/>
                    <a:pt x="3300" y="2162"/>
                  </a:cubicBezTo>
                  <a:cubicBezTo>
                    <a:pt x="3118" y="2162"/>
                    <a:pt x="2959" y="2248"/>
                    <a:pt x="2854" y="2381"/>
                  </a:cubicBezTo>
                  <a:lnTo>
                    <a:pt x="2254" y="2081"/>
                  </a:lnTo>
                  <a:cubicBezTo>
                    <a:pt x="2267" y="2034"/>
                    <a:pt x="2276" y="1985"/>
                    <a:pt x="2276" y="1934"/>
                  </a:cubicBezTo>
                  <a:cubicBezTo>
                    <a:pt x="2276" y="1621"/>
                    <a:pt x="2020" y="1365"/>
                    <a:pt x="1707" y="1365"/>
                  </a:cubicBezTo>
                  <a:cubicBezTo>
                    <a:pt x="1393" y="1365"/>
                    <a:pt x="1138" y="1621"/>
                    <a:pt x="1138" y="1934"/>
                  </a:cubicBezTo>
                  <a:cubicBezTo>
                    <a:pt x="1138" y="2054"/>
                    <a:pt x="1176" y="2166"/>
                    <a:pt x="1239" y="2257"/>
                  </a:cubicBezTo>
                  <a:lnTo>
                    <a:pt x="593" y="3191"/>
                  </a:lnTo>
                  <a:cubicBezTo>
                    <a:pt x="585" y="3189"/>
                    <a:pt x="578" y="3186"/>
                    <a:pt x="569" y="3186"/>
                  </a:cubicBezTo>
                  <a:lnTo>
                    <a:pt x="455" y="3186"/>
                  </a:lnTo>
                  <a:lnTo>
                    <a:pt x="455" y="2844"/>
                  </a:lnTo>
                  <a:lnTo>
                    <a:pt x="569" y="2844"/>
                  </a:lnTo>
                  <a:cubicBezTo>
                    <a:pt x="632" y="2844"/>
                    <a:pt x="683" y="2794"/>
                    <a:pt x="683" y="2731"/>
                  </a:cubicBezTo>
                  <a:cubicBezTo>
                    <a:pt x="683" y="2668"/>
                    <a:pt x="632" y="2617"/>
                    <a:pt x="569" y="2617"/>
                  </a:cubicBezTo>
                  <a:lnTo>
                    <a:pt x="455" y="2617"/>
                  </a:lnTo>
                  <a:lnTo>
                    <a:pt x="455" y="2276"/>
                  </a:lnTo>
                  <a:lnTo>
                    <a:pt x="569" y="2276"/>
                  </a:lnTo>
                  <a:cubicBezTo>
                    <a:pt x="632" y="2276"/>
                    <a:pt x="683" y="2225"/>
                    <a:pt x="683" y="2162"/>
                  </a:cubicBezTo>
                  <a:cubicBezTo>
                    <a:pt x="683" y="2099"/>
                    <a:pt x="632" y="2048"/>
                    <a:pt x="569" y="2048"/>
                  </a:cubicBezTo>
                  <a:lnTo>
                    <a:pt x="455" y="2048"/>
                  </a:lnTo>
                  <a:lnTo>
                    <a:pt x="455" y="1707"/>
                  </a:lnTo>
                  <a:lnTo>
                    <a:pt x="569" y="1707"/>
                  </a:lnTo>
                  <a:cubicBezTo>
                    <a:pt x="632" y="1707"/>
                    <a:pt x="683" y="1656"/>
                    <a:pt x="683" y="1593"/>
                  </a:cubicBezTo>
                  <a:cubicBezTo>
                    <a:pt x="683" y="1530"/>
                    <a:pt x="632" y="1479"/>
                    <a:pt x="569" y="1479"/>
                  </a:cubicBezTo>
                  <a:lnTo>
                    <a:pt x="455" y="1479"/>
                  </a:lnTo>
                  <a:lnTo>
                    <a:pt x="455" y="1138"/>
                  </a:lnTo>
                  <a:lnTo>
                    <a:pt x="569" y="1138"/>
                  </a:lnTo>
                  <a:cubicBezTo>
                    <a:pt x="632" y="1138"/>
                    <a:pt x="683" y="1087"/>
                    <a:pt x="683" y="1024"/>
                  </a:cubicBezTo>
                  <a:cubicBezTo>
                    <a:pt x="683" y="961"/>
                    <a:pt x="632" y="910"/>
                    <a:pt x="569" y="910"/>
                  </a:cubicBezTo>
                  <a:lnTo>
                    <a:pt x="455" y="910"/>
                  </a:lnTo>
                  <a:lnTo>
                    <a:pt x="455" y="569"/>
                  </a:lnTo>
                  <a:lnTo>
                    <a:pt x="569" y="569"/>
                  </a:lnTo>
                  <a:cubicBezTo>
                    <a:pt x="632" y="569"/>
                    <a:pt x="683" y="518"/>
                    <a:pt x="683" y="455"/>
                  </a:cubicBezTo>
                  <a:cubicBezTo>
                    <a:pt x="683" y="392"/>
                    <a:pt x="632" y="341"/>
                    <a:pt x="569" y="341"/>
                  </a:cubicBezTo>
                  <a:lnTo>
                    <a:pt x="455" y="341"/>
                  </a:lnTo>
                  <a:lnTo>
                    <a:pt x="455" y="114"/>
                  </a:lnTo>
                  <a:cubicBezTo>
                    <a:pt x="455" y="51"/>
                    <a:pt x="404" y="0"/>
                    <a:pt x="341" y="0"/>
                  </a:cubicBezTo>
                  <a:cubicBezTo>
                    <a:pt x="278" y="0"/>
                    <a:pt x="228" y="51"/>
                    <a:pt x="228" y="114"/>
                  </a:cubicBezTo>
                  <a:lnTo>
                    <a:pt x="228" y="341"/>
                  </a:lnTo>
                  <a:lnTo>
                    <a:pt x="114" y="341"/>
                  </a:lnTo>
                  <a:cubicBezTo>
                    <a:pt x="51" y="341"/>
                    <a:pt x="0" y="392"/>
                    <a:pt x="0" y="455"/>
                  </a:cubicBezTo>
                  <a:cubicBezTo>
                    <a:pt x="0" y="518"/>
                    <a:pt x="51" y="569"/>
                    <a:pt x="114" y="569"/>
                  </a:cubicBezTo>
                  <a:lnTo>
                    <a:pt x="228" y="569"/>
                  </a:lnTo>
                  <a:lnTo>
                    <a:pt x="228" y="910"/>
                  </a:lnTo>
                  <a:lnTo>
                    <a:pt x="114" y="910"/>
                  </a:lnTo>
                  <a:cubicBezTo>
                    <a:pt x="51" y="910"/>
                    <a:pt x="0" y="961"/>
                    <a:pt x="0" y="1024"/>
                  </a:cubicBezTo>
                  <a:cubicBezTo>
                    <a:pt x="0" y="1087"/>
                    <a:pt x="51" y="1138"/>
                    <a:pt x="114" y="1138"/>
                  </a:cubicBezTo>
                  <a:lnTo>
                    <a:pt x="228" y="1138"/>
                  </a:lnTo>
                  <a:lnTo>
                    <a:pt x="228" y="1479"/>
                  </a:lnTo>
                  <a:lnTo>
                    <a:pt x="114" y="1479"/>
                  </a:lnTo>
                  <a:cubicBezTo>
                    <a:pt x="51" y="1479"/>
                    <a:pt x="0" y="1530"/>
                    <a:pt x="0" y="1593"/>
                  </a:cubicBezTo>
                  <a:cubicBezTo>
                    <a:pt x="0" y="1656"/>
                    <a:pt x="51" y="1707"/>
                    <a:pt x="114" y="1707"/>
                  </a:cubicBezTo>
                  <a:lnTo>
                    <a:pt x="228" y="1707"/>
                  </a:lnTo>
                  <a:lnTo>
                    <a:pt x="228" y="2048"/>
                  </a:lnTo>
                  <a:lnTo>
                    <a:pt x="114" y="2048"/>
                  </a:lnTo>
                  <a:cubicBezTo>
                    <a:pt x="51" y="2048"/>
                    <a:pt x="0" y="2099"/>
                    <a:pt x="0" y="2162"/>
                  </a:cubicBezTo>
                  <a:cubicBezTo>
                    <a:pt x="0" y="2225"/>
                    <a:pt x="51" y="2276"/>
                    <a:pt x="114" y="2276"/>
                  </a:cubicBezTo>
                  <a:lnTo>
                    <a:pt x="228" y="2276"/>
                  </a:lnTo>
                  <a:lnTo>
                    <a:pt x="228" y="2617"/>
                  </a:lnTo>
                  <a:lnTo>
                    <a:pt x="114" y="2617"/>
                  </a:lnTo>
                  <a:cubicBezTo>
                    <a:pt x="51" y="2617"/>
                    <a:pt x="0" y="2668"/>
                    <a:pt x="0" y="2731"/>
                  </a:cubicBezTo>
                  <a:cubicBezTo>
                    <a:pt x="0" y="2794"/>
                    <a:pt x="51" y="2844"/>
                    <a:pt x="114" y="2844"/>
                  </a:cubicBezTo>
                  <a:lnTo>
                    <a:pt x="228" y="2844"/>
                  </a:lnTo>
                  <a:lnTo>
                    <a:pt x="228" y="3186"/>
                  </a:lnTo>
                  <a:lnTo>
                    <a:pt x="114" y="3186"/>
                  </a:lnTo>
                  <a:cubicBezTo>
                    <a:pt x="51" y="3186"/>
                    <a:pt x="0" y="3237"/>
                    <a:pt x="0" y="3300"/>
                  </a:cubicBezTo>
                  <a:cubicBezTo>
                    <a:pt x="0" y="3362"/>
                    <a:pt x="51" y="3413"/>
                    <a:pt x="114" y="3413"/>
                  </a:cubicBezTo>
                  <a:lnTo>
                    <a:pt x="228" y="3413"/>
                  </a:lnTo>
                  <a:lnTo>
                    <a:pt x="228" y="3755"/>
                  </a:lnTo>
                  <a:lnTo>
                    <a:pt x="114" y="3755"/>
                  </a:lnTo>
                  <a:cubicBezTo>
                    <a:pt x="51" y="3755"/>
                    <a:pt x="0" y="3806"/>
                    <a:pt x="0" y="3868"/>
                  </a:cubicBezTo>
                  <a:cubicBezTo>
                    <a:pt x="0" y="3931"/>
                    <a:pt x="51" y="3982"/>
                    <a:pt x="114" y="3982"/>
                  </a:cubicBezTo>
                  <a:lnTo>
                    <a:pt x="228" y="3982"/>
                  </a:lnTo>
                  <a:lnTo>
                    <a:pt x="228" y="4324"/>
                  </a:lnTo>
                  <a:lnTo>
                    <a:pt x="114" y="4324"/>
                  </a:lnTo>
                  <a:cubicBezTo>
                    <a:pt x="51" y="4324"/>
                    <a:pt x="0" y="4374"/>
                    <a:pt x="0" y="4437"/>
                  </a:cubicBezTo>
                  <a:cubicBezTo>
                    <a:pt x="0" y="4500"/>
                    <a:pt x="51" y="4551"/>
                    <a:pt x="114" y="4551"/>
                  </a:cubicBezTo>
                  <a:lnTo>
                    <a:pt x="228" y="4551"/>
                  </a:lnTo>
                  <a:lnTo>
                    <a:pt x="228" y="4892"/>
                  </a:lnTo>
                  <a:lnTo>
                    <a:pt x="114" y="4892"/>
                  </a:lnTo>
                  <a:cubicBezTo>
                    <a:pt x="51" y="4892"/>
                    <a:pt x="0" y="4943"/>
                    <a:pt x="0" y="5006"/>
                  </a:cubicBezTo>
                  <a:cubicBezTo>
                    <a:pt x="0" y="5069"/>
                    <a:pt x="51" y="5120"/>
                    <a:pt x="114" y="5120"/>
                  </a:cubicBezTo>
                  <a:lnTo>
                    <a:pt x="228" y="5120"/>
                  </a:lnTo>
                  <a:lnTo>
                    <a:pt x="228" y="5461"/>
                  </a:lnTo>
                  <a:lnTo>
                    <a:pt x="114" y="5461"/>
                  </a:lnTo>
                  <a:cubicBezTo>
                    <a:pt x="51" y="5461"/>
                    <a:pt x="0" y="5512"/>
                    <a:pt x="0" y="5575"/>
                  </a:cubicBezTo>
                  <a:cubicBezTo>
                    <a:pt x="0" y="5638"/>
                    <a:pt x="51" y="5689"/>
                    <a:pt x="114" y="5689"/>
                  </a:cubicBezTo>
                  <a:lnTo>
                    <a:pt x="228" y="5689"/>
                  </a:lnTo>
                  <a:lnTo>
                    <a:pt x="228" y="6030"/>
                  </a:lnTo>
                  <a:lnTo>
                    <a:pt x="114" y="6030"/>
                  </a:lnTo>
                  <a:cubicBezTo>
                    <a:pt x="51" y="6030"/>
                    <a:pt x="0" y="6081"/>
                    <a:pt x="0" y="6144"/>
                  </a:cubicBezTo>
                  <a:cubicBezTo>
                    <a:pt x="0" y="6207"/>
                    <a:pt x="51" y="6258"/>
                    <a:pt x="114" y="6258"/>
                  </a:cubicBezTo>
                  <a:lnTo>
                    <a:pt x="228" y="6258"/>
                  </a:lnTo>
                  <a:lnTo>
                    <a:pt x="228" y="6485"/>
                  </a:lnTo>
                  <a:cubicBezTo>
                    <a:pt x="228" y="6548"/>
                    <a:pt x="278" y="6599"/>
                    <a:pt x="341" y="6599"/>
                  </a:cubicBezTo>
                  <a:lnTo>
                    <a:pt x="683" y="6599"/>
                  </a:lnTo>
                  <a:lnTo>
                    <a:pt x="683" y="6713"/>
                  </a:lnTo>
                  <a:cubicBezTo>
                    <a:pt x="683" y="6776"/>
                    <a:pt x="734" y="6827"/>
                    <a:pt x="796" y="6827"/>
                  </a:cubicBezTo>
                  <a:cubicBezTo>
                    <a:pt x="859" y="6827"/>
                    <a:pt x="910" y="6776"/>
                    <a:pt x="910" y="6713"/>
                  </a:cubicBezTo>
                  <a:lnTo>
                    <a:pt x="910" y="6599"/>
                  </a:lnTo>
                  <a:lnTo>
                    <a:pt x="1252" y="6599"/>
                  </a:lnTo>
                  <a:lnTo>
                    <a:pt x="1252" y="6713"/>
                  </a:lnTo>
                  <a:cubicBezTo>
                    <a:pt x="1252" y="6776"/>
                    <a:pt x="1302" y="6827"/>
                    <a:pt x="1365" y="6827"/>
                  </a:cubicBezTo>
                  <a:cubicBezTo>
                    <a:pt x="1428" y="6827"/>
                    <a:pt x="1479" y="6776"/>
                    <a:pt x="1479" y="6713"/>
                  </a:cubicBezTo>
                  <a:lnTo>
                    <a:pt x="1479" y="6599"/>
                  </a:lnTo>
                  <a:lnTo>
                    <a:pt x="1820" y="6599"/>
                  </a:lnTo>
                  <a:lnTo>
                    <a:pt x="1820" y="6713"/>
                  </a:lnTo>
                  <a:cubicBezTo>
                    <a:pt x="1820" y="6776"/>
                    <a:pt x="1871" y="6827"/>
                    <a:pt x="1934" y="6827"/>
                  </a:cubicBezTo>
                  <a:cubicBezTo>
                    <a:pt x="1997" y="6827"/>
                    <a:pt x="2048" y="6776"/>
                    <a:pt x="2048" y="6713"/>
                  </a:cubicBezTo>
                  <a:lnTo>
                    <a:pt x="2048" y="6599"/>
                  </a:lnTo>
                  <a:lnTo>
                    <a:pt x="2389" y="6599"/>
                  </a:lnTo>
                  <a:lnTo>
                    <a:pt x="2389" y="6713"/>
                  </a:lnTo>
                  <a:cubicBezTo>
                    <a:pt x="2389" y="6776"/>
                    <a:pt x="2440" y="6827"/>
                    <a:pt x="2503" y="6827"/>
                  </a:cubicBezTo>
                  <a:cubicBezTo>
                    <a:pt x="2566" y="6827"/>
                    <a:pt x="2617" y="6776"/>
                    <a:pt x="2617" y="6713"/>
                  </a:cubicBezTo>
                  <a:lnTo>
                    <a:pt x="2617" y="6599"/>
                  </a:lnTo>
                  <a:lnTo>
                    <a:pt x="2958" y="6599"/>
                  </a:lnTo>
                  <a:lnTo>
                    <a:pt x="2958" y="6713"/>
                  </a:lnTo>
                  <a:cubicBezTo>
                    <a:pt x="2958" y="6776"/>
                    <a:pt x="3009" y="6827"/>
                    <a:pt x="3072" y="6827"/>
                  </a:cubicBezTo>
                  <a:cubicBezTo>
                    <a:pt x="3135" y="6827"/>
                    <a:pt x="3186" y="6776"/>
                    <a:pt x="3186" y="6713"/>
                  </a:cubicBezTo>
                  <a:lnTo>
                    <a:pt x="3186" y="6599"/>
                  </a:lnTo>
                  <a:lnTo>
                    <a:pt x="3527" y="6599"/>
                  </a:lnTo>
                  <a:lnTo>
                    <a:pt x="3527" y="6713"/>
                  </a:lnTo>
                  <a:cubicBezTo>
                    <a:pt x="3527" y="6776"/>
                    <a:pt x="3578" y="6827"/>
                    <a:pt x="3641" y="6827"/>
                  </a:cubicBezTo>
                  <a:cubicBezTo>
                    <a:pt x="3704" y="6827"/>
                    <a:pt x="3755" y="6776"/>
                    <a:pt x="3755" y="6713"/>
                  </a:cubicBezTo>
                  <a:lnTo>
                    <a:pt x="3755" y="6599"/>
                  </a:lnTo>
                  <a:lnTo>
                    <a:pt x="4096" y="6599"/>
                  </a:lnTo>
                  <a:lnTo>
                    <a:pt x="4096" y="6713"/>
                  </a:lnTo>
                  <a:cubicBezTo>
                    <a:pt x="4096" y="6776"/>
                    <a:pt x="4147" y="6827"/>
                    <a:pt x="4210" y="6827"/>
                  </a:cubicBezTo>
                  <a:cubicBezTo>
                    <a:pt x="4273" y="6827"/>
                    <a:pt x="4323" y="6776"/>
                    <a:pt x="4323" y="6713"/>
                  </a:cubicBezTo>
                  <a:lnTo>
                    <a:pt x="4323" y="6599"/>
                  </a:lnTo>
                  <a:lnTo>
                    <a:pt x="4665" y="6599"/>
                  </a:lnTo>
                  <a:lnTo>
                    <a:pt x="4665" y="6713"/>
                  </a:lnTo>
                  <a:cubicBezTo>
                    <a:pt x="4665" y="6776"/>
                    <a:pt x="4716" y="6827"/>
                    <a:pt x="4779" y="6827"/>
                  </a:cubicBezTo>
                  <a:cubicBezTo>
                    <a:pt x="4842" y="6827"/>
                    <a:pt x="4892" y="6776"/>
                    <a:pt x="4892" y="6713"/>
                  </a:cubicBezTo>
                  <a:lnTo>
                    <a:pt x="4892" y="6599"/>
                  </a:lnTo>
                  <a:lnTo>
                    <a:pt x="5234" y="6599"/>
                  </a:lnTo>
                  <a:lnTo>
                    <a:pt x="5234" y="6713"/>
                  </a:lnTo>
                  <a:cubicBezTo>
                    <a:pt x="5234" y="6776"/>
                    <a:pt x="5285" y="6827"/>
                    <a:pt x="5347" y="6827"/>
                  </a:cubicBezTo>
                  <a:cubicBezTo>
                    <a:pt x="5410" y="6827"/>
                    <a:pt x="5461" y="6776"/>
                    <a:pt x="5461" y="6713"/>
                  </a:cubicBezTo>
                  <a:lnTo>
                    <a:pt x="5461" y="6599"/>
                  </a:lnTo>
                  <a:lnTo>
                    <a:pt x="5803" y="6599"/>
                  </a:lnTo>
                  <a:lnTo>
                    <a:pt x="5803" y="6713"/>
                  </a:lnTo>
                  <a:cubicBezTo>
                    <a:pt x="5803" y="6776"/>
                    <a:pt x="5853" y="6827"/>
                    <a:pt x="5916" y="6827"/>
                  </a:cubicBezTo>
                  <a:cubicBezTo>
                    <a:pt x="5979" y="6827"/>
                    <a:pt x="6030" y="6776"/>
                    <a:pt x="6030" y="6713"/>
                  </a:cubicBezTo>
                  <a:lnTo>
                    <a:pt x="6030" y="6599"/>
                  </a:lnTo>
                  <a:lnTo>
                    <a:pt x="6371" y="6599"/>
                  </a:lnTo>
                  <a:lnTo>
                    <a:pt x="6371" y="6713"/>
                  </a:lnTo>
                  <a:cubicBezTo>
                    <a:pt x="6371" y="6776"/>
                    <a:pt x="6422" y="6827"/>
                    <a:pt x="6485" y="6827"/>
                  </a:cubicBezTo>
                  <a:cubicBezTo>
                    <a:pt x="6548" y="6827"/>
                    <a:pt x="6599" y="6776"/>
                    <a:pt x="6599" y="6713"/>
                  </a:cubicBezTo>
                  <a:lnTo>
                    <a:pt x="6599" y="6599"/>
                  </a:lnTo>
                  <a:lnTo>
                    <a:pt x="6713" y="6599"/>
                  </a:lnTo>
                  <a:cubicBezTo>
                    <a:pt x="6776" y="6599"/>
                    <a:pt x="6827" y="6548"/>
                    <a:pt x="6827" y="6485"/>
                  </a:cubicBezTo>
                  <a:cubicBezTo>
                    <a:pt x="6827" y="6422"/>
                    <a:pt x="6776" y="6372"/>
                    <a:pt x="6713" y="6372"/>
                  </a:cubicBezTo>
                  <a:lnTo>
                    <a:pt x="6599" y="6372"/>
                  </a:lnTo>
                  <a:lnTo>
                    <a:pt x="6599" y="6258"/>
                  </a:lnTo>
                  <a:cubicBezTo>
                    <a:pt x="6599" y="6195"/>
                    <a:pt x="6548" y="6144"/>
                    <a:pt x="6485" y="6144"/>
                  </a:cubicBezTo>
                  <a:cubicBezTo>
                    <a:pt x="6422" y="6144"/>
                    <a:pt x="6371" y="6195"/>
                    <a:pt x="6371" y="6258"/>
                  </a:cubicBezTo>
                  <a:lnTo>
                    <a:pt x="6371" y="6372"/>
                  </a:lnTo>
                  <a:lnTo>
                    <a:pt x="6030" y="6372"/>
                  </a:lnTo>
                  <a:lnTo>
                    <a:pt x="6030" y="6258"/>
                  </a:lnTo>
                  <a:cubicBezTo>
                    <a:pt x="6030" y="6195"/>
                    <a:pt x="5979" y="6144"/>
                    <a:pt x="5916" y="6144"/>
                  </a:cubicBezTo>
                  <a:cubicBezTo>
                    <a:pt x="5853" y="6144"/>
                    <a:pt x="5803" y="6195"/>
                    <a:pt x="5803" y="6258"/>
                  </a:cubicBezTo>
                  <a:lnTo>
                    <a:pt x="5803" y="6372"/>
                  </a:lnTo>
                  <a:lnTo>
                    <a:pt x="5461" y="6372"/>
                  </a:lnTo>
                  <a:lnTo>
                    <a:pt x="5461" y="6258"/>
                  </a:lnTo>
                  <a:cubicBezTo>
                    <a:pt x="5461" y="6195"/>
                    <a:pt x="5410" y="6144"/>
                    <a:pt x="5347" y="6144"/>
                  </a:cubicBezTo>
                  <a:cubicBezTo>
                    <a:pt x="5285" y="6144"/>
                    <a:pt x="5234" y="6195"/>
                    <a:pt x="5234" y="6258"/>
                  </a:cubicBezTo>
                  <a:lnTo>
                    <a:pt x="5234" y="6372"/>
                  </a:lnTo>
                  <a:lnTo>
                    <a:pt x="4892" y="6372"/>
                  </a:lnTo>
                  <a:lnTo>
                    <a:pt x="4892" y="6258"/>
                  </a:lnTo>
                  <a:cubicBezTo>
                    <a:pt x="4892" y="6195"/>
                    <a:pt x="4842" y="6144"/>
                    <a:pt x="4779" y="6144"/>
                  </a:cubicBezTo>
                  <a:cubicBezTo>
                    <a:pt x="4716" y="6144"/>
                    <a:pt x="4665" y="6195"/>
                    <a:pt x="4665" y="6258"/>
                  </a:cubicBezTo>
                  <a:lnTo>
                    <a:pt x="4665" y="6372"/>
                  </a:lnTo>
                  <a:lnTo>
                    <a:pt x="4323" y="6372"/>
                  </a:lnTo>
                  <a:lnTo>
                    <a:pt x="4323" y="6258"/>
                  </a:lnTo>
                  <a:cubicBezTo>
                    <a:pt x="4323" y="6195"/>
                    <a:pt x="4273" y="6144"/>
                    <a:pt x="4210" y="6144"/>
                  </a:cubicBezTo>
                  <a:cubicBezTo>
                    <a:pt x="4147" y="6144"/>
                    <a:pt x="4096" y="6195"/>
                    <a:pt x="4096" y="6258"/>
                  </a:cubicBezTo>
                  <a:lnTo>
                    <a:pt x="4096" y="6372"/>
                  </a:lnTo>
                  <a:lnTo>
                    <a:pt x="3755" y="6372"/>
                  </a:lnTo>
                  <a:lnTo>
                    <a:pt x="3755" y="6258"/>
                  </a:lnTo>
                  <a:cubicBezTo>
                    <a:pt x="3755" y="6195"/>
                    <a:pt x="3704" y="6144"/>
                    <a:pt x="3641" y="6144"/>
                  </a:cubicBezTo>
                  <a:cubicBezTo>
                    <a:pt x="3578" y="6144"/>
                    <a:pt x="3527" y="6195"/>
                    <a:pt x="3527" y="6258"/>
                  </a:cubicBezTo>
                  <a:lnTo>
                    <a:pt x="3527" y="6372"/>
                  </a:lnTo>
                  <a:lnTo>
                    <a:pt x="3186" y="6372"/>
                  </a:lnTo>
                  <a:lnTo>
                    <a:pt x="3186" y="6258"/>
                  </a:lnTo>
                  <a:cubicBezTo>
                    <a:pt x="3186" y="6195"/>
                    <a:pt x="3135" y="6144"/>
                    <a:pt x="3072" y="6144"/>
                  </a:cubicBezTo>
                  <a:cubicBezTo>
                    <a:pt x="3009" y="6144"/>
                    <a:pt x="2958" y="6195"/>
                    <a:pt x="2958" y="6258"/>
                  </a:cubicBezTo>
                  <a:lnTo>
                    <a:pt x="2958" y="6372"/>
                  </a:lnTo>
                  <a:lnTo>
                    <a:pt x="2617" y="6372"/>
                  </a:lnTo>
                  <a:lnTo>
                    <a:pt x="2617" y="6258"/>
                  </a:lnTo>
                  <a:cubicBezTo>
                    <a:pt x="2617" y="6195"/>
                    <a:pt x="2566" y="6144"/>
                    <a:pt x="2503" y="6144"/>
                  </a:cubicBezTo>
                  <a:cubicBezTo>
                    <a:pt x="2440" y="6144"/>
                    <a:pt x="2389" y="6195"/>
                    <a:pt x="2389" y="6258"/>
                  </a:cubicBezTo>
                  <a:lnTo>
                    <a:pt x="2389" y="6372"/>
                  </a:lnTo>
                  <a:lnTo>
                    <a:pt x="2048" y="6372"/>
                  </a:lnTo>
                  <a:lnTo>
                    <a:pt x="2048" y="6258"/>
                  </a:lnTo>
                  <a:cubicBezTo>
                    <a:pt x="2048" y="6195"/>
                    <a:pt x="1997" y="6144"/>
                    <a:pt x="1934" y="6144"/>
                  </a:cubicBezTo>
                  <a:cubicBezTo>
                    <a:pt x="1871" y="6144"/>
                    <a:pt x="1820" y="6195"/>
                    <a:pt x="1820" y="6258"/>
                  </a:cubicBezTo>
                  <a:lnTo>
                    <a:pt x="1820" y="6372"/>
                  </a:lnTo>
                  <a:lnTo>
                    <a:pt x="1479" y="6372"/>
                  </a:lnTo>
                  <a:lnTo>
                    <a:pt x="1479" y="6258"/>
                  </a:lnTo>
                  <a:cubicBezTo>
                    <a:pt x="1479" y="6195"/>
                    <a:pt x="1428" y="6144"/>
                    <a:pt x="1365" y="6144"/>
                  </a:cubicBezTo>
                  <a:cubicBezTo>
                    <a:pt x="1302" y="6144"/>
                    <a:pt x="1252" y="6195"/>
                    <a:pt x="1252" y="6258"/>
                  </a:cubicBezTo>
                  <a:lnTo>
                    <a:pt x="1252" y="6372"/>
                  </a:lnTo>
                  <a:lnTo>
                    <a:pt x="910" y="6372"/>
                  </a:lnTo>
                  <a:lnTo>
                    <a:pt x="910" y="6258"/>
                  </a:lnTo>
                  <a:cubicBezTo>
                    <a:pt x="910" y="6195"/>
                    <a:pt x="859" y="6144"/>
                    <a:pt x="796" y="6144"/>
                  </a:cubicBezTo>
                  <a:cubicBezTo>
                    <a:pt x="734" y="6144"/>
                    <a:pt x="683" y="6195"/>
                    <a:pt x="683" y="6258"/>
                  </a:cubicBezTo>
                  <a:lnTo>
                    <a:pt x="683" y="6372"/>
                  </a:lnTo>
                  <a:lnTo>
                    <a:pt x="455" y="6372"/>
                  </a:lnTo>
                  <a:lnTo>
                    <a:pt x="455" y="5234"/>
                  </a:lnTo>
                  <a:lnTo>
                    <a:pt x="1263" y="52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25" name="îṣļîḑé-TextBox 5">
            <a:extLst>
              <a:ext uri="{FF2B5EF4-FFF2-40B4-BE49-F238E27FC236}">
                <a16:creationId xmlns:a16="http://schemas.microsoft.com/office/drawing/2014/main" id="{CE45710E-F500-4B14-B3AE-764F66B34905}"/>
              </a:ext>
            </a:extLst>
          </p:cNvPr>
          <p:cNvSpPr txBox="1"/>
          <p:nvPr/>
        </p:nvSpPr>
        <p:spPr>
          <a:xfrm>
            <a:off x="8026248" y="1975684"/>
            <a:ext cx="3461449" cy="1329070"/>
          </a:xfrm>
          <a:prstGeom prst="rect">
            <a:avLst/>
          </a:prstGeom>
          <a:noFill/>
        </p:spPr>
        <p:txBody>
          <a:bodyPr wrap="square" lIns="90000" tIns="46800" rIns="90000" bIns="46800" anchor="t">
            <a:noAutofit/>
          </a:bodyPr>
          <a:lstStyle/>
          <a:p>
            <a:pPr defTabSz="914378">
              <a:lnSpc>
                <a:spcPct val="120000"/>
              </a:lnSpc>
              <a:spcBef>
                <a:spcPct val="0"/>
              </a:spcBef>
              <a:defRPr/>
            </a:pPr>
            <a:r>
              <a:rPr lang="es-MX" altLang="zh-CN" sz="1400" dirty="0"/>
              <a:t>Una estrategia multisensorial motiva a la compra por impulso, busca disminuir la sensibilidad del cliente frente al precio mediante la creación de experiencias.</a:t>
            </a:r>
            <a:endParaRPr lang="zh-CN" altLang="en-US" sz="1400" dirty="0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AC5E3D0-45E4-4527-BBCB-F955DA1C37CD}"/>
              </a:ext>
            </a:extLst>
          </p:cNvPr>
          <p:cNvGrpSpPr/>
          <p:nvPr/>
        </p:nvGrpSpPr>
        <p:grpSpPr>
          <a:xfrm>
            <a:off x="827732" y="1392860"/>
            <a:ext cx="3062941" cy="3957324"/>
            <a:chOff x="1117487" y="1829510"/>
            <a:chExt cx="1266593" cy="1636440"/>
          </a:xfrm>
          <a:solidFill>
            <a:srgbClr val="404040"/>
          </a:solidFill>
        </p:grpSpPr>
        <p:sp>
          <p:nvSpPr>
            <p:cNvPr id="31" name="Freeform 1722">
              <a:extLst>
                <a:ext uri="{FF2B5EF4-FFF2-40B4-BE49-F238E27FC236}">
                  <a16:creationId xmlns:a16="http://schemas.microsoft.com/office/drawing/2014/main" id="{2C3CA86D-50C2-4DD2-9274-735D84B0B7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7487" y="1829510"/>
              <a:ext cx="1266593" cy="1636440"/>
            </a:xfrm>
            <a:custGeom>
              <a:avLst/>
              <a:gdLst>
                <a:gd name="T0" fmla="*/ 0 w 1069"/>
                <a:gd name="T1" fmla="*/ 690 h 1381"/>
                <a:gd name="T2" fmla="*/ 0 w 1069"/>
                <a:gd name="T3" fmla="*/ 99 h 1381"/>
                <a:gd name="T4" fmla="*/ 98 w 1069"/>
                <a:gd name="T5" fmla="*/ 0 h 1381"/>
                <a:gd name="T6" fmla="*/ 972 w 1069"/>
                <a:gd name="T7" fmla="*/ 0 h 1381"/>
                <a:gd name="T8" fmla="*/ 1069 w 1069"/>
                <a:gd name="T9" fmla="*/ 97 h 1381"/>
                <a:gd name="T10" fmla="*/ 1069 w 1069"/>
                <a:gd name="T11" fmla="*/ 1284 h 1381"/>
                <a:gd name="T12" fmla="*/ 972 w 1069"/>
                <a:gd name="T13" fmla="*/ 1381 h 1381"/>
                <a:gd name="T14" fmla="*/ 98 w 1069"/>
                <a:gd name="T15" fmla="*/ 1381 h 1381"/>
                <a:gd name="T16" fmla="*/ 0 w 1069"/>
                <a:gd name="T17" fmla="*/ 1282 h 1381"/>
                <a:gd name="T18" fmla="*/ 0 w 1069"/>
                <a:gd name="T19" fmla="*/ 690 h 1381"/>
                <a:gd name="T20" fmla="*/ 1014 w 1069"/>
                <a:gd name="T21" fmla="*/ 692 h 1381"/>
                <a:gd name="T22" fmla="*/ 1014 w 1069"/>
                <a:gd name="T23" fmla="*/ 103 h 1381"/>
                <a:gd name="T24" fmla="*/ 966 w 1069"/>
                <a:gd name="T25" fmla="*/ 55 h 1381"/>
                <a:gd name="T26" fmla="*/ 103 w 1069"/>
                <a:gd name="T27" fmla="*/ 55 h 1381"/>
                <a:gd name="T28" fmla="*/ 55 w 1069"/>
                <a:gd name="T29" fmla="*/ 103 h 1381"/>
                <a:gd name="T30" fmla="*/ 55 w 1069"/>
                <a:gd name="T31" fmla="*/ 1277 h 1381"/>
                <a:gd name="T32" fmla="*/ 104 w 1069"/>
                <a:gd name="T33" fmla="*/ 1326 h 1381"/>
                <a:gd name="T34" fmla="*/ 965 w 1069"/>
                <a:gd name="T35" fmla="*/ 1326 h 1381"/>
                <a:gd name="T36" fmla="*/ 1014 w 1069"/>
                <a:gd name="T37" fmla="*/ 1277 h 1381"/>
                <a:gd name="T38" fmla="*/ 1014 w 1069"/>
                <a:gd name="T39" fmla="*/ 692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69" h="1381">
                  <a:moveTo>
                    <a:pt x="0" y="690"/>
                  </a:moveTo>
                  <a:cubicBezTo>
                    <a:pt x="0" y="493"/>
                    <a:pt x="0" y="296"/>
                    <a:pt x="0" y="99"/>
                  </a:cubicBezTo>
                  <a:cubicBezTo>
                    <a:pt x="0" y="40"/>
                    <a:pt x="40" y="0"/>
                    <a:pt x="98" y="0"/>
                  </a:cubicBezTo>
                  <a:cubicBezTo>
                    <a:pt x="390" y="0"/>
                    <a:pt x="681" y="0"/>
                    <a:pt x="972" y="0"/>
                  </a:cubicBezTo>
                  <a:cubicBezTo>
                    <a:pt x="1028" y="0"/>
                    <a:pt x="1069" y="41"/>
                    <a:pt x="1069" y="97"/>
                  </a:cubicBezTo>
                  <a:cubicBezTo>
                    <a:pt x="1069" y="492"/>
                    <a:pt x="1069" y="888"/>
                    <a:pt x="1069" y="1284"/>
                  </a:cubicBezTo>
                  <a:cubicBezTo>
                    <a:pt x="1069" y="1340"/>
                    <a:pt x="1028" y="1381"/>
                    <a:pt x="972" y="1381"/>
                  </a:cubicBezTo>
                  <a:cubicBezTo>
                    <a:pt x="681" y="1381"/>
                    <a:pt x="390" y="1381"/>
                    <a:pt x="98" y="1381"/>
                  </a:cubicBezTo>
                  <a:cubicBezTo>
                    <a:pt x="40" y="1381"/>
                    <a:pt x="0" y="1341"/>
                    <a:pt x="0" y="1282"/>
                  </a:cubicBezTo>
                  <a:cubicBezTo>
                    <a:pt x="0" y="1085"/>
                    <a:pt x="0" y="887"/>
                    <a:pt x="0" y="690"/>
                  </a:cubicBezTo>
                  <a:close/>
                  <a:moveTo>
                    <a:pt x="1014" y="692"/>
                  </a:moveTo>
                  <a:cubicBezTo>
                    <a:pt x="1014" y="495"/>
                    <a:pt x="1014" y="299"/>
                    <a:pt x="1014" y="103"/>
                  </a:cubicBezTo>
                  <a:cubicBezTo>
                    <a:pt x="1014" y="69"/>
                    <a:pt x="1000" y="55"/>
                    <a:pt x="966" y="55"/>
                  </a:cubicBezTo>
                  <a:cubicBezTo>
                    <a:pt x="678" y="55"/>
                    <a:pt x="391" y="55"/>
                    <a:pt x="103" y="55"/>
                  </a:cubicBezTo>
                  <a:cubicBezTo>
                    <a:pt x="69" y="55"/>
                    <a:pt x="55" y="69"/>
                    <a:pt x="55" y="103"/>
                  </a:cubicBezTo>
                  <a:cubicBezTo>
                    <a:pt x="55" y="494"/>
                    <a:pt x="55" y="885"/>
                    <a:pt x="55" y="1277"/>
                  </a:cubicBezTo>
                  <a:cubicBezTo>
                    <a:pt x="55" y="1312"/>
                    <a:pt x="69" y="1326"/>
                    <a:pt x="104" y="1326"/>
                  </a:cubicBezTo>
                  <a:cubicBezTo>
                    <a:pt x="391" y="1326"/>
                    <a:pt x="678" y="1326"/>
                    <a:pt x="965" y="1326"/>
                  </a:cubicBezTo>
                  <a:cubicBezTo>
                    <a:pt x="1000" y="1326"/>
                    <a:pt x="1014" y="1312"/>
                    <a:pt x="1014" y="1277"/>
                  </a:cubicBezTo>
                  <a:cubicBezTo>
                    <a:pt x="1014" y="1082"/>
                    <a:pt x="1014" y="887"/>
                    <a:pt x="1014" y="6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2" name="Freeform 1723">
              <a:extLst>
                <a:ext uri="{FF2B5EF4-FFF2-40B4-BE49-F238E27FC236}">
                  <a16:creationId xmlns:a16="http://schemas.microsoft.com/office/drawing/2014/main" id="{FA649640-F696-4F3B-9B29-11268651F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266" y="2194289"/>
              <a:ext cx="739690" cy="40531"/>
            </a:xfrm>
            <a:custGeom>
              <a:avLst/>
              <a:gdLst>
                <a:gd name="T0" fmla="*/ 0 w 622"/>
                <a:gd name="T1" fmla="*/ 0 h 33"/>
                <a:gd name="T2" fmla="*/ 622 w 622"/>
                <a:gd name="T3" fmla="*/ 0 h 33"/>
                <a:gd name="T4" fmla="*/ 622 w 622"/>
                <a:gd name="T5" fmla="*/ 33 h 33"/>
                <a:gd name="T6" fmla="*/ 0 w 622"/>
                <a:gd name="T7" fmla="*/ 33 h 33"/>
                <a:gd name="T8" fmla="*/ 0 w 62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2" h="33">
                  <a:moveTo>
                    <a:pt x="0" y="0"/>
                  </a:moveTo>
                  <a:cubicBezTo>
                    <a:pt x="207" y="0"/>
                    <a:pt x="414" y="0"/>
                    <a:pt x="622" y="0"/>
                  </a:cubicBezTo>
                  <a:cubicBezTo>
                    <a:pt x="622" y="11"/>
                    <a:pt x="622" y="22"/>
                    <a:pt x="622" y="33"/>
                  </a:cubicBezTo>
                  <a:cubicBezTo>
                    <a:pt x="415" y="33"/>
                    <a:pt x="208" y="33"/>
                    <a:pt x="0" y="33"/>
                  </a:cubicBezTo>
                  <a:cubicBezTo>
                    <a:pt x="0" y="22"/>
                    <a:pt x="0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3" name="Freeform 1724">
              <a:extLst>
                <a:ext uri="{FF2B5EF4-FFF2-40B4-BE49-F238E27FC236}">
                  <a16:creationId xmlns:a16="http://schemas.microsoft.com/office/drawing/2014/main" id="{7FC9D891-9B1B-4A81-B7AD-618A62F44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266" y="2432410"/>
              <a:ext cx="719425" cy="40531"/>
            </a:xfrm>
            <a:custGeom>
              <a:avLst/>
              <a:gdLst>
                <a:gd name="T0" fmla="*/ 0 w 607"/>
                <a:gd name="T1" fmla="*/ 33 h 33"/>
                <a:gd name="T2" fmla="*/ 0 w 607"/>
                <a:gd name="T3" fmla="*/ 0 h 33"/>
                <a:gd name="T4" fmla="*/ 607 w 607"/>
                <a:gd name="T5" fmla="*/ 0 h 33"/>
                <a:gd name="T6" fmla="*/ 607 w 607"/>
                <a:gd name="T7" fmla="*/ 33 h 33"/>
                <a:gd name="T8" fmla="*/ 0 w 60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33">
                  <a:moveTo>
                    <a:pt x="0" y="33"/>
                  </a:moveTo>
                  <a:cubicBezTo>
                    <a:pt x="0" y="22"/>
                    <a:pt x="0" y="11"/>
                    <a:pt x="0" y="0"/>
                  </a:cubicBezTo>
                  <a:cubicBezTo>
                    <a:pt x="203" y="0"/>
                    <a:pt x="405" y="0"/>
                    <a:pt x="607" y="0"/>
                  </a:cubicBezTo>
                  <a:cubicBezTo>
                    <a:pt x="607" y="11"/>
                    <a:pt x="607" y="22"/>
                    <a:pt x="607" y="33"/>
                  </a:cubicBezTo>
                  <a:cubicBezTo>
                    <a:pt x="405" y="33"/>
                    <a:pt x="203" y="33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4" name="Freeform 1725">
              <a:extLst>
                <a:ext uri="{FF2B5EF4-FFF2-40B4-BE49-F238E27FC236}">
                  <a16:creationId xmlns:a16="http://schemas.microsoft.com/office/drawing/2014/main" id="{E61A7FA4-C8E9-41B8-89DF-70B138DFB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266" y="2675596"/>
              <a:ext cx="719425" cy="40531"/>
            </a:xfrm>
            <a:custGeom>
              <a:avLst/>
              <a:gdLst>
                <a:gd name="T0" fmla="*/ 607 w 607"/>
                <a:gd name="T1" fmla="*/ 0 h 32"/>
                <a:gd name="T2" fmla="*/ 607 w 607"/>
                <a:gd name="T3" fmla="*/ 32 h 32"/>
                <a:gd name="T4" fmla="*/ 0 w 607"/>
                <a:gd name="T5" fmla="*/ 32 h 32"/>
                <a:gd name="T6" fmla="*/ 0 w 607"/>
                <a:gd name="T7" fmla="*/ 13 h 32"/>
                <a:gd name="T8" fmla="*/ 0 w 607"/>
                <a:gd name="T9" fmla="*/ 0 h 32"/>
                <a:gd name="T10" fmla="*/ 607 w 607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7" h="32">
                  <a:moveTo>
                    <a:pt x="607" y="0"/>
                  </a:moveTo>
                  <a:cubicBezTo>
                    <a:pt x="607" y="10"/>
                    <a:pt x="607" y="20"/>
                    <a:pt x="607" y="32"/>
                  </a:cubicBezTo>
                  <a:cubicBezTo>
                    <a:pt x="405" y="32"/>
                    <a:pt x="203" y="32"/>
                    <a:pt x="0" y="32"/>
                  </a:cubicBezTo>
                  <a:cubicBezTo>
                    <a:pt x="0" y="25"/>
                    <a:pt x="0" y="19"/>
                    <a:pt x="0" y="13"/>
                  </a:cubicBezTo>
                  <a:cubicBezTo>
                    <a:pt x="0" y="9"/>
                    <a:pt x="0" y="5"/>
                    <a:pt x="0" y="0"/>
                  </a:cubicBezTo>
                  <a:cubicBezTo>
                    <a:pt x="203" y="0"/>
                    <a:pt x="405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" name="Freeform 1726">
              <a:extLst>
                <a:ext uri="{FF2B5EF4-FFF2-40B4-BE49-F238E27FC236}">
                  <a16:creationId xmlns:a16="http://schemas.microsoft.com/office/drawing/2014/main" id="{0DF2C2D2-C5AF-409B-B58A-8EFE5127B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266" y="2604667"/>
              <a:ext cx="587699" cy="40531"/>
            </a:xfrm>
            <a:custGeom>
              <a:avLst/>
              <a:gdLst>
                <a:gd name="T0" fmla="*/ 495 w 495"/>
                <a:gd name="T1" fmla="*/ 0 h 33"/>
                <a:gd name="T2" fmla="*/ 495 w 495"/>
                <a:gd name="T3" fmla="*/ 33 h 33"/>
                <a:gd name="T4" fmla="*/ 0 w 495"/>
                <a:gd name="T5" fmla="*/ 33 h 33"/>
                <a:gd name="T6" fmla="*/ 0 w 495"/>
                <a:gd name="T7" fmla="*/ 0 h 33"/>
                <a:gd name="T8" fmla="*/ 495 w 495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33">
                  <a:moveTo>
                    <a:pt x="495" y="0"/>
                  </a:moveTo>
                  <a:cubicBezTo>
                    <a:pt x="495" y="11"/>
                    <a:pt x="495" y="22"/>
                    <a:pt x="495" y="33"/>
                  </a:cubicBezTo>
                  <a:cubicBezTo>
                    <a:pt x="330" y="33"/>
                    <a:pt x="166" y="33"/>
                    <a:pt x="0" y="33"/>
                  </a:cubicBezTo>
                  <a:cubicBezTo>
                    <a:pt x="0" y="22"/>
                    <a:pt x="0" y="12"/>
                    <a:pt x="0" y="0"/>
                  </a:cubicBezTo>
                  <a:cubicBezTo>
                    <a:pt x="165" y="0"/>
                    <a:pt x="330" y="0"/>
                    <a:pt x="4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6" name="Freeform 1727">
              <a:extLst>
                <a:ext uri="{FF2B5EF4-FFF2-40B4-BE49-F238E27FC236}">
                  <a16:creationId xmlns:a16="http://schemas.microsoft.com/office/drawing/2014/main" id="{CD37991C-87EC-4460-A1DC-8CA33BC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266" y="2128428"/>
              <a:ext cx="587699" cy="35466"/>
            </a:xfrm>
            <a:custGeom>
              <a:avLst/>
              <a:gdLst>
                <a:gd name="T0" fmla="*/ 0 w 495"/>
                <a:gd name="T1" fmla="*/ 32 h 32"/>
                <a:gd name="T2" fmla="*/ 0 w 495"/>
                <a:gd name="T3" fmla="*/ 0 h 32"/>
                <a:gd name="T4" fmla="*/ 495 w 495"/>
                <a:gd name="T5" fmla="*/ 0 h 32"/>
                <a:gd name="T6" fmla="*/ 495 w 495"/>
                <a:gd name="T7" fmla="*/ 32 h 32"/>
                <a:gd name="T8" fmla="*/ 0 w 49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32">
                  <a:moveTo>
                    <a:pt x="0" y="32"/>
                  </a:moveTo>
                  <a:cubicBezTo>
                    <a:pt x="0" y="21"/>
                    <a:pt x="0" y="11"/>
                    <a:pt x="0" y="0"/>
                  </a:cubicBezTo>
                  <a:cubicBezTo>
                    <a:pt x="165" y="0"/>
                    <a:pt x="330" y="0"/>
                    <a:pt x="495" y="0"/>
                  </a:cubicBezTo>
                  <a:cubicBezTo>
                    <a:pt x="495" y="10"/>
                    <a:pt x="495" y="21"/>
                    <a:pt x="495" y="32"/>
                  </a:cubicBezTo>
                  <a:cubicBezTo>
                    <a:pt x="330" y="32"/>
                    <a:pt x="166" y="32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7" name="Freeform 1728">
              <a:extLst>
                <a:ext uri="{FF2B5EF4-FFF2-40B4-BE49-F238E27FC236}">
                  <a16:creationId xmlns:a16="http://schemas.microsoft.com/office/drawing/2014/main" id="{9E6AF09F-D354-49C4-984E-A98E7E44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266" y="2366546"/>
              <a:ext cx="587699" cy="35466"/>
            </a:xfrm>
            <a:custGeom>
              <a:avLst/>
              <a:gdLst>
                <a:gd name="T0" fmla="*/ 494 w 494"/>
                <a:gd name="T1" fmla="*/ 0 h 33"/>
                <a:gd name="T2" fmla="*/ 494 w 494"/>
                <a:gd name="T3" fmla="*/ 33 h 33"/>
                <a:gd name="T4" fmla="*/ 0 w 494"/>
                <a:gd name="T5" fmla="*/ 33 h 33"/>
                <a:gd name="T6" fmla="*/ 0 w 494"/>
                <a:gd name="T7" fmla="*/ 0 h 33"/>
                <a:gd name="T8" fmla="*/ 494 w 49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4" h="33">
                  <a:moveTo>
                    <a:pt x="494" y="0"/>
                  </a:moveTo>
                  <a:cubicBezTo>
                    <a:pt x="494" y="11"/>
                    <a:pt x="494" y="22"/>
                    <a:pt x="494" y="33"/>
                  </a:cubicBezTo>
                  <a:cubicBezTo>
                    <a:pt x="329" y="33"/>
                    <a:pt x="165" y="33"/>
                    <a:pt x="0" y="33"/>
                  </a:cubicBezTo>
                  <a:cubicBezTo>
                    <a:pt x="0" y="22"/>
                    <a:pt x="0" y="11"/>
                    <a:pt x="0" y="0"/>
                  </a:cubicBezTo>
                  <a:cubicBezTo>
                    <a:pt x="164" y="0"/>
                    <a:pt x="329" y="0"/>
                    <a:pt x="4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8" name="Freeform 1729">
              <a:extLst>
                <a:ext uri="{FF2B5EF4-FFF2-40B4-BE49-F238E27FC236}">
                  <a16:creationId xmlns:a16="http://schemas.microsoft.com/office/drawing/2014/main" id="{7916EC36-9B63-4F19-B2A3-EC9852BFF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788" y="2979578"/>
              <a:ext cx="81062" cy="263451"/>
            </a:xfrm>
            <a:custGeom>
              <a:avLst/>
              <a:gdLst>
                <a:gd name="T0" fmla="*/ 0 w 69"/>
                <a:gd name="T1" fmla="*/ 0 h 220"/>
                <a:gd name="T2" fmla="*/ 69 w 69"/>
                <a:gd name="T3" fmla="*/ 0 h 220"/>
                <a:gd name="T4" fmla="*/ 69 w 69"/>
                <a:gd name="T5" fmla="*/ 220 h 220"/>
                <a:gd name="T6" fmla="*/ 0 w 69"/>
                <a:gd name="T7" fmla="*/ 220 h 220"/>
                <a:gd name="T8" fmla="*/ 0 w 69"/>
                <a:gd name="T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20">
                  <a:moveTo>
                    <a:pt x="0" y="0"/>
                  </a:moveTo>
                  <a:cubicBezTo>
                    <a:pt x="24" y="0"/>
                    <a:pt x="46" y="0"/>
                    <a:pt x="69" y="0"/>
                  </a:cubicBezTo>
                  <a:cubicBezTo>
                    <a:pt x="69" y="73"/>
                    <a:pt x="69" y="146"/>
                    <a:pt x="69" y="220"/>
                  </a:cubicBezTo>
                  <a:cubicBezTo>
                    <a:pt x="46" y="220"/>
                    <a:pt x="23" y="220"/>
                    <a:pt x="0" y="220"/>
                  </a:cubicBezTo>
                  <a:cubicBezTo>
                    <a:pt x="0" y="147"/>
                    <a:pt x="0" y="7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9" name="Freeform 1730">
              <a:extLst>
                <a:ext uri="{FF2B5EF4-FFF2-40B4-BE49-F238E27FC236}">
                  <a16:creationId xmlns:a16="http://schemas.microsoft.com/office/drawing/2014/main" id="{FC543304-6B1B-4B29-82E9-A0584F69B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944" y="2873183"/>
              <a:ext cx="450909" cy="288785"/>
            </a:xfrm>
            <a:custGeom>
              <a:avLst/>
              <a:gdLst>
                <a:gd name="T0" fmla="*/ 16 w 381"/>
                <a:gd name="T1" fmla="*/ 246 h 246"/>
                <a:gd name="T2" fmla="*/ 0 w 381"/>
                <a:gd name="T3" fmla="*/ 231 h 246"/>
                <a:gd name="T4" fmla="*/ 81 w 381"/>
                <a:gd name="T5" fmla="*/ 143 h 246"/>
                <a:gd name="T6" fmla="*/ 134 w 381"/>
                <a:gd name="T7" fmla="*/ 84 h 246"/>
                <a:gd name="T8" fmla="*/ 149 w 381"/>
                <a:gd name="T9" fmla="*/ 81 h 246"/>
                <a:gd name="T10" fmla="*/ 233 w 381"/>
                <a:gd name="T11" fmla="*/ 111 h 246"/>
                <a:gd name="T12" fmla="*/ 249 w 381"/>
                <a:gd name="T13" fmla="*/ 108 h 246"/>
                <a:gd name="T14" fmla="*/ 343 w 381"/>
                <a:gd name="T15" fmla="*/ 20 h 246"/>
                <a:gd name="T16" fmla="*/ 336 w 381"/>
                <a:gd name="T17" fmla="*/ 10 h 246"/>
                <a:gd name="T18" fmla="*/ 381 w 381"/>
                <a:gd name="T19" fmla="*/ 0 h 246"/>
                <a:gd name="T20" fmla="*/ 367 w 381"/>
                <a:gd name="T21" fmla="*/ 44 h 246"/>
                <a:gd name="T22" fmla="*/ 358 w 381"/>
                <a:gd name="T23" fmla="*/ 36 h 246"/>
                <a:gd name="T24" fmla="*/ 313 w 381"/>
                <a:gd name="T25" fmla="*/ 78 h 246"/>
                <a:gd name="T26" fmla="*/ 254 w 381"/>
                <a:gd name="T27" fmla="*/ 133 h 246"/>
                <a:gd name="T28" fmla="*/ 238 w 381"/>
                <a:gd name="T29" fmla="*/ 136 h 246"/>
                <a:gd name="T30" fmla="*/ 158 w 381"/>
                <a:gd name="T31" fmla="*/ 107 h 246"/>
                <a:gd name="T32" fmla="*/ 138 w 381"/>
                <a:gd name="T33" fmla="*/ 112 h 246"/>
                <a:gd name="T34" fmla="*/ 22 w 381"/>
                <a:gd name="T35" fmla="*/ 238 h 246"/>
                <a:gd name="T36" fmla="*/ 16 w 381"/>
                <a:gd name="T37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1" h="246">
                  <a:moveTo>
                    <a:pt x="16" y="246"/>
                  </a:moveTo>
                  <a:cubicBezTo>
                    <a:pt x="9" y="240"/>
                    <a:pt x="5" y="236"/>
                    <a:pt x="0" y="231"/>
                  </a:cubicBezTo>
                  <a:cubicBezTo>
                    <a:pt x="27" y="201"/>
                    <a:pt x="54" y="172"/>
                    <a:pt x="81" y="143"/>
                  </a:cubicBezTo>
                  <a:cubicBezTo>
                    <a:pt x="98" y="123"/>
                    <a:pt x="117" y="104"/>
                    <a:pt x="134" y="84"/>
                  </a:cubicBezTo>
                  <a:cubicBezTo>
                    <a:pt x="139" y="79"/>
                    <a:pt x="142" y="78"/>
                    <a:pt x="149" y="81"/>
                  </a:cubicBezTo>
                  <a:cubicBezTo>
                    <a:pt x="177" y="91"/>
                    <a:pt x="205" y="101"/>
                    <a:pt x="233" y="111"/>
                  </a:cubicBezTo>
                  <a:cubicBezTo>
                    <a:pt x="239" y="113"/>
                    <a:pt x="244" y="113"/>
                    <a:pt x="249" y="108"/>
                  </a:cubicBezTo>
                  <a:cubicBezTo>
                    <a:pt x="280" y="78"/>
                    <a:pt x="311" y="49"/>
                    <a:pt x="343" y="20"/>
                  </a:cubicBezTo>
                  <a:cubicBezTo>
                    <a:pt x="341" y="17"/>
                    <a:pt x="339" y="14"/>
                    <a:pt x="336" y="10"/>
                  </a:cubicBezTo>
                  <a:cubicBezTo>
                    <a:pt x="351" y="7"/>
                    <a:pt x="365" y="4"/>
                    <a:pt x="381" y="0"/>
                  </a:cubicBezTo>
                  <a:cubicBezTo>
                    <a:pt x="376" y="16"/>
                    <a:pt x="372" y="30"/>
                    <a:pt x="367" y="44"/>
                  </a:cubicBezTo>
                  <a:cubicBezTo>
                    <a:pt x="364" y="41"/>
                    <a:pt x="361" y="39"/>
                    <a:pt x="358" y="36"/>
                  </a:cubicBezTo>
                  <a:cubicBezTo>
                    <a:pt x="343" y="50"/>
                    <a:pt x="328" y="64"/>
                    <a:pt x="313" y="78"/>
                  </a:cubicBezTo>
                  <a:cubicBezTo>
                    <a:pt x="293" y="96"/>
                    <a:pt x="273" y="114"/>
                    <a:pt x="254" y="133"/>
                  </a:cubicBezTo>
                  <a:cubicBezTo>
                    <a:pt x="249" y="138"/>
                    <a:pt x="244" y="138"/>
                    <a:pt x="238" y="136"/>
                  </a:cubicBezTo>
                  <a:cubicBezTo>
                    <a:pt x="211" y="126"/>
                    <a:pt x="185" y="117"/>
                    <a:pt x="158" y="107"/>
                  </a:cubicBezTo>
                  <a:cubicBezTo>
                    <a:pt x="149" y="103"/>
                    <a:pt x="144" y="105"/>
                    <a:pt x="138" y="112"/>
                  </a:cubicBezTo>
                  <a:cubicBezTo>
                    <a:pt x="100" y="154"/>
                    <a:pt x="61" y="196"/>
                    <a:pt x="22" y="238"/>
                  </a:cubicBezTo>
                  <a:cubicBezTo>
                    <a:pt x="20" y="240"/>
                    <a:pt x="19" y="243"/>
                    <a:pt x="16" y="2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0" name="Freeform 1731">
              <a:extLst>
                <a:ext uri="{FF2B5EF4-FFF2-40B4-BE49-F238E27FC236}">
                  <a16:creationId xmlns:a16="http://schemas.microsoft.com/office/drawing/2014/main" id="{1F83F4DE-068B-4B95-8C15-93DAB0D7F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847" y="2852917"/>
              <a:ext cx="369847" cy="40531"/>
            </a:xfrm>
            <a:custGeom>
              <a:avLst/>
              <a:gdLst>
                <a:gd name="T0" fmla="*/ 313 w 313"/>
                <a:gd name="T1" fmla="*/ 0 h 33"/>
                <a:gd name="T2" fmla="*/ 313 w 313"/>
                <a:gd name="T3" fmla="*/ 33 h 33"/>
                <a:gd name="T4" fmla="*/ 0 w 313"/>
                <a:gd name="T5" fmla="*/ 33 h 33"/>
                <a:gd name="T6" fmla="*/ 0 w 313"/>
                <a:gd name="T7" fmla="*/ 0 h 33"/>
                <a:gd name="T8" fmla="*/ 313 w 3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3">
                  <a:moveTo>
                    <a:pt x="313" y="0"/>
                  </a:moveTo>
                  <a:cubicBezTo>
                    <a:pt x="313" y="12"/>
                    <a:pt x="313" y="22"/>
                    <a:pt x="313" y="33"/>
                  </a:cubicBezTo>
                  <a:cubicBezTo>
                    <a:pt x="209" y="33"/>
                    <a:pt x="105" y="33"/>
                    <a:pt x="0" y="33"/>
                  </a:cubicBezTo>
                  <a:cubicBezTo>
                    <a:pt x="0" y="23"/>
                    <a:pt x="0" y="12"/>
                    <a:pt x="0" y="0"/>
                  </a:cubicBezTo>
                  <a:cubicBezTo>
                    <a:pt x="104" y="0"/>
                    <a:pt x="208" y="0"/>
                    <a:pt x="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1" name="Freeform 1732">
              <a:extLst>
                <a:ext uri="{FF2B5EF4-FFF2-40B4-BE49-F238E27FC236}">
                  <a16:creationId xmlns:a16="http://schemas.microsoft.com/office/drawing/2014/main" id="{F3AEA543-A761-43C9-909C-F0E2BE30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847" y="2939047"/>
              <a:ext cx="369847" cy="40531"/>
            </a:xfrm>
            <a:custGeom>
              <a:avLst/>
              <a:gdLst>
                <a:gd name="T0" fmla="*/ 0 w 313"/>
                <a:gd name="T1" fmla="*/ 32 h 32"/>
                <a:gd name="T2" fmla="*/ 0 w 313"/>
                <a:gd name="T3" fmla="*/ 0 h 32"/>
                <a:gd name="T4" fmla="*/ 313 w 313"/>
                <a:gd name="T5" fmla="*/ 0 h 32"/>
                <a:gd name="T6" fmla="*/ 313 w 313"/>
                <a:gd name="T7" fmla="*/ 32 h 32"/>
                <a:gd name="T8" fmla="*/ 0 w 31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2">
                  <a:moveTo>
                    <a:pt x="0" y="32"/>
                  </a:moveTo>
                  <a:cubicBezTo>
                    <a:pt x="0" y="22"/>
                    <a:pt x="0" y="11"/>
                    <a:pt x="0" y="0"/>
                  </a:cubicBezTo>
                  <a:cubicBezTo>
                    <a:pt x="104" y="0"/>
                    <a:pt x="208" y="0"/>
                    <a:pt x="313" y="0"/>
                  </a:cubicBezTo>
                  <a:cubicBezTo>
                    <a:pt x="313" y="11"/>
                    <a:pt x="313" y="21"/>
                    <a:pt x="313" y="32"/>
                  </a:cubicBezTo>
                  <a:cubicBezTo>
                    <a:pt x="209" y="32"/>
                    <a:pt x="105" y="32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2" name="Freeform 1733">
              <a:extLst>
                <a:ext uri="{FF2B5EF4-FFF2-40B4-BE49-F238E27FC236}">
                  <a16:creationId xmlns:a16="http://schemas.microsoft.com/office/drawing/2014/main" id="{2894AD71-7226-441B-934D-5A3B64DB6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847" y="3025174"/>
              <a:ext cx="369847" cy="40531"/>
            </a:xfrm>
            <a:custGeom>
              <a:avLst/>
              <a:gdLst>
                <a:gd name="T0" fmla="*/ 313 w 313"/>
                <a:gd name="T1" fmla="*/ 0 h 33"/>
                <a:gd name="T2" fmla="*/ 313 w 313"/>
                <a:gd name="T3" fmla="*/ 33 h 33"/>
                <a:gd name="T4" fmla="*/ 0 w 313"/>
                <a:gd name="T5" fmla="*/ 33 h 33"/>
                <a:gd name="T6" fmla="*/ 0 w 313"/>
                <a:gd name="T7" fmla="*/ 0 h 33"/>
                <a:gd name="T8" fmla="*/ 313 w 3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3">
                  <a:moveTo>
                    <a:pt x="313" y="0"/>
                  </a:moveTo>
                  <a:cubicBezTo>
                    <a:pt x="313" y="11"/>
                    <a:pt x="313" y="22"/>
                    <a:pt x="313" y="33"/>
                  </a:cubicBezTo>
                  <a:cubicBezTo>
                    <a:pt x="209" y="33"/>
                    <a:pt x="105" y="33"/>
                    <a:pt x="0" y="33"/>
                  </a:cubicBezTo>
                  <a:cubicBezTo>
                    <a:pt x="0" y="22"/>
                    <a:pt x="0" y="12"/>
                    <a:pt x="0" y="0"/>
                  </a:cubicBezTo>
                  <a:cubicBezTo>
                    <a:pt x="104" y="0"/>
                    <a:pt x="208" y="0"/>
                    <a:pt x="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3" name="Freeform 1734">
              <a:extLst>
                <a:ext uri="{FF2B5EF4-FFF2-40B4-BE49-F238E27FC236}">
                  <a16:creationId xmlns:a16="http://schemas.microsoft.com/office/drawing/2014/main" id="{813BEE15-9C03-4DDB-B2AC-516C64AF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847" y="3197431"/>
              <a:ext cx="369847" cy="40531"/>
            </a:xfrm>
            <a:custGeom>
              <a:avLst/>
              <a:gdLst>
                <a:gd name="T0" fmla="*/ 313 w 313"/>
                <a:gd name="T1" fmla="*/ 33 h 33"/>
                <a:gd name="T2" fmla="*/ 0 w 313"/>
                <a:gd name="T3" fmla="*/ 33 h 33"/>
                <a:gd name="T4" fmla="*/ 0 w 313"/>
                <a:gd name="T5" fmla="*/ 0 h 33"/>
                <a:gd name="T6" fmla="*/ 313 w 313"/>
                <a:gd name="T7" fmla="*/ 0 h 33"/>
                <a:gd name="T8" fmla="*/ 313 w 313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3">
                  <a:moveTo>
                    <a:pt x="313" y="33"/>
                  </a:moveTo>
                  <a:cubicBezTo>
                    <a:pt x="209" y="33"/>
                    <a:pt x="105" y="33"/>
                    <a:pt x="0" y="33"/>
                  </a:cubicBezTo>
                  <a:cubicBezTo>
                    <a:pt x="0" y="22"/>
                    <a:pt x="0" y="12"/>
                    <a:pt x="0" y="0"/>
                  </a:cubicBezTo>
                  <a:cubicBezTo>
                    <a:pt x="104" y="0"/>
                    <a:pt x="208" y="0"/>
                    <a:pt x="313" y="0"/>
                  </a:cubicBezTo>
                  <a:cubicBezTo>
                    <a:pt x="313" y="11"/>
                    <a:pt x="313" y="22"/>
                    <a:pt x="313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4" name="Freeform 1735">
              <a:extLst>
                <a:ext uri="{FF2B5EF4-FFF2-40B4-BE49-F238E27FC236}">
                  <a16:creationId xmlns:a16="http://schemas.microsoft.com/office/drawing/2014/main" id="{F839518E-4AD3-4A1B-AC65-9BA37C456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670" y="3065705"/>
              <a:ext cx="81062" cy="177325"/>
            </a:xfrm>
            <a:custGeom>
              <a:avLst/>
              <a:gdLst>
                <a:gd name="T0" fmla="*/ 0 w 69"/>
                <a:gd name="T1" fmla="*/ 0 h 146"/>
                <a:gd name="T2" fmla="*/ 69 w 69"/>
                <a:gd name="T3" fmla="*/ 0 h 146"/>
                <a:gd name="T4" fmla="*/ 69 w 69"/>
                <a:gd name="T5" fmla="*/ 146 h 146"/>
                <a:gd name="T6" fmla="*/ 0 w 69"/>
                <a:gd name="T7" fmla="*/ 146 h 146"/>
                <a:gd name="T8" fmla="*/ 0 w 69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46">
                  <a:moveTo>
                    <a:pt x="0" y="0"/>
                  </a:moveTo>
                  <a:cubicBezTo>
                    <a:pt x="24" y="0"/>
                    <a:pt x="46" y="0"/>
                    <a:pt x="69" y="0"/>
                  </a:cubicBezTo>
                  <a:cubicBezTo>
                    <a:pt x="69" y="49"/>
                    <a:pt x="69" y="97"/>
                    <a:pt x="69" y="146"/>
                  </a:cubicBezTo>
                  <a:cubicBezTo>
                    <a:pt x="46" y="146"/>
                    <a:pt x="23" y="146"/>
                    <a:pt x="0" y="146"/>
                  </a:cubicBezTo>
                  <a:cubicBezTo>
                    <a:pt x="0" y="97"/>
                    <a:pt x="0" y="4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5" name="Freeform 1736">
              <a:extLst>
                <a:ext uri="{FF2B5EF4-FFF2-40B4-BE49-F238E27FC236}">
                  <a16:creationId xmlns:a16="http://schemas.microsoft.com/office/drawing/2014/main" id="{6A8075E9-954A-4316-9E91-5BA38139F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847" y="3111304"/>
              <a:ext cx="369847" cy="40531"/>
            </a:xfrm>
            <a:custGeom>
              <a:avLst/>
              <a:gdLst>
                <a:gd name="T0" fmla="*/ 313 w 313"/>
                <a:gd name="T1" fmla="*/ 0 h 32"/>
                <a:gd name="T2" fmla="*/ 313 w 313"/>
                <a:gd name="T3" fmla="*/ 32 h 32"/>
                <a:gd name="T4" fmla="*/ 0 w 313"/>
                <a:gd name="T5" fmla="*/ 32 h 32"/>
                <a:gd name="T6" fmla="*/ 0 w 313"/>
                <a:gd name="T7" fmla="*/ 0 h 32"/>
                <a:gd name="T8" fmla="*/ 313 w 31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2">
                  <a:moveTo>
                    <a:pt x="313" y="0"/>
                  </a:moveTo>
                  <a:cubicBezTo>
                    <a:pt x="313" y="11"/>
                    <a:pt x="313" y="21"/>
                    <a:pt x="313" y="32"/>
                  </a:cubicBezTo>
                  <a:cubicBezTo>
                    <a:pt x="209" y="32"/>
                    <a:pt x="105" y="32"/>
                    <a:pt x="0" y="32"/>
                  </a:cubicBezTo>
                  <a:cubicBezTo>
                    <a:pt x="0" y="22"/>
                    <a:pt x="0" y="11"/>
                    <a:pt x="0" y="0"/>
                  </a:cubicBezTo>
                  <a:cubicBezTo>
                    <a:pt x="104" y="0"/>
                    <a:pt x="208" y="0"/>
                    <a:pt x="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6" name="Freeform 1737">
              <a:extLst>
                <a:ext uri="{FF2B5EF4-FFF2-40B4-BE49-F238E27FC236}">
                  <a16:creationId xmlns:a16="http://schemas.microsoft.com/office/drawing/2014/main" id="{BA56F594-AC9F-407B-8F97-E75EA7F4A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3195" y="3091038"/>
              <a:ext cx="81062" cy="151991"/>
            </a:xfrm>
            <a:custGeom>
              <a:avLst/>
              <a:gdLst>
                <a:gd name="T0" fmla="*/ 69 w 69"/>
                <a:gd name="T1" fmla="*/ 0 h 126"/>
                <a:gd name="T2" fmla="*/ 69 w 69"/>
                <a:gd name="T3" fmla="*/ 126 h 126"/>
                <a:gd name="T4" fmla="*/ 0 w 69"/>
                <a:gd name="T5" fmla="*/ 126 h 126"/>
                <a:gd name="T6" fmla="*/ 0 w 69"/>
                <a:gd name="T7" fmla="*/ 0 h 126"/>
                <a:gd name="T8" fmla="*/ 69 w 69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6">
                  <a:moveTo>
                    <a:pt x="69" y="0"/>
                  </a:moveTo>
                  <a:cubicBezTo>
                    <a:pt x="69" y="42"/>
                    <a:pt x="69" y="83"/>
                    <a:pt x="69" y="126"/>
                  </a:cubicBezTo>
                  <a:cubicBezTo>
                    <a:pt x="46" y="126"/>
                    <a:pt x="23" y="126"/>
                    <a:pt x="0" y="126"/>
                  </a:cubicBezTo>
                  <a:cubicBezTo>
                    <a:pt x="0" y="84"/>
                    <a:pt x="0" y="42"/>
                    <a:pt x="0" y="0"/>
                  </a:cubicBezTo>
                  <a:cubicBezTo>
                    <a:pt x="23" y="0"/>
                    <a:pt x="46" y="0"/>
                    <a:pt x="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7" name="Freeform 1738">
              <a:extLst>
                <a:ext uri="{FF2B5EF4-FFF2-40B4-BE49-F238E27FC236}">
                  <a16:creationId xmlns:a16="http://schemas.microsoft.com/office/drawing/2014/main" id="{B3102A83-13F6-45CB-B228-843FE06A3C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4944" y="2320950"/>
              <a:ext cx="151991" cy="151991"/>
            </a:xfrm>
            <a:custGeom>
              <a:avLst/>
              <a:gdLst>
                <a:gd name="T0" fmla="*/ 128 w 128"/>
                <a:gd name="T1" fmla="*/ 0 h 127"/>
                <a:gd name="T2" fmla="*/ 128 w 128"/>
                <a:gd name="T3" fmla="*/ 127 h 127"/>
                <a:gd name="T4" fmla="*/ 0 w 128"/>
                <a:gd name="T5" fmla="*/ 127 h 127"/>
                <a:gd name="T6" fmla="*/ 0 w 128"/>
                <a:gd name="T7" fmla="*/ 0 h 127"/>
                <a:gd name="T8" fmla="*/ 128 w 128"/>
                <a:gd name="T9" fmla="*/ 0 h 127"/>
                <a:gd name="T10" fmla="*/ 11 w 128"/>
                <a:gd name="T11" fmla="*/ 116 h 127"/>
                <a:gd name="T12" fmla="*/ 116 w 128"/>
                <a:gd name="T13" fmla="*/ 116 h 127"/>
                <a:gd name="T14" fmla="*/ 116 w 128"/>
                <a:gd name="T15" fmla="*/ 11 h 127"/>
                <a:gd name="T16" fmla="*/ 11 w 128"/>
                <a:gd name="T17" fmla="*/ 11 h 127"/>
                <a:gd name="T18" fmla="*/ 11 w 128"/>
                <a:gd name="T19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7">
                  <a:moveTo>
                    <a:pt x="128" y="0"/>
                  </a:moveTo>
                  <a:cubicBezTo>
                    <a:pt x="128" y="43"/>
                    <a:pt x="128" y="84"/>
                    <a:pt x="128" y="127"/>
                  </a:cubicBezTo>
                  <a:cubicBezTo>
                    <a:pt x="85" y="127"/>
                    <a:pt x="43" y="127"/>
                    <a:pt x="0" y="127"/>
                  </a:cubicBezTo>
                  <a:cubicBezTo>
                    <a:pt x="0" y="85"/>
                    <a:pt x="0" y="43"/>
                    <a:pt x="0" y="0"/>
                  </a:cubicBezTo>
                  <a:cubicBezTo>
                    <a:pt x="43" y="0"/>
                    <a:pt x="85" y="0"/>
                    <a:pt x="128" y="0"/>
                  </a:cubicBezTo>
                  <a:close/>
                  <a:moveTo>
                    <a:pt x="11" y="116"/>
                  </a:moveTo>
                  <a:cubicBezTo>
                    <a:pt x="47" y="116"/>
                    <a:pt x="81" y="116"/>
                    <a:pt x="116" y="116"/>
                  </a:cubicBezTo>
                  <a:cubicBezTo>
                    <a:pt x="116" y="80"/>
                    <a:pt x="116" y="46"/>
                    <a:pt x="116" y="11"/>
                  </a:cubicBezTo>
                  <a:cubicBezTo>
                    <a:pt x="81" y="11"/>
                    <a:pt x="46" y="11"/>
                    <a:pt x="11" y="11"/>
                  </a:cubicBezTo>
                  <a:cubicBezTo>
                    <a:pt x="11" y="46"/>
                    <a:pt x="11" y="81"/>
                    <a:pt x="11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8" name="Freeform 1739">
              <a:extLst>
                <a:ext uri="{FF2B5EF4-FFF2-40B4-BE49-F238E27FC236}">
                  <a16:creationId xmlns:a16="http://schemas.microsoft.com/office/drawing/2014/main" id="{20229CF3-B359-4BBA-BE25-A5F7D813F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4944" y="2564136"/>
              <a:ext cx="151991" cy="151991"/>
            </a:xfrm>
            <a:custGeom>
              <a:avLst/>
              <a:gdLst>
                <a:gd name="T0" fmla="*/ 0 w 127"/>
                <a:gd name="T1" fmla="*/ 0 h 127"/>
                <a:gd name="T2" fmla="*/ 127 w 127"/>
                <a:gd name="T3" fmla="*/ 0 h 127"/>
                <a:gd name="T4" fmla="*/ 127 w 127"/>
                <a:gd name="T5" fmla="*/ 127 h 127"/>
                <a:gd name="T6" fmla="*/ 0 w 127"/>
                <a:gd name="T7" fmla="*/ 127 h 127"/>
                <a:gd name="T8" fmla="*/ 0 w 127"/>
                <a:gd name="T9" fmla="*/ 0 h 127"/>
                <a:gd name="T10" fmla="*/ 116 w 127"/>
                <a:gd name="T11" fmla="*/ 116 h 127"/>
                <a:gd name="T12" fmla="*/ 116 w 127"/>
                <a:gd name="T13" fmla="*/ 11 h 127"/>
                <a:gd name="T14" fmla="*/ 11 w 127"/>
                <a:gd name="T15" fmla="*/ 11 h 127"/>
                <a:gd name="T16" fmla="*/ 11 w 127"/>
                <a:gd name="T17" fmla="*/ 116 h 127"/>
                <a:gd name="T18" fmla="*/ 116 w 127"/>
                <a:gd name="T19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27">
                  <a:moveTo>
                    <a:pt x="0" y="0"/>
                  </a:moveTo>
                  <a:cubicBezTo>
                    <a:pt x="43" y="0"/>
                    <a:pt x="85" y="0"/>
                    <a:pt x="127" y="0"/>
                  </a:cubicBezTo>
                  <a:cubicBezTo>
                    <a:pt x="127" y="42"/>
                    <a:pt x="127" y="84"/>
                    <a:pt x="127" y="127"/>
                  </a:cubicBezTo>
                  <a:cubicBezTo>
                    <a:pt x="85" y="127"/>
                    <a:pt x="43" y="127"/>
                    <a:pt x="0" y="127"/>
                  </a:cubicBezTo>
                  <a:cubicBezTo>
                    <a:pt x="0" y="84"/>
                    <a:pt x="0" y="42"/>
                    <a:pt x="0" y="0"/>
                  </a:cubicBezTo>
                  <a:close/>
                  <a:moveTo>
                    <a:pt x="116" y="116"/>
                  </a:moveTo>
                  <a:cubicBezTo>
                    <a:pt x="116" y="80"/>
                    <a:pt x="116" y="46"/>
                    <a:pt x="116" y="11"/>
                  </a:cubicBezTo>
                  <a:cubicBezTo>
                    <a:pt x="81" y="11"/>
                    <a:pt x="46" y="11"/>
                    <a:pt x="11" y="11"/>
                  </a:cubicBezTo>
                  <a:cubicBezTo>
                    <a:pt x="11" y="46"/>
                    <a:pt x="11" y="81"/>
                    <a:pt x="11" y="116"/>
                  </a:cubicBezTo>
                  <a:cubicBezTo>
                    <a:pt x="47" y="116"/>
                    <a:pt x="81" y="116"/>
                    <a:pt x="116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9" name="Freeform 1740">
              <a:extLst>
                <a:ext uri="{FF2B5EF4-FFF2-40B4-BE49-F238E27FC236}">
                  <a16:creationId xmlns:a16="http://schemas.microsoft.com/office/drawing/2014/main" id="{AD5EB3E9-2028-4400-A085-D3D2961F6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077" y="3177165"/>
              <a:ext cx="81062" cy="65864"/>
            </a:xfrm>
            <a:custGeom>
              <a:avLst/>
              <a:gdLst>
                <a:gd name="T0" fmla="*/ 69 w 69"/>
                <a:gd name="T1" fmla="*/ 0 h 52"/>
                <a:gd name="T2" fmla="*/ 69 w 69"/>
                <a:gd name="T3" fmla="*/ 52 h 52"/>
                <a:gd name="T4" fmla="*/ 0 w 69"/>
                <a:gd name="T5" fmla="*/ 52 h 52"/>
                <a:gd name="T6" fmla="*/ 0 w 69"/>
                <a:gd name="T7" fmla="*/ 0 h 52"/>
                <a:gd name="T8" fmla="*/ 69 w 69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2">
                  <a:moveTo>
                    <a:pt x="69" y="0"/>
                  </a:moveTo>
                  <a:cubicBezTo>
                    <a:pt x="69" y="17"/>
                    <a:pt x="69" y="34"/>
                    <a:pt x="69" y="52"/>
                  </a:cubicBezTo>
                  <a:cubicBezTo>
                    <a:pt x="46" y="52"/>
                    <a:pt x="24" y="52"/>
                    <a:pt x="0" y="52"/>
                  </a:cubicBezTo>
                  <a:cubicBezTo>
                    <a:pt x="0" y="35"/>
                    <a:pt x="0" y="18"/>
                    <a:pt x="0" y="0"/>
                  </a:cubicBezTo>
                  <a:cubicBezTo>
                    <a:pt x="23" y="0"/>
                    <a:pt x="45" y="0"/>
                    <a:pt x="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0" name="Freeform 1741">
              <a:extLst>
                <a:ext uri="{FF2B5EF4-FFF2-40B4-BE49-F238E27FC236}">
                  <a16:creationId xmlns:a16="http://schemas.microsoft.com/office/drawing/2014/main" id="{589043F2-4BD9-46B4-AB66-F8D4FB5DE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673" y="2133492"/>
              <a:ext cx="96263" cy="101327"/>
            </a:xfrm>
            <a:custGeom>
              <a:avLst/>
              <a:gdLst>
                <a:gd name="T0" fmla="*/ 83 w 83"/>
                <a:gd name="T1" fmla="*/ 1 h 83"/>
                <a:gd name="T2" fmla="*/ 83 w 83"/>
                <a:gd name="T3" fmla="*/ 83 h 83"/>
                <a:gd name="T4" fmla="*/ 0 w 83"/>
                <a:gd name="T5" fmla="*/ 83 h 83"/>
                <a:gd name="T6" fmla="*/ 18 w 83"/>
                <a:gd name="T7" fmla="*/ 72 h 83"/>
                <a:gd name="T8" fmla="*/ 70 w 83"/>
                <a:gd name="T9" fmla="*/ 72 h 83"/>
                <a:gd name="T10" fmla="*/ 79 w 83"/>
                <a:gd name="T11" fmla="*/ 0 h 83"/>
                <a:gd name="T12" fmla="*/ 83 w 83"/>
                <a:gd name="T1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3">
                  <a:moveTo>
                    <a:pt x="83" y="1"/>
                  </a:moveTo>
                  <a:cubicBezTo>
                    <a:pt x="83" y="28"/>
                    <a:pt x="83" y="55"/>
                    <a:pt x="83" y="83"/>
                  </a:cubicBezTo>
                  <a:cubicBezTo>
                    <a:pt x="55" y="83"/>
                    <a:pt x="28" y="83"/>
                    <a:pt x="0" y="83"/>
                  </a:cubicBezTo>
                  <a:cubicBezTo>
                    <a:pt x="4" y="74"/>
                    <a:pt x="10" y="72"/>
                    <a:pt x="18" y="72"/>
                  </a:cubicBezTo>
                  <a:cubicBezTo>
                    <a:pt x="36" y="73"/>
                    <a:pt x="53" y="72"/>
                    <a:pt x="70" y="72"/>
                  </a:cubicBezTo>
                  <a:cubicBezTo>
                    <a:pt x="77" y="48"/>
                    <a:pt x="63" y="22"/>
                    <a:pt x="79" y="0"/>
                  </a:cubicBezTo>
                  <a:cubicBezTo>
                    <a:pt x="80" y="1"/>
                    <a:pt x="82" y="1"/>
                    <a:pt x="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1" name="Freeform 1742">
              <a:extLst>
                <a:ext uri="{FF2B5EF4-FFF2-40B4-BE49-F238E27FC236}">
                  <a16:creationId xmlns:a16="http://schemas.microsoft.com/office/drawing/2014/main" id="{77B2B69A-E65F-4368-8EB6-291FA0275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944" y="2082829"/>
              <a:ext cx="121593" cy="30398"/>
            </a:xfrm>
            <a:custGeom>
              <a:avLst/>
              <a:gdLst>
                <a:gd name="T0" fmla="*/ 12 w 103"/>
                <a:gd name="T1" fmla="*/ 10 h 24"/>
                <a:gd name="T2" fmla="*/ 12 w 103"/>
                <a:gd name="T3" fmla="*/ 24 h 24"/>
                <a:gd name="T4" fmla="*/ 3 w 103"/>
                <a:gd name="T5" fmla="*/ 0 h 24"/>
                <a:gd name="T6" fmla="*/ 103 w 103"/>
                <a:gd name="T7" fmla="*/ 0 h 24"/>
                <a:gd name="T8" fmla="*/ 85 w 103"/>
                <a:gd name="T9" fmla="*/ 10 h 24"/>
                <a:gd name="T10" fmla="*/ 12 w 103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24">
                  <a:moveTo>
                    <a:pt x="12" y="10"/>
                  </a:moveTo>
                  <a:cubicBezTo>
                    <a:pt x="12" y="16"/>
                    <a:pt x="12" y="20"/>
                    <a:pt x="12" y="24"/>
                  </a:cubicBezTo>
                  <a:cubicBezTo>
                    <a:pt x="0" y="18"/>
                    <a:pt x="0" y="18"/>
                    <a:pt x="3" y="0"/>
                  </a:cubicBezTo>
                  <a:cubicBezTo>
                    <a:pt x="36" y="0"/>
                    <a:pt x="69" y="0"/>
                    <a:pt x="103" y="0"/>
                  </a:cubicBezTo>
                  <a:cubicBezTo>
                    <a:pt x="99" y="8"/>
                    <a:pt x="93" y="11"/>
                    <a:pt x="85" y="10"/>
                  </a:cubicBezTo>
                  <a:cubicBezTo>
                    <a:pt x="61" y="10"/>
                    <a:pt x="37" y="10"/>
                    <a:pt x="12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2" name="Freeform 1743">
              <a:extLst>
                <a:ext uri="{FF2B5EF4-FFF2-40B4-BE49-F238E27FC236}">
                  <a16:creationId xmlns:a16="http://schemas.microsoft.com/office/drawing/2014/main" id="{40DE9B9A-3656-437E-8866-4140B246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944" y="2184156"/>
              <a:ext cx="45599" cy="50664"/>
            </a:xfrm>
            <a:custGeom>
              <a:avLst/>
              <a:gdLst>
                <a:gd name="T0" fmla="*/ 0 w 40"/>
                <a:gd name="T1" fmla="*/ 0 h 40"/>
                <a:gd name="T2" fmla="*/ 11 w 40"/>
                <a:gd name="T3" fmla="*/ 29 h 40"/>
                <a:gd name="T4" fmla="*/ 40 w 40"/>
                <a:gd name="T5" fmla="*/ 40 h 40"/>
                <a:gd name="T6" fmla="*/ 0 w 40"/>
                <a:gd name="T7" fmla="*/ 40 h 40"/>
                <a:gd name="T8" fmla="*/ 0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cubicBezTo>
                    <a:pt x="15" y="6"/>
                    <a:pt x="9" y="18"/>
                    <a:pt x="11" y="29"/>
                  </a:cubicBezTo>
                  <a:cubicBezTo>
                    <a:pt x="21" y="32"/>
                    <a:pt x="34" y="25"/>
                    <a:pt x="40" y="40"/>
                  </a:cubicBezTo>
                  <a:cubicBezTo>
                    <a:pt x="27" y="40"/>
                    <a:pt x="14" y="40"/>
                    <a:pt x="0" y="40"/>
                  </a:cubicBezTo>
                  <a:cubicBezTo>
                    <a:pt x="0" y="27"/>
                    <a:pt x="0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3" name="Freeform 1744">
              <a:extLst>
                <a:ext uri="{FF2B5EF4-FFF2-40B4-BE49-F238E27FC236}">
                  <a16:creationId xmlns:a16="http://schemas.microsoft.com/office/drawing/2014/main" id="{5AB8F978-68F4-421C-AA1C-39D01B0F7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142" y="2336147"/>
              <a:ext cx="121593" cy="121593"/>
            </a:xfrm>
            <a:custGeom>
              <a:avLst/>
              <a:gdLst>
                <a:gd name="T0" fmla="*/ 0 w 105"/>
                <a:gd name="T1" fmla="*/ 105 h 105"/>
                <a:gd name="T2" fmla="*/ 0 w 105"/>
                <a:gd name="T3" fmla="*/ 0 h 105"/>
                <a:gd name="T4" fmla="*/ 105 w 105"/>
                <a:gd name="T5" fmla="*/ 0 h 105"/>
                <a:gd name="T6" fmla="*/ 105 w 105"/>
                <a:gd name="T7" fmla="*/ 105 h 105"/>
                <a:gd name="T8" fmla="*/ 0 w 105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0" y="105"/>
                  </a:moveTo>
                  <a:cubicBezTo>
                    <a:pt x="0" y="70"/>
                    <a:pt x="0" y="35"/>
                    <a:pt x="0" y="0"/>
                  </a:cubicBezTo>
                  <a:cubicBezTo>
                    <a:pt x="35" y="0"/>
                    <a:pt x="70" y="0"/>
                    <a:pt x="105" y="0"/>
                  </a:cubicBezTo>
                  <a:cubicBezTo>
                    <a:pt x="105" y="35"/>
                    <a:pt x="105" y="69"/>
                    <a:pt x="105" y="105"/>
                  </a:cubicBezTo>
                  <a:cubicBezTo>
                    <a:pt x="70" y="105"/>
                    <a:pt x="36" y="105"/>
                    <a:pt x="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4" name="Freeform 1745">
              <a:extLst>
                <a:ext uri="{FF2B5EF4-FFF2-40B4-BE49-F238E27FC236}">
                  <a16:creationId xmlns:a16="http://schemas.microsoft.com/office/drawing/2014/main" id="{99A884BD-CCF9-47C8-AFF2-D15A1726D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142" y="2574268"/>
              <a:ext cx="121593" cy="126661"/>
            </a:xfrm>
            <a:custGeom>
              <a:avLst/>
              <a:gdLst>
                <a:gd name="T0" fmla="*/ 105 w 105"/>
                <a:gd name="T1" fmla="*/ 105 h 105"/>
                <a:gd name="T2" fmla="*/ 0 w 105"/>
                <a:gd name="T3" fmla="*/ 105 h 105"/>
                <a:gd name="T4" fmla="*/ 0 w 105"/>
                <a:gd name="T5" fmla="*/ 0 h 105"/>
                <a:gd name="T6" fmla="*/ 105 w 105"/>
                <a:gd name="T7" fmla="*/ 0 h 105"/>
                <a:gd name="T8" fmla="*/ 105 w 105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105" y="105"/>
                  </a:moveTo>
                  <a:cubicBezTo>
                    <a:pt x="70" y="105"/>
                    <a:pt x="36" y="105"/>
                    <a:pt x="0" y="105"/>
                  </a:cubicBezTo>
                  <a:cubicBezTo>
                    <a:pt x="0" y="70"/>
                    <a:pt x="0" y="35"/>
                    <a:pt x="0" y="0"/>
                  </a:cubicBezTo>
                  <a:cubicBezTo>
                    <a:pt x="35" y="0"/>
                    <a:pt x="70" y="0"/>
                    <a:pt x="105" y="0"/>
                  </a:cubicBezTo>
                  <a:cubicBezTo>
                    <a:pt x="105" y="35"/>
                    <a:pt x="105" y="69"/>
                    <a:pt x="105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5" name="Freeform 1746">
              <a:extLst>
                <a:ext uri="{FF2B5EF4-FFF2-40B4-BE49-F238E27FC236}">
                  <a16:creationId xmlns:a16="http://schemas.microsoft.com/office/drawing/2014/main" id="{C7A6DB92-419F-4808-94FD-E69535709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744" y="2062563"/>
              <a:ext cx="187457" cy="177325"/>
            </a:xfrm>
            <a:custGeom>
              <a:avLst/>
              <a:gdLst>
                <a:gd name="T0" fmla="*/ 46 w 155"/>
                <a:gd name="T1" fmla="*/ 82 h 150"/>
                <a:gd name="T2" fmla="*/ 61 w 155"/>
                <a:gd name="T3" fmla="*/ 107 h 150"/>
                <a:gd name="T4" fmla="*/ 63 w 155"/>
                <a:gd name="T5" fmla="*/ 105 h 150"/>
                <a:gd name="T6" fmla="*/ 116 w 155"/>
                <a:gd name="T7" fmla="*/ 26 h 150"/>
                <a:gd name="T8" fmla="*/ 129 w 155"/>
                <a:gd name="T9" fmla="*/ 6 h 150"/>
                <a:gd name="T10" fmla="*/ 138 w 155"/>
                <a:gd name="T11" fmla="*/ 1 h 150"/>
                <a:gd name="T12" fmla="*/ 144 w 155"/>
                <a:gd name="T13" fmla="*/ 3 h 150"/>
                <a:gd name="T14" fmla="*/ 149 w 155"/>
                <a:gd name="T15" fmla="*/ 5 h 150"/>
                <a:gd name="T16" fmla="*/ 153 w 155"/>
                <a:gd name="T17" fmla="*/ 8 h 150"/>
                <a:gd name="T18" fmla="*/ 152 w 155"/>
                <a:gd name="T19" fmla="*/ 23 h 150"/>
                <a:gd name="T20" fmla="*/ 124 w 155"/>
                <a:gd name="T21" fmla="*/ 63 h 150"/>
                <a:gd name="T22" fmla="*/ 72 w 155"/>
                <a:gd name="T23" fmla="*/ 140 h 150"/>
                <a:gd name="T24" fmla="*/ 47 w 155"/>
                <a:gd name="T25" fmla="*/ 139 h 150"/>
                <a:gd name="T26" fmla="*/ 4 w 155"/>
                <a:gd name="T27" fmla="*/ 62 h 150"/>
                <a:gd name="T28" fmla="*/ 6 w 155"/>
                <a:gd name="T29" fmla="*/ 44 h 150"/>
                <a:gd name="T30" fmla="*/ 25 w 155"/>
                <a:gd name="T31" fmla="*/ 45 h 150"/>
                <a:gd name="T32" fmla="*/ 26 w 155"/>
                <a:gd name="T33" fmla="*/ 46 h 150"/>
                <a:gd name="T34" fmla="*/ 41 w 155"/>
                <a:gd name="T35" fmla="*/ 7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0">
                  <a:moveTo>
                    <a:pt x="46" y="82"/>
                  </a:moveTo>
                  <a:cubicBezTo>
                    <a:pt x="51" y="90"/>
                    <a:pt x="56" y="98"/>
                    <a:pt x="61" y="107"/>
                  </a:cubicBezTo>
                  <a:cubicBezTo>
                    <a:pt x="61" y="106"/>
                    <a:pt x="62" y="106"/>
                    <a:pt x="63" y="105"/>
                  </a:cubicBezTo>
                  <a:cubicBezTo>
                    <a:pt x="80" y="79"/>
                    <a:pt x="98" y="53"/>
                    <a:pt x="116" y="26"/>
                  </a:cubicBezTo>
                  <a:cubicBezTo>
                    <a:pt x="120" y="20"/>
                    <a:pt x="125" y="13"/>
                    <a:pt x="129" y="6"/>
                  </a:cubicBezTo>
                  <a:cubicBezTo>
                    <a:pt x="132" y="3"/>
                    <a:pt x="135" y="1"/>
                    <a:pt x="138" y="1"/>
                  </a:cubicBezTo>
                  <a:cubicBezTo>
                    <a:pt x="141" y="0"/>
                    <a:pt x="143" y="0"/>
                    <a:pt x="144" y="3"/>
                  </a:cubicBezTo>
                  <a:cubicBezTo>
                    <a:pt x="145" y="4"/>
                    <a:pt x="147" y="5"/>
                    <a:pt x="149" y="5"/>
                  </a:cubicBezTo>
                  <a:cubicBezTo>
                    <a:pt x="151" y="5"/>
                    <a:pt x="152" y="6"/>
                    <a:pt x="153" y="8"/>
                  </a:cubicBezTo>
                  <a:cubicBezTo>
                    <a:pt x="155" y="13"/>
                    <a:pt x="155" y="18"/>
                    <a:pt x="152" y="23"/>
                  </a:cubicBezTo>
                  <a:cubicBezTo>
                    <a:pt x="143" y="36"/>
                    <a:pt x="133" y="49"/>
                    <a:pt x="124" y="63"/>
                  </a:cubicBezTo>
                  <a:cubicBezTo>
                    <a:pt x="107" y="89"/>
                    <a:pt x="89" y="114"/>
                    <a:pt x="72" y="140"/>
                  </a:cubicBezTo>
                  <a:cubicBezTo>
                    <a:pt x="65" y="150"/>
                    <a:pt x="53" y="150"/>
                    <a:pt x="47" y="139"/>
                  </a:cubicBezTo>
                  <a:cubicBezTo>
                    <a:pt x="32" y="114"/>
                    <a:pt x="18" y="88"/>
                    <a:pt x="4" y="62"/>
                  </a:cubicBezTo>
                  <a:cubicBezTo>
                    <a:pt x="0" y="56"/>
                    <a:pt x="1" y="48"/>
                    <a:pt x="6" y="44"/>
                  </a:cubicBezTo>
                  <a:cubicBezTo>
                    <a:pt x="12" y="40"/>
                    <a:pt x="20" y="40"/>
                    <a:pt x="25" y="45"/>
                  </a:cubicBezTo>
                  <a:cubicBezTo>
                    <a:pt x="25" y="45"/>
                    <a:pt x="26" y="46"/>
                    <a:pt x="26" y="46"/>
                  </a:cubicBezTo>
                  <a:cubicBezTo>
                    <a:pt x="31" y="55"/>
                    <a:pt x="36" y="64"/>
                    <a:pt x="41" y="7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53EB3AC3-643D-488B-A137-382435F22A89}"/>
              </a:ext>
            </a:extLst>
          </p:cNvPr>
          <p:cNvSpPr/>
          <p:nvPr/>
        </p:nvSpPr>
        <p:spPr>
          <a:xfrm>
            <a:off x="7392125" y="4615079"/>
            <a:ext cx="818148" cy="5513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îṣļîḑé-TextBox 5">
            <a:extLst>
              <a:ext uri="{FF2B5EF4-FFF2-40B4-BE49-F238E27FC236}">
                <a16:creationId xmlns:a16="http://schemas.microsoft.com/office/drawing/2014/main" id="{9CEDB9C3-311F-4FA9-AD59-022CF8BD0AD6}"/>
              </a:ext>
            </a:extLst>
          </p:cNvPr>
          <p:cNvSpPr txBox="1"/>
          <p:nvPr/>
        </p:nvSpPr>
        <p:spPr>
          <a:xfrm>
            <a:off x="5228500" y="5488399"/>
            <a:ext cx="6291282" cy="813109"/>
          </a:xfrm>
          <a:prstGeom prst="rect">
            <a:avLst/>
          </a:prstGeom>
          <a:noFill/>
        </p:spPr>
        <p:txBody>
          <a:bodyPr wrap="square" lIns="90000" tIns="46800" rIns="90000" bIns="46800" anchor="t">
            <a:noAutofit/>
          </a:bodyPr>
          <a:lstStyle/>
          <a:p>
            <a:pPr algn="ctr" defTabSz="914378">
              <a:lnSpc>
                <a:spcPct val="120000"/>
              </a:lnSpc>
              <a:spcBef>
                <a:spcPct val="0"/>
              </a:spcBef>
              <a:defRPr/>
            </a:pPr>
            <a:r>
              <a:rPr lang="es-MX" altLang="zh-CN" sz="1600" dirty="0"/>
              <a:t>Intención de Compra – Fidelización – Recordación y posicionamiento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78663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B360CCB-5B66-4DBF-BFC0-52E4D2296986}"/>
              </a:ext>
            </a:extLst>
          </p:cNvPr>
          <p:cNvGrpSpPr/>
          <p:nvPr/>
        </p:nvGrpSpPr>
        <p:grpSpPr>
          <a:xfrm>
            <a:off x="9959106" y="1571132"/>
            <a:ext cx="1207911" cy="1207911"/>
            <a:chOff x="1259632" y="1927684"/>
            <a:chExt cx="2005372" cy="2005372"/>
          </a:xfrm>
        </p:grpSpPr>
        <p:sp>
          <p:nvSpPr>
            <p:cNvPr id="6" name="Oval 3">
              <a:extLst>
                <a:ext uri="{FF2B5EF4-FFF2-40B4-BE49-F238E27FC236}">
                  <a16:creationId xmlns:a16="http://schemas.microsoft.com/office/drawing/2014/main" id="{7B31928D-EDC8-47D8-AE2D-C3DC37A459C3}"/>
                </a:ext>
              </a:extLst>
            </p:cNvPr>
            <p:cNvSpPr/>
            <p:nvPr/>
          </p:nvSpPr>
          <p:spPr>
            <a:xfrm>
              <a:off x="1541124" y="2209176"/>
              <a:ext cx="1442389" cy="1442389"/>
            </a:xfrm>
            <a:prstGeom prst="ellipse">
              <a:avLst/>
            </a:prstGeom>
            <a:noFill/>
            <a:ln w="1270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31B8BEED-0938-4B06-BF3A-003E1D5C757E}"/>
                </a:ext>
              </a:extLst>
            </p:cNvPr>
            <p:cNvSpPr/>
            <p:nvPr/>
          </p:nvSpPr>
          <p:spPr>
            <a:xfrm>
              <a:off x="1832924" y="2500976"/>
              <a:ext cx="858789" cy="858789"/>
            </a:xfrm>
            <a:prstGeom prst="ellipse">
              <a:avLst/>
            </a:prstGeom>
            <a:noFill/>
            <a:ln w="1270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6576FCD-429C-49FE-A685-C442A06674F5}"/>
                </a:ext>
              </a:extLst>
            </p:cNvPr>
            <p:cNvSpPr/>
            <p:nvPr/>
          </p:nvSpPr>
          <p:spPr>
            <a:xfrm>
              <a:off x="1259632" y="1927684"/>
              <a:ext cx="2005372" cy="2005372"/>
            </a:xfrm>
            <a:prstGeom prst="ellipse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5EA0BFC-B197-4A67-9215-DDA5292F338D}"/>
              </a:ext>
            </a:extLst>
          </p:cNvPr>
          <p:cNvGrpSpPr/>
          <p:nvPr/>
        </p:nvGrpSpPr>
        <p:grpSpPr>
          <a:xfrm>
            <a:off x="7048324" y="2053233"/>
            <a:ext cx="4424299" cy="4072252"/>
            <a:chOff x="5220072" y="1700808"/>
            <a:chExt cx="3198753" cy="4269366"/>
          </a:xfrm>
        </p:grpSpPr>
        <p:sp>
          <p:nvSpPr>
            <p:cNvPr id="10" name="Flowchart: Process 7">
              <a:extLst>
                <a:ext uri="{FF2B5EF4-FFF2-40B4-BE49-F238E27FC236}">
                  <a16:creationId xmlns:a16="http://schemas.microsoft.com/office/drawing/2014/main" id="{8E4E61BE-36B0-46B8-963C-7BE95A5ED1F0}"/>
                </a:ext>
              </a:extLst>
            </p:cNvPr>
            <p:cNvSpPr/>
            <p:nvPr/>
          </p:nvSpPr>
          <p:spPr>
            <a:xfrm rot="19958372">
              <a:off x="5765733" y="4695721"/>
              <a:ext cx="2653092" cy="646469"/>
            </a:xfrm>
            <a:prstGeom prst="flowChartProcess">
              <a:avLst/>
            </a:prstGeom>
            <a:gradFill>
              <a:gsLst>
                <a:gs pos="99000">
                  <a:schemeClr val="bg1">
                    <a:lumMod val="49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  <a:effectLst>
              <a:glow>
                <a:schemeClr val="bg1">
                  <a:lumMod val="65000"/>
                  <a:alpha val="48000"/>
                </a:schemeClr>
              </a:glo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C08FC0A1-43C5-4238-891F-5F6E7E135B48}"/>
                </a:ext>
              </a:extLst>
            </p:cNvPr>
            <p:cNvGrpSpPr/>
            <p:nvPr/>
          </p:nvGrpSpPr>
          <p:grpSpPr>
            <a:xfrm>
              <a:off x="5710368" y="1700808"/>
              <a:ext cx="2528707" cy="4176464"/>
              <a:chOff x="5710368" y="1700808"/>
              <a:chExt cx="2528707" cy="4176464"/>
            </a:xfrm>
          </p:grpSpPr>
          <p:sp>
            <p:nvSpPr>
              <p:cNvPr id="13" name="Up Arrow 3">
                <a:extLst>
                  <a:ext uri="{FF2B5EF4-FFF2-40B4-BE49-F238E27FC236}">
                    <a16:creationId xmlns:a16="http://schemas.microsoft.com/office/drawing/2014/main" id="{72CACEAB-C48F-478F-A5F8-E6742D56455F}"/>
                  </a:ext>
                </a:extLst>
              </p:cNvPr>
              <p:cNvSpPr/>
              <p:nvPr/>
            </p:nvSpPr>
            <p:spPr>
              <a:xfrm>
                <a:off x="6870923" y="1700808"/>
                <a:ext cx="1368152" cy="2035274"/>
              </a:xfrm>
              <a:prstGeom prst="upArrow">
                <a:avLst/>
              </a:prstGeom>
              <a:gradFill flip="none" rotWithShape="1">
                <a:gsLst>
                  <a:gs pos="99000">
                    <a:schemeClr val="accent4"/>
                  </a:gs>
                  <a:gs pos="0">
                    <a:schemeClr val="accent4">
                      <a:lumMod val="86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Flowchart: Data 6">
                <a:extLst>
                  <a:ext uri="{FF2B5EF4-FFF2-40B4-BE49-F238E27FC236}">
                    <a16:creationId xmlns:a16="http://schemas.microsoft.com/office/drawing/2014/main" id="{BC3FB4F8-D4C6-4333-A8ED-206DF969F41F}"/>
                  </a:ext>
                </a:extLst>
              </p:cNvPr>
              <p:cNvSpPr/>
              <p:nvPr/>
            </p:nvSpPr>
            <p:spPr>
              <a:xfrm flipH="1">
                <a:off x="6592296" y="3500344"/>
                <a:ext cx="1030423" cy="154661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  <a:gd name="connsiteX0" fmla="*/ 0 w 9830"/>
                  <a:gd name="connsiteY0" fmla="*/ 8685 h 9420"/>
                  <a:gd name="connsiteX1" fmla="*/ 3898 w 9830"/>
                  <a:gd name="connsiteY1" fmla="*/ 580 h 9420"/>
                  <a:gd name="connsiteX2" fmla="*/ 9830 w 9830"/>
                  <a:gd name="connsiteY2" fmla="*/ 0 h 9420"/>
                  <a:gd name="connsiteX3" fmla="*/ 6661 w 9830"/>
                  <a:gd name="connsiteY3" fmla="*/ 9420 h 9420"/>
                  <a:gd name="connsiteX4" fmla="*/ 0 w 9830"/>
                  <a:gd name="connsiteY4" fmla="*/ 8685 h 9420"/>
                  <a:gd name="connsiteX0" fmla="*/ 0 w 10000"/>
                  <a:gd name="connsiteY0" fmla="*/ 9220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220 h 10000"/>
                  <a:gd name="connsiteX0" fmla="*/ 0 w 10000"/>
                  <a:gd name="connsiteY0" fmla="*/ 9499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  <a:gd name="connsiteX0" fmla="*/ 0 w 10000"/>
                  <a:gd name="connsiteY0" fmla="*/ 9499 h 10000"/>
                  <a:gd name="connsiteX1" fmla="*/ 4601 w 10000"/>
                  <a:gd name="connsiteY1" fmla="*/ 58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9499"/>
                    </a:moveTo>
                    <a:lnTo>
                      <a:pt x="4601" y="58"/>
                    </a:lnTo>
                    <a:lnTo>
                      <a:pt x="10000" y="0"/>
                    </a:lnTo>
                    <a:lnTo>
                      <a:pt x="6776" y="10000"/>
                    </a:lnTo>
                    <a:cubicBezTo>
                      <a:pt x="4517" y="9740"/>
                      <a:pt x="2403" y="9480"/>
                      <a:pt x="0" y="9499"/>
                    </a:cubicBezTo>
                    <a:close/>
                  </a:path>
                </a:pathLst>
              </a:custGeom>
              <a:gradFill>
                <a:gsLst>
                  <a:gs pos="99000">
                    <a:schemeClr val="accent4">
                      <a:lumMod val="48000"/>
                    </a:schemeClr>
                  </a:gs>
                  <a:gs pos="0">
                    <a:schemeClr val="accent4">
                      <a:lumMod val="9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5" name="Rectangle 12">
                <a:extLst>
                  <a:ext uri="{FF2B5EF4-FFF2-40B4-BE49-F238E27FC236}">
                    <a16:creationId xmlns:a16="http://schemas.microsoft.com/office/drawing/2014/main" id="{DE2DA3D6-CAE3-449E-AD7F-A019BE2A3F7F}"/>
                  </a:ext>
                </a:extLst>
              </p:cNvPr>
              <p:cNvSpPr/>
              <p:nvPr/>
            </p:nvSpPr>
            <p:spPr>
              <a:xfrm>
                <a:off x="6372200" y="3429000"/>
                <a:ext cx="720080" cy="1368152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4">
                      <a:lumMod val="73000"/>
                    </a:schemeClr>
                  </a:gs>
                  <a:gs pos="0">
                    <a:schemeClr val="accent4">
                      <a:lumMod val="94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Flowchart: Data 6">
                <a:extLst>
                  <a:ext uri="{FF2B5EF4-FFF2-40B4-BE49-F238E27FC236}">
                    <a16:creationId xmlns:a16="http://schemas.microsoft.com/office/drawing/2014/main" id="{3F43FD7C-ABFF-491A-BDFB-F2EFAAF10A9D}"/>
                  </a:ext>
                </a:extLst>
              </p:cNvPr>
              <p:cNvSpPr/>
              <p:nvPr/>
            </p:nvSpPr>
            <p:spPr>
              <a:xfrm flipH="1">
                <a:off x="5916298" y="4572715"/>
                <a:ext cx="954624" cy="164183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4068" y="580"/>
                    </a:lnTo>
                    <a:lnTo>
                      <a:pt x="10000" y="0"/>
                    </a:lnTo>
                    <a:lnTo>
                      <a:pt x="6831" y="9420"/>
                    </a:lnTo>
                    <a:lnTo>
                      <a:pt x="0" y="10000"/>
                    </a:lnTo>
                    <a:close/>
                  </a:path>
                </a:pathLst>
              </a:custGeom>
              <a:gradFill>
                <a:gsLst>
                  <a:gs pos="99000">
                    <a:schemeClr val="accent4">
                      <a:lumMod val="17000"/>
                    </a:schemeClr>
                  </a:gs>
                  <a:gs pos="0">
                    <a:schemeClr val="accent4">
                      <a:lumMod val="78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4">
                <a:extLst>
                  <a:ext uri="{FF2B5EF4-FFF2-40B4-BE49-F238E27FC236}">
                    <a16:creationId xmlns:a16="http://schemas.microsoft.com/office/drawing/2014/main" id="{643AF68C-DC09-4005-88B8-4AC022153C83}"/>
                  </a:ext>
                </a:extLst>
              </p:cNvPr>
              <p:cNvSpPr/>
              <p:nvPr/>
            </p:nvSpPr>
            <p:spPr>
              <a:xfrm>
                <a:off x="5710368" y="4509120"/>
                <a:ext cx="720080" cy="1368152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4">
                      <a:lumMod val="62000"/>
                    </a:schemeClr>
                  </a:gs>
                  <a:gs pos="44000">
                    <a:schemeClr val="accent4">
                      <a:lumMod val="8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12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9048BC7A-4045-4E3F-BD43-F5CD1960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743765"/>
              <a:ext cx="1338808" cy="22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6D10A122-7626-4F2E-B360-5651DB1AE487}"/>
              </a:ext>
            </a:extLst>
          </p:cNvPr>
          <p:cNvCxnSpPr>
            <a:cxnSpLocks/>
          </p:cNvCxnSpPr>
          <p:nvPr/>
        </p:nvCxnSpPr>
        <p:spPr>
          <a:xfrm flipV="1">
            <a:off x="3682380" y="3081624"/>
            <a:ext cx="5112000" cy="952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6">
            <a:extLst>
              <a:ext uri="{FF2B5EF4-FFF2-40B4-BE49-F238E27FC236}">
                <a16:creationId xmlns:a16="http://schemas.microsoft.com/office/drawing/2014/main" id="{4AE665A7-888E-4C90-B6CF-DDD06C5D59E9}"/>
              </a:ext>
            </a:extLst>
          </p:cNvPr>
          <p:cNvGrpSpPr/>
          <p:nvPr/>
        </p:nvGrpSpPr>
        <p:grpSpPr>
          <a:xfrm>
            <a:off x="3773845" y="2227353"/>
            <a:ext cx="4660034" cy="796533"/>
            <a:chOff x="6372201" y="2011203"/>
            <a:chExt cx="2736304" cy="796533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A0F013E-3426-468B-9F8D-AC0C60639E1A}"/>
                </a:ext>
              </a:extLst>
            </p:cNvPr>
            <p:cNvSpPr txBox="1"/>
            <p:nvPr/>
          </p:nvSpPr>
          <p:spPr>
            <a:xfrm>
              <a:off x="6372201" y="2346071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Incremento del tráfico de clientes.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Crecimiento del volumen de ventas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BC52181E-7B1A-4ECC-9BED-A2463C3E690B}"/>
                </a:ext>
              </a:extLst>
            </p:cNvPr>
            <p:cNvSpPr txBox="1"/>
            <p:nvPr/>
          </p:nvSpPr>
          <p:spPr>
            <a:xfrm>
              <a:off x="6372201" y="2011203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Meta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2" name="Rectangle 19">
            <a:extLst>
              <a:ext uri="{FF2B5EF4-FFF2-40B4-BE49-F238E27FC236}">
                <a16:creationId xmlns:a16="http://schemas.microsoft.com/office/drawing/2014/main" id="{1C95BFDD-2449-4244-85AE-4D1F849DA889}"/>
              </a:ext>
            </a:extLst>
          </p:cNvPr>
          <p:cNvSpPr/>
          <p:nvPr/>
        </p:nvSpPr>
        <p:spPr>
          <a:xfrm>
            <a:off x="2818285" y="2236876"/>
            <a:ext cx="864096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cxnSp>
        <p:nvCxnSpPr>
          <p:cNvPr id="23" name="Straight Connector 20">
            <a:extLst>
              <a:ext uri="{FF2B5EF4-FFF2-40B4-BE49-F238E27FC236}">
                <a16:creationId xmlns:a16="http://schemas.microsoft.com/office/drawing/2014/main" id="{A11696F6-1929-4807-8A4E-A1FC713B598C}"/>
              </a:ext>
            </a:extLst>
          </p:cNvPr>
          <p:cNvCxnSpPr>
            <a:cxnSpLocks/>
          </p:cNvCxnSpPr>
          <p:nvPr/>
        </p:nvCxnSpPr>
        <p:spPr>
          <a:xfrm flipV="1">
            <a:off x="2695370" y="4390152"/>
            <a:ext cx="5112000" cy="952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1">
            <a:extLst>
              <a:ext uri="{FF2B5EF4-FFF2-40B4-BE49-F238E27FC236}">
                <a16:creationId xmlns:a16="http://schemas.microsoft.com/office/drawing/2014/main" id="{6C618135-9217-40C2-B1A9-0E812D560BDC}"/>
              </a:ext>
            </a:extLst>
          </p:cNvPr>
          <p:cNvGrpSpPr/>
          <p:nvPr/>
        </p:nvGrpSpPr>
        <p:grpSpPr>
          <a:xfrm>
            <a:off x="2856039" y="3535879"/>
            <a:ext cx="4660034" cy="828338"/>
            <a:chOff x="6372201" y="2011203"/>
            <a:chExt cx="2736304" cy="828338"/>
          </a:xfrm>
        </p:grpSpPr>
        <p:sp>
          <p:nvSpPr>
            <p:cNvPr id="25" name="TextBox 22">
              <a:extLst>
                <a:ext uri="{FF2B5EF4-FFF2-40B4-BE49-F238E27FC236}">
                  <a16:creationId xmlns:a16="http://schemas.microsoft.com/office/drawing/2014/main" id="{316116A9-D4FE-487A-9B9D-3F6541A52D23}"/>
                </a:ext>
              </a:extLst>
            </p:cNvPr>
            <p:cNvSpPr txBox="1"/>
            <p:nvPr/>
          </p:nvSpPr>
          <p:spPr>
            <a:xfrm>
              <a:off x="6372201" y="2377876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Carteleras 3D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Reducción de espacios vacíos</a:t>
              </a:r>
              <a:endParaRPr lang="es-EC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2781E67C-BF4B-44FB-AC2F-902B112D141B}"/>
                </a:ext>
              </a:extLst>
            </p:cNvPr>
            <p:cNvSpPr txBox="1"/>
            <p:nvPr/>
          </p:nvSpPr>
          <p:spPr>
            <a:xfrm>
              <a:off x="6372201" y="2011203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Actividades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7" name="Rectangle 24">
            <a:extLst>
              <a:ext uri="{FF2B5EF4-FFF2-40B4-BE49-F238E27FC236}">
                <a16:creationId xmlns:a16="http://schemas.microsoft.com/office/drawing/2014/main" id="{B474677F-DE7F-4454-AD2C-13758BAB7D50}"/>
              </a:ext>
            </a:extLst>
          </p:cNvPr>
          <p:cNvSpPr/>
          <p:nvPr/>
        </p:nvSpPr>
        <p:spPr>
          <a:xfrm>
            <a:off x="1901585" y="3545404"/>
            <a:ext cx="864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8" name="Straight Connector 25">
            <a:extLst>
              <a:ext uri="{FF2B5EF4-FFF2-40B4-BE49-F238E27FC236}">
                <a16:creationId xmlns:a16="http://schemas.microsoft.com/office/drawing/2014/main" id="{390E5A36-B0B4-4D35-BA37-E4888F1E4A77}"/>
              </a:ext>
            </a:extLst>
          </p:cNvPr>
          <p:cNvCxnSpPr>
            <a:cxnSpLocks/>
          </p:cNvCxnSpPr>
          <p:nvPr/>
        </p:nvCxnSpPr>
        <p:spPr>
          <a:xfrm flipV="1">
            <a:off x="1778671" y="5698679"/>
            <a:ext cx="5112000" cy="9524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6">
            <a:extLst>
              <a:ext uri="{FF2B5EF4-FFF2-40B4-BE49-F238E27FC236}">
                <a16:creationId xmlns:a16="http://schemas.microsoft.com/office/drawing/2014/main" id="{4B39D685-ED54-4544-BB34-7A38D7491EAA}"/>
              </a:ext>
            </a:extLst>
          </p:cNvPr>
          <p:cNvGrpSpPr/>
          <p:nvPr/>
        </p:nvGrpSpPr>
        <p:grpSpPr>
          <a:xfrm>
            <a:off x="1938234" y="4749288"/>
            <a:ext cx="4660034" cy="845308"/>
            <a:chOff x="6372202" y="1916084"/>
            <a:chExt cx="2736304" cy="845308"/>
          </a:xfrm>
        </p:grpSpPr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E70A417B-5C79-4544-8E1D-91363D6D7B99}"/>
                </a:ext>
              </a:extLst>
            </p:cNvPr>
            <p:cNvSpPr txBox="1"/>
            <p:nvPr/>
          </p:nvSpPr>
          <p:spPr>
            <a:xfrm>
              <a:off x="6372202" y="2299727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Incremento de transacciones.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Rotación del producto</a:t>
              </a:r>
              <a:endParaRPr lang="es-EC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6A02FFBB-1937-4CC6-8D49-CC53A9565434}"/>
                </a:ext>
              </a:extLst>
            </p:cNvPr>
            <p:cNvSpPr txBox="1"/>
            <p:nvPr/>
          </p:nvSpPr>
          <p:spPr>
            <a:xfrm>
              <a:off x="6372202" y="1916084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Parámetro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2" name="Rectangle 29">
            <a:extLst>
              <a:ext uri="{FF2B5EF4-FFF2-40B4-BE49-F238E27FC236}">
                <a16:creationId xmlns:a16="http://schemas.microsoft.com/office/drawing/2014/main" id="{5383689C-8143-4747-B41F-1D9555183453}"/>
              </a:ext>
            </a:extLst>
          </p:cNvPr>
          <p:cNvSpPr/>
          <p:nvPr/>
        </p:nvSpPr>
        <p:spPr>
          <a:xfrm>
            <a:off x="990856" y="4853931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4FC42B0B-D01E-4604-9710-F2D14E4BDDD3}"/>
              </a:ext>
            </a:extLst>
          </p:cNvPr>
          <p:cNvSpPr/>
          <p:nvPr/>
        </p:nvSpPr>
        <p:spPr>
          <a:xfrm flipH="1">
            <a:off x="2122372" y="3825136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8C4EA1D6-47DB-4C72-9793-BDD08F65BF94}"/>
              </a:ext>
            </a:extLst>
          </p:cNvPr>
          <p:cNvSpPr/>
          <p:nvPr/>
        </p:nvSpPr>
        <p:spPr>
          <a:xfrm>
            <a:off x="3080536" y="2504350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Rounded Rectangle 27">
            <a:extLst>
              <a:ext uri="{FF2B5EF4-FFF2-40B4-BE49-F238E27FC236}">
                <a16:creationId xmlns:a16="http://schemas.microsoft.com/office/drawing/2014/main" id="{0B14C6DF-DC84-4788-B0FD-B3C8391CDC7B}"/>
              </a:ext>
            </a:extLst>
          </p:cNvPr>
          <p:cNvSpPr/>
          <p:nvPr/>
        </p:nvSpPr>
        <p:spPr>
          <a:xfrm>
            <a:off x="1209331" y="5152892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0E64C226-BAE5-4BD8-860A-C5F5CA8E15F5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Propuesta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4CD3A637-7D9B-49AE-8A94-B255A7C47A82}"/>
              </a:ext>
            </a:extLst>
          </p:cNvPr>
          <p:cNvSpPr txBox="1"/>
          <p:nvPr/>
        </p:nvSpPr>
        <p:spPr>
          <a:xfrm>
            <a:off x="8141966" y="1089240"/>
            <a:ext cx="484218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INTENCIÓN DE COMPRA</a:t>
            </a:r>
            <a:endParaRPr lang="es-MX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01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B360CCB-5B66-4DBF-BFC0-52E4D2296986}"/>
              </a:ext>
            </a:extLst>
          </p:cNvPr>
          <p:cNvGrpSpPr/>
          <p:nvPr/>
        </p:nvGrpSpPr>
        <p:grpSpPr>
          <a:xfrm>
            <a:off x="9959106" y="1571132"/>
            <a:ext cx="1207911" cy="1207911"/>
            <a:chOff x="1259632" y="1927684"/>
            <a:chExt cx="2005372" cy="2005372"/>
          </a:xfrm>
        </p:grpSpPr>
        <p:sp>
          <p:nvSpPr>
            <p:cNvPr id="6" name="Oval 3">
              <a:extLst>
                <a:ext uri="{FF2B5EF4-FFF2-40B4-BE49-F238E27FC236}">
                  <a16:creationId xmlns:a16="http://schemas.microsoft.com/office/drawing/2014/main" id="{7B31928D-EDC8-47D8-AE2D-C3DC37A459C3}"/>
                </a:ext>
              </a:extLst>
            </p:cNvPr>
            <p:cNvSpPr/>
            <p:nvPr/>
          </p:nvSpPr>
          <p:spPr>
            <a:xfrm>
              <a:off x="1541124" y="2209176"/>
              <a:ext cx="1442389" cy="1442389"/>
            </a:xfrm>
            <a:prstGeom prst="ellipse">
              <a:avLst/>
            </a:prstGeom>
            <a:noFill/>
            <a:ln w="1270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31B8BEED-0938-4B06-BF3A-003E1D5C757E}"/>
                </a:ext>
              </a:extLst>
            </p:cNvPr>
            <p:cNvSpPr/>
            <p:nvPr/>
          </p:nvSpPr>
          <p:spPr>
            <a:xfrm>
              <a:off x="1832924" y="2500976"/>
              <a:ext cx="858789" cy="858789"/>
            </a:xfrm>
            <a:prstGeom prst="ellipse">
              <a:avLst/>
            </a:prstGeom>
            <a:noFill/>
            <a:ln w="1270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6576FCD-429C-49FE-A685-C442A06674F5}"/>
                </a:ext>
              </a:extLst>
            </p:cNvPr>
            <p:cNvSpPr/>
            <p:nvPr/>
          </p:nvSpPr>
          <p:spPr>
            <a:xfrm>
              <a:off x="1259632" y="1927684"/>
              <a:ext cx="2005372" cy="2005372"/>
            </a:xfrm>
            <a:prstGeom prst="ellipse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5EA0BFC-B197-4A67-9215-DDA5292F338D}"/>
              </a:ext>
            </a:extLst>
          </p:cNvPr>
          <p:cNvGrpSpPr/>
          <p:nvPr/>
        </p:nvGrpSpPr>
        <p:grpSpPr>
          <a:xfrm>
            <a:off x="7048324" y="2053233"/>
            <a:ext cx="4424299" cy="4072252"/>
            <a:chOff x="5220072" y="1700808"/>
            <a:chExt cx="3198753" cy="4269366"/>
          </a:xfrm>
        </p:grpSpPr>
        <p:sp>
          <p:nvSpPr>
            <p:cNvPr id="10" name="Flowchart: Process 7">
              <a:extLst>
                <a:ext uri="{FF2B5EF4-FFF2-40B4-BE49-F238E27FC236}">
                  <a16:creationId xmlns:a16="http://schemas.microsoft.com/office/drawing/2014/main" id="{8E4E61BE-36B0-46B8-963C-7BE95A5ED1F0}"/>
                </a:ext>
              </a:extLst>
            </p:cNvPr>
            <p:cNvSpPr/>
            <p:nvPr/>
          </p:nvSpPr>
          <p:spPr>
            <a:xfrm rot="19958372">
              <a:off x="5765733" y="4695721"/>
              <a:ext cx="2653092" cy="646469"/>
            </a:xfrm>
            <a:prstGeom prst="flowChartProcess">
              <a:avLst/>
            </a:prstGeom>
            <a:gradFill>
              <a:gsLst>
                <a:gs pos="99000">
                  <a:schemeClr val="bg1">
                    <a:lumMod val="49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  <a:effectLst>
              <a:glow>
                <a:schemeClr val="bg1">
                  <a:lumMod val="65000"/>
                  <a:alpha val="48000"/>
                </a:schemeClr>
              </a:glo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C08FC0A1-43C5-4238-891F-5F6E7E135B48}"/>
                </a:ext>
              </a:extLst>
            </p:cNvPr>
            <p:cNvGrpSpPr/>
            <p:nvPr/>
          </p:nvGrpSpPr>
          <p:grpSpPr>
            <a:xfrm>
              <a:off x="5710368" y="1700808"/>
              <a:ext cx="2528707" cy="4176464"/>
              <a:chOff x="5710368" y="1700808"/>
              <a:chExt cx="2528707" cy="4176464"/>
            </a:xfrm>
          </p:grpSpPr>
          <p:sp>
            <p:nvSpPr>
              <p:cNvPr id="13" name="Up Arrow 3">
                <a:extLst>
                  <a:ext uri="{FF2B5EF4-FFF2-40B4-BE49-F238E27FC236}">
                    <a16:creationId xmlns:a16="http://schemas.microsoft.com/office/drawing/2014/main" id="{72CACEAB-C48F-478F-A5F8-E6742D56455F}"/>
                  </a:ext>
                </a:extLst>
              </p:cNvPr>
              <p:cNvSpPr/>
              <p:nvPr/>
            </p:nvSpPr>
            <p:spPr>
              <a:xfrm>
                <a:off x="6870923" y="1700808"/>
                <a:ext cx="1368152" cy="2035274"/>
              </a:xfrm>
              <a:prstGeom prst="upArrow">
                <a:avLst/>
              </a:prstGeom>
              <a:gradFill flip="none" rotWithShape="1">
                <a:gsLst>
                  <a:gs pos="99000">
                    <a:schemeClr val="accent4"/>
                  </a:gs>
                  <a:gs pos="0">
                    <a:schemeClr val="accent4">
                      <a:lumMod val="86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Flowchart: Data 6">
                <a:extLst>
                  <a:ext uri="{FF2B5EF4-FFF2-40B4-BE49-F238E27FC236}">
                    <a16:creationId xmlns:a16="http://schemas.microsoft.com/office/drawing/2014/main" id="{BC3FB4F8-D4C6-4333-A8ED-206DF969F41F}"/>
                  </a:ext>
                </a:extLst>
              </p:cNvPr>
              <p:cNvSpPr/>
              <p:nvPr/>
            </p:nvSpPr>
            <p:spPr>
              <a:xfrm flipH="1">
                <a:off x="6592296" y="3500344"/>
                <a:ext cx="1030423" cy="154661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  <a:gd name="connsiteX0" fmla="*/ 0 w 9830"/>
                  <a:gd name="connsiteY0" fmla="*/ 8685 h 9420"/>
                  <a:gd name="connsiteX1" fmla="*/ 3898 w 9830"/>
                  <a:gd name="connsiteY1" fmla="*/ 580 h 9420"/>
                  <a:gd name="connsiteX2" fmla="*/ 9830 w 9830"/>
                  <a:gd name="connsiteY2" fmla="*/ 0 h 9420"/>
                  <a:gd name="connsiteX3" fmla="*/ 6661 w 9830"/>
                  <a:gd name="connsiteY3" fmla="*/ 9420 h 9420"/>
                  <a:gd name="connsiteX4" fmla="*/ 0 w 9830"/>
                  <a:gd name="connsiteY4" fmla="*/ 8685 h 9420"/>
                  <a:gd name="connsiteX0" fmla="*/ 0 w 10000"/>
                  <a:gd name="connsiteY0" fmla="*/ 9220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220 h 10000"/>
                  <a:gd name="connsiteX0" fmla="*/ 0 w 10000"/>
                  <a:gd name="connsiteY0" fmla="*/ 9499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  <a:gd name="connsiteX0" fmla="*/ 0 w 10000"/>
                  <a:gd name="connsiteY0" fmla="*/ 9499 h 10000"/>
                  <a:gd name="connsiteX1" fmla="*/ 4601 w 10000"/>
                  <a:gd name="connsiteY1" fmla="*/ 58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9499"/>
                    </a:moveTo>
                    <a:lnTo>
                      <a:pt x="4601" y="58"/>
                    </a:lnTo>
                    <a:lnTo>
                      <a:pt x="10000" y="0"/>
                    </a:lnTo>
                    <a:lnTo>
                      <a:pt x="6776" y="10000"/>
                    </a:lnTo>
                    <a:cubicBezTo>
                      <a:pt x="4517" y="9740"/>
                      <a:pt x="2403" y="9480"/>
                      <a:pt x="0" y="9499"/>
                    </a:cubicBezTo>
                    <a:close/>
                  </a:path>
                </a:pathLst>
              </a:custGeom>
              <a:gradFill>
                <a:gsLst>
                  <a:gs pos="99000">
                    <a:schemeClr val="accent4">
                      <a:lumMod val="48000"/>
                    </a:schemeClr>
                  </a:gs>
                  <a:gs pos="0">
                    <a:schemeClr val="accent4">
                      <a:lumMod val="9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5" name="Rectangle 12">
                <a:extLst>
                  <a:ext uri="{FF2B5EF4-FFF2-40B4-BE49-F238E27FC236}">
                    <a16:creationId xmlns:a16="http://schemas.microsoft.com/office/drawing/2014/main" id="{DE2DA3D6-CAE3-449E-AD7F-A019BE2A3F7F}"/>
                  </a:ext>
                </a:extLst>
              </p:cNvPr>
              <p:cNvSpPr/>
              <p:nvPr/>
            </p:nvSpPr>
            <p:spPr>
              <a:xfrm>
                <a:off x="6372200" y="3429000"/>
                <a:ext cx="720080" cy="1368152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4">
                      <a:lumMod val="73000"/>
                    </a:schemeClr>
                  </a:gs>
                  <a:gs pos="0">
                    <a:schemeClr val="accent4">
                      <a:lumMod val="94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Flowchart: Data 6">
                <a:extLst>
                  <a:ext uri="{FF2B5EF4-FFF2-40B4-BE49-F238E27FC236}">
                    <a16:creationId xmlns:a16="http://schemas.microsoft.com/office/drawing/2014/main" id="{3F43FD7C-ABFF-491A-BDFB-F2EFAAF10A9D}"/>
                  </a:ext>
                </a:extLst>
              </p:cNvPr>
              <p:cNvSpPr/>
              <p:nvPr/>
            </p:nvSpPr>
            <p:spPr>
              <a:xfrm flipH="1">
                <a:off x="5916298" y="4572715"/>
                <a:ext cx="954624" cy="164183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4068" y="580"/>
                    </a:lnTo>
                    <a:lnTo>
                      <a:pt x="10000" y="0"/>
                    </a:lnTo>
                    <a:lnTo>
                      <a:pt x="6831" y="9420"/>
                    </a:lnTo>
                    <a:lnTo>
                      <a:pt x="0" y="10000"/>
                    </a:lnTo>
                    <a:close/>
                  </a:path>
                </a:pathLst>
              </a:custGeom>
              <a:gradFill>
                <a:gsLst>
                  <a:gs pos="99000">
                    <a:schemeClr val="accent4">
                      <a:lumMod val="17000"/>
                    </a:schemeClr>
                  </a:gs>
                  <a:gs pos="0">
                    <a:schemeClr val="accent4">
                      <a:lumMod val="78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4">
                <a:extLst>
                  <a:ext uri="{FF2B5EF4-FFF2-40B4-BE49-F238E27FC236}">
                    <a16:creationId xmlns:a16="http://schemas.microsoft.com/office/drawing/2014/main" id="{643AF68C-DC09-4005-88B8-4AC022153C83}"/>
                  </a:ext>
                </a:extLst>
              </p:cNvPr>
              <p:cNvSpPr/>
              <p:nvPr/>
            </p:nvSpPr>
            <p:spPr>
              <a:xfrm>
                <a:off x="5710368" y="4509120"/>
                <a:ext cx="720080" cy="1368152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4">
                      <a:lumMod val="62000"/>
                    </a:schemeClr>
                  </a:gs>
                  <a:gs pos="44000">
                    <a:schemeClr val="accent4">
                      <a:lumMod val="8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12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9048BC7A-4045-4E3F-BD43-F5CD1960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743765"/>
              <a:ext cx="1338808" cy="22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6D10A122-7626-4F2E-B360-5651DB1AE487}"/>
              </a:ext>
            </a:extLst>
          </p:cNvPr>
          <p:cNvCxnSpPr>
            <a:cxnSpLocks/>
          </p:cNvCxnSpPr>
          <p:nvPr/>
        </p:nvCxnSpPr>
        <p:spPr>
          <a:xfrm flipV="1">
            <a:off x="3682380" y="3081624"/>
            <a:ext cx="5112000" cy="952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6">
            <a:extLst>
              <a:ext uri="{FF2B5EF4-FFF2-40B4-BE49-F238E27FC236}">
                <a16:creationId xmlns:a16="http://schemas.microsoft.com/office/drawing/2014/main" id="{4AE665A7-888E-4C90-B6CF-DDD06C5D59E9}"/>
              </a:ext>
            </a:extLst>
          </p:cNvPr>
          <p:cNvGrpSpPr/>
          <p:nvPr/>
        </p:nvGrpSpPr>
        <p:grpSpPr>
          <a:xfrm>
            <a:off x="3773845" y="2227353"/>
            <a:ext cx="4660034" cy="796533"/>
            <a:chOff x="6372201" y="2011203"/>
            <a:chExt cx="2736304" cy="796533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A0F013E-3426-468B-9F8D-AC0C60639E1A}"/>
                </a:ext>
              </a:extLst>
            </p:cNvPr>
            <p:cNvSpPr txBox="1"/>
            <p:nvPr/>
          </p:nvSpPr>
          <p:spPr>
            <a:xfrm>
              <a:off x="6372201" y="2346071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Extender tiempo de permanencia.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s-MX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Mejora calidad de servicio.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BC52181E-7B1A-4ECC-9BED-A2463C3E690B}"/>
                </a:ext>
              </a:extLst>
            </p:cNvPr>
            <p:cNvSpPr txBox="1"/>
            <p:nvPr/>
          </p:nvSpPr>
          <p:spPr>
            <a:xfrm>
              <a:off x="6372201" y="2011203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Meta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2" name="Rectangle 19">
            <a:extLst>
              <a:ext uri="{FF2B5EF4-FFF2-40B4-BE49-F238E27FC236}">
                <a16:creationId xmlns:a16="http://schemas.microsoft.com/office/drawing/2014/main" id="{1C95BFDD-2449-4244-85AE-4D1F849DA889}"/>
              </a:ext>
            </a:extLst>
          </p:cNvPr>
          <p:cNvSpPr/>
          <p:nvPr/>
        </p:nvSpPr>
        <p:spPr>
          <a:xfrm>
            <a:off x="2818285" y="2236876"/>
            <a:ext cx="864096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cxnSp>
        <p:nvCxnSpPr>
          <p:cNvPr id="23" name="Straight Connector 20">
            <a:extLst>
              <a:ext uri="{FF2B5EF4-FFF2-40B4-BE49-F238E27FC236}">
                <a16:creationId xmlns:a16="http://schemas.microsoft.com/office/drawing/2014/main" id="{A11696F6-1929-4807-8A4E-A1FC713B598C}"/>
              </a:ext>
            </a:extLst>
          </p:cNvPr>
          <p:cNvCxnSpPr>
            <a:cxnSpLocks/>
          </p:cNvCxnSpPr>
          <p:nvPr/>
        </p:nvCxnSpPr>
        <p:spPr>
          <a:xfrm flipV="1">
            <a:off x="2695370" y="4390152"/>
            <a:ext cx="5112000" cy="952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1">
            <a:extLst>
              <a:ext uri="{FF2B5EF4-FFF2-40B4-BE49-F238E27FC236}">
                <a16:creationId xmlns:a16="http://schemas.microsoft.com/office/drawing/2014/main" id="{6C618135-9217-40C2-B1A9-0E812D560BDC}"/>
              </a:ext>
            </a:extLst>
          </p:cNvPr>
          <p:cNvGrpSpPr/>
          <p:nvPr/>
        </p:nvGrpSpPr>
        <p:grpSpPr>
          <a:xfrm>
            <a:off x="2824346" y="3393858"/>
            <a:ext cx="4711720" cy="962756"/>
            <a:chOff x="6353591" y="1869182"/>
            <a:chExt cx="2766653" cy="962756"/>
          </a:xfrm>
        </p:grpSpPr>
        <p:sp>
          <p:nvSpPr>
            <p:cNvPr id="25" name="TextBox 22">
              <a:extLst>
                <a:ext uri="{FF2B5EF4-FFF2-40B4-BE49-F238E27FC236}">
                  <a16:creationId xmlns:a16="http://schemas.microsoft.com/office/drawing/2014/main" id="{316116A9-D4FE-487A-9B9D-3F6541A52D23}"/>
                </a:ext>
              </a:extLst>
            </p:cNvPr>
            <p:cNvSpPr txBox="1"/>
            <p:nvPr/>
          </p:nvSpPr>
          <p:spPr>
            <a:xfrm>
              <a:off x="6353591" y="2185607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Música para disminuir cuello de botella.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Pantallas interactivas </a:t>
              </a:r>
              <a:b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Uso de bolsos cambrella - nylon</a:t>
              </a: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2781E67C-BF4B-44FB-AC2F-902B112D141B}"/>
                </a:ext>
              </a:extLst>
            </p:cNvPr>
            <p:cNvSpPr txBox="1"/>
            <p:nvPr/>
          </p:nvSpPr>
          <p:spPr>
            <a:xfrm>
              <a:off x="6383940" y="1869182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Actividades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7" name="Rectangle 24">
            <a:extLst>
              <a:ext uri="{FF2B5EF4-FFF2-40B4-BE49-F238E27FC236}">
                <a16:creationId xmlns:a16="http://schemas.microsoft.com/office/drawing/2014/main" id="{B474677F-DE7F-4454-AD2C-13758BAB7D50}"/>
              </a:ext>
            </a:extLst>
          </p:cNvPr>
          <p:cNvSpPr/>
          <p:nvPr/>
        </p:nvSpPr>
        <p:spPr>
          <a:xfrm>
            <a:off x="1901585" y="3545404"/>
            <a:ext cx="864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8" name="Straight Connector 25">
            <a:extLst>
              <a:ext uri="{FF2B5EF4-FFF2-40B4-BE49-F238E27FC236}">
                <a16:creationId xmlns:a16="http://schemas.microsoft.com/office/drawing/2014/main" id="{390E5A36-B0B4-4D35-BA37-E4888F1E4A77}"/>
              </a:ext>
            </a:extLst>
          </p:cNvPr>
          <p:cNvCxnSpPr>
            <a:cxnSpLocks/>
          </p:cNvCxnSpPr>
          <p:nvPr/>
        </p:nvCxnSpPr>
        <p:spPr>
          <a:xfrm flipV="1">
            <a:off x="1778671" y="5698679"/>
            <a:ext cx="5112000" cy="9524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6">
            <a:extLst>
              <a:ext uri="{FF2B5EF4-FFF2-40B4-BE49-F238E27FC236}">
                <a16:creationId xmlns:a16="http://schemas.microsoft.com/office/drawing/2014/main" id="{4B39D685-ED54-4544-BB34-7A38D7491EAA}"/>
              </a:ext>
            </a:extLst>
          </p:cNvPr>
          <p:cNvGrpSpPr/>
          <p:nvPr/>
        </p:nvGrpSpPr>
        <p:grpSpPr>
          <a:xfrm>
            <a:off x="1938234" y="4667375"/>
            <a:ext cx="4660034" cy="1015578"/>
            <a:chOff x="6372202" y="1834171"/>
            <a:chExt cx="2736304" cy="1015578"/>
          </a:xfrm>
        </p:grpSpPr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E70A417B-5C79-4544-8E1D-91363D6D7B99}"/>
                </a:ext>
              </a:extLst>
            </p:cNvPr>
            <p:cNvSpPr txBox="1"/>
            <p:nvPr/>
          </p:nvSpPr>
          <p:spPr>
            <a:xfrm>
              <a:off x="6372202" y="2203418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Encuesta de satisfacción.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Incremento tiempo de estadía.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Disminución de filas</a:t>
              </a: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6A02FFBB-1937-4CC6-8D49-CC53A9565434}"/>
                </a:ext>
              </a:extLst>
            </p:cNvPr>
            <p:cNvSpPr txBox="1"/>
            <p:nvPr/>
          </p:nvSpPr>
          <p:spPr>
            <a:xfrm>
              <a:off x="6372202" y="1834171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Parámetro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2" name="Rectangle 29">
            <a:extLst>
              <a:ext uri="{FF2B5EF4-FFF2-40B4-BE49-F238E27FC236}">
                <a16:creationId xmlns:a16="http://schemas.microsoft.com/office/drawing/2014/main" id="{5383689C-8143-4747-B41F-1D9555183453}"/>
              </a:ext>
            </a:extLst>
          </p:cNvPr>
          <p:cNvSpPr/>
          <p:nvPr/>
        </p:nvSpPr>
        <p:spPr>
          <a:xfrm>
            <a:off x="990856" y="4853931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4FC42B0B-D01E-4604-9710-F2D14E4BDDD3}"/>
              </a:ext>
            </a:extLst>
          </p:cNvPr>
          <p:cNvSpPr/>
          <p:nvPr/>
        </p:nvSpPr>
        <p:spPr>
          <a:xfrm flipH="1">
            <a:off x="2122372" y="3825136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8C4EA1D6-47DB-4C72-9793-BDD08F65BF94}"/>
              </a:ext>
            </a:extLst>
          </p:cNvPr>
          <p:cNvSpPr/>
          <p:nvPr/>
        </p:nvSpPr>
        <p:spPr>
          <a:xfrm>
            <a:off x="3080536" y="2504350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Rounded Rectangle 27">
            <a:extLst>
              <a:ext uri="{FF2B5EF4-FFF2-40B4-BE49-F238E27FC236}">
                <a16:creationId xmlns:a16="http://schemas.microsoft.com/office/drawing/2014/main" id="{0B14C6DF-DC84-4788-B0FD-B3C8391CDC7B}"/>
              </a:ext>
            </a:extLst>
          </p:cNvPr>
          <p:cNvSpPr/>
          <p:nvPr/>
        </p:nvSpPr>
        <p:spPr>
          <a:xfrm>
            <a:off x="1209331" y="5152892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0E64C226-BAE5-4BD8-860A-C5F5CA8E15F5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Propuesta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4CD3A637-7D9B-49AE-8A94-B255A7C47A82}"/>
              </a:ext>
            </a:extLst>
          </p:cNvPr>
          <p:cNvSpPr txBox="1"/>
          <p:nvPr/>
        </p:nvSpPr>
        <p:spPr>
          <a:xfrm>
            <a:off x="8141966" y="1089240"/>
            <a:ext cx="484218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FIDELIZACIÓN</a:t>
            </a:r>
            <a:endParaRPr lang="es-MX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306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B360CCB-5B66-4DBF-BFC0-52E4D2296986}"/>
              </a:ext>
            </a:extLst>
          </p:cNvPr>
          <p:cNvGrpSpPr/>
          <p:nvPr/>
        </p:nvGrpSpPr>
        <p:grpSpPr>
          <a:xfrm>
            <a:off x="9959106" y="1571132"/>
            <a:ext cx="1207911" cy="1207911"/>
            <a:chOff x="1259632" y="1927684"/>
            <a:chExt cx="2005372" cy="2005372"/>
          </a:xfrm>
        </p:grpSpPr>
        <p:sp>
          <p:nvSpPr>
            <p:cNvPr id="6" name="Oval 3">
              <a:extLst>
                <a:ext uri="{FF2B5EF4-FFF2-40B4-BE49-F238E27FC236}">
                  <a16:creationId xmlns:a16="http://schemas.microsoft.com/office/drawing/2014/main" id="{7B31928D-EDC8-47D8-AE2D-C3DC37A459C3}"/>
                </a:ext>
              </a:extLst>
            </p:cNvPr>
            <p:cNvSpPr/>
            <p:nvPr/>
          </p:nvSpPr>
          <p:spPr>
            <a:xfrm>
              <a:off x="1541124" y="2209176"/>
              <a:ext cx="1442389" cy="1442389"/>
            </a:xfrm>
            <a:prstGeom prst="ellipse">
              <a:avLst/>
            </a:prstGeom>
            <a:noFill/>
            <a:ln w="1270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31B8BEED-0938-4B06-BF3A-003E1D5C757E}"/>
                </a:ext>
              </a:extLst>
            </p:cNvPr>
            <p:cNvSpPr/>
            <p:nvPr/>
          </p:nvSpPr>
          <p:spPr>
            <a:xfrm>
              <a:off x="1832924" y="2500976"/>
              <a:ext cx="858789" cy="858789"/>
            </a:xfrm>
            <a:prstGeom prst="ellipse">
              <a:avLst/>
            </a:prstGeom>
            <a:noFill/>
            <a:ln w="1270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6576FCD-429C-49FE-A685-C442A06674F5}"/>
                </a:ext>
              </a:extLst>
            </p:cNvPr>
            <p:cNvSpPr/>
            <p:nvPr/>
          </p:nvSpPr>
          <p:spPr>
            <a:xfrm>
              <a:off x="1259632" y="1927684"/>
              <a:ext cx="2005372" cy="2005372"/>
            </a:xfrm>
            <a:prstGeom prst="ellipse">
              <a:avLst/>
            </a:prstGeom>
            <a:noFill/>
            <a:ln w="1270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5EA0BFC-B197-4A67-9215-DDA5292F338D}"/>
              </a:ext>
            </a:extLst>
          </p:cNvPr>
          <p:cNvGrpSpPr/>
          <p:nvPr/>
        </p:nvGrpSpPr>
        <p:grpSpPr>
          <a:xfrm>
            <a:off x="7048324" y="2053233"/>
            <a:ext cx="4424299" cy="4072252"/>
            <a:chOff x="5220072" y="1700808"/>
            <a:chExt cx="3198753" cy="4269366"/>
          </a:xfrm>
        </p:grpSpPr>
        <p:sp>
          <p:nvSpPr>
            <p:cNvPr id="10" name="Flowchart: Process 7">
              <a:extLst>
                <a:ext uri="{FF2B5EF4-FFF2-40B4-BE49-F238E27FC236}">
                  <a16:creationId xmlns:a16="http://schemas.microsoft.com/office/drawing/2014/main" id="{8E4E61BE-36B0-46B8-963C-7BE95A5ED1F0}"/>
                </a:ext>
              </a:extLst>
            </p:cNvPr>
            <p:cNvSpPr/>
            <p:nvPr/>
          </p:nvSpPr>
          <p:spPr>
            <a:xfrm rot="19958372">
              <a:off x="5765733" y="4695721"/>
              <a:ext cx="2653092" cy="646469"/>
            </a:xfrm>
            <a:prstGeom prst="flowChartProcess">
              <a:avLst/>
            </a:prstGeom>
            <a:gradFill>
              <a:gsLst>
                <a:gs pos="99000">
                  <a:schemeClr val="bg1">
                    <a:lumMod val="49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  <a:effectLst>
              <a:glow>
                <a:schemeClr val="bg1">
                  <a:lumMod val="65000"/>
                  <a:alpha val="48000"/>
                </a:schemeClr>
              </a:glo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C08FC0A1-43C5-4238-891F-5F6E7E135B48}"/>
                </a:ext>
              </a:extLst>
            </p:cNvPr>
            <p:cNvGrpSpPr/>
            <p:nvPr/>
          </p:nvGrpSpPr>
          <p:grpSpPr>
            <a:xfrm>
              <a:off x="5710368" y="1700808"/>
              <a:ext cx="2528707" cy="4176464"/>
              <a:chOff x="5710368" y="1700808"/>
              <a:chExt cx="2528707" cy="4176464"/>
            </a:xfrm>
          </p:grpSpPr>
          <p:sp>
            <p:nvSpPr>
              <p:cNvPr id="13" name="Up Arrow 3">
                <a:extLst>
                  <a:ext uri="{FF2B5EF4-FFF2-40B4-BE49-F238E27FC236}">
                    <a16:creationId xmlns:a16="http://schemas.microsoft.com/office/drawing/2014/main" id="{72CACEAB-C48F-478F-A5F8-E6742D56455F}"/>
                  </a:ext>
                </a:extLst>
              </p:cNvPr>
              <p:cNvSpPr/>
              <p:nvPr/>
            </p:nvSpPr>
            <p:spPr>
              <a:xfrm>
                <a:off x="6870923" y="1700808"/>
                <a:ext cx="1368152" cy="2035274"/>
              </a:xfrm>
              <a:prstGeom prst="upArrow">
                <a:avLst/>
              </a:prstGeom>
              <a:gradFill flip="none" rotWithShape="1">
                <a:gsLst>
                  <a:gs pos="99000">
                    <a:schemeClr val="accent4"/>
                  </a:gs>
                  <a:gs pos="0">
                    <a:schemeClr val="accent4">
                      <a:lumMod val="86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Flowchart: Data 6">
                <a:extLst>
                  <a:ext uri="{FF2B5EF4-FFF2-40B4-BE49-F238E27FC236}">
                    <a16:creationId xmlns:a16="http://schemas.microsoft.com/office/drawing/2014/main" id="{BC3FB4F8-D4C6-4333-A8ED-206DF969F41F}"/>
                  </a:ext>
                </a:extLst>
              </p:cNvPr>
              <p:cNvSpPr/>
              <p:nvPr/>
            </p:nvSpPr>
            <p:spPr>
              <a:xfrm flipH="1">
                <a:off x="6592296" y="3500344"/>
                <a:ext cx="1030423" cy="154661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  <a:gd name="connsiteX0" fmla="*/ 0 w 9830"/>
                  <a:gd name="connsiteY0" fmla="*/ 8685 h 9420"/>
                  <a:gd name="connsiteX1" fmla="*/ 3898 w 9830"/>
                  <a:gd name="connsiteY1" fmla="*/ 580 h 9420"/>
                  <a:gd name="connsiteX2" fmla="*/ 9830 w 9830"/>
                  <a:gd name="connsiteY2" fmla="*/ 0 h 9420"/>
                  <a:gd name="connsiteX3" fmla="*/ 6661 w 9830"/>
                  <a:gd name="connsiteY3" fmla="*/ 9420 h 9420"/>
                  <a:gd name="connsiteX4" fmla="*/ 0 w 9830"/>
                  <a:gd name="connsiteY4" fmla="*/ 8685 h 9420"/>
                  <a:gd name="connsiteX0" fmla="*/ 0 w 10000"/>
                  <a:gd name="connsiteY0" fmla="*/ 9220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220 h 10000"/>
                  <a:gd name="connsiteX0" fmla="*/ 0 w 10000"/>
                  <a:gd name="connsiteY0" fmla="*/ 9499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  <a:gd name="connsiteX0" fmla="*/ 0 w 10000"/>
                  <a:gd name="connsiteY0" fmla="*/ 9499 h 10000"/>
                  <a:gd name="connsiteX1" fmla="*/ 4601 w 10000"/>
                  <a:gd name="connsiteY1" fmla="*/ 58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9499"/>
                    </a:moveTo>
                    <a:lnTo>
                      <a:pt x="4601" y="58"/>
                    </a:lnTo>
                    <a:lnTo>
                      <a:pt x="10000" y="0"/>
                    </a:lnTo>
                    <a:lnTo>
                      <a:pt x="6776" y="10000"/>
                    </a:lnTo>
                    <a:cubicBezTo>
                      <a:pt x="4517" y="9740"/>
                      <a:pt x="2403" y="9480"/>
                      <a:pt x="0" y="9499"/>
                    </a:cubicBezTo>
                    <a:close/>
                  </a:path>
                </a:pathLst>
              </a:custGeom>
              <a:gradFill>
                <a:gsLst>
                  <a:gs pos="99000">
                    <a:schemeClr val="accent4">
                      <a:lumMod val="48000"/>
                    </a:schemeClr>
                  </a:gs>
                  <a:gs pos="0">
                    <a:schemeClr val="accent4">
                      <a:lumMod val="9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5" name="Rectangle 12">
                <a:extLst>
                  <a:ext uri="{FF2B5EF4-FFF2-40B4-BE49-F238E27FC236}">
                    <a16:creationId xmlns:a16="http://schemas.microsoft.com/office/drawing/2014/main" id="{DE2DA3D6-CAE3-449E-AD7F-A019BE2A3F7F}"/>
                  </a:ext>
                </a:extLst>
              </p:cNvPr>
              <p:cNvSpPr/>
              <p:nvPr/>
            </p:nvSpPr>
            <p:spPr>
              <a:xfrm>
                <a:off x="6372200" y="3429000"/>
                <a:ext cx="720080" cy="1368152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4">
                      <a:lumMod val="73000"/>
                    </a:schemeClr>
                  </a:gs>
                  <a:gs pos="0">
                    <a:schemeClr val="accent4">
                      <a:lumMod val="94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Flowchart: Data 6">
                <a:extLst>
                  <a:ext uri="{FF2B5EF4-FFF2-40B4-BE49-F238E27FC236}">
                    <a16:creationId xmlns:a16="http://schemas.microsoft.com/office/drawing/2014/main" id="{3F43FD7C-ABFF-491A-BDFB-F2EFAAF10A9D}"/>
                  </a:ext>
                </a:extLst>
              </p:cNvPr>
              <p:cNvSpPr/>
              <p:nvPr/>
            </p:nvSpPr>
            <p:spPr>
              <a:xfrm flipH="1">
                <a:off x="5916298" y="4572715"/>
                <a:ext cx="954624" cy="164183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4068" y="580"/>
                    </a:lnTo>
                    <a:lnTo>
                      <a:pt x="10000" y="0"/>
                    </a:lnTo>
                    <a:lnTo>
                      <a:pt x="6831" y="9420"/>
                    </a:lnTo>
                    <a:lnTo>
                      <a:pt x="0" y="10000"/>
                    </a:lnTo>
                    <a:close/>
                  </a:path>
                </a:pathLst>
              </a:custGeom>
              <a:gradFill>
                <a:gsLst>
                  <a:gs pos="99000">
                    <a:schemeClr val="accent4">
                      <a:lumMod val="17000"/>
                    </a:schemeClr>
                  </a:gs>
                  <a:gs pos="0">
                    <a:schemeClr val="accent4">
                      <a:lumMod val="78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7" name="Rectangle 14">
                <a:extLst>
                  <a:ext uri="{FF2B5EF4-FFF2-40B4-BE49-F238E27FC236}">
                    <a16:creationId xmlns:a16="http://schemas.microsoft.com/office/drawing/2014/main" id="{643AF68C-DC09-4005-88B8-4AC022153C83}"/>
                  </a:ext>
                </a:extLst>
              </p:cNvPr>
              <p:cNvSpPr/>
              <p:nvPr/>
            </p:nvSpPr>
            <p:spPr>
              <a:xfrm>
                <a:off x="5710368" y="4509120"/>
                <a:ext cx="720080" cy="1368152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4">
                      <a:lumMod val="62000"/>
                    </a:schemeClr>
                  </a:gs>
                  <a:gs pos="44000">
                    <a:schemeClr val="accent4">
                      <a:lumMod val="8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12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9048BC7A-4045-4E3F-BD43-F5CD1960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743765"/>
              <a:ext cx="1338808" cy="22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6D10A122-7626-4F2E-B360-5651DB1AE487}"/>
              </a:ext>
            </a:extLst>
          </p:cNvPr>
          <p:cNvCxnSpPr>
            <a:cxnSpLocks/>
          </p:cNvCxnSpPr>
          <p:nvPr/>
        </p:nvCxnSpPr>
        <p:spPr>
          <a:xfrm flipV="1">
            <a:off x="3682380" y="3081624"/>
            <a:ext cx="5112000" cy="952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6">
            <a:extLst>
              <a:ext uri="{FF2B5EF4-FFF2-40B4-BE49-F238E27FC236}">
                <a16:creationId xmlns:a16="http://schemas.microsoft.com/office/drawing/2014/main" id="{4AE665A7-888E-4C90-B6CF-DDD06C5D59E9}"/>
              </a:ext>
            </a:extLst>
          </p:cNvPr>
          <p:cNvGrpSpPr/>
          <p:nvPr/>
        </p:nvGrpSpPr>
        <p:grpSpPr>
          <a:xfrm>
            <a:off x="3773845" y="2227353"/>
            <a:ext cx="4660034" cy="796533"/>
            <a:chOff x="6372201" y="2011203"/>
            <a:chExt cx="2736304" cy="796533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A0F013E-3426-468B-9F8D-AC0C60639E1A}"/>
                </a:ext>
              </a:extLst>
            </p:cNvPr>
            <p:cNvSpPr txBox="1"/>
            <p:nvPr/>
          </p:nvSpPr>
          <p:spPr>
            <a:xfrm>
              <a:off x="6372201" y="2346071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Vinculo emocional con la marca.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s-MX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Posicionamiento en el Top </a:t>
              </a:r>
              <a:r>
                <a:rPr lang="es-MX" altLang="ko-K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of</a:t>
              </a:r>
              <a:r>
                <a:rPr lang="es-MX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s-MX" altLang="ko-K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mind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BC52181E-7B1A-4ECC-9BED-A2463C3E690B}"/>
                </a:ext>
              </a:extLst>
            </p:cNvPr>
            <p:cNvSpPr txBox="1"/>
            <p:nvPr/>
          </p:nvSpPr>
          <p:spPr>
            <a:xfrm>
              <a:off x="6372201" y="2011203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Meta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2" name="Rectangle 19">
            <a:extLst>
              <a:ext uri="{FF2B5EF4-FFF2-40B4-BE49-F238E27FC236}">
                <a16:creationId xmlns:a16="http://schemas.microsoft.com/office/drawing/2014/main" id="{1C95BFDD-2449-4244-85AE-4D1F849DA889}"/>
              </a:ext>
            </a:extLst>
          </p:cNvPr>
          <p:cNvSpPr/>
          <p:nvPr/>
        </p:nvSpPr>
        <p:spPr>
          <a:xfrm>
            <a:off x="2818285" y="2236876"/>
            <a:ext cx="864096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cxnSp>
        <p:nvCxnSpPr>
          <p:cNvPr id="23" name="Straight Connector 20">
            <a:extLst>
              <a:ext uri="{FF2B5EF4-FFF2-40B4-BE49-F238E27FC236}">
                <a16:creationId xmlns:a16="http://schemas.microsoft.com/office/drawing/2014/main" id="{A11696F6-1929-4807-8A4E-A1FC713B598C}"/>
              </a:ext>
            </a:extLst>
          </p:cNvPr>
          <p:cNvCxnSpPr>
            <a:cxnSpLocks/>
          </p:cNvCxnSpPr>
          <p:nvPr/>
        </p:nvCxnSpPr>
        <p:spPr>
          <a:xfrm flipV="1">
            <a:off x="2695370" y="4390152"/>
            <a:ext cx="5112000" cy="952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1">
            <a:extLst>
              <a:ext uri="{FF2B5EF4-FFF2-40B4-BE49-F238E27FC236}">
                <a16:creationId xmlns:a16="http://schemas.microsoft.com/office/drawing/2014/main" id="{6C618135-9217-40C2-B1A9-0E812D560BDC}"/>
              </a:ext>
            </a:extLst>
          </p:cNvPr>
          <p:cNvGrpSpPr/>
          <p:nvPr/>
        </p:nvGrpSpPr>
        <p:grpSpPr>
          <a:xfrm>
            <a:off x="2824816" y="3265460"/>
            <a:ext cx="4703114" cy="1098174"/>
            <a:chOff x="6353868" y="1740784"/>
            <a:chExt cx="2761600" cy="1098174"/>
          </a:xfrm>
        </p:grpSpPr>
        <p:sp>
          <p:nvSpPr>
            <p:cNvPr id="25" name="TextBox 22">
              <a:extLst>
                <a:ext uri="{FF2B5EF4-FFF2-40B4-BE49-F238E27FC236}">
                  <a16:creationId xmlns:a16="http://schemas.microsoft.com/office/drawing/2014/main" id="{316116A9-D4FE-487A-9B9D-3F6541A52D23}"/>
                </a:ext>
              </a:extLst>
            </p:cNvPr>
            <p:cNvSpPr txBox="1"/>
            <p:nvPr/>
          </p:nvSpPr>
          <p:spPr>
            <a:xfrm>
              <a:off x="6353868" y="2007961"/>
              <a:ext cx="27363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POP inteligente.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Play </a:t>
              </a:r>
              <a:r>
                <a:rPr lang="es-EC" altLang="ko-K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list</a:t>
              </a:r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durante la compra. </a:t>
              </a:r>
              <a:b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Odotipo.</a:t>
              </a:r>
              <a:b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Chocolate de la marca</a:t>
              </a: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2781E67C-BF4B-44FB-AC2F-902B112D141B}"/>
                </a:ext>
              </a:extLst>
            </p:cNvPr>
            <p:cNvSpPr txBox="1"/>
            <p:nvPr/>
          </p:nvSpPr>
          <p:spPr>
            <a:xfrm>
              <a:off x="6379164" y="1740784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Actividades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7" name="Rectangle 24">
            <a:extLst>
              <a:ext uri="{FF2B5EF4-FFF2-40B4-BE49-F238E27FC236}">
                <a16:creationId xmlns:a16="http://schemas.microsoft.com/office/drawing/2014/main" id="{B474677F-DE7F-4454-AD2C-13758BAB7D50}"/>
              </a:ext>
            </a:extLst>
          </p:cNvPr>
          <p:cNvSpPr/>
          <p:nvPr/>
        </p:nvSpPr>
        <p:spPr>
          <a:xfrm>
            <a:off x="1901585" y="3545404"/>
            <a:ext cx="864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8" name="Straight Connector 25">
            <a:extLst>
              <a:ext uri="{FF2B5EF4-FFF2-40B4-BE49-F238E27FC236}">
                <a16:creationId xmlns:a16="http://schemas.microsoft.com/office/drawing/2014/main" id="{390E5A36-B0B4-4D35-BA37-E4888F1E4A77}"/>
              </a:ext>
            </a:extLst>
          </p:cNvPr>
          <p:cNvCxnSpPr>
            <a:cxnSpLocks/>
          </p:cNvCxnSpPr>
          <p:nvPr/>
        </p:nvCxnSpPr>
        <p:spPr>
          <a:xfrm flipV="1">
            <a:off x="1778671" y="5698679"/>
            <a:ext cx="5112000" cy="9524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6">
            <a:extLst>
              <a:ext uri="{FF2B5EF4-FFF2-40B4-BE49-F238E27FC236}">
                <a16:creationId xmlns:a16="http://schemas.microsoft.com/office/drawing/2014/main" id="{4B39D685-ED54-4544-BB34-7A38D7491EAA}"/>
              </a:ext>
            </a:extLst>
          </p:cNvPr>
          <p:cNvGrpSpPr/>
          <p:nvPr/>
        </p:nvGrpSpPr>
        <p:grpSpPr>
          <a:xfrm>
            <a:off x="1938234" y="4667375"/>
            <a:ext cx="4660034" cy="1015578"/>
            <a:chOff x="6372202" y="1834171"/>
            <a:chExt cx="2736304" cy="1015578"/>
          </a:xfrm>
        </p:grpSpPr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E70A417B-5C79-4544-8E1D-91363D6D7B99}"/>
                </a:ext>
              </a:extLst>
            </p:cNvPr>
            <p:cNvSpPr txBox="1"/>
            <p:nvPr/>
          </p:nvSpPr>
          <p:spPr>
            <a:xfrm>
              <a:off x="6372202" y="2203418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Opinión de los clientes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Incremento de MSH%.</a:t>
              </a:r>
            </a:p>
            <a:p>
              <a:r>
                <a:rPr lang="es-EC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- Interacción canal digital.</a:t>
              </a: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6A02FFBB-1937-4CC6-8D49-CC53A9565434}"/>
                </a:ext>
              </a:extLst>
            </p:cNvPr>
            <p:cNvSpPr txBox="1"/>
            <p:nvPr/>
          </p:nvSpPr>
          <p:spPr>
            <a:xfrm>
              <a:off x="6372202" y="1834171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Parámetro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2" name="Rectangle 29">
            <a:extLst>
              <a:ext uri="{FF2B5EF4-FFF2-40B4-BE49-F238E27FC236}">
                <a16:creationId xmlns:a16="http://schemas.microsoft.com/office/drawing/2014/main" id="{5383689C-8143-4747-B41F-1D9555183453}"/>
              </a:ext>
            </a:extLst>
          </p:cNvPr>
          <p:cNvSpPr/>
          <p:nvPr/>
        </p:nvSpPr>
        <p:spPr>
          <a:xfrm>
            <a:off x="990856" y="4853931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4FC42B0B-D01E-4604-9710-F2D14E4BDDD3}"/>
              </a:ext>
            </a:extLst>
          </p:cNvPr>
          <p:cNvSpPr/>
          <p:nvPr/>
        </p:nvSpPr>
        <p:spPr>
          <a:xfrm flipH="1">
            <a:off x="2122372" y="3825136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8C4EA1D6-47DB-4C72-9793-BDD08F65BF94}"/>
              </a:ext>
            </a:extLst>
          </p:cNvPr>
          <p:cNvSpPr/>
          <p:nvPr/>
        </p:nvSpPr>
        <p:spPr>
          <a:xfrm>
            <a:off x="3080536" y="2504350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Rounded Rectangle 27">
            <a:extLst>
              <a:ext uri="{FF2B5EF4-FFF2-40B4-BE49-F238E27FC236}">
                <a16:creationId xmlns:a16="http://schemas.microsoft.com/office/drawing/2014/main" id="{0B14C6DF-DC84-4788-B0FD-B3C8391CDC7B}"/>
              </a:ext>
            </a:extLst>
          </p:cNvPr>
          <p:cNvSpPr/>
          <p:nvPr/>
        </p:nvSpPr>
        <p:spPr>
          <a:xfrm>
            <a:off x="1209331" y="5152892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0E64C226-BAE5-4BD8-860A-C5F5CA8E15F5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Propuesta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4CD3A637-7D9B-49AE-8A94-B255A7C47A82}"/>
              </a:ext>
            </a:extLst>
          </p:cNvPr>
          <p:cNvSpPr txBox="1"/>
          <p:nvPr/>
        </p:nvSpPr>
        <p:spPr>
          <a:xfrm>
            <a:off x="7349811" y="991318"/>
            <a:ext cx="484218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RECORDACIÓN Y POSICIONAMIENTO DE MARCA</a:t>
            </a:r>
            <a:endParaRPr lang="es-MX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FE4A4E1D-CC6A-4FE3-BA24-F16CDE59A97F}"/>
              </a:ext>
            </a:extLst>
          </p:cNvPr>
          <p:cNvSpPr txBox="1"/>
          <p:nvPr/>
        </p:nvSpPr>
        <p:spPr>
          <a:xfrm>
            <a:off x="64671" y="1213534"/>
            <a:ext cx="484218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 PDV claves Norte – Sur – Valles</a:t>
            </a:r>
            <a:b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 $ 33.6K implementación</a:t>
            </a:r>
          </a:p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798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Segoe UI Semibold" panose="020B0702040204020203" pitchFamily="34" charset="0"/>
              </a:rPr>
              <a:t>Introducción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56AF35FE-286F-4CA8-B9C3-D90A46F4AFCF}"/>
              </a:ext>
            </a:extLst>
          </p:cNvPr>
          <p:cNvSpPr txBox="1"/>
          <p:nvPr/>
        </p:nvSpPr>
        <p:spPr>
          <a:xfrm>
            <a:off x="8081578" y="4196852"/>
            <a:ext cx="39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400" dirty="0">
                <a:solidFill>
                  <a:srgbClr val="21221F">
                    <a:lumMod val="75000"/>
                    <a:lumOff val="25000"/>
                  </a:srgbClr>
                </a:solidFill>
                <a:latin typeface="Calibri"/>
              </a:rPr>
              <a:t>En su mayoría desarrollado en Europa, </a:t>
            </a:r>
            <a:r>
              <a:rPr lang="es-MX" sz="1400" dirty="0" err="1">
                <a:solidFill>
                  <a:srgbClr val="21221F">
                    <a:lumMod val="75000"/>
                    <a:lumOff val="25000"/>
                  </a:srgbClr>
                </a:solidFill>
                <a:latin typeface="Calibri"/>
              </a:rPr>
              <a:t>Ásia</a:t>
            </a:r>
            <a:r>
              <a:rPr lang="es-MX" sz="1400" dirty="0">
                <a:solidFill>
                  <a:srgbClr val="21221F">
                    <a:lumMod val="75000"/>
                    <a:lumOff val="25000"/>
                  </a:srgbClr>
                </a:solidFill>
                <a:latin typeface="Calibri"/>
              </a:rPr>
              <a:t> y América del Norte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1221F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99840E26-22B6-4A8C-9C29-C64CC6F37916}"/>
              </a:ext>
            </a:extLst>
          </p:cNvPr>
          <p:cNvSpPr txBox="1"/>
          <p:nvPr/>
        </p:nvSpPr>
        <p:spPr>
          <a:xfrm>
            <a:off x="8339149" y="3035250"/>
            <a:ext cx="3362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21221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78%  de los consumidores toman como factor clave un “ambiente de tienda agradable”.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1221F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72AD8670-9AE2-4D4E-9EA3-A510D51D6580}"/>
              </a:ext>
            </a:extLst>
          </p:cNvPr>
          <p:cNvSpPr txBox="1"/>
          <p:nvPr/>
        </p:nvSpPr>
        <p:spPr>
          <a:xfrm>
            <a:off x="7719796" y="1436515"/>
            <a:ext cx="4018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dirty="0">
                <a:ln>
                  <a:noFill/>
                </a:ln>
                <a:solidFill>
                  <a:srgbClr val="21221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desarrollo acelerado de las </a:t>
            </a:r>
            <a:r>
              <a:rPr kumimoji="0" lang="es-EC" sz="1400" b="0" i="0" u="none" strike="noStrike" kern="1200" cap="none" spc="0" normalizeH="0" baseline="0" dirty="0" err="1">
                <a:ln>
                  <a:noFill/>
                </a:ln>
                <a:solidFill>
                  <a:srgbClr val="21221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TICs</a:t>
            </a:r>
            <a:r>
              <a:rPr kumimoji="0" lang="es-EC" sz="1400" b="0" i="0" u="none" strike="noStrike" kern="1200" cap="none" spc="0" normalizeH="0" baseline="0" dirty="0">
                <a:ln>
                  <a:noFill/>
                </a:ln>
                <a:solidFill>
                  <a:srgbClr val="21221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el libre acceso a información ha generado una acelerada evolución en el comportamiento de los consumidores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8436D1E2-F2E6-4D6A-8ECA-582E951414C1}"/>
              </a:ext>
            </a:extLst>
          </p:cNvPr>
          <p:cNvSpPr txBox="1"/>
          <p:nvPr/>
        </p:nvSpPr>
        <p:spPr>
          <a:xfrm>
            <a:off x="5657385" y="123263"/>
            <a:ext cx="4734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21221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Marketing Sensorial busca que los clientes obtengan una percepción agradable mediante el estímulo de sus sentidos y se creen recuerdos que afecten la acción emocional y conductual para crear lazos.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1221F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55298549-4B04-4FAB-B874-8D485B8E79E1}"/>
              </a:ext>
            </a:extLst>
          </p:cNvPr>
          <p:cNvSpPr txBox="1"/>
          <p:nvPr/>
        </p:nvSpPr>
        <p:spPr>
          <a:xfrm>
            <a:off x="7683060" y="5132089"/>
            <a:ext cx="4018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21221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Sudamérica no desarrollado de gran manera, Colombia es uno de los pioneros en la región</a:t>
            </a:r>
            <a:r>
              <a:rPr lang="es-MX" sz="1400" dirty="0">
                <a:solidFill>
                  <a:srgbClr val="21221F">
                    <a:lumMod val="75000"/>
                    <a:lumOff val="25000"/>
                  </a:srgbClr>
                </a:solidFill>
                <a:latin typeface="Calibri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1221F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2">
            <a:extLst>
              <a:ext uri="{FF2B5EF4-FFF2-40B4-BE49-F238E27FC236}">
                <a16:creationId xmlns:a16="http://schemas.microsoft.com/office/drawing/2014/main" id="{ED39AF80-EBBE-4E97-B7D7-C2F926EFF268}"/>
              </a:ext>
            </a:extLst>
          </p:cNvPr>
          <p:cNvSpPr txBox="1"/>
          <p:nvPr/>
        </p:nvSpPr>
        <p:spPr>
          <a:xfrm>
            <a:off x="1121458" y="2778739"/>
            <a:ext cx="2975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21221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MARKETING SENSORIAL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1221F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组合 48">
            <a:extLst>
              <a:ext uri="{FF2B5EF4-FFF2-40B4-BE49-F238E27FC236}">
                <a16:creationId xmlns:a16="http://schemas.microsoft.com/office/drawing/2014/main" id="{B2813151-DFFC-4405-A735-05ADA2B0FB94}"/>
              </a:ext>
            </a:extLst>
          </p:cNvPr>
          <p:cNvGrpSpPr/>
          <p:nvPr/>
        </p:nvGrpSpPr>
        <p:grpSpPr>
          <a:xfrm>
            <a:off x="4359479" y="1273028"/>
            <a:ext cx="3746589" cy="4388957"/>
            <a:chOff x="3261436" y="976868"/>
            <a:chExt cx="4092882" cy="4794623"/>
          </a:xfrm>
        </p:grpSpPr>
        <p:grpSp>
          <p:nvGrpSpPr>
            <p:cNvPr id="40" name="组合 45">
              <a:extLst>
                <a:ext uri="{FF2B5EF4-FFF2-40B4-BE49-F238E27FC236}">
                  <a16:creationId xmlns:a16="http://schemas.microsoft.com/office/drawing/2014/main" id="{C05F9160-36EB-46CB-A1A7-7C52D3ADC0BA}"/>
                </a:ext>
              </a:extLst>
            </p:cNvPr>
            <p:cNvGrpSpPr/>
            <p:nvPr/>
          </p:nvGrpSpPr>
          <p:grpSpPr>
            <a:xfrm>
              <a:off x="3261436" y="1217662"/>
              <a:ext cx="4092882" cy="4553829"/>
              <a:chOff x="3256962" y="1177162"/>
              <a:chExt cx="4092882" cy="4553829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E9B3F976-7CF0-4C86-AB2F-7925EDC1E395}"/>
                  </a:ext>
                </a:extLst>
              </p:cNvPr>
              <p:cNvSpPr/>
              <p:nvPr/>
            </p:nvSpPr>
            <p:spPr>
              <a:xfrm>
                <a:off x="3629665" y="1177162"/>
                <a:ext cx="1339403" cy="812561"/>
              </a:xfrm>
              <a:custGeom>
                <a:avLst/>
                <a:gdLst>
                  <a:gd name="connsiteX0" fmla="*/ 1339403 w 1339403"/>
                  <a:gd name="connsiteY0" fmla="*/ 0 h 812561"/>
                  <a:gd name="connsiteX1" fmla="*/ 1339403 w 1339403"/>
                  <a:gd name="connsiteY1" fmla="*/ 264650 h 812561"/>
                  <a:gd name="connsiteX2" fmla="*/ 121989 w 1339403"/>
                  <a:gd name="connsiteY2" fmla="*/ 701690 h 812561"/>
                  <a:gd name="connsiteX3" fmla="*/ 0 w 1339403"/>
                  <a:gd name="connsiteY3" fmla="*/ 812561 h 812561"/>
                  <a:gd name="connsiteX4" fmla="*/ 0 w 1339403"/>
                  <a:gd name="connsiteY4" fmla="*/ 462812 h 812561"/>
                  <a:gd name="connsiteX5" fmla="*/ 121360 w 1339403"/>
                  <a:gd name="connsiteY5" fmla="*/ 372061 h 812561"/>
                  <a:gd name="connsiteX6" fmla="*/ 1116661 w 1339403"/>
                  <a:gd name="connsiteY6" fmla="*/ 11248 h 812561"/>
                  <a:gd name="connsiteX7" fmla="*/ 1339403 w 1339403"/>
                  <a:gd name="connsiteY7" fmla="*/ 0 h 81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9403" h="812561">
                    <a:moveTo>
                      <a:pt x="1339403" y="0"/>
                    </a:moveTo>
                    <a:lnTo>
                      <a:pt x="1339403" y="264650"/>
                    </a:lnTo>
                    <a:cubicBezTo>
                      <a:pt x="876960" y="264650"/>
                      <a:pt x="452823" y="428662"/>
                      <a:pt x="121989" y="701690"/>
                    </a:cubicBezTo>
                    <a:lnTo>
                      <a:pt x="0" y="812561"/>
                    </a:lnTo>
                    <a:lnTo>
                      <a:pt x="0" y="462812"/>
                    </a:lnTo>
                    <a:lnTo>
                      <a:pt x="121360" y="372061"/>
                    </a:lnTo>
                    <a:cubicBezTo>
                      <a:pt x="411108" y="176311"/>
                      <a:pt x="750480" y="48435"/>
                      <a:pt x="1116661" y="11248"/>
                    </a:cubicBezTo>
                    <a:lnTo>
                      <a:pt x="1339403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AE63C2C3-68DF-4551-80B3-1A1F4F222E3F}"/>
                  </a:ext>
                </a:extLst>
              </p:cNvPr>
              <p:cNvSpPr/>
              <p:nvPr/>
            </p:nvSpPr>
            <p:spPr>
              <a:xfrm>
                <a:off x="5046341" y="1181064"/>
                <a:ext cx="1323035" cy="873006"/>
              </a:xfrm>
              <a:custGeom>
                <a:avLst/>
                <a:gdLst>
                  <a:gd name="connsiteX0" fmla="*/ 0 w 1323035"/>
                  <a:gd name="connsiteY0" fmla="*/ 0 h 873006"/>
                  <a:gd name="connsiteX1" fmla="*/ 145471 w 1323035"/>
                  <a:gd name="connsiteY1" fmla="*/ 7346 h 873006"/>
                  <a:gd name="connsiteX2" fmla="*/ 1308484 w 1323035"/>
                  <a:gd name="connsiteY2" fmla="*/ 493571 h 873006"/>
                  <a:gd name="connsiteX3" fmla="*/ 1323035 w 1323035"/>
                  <a:gd name="connsiteY3" fmla="*/ 506796 h 873006"/>
                  <a:gd name="connsiteX4" fmla="*/ 1323035 w 1323035"/>
                  <a:gd name="connsiteY4" fmla="*/ 873006 h 873006"/>
                  <a:gd name="connsiteX5" fmla="*/ 1276054 w 1323035"/>
                  <a:gd name="connsiteY5" fmla="*/ 821314 h 873006"/>
                  <a:gd name="connsiteX6" fmla="*/ 118411 w 1323035"/>
                  <a:gd name="connsiteY6" fmla="*/ 270629 h 873006"/>
                  <a:gd name="connsiteX7" fmla="*/ 0 w 1323035"/>
                  <a:gd name="connsiteY7" fmla="*/ 264650 h 873006"/>
                  <a:gd name="connsiteX8" fmla="*/ 0 w 1323035"/>
                  <a:gd name="connsiteY8" fmla="*/ 0 h 87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035" h="873006">
                    <a:moveTo>
                      <a:pt x="0" y="0"/>
                    </a:moveTo>
                    <a:lnTo>
                      <a:pt x="145471" y="7346"/>
                    </a:lnTo>
                    <a:cubicBezTo>
                      <a:pt x="584889" y="51971"/>
                      <a:pt x="985700" y="227187"/>
                      <a:pt x="1308484" y="493571"/>
                    </a:cubicBezTo>
                    <a:lnTo>
                      <a:pt x="1323035" y="506796"/>
                    </a:lnTo>
                    <a:lnTo>
                      <a:pt x="1323035" y="873006"/>
                    </a:lnTo>
                    <a:lnTo>
                      <a:pt x="1276054" y="821314"/>
                    </a:lnTo>
                    <a:cubicBezTo>
                      <a:pt x="973001" y="518261"/>
                      <a:pt x="568788" y="316367"/>
                      <a:pt x="118411" y="270629"/>
                    </a:cubicBezTo>
                    <a:lnTo>
                      <a:pt x="0" y="26465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33AFB422-FF89-4605-A950-C0FA93369375}"/>
                  </a:ext>
                </a:extLst>
              </p:cNvPr>
              <p:cNvSpPr/>
              <p:nvPr/>
            </p:nvSpPr>
            <p:spPr>
              <a:xfrm>
                <a:off x="6446648" y="1758090"/>
                <a:ext cx="699012" cy="1558976"/>
              </a:xfrm>
              <a:custGeom>
                <a:avLst/>
                <a:gdLst>
                  <a:gd name="connsiteX0" fmla="*/ 0 w 699012"/>
                  <a:gd name="connsiteY0" fmla="*/ 0 h 1558976"/>
                  <a:gd name="connsiteX1" fmla="*/ 62882 w 699012"/>
                  <a:gd name="connsiteY1" fmla="*/ 57152 h 1558976"/>
                  <a:gd name="connsiteX2" fmla="*/ 689715 w 699012"/>
                  <a:gd name="connsiteY2" fmla="*/ 1374871 h 1558976"/>
                  <a:gd name="connsiteX3" fmla="*/ 699012 w 699012"/>
                  <a:gd name="connsiteY3" fmla="*/ 1558976 h 1558976"/>
                  <a:gd name="connsiteX4" fmla="*/ 434361 w 699012"/>
                  <a:gd name="connsiteY4" fmla="*/ 1558976 h 1558976"/>
                  <a:gd name="connsiteX5" fmla="*/ 426431 w 699012"/>
                  <a:gd name="connsiteY5" fmla="*/ 1401930 h 1558976"/>
                  <a:gd name="connsiteX6" fmla="*/ 109449 w 699012"/>
                  <a:gd name="connsiteY6" fmla="*/ 527538 h 1558976"/>
                  <a:gd name="connsiteX7" fmla="*/ 0 w 699012"/>
                  <a:gd name="connsiteY7" fmla="*/ 381173 h 1558976"/>
                  <a:gd name="connsiteX8" fmla="*/ 0 w 699012"/>
                  <a:gd name="connsiteY8" fmla="*/ 0 h 155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9012" h="1558976">
                    <a:moveTo>
                      <a:pt x="0" y="0"/>
                    </a:moveTo>
                    <a:lnTo>
                      <a:pt x="62882" y="57152"/>
                    </a:lnTo>
                    <a:cubicBezTo>
                      <a:pt x="407842" y="402110"/>
                      <a:pt x="637653" y="862217"/>
                      <a:pt x="689715" y="1374871"/>
                    </a:cubicBezTo>
                    <a:lnTo>
                      <a:pt x="699012" y="1558976"/>
                    </a:lnTo>
                    <a:lnTo>
                      <a:pt x="434361" y="1558976"/>
                    </a:lnTo>
                    <a:lnTo>
                      <a:pt x="426431" y="1401930"/>
                    </a:lnTo>
                    <a:cubicBezTo>
                      <a:pt x="393761" y="1080232"/>
                      <a:pt x="281420" y="782087"/>
                      <a:pt x="109449" y="527538"/>
                    </a:cubicBezTo>
                    <a:lnTo>
                      <a:pt x="0" y="381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081C81C4-99EA-415A-A1C2-A4FDCCE47924}"/>
                  </a:ext>
                </a:extLst>
              </p:cNvPr>
              <p:cNvSpPr/>
              <p:nvPr/>
            </p:nvSpPr>
            <p:spPr>
              <a:xfrm>
                <a:off x="6346756" y="3394340"/>
                <a:ext cx="798904" cy="1287887"/>
              </a:xfrm>
              <a:custGeom>
                <a:avLst/>
                <a:gdLst>
                  <a:gd name="connsiteX0" fmla="*/ 534253 w 798904"/>
                  <a:gd name="connsiteY0" fmla="*/ 0 h 1287887"/>
                  <a:gd name="connsiteX1" fmla="*/ 798904 w 798904"/>
                  <a:gd name="connsiteY1" fmla="*/ 0 h 1287887"/>
                  <a:gd name="connsiteX2" fmla="*/ 789607 w 798904"/>
                  <a:gd name="connsiteY2" fmla="*/ 184108 h 1287887"/>
                  <a:gd name="connsiteX3" fmla="*/ 428794 w 798904"/>
                  <a:gd name="connsiteY3" fmla="*/ 1179409 h 1287887"/>
                  <a:gd name="connsiteX4" fmla="*/ 347676 w 798904"/>
                  <a:gd name="connsiteY4" fmla="*/ 1287887 h 1287887"/>
                  <a:gd name="connsiteX5" fmla="*/ 0 w 798904"/>
                  <a:gd name="connsiteY5" fmla="*/ 1287887 h 1287887"/>
                  <a:gd name="connsiteX6" fmla="*/ 99164 w 798904"/>
                  <a:gd name="connsiteY6" fmla="*/ 1178779 h 1287887"/>
                  <a:gd name="connsiteX7" fmla="*/ 526323 w 798904"/>
                  <a:gd name="connsiteY7" fmla="*/ 157049 h 1287887"/>
                  <a:gd name="connsiteX8" fmla="*/ 534253 w 798904"/>
                  <a:gd name="connsiteY8" fmla="*/ 0 h 1287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904" h="1287887">
                    <a:moveTo>
                      <a:pt x="534253" y="0"/>
                    </a:moveTo>
                    <a:lnTo>
                      <a:pt x="798904" y="0"/>
                    </a:lnTo>
                    <a:lnTo>
                      <a:pt x="789607" y="184108"/>
                    </a:lnTo>
                    <a:cubicBezTo>
                      <a:pt x="752420" y="550289"/>
                      <a:pt x="624544" y="889661"/>
                      <a:pt x="428794" y="1179409"/>
                    </a:cubicBezTo>
                    <a:lnTo>
                      <a:pt x="347676" y="1287887"/>
                    </a:lnTo>
                    <a:lnTo>
                      <a:pt x="0" y="1287887"/>
                    </a:lnTo>
                    <a:lnTo>
                      <a:pt x="99164" y="1178779"/>
                    </a:lnTo>
                    <a:cubicBezTo>
                      <a:pt x="333188" y="895207"/>
                      <a:pt x="487119" y="543086"/>
                      <a:pt x="526323" y="157049"/>
                    </a:cubicBezTo>
                    <a:lnTo>
                      <a:pt x="5342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F8AF3E33-3A0C-4D03-9F8F-8DEC0E2E418A}"/>
                  </a:ext>
                </a:extLst>
              </p:cNvPr>
              <p:cNvSpPr/>
              <p:nvPr/>
            </p:nvSpPr>
            <p:spPr>
              <a:xfrm>
                <a:off x="3617722" y="4710834"/>
                <a:ext cx="1368650" cy="823414"/>
              </a:xfrm>
              <a:custGeom>
                <a:avLst/>
                <a:gdLst>
                  <a:gd name="connsiteX0" fmla="*/ 0 w 1368650"/>
                  <a:gd name="connsiteY0" fmla="*/ 0 h 823414"/>
                  <a:gd name="connsiteX1" fmla="*/ 133931 w 1368650"/>
                  <a:gd name="connsiteY1" fmla="*/ 121724 h 823414"/>
                  <a:gd name="connsiteX2" fmla="*/ 1351345 w 1368650"/>
                  <a:gd name="connsiteY2" fmla="*/ 558764 h 823414"/>
                  <a:gd name="connsiteX3" fmla="*/ 1368650 w 1368650"/>
                  <a:gd name="connsiteY3" fmla="*/ 557890 h 823414"/>
                  <a:gd name="connsiteX4" fmla="*/ 1368650 w 1368650"/>
                  <a:gd name="connsiteY4" fmla="*/ 822540 h 823414"/>
                  <a:gd name="connsiteX5" fmla="*/ 1351346 w 1368650"/>
                  <a:gd name="connsiteY5" fmla="*/ 823414 h 823414"/>
                  <a:gd name="connsiteX6" fmla="*/ 133302 w 1368650"/>
                  <a:gd name="connsiteY6" fmla="*/ 451353 h 823414"/>
                  <a:gd name="connsiteX7" fmla="*/ 0 w 1368650"/>
                  <a:gd name="connsiteY7" fmla="*/ 351672 h 823414"/>
                  <a:gd name="connsiteX8" fmla="*/ 0 w 1368650"/>
                  <a:gd name="connsiteY8" fmla="*/ 0 h 823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8650" h="823414">
                    <a:moveTo>
                      <a:pt x="0" y="0"/>
                    </a:moveTo>
                    <a:lnTo>
                      <a:pt x="133931" y="121724"/>
                    </a:lnTo>
                    <a:cubicBezTo>
                      <a:pt x="464765" y="394752"/>
                      <a:pt x="888902" y="558764"/>
                      <a:pt x="1351345" y="558764"/>
                    </a:cubicBezTo>
                    <a:lnTo>
                      <a:pt x="1368650" y="557890"/>
                    </a:lnTo>
                    <a:lnTo>
                      <a:pt x="1368650" y="822540"/>
                    </a:lnTo>
                    <a:lnTo>
                      <a:pt x="1351346" y="823414"/>
                    </a:lnTo>
                    <a:cubicBezTo>
                      <a:pt x="900155" y="823414"/>
                      <a:pt x="481000" y="686253"/>
                      <a:pt x="133302" y="451353"/>
                    </a:cubicBezTo>
                    <a:lnTo>
                      <a:pt x="0" y="3516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B66685BF-175F-47FC-81B2-1F0094F76C3C}"/>
                  </a:ext>
                </a:extLst>
              </p:cNvPr>
              <p:cNvSpPr/>
              <p:nvPr/>
            </p:nvSpPr>
            <p:spPr>
              <a:xfrm>
                <a:off x="5063645" y="4759500"/>
                <a:ext cx="1570098" cy="769972"/>
              </a:xfrm>
              <a:custGeom>
                <a:avLst/>
                <a:gdLst>
                  <a:gd name="connsiteX0" fmla="*/ 1203220 w 1570098"/>
                  <a:gd name="connsiteY0" fmla="*/ 0 h 769972"/>
                  <a:gd name="connsiteX1" fmla="*/ 1570098 w 1570098"/>
                  <a:gd name="connsiteY1" fmla="*/ 0 h 769972"/>
                  <a:gd name="connsiteX2" fmla="*/ 1445885 w 1570098"/>
                  <a:gd name="connsiteY2" fmla="*/ 136667 h 769972"/>
                  <a:gd name="connsiteX3" fmla="*/ 128166 w 1570098"/>
                  <a:gd name="connsiteY3" fmla="*/ 763500 h 769972"/>
                  <a:gd name="connsiteX4" fmla="*/ 0 w 1570098"/>
                  <a:gd name="connsiteY4" fmla="*/ 769972 h 769972"/>
                  <a:gd name="connsiteX5" fmla="*/ 0 w 1570098"/>
                  <a:gd name="connsiteY5" fmla="*/ 505323 h 769972"/>
                  <a:gd name="connsiteX6" fmla="*/ 101106 w 1570098"/>
                  <a:gd name="connsiteY6" fmla="*/ 500217 h 769972"/>
                  <a:gd name="connsiteX7" fmla="*/ 1122836 w 1570098"/>
                  <a:gd name="connsiteY7" fmla="*/ 73058 h 769972"/>
                  <a:gd name="connsiteX8" fmla="*/ 1203220 w 1570098"/>
                  <a:gd name="connsiteY8" fmla="*/ 0 h 7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0098" h="769972">
                    <a:moveTo>
                      <a:pt x="1203220" y="0"/>
                    </a:moveTo>
                    <a:lnTo>
                      <a:pt x="1570098" y="0"/>
                    </a:lnTo>
                    <a:lnTo>
                      <a:pt x="1445885" y="136667"/>
                    </a:lnTo>
                    <a:cubicBezTo>
                      <a:pt x="1100927" y="481627"/>
                      <a:pt x="640820" y="711438"/>
                      <a:pt x="128166" y="763500"/>
                    </a:cubicBezTo>
                    <a:lnTo>
                      <a:pt x="0" y="769972"/>
                    </a:lnTo>
                    <a:lnTo>
                      <a:pt x="0" y="505323"/>
                    </a:lnTo>
                    <a:lnTo>
                      <a:pt x="101106" y="500217"/>
                    </a:lnTo>
                    <a:cubicBezTo>
                      <a:pt x="487144" y="461013"/>
                      <a:pt x="839264" y="307082"/>
                      <a:pt x="1122836" y="73058"/>
                    </a:cubicBezTo>
                    <a:lnTo>
                      <a:pt x="12032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Oval 9">
                <a:extLst>
                  <a:ext uri="{FF2B5EF4-FFF2-40B4-BE49-F238E27FC236}">
                    <a16:creationId xmlns:a16="http://schemas.microsoft.com/office/drawing/2014/main" id="{3DFAAF15-1B20-4D49-AA3B-1D22B80352A1}"/>
                  </a:ext>
                </a:extLst>
              </p:cNvPr>
              <p:cNvSpPr/>
              <p:nvPr/>
            </p:nvSpPr>
            <p:spPr>
              <a:xfrm>
                <a:off x="3256962" y="1583442"/>
                <a:ext cx="668134" cy="668134"/>
              </a:xfrm>
              <a:prstGeom prst="ellipse">
                <a:avLst/>
              </a:prstGeom>
              <a:solidFill>
                <a:schemeClr val="bg2"/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Oval 11">
                <a:extLst>
                  <a:ext uri="{FF2B5EF4-FFF2-40B4-BE49-F238E27FC236}">
                    <a16:creationId xmlns:a16="http://schemas.microsoft.com/office/drawing/2014/main" id="{51062DC0-1CA5-417D-BAD7-678DB822662B}"/>
                  </a:ext>
                </a:extLst>
              </p:cNvPr>
              <p:cNvSpPr/>
              <p:nvPr/>
            </p:nvSpPr>
            <p:spPr>
              <a:xfrm>
                <a:off x="6081858" y="1583442"/>
                <a:ext cx="668134" cy="668134"/>
              </a:xfrm>
              <a:prstGeom prst="ellipse">
                <a:avLst/>
              </a:prstGeom>
              <a:solidFill>
                <a:schemeClr val="bg2"/>
              </a:solidFill>
              <a:ln w="76200">
                <a:solidFill>
                  <a:schemeClr val="accent2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Oval 12">
                <a:extLst>
                  <a:ext uri="{FF2B5EF4-FFF2-40B4-BE49-F238E27FC236}">
                    <a16:creationId xmlns:a16="http://schemas.microsoft.com/office/drawing/2014/main" id="{1BE00898-DF6F-41E6-BD13-0E3681E9A61B}"/>
                  </a:ext>
                </a:extLst>
              </p:cNvPr>
              <p:cNvSpPr/>
              <p:nvPr/>
            </p:nvSpPr>
            <p:spPr>
              <a:xfrm>
                <a:off x="6681710" y="3015110"/>
                <a:ext cx="668134" cy="668134"/>
              </a:xfrm>
              <a:prstGeom prst="ellipse">
                <a:avLst/>
              </a:prstGeom>
              <a:solidFill>
                <a:schemeClr val="bg2"/>
              </a:solidFill>
              <a:ln w="76200">
                <a:solidFill>
                  <a:schemeClr val="accent3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Oval 13">
                <a:extLst>
                  <a:ext uri="{FF2B5EF4-FFF2-40B4-BE49-F238E27FC236}">
                    <a16:creationId xmlns:a16="http://schemas.microsoft.com/office/drawing/2014/main" id="{AA8DC46B-6663-4E5C-9F14-D50345BBBF33}"/>
                  </a:ext>
                </a:extLst>
              </p:cNvPr>
              <p:cNvSpPr/>
              <p:nvPr/>
            </p:nvSpPr>
            <p:spPr>
              <a:xfrm>
                <a:off x="6136172" y="4436375"/>
                <a:ext cx="668134" cy="668134"/>
              </a:xfrm>
              <a:prstGeom prst="ellipse">
                <a:avLst/>
              </a:prstGeom>
              <a:solidFill>
                <a:schemeClr val="bg2"/>
              </a:solidFill>
              <a:ln w="76200">
                <a:solidFill>
                  <a:schemeClr val="accent4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Oval 14">
                <a:extLst>
                  <a:ext uri="{FF2B5EF4-FFF2-40B4-BE49-F238E27FC236}">
                    <a16:creationId xmlns:a16="http://schemas.microsoft.com/office/drawing/2014/main" id="{D25F122E-79E7-4BD1-9523-6F48F7D30675}"/>
                  </a:ext>
                </a:extLst>
              </p:cNvPr>
              <p:cNvSpPr/>
              <p:nvPr/>
            </p:nvSpPr>
            <p:spPr>
              <a:xfrm>
                <a:off x="4686516" y="5062857"/>
                <a:ext cx="668134" cy="668134"/>
              </a:xfrm>
              <a:prstGeom prst="ellipse">
                <a:avLst/>
              </a:prstGeom>
              <a:solidFill>
                <a:schemeClr val="bg2"/>
              </a:solidFill>
              <a:ln w="76200">
                <a:solidFill>
                  <a:schemeClr val="accent5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15">
                <a:extLst>
                  <a:ext uri="{FF2B5EF4-FFF2-40B4-BE49-F238E27FC236}">
                    <a16:creationId xmlns:a16="http://schemas.microsoft.com/office/drawing/2014/main" id="{8879A13B-D454-4F9A-B026-C0D762416CA3}"/>
                  </a:ext>
                </a:extLst>
              </p:cNvPr>
              <p:cNvSpPr/>
              <p:nvPr/>
            </p:nvSpPr>
            <p:spPr>
              <a:xfrm>
                <a:off x="3257022" y="4487618"/>
                <a:ext cx="668134" cy="668134"/>
              </a:xfrm>
              <a:prstGeom prst="ellipse">
                <a:avLst/>
              </a:prstGeom>
              <a:solidFill>
                <a:schemeClr val="bg2"/>
              </a:solidFill>
              <a:ln w="76200">
                <a:solidFill>
                  <a:schemeClr val="accent6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33">
                <a:extLst>
                  <a:ext uri="{FF2B5EF4-FFF2-40B4-BE49-F238E27FC236}">
                    <a16:creationId xmlns:a16="http://schemas.microsoft.com/office/drawing/2014/main" id="{F318F340-D58C-4DEE-A712-E9315EC9D1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8898" y="1818328"/>
                <a:ext cx="204262" cy="240405"/>
              </a:xfrm>
              <a:custGeom>
                <a:avLst/>
                <a:gdLst>
                  <a:gd name="T0" fmla="*/ 17 w 158"/>
                  <a:gd name="T1" fmla="*/ 186 h 186"/>
                  <a:gd name="T2" fmla="*/ 10 w 158"/>
                  <a:gd name="T3" fmla="*/ 185 h 186"/>
                  <a:gd name="T4" fmla="*/ 0 w 158"/>
                  <a:gd name="T5" fmla="*/ 169 h 186"/>
                  <a:gd name="T6" fmla="*/ 0 w 158"/>
                  <a:gd name="T7" fmla="*/ 17 h 186"/>
                  <a:gd name="T8" fmla="*/ 11 w 158"/>
                  <a:gd name="T9" fmla="*/ 1 h 186"/>
                  <a:gd name="T10" fmla="*/ 17 w 158"/>
                  <a:gd name="T11" fmla="*/ 0 h 186"/>
                  <a:gd name="T12" fmla="*/ 141 w 158"/>
                  <a:gd name="T13" fmla="*/ 0 h 186"/>
                  <a:gd name="T14" fmla="*/ 147 w 158"/>
                  <a:gd name="T15" fmla="*/ 2 h 186"/>
                  <a:gd name="T16" fmla="*/ 158 w 158"/>
                  <a:gd name="T17" fmla="*/ 17 h 186"/>
                  <a:gd name="T18" fmla="*/ 158 w 158"/>
                  <a:gd name="T19" fmla="*/ 169 h 186"/>
                  <a:gd name="T20" fmla="*/ 147 w 158"/>
                  <a:gd name="T21" fmla="*/ 185 h 186"/>
                  <a:gd name="T22" fmla="*/ 141 w 158"/>
                  <a:gd name="T23" fmla="*/ 186 h 186"/>
                  <a:gd name="T24" fmla="*/ 128 w 158"/>
                  <a:gd name="T25" fmla="*/ 181 h 186"/>
                  <a:gd name="T26" fmla="*/ 79 w 158"/>
                  <a:gd name="T27" fmla="*/ 134 h 186"/>
                  <a:gd name="T28" fmla="*/ 30 w 158"/>
                  <a:gd name="T29" fmla="*/ 181 h 186"/>
                  <a:gd name="T30" fmla="*/ 17 w 158"/>
                  <a:gd name="T31" fmla="*/ 186 h 186"/>
                  <a:gd name="T32" fmla="*/ 17 w 158"/>
                  <a:gd name="T33" fmla="*/ 8 h 186"/>
                  <a:gd name="T34" fmla="*/ 14 w 158"/>
                  <a:gd name="T35" fmla="*/ 9 h 186"/>
                  <a:gd name="T36" fmla="*/ 8 w 158"/>
                  <a:gd name="T37" fmla="*/ 17 h 186"/>
                  <a:gd name="T38" fmla="*/ 8 w 158"/>
                  <a:gd name="T39" fmla="*/ 169 h 186"/>
                  <a:gd name="T40" fmla="*/ 13 w 158"/>
                  <a:gd name="T41" fmla="*/ 177 h 186"/>
                  <a:gd name="T42" fmla="*/ 24 w 158"/>
                  <a:gd name="T43" fmla="*/ 175 h 186"/>
                  <a:gd name="T44" fmla="*/ 79 w 158"/>
                  <a:gd name="T45" fmla="*/ 123 h 186"/>
                  <a:gd name="T46" fmla="*/ 134 w 158"/>
                  <a:gd name="T47" fmla="*/ 175 h 186"/>
                  <a:gd name="T48" fmla="*/ 141 w 158"/>
                  <a:gd name="T49" fmla="*/ 178 h 186"/>
                  <a:gd name="T50" fmla="*/ 144 w 158"/>
                  <a:gd name="T51" fmla="*/ 177 h 186"/>
                  <a:gd name="T52" fmla="*/ 150 w 158"/>
                  <a:gd name="T53" fmla="*/ 169 h 186"/>
                  <a:gd name="T54" fmla="*/ 150 w 158"/>
                  <a:gd name="T55" fmla="*/ 17 h 186"/>
                  <a:gd name="T56" fmla="*/ 144 w 158"/>
                  <a:gd name="T57" fmla="*/ 9 h 186"/>
                  <a:gd name="T58" fmla="*/ 141 w 158"/>
                  <a:gd name="T59" fmla="*/ 8 h 186"/>
                  <a:gd name="T60" fmla="*/ 17 w 158"/>
                  <a:gd name="T61" fmla="*/ 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8" h="186">
                    <a:moveTo>
                      <a:pt x="17" y="186"/>
                    </a:moveTo>
                    <a:cubicBezTo>
                      <a:pt x="15" y="186"/>
                      <a:pt x="13" y="186"/>
                      <a:pt x="10" y="185"/>
                    </a:cubicBezTo>
                    <a:cubicBezTo>
                      <a:pt x="4" y="182"/>
                      <a:pt x="0" y="176"/>
                      <a:pt x="0" y="16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0"/>
                      <a:pt x="4" y="4"/>
                      <a:pt x="11" y="1"/>
                    </a:cubicBezTo>
                    <a:cubicBezTo>
                      <a:pt x="13" y="1"/>
                      <a:pt x="15" y="0"/>
                      <a:pt x="17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3" y="0"/>
                      <a:pt x="145" y="1"/>
                      <a:pt x="147" y="2"/>
                    </a:cubicBezTo>
                    <a:cubicBezTo>
                      <a:pt x="154" y="4"/>
                      <a:pt x="158" y="10"/>
                      <a:pt x="158" y="17"/>
                    </a:cubicBezTo>
                    <a:cubicBezTo>
                      <a:pt x="158" y="169"/>
                      <a:pt x="158" y="169"/>
                      <a:pt x="158" y="169"/>
                    </a:cubicBezTo>
                    <a:cubicBezTo>
                      <a:pt x="158" y="176"/>
                      <a:pt x="154" y="182"/>
                      <a:pt x="147" y="185"/>
                    </a:cubicBezTo>
                    <a:cubicBezTo>
                      <a:pt x="145" y="186"/>
                      <a:pt x="143" y="186"/>
                      <a:pt x="141" y="186"/>
                    </a:cubicBezTo>
                    <a:cubicBezTo>
                      <a:pt x="136" y="186"/>
                      <a:pt x="131" y="184"/>
                      <a:pt x="128" y="181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30" y="181"/>
                      <a:pt x="30" y="181"/>
                      <a:pt x="30" y="181"/>
                    </a:cubicBezTo>
                    <a:cubicBezTo>
                      <a:pt x="26" y="184"/>
                      <a:pt x="22" y="186"/>
                      <a:pt x="17" y="186"/>
                    </a:cubicBezTo>
                    <a:close/>
                    <a:moveTo>
                      <a:pt x="17" y="8"/>
                    </a:moveTo>
                    <a:cubicBezTo>
                      <a:pt x="16" y="8"/>
                      <a:pt x="15" y="8"/>
                      <a:pt x="14" y="9"/>
                    </a:cubicBezTo>
                    <a:cubicBezTo>
                      <a:pt x="10" y="10"/>
                      <a:pt x="8" y="14"/>
                      <a:pt x="8" y="17"/>
                    </a:cubicBezTo>
                    <a:cubicBezTo>
                      <a:pt x="8" y="169"/>
                      <a:pt x="8" y="169"/>
                      <a:pt x="8" y="169"/>
                    </a:cubicBezTo>
                    <a:cubicBezTo>
                      <a:pt x="8" y="173"/>
                      <a:pt x="10" y="176"/>
                      <a:pt x="13" y="177"/>
                    </a:cubicBezTo>
                    <a:cubicBezTo>
                      <a:pt x="17" y="179"/>
                      <a:pt x="21" y="178"/>
                      <a:pt x="24" y="175"/>
                    </a:cubicBezTo>
                    <a:cubicBezTo>
                      <a:pt x="79" y="123"/>
                      <a:pt x="79" y="123"/>
                      <a:pt x="79" y="123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5" y="177"/>
                      <a:pt x="138" y="178"/>
                      <a:pt x="141" y="178"/>
                    </a:cubicBezTo>
                    <a:cubicBezTo>
                      <a:pt x="142" y="178"/>
                      <a:pt x="143" y="178"/>
                      <a:pt x="144" y="177"/>
                    </a:cubicBezTo>
                    <a:cubicBezTo>
                      <a:pt x="148" y="176"/>
                      <a:pt x="150" y="173"/>
                      <a:pt x="150" y="169"/>
                    </a:cubicBezTo>
                    <a:cubicBezTo>
                      <a:pt x="150" y="17"/>
                      <a:pt x="150" y="17"/>
                      <a:pt x="150" y="17"/>
                    </a:cubicBezTo>
                    <a:cubicBezTo>
                      <a:pt x="150" y="14"/>
                      <a:pt x="148" y="10"/>
                      <a:pt x="144" y="9"/>
                    </a:cubicBezTo>
                    <a:cubicBezTo>
                      <a:pt x="143" y="8"/>
                      <a:pt x="142" y="8"/>
                      <a:pt x="141" y="8"/>
                    </a:cubicBezTo>
                    <a:lnTo>
                      <a:pt x="17" y="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34">
                <a:extLst>
                  <a:ext uri="{FF2B5EF4-FFF2-40B4-BE49-F238E27FC236}">
                    <a16:creationId xmlns:a16="http://schemas.microsoft.com/office/drawing/2014/main" id="{A94D1843-87F6-48B2-9E18-6F7F494BCE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03120" y="1777306"/>
                <a:ext cx="287055" cy="288375"/>
              </a:xfrm>
              <a:custGeom>
                <a:avLst/>
                <a:gdLst>
                  <a:gd name="T0" fmla="*/ 108 w 184"/>
                  <a:gd name="T1" fmla="*/ 185 h 185"/>
                  <a:gd name="T2" fmla="*/ 95 w 184"/>
                  <a:gd name="T3" fmla="*/ 179 h 185"/>
                  <a:gd name="T4" fmla="*/ 11 w 184"/>
                  <a:gd name="T5" fmla="*/ 96 h 185"/>
                  <a:gd name="T6" fmla="*/ 0 w 184"/>
                  <a:gd name="T7" fmla="*/ 67 h 185"/>
                  <a:gd name="T8" fmla="*/ 0 w 184"/>
                  <a:gd name="T9" fmla="*/ 19 h 185"/>
                  <a:gd name="T10" fmla="*/ 19 w 184"/>
                  <a:gd name="T11" fmla="*/ 0 h 185"/>
                  <a:gd name="T12" fmla="*/ 67 w 184"/>
                  <a:gd name="T13" fmla="*/ 0 h 185"/>
                  <a:gd name="T14" fmla="*/ 96 w 184"/>
                  <a:gd name="T15" fmla="*/ 12 h 185"/>
                  <a:gd name="T16" fmla="*/ 179 w 184"/>
                  <a:gd name="T17" fmla="*/ 95 h 185"/>
                  <a:gd name="T18" fmla="*/ 184 w 184"/>
                  <a:gd name="T19" fmla="*/ 108 h 185"/>
                  <a:gd name="T20" fmla="*/ 179 w 184"/>
                  <a:gd name="T21" fmla="*/ 122 h 185"/>
                  <a:gd name="T22" fmla="*/ 122 w 184"/>
                  <a:gd name="T23" fmla="*/ 179 h 185"/>
                  <a:gd name="T24" fmla="*/ 108 w 184"/>
                  <a:gd name="T25" fmla="*/ 185 h 185"/>
                  <a:gd name="T26" fmla="*/ 19 w 184"/>
                  <a:gd name="T27" fmla="*/ 8 h 185"/>
                  <a:gd name="T28" fmla="*/ 8 w 184"/>
                  <a:gd name="T29" fmla="*/ 19 h 185"/>
                  <a:gd name="T30" fmla="*/ 8 w 184"/>
                  <a:gd name="T31" fmla="*/ 67 h 185"/>
                  <a:gd name="T32" fmla="*/ 17 w 184"/>
                  <a:gd name="T33" fmla="*/ 90 h 185"/>
                  <a:gd name="T34" fmla="*/ 101 w 184"/>
                  <a:gd name="T35" fmla="*/ 173 h 185"/>
                  <a:gd name="T36" fmla="*/ 116 w 184"/>
                  <a:gd name="T37" fmla="*/ 173 h 185"/>
                  <a:gd name="T38" fmla="*/ 173 w 184"/>
                  <a:gd name="T39" fmla="*/ 116 h 185"/>
                  <a:gd name="T40" fmla="*/ 176 w 184"/>
                  <a:gd name="T41" fmla="*/ 108 h 185"/>
                  <a:gd name="T42" fmla="*/ 173 w 184"/>
                  <a:gd name="T43" fmla="*/ 101 h 185"/>
                  <a:gd name="T44" fmla="*/ 90 w 184"/>
                  <a:gd name="T45" fmla="*/ 17 h 185"/>
                  <a:gd name="T46" fmla="*/ 67 w 184"/>
                  <a:gd name="T47" fmla="*/ 8 h 185"/>
                  <a:gd name="T48" fmla="*/ 19 w 184"/>
                  <a:gd name="T49" fmla="*/ 8 h 185"/>
                  <a:gd name="T50" fmla="*/ 41 w 184"/>
                  <a:gd name="T51" fmla="*/ 60 h 185"/>
                  <a:gd name="T52" fmla="*/ 22 w 184"/>
                  <a:gd name="T53" fmla="*/ 41 h 185"/>
                  <a:gd name="T54" fmla="*/ 41 w 184"/>
                  <a:gd name="T55" fmla="*/ 22 h 185"/>
                  <a:gd name="T56" fmla="*/ 60 w 184"/>
                  <a:gd name="T57" fmla="*/ 41 h 185"/>
                  <a:gd name="T58" fmla="*/ 41 w 184"/>
                  <a:gd name="T59" fmla="*/ 60 h 185"/>
                  <a:gd name="T60" fmla="*/ 41 w 184"/>
                  <a:gd name="T61" fmla="*/ 30 h 185"/>
                  <a:gd name="T62" fmla="*/ 30 w 184"/>
                  <a:gd name="T63" fmla="*/ 41 h 185"/>
                  <a:gd name="T64" fmla="*/ 41 w 184"/>
                  <a:gd name="T65" fmla="*/ 52 h 185"/>
                  <a:gd name="T66" fmla="*/ 52 w 184"/>
                  <a:gd name="T67" fmla="*/ 41 h 185"/>
                  <a:gd name="T68" fmla="*/ 41 w 184"/>
                  <a:gd name="T69" fmla="*/ 3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4" h="185">
                    <a:moveTo>
                      <a:pt x="108" y="185"/>
                    </a:moveTo>
                    <a:cubicBezTo>
                      <a:pt x="103" y="185"/>
                      <a:pt x="98" y="183"/>
                      <a:pt x="95" y="179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5" y="89"/>
                      <a:pt x="0" y="77"/>
                      <a:pt x="0" y="6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9" y="5"/>
                      <a:pt x="96" y="12"/>
                    </a:cubicBezTo>
                    <a:cubicBezTo>
                      <a:pt x="179" y="95"/>
                      <a:pt x="179" y="95"/>
                      <a:pt x="179" y="95"/>
                    </a:cubicBezTo>
                    <a:cubicBezTo>
                      <a:pt x="182" y="99"/>
                      <a:pt x="184" y="103"/>
                      <a:pt x="184" y="108"/>
                    </a:cubicBezTo>
                    <a:cubicBezTo>
                      <a:pt x="184" y="113"/>
                      <a:pt x="182" y="118"/>
                      <a:pt x="179" y="122"/>
                    </a:cubicBezTo>
                    <a:cubicBezTo>
                      <a:pt x="122" y="179"/>
                      <a:pt x="122" y="179"/>
                      <a:pt x="122" y="179"/>
                    </a:cubicBezTo>
                    <a:cubicBezTo>
                      <a:pt x="118" y="183"/>
                      <a:pt x="113" y="185"/>
                      <a:pt x="108" y="185"/>
                    </a:cubicBezTo>
                    <a:close/>
                    <a:moveTo>
                      <a:pt x="19" y="8"/>
                    </a:moveTo>
                    <a:cubicBezTo>
                      <a:pt x="13" y="8"/>
                      <a:pt x="8" y="13"/>
                      <a:pt x="8" y="19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8" y="75"/>
                      <a:pt x="12" y="85"/>
                      <a:pt x="17" y="90"/>
                    </a:cubicBezTo>
                    <a:cubicBezTo>
                      <a:pt x="101" y="173"/>
                      <a:pt x="101" y="173"/>
                      <a:pt x="101" y="173"/>
                    </a:cubicBezTo>
                    <a:cubicBezTo>
                      <a:pt x="104" y="177"/>
                      <a:pt x="112" y="177"/>
                      <a:pt x="116" y="173"/>
                    </a:cubicBezTo>
                    <a:cubicBezTo>
                      <a:pt x="173" y="116"/>
                      <a:pt x="173" y="116"/>
                      <a:pt x="173" y="116"/>
                    </a:cubicBezTo>
                    <a:cubicBezTo>
                      <a:pt x="175" y="114"/>
                      <a:pt x="176" y="111"/>
                      <a:pt x="176" y="108"/>
                    </a:cubicBezTo>
                    <a:cubicBezTo>
                      <a:pt x="176" y="105"/>
                      <a:pt x="175" y="103"/>
                      <a:pt x="173" y="101"/>
                    </a:cubicBezTo>
                    <a:cubicBezTo>
                      <a:pt x="90" y="17"/>
                      <a:pt x="90" y="17"/>
                      <a:pt x="90" y="17"/>
                    </a:cubicBezTo>
                    <a:cubicBezTo>
                      <a:pt x="85" y="12"/>
                      <a:pt x="74" y="8"/>
                      <a:pt x="67" y="8"/>
                    </a:cubicBezTo>
                    <a:lnTo>
                      <a:pt x="19" y="8"/>
                    </a:lnTo>
                    <a:close/>
                    <a:moveTo>
                      <a:pt x="41" y="60"/>
                    </a:moveTo>
                    <a:cubicBezTo>
                      <a:pt x="31" y="60"/>
                      <a:pt x="22" y="52"/>
                      <a:pt x="22" y="41"/>
                    </a:cubicBezTo>
                    <a:cubicBezTo>
                      <a:pt x="22" y="31"/>
                      <a:pt x="31" y="22"/>
                      <a:pt x="41" y="22"/>
                    </a:cubicBezTo>
                    <a:cubicBezTo>
                      <a:pt x="51" y="22"/>
                      <a:pt x="60" y="31"/>
                      <a:pt x="60" y="41"/>
                    </a:cubicBezTo>
                    <a:cubicBezTo>
                      <a:pt x="60" y="52"/>
                      <a:pt x="51" y="60"/>
                      <a:pt x="41" y="60"/>
                    </a:cubicBezTo>
                    <a:close/>
                    <a:moveTo>
                      <a:pt x="41" y="30"/>
                    </a:moveTo>
                    <a:cubicBezTo>
                      <a:pt x="35" y="30"/>
                      <a:pt x="30" y="35"/>
                      <a:pt x="30" y="41"/>
                    </a:cubicBezTo>
                    <a:cubicBezTo>
                      <a:pt x="30" y="47"/>
                      <a:pt x="35" y="52"/>
                      <a:pt x="41" y="52"/>
                    </a:cubicBezTo>
                    <a:cubicBezTo>
                      <a:pt x="47" y="52"/>
                      <a:pt x="52" y="47"/>
                      <a:pt x="52" y="41"/>
                    </a:cubicBezTo>
                    <a:cubicBezTo>
                      <a:pt x="52" y="35"/>
                      <a:pt x="47" y="30"/>
                      <a:pt x="41" y="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38">
                <a:extLst>
                  <a:ext uri="{FF2B5EF4-FFF2-40B4-BE49-F238E27FC236}">
                    <a16:creationId xmlns:a16="http://schemas.microsoft.com/office/drawing/2014/main" id="{4163F863-0F9A-4C5D-89E3-8444080F25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86015" y="3202733"/>
                <a:ext cx="277866" cy="275690"/>
              </a:xfrm>
              <a:custGeom>
                <a:avLst/>
                <a:gdLst>
                  <a:gd name="T0" fmla="*/ 56 w 162"/>
                  <a:gd name="T1" fmla="*/ 161 h 161"/>
                  <a:gd name="T2" fmla="*/ 56 w 162"/>
                  <a:gd name="T3" fmla="*/ 161 h 161"/>
                  <a:gd name="T4" fmla="*/ 50 w 162"/>
                  <a:gd name="T5" fmla="*/ 158 h 161"/>
                  <a:gd name="T6" fmla="*/ 30 w 162"/>
                  <a:gd name="T7" fmla="*/ 131 h 161"/>
                  <a:gd name="T8" fmla="*/ 3 w 162"/>
                  <a:gd name="T9" fmla="*/ 111 h 161"/>
                  <a:gd name="T10" fmla="*/ 0 w 162"/>
                  <a:gd name="T11" fmla="*/ 105 h 161"/>
                  <a:gd name="T12" fmla="*/ 2 w 162"/>
                  <a:gd name="T13" fmla="*/ 100 h 161"/>
                  <a:gd name="T14" fmla="*/ 13 w 162"/>
                  <a:gd name="T15" fmla="*/ 89 h 161"/>
                  <a:gd name="T16" fmla="*/ 18 w 162"/>
                  <a:gd name="T17" fmla="*/ 87 h 161"/>
                  <a:gd name="T18" fmla="*/ 20 w 162"/>
                  <a:gd name="T19" fmla="*/ 87 h 161"/>
                  <a:gd name="T20" fmla="*/ 39 w 162"/>
                  <a:gd name="T21" fmla="*/ 92 h 161"/>
                  <a:gd name="T22" fmla="*/ 62 w 162"/>
                  <a:gd name="T23" fmla="*/ 69 h 161"/>
                  <a:gd name="T24" fmla="*/ 11 w 162"/>
                  <a:gd name="T25" fmla="*/ 41 h 161"/>
                  <a:gd name="T26" fmla="*/ 7 w 162"/>
                  <a:gd name="T27" fmla="*/ 36 h 161"/>
                  <a:gd name="T28" fmla="*/ 9 w 162"/>
                  <a:gd name="T29" fmla="*/ 29 h 161"/>
                  <a:gd name="T30" fmla="*/ 23 w 162"/>
                  <a:gd name="T31" fmla="*/ 15 h 161"/>
                  <a:gd name="T32" fmla="*/ 30 w 162"/>
                  <a:gd name="T33" fmla="*/ 13 h 161"/>
                  <a:gd name="T34" fmla="*/ 101 w 162"/>
                  <a:gd name="T35" fmla="*/ 30 h 161"/>
                  <a:gd name="T36" fmla="*/ 116 w 162"/>
                  <a:gd name="T37" fmla="*/ 14 h 161"/>
                  <a:gd name="T38" fmla="*/ 146 w 162"/>
                  <a:gd name="T39" fmla="*/ 0 h 161"/>
                  <a:gd name="T40" fmla="*/ 157 w 162"/>
                  <a:gd name="T41" fmla="*/ 4 h 161"/>
                  <a:gd name="T42" fmla="*/ 159 w 162"/>
                  <a:gd name="T43" fmla="*/ 24 h 161"/>
                  <a:gd name="T44" fmla="*/ 147 w 162"/>
                  <a:gd name="T45" fmla="*/ 44 h 161"/>
                  <a:gd name="T46" fmla="*/ 131 w 162"/>
                  <a:gd name="T47" fmla="*/ 61 h 161"/>
                  <a:gd name="T48" fmla="*/ 148 w 162"/>
                  <a:gd name="T49" fmla="*/ 134 h 161"/>
                  <a:gd name="T50" fmla="*/ 145 w 162"/>
                  <a:gd name="T51" fmla="*/ 142 h 161"/>
                  <a:gd name="T52" fmla="*/ 131 w 162"/>
                  <a:gd name="T53" fmla="*/ 153 h 161"/>
                  <a:gd name="T54" fmla="*/ 126 w 162"/>
                  <a:gd name="T55" fmla="*/ 154 h 161"/>
                  <a:gd name="T56" fmla="*/ 124 w 162"/>
                  <a:gd name="T57" fmla="*/ 154 h 161"/>
                  <a:gd name="T58" fmla="*/ 120 w 162"/>
                  <a:gd name="T59" fmla="*/ 150 h 161"/>
                  <a:gd name="T60" fmla="*/ 92 w 162"/>
                  <a:gd name="T61" fmla="*/ 99 h 161"/>
                  <a:gd name="T62" fmla="*/ 69 w 162"/>
                  <a:gd name="T63" fmla="*/ 122 h 161"/>
                  <a:gd name="T64" fmla="*/ 74 w 162"/>
                  <a:gd name="T65" fmla="*/ 141 h 161"/>
                  <a:gd name="T66" fmla="*/ 72 w 162"/>
                  <a:gd name="T67" fmla="*/ 148 h 161"/>
                  <a:gd name="T68" fmla="*/ 62 w 162"/>
                  <a:gd name="T69" fmla="*/ 159 h 161"/>
                  <a:gd name="T70" fmla="*/ 56 w 162"/>
                  <a:gd name="T71" fmla="*/ 161 h 161"/>
                  <a:gd name="T72" fmla="*/ 8 w 162"/>
                  <a:gd name="T73" fmla="*/ 105 h 161"/>
                  <a:gd name="T74" fmla="*/ 36 w 162"/>
                  <a:gd name="T75" fmla="*/ 126 h 161"/>
                  <a:gd name="T76" fmla="*/ 56 w 162"/>
                  <a:gd name="T77" fmla="*/ 153 h 161"/>
                  <a:gd name="T78" fmla="*/ 66 w 162"/>
                  <a:gd name="T79" fmla="*/ 143 h 161"/>
                  <a:gd name="T80" fmla="*/ 60 w 162"/>
                  <a:gd name="T81" fmla="*/ 120 h 161"/>
                  <a:gd name="T82" fmla="*/ 94 w 162"/>
                  <a:gd name="T83" fmla="*/ 86 h 161"/>
                  <a:gd name="T84" fmla="*/ 126 w 162"/>
                  <a:gd name="T85" fmla="*/ 146 h 161"/>
                  <a:gd name="T86" fmla="*/ 140 w 162"/>
                  <a:gd name="T87" fmla="*/ 136 h 161"/>
                  <a:gd name="T88" fmla="*/ 122 w 162"/>
                  <a:gd name="T89" fmla="*/ 58 h 161"/>
                  <a:gd name="T90" fmla="*/ 141 w 162"/>
                  <a:gd name="T91" fmla="*/ 39 h 161"/>
                  <a:gd name="T92" fmla="*/ 152 w 162"/>
                  <a:gd name="T93" fmla="*/ 22 h 161"/>
                  <a:gd name="T94" fmla="*/ 151 w 162"/>
                  <a:gd name="T95" fmla="*/ 10 h 161"/>
                  <a:gd name="T96" fmla="*/ 146 w 162"/>
                  <a:gd name="T97" fmla="*/ 8 h 161"/>
                  <a:gd name="T98" fmla="*/ 122 w 162"/>
                  <a:gd name="T99" fmla="*/ 20 h 161"/>
                  <a:gd name="T100" fmla="*/ 103 w 162"/>
                  <a:gd name="T101" fmla="*/ 39 h 161"/>
                  <a:gd name="T102" fmla="*/ 28 w 162"/>
                  <a:gd name="T103" fmla="*/ 21 h 161"/>
                  <a:gd name="T104" fmla="*/ 15 w 162"/>
                  <a:gd name="T105" fmla="*/ 35 h 161"/>
                  <a:gd name="T106" fmla="*/ 75 w 162"/>
                  <a:gd name="T107" fmla="*/ 67 h 161"/>
                  <a:gd name="T108" fmla="*/ 41 w 162"/>
                  <a:gd name="T109" fmla="*/ 101 h 161"/>
                  <a:gd name="T110" fmla="*/ 18 w 162"/>
                  <a:gd name="T111" fmla="*/ 95 h 161"/>
                  <a:gd name="T112" fmla="*/ 8 w 162"/>
                  <a:gd name="T113" fmla="*/ 10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2" h="161">
                    <a:moveTo>
                      <a:pt x="56" y="161"/>
                    </a:moveTo>
                    <a:cubicBezTo>
                      <a:pt x="56" y="161"/>
                      <a:pt x="56" y="161"/>
                      <a:pt x="56" y="161"/>
                    </a:cubicBezTo>
                    <a:cubicBezTo>
                      <a:pt x="53" y="161"/>
                      <a:pt x="52" y="160"/>
                      <a:pt x="50" y="15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" y="111"/>
                      <a:pt x="3" y="111"/>
                      <a:pt x="3" y="111"/>
                    </a:cubicBezTo>
                    <a:cubicBezTo>
                      <a:pt x="1" y="110"/>
                      <a:pt x="0" y="108"/>
                      <a:pt x="0" y="105"/>
                    </a:cubicBezTo>
                    <a:cubicBezTo>
                      <a:pt x="0" y="103"/>
                      <a:pt x="0" y="101"/>
                      <a:pt x="2" y="100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4" y="87"/>
                      <a:pt x="16" y="87"/>
                      <a:pt x="18" y="87"/>
                    </a:cubicBezTo>
                    <a:cubicBezTo>
                      <a:pt x="18" y="87"/>
                      <a:pt x="19" y="87"/>
                      <a:pt x="20" y="87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9" y="40"/>
                      <a:pt x="7" y="38"/>
                      <a:pt x="7" y="36"/>
                    </a:cubicBezTo>
                    <a:cubicBezTo>
                      <a:pt x="7" y="33"/>
                      <a:pt x="7" y="31"/>
                      <a:pt x="9" y="29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5" y="13"/>
                      <a:pt x="28" y="13"/>
                      <a:pt x="30" y="13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25" y="6"/>
                      <a:pt x="137" y="0"/>
                      <a:pt x="146" y="0"/>
                    </a:cubicBezTo>
                    <a:cubicBezTo>
                      <a:pt x="151" y="0"/>
                      <a:pt x="154" y="1"/>
                      <a:pt x="157" y="4"/>
                    </a:cubicBezTo>
                    <a:cubicBezTo>
                      <a:pt x="161" y="8"/>
                      <a:pt x="162" y="15"/>
                      <a:pt x="159" y="24"/>
                    </a:cubicBezTo>
                    <a:cubicBezTo>
                      <a:pt x="157" y="31"/>
                      <a:pt x="152" y="39"/>
                      <a:pt x="147" y="44"/>
                    </a:cubicBezTo>
                    <a:cubicBezTo>
                      <a:pt x="131" y="61"/>
                      <a:pt x="131" y="61"/>
                      <a:pt x="131" y="61"/>
                    </a:cubicBezTo>
                    <a:cubicBezTo>
                      <a:pt x="148" y="134"/>
                      <a:pt x="148" y="134"/>
                      <a:pt x="148" y="134"/>
                    </a:cubicBezTo>
                    <a:cubicBezTo>
                      <a:pt x="148" y="137"/>
                      <a:pt x="147" y="140"/>
                      <a:pt x="145" y="142"/>
                    </a:cubicBezTo>
                    <a:cubicBezTo>
                      <a:pt x="131" y="153"/>
                      <a:pt x="131" y="153"/>
                      <a:pt x="131" y="153"/>
                    </a:cubicBezTo>
                    <a:cubicBezTo>
                      <a:pt x="130" y="154"/>
                      <a:pt x="128" y="154"/>
                      <a:pt x="126" y="154"/>
                    </a:cubicBezTo>
                    <a:cubicBezTo>
                      <a:pt x="126" y="154"/>
                      <a:pt x="125" y="154"/>
                      <a:pt x="124" y="154"/>
                    </a:cubicBezTo>
                    <a:cubicBezTo>
                      <a:pt x="122" y="153"/>
                      <a:pt x="120" y="152"/>
                      <a:pt x="120" y="150"/>
                    </a:cubicBezTo>
                    <a:cubicBezTo>
                      <a:pt x="92" y="99"/>
                      <a:pt x="92" y="99"/>
                      <a:pt x="92" y="99"/>
                    </a:cubicBezTo>
                    <a:cubicBezTo>
                      <a:pt x="69" y="122"/>
                      <a:pt x="69" y="122"/>
                      <a:pt x="69" y="122"/>
                    </a:cubicBezTo>
                    <a:cubicBezTo>
                      <a:pt x="74" y="141"/>
                      <a:pt x="74" y="141"/>
                      <a:pt x="74" y="141"/>
                    </a:cubicBezTo>
                    <a:cubicBezTo>
                      <a:pt x="75" y="144"/>
                      <a:pt x="74" y="146"/>
                      <a:pt x="72" y="148"/>
                    </a:cubicBezTo>
                    <a:cubicBezTo>
                      <a:pt x="62" y="159"/>
                      <a:pt x="62" y="159"/>
                      <a:pt x="62" y="159"/>
                    </a:cubicBezTo>
                    <a:cubicBezTo>
                      <a:pt x="60" y="160"/>
                      <a:pt x="58" y="161"/>
                      <a:pt x="56" y="161"/>
                    </a:cubicBezTo>
                    <a:close/>
                    <a:moveTo>
                      <a:pt x="8" y="105"/>
                    </a:moveTo>
                    <a:cubicBezTo>
                      <a:pt x="36" y="126"/>
                      <a:pt x="36" y="126"/>
                      <a:pt x="36" y="126"/>
                    </a:cubicBezTo>
                    <a:cubicBezTo>
                      <a:pt x="56" y="153"/>
                      <a:pt x="56" y="153"/>
                      <a:pt x="56" y="153"/>
                    </a:cubicBezTo>
                    <a:cubicBezTo>
                      <a:pt x="66" y="143"/>
                      <a:pt x="66" y="143"/>
                      <a:pt x="66" y="143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94" y="86"/>
                      <a:pt x="94" y="86"/>
                      <a:pt x="94" y="86"/>
                    </a:cubicBezTo>
                    <a:cubicBezTo>
                      <a:pt x="126" y="146"/>
                      <a:pt x="126" y="146"/>
                      <a:pt x="126" y="146"/>
                    </a:cubicBezTo>
                    <a:cubicBezTo>
                      <a:pt x="140" y="136"/>
                      <a:pt x="140" y="136"/>
                      <a:pt x="140" y="136"/>
                    </a:cubicBezTo>
                    <a:cubicBezTo>
                      <a:pt x="122" y="58"/>
                      <a:pt x="122" y="58"/>
                      <a:pt x="122" y="58"/>
                    </a:cubicBezTo>
                    <a:cubicBezTo>
                      <a:pt x="141" y="39"/>
                      <a:pt x="141" y="39"/>
                      <a:pt x="141" y="39"/>
                    </a:cubicBezTo>
                    <a:cubicBezTo>
                      <a:pt x="146" y="34"/>
                      <a:pt x="150" y="28"/>
                      <a:pt x="152" y="22"/>
                    </a:cubicBezTo>
                    <a:cubicBezTo>
                      <a:pt x="154" y="16"/>
                      <a:pt x="153" y="12"/>
                      <a:pt x="151" y="10"/>
                    </a:cubicBezTo>
                    <a:cubicBezTo>
                      <a:pt x="150" y="8"/>
                      <a:pt x="149" y="8"/>
                      <a:pt x="146" y="8"/>
                    </a:cubicBezTo>
                    <a:cubicBezTo>
                      <a:pt x="139" y="8"/>
                      <a:pt x="129" y="13"/>
                      <a:pt x="122" y="20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75" y="67"/>
                      <a:pt x="75" y="67"/>
                      <a:pt x="75" y="67"/>
                    </a:cubicBezTo>
                    <a:cubicBezTo>
                      <a:pt x="41" y="101"/>
                      <a:pt x="41" y="101"/>
                      <a:pt x="41" y="101"/>
                    </a:cubicBezTo>
                    <a:cubicBezTo>
                      <a:pt x="18" y="95"/>
                      <a:pt x="18" y="95"/>
                      <a:pt x="18" y="95"/>
                    </a:cubicBezTo>
                    <a:lnTo>
                      <a:pt x="8" y="10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64">
                <a:extLst>
                  <a:ext uri="{FF2B5EF4-FFF2-40B4-BE49-F238E27FC236}">
                    <a16:creationId xmlns:a16="http://schemas.microsoft.com/office/drawing/2014/main" id="{093F61A3-F575-429A-BF14-75680F8AD0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61560" y="4691412"/>
                <a:ext cx="258937" cy="260545"/>
              </a:xfrm>
              <a:custGeom>
                <a:avLst/>
                <a:gdLst>
                  <a:gd name="T0" fmla="*/ 284 w 322"/>
                  <a:gd name="T1" fmla="*/ 324 h 324"/>
                  <a:gd name="T2" fmla="*/ 170 w 322"/>
                  <a:gd name="T3" fmla="*/ 324 h 324"/>
                  <a:gd name="T4" fmla="*/ 170 w 322"/>
                  <a:gd name="T5" fmla="*/ 258 h 324"/>
                  <a:gd name="T6" fmla="*/ 152 w 322"/>
                  <a:gd name="T7" fmla="*/ 258 h 324"/>
                  <a:gd name="T8" fmla="*/ 152 w 322"/>
                  <a:gd name="T9" fmla="*/ 324 h 324"/>
                  <a:gd name="T10" fmla="*/ 38 w 322"/>
                  <a:gd name="T11" fmla="*/ 324 h 324"/>
                  <a:gd name="T12" fmla="*/ 38 w 322"/>
                  <a:gd name="T13" fmla="*/ 213 h 324"/>
                  <a:gd name="T14" fmla="*/ 0 w 322"/>
                  <a:gd name="T15" fmla="*/ 213 h 324"/>
                  <a:gd name="T16" fmla="*/ 0 w 322"/>
                  <a:gd name="T17" fmla="*/ 189 h 324"/>
                  <a:gd name="T18" fmla="*/ 161 w 322"/>
                  <a:gd name="T19" fmla="*/ 0 h 324"/>
                  <a:gd name="T20" fmla="*/ 208 w 322"/>
                  <a:gd name="T21" fmla="*/ 57 h 324"/>
                  <a:gd name="T22" fmla="*/ 208 w 322"/>
                  <a:gd name="T23" fmla="*/ 17 h 324"/>
                  <a:gd name="T24" fmla="*/ 265 w 322"/>
                  <a:gd name="T25" fmla="*/ 17 h 324"/>
                  <a:gd name="T26" fmla="*/ 265 w 322"/>
                  <a:gd name="T27" fmla="*/ 123 h 324"/>
                  <a:gd name="T28" fmla="*/ 322 w 322"/>
                  <a:gd name="T29" fmla="*/ 189 h 324"/>
                  <a:gd name="T30" fmla="*/ 322 w 322"/>
                  <a:gd name="T31" fmla="*/ 213 h 324"/>
                  <a:gd name="T32" fmla="*/ 284 w 322"/>
                  <a:gd name="T33" fmla="*/ 213 h 324"/>
                  <a:gd name="T34" fmla="*/ 284 w 322"/>
                  <a:gd name="T35" fmla="*/ 324 h 324"/>
                  <a:gd name="T36" fmla="*/ 189 w 322"/>
                  <a:gd name="T37" fmla="*/ 305 h 324"/>
                  <a:gd name="T38" fmla="*/ 265 w 322"/>
                  <a:gd name="T39" fmla="*/ 305 h 324"/>
                  <a:gd name="T40" fmla="*/ 265 w 322"/>
                  <a:gd name="T41" fmla="*/ 194 h 324"/>
                  <a:gd name="T42" fmla="*/ 300 w 322"/>
                  <a:gd name="T43" fmla="*/ 194 h 324"/>
                  <a:gd name="T44" fmla="*/ 246 w 322"/>
                  <a:gd name="T45" fmla="*/ 130 h 324"/>
                  <a:gd name="T46" fmla="*/ 246 w 322"/>
                  <a:gd name="T47" fmla="*/ 36 h 324"/>
                  <a:gd name="T48" fmla="*/ 227 w 322"/>
                  <a:gd name="T49" fmla="*/ 36 h 324"/>
                  <a:gd name="T50" fmla="*/ 227 w 322"/>
                  <a:gd name="T51" fmla="*/ 107 h 324"/>
                  <a:gd name="T52" fmla="*/ 161 w 322"/>
                  <a:gd name="T53" fmla="*/ 31 h 324"/>
                  <a:gd name="T54" fmla="*/ 22 w 322"/>
                  <a:gd name="T55" fmla="*/ 194 h 324"/>
                  <a:gd name="T56" fmla="*/ 57 w 322"/>
                  <a:gd name="T57" fmla="*/ 194 h 324"/>
                  <a:gd name="T58" fmla="*/ 57 w 322"/>
                  <a:gd name="T59" fmla="*/ 305 h 324"/>
                  <a:gd name="T60" fmla="*/ 133 w 322"/>
                  <a:gd name="T61" fmla="*/ 305 h 324"/>
                  <a:gd name="T62" fmla="*/ 133 w 322"/>
                  <a:gd name="T63" fmla="*/ 239 h 324"/>
                  <a:gd name="T64" fmla="*/ 189 w 322"/>
                  <a:gd name="T65" fmla="*/ 239 h 324"/>
                  <a:gd name="T66" fmla="*/ 189 w 322"/>
                  <a:gd name="T67" fmla="*/ 305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2" h="324">
                    <a:moveTo>
                      <a:pt x="284" y="324"/>
                    </a:moveTo>
                    <a:lnTo>
                      <a:pt x="170" y="324"/>
                    </a:lnTo>
                    <a:lnTo>
                      <a:pt x="170" y="258"/>
                    </a:lnTo>
                    <a:lnTo>
                      <a:pt x="152" y="258"/>
                    </a:lnTo>
                    <a:lnTo>
                      <a:pt x="152" y="324"/>
                    </a:lnTo>
                    <a:lnTo>
                      <a:pt x="38" y="324"/>
                    </a:lnTo>
                    <a:lnTo>
                      <a:pt x="38" y="213"/>
                    </a:lnTo>
                    <a:lnTo>
                      <a:pt x="0" y="213"/>
                    </a:lnTo>
                    <a:lnTo>
                      <a:pt x="0" y="189"/>
                    </a:lnTo>
                    <a:lnTo>
                      <a:pt x="161" y="0"/>
                    </a:lnTo>
                    <a:lnTo>
                      <a:pt x="208" y="57"/>
                    </a:lnTo>
                    <a:lnTo>
                      <a:pt x="208" y="17"/>
                    </a:lnTo>
                    <a:lnTo>
                      <a:pt x="265" y="17"/>
                    </a:lnTo>
                    <a:lnTo>
                      <a:pt x="265" y="123"/>
                    </a:lnTo>
                    <a:lnTo>
                      <a:pt x="322" y="189"/>
                    </a:lnTo>
                    <a:lnTo>
                      <a:pt x="322" y="213"/>
                    </a:lnTo>
                    <a:lnTo>
                      <a:pt x="284" y="213"/>
                    </a:lnTo>
                    <a:lnTo>
                      <a:pt x="284" y="324"/>
                    </a:lnTo>
                    <a:close/>
                    <a:moveTo>
                      <a:pt x="189" y="305"/>
                    </a:moveTo>
                    <a:lnTo>
                      <a:pt x="265" y="305"/>
                    </a:lnTo>
                    <a:lnTo>
                      <a:pt x="265" y="194"/>
                    </a:lnTo>
                    <a:lnTo>
                      <a:pt x="300" y="194"/>
                    </a:lnTo>
                    <a:lnTo>
                      <a:pt x="246" y="130"/>
                    </a:lnTo>
                    <a:lnTo>
                      <a:pt x="246" y="36"/>
                    </a:lnTo>
                    <a:lnTo>
                      <a:pt x="227" y="36"/>
                    </a:lnTo>
                    <a:lnTo>
                      <a:pt x="227" y="107"/>
                    </a:lnTo>
                    <a:lnTo>
                      <a:pt x="161" y="31"/>
                    </a:lnTo>
                    <a:lnTo>
                      <a:pt x="22" y="194"/>
                    </a:lnTo>
                    <a:lnTo>
                      <a:pt x="57" y="194"/>
                    </a:lnTo>
                    <a:lnTo>
                      <a:pt x="57" y="305"/>
                    </a:lnTo>
                    <a:lnTo>
                      <a:pt x="133" y="305"/>
                    </a:lnTo>
                    <a:lnTo>
                      <a:pt x="133" y="239"/>
                    </a:lnTo>
                    <a:lnTo>
                      <a:pt x="189" y="239"/>
                    </a:lnTo>
                    <a:lnTo>
                      <a:pt x="189" y="30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45">
                <a:extLst>
                  <a:ext uri="{FF2B5EF4-FFF2-40B4-BE49-F238E27FC236}">
                    <a16:creationId xmlns:a16="http://schemas.microsoft.com/office/drawing/2014/main" id="{BB4271DE-C8F6-4DD6-B27E-2672E3B55A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4362" y="5275822"/>
                <a:ext cx="276444" cy="234333"/>
              </a:xfrm>
              <a:custGeom>
                <a:avLst/>
                <a:gdLst>
                  <a:gd name="T0" fmla="*/ 146 w 172"/>
                  <a:gd name="T1" fmla="*/ 146 h 146"/>
                  <a:gd name="T2" fmla="*/ 26 w 172"/>
                  <a:gd name="T3" fmla="*/ 146 h 146"/>
                  <a:gd name="T4" fmla="*/ 0 w 172"/>
                  <a:gd name="T5" fmla="*/ 120 h 146"/>
                  <a:gd name="T6" fmla="*/ 0 w 172"/>
                  <a:gd name="T7" fmla="*/ 26 h 146"/>
                  <a:gd name="T8" fmla="*/ 26 w 172"/>
                  <a:gd name="T9" fmla="*/ 0 h 146"/>
                  <a:gd name="T10" fmla="*/ 58 w 172"/>
                  <a:gd name="T11" fmla="*/ 0 h 146"/>
                  <a:gd name="T12" fmla="*/ 84 w 172"/>
                  <a:gd name="T13" fmla="*/ 25 h 146"/>
                  <a:gd name="T14" fmla="*/ 146 w 172"/>
                  <a:gd name="T15" fmla="*/ 25 h 146"/>
                  <a:gd name="T16" fmla="*/ 172 w 172"/>
                  <a:gd name="T17" fmla="*/ 51 h 146"/>
                  <a:gd name="T18" fmla="*/ 172 w 172"/>
                  <a:gd name="T19" fmla="*/ 120 h 146"/>
                  <a:gd name="T20" fmla="*/ 146 w 172"/>
                  <a:gd name="T21" fmla="*/ 146 h 146"/>
                  <a:gd name="T22" fmla="*/ 26 w 172"/>
                  <a:gd name="T23" fmla="*/ 8 h 146"/>
                  <a:gd name="T24" fmla="*/ 8 w 172"/>
                  <a:gd name="T25" fmla="*/ 26 h 146"/>
                  <a:gd name="T26" fmla="*/ 8 w 172"/>
                  <a:gd name="T27" fmla="*/ 120 h 146"/>
                  <a:gd name="T28" fmla="*/ 26 w 172"/>
                  <a:gd name="T29" fmla="*/ 138 h 146"/>
                  <a:gd name="T30" fmla="*/ 146 w 172"/>
                  <a:gd name="T31" fmla="*/ 138 h 146"/>
                  <a:gd name="T32" fmla="*/ 164 w 172"/>
                  <a:gd name="T33" fmla="*/ 120 h 146"/>
                  <a:gd name="T34" fmla="*/ 164 w 172"/>
                  <a:gd name="T35" fmla="*/ 51 h 146"/>
                  <a:gd name="T36" fmla="*/ 146 w 172"/>
                  <a:gd name="T37" fmla="*/ 33 h 146"/>
                  <a:gd name="T38" fmla="*/ 76 w 172"/>
                  <a:gd name="T39" fmla="*/ 33 h 146"/>
                  <a:gd name="T40" fmla="*/ 76 w 172"/>
                  <a:gd name="T41" fmla="*/ 26 h 146"/>
                  <a:gd name="T42" fmla="*/ 58 w 172"/>
                  <a:gd name="T43" fmla="*/ 8 h 146"/>
                  <a:gd name="T44" fmla="*/ 26 w 172"/>
                  <a:gd name="T45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2" h="146">
                    <a:moveTo>
                      <a:pt x="146" y="146"/>
                    </a:moveTo>
                    <a:cubicBezTo>
                      <a:pt x="26" y="146"/>
                      <a:pt x="26" y="146"/>
                      <a:pt x="26" y="146"/>
                    </a:cubicBezTo>
                    <a:cubicBezTo>
                      <a:pt x="12" y="146"/>
                      <a:pt x="0" y="135"/>
                      <a:pt x="0" y="12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72" y="0"/>
                      <a:pt x="83" y="11"/>
                      <a:pt x="84" y="25"/>
                    </a:cubicBezTo>
                    <a:cubicBezTo>
                      <a:pt x="146" y="25"/>
                      <a:pt x="146" y="25"/>
                      <a:pt x="146" y="25"/>
                    </a:cubicBezTo>
                    <a:cubicBezTo>
                      <a:pt x="160" y="25"/>
                      <a:pt x="172" y="37"/>
                      <a:pt x="172" y="51"/>
                    </a:cubicBezTo>
                    <a:cubicBezTo>
                      <a:pt x="172" y="120"/>
                      <a:pt x="172" y="120"/>
                      <a:pt x="172" y="120"/>
                    </a:cubicBezTo>
                    <a:cubicBezTo>
                      <a:pt x="172" y="135"/>
                      <a:pt x="160" y="146"/>
                      <a:pt x="146" y="146"/>
                    </a:cubicBezTo>
                    <a:close/>
                    <a:moveTo>
                      <a:pt x="26" y="8"/>
                    </a:moveTo>
                    <a:cubicBezTo>
                      <a:pt x="16" y="8"/>
                      <a:pt x="8" y="16"/>
                      <a:pt x="8" y="26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8" y="130"/>
                      <a:pt x="16" y="138"/>
                      <a:pt x="26" y="138"/>
                    </a:cubicBezTo>
                    <a:cubicBezTo>
                      <a:pt x="146" y="138"/>
                      <a:pt x="146" y="138"/>
                      <a:pt x="146" y="138"/>
                    </a:cubicBezTo>
                    <a:cubicBezTo>
                      <a:pt x="156" y="138"/>
                      <a:pt x="164" y="130"/>
                      <a:pt x="164" y="120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64" y="41"/>
                      <a:pt x="156" y="33"/>
                      <a:pt x="146" y="33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16"/>
                      <a:pt x="68" y="8"/>
                      <a:pt x="58" y="8"/>
                    </a:cubicBezTo>
                    <a:lnTo>
                      <a:pt x="26" y="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23">
                <a:extLst>
                  <a:ext uri="{FF2B5EF4-FFF2-40B4-BE49-F238E27FC236}">
                    <a16:creationId xmlns:a16="http://schemas.microsoft.com/office/drawing/2014/main" id="{D346EC32-679C-4502-805B-6AFA4183E9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0674" y="4627373"/>
                <a:ext cx="259501" cy="280609"/>
              </a:xfrm>
              <a:custGeom>
                <a:avLst/>
                <a:gdLst>
                  <a:gd name="T0" fmla="*/ 39 w 177"/>
                  <a:gd name="T1" fmla="*/ 191 h 191"/>
                  <a:gd name="T2" fmla="*/ 0 w 177"/>
                  <a:gd name="T3" fmla="*/ 166 h 191"/>
                  <a:gd name="T4" fmla="*/ 39 w 177"/>
                  <a:gd name="T5" fmla="*/ 141 h 191"/>
                  <a:gd name="T6" fmla="*/ 56 w 177"/>
                  <a:gd name="T7" fmla="*/ 143 h 191"/>
                  <a:gd name="T8" fmla="*/ 56 w 177"/>
                  <a:gd name="T9" fmla="*/ 43 h 191"/>
                  <a:gd name="T10" fmla="*/ 67 w 177"/>
                  <a:gd name="T11" fmla="*/ 29 h 191"/>
                  <a:gd name="T12" fmla="*/ 158 w 177"/>
                  <a:gd name="T13" fmla="*/ 1 h 191"/>
                  <a:gd name="T14" fmla="*/ 162 w 177"/>
                  <a:gd name="T15" fmla="*/ 0 h 191"/>
                  <a:gd name="T16" fmla="*/ 177 w 177"/>
                  <a:gd name="T17" fmla="*/ 15 h 191"/>
                  <a:gd name="T18" fmla="*/ 177 w 177"/>
                  <a:gd name="T19" fmla="*/ 138 h 191"/>
                  <a:gd name="T20" fmla="*/ 138 w 177"/>
                  <a:gd name="T21" fmla="*/ 163 h 191"/>
                  <a:gd name="T22" fmla="*/ 98 w 177"/>
                  <a:gd name="T23" fmla="*/ 138 h 191"/>
                  <a:gd name="T24" fmla="*/ 138 w 177"/>
                  <a:gd name="T25" fmla="*/ 113 h 191"/>
                  <a:gd name="T26" fmla="*/ 155 w 177"/>
                  <a:gd name="T27" fmla="*/ 115 h 191"/>
                  <a:gd name="T28" fmla="*/ 155 w 177"/>
                  <a:gd name="T29" fmla="*/ 68 h 191"/>
                  <a:gd name="T30" fmla="*/ 78 w 177"/>
                  <a:gd name="T31" fmla="*/ 91 h 191"/>
                  <a:gd name="T32" fmla="*/ 78 w 177"/>
                  <a:gd name="T33" fmla="*/ 166 h 191"/>
                  <a:gd name="T34" fmla="*/ 39 w 177"/>
                  <a:gd name="T35" fmla="*/ 191 h 191"/>
                  <a:gd name="T36" fmla="*/ 39 w 177"/>
                  <a:gd name="T37" fmla="*/ 149 h 191"/>
                  <a:gd name="T38" fmla="*/ 8 w 177"/>
                  <a:gd name="T39" fmla="*/ 166 h 191"/>
                  <a:gd name="T40" fmla="*/ 39 w 177"/>
                  <a:gd name="T41" fmla="*/ 183 h 191"/>
                  <a:gd name="T42" fmla="*/ 70 w 177"/>
                  <a:gd name="T43" fmla="*/ 166 h 191"/>
                  <a:gd name="T44" fmla="*/ 70 w 177"/>
                  <a:gd name="T45" fmla="*/ 85 h 191"/>
                  <a:gd name="T46" fmla="*/ 163 w 177"/>
                  <a:gd name="T47" fmla="*/ 57 h 191"/>
                  <a:gd name="T48" fmla="*/ 163 w 177"/>
                  <a:gd name="T49" fmla="*/ 127 h 191"/>
                  <a:gd name="T50" fmla="*/ 157 w 177"/>
                  <a:gd name="T51" fmla="*/ 125 h 191"/>
                  <a:gd name="T52" fmla="*/ 138 w 177"/>
                  <a:gd name="T53" fmla="*/ 121 h 191"/>
                  <a:gd name="T54" fmla="*/ 106 w 177"/>
                  <a:gd name="T55" fmla="*/ 138 h 191"/>
                  <a:gd name="T56" fmla="*/ 138 w 177"/>
                  <a:gd name="T57" fmla="*/ 155 h 191"/>
                  <a:gd name="T58" fmla="*/ 169 w 177"/>
                  <a:gd name="T59" fmla="*/ 138 h 191"/>
                  <a:gd name="T60" fmla="*/ 169 w 177"/>
                  <a:gd name="T61" fmla="*/ 15 h 191"/>
                  <a:gd name="T62" fmla="*/ 162 w 177"/>
                  <a:gd name="T63" fmla="*/ 8 h 191"/>
                  <a:gd name="T64" fmla="*/ 160 w 177"/>
                  <a:gd name="T65" fmla="*/ 9 h 191"/>
                  <a:gd name="T66" fmla="*/ 69 w 177"/>
                  <a:gd name="T67" fmla="*/ 37 h 191"/>
                  <a:gd name="T68" fmla="*/ 64 w 177"/>
                  <a:gd name="T69" fmla="*/ 43 h 191"/>
                  <a:gd name="T70" fmla="*/ 64 w 177"/>
                  <a:gd name="T71" fmla="*/ 155 h 191"/>
                  <a:gd name="T72" fmla="*/ 59 w 177"/>
                  <a:gd name="T73" fmla="*/ 153 h 191"/>
                  <a:gd name="T74" fmla="*/ 39 w 177"/>
                  <a:gd name="T75" fmla="*/ 149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7" h="191">
                    <a:moveTo>
                      <a:pt x="39" y="191"/>
                    </a:moveTo>
                    <a:cubicBezTo>
                      <a:pt x="27" y="191"/>
                      <a:pt x="0" y="185"/>
                      <a:pt x="0" y="166"/>
                    </a:cubicBezTo>
                    <a:cubicBezTo>
                      <a:pt x="0" y="147"/>
                      <a:pt x="27" y="141"/>
                      <a:pt x="39" y="141"/>
                    </a:cubicBezTo>
                    <a:cubicBezTo>
                      <a:pt x="45" y="141"/>
                      <a:pt x="51" y="142"/>
                      <a:pt x="56" y="1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37"/>
                      <a:pt x="60" y="31"/>
                      <a:pt x="67" y="29"/>
                    </a:cubicBezTo>
                    <a:cubicBezTo>
                      <a:pt x="158" y="1"/>
                      <a:pt x="158" y="1"/>
                      <a:pt x="158" y="1"/>
                    </a:cubicBezTo>
                    <a:cubicBezTo>
                      <a:pt x="159" y="1"/>
                      <a:pt x="160" y="0"/>
                      <a:pt x="162" y="0"/>
                    </a:cubicBezTo>
                    <a:cubicBezTo>
                      <a:pt x="170" y="0"/>
                      <a:pt x="177" y="7"/>
                      <a:pt x="177" y="15"/>
                    </a:cubicBezTo>
                    <a:cubicBezTo>
                      <a:pt x="177" y="138"/>
                      <a:pt x="177" y="138"/>
                      <a:pt x="177" y="138"/>
                    </a:cubicBezTo>
                    <a:cubicBezTo>
                      <a:pt x="177" y="157"/>
                      <a:pt x="150" y="163"/>
                      <a:pt x="138" y="163"/>
                    </a:cubicBezTo>
                    <a:cubicBezTo>
                      <a:pt x="125" y="163"/>
                      <a:pt x="98" y="157"/>
                      <a:pt x="98" y="138"/>
                    </a:cubicBezTo>
                    <a:cubicBezTo>
                      <a:pt x="98" y="119"/>
                      <a:pt x="125" y="113"/>
                      <a:pt x="138" y="113"/>
                    </a:cubicBezTo>
                    <a:cubicBezTo>
                      <a:pt x="144" y="113"/>
                      <a:pt x="149" y="114"/>
                      <a:pt x="155" y="115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78" y="91"/>
                      <a:pt x="78" y="91"/>
                      <a:pt x="78" y="91"/>
                    </a:cubicBezTo>
                    <a:cubicBezTo>
                      <a:pt x="78" y="166"/>
                      <a:pt x="78" y="166"/>
                      <a:pt x="78" y="166"/>
                    </a:cubicBezTo>
                    <a:cubicBezTo>
                      <a:pt x="78" y="185"/>
                      <a:pt x="52" y="191"/>
                      <a:pt x="39" y="191"/>
                    </a:cubicBezTo>
                    <a:close/>
                    <a:moveTo>
                      <a:pt x="39" y="149"/>
                    </a:moveTo>
                    <a:cubicBezTo>
                      <a:pt x="28" y="149"/>
                      <a:pt x="8" y="154"/>
                      <a:pt x="8" y="166"/>
                    </a:cubicBezTo>
                    <a:cubicBezTo>
                      <a:pt x="8" y="178"/>
                      <a:pt x="28" y="183"/>
                      <a:pt x="39" y="183"/>
                    </a:cubicBezTo>
                    <a:cubicBezTo>
                      <a:pt x="50" y="183"/>
                      <a:pt x="70" y="178"/>
                      <a:pt x="70" y="166"/>
                    </a:cubicBezTo>
                    <a:cubicBezTo>
                      <a:pt x="70" y="85"/>
                      <a:pt x="70" y="85"/>
                      <a:pt x="70" y="85"/>
                    </a:cubicBezTo>
                    <a:cubicBezTo>
                      <a:pt x="163" y="57"/>
                      <a:pt x="163" y="57"/>
                      <a:pt x="163" y="57"/>
                    </a:cubicBezTo>
                    <a:cubicBezTo>
                      <a:pt x="163" y="127"/>
                      <a:pt x="163" y="127"/>
                      <a:pt x="163" y="127"/>
                    </a:cubicBezTo>
                    <a:cubicBezTo>
                      <a:pt x="157" y="125"/>
                      <a:pt x="157" y="125"/>
                      <a:pt x="157" y="125"/>
                    </a:cubicBezTo>
                    <a:cubicBezTo>
                      <a:pt x="151" y="122"/>
                      <a:pt x="145" y="121"/>
                      <a:pt x="138" y="121"/>
                    </a:cubicBezTo>
                    <a:cubicBezTo>
                      <a:pt x="127" y="121"/>
                      <a:pt x="106" y="126"/>
                      <a:pt x="106" y="138"/>
                    </a:cubicBezTo>
                    <a:cubicBezTo>
                      <a:pt x="106" y="150"/>
                      <a:pt x="127" y="155"/>
                      <a:pt x="138" y="155"/>
                    </a:cubicBezTo>
                    <a:cubicBezTo>
                      <a:pt x="148" y="155"/>
                      <a:pt x="169" y="150"/>
                      <a:pt x="169" y="138"/>
                    </a:cubicBezTo>
                    <a:cubicBezTo>
                      <a:pt x="169" y="15"/>
                      <a:pt x="169" y="15"/>
                      <a:pt x="169" y="15"/>
                    </a:cubicBezTo>
                    <a:cubicBezTo>
                      <a:pt x="169" y="11"/>
                      <a:pt x="166" y="8"/>
                      <a:pt x="162" y="8"/>
                    </a:cubicBezTo>
                    <a:cubicBezTo>
                      <a:pt x="161" y="8"/>
                      <a:pt x="161" y="8"/>
                      <a:pt x="160" y="9"/>
                    </a:cubicBezTo>
                    <a:cubicBezTo>
                      <a:pt x="69" y="37"/>
                      <a:pt x="69" y="37"/>
                      <a:pt x="69" y="37"/>
                    </a:cubicBezTo>
                    <a:cubicBezTo>
                      <a:pt x="66" y="38"/>
                      <a:pt x="64" y="40"/>
                      <a:pt x="64" y="43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53" y="150"/>
                      <a:pt x="46" y="149"/>
                      <a:pt x="39" y="1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组合 47">
              <a:extLst>
                <a:ext uri="{FF2B5EF4-FFF2-40B4-BE49-F238E27FC236}">
                  <a16:creationId xmlns:a16="http://schemas.microsoft.com/office/drawing/2014/main" id="{F1463E29-2F23-4BFF-B0D0-B7BA9E819346}"/>
                </a:ext>
              </a:extLst>
            </p:cNvPr>
            <p:cNvGrpSpPr/>
            <p:nvPr/>
          </p:nvGrpSpPr>
          <p:grpSpPr>
            <a:xfrm>
              <a:off x="4673637" y="976868"/>
              <a:ext cx="668134" cy="668134"/>
              <a:chOff x="4673637" y="976868"/>
              <a:chExt cx="668134" cy="668134"/>
            </a:xfrm>
          </p:grpSpPr>
          <p:sp>
            <p:nvSpPr>
              <p:cNvPr id="42" name="Oval 10">
                <a:extLst>
                  <a:ext uri="{FF2B5EF4-FFF2-40B4-BE49-F238E27FC236}">
                    <a16:creationId xmlns:a16="http://schemas.microsoft.com/office/drawing/2014/main" id="{6139ECA3-A2BD-43C2-B8EB-F6CACD69E72D}"/>
                  </a:ext>
                </a:extLst>
              </p:cNvPr>
              <p:cNvSpPr/>
              <p:nvPr/>
            </p:nvSpPr>
            <p:spPr>
              <a:xfrm>
                <a:off x="4673637" y="976868"/>
                <a:ext cx="668134" cy="668134"/>
              </a:xfrm>
              <a:prstGeom prst="ellipse">
                <a:avLst/>
              </a:prstGeom>
              <a:solidFill>
                <a:schemeClr val="bg2"/>
              </a:solidFill>
              <a:ln w="76200"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254">
                <a:extLst>
                  <a:ext uri="{FF2B5EF4-FFF2-40B4-BE49-F238E27FC236}">
                    <a16:creationId xmlns:a16="http://schemas.microsoft.com/office/drawing/2014/main" id="{ACE70B0F-17E3-4F17-A276-8BE98CE68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9399" y="1202631"/>
                <a:ext cx="316610" cy="236835"/>
              </a:xfrm>
              <a:custGeom>
                <a:avLst/>
                <a:gdLst>
                  <a:gd name="T0" fmla="*/ 202 w 215"/>
                  <a:gd name="T1" fmla="*/ 24 h 161"/>
                  <a:gd name="T2" fmla="*/ 54 w 215"/>
                  <a:gd name="T3" fmla="*/ 9 h 161"/>
                  <a:gd name="T4" fmla="*/ 50 w 215"/>
                  <a:gd name="T5" fmla="*/ 4 h 161"/>
                  <a:gd name="T6" fmla="*/ 48 w 215"/>
                  <a:gd name="T7" fmla="*/ 2 h 161"/>
                  <a:gd name="T8" fmla="*/ 46 w 215"/>
                  <a:gd name="T9" fmla="*/ 1 h 161"/>
                  <a:gd name="T10" fmla="*/ 43 w 215"/>
                  <a:gd name="T11" fmla="*/ 1 h 161"/>
                  <a:gd name="T12" fmla="*/ 14 w 215"/>
                  <a:gd name="T13" fmla="*/ 0 h 161"/>
                  <a:gd name="T14" fmla="*/ 14 w 215"/>
                  <a:gd name="T15" fmla="*/ 27 h 161"/>
                  <a:gd name="T16" fmla="*/ 41 w 215"/>
                  <a:gd name="T17" fmla="*/ 44 h 161"/>
                  <a:gd name="T18" fmla="*/ 64 w 215"/>
                  <a:gd name="T19" fmla="*/ 97 h 161"/>
                  <a:gd name="T20" fmla="*/ 68 w 215"/>
                  <a:gd name="T21" fmla="*/ 106 h 161"/>
                  <a:gd name="T22" fmla="*/ 77 w 215"/>
                  <a:gd name="T23" fmla="*/ 115 h 161"/>
                  <a:gd name="T24" fmla="*/ 174 w 215"/>
                  <a:gd name="T25" fmla="*/ 115 h 161"/>
                  <a:gd name="T26" fmla="*/ 183 w 215"/>
                  <a:gd name="T27" fmla="*/ 106 h 161"/>
                  <a:gd name="T28" fmla="*/ 211 w 215"/>
                  <a:gd name="T29" fmla="*/ 28 h 161"/>
                  <a:gd name="T30" fmla="*/ 177 w 215"/>
                  <a:gd name="T31" fmla="*/ 100 h 161"/>
                  <a:gd name="T32" fmla="*/ 176 w 215"/>
                  <a:gd name="T33" fmla="*/ 103 h 161"/>
                  <a:gd name="T34" fmla="*/ 170 w 215"/>
                  <a:gd name="T35" fmla="*/ 107 h 161"/>
                  <a:gd name="T36" fmla="*/ 166 w 215"/>
                  <a:gd name="T37" fmla="*/ 108 h 161"/>
                  <a:gd name="T38" fmla="*/ 81 w 215"/>
                  <a:gd name="T39" fmla="*/ 107 h 161"/>
                  <a:gd name="T40" fmla="*/ 75 w 215"/>
                  <a:gd name="T41" fmla="*/ 99 h 161"/>
                  <a:gd name="T42" fmla="*/ 52 w 215"/>
                  <a:gd name="T43" fmla="*/ 51 h 161"/>
                  <a:gd name="T44" fmla="*/ 38 w 215"/>
                  <a:gd name="T45" fmla="*/ 20 h 161"/>
                  <a:gd name="T46" fmla="*/ 8 w 215"/>
                  <a:gd name="T47" fmla="*/ 14 h 161"/>
                  <a:gd name="T48" fmla="*/ 42 w 215"/>
                  <a:gd name="T49" fmla="*/ 8 h 161"/>
                  <a:gd name="T50" fmla="*/ 44 w 215"/>
                  <a:gd name="T51" fmla="*/ 9 h 161"/>
                  <a:gd name="T52" fmla="*/ 45 w 215"/>
                  <a:gd name="T53" fmla="*/ 10 h 161"/>
                  <a:gd name="T54" fmla="*/ 47 w 215"/>
                  <a:gd name="T55" fmla="*/ 12 h 161"/>
                  <a:gd name="T56" fmla="*/ 202 w 215"/>
                  <a:gd name="T57" fmla="*/ 31 h 161"/>
                  <a:gd name="T58" fmla="*/ 199 w 215"/>
                  <a:gd name="T59" fmla="*/ 51 h 161"/>
                  <a:gd name="T60" fmla="*/ 77 w 215"/>
                  <a:gd name="T61" fmla="*/ 142 h 161"/>
                  <a:gd name="T62" fmla="*/ 115 w 215"/>
                  <a:gd name="T63" fmla="*/ 142 h 161"/>
                  <a:gd name="T64" fmla="*/ 96 w 215"/>
                  <a:gd name="T65" fmla="*/ 154 h 161"/>
                  <a:gd name="T66" fmla="*/ 96 w 215"/>
                  <a:gd name="T67" fmla="*/ 130 h 161"/>
                  <a:gd name="T68" fmla="*/ 96 w 215"/>
                  <a:gd name="T69" fmla="*/ 154 h 161"/>
                  <a:gd name="T70" fmla="*/ 142 w 215"/>
                  <a:gd name="T71" fmla="*/ 142 h 161"/>
                  <a:gd name="T72" fmla="*/ 180 w 215"/>
                  <a:gd name="T73" fmla="*/ 142 h 161"/>
                  <a:gd name="T74" fmla="*/ 161 w 215"/>
                  <a:gd name="T75" fmla="*/ 154 h 161"/>
                  <a:gd name="T76" fmla="*/ 161 w 215"/>
                  <a:gd name="T77" fmla="*/ 130 h 161"/>
                  <a:gd name="T78" fmla="*/ 161 w 215"/>
                  <a:gd name="T79" fmla="*/ 15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5" h="161">
                    <a:moveTo>
                      <a:pt x="211" y="28"/>
                    </a:moveTo>
                    <a:cubicBezTo>
                      <a:pt x="209" y="26"/>
                      <a:pt x="207" y="24"/>
                      <a:pt x="202" y="24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8"/>
                      <a:pt x="53" y="7"/>
                      <a:pt x="52" y="6"/>
                    </a:cubicBezTo>
                    <a:cubicBezTo>
                      <a:pt x="52" y="5"/>
                      <a:pt x="51" y="5"/>
                      <a:pt x="50" y="4"/>
                    </a:cubicBezTo>
                    <a:cubicBezTo>
                      <a:pt x="50" y="3"/>
                      <a:pt x="49" y="3"/>
                      <a:pt x="49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2"/>
                      <a:pt x="47" y="2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5" y="1"/>
                      <a:pt x="44" y="1"/>
                      <a:pt x="44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2" y="49"/>
                      <a:pt x="45" y="54"/>
                      <a:pt x="45" y="54"/>
                    </a:cubicBezTo>
                    <a:cubicBezTo>
                      <a:pt x="64" y="97"/>
                      <a:pt x="64" y="97"/>
                      <a:pt x="64" y="97"/>
                    </a:cubicBezTo>
                    <a:cubicBezTo>
                      <a:pt x="64" y="97"/>
                      <a:pt x="64" y="98"/>
                      <a:pt x="65" y="98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70" y="110"/>
                      <a:pt x="73" y="113"/>
                      <a:pt x="78" y="115"/>
                    </a:cubicBezTo>
                    <a:cubicBezTo>
                      <a:pt x="77" y="115"/>
                      <a:pt x="77" y="115"/>
                      <a:pt x="77" y="115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8" y="113"/>
                      <a:pt x="182" y="110"/>
                      <a:pt x="183" y="106"/>
                    </a:cubicBezTo>
                    <a:cubicBezTo>
                      <a:pt x="206" y="54"/>
                      <a:pt x="206" y="54"/>
                      <a:pt x="206" y="54"/>
                    </a:cubicBezTo>
                    <a:cubicBezTo>
                      <a:pt x="208" y="51"/>
                      <a:pt x="215" y="36"/>
                      <a:pt x="211" y="28"/>
                    </a:cubicBezTo>
                    <a:close/>
                    <a:moveTo>
                      <a:pt x="199" y="51"/>
                    </a:moveTo>
                    <a:cubicBezTo>
                      <a:pt x="177" y="100"/>
                      <a:pt x="177" y="100"/>
                      <a:pt x="177" y="100"/>
                    </a:cubicBezTo>
                    <a:cubicBezTo>
                      <a:pt x="177" y="99"/>
                      <a:pt x="177" y="99"/>
                      <a:pt x="177" y="99"/>
                    </a:cubicBezTo>
                    <a:cubicBezTo>
                      <a:pt x="176" y="103"/>
                      <a:pt x="176" y="103"/>
                      <a:pt x="176" y="103"/>
                    </a:cubicBezTo>
                    <a:cubicBezTo>
                      <a:pt x="175" y="106"/>
                      <a:pt x="173" y="107"/>
                      <a:pt x="170" y="107"/>
                    </a:cubicBezTo>
                    <a:cubicBezTo>
                      <a:pt x="170" y="107"/>
                      <a:pt x="170" y="107"/>
                      <a:pt x="170" y="107"/>
                    </a:cubicBezTo>
                    <a:cubicBezTo>
                      <a:pt x="166" y="107"/>
                      <a:pt x="166" y="107"/>
                      <a:pt x="166" y="107"/>
                    </a:cubicBezTo>
                    <a:cubicBezTo>
                      <a:pt x="166" y="108"/>
                      <a:pt x="166" y="108"/>
                      <a:pt x="166" y="108"/>
                    </a:cubicBezTo>
                    <a:cubicBezTo>
                      <a:pt x="85" y="108"/>
                      <a:pt x="85" y="108"/>
                      <a:pt x="85" y="108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79" y="107"/>
                      <a:pt x="76" y="106"/>
                      <a:pt x="76" y="103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74" y="100"/>
                      <a:pt x="74" y="100"/>
                      <a:pt x="74" y="100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2" y="51"/>
                      <a:pt x="49" y="46"/>
                      <a:pt x="48" y="41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1" y="20"/>
                      <a:pt x="8" y="17"/>
                      <a:pt x="8" y="14"/>
                    </a:cubicBezTo>
                    <a:cubicBezTo>
                      <a:pt x="8" y="11"/>
                      <a:pt x="11" y="8"/>
                      <a:pt x="14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8"/>
                      <a:pt x="43" y="8"/>
                      <a:pt x="44" y="9"/>
                    </a:cubicBezTo>
                    <a:cubicBezTo>
                      <a:pt x="44" y="9"/>
                      <a:pt x="44" y="9"/>
                      <a:pt x="45" y="9"/>
                    </a:cubicBezTo>
                    <a:cubicBezTo>
                      <a:pt x="45" y="9"/>
                      <a:pt x="45" y="9"/>
                      <a:pt x="45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7" y="11"/>
                      <a:pt x="47" y="11"/>
                      <a:pt x="47" y="12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202" y="31"/>
                      <a:pt x="202" y="31"/>
                      <a:pt x="202" y="31"/>
                    </a:cubicBezTo>
                    <a:cubicBezTo>
                      <a:pt x="204" y="31"/>
                      <a:pt x="204" y="32"/>
                      <a:pt x="204" y="32"/>
                    </a:cubicBezTo>
                    <a:cubicBezTo>
                      <a:pt x="206" y="35"/>
                      <a:pt x="203" y="44"/>
                      <a:pt x="199" y="51"/>
                    </a:cubicBezTo>
                    <a:close/>
                    <a:moveTo>
                      <a:pt x="96" y="123"/>
                    </a:moveTo>
                    <a:cubicBezTo>
                      <a:pt x="86" y="123"/>
                      <a:pt x="77" y="131"/>
                      <a:pt x="77" y="142"/>
                    </a:cubicBezTo>
                    <a:cubicBezTo>
                      <a:pt x="77" y="152"/>
                      <a:pt x="86" y="161"/>
                      <a:pt x="96" y="161"/>
                    </a:cubicBezTo>
                    <a:cubicBezTo>
                      <a:pt x="106" y="161"/>
                      <a:pt x="115" y="152"/>
                      <a:pt x="115" y="142"/>
                    </a:cubicBezTo>
                    <a:cubicBezTo>
                      <a:pt x="115" y="131"/>
                      <a:pt x="106" y="123"/>
                      <a:pt x="96" y="123"/>
                    </a:cubicBezTo>
                    <a:close/>
                    <a:moveTo>
                      <a:pt x="96" y="154"/>
                    </a:moveTo>
                    <a:cubicBezTo>
                      <a:pt x="89" y="154"/>
                      <a:pt x="84" y="148"/>
                      <a:pt x="84" y="142"/>
                    </a:cubicBezTo>
                    <a:cubicBezTo>
                      <a:pt x="84" y="135"/>
                      <a:pt x="89" y="130"/>
                      <a:pt x="96" y="130"/>
                    </a:cubicBezTo>
                    <a:cubicBezTo>
                      <a:pt x="103" y="130"/>
                      <a:pt x="108" y="135"/>
                      <a:pt x="108" y="142"/>
                    </a:cubicBezTo>
                    <a:cubicBezTo>
                      <a:pt x="108" y="148"/>
                      <a:pt x="103" y="154"/>
                      <a:pt x="96" y="154"/>
                    </a:cubicBezTo>
                    <a:close/>
                    <a:moveTo>
                      <a:pt x="161" y="123"/>
                    </a:moveTo>
                    <a:cubicBezTo>
                      <a:pt x="151" y="123"/>
                      <a:pt x="142" y="131"/>
                      <a:pt x="142" y="142"/>
                    </a:cubicBezTo>
                    <a:cubicBezTo>
                      <a:pt x="142" y="152"/>
                      <a:pt x="151" y="161"/>
                      <a:pt x="161" y="161"/>
                    </a:cubicBezTo>
                    <a:cubicBezTo>
                      <a:pt x="172" y="161"/>
                      <a:pt x="180" y="152"/>
                      <a:pt x="180" y="142"/>
                    </a:cubicBezTo>
                    <a:cubicBezTo>
                      <a:pt x="180" y="131"/>
                      <a:pt x="172" y="123"/>
                      <a:pt x="161" y="123"/>
                    </a:cubicBezTo>
                    <a:close/>
                    <a:moveTo>
                      <a:pt x="161" y="154"/>
                    </a:moveTo>
                    <a:cubicBezTo>
                      <a:pt x="155" y="154"/>
                      <a:pt x="149" y="148"/>
                      <a:pt x="149" y="142"/>
                    </a:cubicBezTo>
                    <a:cubicBezTo>
                      <a:pt x="149" y="135"/>
                      <a:pt x="155" y="130"/>
                      <a:pt x="161" y="130"/>
                    </a:cubicBezTo>
                    <a:cubicBezTo>
                      <a:pt x="168" y="130"/>
                      <a:pt x="173" y="135"/>
                      <a:pt x="173" y="142"/>
                    </a:cubicBezTo>
                    <a:cubicBezTo>
                      <a:pt x="173" y="148"/>
                      <a:pt x="168" y="154"/>
                      <a:pt x="161" y="1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DAC498E7-9586-4F32-B334-67678C98FDBD}"/>
              </a:ext>
            </a:extLst>
          </p:cNvPr>
          <p:cNvGrpSpPr/>
          <p:nvPr/>
        </p:nvGrpSpPr>
        <p:grpSpPr>
          <a:xfrm>
            <a:off x="4706633" y="2256538"/>
            <a:ext cx="2367842" cy="2433613"/>
            <a:chOff x="4718050" y="2314576"/>
            <a:chExt cx="628650" cy="646112"/>
          </a:xfrm>
        </p:grpSpPr>
        <p:sp>
          <p:nvSpPr>
            <p:cNvPr id="63" name="Oval 1596">
              <a:extLst>
                <a:ext uri="{FF2B5EF4-FFF2-40B4-BE49-F238E27FC236}">
                  <a16:creationId xmlns:a16="http://schemas.microsoft.com/office/drawing/2014/main" id="{5E2FE90B-853F-400F-AE6E-231401335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050" y="2314576"/>
              <a:ext cx="628650" cy="628650"/>
            </a:xfrm>
            <a:prstGeom prst="ellipse">
              <a:avLst/>
            </a:prstGeom>
            <a:solidFill>
              <a:srgbClr val="98D3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64" name="Freeform 1597">
              <a:extLst>
                <a:ext uri="{FF2B5EF4-FFF2-40B4-BE49-F238E27FC236}">
                  <a16:creationId xmlns:a16="http://schemas.microsoft.com/office/drawing/2014/main" id="{581FECFC-171D-4A72-BCFC-647586AD3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713" y="2581276"/>
              <a:ext cx="88900" cy="150813"/>
            </a:xfrm>
            <a:custGeom>
              <a:avLst/>
              <a:gdLst>
                <a:gd name="T0" fmla="*/ 242 w 242"/>
                <a:gd name="T1" fmla="*/ 0 h 410"/>
                <a:gd name="T2" fmla="*/ 103 w 242"/>
                <a:gd name="T3" fmla="*/ 136 h 410"/>
                <a:gd name="T4" fmla="*/ 0 w 242"/>
                <a:gd name="T5" fmla="*/ 410 h 410"/>
                <a:gd name="T6" fmla="*/ 166 w 242"/>
                <a:gd name="T7" fmla="*/ 400 h 410"/>
                <a:gd name="T8" fmla="*/ 220 w 242"/>
                <a:gd name="T9" fmla="*/ 372 h 410"/>
                <a:gd name="T10" fmla="*/ 242 w 242"/>
                <a:gd name="T11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0">
                  <a:moveTo>
                    <a:pt x="242" y="0"/>
                  </a:moveTo>
                  <a:cubicBezTo>
                    <a:pt x="103" y="136"/>
                    <a:pt x="103" y="136"/>
                    <a:pt x="103" y="136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166" y="400"/>
                    <a:pt x="166" y="400"/>
                    <a:pt x="166" y="400"/>
                  </a:cubicBezTo>
                  <a:cubicBezTo>
                    <a:pt x="166" y="400"/>
                    <a:pt x="204" y="398"/>
                    <a:pt x="220" y="372"/>
                  </a:cubicBezTo>
                  <a:cubicBezTo>
                    <a:pt x="237" y="346"/>
                    <a:pt x="242" y="0"/>
                    <a:pt x="242" y="0"/>
                  </a:cubicBezTo>
                  <a:close/>
                </a:path>
              </a:pathLst>
            </a:custGeom>
            <a:solidFill>
              <a:srgbClr val="F2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65" name="Freeform 1598">
              <a:extLst>
                <a:ext uri="{FF2B5EF4-FFF2-40B4-BE49-F238E27FC236}">
                  <a16:creationId xmlns:a16="http://schemas.microsoft.com/office/drawing/2014/main" id="{4B605A52-DA57-4B4C-9334-F4CE5F9BC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3" y="2446338"/>
              <a:ext cx="311150" cy="396875"/>
            </a:xfrm>
            <a:custGeom>
              <a:avLst/>
              <a:gdLst>
                <a:gd name="T0" fmla="*/ 16 w 841"/>
                <a:gd name="T1" fmla="*/ 1068 h 1068"/>
                <a:gd name="T2" fmla="*/ 0 w 841"/>
                <a:gd name="T3" fmla="*/ 1052 h 1068"/>
                <a:gd name="T4" fmla="*/ 0 w 841"/>
                <a:gd name="T5" fmla="*/ 16 h 1068"/>
                <a:gd name="T6" fmla="*/ 16 w 841"/>
                <a:gd name="T7" fmla="*/ 0 h 1068"/>
                <a:gd name="T8" fmla="*/ 825 w 841"/>
                <a:gd name="T9" fmla="*/ 0 h 1068"/>
                <a:gd name="T10" fmla="*/ 841 w 841"/>
                <a:gd name="T11" fmla="*/ 16 h 1068"/>
                <a:gd name="T12" fmla="*/ 841 w 841"/>
                <a:gd name="T13" fmla="*/ 1052 h 1068"/>
                <a:gd name="T14" fmla="*/ 825 w 841"/>
                <a:gd name="T15" fmla="*/ 1068 h 1068"/>
                <a:gd name="T16" fmla="*/ 16 w 841"/>
                <a:gd name="T17" fmla="*/ 1068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1" h="1068">
                  <a:moveTo>
                    <a:pt x="16" y="1068"/>
                  </a:moveTo>
                  <a:cubicBezTo>
                    <a:pt x="7" y="1068"/>
                    <a:pt x="0" y="1061"/>
                    <a:pt x="0" y="105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34" y="0"/>
                    <a:pt x="841" y="7"/>
                    <a:pt x="841" y="16"/>
                  </a:cubicBezTo>
                  <a:cubicBezTo>
                    <a:pt x="841" y="1052"/>
                    <a:pt x="841" y="1052"/>
                    <a:pt x="841" y="1052"/>
                  </a:cubicBezTo>
                  <a:cubicBezTo>
                    <a:pt x="841" y="1061"/>
                    <a:pt x="834" y="1068"/>
                    <a:pt x="825" y="1068"/>
                  </a:cubicBezTo>
                  <a:cubicBezTo>
                    <a:pt x="16" y="1068"/>
                    <a:pt x="16" y="1068"/>
                    <a:pt x="16" y="1068"/>
                  </a:cubicBezTo>
                </a:path>
              </a:pathLst>
            </a:custGeom>
            <a:solidFill>
              <a:srgbClr val="69A2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66" name="Rectangle 1599">
              <a:extLst>
                <a:ext uri="{FF2B5EF4-FFF2-40B4-BE49-F238E27FC236}">
                  <a16:creationId xmlns:a16="http://schemas.microsoft.com/office/drawing/2014/main" id="{D14E37BC-F555-4CCA-9AE4-06CB9FF9F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2460626"/>
              <a:ext cx="273050" cy="361950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67" name="Rectangle 1600">
              <a:extLst>
                <a:ext uri="{FF2B5EF4-FFF2-40B4-BE49-F238E27FC236}">
                  <a16:creationId xmlns:a16="http://schemas.microsoft.com/office/drawing/2014/main" id="{B0103A6B-DE0A-4FAD-ACA8-F0EBDB8C5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2460626"/>
              <a:ext cx="2730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68" name="Freeform 1601">
              <a:extLst>
                <a:ext uri="{FF2B5EF4-FFF2-40B4-BE49-F238E27FC236}">
                  <a16:creationId xmlns:a16="http://schemas.microsoft.com/office/drawing/2014/main" id="{6D868048-9504-4DC2-9592-4E2435FE1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5" y="2713038"/>
              <a:ext cx="100013" cy="98425"/>
            </a:xfrm>
            <a:custGeom>
              <a:avLst/>
              <a:gdLst>
                <a:gd name="T0" fmla="*/ 25 w 63"/>
                <a:gd name="T1" fmla="*/ 1 h 62"/>
                <a:gd name="T2" fmla="*/ 0 w 63"/>
                <a:gd name="T3" fmla="*/ 62 h 62"/>
                <a:gd name="T4" fmla="*/ 43 w 63"/>
                <a:gd name="T5" fmla="*/ 62 h 62"/>
                <a:gd name="T6" fmla="*/ 63 w 63"/>
                <a:gd name="T7" fmla="*/ 10 h 62"/>
                <a:gd name="T8" fmla="*/ 26 w 63"/>
                <a:gd name="T9" fmla="*/ 0 h 62"/>
                <a:gd name="T10" fmla="*/ 25 w 63"/>
                <a:gd name="T11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2">
                  <a:moveTo>
                    <a:pt x="25" y="1"/>
                  </a:moveTo>
                  <a:lnTo>
                    <a:pt x="0" y="62"/>
                  </a:lnTo>
                  <a:lnTo>
                    <a:pt x="43" y="62"/>
                  </a:lnTo>
                  <a:lnTo>
                    <a:pt x="63" y="10"/>
                  </a:lnTo>
                  <a:lnTo>
                    <a:pt x="26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2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69" name="Freeform 1602">
              <a:extLst>
                <a:ext uri="{FF2B5EF4-FFF2-40B4-BE49-F238E27FC236}">
                  <a16:creationId xmlns:a16="http://schemas.microsoft.com/office/drawing/2014/main" id="{6D038C33-98BC-4DC1-996C-9B32AC197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5" y="2713038"/>
              <a:ext cx="100013" cy="98425"/>
            </a:xfrm>
            <a:custGeom>
              <a:avLst/>
              <a:gdLst>
                <a:gd name="T0" fmla="*/ 25 w 63"/>
                <a:gd name="T1" fmla="*/ 1 h 62"/>
                <a:gd name="T2" fmla="*/ 0 w 63"/>
                <a:gd name="T3" fmla="*/ 62 h 62"/>
                <a:gd name="T4" fmla="*/ 43 w 63"/>
                <a:gd name="T5" fmla="*/ 62 h 62"/>
                <a:gd name="T6" fmla="*/ 63 w 63"/>
                <a:gd name="T7" fmla="*/ 10 h 62"/>
                <a:gd name="T8" fmla="*/ 26 w 63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25" y="1"/>
                  </a:moveTo>
                  <a:lnTo>
                    <a:pt x="0" y="62"/>
                  </a:lnTo>
                  <a:lnTo>
                    <a:pt x="43" y="62"/>
                  </a:lnTo>
                  <a:lnTo>
                    <a:pt x="63" y="10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0" name="Rectangle 1603">
              <a:extLst>
                <a:ext uri="{FF2B5EF4-FFF2-40B4-BE49-F238E27FC236}">
                  <a16:creationId xmlns:a16="http://schemas.microsoft.com/office/drawing/2014/main" id="{416B739F-F23A-421C-B917-01E2C382F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2466976"/>
              <a:ext cx="273050" cy="35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1" name="Rectangle 1604">
              <a:extLst>
                <a:ext uri="{FF2B5EF4-FFF2-40B4-BE49-F238E27FC236}">
                  <a16:creationId xmlns:a16="http://schemas.microsoft.com/office/drawing/2014/main" id="{F4E74C93-55E6-4ACE-9D4C-C60FDE775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2466976"/>
              <a:ext cx="27305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2" name="Rectangle 1605">
              <a:extLst>
                <a:ext uri="{FF2B5EF4-FFF2-40B4-BE49-F238E27FC236}">
                  <a16:creationId xmlns:a16="http://schemas.microsoft.com/office/drawing/2014/main" id="{C11B2857-D90B-4632-9E11-AB2227934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2446338"/>
              <a:ext cx="117475" cy="285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3" name="Rectangle 1606">
              <a:extLst>
                <a:ext uri="{FF2B5EF4-FFF2-40B4-BE49-F238E27FC236}">
                  <a16:creationId xmlns:a16="http://schemas.microsoft.com/office/drawing/2014/main" id="{7AC5E5FA-0430-42D2-AA59-C84A8F4A1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288" y="2527301"/>
              <a:ext cx="184150" cy="412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4" name="Rectangle 1607">
              <a:extLst>
                <a:ext uri="{FF2B5EF4-FFF2-40B4-BE49-F238E27FC236}">
                  <a16:creationId xmlns:a16="http://schemas.microsoft.com/office/drawing/2014/main" id="{A8EFBB60-ABC6-4614-BB9D-202769383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527301"/>
              <a:ext cx="41275" cy="412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5" name="Rectangle 1608">
              <a:extLst>
                <a:ext uri="{FF2B5EF4-FFF2-40B4-BE49-F238E27FC236}">
                  <a16:creationId xmlns:a16="http://schemas.microsoft.com/office/drawing/2014/main" id="{DAC06A2F-4A99-4BFB-BFBB-F8C2696F9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288" y="2578101"/>
              <a:ext cx="184150" cy="412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6" name="Rectangle 1609">
              <a:extLst>
                <a:ext uri="{FF2B5EF4-FFF2-40B4-BE49-F238E27FC236}">
                  <a16:creationId xmlns:a16="http://schemas.microsoft.com/office/drawing/2014/main" id="{AFE69B46-267F-4137-AD5F-CE5E3DED1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578101"/>
              <a:ext cx="41275" cy="412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7" name="Rectangle 1610">
              <a:extLst>
                <a:ext uri="{FF2B5EF4-FFF2-40B4-BE49-F238E27FC236}">
                  <a16:creationId xmlns:a16="http://schemas.microsoft.com/office/drawing/2014/main" id="{9F518A42-39E6-4FC0-908C-118C600DC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288" y="2628901"/>
              <a:ext cx="184150" cy="412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8" name="Rectangle 1611">
              <a:extLst>
                <a:ext uri="{FF2B5EF4-FFF2-40B4-BE49-F238E27FC236}">
                  <a16:creationId xmlns:a16="http://schemas.microsoft.com/office/drawing/2014/main" id="{D508B31D-1904-4314-8096-E0921F445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628901"/>
              <a:ext cx="41275" cy="412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79" name="Rectangle 1613">
              <a:extLst>
                <a:ext uri="{FF2B5EF4-FFF2-40B4-BE49-F238E27FC236}">
                  <a16:creationId xmlns:a16="http://schemas.microsoft.com/office/drawing/2014/main" id="{1CFAFF6C-3E26-4FA0-9203-0BBC16885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288" y="2679700"/>
              <a:ext cx="184150" cy="39688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0" name="Rectangle 1614">
              <a:extLst>
                <a:ext uri="{FF2B5EF4-FFF2-40B4-BE49-F238E27FC236}">
                  <a16:creationId xmlns:a16="http://schemas.microsoft.com/office/drawing/2014/main" id="{77ECA003-A9D8-48DD-994F-D82ED0722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288" y="2679700"/>
              <a:ext cx="184150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1" name="Rectangle 1615">
              <a:extLst>
                <a:ext uri="{FF2B5EF4-FFF2-40B4-BE49-F238E27FC236}">
                  <a16:creationId xmlns:a16="http://schemas.microsoft.com/office/drawing/2014/main" id="{E422A672-909E-4522-9A5F-5944A7BE7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679700"/>
              <a:ext cx="41275" cy="39688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2" name="Rectangle 1616">
              <a:extLst>
                <a:ext uri="{FF2B5EF4-FFF2-40B4-BE49-F238E27FC236}">
                  <a16:creationId xmlns:a16="http://schemas.microsoft.com/office/drawing/2014/main" id="{F4EF4353-1FAD-4A84-A052-5E67E9184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288" y="2730500"/>
              <a:ext cx="184150" cy="412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3" name="Rectangle 1617">
              <a:extLst>
                <a:ext uri="{FF2B5EF4-FFF2-40B4-BE49-F238E27FC236}">
                  <a16:creationId xmlns:a16="http://schemas.microsoft.com/office/drawing/2014/main" id="{FD3EBEC6-2D05-491B-8C68-F96C58413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730500"/>
              <a:ext cx="41275" cy="41275"/>
            </a:xfrm>
            <a:prstGeom prst="rect">
              <a:avLst/>
            </a:pr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4" name="Freeform 1618">
              <a:extLst>
                <a:ext uri="{FF2B5EF4-FFF2-40B4-BE49-F238E27FC236}">
                  <a16:creationId xmlns:a16="http://schemas.microsoft.com/office/drawing/2014/main" id="{FCA96BF4-63BA-4754-906E-3A964DEEE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535238"/>
              <a:ext cx="30163" cy="22225"/>
            </a:xfrm>
            <a:custGeom>
              <a:avLst/>
              <a:gdLst>
                <a:gd name="T0" fmla="*/ 19 w 19"/>
                <a:gd name="T1" fmla="*/ 3 h 14"/>
                <a:gd name="T2" fmla="*/ 17 w 19"/>
                <a:gd name="T3" fmla="*/ 0 h 14"/>
                <a:gd name="T4" fmla="*/ 7 w 19"/>
                <a:gd name="T5" fmla="*/ 10 h 14"/>
                <a:gd name="T6" fmla="*/ 2 w 19"/>
                <a:gd name="T7" fmla="*/ 4 h 14"/>
                <a:gd name="T8" fmla="*/ 0 w 19"/>
                <a:gd name="T9" fmla="*/ 6 h 14"/>
                <a:gd name="T10" fmla="*/ 5 w 19"/>
                <a:gd name="T11" fmla="*/ 12 h 14"/>
                <a:gd name="T12" fmla="*/ 5 w 19"/>
                <a:gd name="T13" fmla="*/ 12 h 14"/>
                <a:gd name="T14" fmla="*/ 7 w 19"/>
                <a:gd name="T15" fmla="*/ 14 h 14"/>
                <a:gd name="T16" fmla="*/ 7 w 19"/>
                <a:gd name="T17" fmla="*/ 14 h 14"/>
                <a:gd name="T18" fmla="*/ 8 w 19"/>
                <a:gd name="T19" fmla="*/ 14 h 14"/>
                <a:gd name="T20" fmla="*/ 10 w 19"/>
                <a:gd name="T21" fmla="*/ 12 h 14"/>
                <a:gd name="T22" fmla="*/ 10 w 19"/>
                <a:gd name="T23" fmla="*/ 12 h 14"/>
                <a:gd name="T24" fmla="*/ 19 w 19"/>
                <a:gd name="T2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4">
                  <a:moveTo>
                    <a:pt x="19" y="3"/>
                  </a:moveTo>
                  <a:lnTo>
                    <a:pt x="17" y="0"/>
                  </a:lnTo>
                  <a:lnTo>
                    <a:pt x="7" y="10"/>
                  </a:lnTo>
                  <a:lnTo>
                    <a:pt x="2" y="4"/>
                  </a:lnTo>
                  <a:lnTo>
                    <a:pt x="0" y="6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77B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5" name="Freeform 1619">
              <a:extLst>
                <a:ext uri="{FF2B5EF4-FFF2-40B4-BE49-F238E27FC236}">
                  <a16:creationId xmlns:a16="http://schemas.microsoft.com/office/drawing/2014/main" id="{7B674EAD-AF05-4E23-8E09-47D168B3D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589213"/>
              <a:ext cx="30163" cy="20638"/>
            </a:xfrm>
            <a:custGeom>
              <a:avLst/>
              <a:gdLst>
                <a:gd name="T0" fmla="*/ 19 w 19"/>
                <a:gd name="T1" fmla="*/ 2 h 13"/>
                <a:gd name="T2" fmla="*/ 17 w 19"/>
                <a:gd name="T3" fmla="*/ 0 h 13"/>
                <a:gd name="T4" fmla="*/ 7 w 19"/>
                <a:gd name="T5" fmla="*/ 9 h 13"/>
                <a:gd name="T6" fmla="*/ 2 w 19"/>
                <a:gd name="T7" fmla="*/ 4 h 13"/>
                <a:gd name="T8" fmla="*/ 0 w 19"/>
                <a:gd name="T9" fmla="*/ 6 h 13"/>
                <a:gd name="T10" fmla="*/ 5 w 19"/>
                <a:gd name="T11" fmla="*/ 11 h 13"/>
                <a:gd name="T12" fmla="*/ 5 w 19"/>
                <a:gd name="T13" fmla="*/ 11 h 13"/>
                <a:gd name="T14" fmla="*/ 7 w 19"/>
                <a:gd name="T15" fmla="*/ 13 h 13"/>
                <a:gd name="T16" fmla="*/ 7 w 19"/>
                <a:gd name="T17" fmla="*/ 13 h 13"/>
                <a:gd name="T18" fmla="*/ 8 w 19"/>
                <a:gd name="T19" fmla="*/ 13 h 13"/>
                <a:gd name="T20" fmla="*/ 10 w 19"/>
                <a:gd name="T21" fmla="*/ 11 h 13"/>
                <a:gd name="T22" fmla="*/ 10 w 19"/>
                <a:gd name="T23" fmla="*/ 11 h 13"/>
                <a:gd name="T24" fmla="*/ 19 w 19"/>
                <a:gd name="T2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3">
                  <a:moveTo>
                    <a:pt x="19" y="2"/>
                  </a:moveTo>
                  <a:lnTo>
                    <a:pt x="17" y="0"/>
                  </a:lnTo>
                  <a:lnTo>
                    <a:pt x="7" y="9"/>
                  </a:lnTo>
                  <a:lnTo>
                    <a:pt x="2" y="4"/>
                  </a:lnTo>
                  <a:lnTo>
                    <a:pt x="0" y="6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77B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6" name="Freeform 1620">
              <a:extLst>
                <a:ext uri="{FF2B5EF4-FFF2-40B4-BE49-F238E27FC236}">
                  <a16:creationId xmlns:a16="http://schemas.microsoft.com/office/drawing/2014/main" id="{E0AA1535-E715-4416-B280-5AA508EC8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638425"/>
              <a:ext cx="30163" cy="20638"/>
            </a:xfrm>
            <a:custGeom>
              <a:avLst/>
              <a:gdLst>
                <a:gd name="T0" fmla="*/ 19 w 19"/>
                <a:gd name="T1" fmla="*/ 2 h 13"/>
                <a:gd name="T2" fmla="*/ 17 w 19"/>
                <a:gd name="T3" fmla="*/ 0 h 13"/>
                <a:gd name="T4" fmla="*/ 7 w 19"/>
                <a:gd name="T5" fmla="*/ 9 h 13"/>
                <a:gd name="T6" fmla="*/ 2 w 19"/>
                <a:gd name="T7" fmla="*/ 4 h 13"/>
                <a:gd name="T8" fmla="*/ 0 w 19"/>
                <a:gd name="T9" fmla="*/ 6 h 13"/>
                <a:gd name="T10" fmla="*/ 5 w 19"/>
                <a:gd name="T11" fmla="*/ 11 h 13"/>
                <a:gd name="T12" fmla="*/ 5 w 19"/>
                <a:gd name="T13" fmla="*/ 11 h 13"/>
                <a:gd name="T14" fmla="*/ 7 w 19"/>
                <a:gd name="T15" fmla="*/ 13 h 13"/>
                <a:gd name="T16" fmla="*/ 7 w 19"/>
                <a:gd name="T17" fmla="*/ 13 h 13"/>
                <a:gd name="T18" fmla="*/ 8 w 19"/>
                <a:gd name="T19" fmla="*/ 13 h 13"/>
                <a:gd name="T20" fmla="*/ 10 w 19"/>
                <a:gd name="T21" fmla="*/ 11 h 13"/>
                <a:gd name="T22" fmla="*/ 10 w 19"/>
                <a:gd name="T23" fmla="*/ 11 h 13"/>
                <a:gd name="T24" fmla="*/ 19 w 19"/>
                <a:gd name="T2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3">
                  <a:moveTo>
                    <a:pt x="19" y="2"/>
                  </a:moveTo>
                  <a:lnTo>
                    <a:pt x="17" y="0"/>
                  </a:lnTo>
                  <a:lnTo>
                    <a:pt x="7" y="9"/>
                  </a:lnTo>
                  <a:lnTo>
                    <a:pt x="2" y="4"/>
                  </a:lnTo>
                  <a:lnTo>
                    <a:pt x="0" y="6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77B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7" name="Freeform 1621">
              <a:extLst>
                <a:ext uri="{FF2B5EF4-FFF2-40B4-BE49-F238E27FC236}">
                  <a16:creationId xmlns:a16="http://schemas.microsoft.com/office/drawing/2014/main" id="{17B64933-24D0-4E3E-93D0-D336C1642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600" y="2689225"/>
              <a:ext cx="22225" cy="20638"/>
            </a:xfrm>
            <a:custGeom>
              <a:avLst/>
              <a:gdLst>
                <a:gd name="T0" fmla="*/ 12 w 14"/>
                <a:gd name="T1" fmla="*/ 9 h 13"/>
                <a:gd name="T2" fmla="*/ 9 w 14"/>
                <a:gd name="T3" fmla="*/ 7 h 13"/>
                <a:gd name="T4" fmla="*/ 14 w 14"/>
                <a:gd name="T5" fmla="*/ 2 h 13"/>
                <a:gd name="T6" fmla="*/ 12 w 14"/>
                <a:gd name="T7" fmla="*/ 0 h 13"/>
                <a:gd name="T8" fmla="*/ 7 w 14"/>
                <a:gd name="T9" fmla="*/ 5 h 13"/>
                <a:gd name="T10" fmla="*/ 2 w 14"/>
                <a:gd name="T11" fmla="*/ 0 h 13"/>
                <a:gd name="T12" fmla="*/ 0 w 14"/>
                <a:gd name="T13" fmla="*/ 2 h 13"/>
                <a:gd name="T14" fmla="*/ 5 w 14"/>
                <a:gd name="T15" fmla="*/ 7 h 13"/>
                <a:gd name="T16" fmla="*/ 2 w 14"/>
                <a:gd name="T17" fmla="*/ 9 h 13"/>
                <a:gd name="T18" fmla="*/ 0 w 14"/>
                <a:gd name="T19" fmla="*/ 11 h 13"/>
                <a:gd name="T20" fmla="*/ 0 w 14"/>
                <a:gd name="T21" fmla="*/ 11 h 13"/>
                <a:gd name="T22" fmla="*/ 2 w 14"/>
                <a:gd name="T23" fmla="*/ 13 h 13"/>
                <a:gd name="T24" fmla="*/ 2 w 14"/>
                <a:gd name="T25" fmla="*/ 13 h 13"/>
                <a:gd name="T26" fmla="*/ 2 w 14"/>
                <a:gd name="T27" fmla="*/ 13 h 13"/>
                <a:gd name="T28" fmla="*/ 4 w 14"/>
                <a:gd name="T29" fmla="*/ 11 h 13"/>
                <a:gd name="T30" fmla="*/ 4 w 14"/>
                <a:gd name="T31" fmla="*/ 11 h 13"/>
                <a:gd name="T32" fmla="*/ 7 w 14"/>
                <a:gd name="T33" fmla="*/ 9 h 13"/>
                <a:gd name="T34" fmla="*/ 10 w 14"/>
                <a:gd name="T35" fmla="*/ 11 h 13"/>
                <a:gd name="T36" fmla="*/ 9 w 14"/>
                <a:gd name="T37" fmla="*/ 11 h 13"/>
                <a:gd name="T38" fmla="*/ 12 w 14"/>
                <a:gd name="T39" fmla="*/ 13 h 13"/>
                <a:gd name="T40" fmla="*/ 12 w 14"/>
                <a:gd name="T41" fmla="*/ 13 h 13"/>
                <a:gd name="T42" fmla="*/ 12 w 14"/>
                <a:gd name="T43" fmla="*/ 13 h 13"/>
                <a:gd name="T44" fmla="*/ 14 w 14"/>
                <a:gd name="T45" fmla="*/ 11 h 13"/>
                <a:gd name="T46" fmla="*/ 14 w 14"/>
                <a:gd name="T47" fmla="*/ 11 h 13"/>
                <a:gd name="T48" fmla="*/ 12 w 14"/>
                <a:gd name="T4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3">
                  <a:moveTo>
                    <a:pt x="12" y="9"/>
                  </a:moveTo>
                  <a:lnTo>
                    <a:pt x="9" y="7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7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5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7" y="9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E94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8" name="Freeform 1622">
              <a:extLst>
                <a:ext uri="{FF2B5EF4-FFF2-40B4-BE49-F238E27FC236}">
                  <a16:creationId xmlns:a16="http://schemas.microsoft.com/office/drawing/2014/main" id="{8686E28C-5350-4454-8EDC-E368F109D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600" y="2740025"/>
              <a:ext cx="22225" cy="20638"/>
            </a:xfrm>
            <a:custGeom>
              <a:avLst/>
              <a:gdLst>
                <a:gd name="T0" fmla="*/ 12 w 14"/>
                <a:gd name="T1" fmla="*/ 9 h 13"/>
                <a:gd name="T2" fmla="*/ 9 w 14"/>
                <a:gd name="T3" fmla="*/ 6 h 13"/>
                <a:gd name="T4" fmla="*/ 14 w 14"/>
                <a:gd name="T5" fmla="*/ 2 h 13"/>
                <a:gd name="T6" fmla="*/ 12 w 14"/>
                <a:gd name="T7" fmla="*/ 0 h 13"/>
                <a:gd name="T8" fmla="*/ 7 w 14"/>
                <a:gd name="T9" fmla="*/ 4 h 13"/>
                <a:gd name="T10" fmla="*/ 2 w 14"/>
                <a:gd name="T11" fmla="*/ 0 h 13"/>
                <a:gd name="T12" fmla="*/ 0 w 14"/>
                <a:gd name="T13" fmla="*/ 2 h 13"/>
                <a:gd name="T14" fmla="*/ 5 w 14"/>
                <a:gd name="T15" fmla="*/ 6 h 13"/>
                <a:gd name="T16" fmla="*/ 2 w 14"/>
                <a:gd name="T17" fmla="*/ 9 h 13"/>
                <a:gd name="T18" fmla="*/ 0 w 14"/>
                <a:gd name="T19" fmla="*/ 11 h 13"/>
                <a:gd name="T20" fmla="*/ 0 w 14"/>
                <a:gd name="T21" fmla="*/ 11 h 13"/>
                <a:gd name="T22" fmla="*/ 2 w 14"/>
                <a:gd name="T23" fmla="*/ 13 h 13"/>
                <a:gd name="T24" fmla="*/ 2 w 14"/>
                <a:gd name="T25" fmla="*/ 13 h 13"/>
                <a:gd name="T26" fmla="*/ 2 w 14"/>
                <a:gd name="T27" fmla="*/ 13 h 13"/>
                <a:gd name="T28" fmla="*/ 4 w 14"/>
                <a:gd name="T29" fmla="*/ 11 h 13"/>
                <a:gd name="T30" fmla="*/ 4 w 14"/>
                <a:gd name="T31" fmla="*/ 11 h 13"/>
                <a:gd name="T32" fmla="*/ 7 w 14"/>
                <a:gd name="T33" fmla="*/ 9 h 13"/>
                <a:gd name="T34" fmla="*/ 10 w 14"/>
                <a:gd name="T35" fmla="*/ 11 h 13"/>
                <a:gd name="T36" fmla="*/ 9 w 14"/>
                <a:gd name="T37" fmla="*/ 11 h 13"/>
                <a:gd name="T38" fmla="*/ 12 w 14"/>
                <a:gd name="T39" fmla="*/ 13 h 13"/>
                <a:gd name="T40" fmla="*/ 12 w 14"/>
                <a:gd name="T41" fmla="*/ 13 h 13"/>
                <a:gd name="T42" fmla="*/ 12 w 14"/>
                <a:gd name="T43" fmla="*/ 13 h 13"/>
                <a:gd name="T44" fmla="*/ 14 w 14"/>
                <a:gd name="T45" fmla="*/ 11 h 13"/>
                <a:gd name="T46" fmla="*/ 14 w 14"/>
                <a:gd name="T47" fmla="*/ 11 h 13"/>
                <a:gd name="T48" fmla="*/ 12 w 14"/>
                <a:gd name="T4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3">
                  <a:moveTo>
                    <a:pt x="12" y="9"/>
                  </a:moveTo>
                  <a:lnTo>
                    <a:pt x="9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7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7" y="9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E94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89" name="Freeform 1623">
              <a:extLst>
                <a:ext uri="{FF2B5EF4-FFF2-40B4-BE49-F238E27FC236}">
                  <a16:creationId xmlns:a16="http://schemas.microsoft.com/office/drawing/2014/main" id="{13402E31-2F45-43D0-A013-D5DD32FA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713" y="2609850"/>
              <a:ext cx="104775" cy="133350"/>
            </a:xfrm>
            <a:custGeom>
              <a:avLst/>
              <a:gdLst>
                <a:gd name="T0" fmla="*/ 185 w 282"/>
                <a:gd name="T1" fmla="*/ 211 h 356"/>
                <a:gd name="T2" fmla="*/ 239 w 282"/>
                <a:gd name="T3" fmla="*/ 103 h 356"/>
                <a:gd name="T4" fmla="*/ 239 w 282"/>
                <a:gd name="T5" fmla="*/ 0 h 356"/>
                <a:gd name="T6" fmla="*/ 124 w 282"/>
                <a:gd name="T7" fmla="*/ 137 h 356"/>
                <a:gd name="T8" fmla="*/ 0 w 282"/>
                <a:gd name="T9" fmla="*/ 318 h 356"/>
                <a:gd name="T10" fmla="*/ 185 w 282"/>
                <a:gd name="T11" fmla="*/ 21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356">
                  <a:moveTo>
                    <a:pt x="185" y="211"/>
                  </a:moveTo>
                  <a:cubicBezTo>
                    <a:pt x="185" y="211"/>
                    <a:pt x="196" y="190"/>
                    <a:pt x="239" y="103"/>
                  </a:cubicBezTo>
                  <a:cubicBezTo>
                    <a:pt x="282" y="17"/>
                    <a:pt x="239" y="0"/>
                    <a:pt x="239" y="0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18"/>
                    <a:pt x="185" y="356"/>
                    <a:pt x="185" y="211"/>
                  </a:cubicBezTo>
                  <a:close/>
                </a:path>
              </a:pathLst>
            </a:custGeom>
            <a:solidFill>
              <a:srgbClr val="FBC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0" name="Freeform 1624">
              <a:extLst>
                <a:ext uri="{FF2B5EF4-FFF2-40B4-BE49-F238E27FC236}">
                  <a16:creationId xmlns:a16="http://schemas.microsoft.com/office/drawing/2014/main" id="{A04A0C2A-948E-4C5D-AF14-797030596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5" y="2728913"/>
              <a:ext cx="65088" cy="82550"/>
            </a:xfrm>
            <a:custGeom>
              <a:avLst/>
              <a:gdLst>
                <a:gd name="T0" fmla="*/ 41 w 41"/>
                <a:gd name="T1" fmla="*/ 0 h 52"/>
                <a:gd name="T2" fmla="*/ 21 w 41"/>
                <a:gd name="T3" fmla="*/ 0 h 52"/>
                <a:gd name="T4" fmla="*/ 0 w 41"/>
                <a:gd name="T5" fmla="*/ 52 h 52"/>
                <a:gd name="T6" fmla="*/ 19 w 41"/>
                <a:gd name="T7" fmla="*/ 52 h 52"/>
                <a:gd name="T8" fmla="*/ 41 w 4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2">
                  <a:moveTo>
                    <a:pt x="41" y="0"/>
                  </a:moveTo>
                  <a:lnTo>
                    <a:pt x="21" y="0"/>
                  </a:lnTo>
                  <a:lnTo>
                    <a:pt x="0" y="52"/>
                  </a:lnTo>
                  <a:lnTo>
                    <a:pt x="19" y="5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BC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1" name="Freeform 1625">
              <a:extLst>
                <a:ext uri="{FF2B5EF4-FFF2-40B4-BE49-F238E27FC236}">
                  <a16:creationId xmlns:a16="http://schemas.microsoft.com/office/drawing/2014/main" id="{0D0FE7F5-A01E-44AC-B896-5705EF30C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2747963"/>
              <a:ext cx="155575" cy="163513"/>
            </a:xfrm>
            <a:custGeom>
              <a:avLst/>
              <a:gdLst>
                <a:gd name="T0" fmla="*/ 63 w 98"/>
                <a:gd name="T1" fmla="*/ 103 h 103"/>
                <a:gd name="T2" fmla="*/ 0 w 98"/>
                <a:gd name="T3" fmla="*/ 103 h 103"/>
                <a:gd name="T4" fmla="*/ 45 w 98"/>
                <a:gd name="T5" fmla="*/ 0 h 103"/>
                <a:gd name="T6" fmla="*/ 98 w 98"/>
                <a:gd name="T7" fmla="*/ 0 h 103"/>
                <a:gd name="T8" fmla="*/ 63 w 98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3">
                  <a:moveTo>
                    <a:pt x="63" y="103"/>
                  </a:moveTo>
                  <a:lnTo>
                    <a:pt x="0" y="103"/>
                  </a:lnTo>
                  <a:lnTo>
                    <a:pt x="45" y="0"/>
                  </a:lnTo>
                  <a:lnTo>
                    <a:pt x="98" y="0"/>
                  </a:lnTo>
                  <a:lnTo>
                    <a:pt x="63" y="103"/>
                  </a:lnTo>
                  <a:close/>
                </a:path>
              </a:pathLst>
            </a:custGeom>
            <a:solidFill>
              <a:srgbClr val="77B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2" name="Freeform 1626">
              <a:extLst>
                <a:ext uri="{FF2B5EF4-FFF2-40B4-BE49-F238E27FC236}">
                  <a16:creationId xmlns:a16="http://schemas.microsoft.com/office/drawing/2014/main" id="{1C619BAE-B206-4493-807E-36F4D798F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2736850"/>
              <a:ext cx="79375" cy="11113"/>
            </a:xfrm>
            <a:custGeom>
              <a:avLst/>
              <a:gdLst>
                <a:gd name="T0" fmla="*/ 50 w 50"/>
                <a:gd name="T1" fmla="*/ 0 h 7"/>
                <a:gd name="T2" fmla="*/ 3 w 50"/>
                <a:gd name="T3" fmla="*/ 0 h 7"/>
                <a:gd name="T4" fmla="*/ 0 w 50"/>
                <a:gd name="T5" fmla="*/ 7 h 7"/>
                <a:gd name="T6" fmla="*/ 47 w 50"/>
                <a:gd name="T7" fmla="*/ 7 h 7"/>
                <a:gd name="T8" fmla="*/ 50 w 5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">
                  <a:moveTo>
                    <a:pt x="50" y="0"/>
                  </a:moveTo>
                  <a:lnTo>
                    <a:pt x="3" y="0"/>
                  </a:lnTo>
                  <a:lnTo>
                    <a:pt x="0" y="7"/>
                  </a:lnTo>
                  <a:lnTo>
                    <a:pt x="47" y="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F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3" name="Freeform 1627">
              <a:extLst>
                <a:ext uri="{FF2B5EF4-FFF2-40B4-BE49-F238E27FC236}">
                  <a16:creationId xmlns:a16="http://schemas.microsoft.com/office/drawing/2014/main" id="{BAC97B87-0B7D-444F-A3B7-2CD546253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075" y="2651125"/>
              <a:ext cx="138113" cy="130175"/>
            </a:xfrm>
            <a:custGeom>
              <a:avLst/>
              <a:gdLst>
                <a:gd name="T0" fmla="*/ 16 w 369"/>
                <a:gd name="T1" fmla="*/ 0 h 349"/>
                <a:gd name="T2" fmla="*/ 243 w 369"/>
                <a:gd name="T3" fmla="*/ 86 h 349"/>
                <a:gd name="T4" fmla="*/ 369 w 369"/>
                <a:gd name="T5" fmla="*/ 349 h 349"/>
                <a:gd name="T6" fmla="*/ 203 w 369"/>
                <a:gd name="T7" fmla="*/ 339 h 349"/>
                <a:gd name="T8" fmla="*/ 149 w 369"/>
                <a:gd name="T9" fmla="*/ 310 h 349"/>
                <a:gd name="T10" fmla="*/ 47 w 369"/>
                <a:gd name="T11" fmla="*/ 64 h 349"/>
                <a:gd name="T12" fmla="*/ 6 w 369"/>
                <a:gd name="T13" fmla="*/ 31 h 349"/>
                <a:gd name="T14" fmla="*/ 16 w 369"/>
                <a:gd name="T15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9" h="349">
                  <a:moveTo>
                    <a:pt x="16" y="0"/>
                  </a:moveTo>
                  <a:cubicBezTo>
                    <a:pt x="243" y="86"/>
                    <a:pt x="243" y="86"/>
                    <a:pt x="243" y="86"/>
                  </a:cubicBezTo>
                  <a:cubicBezTo>
                    <a:pt x="369" y="349"/>
                    <a:pt x="369" y="349"/>
                    <a:pt x="369" y="349"/>
                  </a:cubicBezTo>
                  <a:cubicBezTo>
                    <a:pt x="203" y="339"/>
                    <a:pt x="203" y="339"/>
                    <a:pt x="203" y="339"/>
                  </a:cubicBezTo>
                  <a:cubicBezTo>
                    <a:pt x="203" y="339"/>
                    <a:pt x="165" y="336"/>
                    <a:pt x="149" y="310"/>
                  </a:cubicBezTo>
                  <a:cubicBezTo>
                    <a:pt x="136" y="291"/>
                    <a:pt x="80" y="144"/>
                    <a:pt x="47" y="64"/>
                  </a:cubicBezTo>
                  <a:cubicBezTo>
                    <a:pt x="47" y="64"/>
                    <a:pt x="12" y="46"/>
                    <a:pt x="6" y="31"/>
                  </a:cubicBezTo>
                  <a:cubicBezTo>
                    <a:pt x="0" y="15"/>
                    <a:pt x="16" y="0"/>
                    <a:pt x="16" y="0"/>
                  </a:cubicBezTo>
                </a:path>
              </a:pathLst>
            </a:custGeom>
            <a:solidFill>
              <a:srgbClr val="FBC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4" name="Freeform 1628">
              <a:extLst>
                <a:ext uri="{FF2B5EF4-FFF2-40B4-BE49-F238E27FC236}">
                  <a16:creationId xmlns:a16="http://schemas.microsoft.com/office/drawing/2014/main" id="{8EFC4CA3-ED87-44B5-8167-E066A0E9EE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400" y="2463800"/>
              <a:ext cx="117475" cy="42863"/>
            </a:xfrm>
            <a:custGeom>
              <a:avLst/>
              <a:gdLst>
                <a:gd name="T0" fmla="*/ 158 w 319"/>
                <a:gd name="T1" fmla="*/ 116 h 116"/>
                <a:gd name="T2" fmla="*/ 100 w 319"/>
                <a:gd name="T3" fmla="*/ 65 h 116"/>
                <a:gd name="T4" fmla="*/ 0 w 319"/>
                <a:gd name="T5" fmla="*/ 65 h 116"/>
                <a:gd name="T6" fmla="*/ 0 w 319"/>
                <a:gd name="T7" fmla="*/ 16 h 116"/>
                <a:gd name="T8" fmla="*/ 118 w 319"/>
                <a:gd name="T9" fmla="*/ 15 h 116"/>
                <a:gd name="T10" fmla="*/ 158 w 319"/>
                <a:gd name="T11" fmla="*/ 0 h 116"/>
                <a:gd name="T12" fmla="*/ 196 w 319"/>
                <a:gd name="T13" fmla="*/ 14 h 116"/>
                <a:gd name="T14" fmla="*/ 319 w 319"/>
                <a:gd name="T15" fmla="*/ 13 h 116"/>
                <a:gd name="T16" fmla="*/ 319 w 319"/>
                <a:gd name="T17" fmla="*/ 65 h 116"/>
                <a:gd name="T18" fmla="*/ 215 w 319"/>
                <a:gd name="T19" fmla="*/ 65 h 116"/>
                <a:gd name="T20" fmla="*/ 158 w 319"/>
                <a:gd name="T21" fmla="*/ 116 h 116"/>
                <a:gd name="T22" fmla="*/ 15 w 319"/>
                <a:gd name="T23" fmla="*/ 50 h 116"/>
                <a:gd name="T24" fmla="*/ 115 w 319"/>
                <a:gd name="T25" fmla="*/ 50 h 116"/>
                <a:gd name="T26" fmla="*/ 115 w 319"/>
                <a:gd name="T27" fmla="*/ 58 h 116"/>
                <a:gd name="T28" fmla="*/ 158 w 319"/>
                <a:gd name="T29" fmla="*/ 101 h 116"/>
                <a:gd name="T30" fmla="*/ 201 w 319"/>
                <a:gd name="T31" fmla="*/ 58 h 116"/>
                <a:gd name="T32" fmla="*/ 201 w 319"/>
                <a:gd name="T33" fmla="*/ 50 h 116"/>
                <a:gd name="T34" fmla="*/ 304 w 319"/>
                <a:gd name="T35" fmla="*/ 50 h 116"/>
                <a:gd name="T36" fmla="*/ 304 w 319"/>
                <a:gd name="T37" fmla="*/ 29 h 116"/>
                <a:gd name="T38" fmla="*/ 190 w 319"/>
                <a:gd name="T39" fmla="*/ 29 h 116"/>
                <a:gd name="T40" fmla="*/ 188 w 319"/>
                <a:gd name="T41" fmla="*/ 27 h 116"/>
                <a:gd name="T42" fmla="*/ 158 w 319"/>
                <a:gd name="T43" fmla="*/ 15 h 116"/>
                <a:gd name="T44" fmla="*/ 127 w 319"/>
                <a:gd name="T45" fmla="*/ 28 h 116"/>
                <a:gd name="T46" fmla="*/ 125 w 319"/>
                <a:gd name="T47" fmla="*/ 30 h 116"/>
                <a:gd name="T48" fmla="*/ 15 w 319"/>
                <a:gd name="T49" fmla="*/ 31 h 116"/>
                <a:gd name="T50" fmla="*/ 15 w 319"/>
                <a:gd name="T51" fmla="*/ 5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9" h="116">
                  <a:moveTo>
                    <a:pt x="158" y="116"/>
                  </a:moveTo>
                  <a:cubicBezTo>
                    <a:pt x="128" y="116"/>
                    <a:pt x="104" y="94"/>
                    <a:pt x="10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29" y="5"/>
                    <a:pt x="143" y="0"/>
                    <a:pt x="158" y="0"/>
                  </a:cubicBezTo>
                  <a:cubicBezTo>
                    <a:pt x="172" y="0"/>
                    <a:pt x="185" y="5"/>
                    <a:pt x="196" y="14"/>
                  </a:cubicBezTo>
                  <a:cubicBezTo>
                    <a:pt x="319" y="13"/>
                    <a:pt x="319" y="13"/>
                    <a:pt x="319" y="13"/>
                  </a:cubicBezTo>
                  <a:cubicBezTo>
                    <a:pt x="319" y="65"/>
                    <a:pt x="319" y="65"/>
                    <a:pt x="319" y="65"/>
                  </a:cubicBezTo>
                  <a:cubicBezTo>
                    <a:pt x="215" y="65"/>
                    <a:pt x="215" y="65"/>
                    <a:pt x="215" y="65"/>
                  </a:cubicBezTo>
                  <a:cubicBezTo>
                    <a:pt x="212" y="94"/>
                    <a:pt x="187" y="116"/>
                    <a:pt x="158" y="116"/>
                  </a:cubicBezTo>
                  <a:close/>
                  <a:moveTo>
                    <a:pt x="15" y="50"/>
                  </a:moveTo>
                  <a:cubicBezTo>
                    <a:pt x="115" y="50"/>
                    <a:pt x="115" y="50"/>
                    <a:pt x="115" y="50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82"/>
                    <a:pt x="134" y="101"/>
                    <a:pt x="158" y="101"/>
                  </a:cubicBezTo>
                  <a:cubicBezTo>
                    <a:pt x="181" y="101"/>
                    <a:pt x="201" y="82"/>
                    <a:pt x="201" y="58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0" y="19"/>
                    <a:pt x="169" y="15"/>
                    <a:pt x="158" y="15"/>
                  </a:cubicBezTo>
                  <a:cubicBezTo>
                    <a:pt x="146" y="15"/>
                    <a:pt x="135" y="19"/>
                    <a:pt x="127" y="28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5" y="31"/>
                    <a:pt x="15" y="31"/>
                    <a:pt x="15" y="31"/>
                  </a:cubicBezTo>
                  <a:lnTo>
                    <a:pt x="15" y="5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5" name="Freeform 1629">
              <a:extLst>
                <a:ext uri="{FF2B5EF4-FFF2-40B4-BE49-F238E27FC236}">
                  <a16:creationId xmlns:a16="http://schemas.microsoft.com/office/drawing/2014/main" id="{B797BFFD-757B-409A-ABF8-114A6DE65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325" y="2466975"/>
              <a:ext cx="33338" cy="33338"/>
            </a:xfrm>
            <a:custGeom>
              <a:avLst/>
              <a:gdLst>
                <a:gd name="T0" fmla="*/ 21 w 21"/>
                <a:gd name="T1" fmla="*/ 21 h 21"/>
                <a:gd name="T2" fmla="*/ 0 w 21"/>
                <a:gd name="T3" fmla="*/ 21 h 21"/>
                <a:gd name="T4" fmla="*/ 0 w 21"/>
                <a:gd name="T5" fmla="*/ 0 h 21"/>
                <a:gd name="T6" fmla="*/ 21 w 21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6" name="Freeform 1630">
              <a:extLst>
                <a:ext uri="{FF2B5EF4-FFF2-40B4-BE49-F238E27FC236}">
                  <a16:creationId xmlns:a16="http://schemas.microsoft.com/office/drawing/2014/main" id="{862FFBC0-A94D-4817-8DFB-59CE534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538" y="2674938"/>
              <a:ext cx="61913" cy="57150"/>
            </a:xfrm>
            <a:custGeom>
              <a:avLst/>
              <a:gdLst>
                <a:gd name="T0" fmla="*/ 0 w 39"/>
                <a:gd name="T1" fmla="*/ 0 h 36"/>
                <a:gd name="T2" fmla="*/ 28 w 39"/>
                <a:gd name="T3" fmla="*/ 10 h 36"/>
                <a:gd name="T4" fmla="*/ 39 w 39"/>
                <a:gd name="T5" fmla="*/ 35 h 36"/>
                <a:gd name="T6" fmla="*/ 11 w 39"/>
                <a:gd name="T7" fmla="*/ 36 h 36"/>
                <a:gd name="T8" fmla="*/ 0 w 3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6">
                  <a:moveTo>
                    <a:pt x="0" y="0"/>
                  </a:moveTo>
                  <a:lnTo>
                    <a:pt x="28" y="10"/>
                  </a:lnTo>
                  <a:lnTo>
                    <a:pt x="39" y="35"/>
                  </a:lnTo>
                  <a:lnTo>
                    <a:pt x="11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B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7" name="Freeform 1631">
              <a:extLst>
                <a:ext uri="{FF2B5EF4-FFF2-40B4-BE49-F238E27FC236}">
                  <a16:creationId xmlns:a16="http://schemas.microsoft.com/office/drawing/2014/main" id="{947CBF59-091C-4185-B89D-713D5376D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538" y="2674938"/>
              <a:ext cx="61913" cy="57150"/>
            </a:xfrm>
            <a:custGeom>
              <a:avLst/>
              <a:gdLst>
                <a:gd name="T0" fmla="*/ 0 w 39"/>
                <a:gd name="T1" fmla="*/ 0 h 36"/>
                <a:gd name="T2" fmla="*/ 28 w 39"/>
                <a:gd name="T3" fmla="*/ 10 h 36"/>
                <a:gd name="T4" fmla="*/ 39 w 39"/>
                <a:gd name="T5" fmla="*/ 35 h 36"/>
                <a:gd name="T6" fmla="*/ 11 w 39"/>
                <a:gd name="T7" fmla="*/ 36 h 36"/>
                <a:gd name="T8" fmla="*/ 0 w 3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6">
                  <a:moveTo>
                    <a:pt x="0" y="0"/>
                  </a:moveTo>
                  <a:lnTo>
                    <a:pt x="28" y="10"/>
                  </a:lnTo>
                  <a:lnTo>
                    <a:pt x="39" y="35"/>
                  </a:lnTo>
                  <a:lnTo>
                    <a:pt x="11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8" name="Freeform 1632">
              <a:extLst>
                <a:ext uri="{FF2B5EF4-FFF2-40B4-BE49-F238E27FC236}">
                  <a16:creationId xmlns:a16="http://schemas.microsoft.com/office/drawing/2014/main" id="{8B574A3A-1C2B-49BD-997A-F2C77711E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500" y="2667000"/>
              <a:ext cx="219075" cy="58738"/>
            </a:xfrm>
            <a:custGeom>
              <a:avLst/>
              <a:gdLst>
                <a:gd name="T0" fmla="*/ 138 w 138"/>
                <a:gd name="T1" fmla="*/ 22 h 37"/>
                <a:gd name="T2" fmla="*/ 135 w 138"/>
                <a:gd name="T3" fmla="*/ 37 h 37"/>
                <a:gd name="T4" fmla="*/ 13 w 138"/>
                <a:gd name="T5" fmla="*/ 15 h 37"/>
                <a:gd name="T6" fmla="*/ 5 w 138"/>
                <a:gd name="T7" fmla="*/ 8 h 37"/>
                <a:gd name="T8" fmla="*/ 0 w 138"/>
                <a:gd name="T9" fmla="*/ 5 h 37"/>
                <a:gd name="T10" fmla="*/ 6 w 138"/>
                <a:gd name="T11" fmla="*/ 3 h 37"/>
                <a:gd name="T12" fmla="*/ 16 w 138"/>
                <a:gd name="T13" fmla="*/ 0 h 37"/>
                <a:gd name="T14" fmla="*/ 16 w 138"/>
                <a:gd name="T15" fmla="*/ 0 h 37"/>
                <a:gd name="T16" fmla="*/ 138 w 138"/>
                <a:gd name="T17" fmla="*/ 2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37">
                  <a:moveTo>
                    <a:pt x="138" y="22"/>
                  </a:moveTo>
                  <a:lnTo>
                    <a:pt x="135" y="37"/>
                  </a:lnTo>
                  <a:lnTo>
                    <a:pt x="13" y="15"/>
                  </a:lnTo>
                  <a:lnTo>
                    <a:pt x="5" y="8"/>
                  </a:lnTo>
                  <a:lnTo>
                    <a:pt x="0" y="5"/>
                  </a:lnTo>
                  <a:lnTo>
                    <a:pt x="6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38" y="22"/>
                  </a:lnTo>
                  <a:close/>
                </a:path>
              </a:pathLst>
            </a:custGeom>
            <a:solidFill>
              <a:srgbClr val="E94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99" name="Freeform 1633">
              <a:extLst>
                <a:ext uri="{FF2B5EF4-FFF2-40B4-BE49-F238E27FC236}">
                  <a16:creationId xmlns:a16="http://schemas.microsoft.com/office/drawing/2014/main" id="{971E81C3-B7B7-445F-B139-35BB43B39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500" y="2667000"/>
              <a:ext cx="219075" cy="58738"/>
            </a:xfrm>
            <a:custGeom>
              <a:avLst/>
              <a:gdLst>
                <a:gd name="T0" fmla="*/ 138 w 138"/>
                <a:gd name="T1" fmla="*/ 22 h 37"/>
                <a:gd name="T2" fmla="*/ 135 w 138"/>
                <a:gd name="T3" fmla="*/ 37 h 37"/>
                <a:gd name="T4" fmla="*/ 13 w 138"/>
                <a:gd name="T5" fmla="*/ 15 h 37"/>
                <a:gd name="T6" fmla="*/ 5 w 138"/>
                <a:gd name="T7" fmla="*/ 8 h 37"/>
                <a:gd name="T8" fmla="*/ 0 w 138"/>
                <a:gd name="T9" fmla="*/ 5 h 37"/>
                <a:gd name="T10" fmla="*/ 6 w 138"/>
                <a:gd name="T11" fmla="*/ 3 h 37"/>
                <a:gd name="T12" fmla="*/ 16 w 138"/>
                <a:gd name="T13" fmla="*/ 0 h 37"/>
                <a:gd name="T14" fmla="*/ 16 w 138"/>
                <a:gd name="T15" fmla="*/ 0 h 37"/>
                <a:gd name="T16" fmla="*/ 138 w 138"/>
                <a:gd name="T17" fmla="*/ 2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37">
                  <a:moveTo>
                    <a:pt x="138" y="22"/>
                  </a:moveTo>
                  <a:lnTo>
                    <a:pt x="135" y="37"/>
                  </a:lnTo>
                  <a:lnTo>
                    <a:pt x="13" y="15"/>
                  </a:lnTo>
                  <a:lnTo>
                    <a:pt x="5" y="8"/>
                  </a:lnTo>
                  <a:lnTo>
                    <a:pt x="0" y="5"/>
                  </a:lnTo>
                  <a:lnTo>
                    <a:pt x="6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38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0" name="Freeform 1634">
              <a:extLst>
                <a:ext uri="{FF2B5EF4-FFF2-40B4-BE49-F238E27FC236}">
                  <a16:creationId xmlns:a16="http://schemas.microsoft.com/office/drawing/2014/main" id="{23858F43-A437-44AA-9D35-6AEEE4102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0" y="2708275"/>
              <a:ext cx="1588" cy="9525"/>
            </a:xfrm>
            <a:custGeom>
              <a:avLst/>
              <a:gdLst>
                <a:gd name="T0" fmla="*/ 1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1 w 1"/>
                <a:gd name="T7" fmla="*/ 0 h 6"/>
                <a:gd name="T8" fmla="*/ 1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FD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1" name="Freeform 1635">
              <a:extLst>
                <a:ext uri="{FF2B5EF4-FFF2-40B4-BE49-F238E27FC236}">
                  <a16:creationId xmlns:a16="http://schemas.microsoft.com/office/drawing/2014/main" id="{1E63B309-6EAD-4C4A-9182-BAF92B557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0" y="2708275"/>
              <a:ext cx="1588" cy="9525"/>
            </a:xfrm>
            <a:custGeom>
              <a:avLst/>
              <a:gdLst>
                <a:gd name="T0" fmla="*/ 1 w 1"/>
                <a:gd name="T1" fmla="*/ 0 h 6"/>
                <a:gd name="T2" fmla="*/ 0 w 1"/>
                <a:gd name="T3" fmla="*/ 6 h 6"/>
                <a:gd name="T4" fmla="*/ 0 w 1"/>
                <a:gd name="T5" fmla="*/ 6 h 6"/>
                <a:gd name="T6" fmla="*/ 1 w 1"/>
                <a:gd name="T7" fmla="*/ 0 h 6"/>
                <a:gd name="T8" fmla="*/ 1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2" name="Freeform 1636">
              <a:extLst>
                <a:ext uri="{FF2B5EF4-FFF2-40B4-BE49-F238E27FC236}">
                  <a16:creationId xmlns:a16="http://schemas.microsoft.com/office/drawing/2014/main" id="{FA505578-8BBB-46DA-8866-09DA54A41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2673350"/>
              <a:ext cx="196850" cy="44450"/>
            </a:xfrm>
            <a:custGeom>
              <a:avLst/>
              <a:gdLst>
                <a:gd name="T0" fmla="*/ 0 w 124"/>
                <a:gd name="T1" fmla="*/ 0 h 28"/>
                <a:gd name="T2" fmla="*/ 0 w 124"/>
                <a:gd name="T3" fmla="*/ 6 h 28"/>
                <a:gd name="T4" fmla="*/ 123 w 124"/>
                <a:gd name="T5" fmla="*/ 28 h 28"/>
                <a:gd name="T6" fmla="*/ 124 w 124"/>
                <a:gd name="T7" fmla="*/ 22 h 28"/>
                <a:gd name="T8" fmla="*/ 0 w 12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8">
                  <a:moveTo>
                    <a:pt x="0" y="0"/>
                  </a:moveTo>
                  <a:lnTo>
                    <a:pt x="0" y="6"/>
                  </a:lnTo>
                  <a:lnTo>
                    <a:pt x="123" y="28"/>
                  </a:lnTo>
                  <a:lnTo>
                    <a:pt x="124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7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3" name="Freeform 1637">
              <a:extLst>
                <a:ext uri="{FF2B5EF4-FFF2-40B4-BE49-F238E27FC236}">
                  <a16:creationId xmlns:a16="http://schemas.microsoft.com/office/drawing/2014/main" id="{02B27B64-5C24-4CDA-9F11-8F91EF490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2673350"/>
              <a:ext cx="196850" cy="44450"/>
            </a:xfrm>
            <a:custGeom>
              <a:avLst/>
              <a:gdLst>
                <a:gd name="T0" fmla="*/ 0 w 124"/>
                <a:gd name="T1" fmla="*/ 0 h 28"/>
                <a:gd name="T2" fmla="*/ 0 w 124"/>
                <a:gd name="T3" fmla="*/ 6 h 28"/>
                <a:gd name="T4" fmla="*/ 123 w 124"/>
                <a:gd name="T5" fmla="*/ 28 h 28"/>
                <a:gd name="T6" fmla="*/ 124 w 124"/>
                <a:gd name="T7" fmla="*/ 22 h 28"/>
                <a:gd name="T8" fmla="*/ 0 w 12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8">
                  <a:moveTo>
                    <a:pt x="0" y="0"/>
                  </a:moveTo>
                  <a:lnTo>
                    <a:pt x="0" y="6"/>
                  </a:lnTo>
                  <a:lnTo>
                    <a:pt x="123" y="28"/>
                  </a:lnTo>
                  <a:lnTo>
                    <a:pt x="124" y="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4" name="Freeform 1638">
              <a:extLst>
                <a:ext uri="{FF2B5EF4-FFF2-40B4-BE49-F238E27FC236}">
                  <a16:creationId xmlns:a16="http://schemas.microsoft.com/office/drawing/2014/main" id="{8C94E4D6-6384-4F5E-AF24-D349888F8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5" y="2674938"/>
              <a:ext cx="85725" cy="106363"/>
            </a:xfrm>
            <a:custGeom>
              <a:avLst/>
              <a:gdLst>
                <a:gd name="T0" fmla="*/ 178 w 230"/>
                <a:gd name="T1" fmla="*/ 285 h 285"/>
                <a:gd name="T2" fmla="*/ 126 w 230"/>
                <a:gd name="T3" fmla="*/ 259 h 285"/>
                <a:gd name="T4" fmla="*/ 0 w 230"/>
                <a:gd name="T5" fmla="*/ 17 h 285"/>
                <a:gd name="T6" fmla="*/ 81 w 230"/>
                <a:gd name="T7" fmla="*/ 56 h 285"/>
                <a:gd name="T8" fmla="*/ 132 w 230"/>
                <a:gd name="T9" fmla="*/ 133 h 285"/>
                <a:gd name="T10" fmla="*/ 164 w 230"/>
                <a:gd name="T11" fmla="*/ 140 h 285"/>
                <a:gd name="T12" fmla="*/ 184 w 230"/>
                <a:gd name="T13" fmla="*/ 82 h 285"/>
                <a:gd name="T14" fmla="*/ 230 w 230"/>
                <a:gd name="T15" fmla="*/ 168 h 285"/>
                <a:gd name="T16" fmla="*/ 178 w 230"/>
                <a:gd name="T17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85">
                  <a:moveTo>
                    <a:pt x="178" y="285"/>
                  </a:moveTo>
                  <a:cubicBezTo>
                    <a:pt x="126" y="259"/>
                    <a:pt x="126" y="259"/>
                    <a:pt x="126" y="25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46" y="0"/>
                    <a:pt x="81" y="56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84" y="82"/>
                    <a:pt x="184" y="82"/>
                    <a:pt x="184" y="82"/>
                  </a:cubicBezTo>
                  <a:cubicBezTo>
                    <a:pt x="230" y="168"/>
                    <a:pt x="230" y="168"/>
                    <a:pt x="230" y="168"/>
                  </a:cubicBezTo>
                  <a:lnTo>
                    <a:pt x="178" y="285"/>
                  </a:lnTo>
                  <a:close/>
                </a:path>
              </a:pathLst>
            </a:custGeom>
            <a:solidFill>
              <a:srgbClr val="FBC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5" name="Freeform 1639">
              <a:extLst>
                <a:ext uri="{FF2B5EF4-FFF2-40B4-BE49-F238E27FC236}">
                  <a16:creationId xmlns:a16="http://schemas.microsoft.com/office/drawing/2014/main" id="{F1CA3619-72FC-4A01-986E-4A3966B8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0" y="2768600"/>
              <a:ext cx="74613" cy="19050"/>
            </a:xfrm>
            <a:custGeom>
              <a:avLst/>
              <a:gdLst>
                <a:gd name="T0" fmla="*/ 0 w 47"/>
                <a:gd name="T1" fmla="*/ 4 h 12"/>
                <a:gd name="T2" fmla="*/ 3 w 47"/>
                <a:gd name="T3" fmla="*/ 12 h 12"/>
                <a:gd name="T4" fmla="*/ 47 w 47"/>
                <a:gd name="T5" fmla="*/ 11 h 12"/>
                <a:gd name="T6" fmla="*/ 41 w 47"/>
                <a:gd name="T7" fmla="*/ 0 h 12"/>
                <a:gd name="T8" fmla="*/ 0 w 47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2">
                  <a:moveTo>
                    <a:pt x="0" y="4"/>
                  </a:moveTo>
                  <a:lnTo>
                    <a:pt x="3" y="12"/>
                  </a:lnTo>
                  <a:lnTo>
                    <a:pt x="47" y="11"/>
                  </a:lnTo>
                  <a:lnTo>
                    <a:pt x="4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BC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6" name="Freeform 1640">
              <a:extLst>
                <a:ext uri="{FF2B5EF4-FFF2-40B4-BE49-F238E27FC236}">
                  <a16:creationId xmlns:a16="http://schemas.microsoft.com/office/drawing/2014/main" id="{B7BA12BB-E317-4463-8200-6F19DB2C4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13" y="2797175"/>
              <a:ext cx="153988" cy="163513"/>
            </a:xfrm>
            <a:custGeom>
              <a:avLst/>
              <a:gdLst>
                <a:gd name="T0" fmla="*/ 34 w 97"/>
                <a:gd name="T1" fmla="*/ 103 h 103"/>
                <a:gd name="T2" fmla="*/ 97 w 97"/>
                <a:gd name="T3" fmla="*/ 103 h 103"/>
                <a:gd name="T4" fmla="*/ 53 w 97"/>
                <a:gd name="T5" fmla="*/ 0 h 103"/>
                <a:gd name="T6" fmla="*/ 0 w 97"/>
                <a:gd name="T7" fmla="*/ 0 h 103"/>
                <a:gd name="T8" fmla="*/ 34 w 97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3">
                  <a:moveTo>
                    <a:pt x="34" y="103"/>
                  </a:moveTo>
                  <a:lnTo>
                    <a:pt x="97" y="103"/>
                  </a:lnTo>
                  <a:lnTo>
                    <a:pt x="53" y="0"/>
                  </a:lnTo>
                  <a:lnTo>
                    <a:pt x="0" y="0"/>
                  </a:lnTo>
                  <a:lnTo>
                    <a:pt x="34" y="103"/>
                  </a:lnTo>
                  <a:close/>
                </a:path>
              </a:pathLst>
            </a:custGeom>
            <a:solidFill>
              <a:srgbClr val="77B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7" name="Freeform 1641">
              <a:extLst>
                <a:ext uri="{FF2B5EF4-FFF2-40B4-BE49-F238E27FC236}">
                  <a16:creationId xmlns:a16="http://schemas.microsoft.com/office/drawing/2014/main" id="{5BA674D1-97AC-47E4-90F6-A5FE6739E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2784475"/>
              <a:ext cx="79375" cy="12700"/>
            </a:xfrm>
            <a:custGeom>
              <a:avLst/>
              <a:gdLst>
                <a:gd name="T0" fmla="*/ 0 w 50"/>
                <a:gd name="T1" fmla="*/ 0 h 8"/>
                <a:gd name="T2" fmla="*/ 48 w 50"/>
                <a:gd name="T3" fmla="*/ 0 h 8"/>
                <a:gd name="T4" fmla="*/ 50 w 50"/>
                <a:gd name="T5" fmla="*/ 8 h 8"/>
                <a:gd name="T6" fmla="*/ 3 w 50"/>
                <a:gd name="T7" fmla="*/ 8 h 8"/>
                <a:gd name="T8" fmla="*/ 0 w 5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0" y="0"/>
                  </a:moveTo>
                  <a:lnTo>
                    <a:pt x="48" y="0"/>
                  </a:lnTo>
                  <a:lnTo>
                    <a:pt x="50" y="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  <p:sp>
          <p:nvSpPr>
            <p:cNvPr id="108" name="Freeform 1642">
              <a:extLst>
                <a:ext uri="{FF2B5EF4-FFF2-40B4-BE49-F238E27FC236}">
                  <a16:creationId xmlns:a16="http://schemas.microsoft.com/office/drawing/2014/main" id="{D123CF9A-F594-4E51-81D9-CDD880100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4438" y="2667000"/>
              <a:ext cx="17463" cy="23813"/>
            </a:xfrm>
            <a:custGeom>
              <a:avLst/>
              <a:gdLst>
                <a:gd name="T0" fmla="*/ 11 w 11"/>
                <a:gd name="T1" fmla="*/ 0 h 15"/>
                <a:gd name="T2" fmla="*/ 8 w 11"/>
                <a:gd name="T3" fmla="*/ 15 h 15"/>
                <a:gd name="T4" fmla="*/ 0 w 11"/>
                <a:gd name="T5" fmla="*/ 8 h 15"/>
                <a:gd name="T6" fmla="*/ 1 w 11"/>
                <a:gd name="T7" fmla="*/ 3 h 15"/>
                <a:gd name="T8" fmla="*/ 11 w 11"/>
                <a:gd name="T9" fmla="*/ 0 h 15"/>
                <a:gd name="T10" fmla="*/ 11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11" y="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1" y="3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BC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sz="1400"/>
            </a:p>
          </p:txBody>
        </p:sp>
      </p:grp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D676A617-451F-480D-B32C-3984A73FA46B}"/>
              </a:ext>
            </a:extLst>
          </p:cNvPr>
          <p:cNvSpPr/>
          <p:nvPr/>
        </p:nvSpPr>
        <p:spPr>
          <a:xfrm>
            <a:off x="466943" y="774340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0" name="TextBox 30">
            <a:extLst>
              <a:ext uri="{FF2B5EF4-FFF2-40B4-BE49-F238E27FC236}">
                <a16:creationId xmlns:a16="http://schemas.microsoft.com/office/drawing/2014/main" id="{25683FF5-FCD1-4B98-98E5-BDDC47F37E0A}"/>
              </a:ext>
            </a:extLst>
          </p:cNvPr>
          <p:cNvSpPr txBox="1"/>
          <p:nvPr/>
        </p:nvSpPr>
        <p:spPr>
          <a:xfrm>
            <a:off x="5394264" y="5934087"/>
            <a:ext cx="4340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21221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Características físicas de un producto son imitables pero tienen atributos intangibles. Experiencias mayor recordación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1221F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43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77634B8-7554-40D9-841A-A551D5FEBF88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Conclusiones y Recomendaciones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6" name="Down Arrow 120">
            <a:extLst>
              <a:ext uri="{FF2B5EF4-FFF2-40B4-BE49-F238E27FC236}">
                <a16:creationId xmlns:a16="http://schemas.microsoft.com/office/drawing/2014/main" id="{B890C5F9-E8B3-46F8-BB8F-8236EEBD983D}"/>
              </a:ext>
            </a:extLst>
          </p:cNvPr>
          <p:cNvSpPr/>
          <p:nvPr/>
        </p:nvSpPr>
        <p:spPr>
          <a:xfrm rot="18900000">
            <a:off x="6937009" y="2269849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Down Arrow 125">
            <a:extLst>
              <a:ext uri="{FF2B5EF4-FFF2-40B4-BE49-F238E27FC236}">
                <a16:creationId xmlns:a16="http://schemas.microsoft.com/office/drawing/2014/main" id="{2F2C1289-B49E-4377-B844-4C162021F7B6}"/>
              </a:ext>
            </a:extLst>
          </p:cNvPr>
          <p:cNvSpPr/>
          <p:nvPr/>
        </p:nvSpPr>
        <p:spPr>
          <a:xfrm rot="18900000">
            <a:off x="6388115" y="3722035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09602F9-11CE-4179-9B7A-2AC61F588DB2}"/>
              </a:ext>
            </a:extLst>
          </p:cNvPr>
          <p:cNvSpPr/>
          <p:nvPr/>
        </p:nvSpPr>
        <p:spPr>
          <a:xfrm>
            <a:off x="837689" y="1079015"/>
            <a:ext cx="3818025" cy="5751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Down Arrow 100">
            <a:extLst>
              <a:ext uri="{FF2B5EF4-FFF2-40B4-BE49-F238E27FC236}">
                <a16:creationId xmlns:a16="http://schemas.microsoft.com/office/drawing/2014/main" id="{14B50E0D-1460-4AF0-A02B-64A14417CC1E}"/>
              </a:ext>
            </a:extLst>
          </p:cNvPr>
          <p:cNvSpPr/>
          <p:nvPr/>
        </p:nvSpPr>
        <p:spPr>
          <a:xfrm rot="18900000">
            <a:off x="894327" y="999287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96DAA94-D821-45E2-AA47-7B13A833F4F9}"/>
              </a:ext>
            </a:extLst>
          </p:cNvPr>
          <p:cNvSpPr txBox="1">
            <a:spLocks/>
          </p:cNvSpPr>
          <p:nvPr/>
        </p:nvSpPr>
        <p:spPr>
          <a:xfrm>
            <a:off x="4330143" y="1084798"/>
            <a:ext cx="472255" cy="5441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6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C3AFA6B3-2632-435B-92ED-58ED53D84E56}"/>
              </a:ext>
            </a:extLst>
          </p:cNvPr>
          <p:cNvSpPr txBox="1"/>
          <p:nvPr/>
        </p:nvSpPr>
        <p:spPr>
          <a:xfrm>
            <a:off x="837688" y="1654313"/>
            <a:ext cx="383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 variable independiente tiene relación con la variable dependiente.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8A5FD0F2-CAC8-4E34-9290-8B1FC056E191}"/>
              </a:ext>
            </a:extLst>
          </p:cNvPr>
          <p:cNvSpPr/>
          <p:nvPr/>
        </p:nvSpPr>
        <p:spPr>
          <a:xfrm>
            <a:off x="1736372" y="2335541"/>
            <a:ext cx="3818025" cy="575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Down Arrow 105">
            <a:extLst>
              <a:ext uri="{FF2B5EF4-FFF2-40B4-BE49-F238E27FC236}">
                <a16:creationId xmlns:a16="http://schemas.microsoft.com/office/drawing/2014/main" id="{AFC9FE0E-1EC9-4455-ADCA-0C23094DA3C3}"/>
              </a:ext>
            </a:extLst>
          </p:cNvPr>
          <p:cNvSpPr/>
          <p:nvPr/>
        </p:nvSpPr>
        <p:spPr>
          <a:xfrm rot="18900000">
            <a:off x="1779053" y="2247633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6282DDC9-47F2-4A2A-8148-8CB1406DAD43}"/>
              </a:ext>
            </a:extLst>
          </p:cNvPr>
          <p:cNvSpPr txBox="1"/>
          <p:nvPr/>
        </p:nvSpPr>
        <p:spPr>
          <a:xfrm>
            <a:off x="1736371" y="2920537"/>
            <a:ext cx="3837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precio, atención recibida y la adecuación del punto de venta  son los principales motivos para elegir una cadena de farmacias sobre las demás. 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5C00EC20-2780-441D-9383-407F96DEE3CA}"/>
              </a:ext>
            </a:extLst>
          </p:cNvPr>
          <p:cNvSpPr/>
          <p:nvPr/>
        </p:nvSpPr>
        <p:spPr>
          <a:xfrm>
            <a:off x="1742559" y="3825108"/>
            <a:ext cx="3818025" cy="57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Down Arrow 110">
            <a:extLst>
              <a:ext uri="{FF2B5EF4-FFF2-40B4-BE49-F238E27FC236}">
                <a16:creationId xmlns:a16="http://schemas.microsoft.com/office/drawing/2014/main" id="{0AA33BBE-188D-43EB-BE6D-B522C83727F6}"/>
              </a:ext>
            </a:extLst>
          </p:cNvPr>
          <p:cNvSpPr/>
          <p:nvPr/>
        </p:nvSpPr>
        <p:spPr>
          <a:xfrm rot="18900000">
            <a:off x="1771282" y="3738445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DB689565-A9B0-44AC-BF12-0C7E370907D1}"/>
              </a:ext>
            </a:extLst>
          </p:cNvPr>
          <p:cNvSpPr txBox="1"/>
          <p:nvPr/>
        </p:nvSpPr>
        <p:spPr>
          <a:xfrm>
            <a:off x="1742558" y="4409925"/>
            <a:ext cx="3837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67% de encuestados considera de gran importancia el realizar actividades sensoriales durante su compra</a:t>
            </a: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CC828746-431D-4DE8-AA7A-B4A85B69F101}"/>
              </a:ext>
            </a:extLst>
          </p:cNvPr>
          <p:cNvSpPr/>
          <p:nvPr/>
        </p:nvSpPr>
        <p:spPr>
          <a:xfrm>
            <a:off x="7283317" y="1079015"/>
            <a:ext cx="3818025" cy="5751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Down Arrow 115">
            <a:extLst>
              <a:ext uri="{FF2B5EF4-FFF2-40B4-BE49-F238E27FC236}">
                <a16:creationId xmlns:a16="http://schemas.microsoft.com/office/drawing/2014/main" id="{E2E145CB-41C5-44FD-9033-9C8CF0168173}"/>
              </a:ext>
            </a:extLst>
          </p:cNvPr>
          <p:cNvSpPr/>
          <p:nvPr/>
        </p:nvSpPr>
        <p:spPr>
          <a:xfrm rot="18900000">
            <a:off x="7293400" y="1021095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05C3293F-FDFD-45E4-866A-BAD7895B5E6D}"/>
              </a:ext>
            </a:extLst>
          </p:cNvPr>
          <p:cNvSpPr txBox="1"/>
          <p:nvPr/>
        </p:nvSpPr>
        <p:spPr>
          <a:xfrm>
            <a:off x="6480486" y="1654313"/>
            <a:ext cx="4536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Es de gran importancia que se apliquen estrategias de marketing sensorial para influir en la decisión de compra del consumidor</a:t>
            </a: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9FE511D6-3115-4E8E-BA03-CCA740996B48}"/>
              </a:ext>
            </a:extLst>
          </p:cNvPr>
          <p:cNvSpPr/>
          <p:nvPr/>
        </p:nvSpPr>
        <p:spPr>
          <a:xfrm>
            <a:off x="6133733" y="2330205"/>
            <a:ext cx="3818025" cy="5751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250677CC-B8F3-4995-92B7-925350A604F4}"/>
              </a:ext>
            </a:extLst>
          </p:cNvPr>
          <p:cNvSpPr txBox="1"/>
          <p:nvPr/>
        </p:nvSpPr>
        <p:spPr>
          <a:xfrm>
            <a:off x="6133732" y="2915201"/>
            <a:ext cx="3837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Las farmacias deben dar un mayor enfoque a la decoración y ambientación de los puntos de venta mejorando la visibilidad de los productos</a:t>
            </a: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66D571AB-5E64-42AC-8DB8-199813C76A19}"/>
              </a:ext>
            </a:extLst>
          </p:cNvPr>
          <p:cNvSpPr/>
          <p:nvPr/>
        </p:nvSpPr>
        <p:spPr>
          <a:xfrm>
            <a:off x="6164962" y="3825108"/>
            <a:ext cx="3818025" cy="575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EA1C5765-2BDB-41CC-A686-2DB004326A4C}"/>
              </a:ext>
            </a:extLst>
          </p:cNvPr>
          <p:cNvSpPr txBox="1"/>
          <p:nvPr/>
        </p:nvSpPr>
        <p:spPr>
          <a:xfrm>
            <a:off x="6164961" y="4409925"/>
            <a:ext cx="383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 debe </a:t>
            </a:r>
            <a:r>
              <a:rPr lang="es-EC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insentivar</a:t>
            </a:r>
            <a:r>
              <a:rPr lang="es-EC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los sentidos de la vista, oído y olfato ya que son los de mayor relevancia para el consumidor </a:t>
            </a:r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4005A9C8-863E-42E1-86EC-74DB3B3525C0}"/>
              </a:ext>
            </a:extLst>
          </p:cNvPr>
          <p:cNvSpPr/>
          <p:nvPr/>
        </p:nvSpPr>
        <p:spPr>
          <a:xfrm>
            <a:off x="998215" y="5237565"/>
            <a:ext cx="3818025" cy="5751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7" name="Down Arrow 110">
            <a:extLst>
              <a:ext uri="{FF2B5EF4-FFF2-40B4-BE49-F238E27FC236}">
                <a16:creationId xmlns:a16="http://schemas.microsoft.com/office/drawing/2014/main" id="{B76BE859-E8F7-4983-A555-8E9F33143929}"/>
              </a:ext>
            </a:extLst>
          </p:cNvPr>
          <p:cNvSpPr/>
          <p:nvPr/>
        </p:nvSpPr>
        <p:spPr>
          <a:xfrm rot="18900000">
            <a:off x="1026550" y="5177587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75926F25-5DB0-42BD-8F4B-AA665F4552FD}"/>
              </a:ext>
            </a:extLst>
          </p:cNvPr>
          <p:cNvSpPr txBox="1"/>
          <p:nvPr/>
        </p:nvSpPr>
        <p:spPr>
          <a:xfrm>
            <a:off x="998214" y="5822382"/>
            <a:ext cx="3837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Los consumidores de farmacias autoservicio son sensibles al precios y esto pierde relevancia al exponerlos a estímulos sensoriales</a:t>
            </a:r>
          </a:p>
        </p:txBody>
      </p:sp>
      <p:sp>
        <p:nvSpPr>
          <p:cNvPr id="39" name="Down Arrow 115">
            <a:extLst>
              <a:ext uri="{FF2B5EF4-FFF2-40B4-BE49-F238E27FC236}">
                <a16:creationId xmlns:a16="http://schemas.microsoft.com/office/drawing/2014/main" id="{3CE7632D-FC57-4F67-8F3A-14B8BA26A165}"/>
              </a:ext>
            </a:extLst>
          </p:cNvPr>
          <p:cNvSpPr/>
          <p:nvPr/>
        </p:nvSpPr>
        <p:spPr>
          <a:xfrm rot="18900000">
            <a:off x="6201000" y="2316783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0" name="Down Arrow 115">
            <a:extLst>
              <a:ext uri="{FF2B5EF4-FFF2-40B4-BE49-F238E27FC236}">
                <a16:creationId xmlns:a16="http://schemas.microsoft.com/office/drawing/2014/main" id="{76CE4D5A-0324-472A-9B1E-7ED44B1EAB20}"/>
              </a:ext>
            </a:extLst>
          </p:cNvPr>
          <p:cNvSpPr/>
          <p:nvPr/>
        </p:nvSpPr>
        <p:spPr>
          <a:xfrm rot="18900000">
            <a:off x="6300163" y="3832347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1" name="Rectangle 19">
            <a:extLst>
              <a:ext uri="{FF2B5EF4-FFF2-40B4-BE49-F238E27FC236}">
                <a16:creationId xmlns:a16="http://schemas.microsoft.com/office/drawing/2014/main" id="{3D37B449-1DF6-446C-BDFF-A9FB7C229F6C}"/>
              </a:ext>
            </a:extLst>
          </p:cNvPr>
          <p:cNvSpPr/>
          <p:nvPr/>
        </p:nvSpPr>
        <p:spPr>
          <a:xfrm>
            <a:off x="7199442" y="5219525"/>
            <a:ext cx="3818025" cy="5751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2" name="Down Arrow 115">
            <a:extLst>
              <a:ext uri="{FF2B5EF4-FFF2-40B4-BE49-F238E27FC236}">
                <a16:creationId xmlns:a16="http://schemas.microsoft.com/office/drawing/2014/main" id="{D830C5B7-5464-4AE6-88EF-AC08D1D33E21}"/>
              </a:ext>
            </a:extLst>
          </p:cNvPr>
          <p:cNvSpPr/>
          <p:nvPr/>
        </p:nvSpPr>
        <p:spPr>
          <a:xfrm rot="18900000">
            <a:off x="7209525" y="5161605"/>
            <a:ext cx="342204" cy="51427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E5007D09-3041-436D-8CA1-99B26AF7CE83}"/>
              </a:ext>
            </a:extLst>
          </p:cNvPr>
          <p:cNvSpPr txBox="1"/>
          <p:nvPr/>
        </p:nvSpPr>
        <p:spPr>
          <a:xfrm>
            <a:off x="7077817" y="5794823"/>
            <a:ext cx="4433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Las cadenas de farmacias deben incorporar actividades sensoriales a su estrategia comercial que incentiven al menos a 3 de los sentidos</a:t>
            </a:r>
          </a:p>
        </p:txBody>
      </p:sp>
    </p:spTree>
    <p:extLst>
      <p:ext uri="{BB962C8B-B14F-4D97-AF65-F5344CB8AC3E}">
        <p14:creationId xmlns:p14="http://schemas.microsoft.com/office/powerpoint/2010/main" val="1156691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EFDEFDE-4049-43E2-88FD-3D2BB16E4688}"/>
              </a:ext>
            </a:extLst>
          </p:cNvPr>
          <p:cNvSpPr/>
          <p:nvPr/>
        </p:nvSpPr>
        <p:spPr>
          <a:xfrm>
            <a:off x="530244" y="700003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62DDFDB-521F-4AEE-956A-FBF5FD50FBBA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Propuesta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F4EEA9-5C98-4E00-A6C1-6B089281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2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276843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Planteamiento del problema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Trapezoid 51">
            <a:extLst>
              <a:ext uri="{FF2B5EF4-FFF2-40B4-BE49-F238E27FC236}">
                <a16:creationId xmlns:a16="http://schemas.microsoft.com/office/drawing/2014/main" id="{02802839-42CE-4063-A4EE-F4B518C090BB}"/>
              </a:ext>
            </a:extLst>
          </p:cNvPr>
          <p:cNvSpPr/>
          <p:nvPr/>
        </p:nvSpPr>
        <p:spPr>
          <a:xfrm>
            <a:off x="1672829" y="1984897"/>
            <a:ext cx="1293018" cy="281530"/>
          </a:xfrm>
          <a:prstGeom prst="trapezoid">
            <a:avLst>
              <a:gd name="adj" fmla="val 4699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apezoid 50">
            <a:extLst>
              <a:ext uri="{FF2B5EF4-FFF2-40B4-BE49-F238E27FC236}">
                <a16:creationId xmlns:a16="http://schemas.microsoft.com/office/drawing/2014/main" id="{8A676997-19C5-42C3-810C-D9412A76494C}"/>
              </a:ext>
            </a:extLst>
          </p:cNvPr>
          <p:cNvSpPr/>
          <p:nvPr/>
        </p:nvSpPr>
        <p:spPr>
          <a:xfrm>
            <a:off x="9226153" y="1984897"/>
            <a:ext cx="1293018" cy="281530"/>
          </a:xfrm>
          <a:prstGeom prst="trapezoid">
            <a:avLst>
              <a:gd name="adj" fmla="val 4699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26">
            <a:extLst>
              <a:ext uri="{FF2B5EF4-FFF2-40B4-BE49-F238E27FC236}">
                <a16:creationId xmlns:a16="http://schemas.microsoft.com/office/drawing/2014/main" id="{8401D259-9E5D-4FCD-9DF8-8DFE2C746565}"/>
              </a:ext>
            </a:extLst>
          </p:cNvPr>
          <p:cNvSpPr/>
          <p:nvPr/>
        </p:nvSpPr>
        <p:spPr>
          <a:xfrm>
            <a:off x="5448301" y="1314747"/>
            <a:ext cx="1293018" cy="281530"/>
          </a:xfrm>
          <a:prstGeom prst="trapezoid">
            <a:avLst>
              <a:gd name="adj" fmla="val 46991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363A8C7-17A6-44CB-A450-A08D19C93C36}"/>
              </a:ext>
            </a:extLst>
          </p:cNvPr>
          <p:cNvSpPr/>
          <p:nvPr/>
        </p:nvSpPr>
        <p:spPr>
          <a:xfrm>
            <a:off x="476250" y="2223022"/>
            <a:ext cx="11239500" cy="3352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43">
            <a:extLst>
              <a:ext uri="{FF2B5EF4-FFF2-40B4-BE49-F238E27FC236}">
                <a16:creationId xmlns:a16="http://schemas.microsoft.com/office/drawing/2014/main" id="{F5F28E2F-2527-46AB-A70C-541389B0EC43}"/>
              </a:ext>
            </a:extLst>
          </p:cNvPr>
          <p:cNvSpPr/>
          <p:nvPr/>
        </p:nvSpPr>
        <p:spPr>
          <a:xfrm>
            <a:off x="4162425" y="1596277"/>
            <a:ext cx="3867150" cy="44843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099D96D9-203E-46D9-B793-CBE98AE5C6DD}"/>
              </a:ext>
            </a:extLst>
          </p:cNvPr>
          <p:cNvSpPr txBox="1"/>
          <p:nvPr/>
        </p:nvSpPr>
        <p:spPr>
          <a:xfrm>
            <a:off x="649513" y="3251776"/>
            <a:ext cx="34250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s-EC" sz="1600" dirty="0">
                <a:solidFill>
                  <a:schemeClr val="bg1"/>
                </a:solidFill>
              </a:rPr>
              <a:t>Las farmacias autoservicio general el 25% del total de la venta del mercado. Su venta decrece 5.18% vs 2019.</a:t>
            </a:r>
          </a:p>
        </p:txBody>
      </p:sp>
      <p:sp>
        <p:nvSpPr>
          <p:cNvPr id="11" name="TextBox 46">
            <a:extLst>
              <a:ext uri="{FF2B5EF4-FFF2-40B4-BE49-F238E27FC236}">
                <a16:creationId xmlns:a16="http://schemas.microsoft.com/office/drawing/2014/main" id="{7F64B903-3FA2-4681-B531-B4A5D04C4283}"/>
              </a:ext>
            </a:extLst>
          </p:cNvPr>
          <p:cNvSpPr txBox="1"/>
          <p:nvPr/>
        </p:nvSpPr>
        <p:spPr>
          <a:xfrm>
            <a:off x="4532854" y="2795677"/>
            <a:ext cx="3256642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altLang="ko-KR" sz="2000" dirty="0">
                <a:solidFill>
                  <a:schemeClr val="bg1"/>
                </a:solidFill>
              </a:rPr>
              <a:t>El marketing tradicional no ofrece una experiencia durante el proceso de compra afectando el nivel de ventas de las cadenas de farmacias formato autoservicio de los cantones Quito y Rumiñahui </a:t>
            </a:r>
            <a:endParaRPr lang="es-EC" altLang="ko-KR" sz="2000" dirty="0">
              <a:solidFill>
                <a:schemeClr val="bg1"/>
              </a:solidFill>
            </a:endParaRPr>
          </a:p>
        </p:txBody>
      </p:sp>
      <p:sp>
        <p:nvSpPr>
          <p:cNvPr id="12" name="Rectangle: Top Corners Rounded 24">
            <a:extLst>
              <a:ext uri="{FF2B5EF4-FFF2-40B4-BE49-F238E27FC236}">
                <a16:creationId xmlns:a16="http://schemas.microsoft.com/office/drawing/2014/main" id="{9647DD76-B970-4386-B837-9AEE09885FEA}"/>
              </a:ext>
            </a:extLst>
          </p:cNvPr>
          <p:cNvSpPr/>
          <p:nvPr/>
        </p:nvSpPr>
        <p:spPr>
          <a:xfrm>
            <a:off x="5581650" y="1314747"/>
            <a:ext cx="1028700" cy="10287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Top Corners Rounded 47">
            <a:extLst>
              <a:ext uri="{FF2B5EF4-FFF2-40B4-BE49-F238E27FC236}">
                <a16:creationId xmlns:a16="http://schemas.microsoft.com/office/drawing/2014/main" id="{830A04D0-B1C0-4DF6-BC45-D29BA86855B8}"/>
              </a:ext>
            </a:extLst>
          </p:cNvPr>
          <p:cNvSpPr/>
          <p:nvPr/>
        </p:nvSpPr>
        <p:spPr>
          <a:xfrm>
            <a:off x="1804988" y="1984897"/>
            <a:ext cx="1028700" cy="10287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Top Corners Rounded 48">
            <a:extLst>
              <a:ext uri="{FF2B5EF4-FFF2-40B4-BE49-F238E27FC236}">
                <a16:creationId xmlns:a16="http://schemas.microsoft.com/office/drawing/2014/main" id="{F7E78FF3-366C-491D-BBEE-57DA45E88112}"/>
              </a:ext>
            </a:extLst>
          </p:cNvPr>
          <p:cNvSpPr/>
          <p:nvPr/>
        </p:nvSpPr>
        <p:spPr>
          <a:xfrm>
            <a:off x="9358312" y="1984897"/>
            <a:ext cx="1028700" cy="10287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95782653-F741-4B4D-A6CD-28A9FC00A963}"/>
              </a:ext>
            </a:extLst>
          </p:cNvPr>
          <p:cNvSpPr txBox="1"/>
          <p:nvPr/>
        </p:nvSpPr>
        <p:spPr>
          <a:xfrm>
            <a:off x="8156805" y="3102027"/>
            <a:ext cx="336223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</a:rPr>
              <a:t>Las cadenas mantienen estrategias de producto, </a:t>
            </a:r>
            <a:r>
              <a:rPr lang="es-MX" sz="1600" dirty="0" err="1">
                <a:solidFill>
                  <a:schemeClr val="bg1"/>
                </a:solidFill>
              </a:rPr>
              <a:t>princing</a:t>
            </a:r>
            <a:r>
              <a:rPr lang="es-MX" sz="1600" dirty="0">
                <a:solidFill>
                  <a:schemeClr val="bg1"/>
                </a:solidFill>
              </a:rPr>
              <a:t>, campañas comerciales y adecuación PDV similares.</a:t>
            </a:r>
            <a:r>
              <a:rPr lang="en-US" sz="16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6" name="Freeform 1671">
            <a:extLst>
              <a:ext uri="{FF2B5EF4-FFF2-40B4-BE49-F238E27FC236}">
                <a16:creationId xmlns:a16="http://schemas.microsoft.com/office/drawing/2014/main" id="{1E9A7510-7CCA-4EDC-9A36-B3455E46A926}"/>
              </a:ext>
            </a:extLst>
          </p:cNvPr>
          <p:cNvSpPr>
            <a:spLocks noEditPoints="1"/>
          </p:cNvSpPr>
          <p:nvPr/>
        </p:nvSpPr>
        <p:spPr bwMode="auto">
          <a:xfrm>
            <a:off x="5880317" y="1613414"/>
            <a:ext cx="431366" cy="431366"/>
          </a:xfrm>
          <a:custGeom>
            <a:avLst/>
            <a:gdLst>
              <a:gd name="T0" fmla="*/ 279 w 719"/>
              <a:gd name="T1" fmla="*/ 477 h 719"/>
              <a:gd name="T2" fmla="*/ 197 w 719"/>
              <a:gd name="T3" fmla="*/ 387 h 719"/>
              <a:gd name="T4" fmla="*/ 217 w 719"/>
              <a:gd name="T5" fmla="*/ 382 h 719"/>
              <a:gd name="T6" fmla="*/ 515 w 719"/>
              <a:gd name="T7" fmla="*/ 243 h 719"/>
              <a:gd name="T8" fmla="*/ 519 w 719"/>
              <a:gd name="T9" fmla="*/ 263 h 719"/>
              <a:gd name="T10" fmla="*/ 709 w 719"/>
              <a:gd name="T11" fmla="*/ 323 h 719"/>
              <a:gd name="T12" fmla="*/ 687 w 719"/>
              <a:gd name="T13" fmla="*/ 289 h 719"/>
              <a:gd name="T14" fmla="*/ 696 w 719"/>
              <a:gd name="T15" fmla="*/ 243 h 719"/>
              <a:gd name="T16" fmla="*/ 675 w 719"/>
              <a:gd name="T17" fmla="*/ 199 h 719"/>
              <a:gd name="T18" fmla="*/ 631 w 719"/>
              <a:gd name="T19" fmla="*/ 179 h 719"/>
              <a:gd name="T20" fmla="*/ 630 w 719"/>
              <a:gd name="T21" fmla="*/ 131 h 719"/>
              <a:gd name="T22" fmla="*/ 603 w 719"/>
              <a:gd name="T23" fmla="*/ 98 h 719"/>
              <a:gd name="T24" fmla="*/ 569 w 719"/>
              <a:gd name="T25" fmla="*/ 87 h 719"/>
              <a:gd name="T26" fmla="*/ 536 w 719"/>
              <a:gd name="T27" fmla="*/ 70 h 719"/>
              <a:gd name="T28" fmla="*/ 507 w 719"/>
              <a:gd name="T29" fmla="*/ 34 h 719"/>
              <a:gd name="T30" fmla="*/ 458 w 719"/>
              <a:gd name="T31" fmla="*/ 25 h 719"/>
              <a:gd name="T32" fmla="*/ 418 w 719"/>
              <a:gd name="T33" fmla="*/ 31 h 719"/>
              <a:gd name="T34" fmla="*/ 380 w 719"/>
              <a:gd name="T35" fmla="*/ 4 h 719"/>
              <a:gd name="T36" fmla="*/ 331 w 719"/>
              <a:gd name="T37" fmla="*/ 7 h 719"/>
              <a:gd name="T38" fmla="*/ 296 w 719"/>
              <a:gd name="T39" fmla="*/ 39 h 719"/>
              <a:gd name="T40" fmla="*/ 251 w 719"/>
              <a:gd name="T41" fmla="*/ 24 h 719"/>
              <a:gd name="T42" fmla="*/ 205 w 719"/>
              <a:gd name="T43" fmla="*/ 39 h 719"/>
              <a:gd name="T44" fmla="*/ 180 w 719"/>
              <a:gd name="T45" fmla="*/ 79 h 719"/>
              <a:gd name="T46" fmla="*/ 142 w 719"/>
              <a:gd name="T47" fmla="*/ 88 h 719"/>
              <a:gd name="T48" fmla="*/ 111 w 719"/>
              <a:gd name="T49" fmla="*/ 102 h 719"/>
              <a:gd name="T50" fmla="*/ 86 w 719"/>
              <a:gd name="T51" fmla="*/ 141 h 719"/>
              <a:gd name="T52" fmla="*/ 78 w 719"/>
              <a:gd name="T53" fmla="*/ 180 h 719"/>
              <a:gd name="T54" fmla="*/ 37 w 719"/>
              <a:gd name="T55" fmla="*/ 207 h 719"/>
              <a:gd name="T56" fmla="*/ 22 w 719"/>
              <a:gd name="T57" fmla="*/ 252 h 719"/>
              <a:gd name="T58" fmla="*/ 38 w 719"/>
              <a:gd name="T59" fmla="*/ 296 h 719"/>
              <a:gd name="T60" fmla="*/ 6 w 719"/>
              <a:gd name="T61" fmla="*/ 332 h 719"/>
              <a:gd name="T62" fmla="*/ 3 w 719"/>
              <a:gd name="T63" fmla="*/ 380 h 719"/>
              <a:gd name="T64" fmla="*/ 31 w 719"/>
              <a:gd name="T65" fmla="*/ 420 h 719"/>
              <a:gd name="T66" fmla="*/ 23 w 719"/>
              <a:gd name="T67" fmla="*/ 460 h 719"/>
              <a:gd name="T68" fmla="*/ 32 w 719"/>
              <a:gd name="T69" fmla="*/ 507 h 719"/>
              <a:gd name="T70" fmla="*/ 68 w 719"/>
              <a:gd name="T71" fmla="*/ 538 h 719"/>
              <a:gd name="T72" fmla="*/ 85 w 719"/>
              <a:gd name="T73" fmla="*/ 571 h 719"/>
              <a:gd name="T74" fmla="*/ 106 w 719"/>
              <a:gd name="T75" fmla="*/ 615 h 719"/>
              <a:gd name="T76" fmla="*/ 135 w 719"/>
              <a:gd name="T77" fmla="*/ 633 h 719"/>
              <a:gd name="T78" fmla="*/ 177 w 719"/>
              <a:gd name="T79" fmla="*/ 633 h 719"/>
              <a:gd name="T80" fmla="*/ 197 w 719"/>
              <a:gd name="T81" fmla="*/ 676 h 719"/>
              <a:gd name="T82" fmla="*/ 242 w 719"/>
              <a:gd name="T83" fmla="*/ 698 h 719"/>
              <a:gd name="T84" fmla="*/ 288 w 719"/>
              <a:gd name="T85" fmla="*/ 687 h 719"/>
              <a:gd name="T86" fmla="*/ 322 w 719"/>
              <a:gd name="T87" fmla="*/ 709 h 719"/>
              <a:gd name="T88" fmla="*/ 370 w 719"/>
              <a:gd name="T89" fmla="*/ 719 h 719"/>
              <a:gd name="T90" fmla="*/ 412 w 719"/>
              <a:gd name="T91" fmla="*/ 697 h 719"/>
              <a:gd name="T92" fmla="*/ 449 w 719"/>
              <a:gd name="T93" fmla="*/ 695 h 719"/>
              <a:gd name="T94" fmla="*/ 497 w 719"/>
              <a:gd name="T95" fmla="*/ 693 h 719"/>
              <a:gd name="T96" fmla="*/ 533 w 719"/>
              <a:gd name="T97" fmla="*/ 661 h 719"/>
              <a:gd name="T98" fmla="*/ 563 w 719"/>
              <a:gd name="T99" fmla="*/ 635 h 719"/>
              <a:gd name="T100" fmla="*/ 597 w 719"/>
              <a:gd name="T101" fmla="*/ 628 h 719"/>
              <a:gd name="T102" fmla="*/ 626 w 719"/>
              <a:gd name="T103" fmla="*/ 599 h 719"/>
              <a:gd name="T104" fmla="*/ 634 w 719"/>
              <a:gd name="T105" fmla="*/ 551 h 719"/>
              <a:gd name="T106" fmla="*/ 668 w 719"/>
              <a:gd name="T107" fmla="*/ 528 h 719"/>
              <a:gd name="T108" fmla="*/ 694 w 719"/>
              <a:gd name="T109" fmla="*/ 488 h 719"/>
              <a:gd name="T110" fmla="*/ 691 w 719"/>
              <a:gd name="T111" fmla="*/ 441 h 719"/>
              <a:gd name="T112" fmla="*/ 703 w 719"/>
              <a:gd name="T113" fmla="*/ 406 h 719"/>
              <a:gd name="T114" fmla="*/ 719 w 719"/>
              <a:gd name="T115" fmla="*/ 36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9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5" y="479"/>
                </a:lnTo>
                <a:lnTo>
                  <a:pt x="279" y="477"/>
                </a:lnTo>
                <a:lnTo>
                  <a:pt x="276" y="475"/>
                </a:lnTo>
                <a:lnTo>
                  <a:pt x="200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200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5" y="450"/>
                </a:lnTo>
                <a:lnTo>
                  <a:pt x="502" y="247"/>
                </a:lnTo>
                <a:lnTo>
                  <a:pt x="507" y="243"/>
                </a:lnTo>
                <a:lnTo>
                  <a:pt x="511" y="243"/>
                </a:lnTo>
                <a:lnTo>
                  <a:pt x="515" y="243"/>
                </a:lnTo>
                <a:lnTo>
                  <a:pt x="520" y="247"/>
                </a:lnTo>
                <a:lnTo>
                  <a:pt x="522" y="251"/>
                </a:lnTo>
                <a:lnTo>
                  <a:pt x="523" y="255"/>
                </a:lnTo>
                <a:lnTo>
                  <a:pt x="522" y="260"/>
                </a:lnTo>
                <a:lnTo>
                  <a:pt x="519" y="263"/>
                </a:lnTo>
                <a:close/>
                <a:moveTo>
                  <a:pt x="719" y="360"/>
                </a:moveTo>
                <a:lnTo>
                  <a:pt x="719" y="350"/>
                </a:lnTo>
                <a:lnTo>
                  <a:pt x="716" y="341"/>
                </a:lnTo>
                <a:lnTo>
                  <a:pt x="713" y="332"/>
                </a:lnTo>
                <a:lnTo>
                  <a:pt x="709" y="323"/>
                </a:lnTo>
                <a:lnTo>
                  <a:pt x="703" y="315"/>
                </a:lnTo>
                <a:lnTo>
                  <a:pt x="696" y="308"/>
                </a:lnTo>
                <a:lnTo>
                  <a:pt x="689" y="302"/>
                </a:lnTo>
                <a:lnTo>
                  <a:pt x="681" y="296"/>
                </a:lnTo>
                <a:lnTo>
                  <a:pt x="687" y="289"/>
                </a:lnTo>
                <a:lnTo>
                  <a:pt x="691" y="280"/>
                </a:lnTo>
                <a:lnTo>
                  <a:pt x="694" y="271"/>
                </a:lnTo>
                <a:lnTo>
                  <a:pt x="696" y="262"/>
                </a:lnTo>
                <a:lnTo>
                  <a:pt x="696" y="252"/>
                </a:lnTo>
                <a:lnTo>
                  <a:pt x="696" y="243"/>
                </a:lnTo>
                <a:lnTo>
                  <a:pt x="694" y="233"/>
                </a:lnTo>
                <a:lnTo>
                  <a:pt x="692" y="223"/>
                </a:lnTo>
                <a:lnTo>
                  <a:pt x="688" y="215"/>
                </a:lnTo>
                <a:lnTo>
                  <a:pt x="682" y="207"/>
                </a:lnTo>
                <a:lnTo>
                  <a:pt x="675" y="199"/>
                </a:lnTo>
                <a:lnTo>
                  <a:pt x="668" y="193"/>
                </a:lnTo>
                <a:lnTo>
                  <a:pt x="660" y="188"/>
                </a:lnTo>
                <a:lnTo>
                  <a:pt x="651" y="184"/>
                </a:lnTo>
                <a:lnTo>
                  <a:pt x="641" y="180"/>
                </a:lnTo>
                <a:lnTo>
                  <a:pt x="631" y="179"/>
                </a:lnTo>
                <a:lnTo>
                  <a:pt x="634" y="169"/>
                </a:lnTo>
                <a:lnTo>
                  <a:pt x="635" y="161"/>
                </a:lnTo>
                <a:lnTo>
                  <a:pt x="635" y="151"/>
                </a:lnTo>
                <a:lnTo>
                  <a:pt x="632" y="141"/>
                </a:lnTo>
                <a:lnTo>
                  <a:pt x="630" y="131"/>
                </a:lnTo>
                <a:lnTo>
                  <a:pt x="626" y="122"/>
                </a:lnTo>
                <a:lnTo>
                  <a:pt x="620" y="114"/>
                </a:lnTo>
                <a:lnTo>
                  <a:pt x="614" y="106"/>
                </a:lnTo>
                <a:lnTo>
                  <a:pt x="608" y="102"/>
                </a:lnTo>
                <a:lnTo>
                  <a:pt x="603" y="98"/>
                </a:lnTo>
                <a:lnTo>
                  <a:pt x="597" y="94"/>
                </a:lnTo>
                <a:lnTo>
                  <a:pt x="590" y="91"/>
                </a:lnTo>
                <a:lnTo>
                  <a:pt x="584" y="89"/>
                </a:lnTo>
                <a:lnTo>
                  <a:pt x="577" y="88"/>
                </a:lnTo>
                <a:lnTo>
                  <a:pt x="569" y="87"/>
                </a:lnTo>
                <a:lnTo>
                  <a:pt x="563" y="85"/>
                </a:lnTo>
                <a:lnTo>
                  <a:pt x="552" y="87"/>
                </a:lnTo>
                <a:lnTo>
                  <a:pt x="542" y="89"/>
                </a:lnTo>
                <a:lnTo>
                  <a:pt x="540" y="79"/>
                </a:lnTo>
                <a:lnTo>
                  <a:pt x="536" y="70"/>
                </a:lnTo>
                <a:lnTo>
                  <a:pt x="533" y="61"/>
                </a:lnTo>
                <a:lnTo>
                  <a:pt x="528" y="53"/>
                </a:lnTo>
                <a:lnTo>
                  <a:pt x="522" y="46"/>
                </a:lnTo>
                <a:lnTo>
                  <a:pt x="514" y="39"/>
                </a:lnTo>
                <a:lnTo>
                  <a:pt x="507" y="34"/>
                </a:lnTo>
                <a:lnTo>
                  <a:pt x="497" y="28"/>
                </a:lnTo>
                <a:lnTo>
                  <a:pt x="488" y="26"/>
                </a:lnTo>
                <a:lnTo>
                  <a:pt x="478" y="24"/>
                </a:lnTo>
                <a:lnTo>
                  <a:pt x="468" y="24"/>
                </a:lnTo>
                <a:lnTo>
                  <a:pt x="458" y="25"/>
                </a:lnTo>
                <a:lnTo>
                  <a:pt x="449" y="27"/>
                </a:lnTo>
                <a:lnTo>
                  <a:pt x="440" y="29"/>
                </a:lnTo>
                <a:lnTo>
                  <a:pt x="431" y="34"/>
                </a:lnTo>
                <a:lnTo>
                  <a:pt x="424" y="39"/>
                </a:lnTo>
                <a:lnTo>
                  <a:pt x="418" y="31"/>
                </a:lnTo>
                <a:lnTo>
                  <a:pt x="412" y="24"/>
                </a:lnTo>
                <a:lnTo>
                  <a:pt x="405" y="17"/>
                </a:lnTo>
                <a:lnTo>
                  <a:pt x="397" y="11"/>
                </a:lnTo>
                <a:lnTo>
                  <a:pt x="388" y="7"/>
                </a:lnTo>
                <a:lnTo>
                  <a:pt x="380" y="4"/>
                </a:lnTo>
                <a:lnTo>
                  <a:pt x="370" y="2"/>
                </a:lnTo>
                <a:lnTo>
                  <a:pt x="360" y="0"/>
                </a:lnTo>
                <a:lnTo>
                  <a:pt x="350" y="2"/>
                </a:lnTo>
                <a:lnTo>
                  <a:pt x="340" y="4"/>
                </a:lnTo>
                <a:lnTo>
                  <a:pt x="331" y="7"/>
                </a:lnTo>
                <a:lnTo>
                  <a:pt x="322" y="11"/>
                </a:lnTo>
                <a:lnTo>
                  <a:pt x="314" y="17"/>
                </a:lnTo>
                <a:lnTo>
                  <a:pt x="307" y="24"/>
                </a:lnTo>
                <a:lnTo>
                  <a:pt x="301" y="31"/>
                </a:lnTo>
                <a:lnTo>
                  <a:pt x="296" y="39"/>
                </a:lnTo>
                <a:lnTo>
                  <a:pt x="288" y="34"/>
                </a:lnTo>
                <a:lnTo>
                  <a:pt x="279" y="29"/>
                </a:lnTo>
                <a:lnTo>
                  <a:pt x="270" y="27"/>
                </a:lnTo>
                <a:lnTo>
                  <a:pt x="260" y="25"/>
                </a:lnTo>
                <a:lnTo>
                  <a:pt x="251" y="24"/>
                </a:lnTo>
                <a:lnTo>
                  <a:pt x="242" y="24"/>
                </a:lnTo>
                <a:lnTo>
                  <a:pt x="232" y="26"/>
                </a:lnTo>
                <a:lnTo>
                  <a:pt x="222" y="28"/>
                </a:lnTo>
                <a:lnTo>
                  <a:pt x="213" y="34"/>
                </a:lnTo>
                <a:lnTo>
                  <a:pt x="205" y="39"/>
                </a:lnTo>
                <a:lnTo>
                  <a:pt x="197" y="46"/>
                </a:lnTo>
                <a:lnTo>
                  <a:pt x="192" y="52"/>
                </a:lnTo>
                <a:lnTo>
                  <a:pt x="186" y="61"/>
                </a:lnTo>
                <a:lnTo>
                  <a:pt x="182" y="69"/>
                </a:lnTo>
                <a:lnTo>
                  <a:pt x="180" y="79"/>
                </a:lnTo>
                <a:lnTo>
                  <a:pt x="177" y="89"/>
                </a:lnTo>
                <a:lnTo>
                  <a:pt x="168" y="87"/>
                </a:lnTo>
                <a:lnTo>
                  <a:pt x="156" y="85"/>
                </a:lnTo>
                <a:lnTo>
                  <a:pt x="149" y="87"/>
                </a:lnTo>
                <a:lnTo>
                  <a:pt x="142" y="88"/>
                </a:lnTo>
                <a:lnTo>
                  <a:pt x="135" y="89"/>
                </a:lnTo>
                <a:lnTo>
                  <a:pt x="129" y="91"/>
                </a:lnTo>
                <a:lnTo>
                  <a:pt x="122" y="94"/>
                </a:lnTo>
                <a:lnTo>
                  <a:pt x="117" y="98"/>
                </a:lnTo>
                <a:lnTo>
                  <a:pt x="111" y="102"/>
                </a:lnTo>
                <a:lnTo>
                  <a:pt x="106" y="106"/>
                </a:lnTo>
                <a:lnTo>
                  <a:pt x="99" y="114"/>
                </a:lnTo>
                <a:lnTo>
                  <a:pt x="94" y="122"/>
                </a:lnTo>
                <a:lnTo>
                  <a:pt x="89" y="131"/>
                </a:lnTo>
                <a:lnTo>
                  <a:pt x="86" y="141"/>
                </a:lnTo>
                <a:lnTo>
                  <a:pt x="85" y="151"/>
                </a:lnTo>
                <a:lnTo>
                  <a:pt x="85" y="161"/>
                </a:lnTo>
                <a:lnTo>
                  <a:pt x="85" y="169"/>
                </a:lnTo>
                <a:lnTo>
                  <a:pt x="87" y="179"/>
                </a:lnTo>
                <a:lnTo>
                  <a:pt x="78" y="180"/>
                </a:lnTo>
                <a:lnTo>
                  <a:pt x="68" y="184"/>
                </a:lnTo>
                <a:lnTo>
                  <a:pt x="59" y="188"/>
                </a:lnTo>
                <a:lnTo>
                  <a:pt x="52" y="193"/>
                </a:lnTo>
                <a:lnTo>
                  <a:pt x="44" y="199"/>
                </a:lnTo>
                <a:lnTo>
                  <a:pt x="37" y="207"/>
                </a:lnTo>
                <a:lnTo>
                  <a:pt x="32" y="215"/>
                </a:lnTo>
                <a:lnTo>
                  <a:pt x="27" y="223"/>
                </a:lnTo>
                <a:lnTo>
                  <a:pt x="24" y="233"/>
                </a:lnTo>
                <a:lnTo>
                  <a:pt x="23" y="243"/>
                </a:lnTo>
                <a:lnTo>
                  <a:pt x="22" y="252"/>
                </a:lnTo>
                <a:lnTo>
                  <a:pt x="23" y="262"/>
                </a:lnTo>
                <a:lnTo>
                  <a:pt x="25" y="271"/>
                </a:lnTo>
                <a:lnTo>
                  <a:pt x="28" y="280"/>
                </a:lnTo>
                <a:lnTo>
                  <a:pt x="33" y="289"/>
                </a:lnTo>
                <a:lnTo>
                  <a:pt x="38" y="296"/>
                </a:lnTo>
                <a:lnTo>
                  <a:pt x="31" y="302"/>
                </a:lnTo>
                <a:lnTo>
                  <a:pt x="23" y="308"/>
                </a:lnTo>
                <a:lnTo>
                  <a:pt x="16" y="315"/>
                </a:lnTo>
                <a:lnTo>
                  <a:pt x="11" y="323"/>
                </a:lnTo>
                <a:lnTo>
                  <a:pt x="6" y="332"/>
                </a:lnTo>
                <a:lnTo>
                  <a:pt x="3" y="341"/>
                </a:lnTo>
                <a:lnTo>
                  <a:pt x="1" y="350"/>
                </a:lnTo>
                <a:lnTo>
                  <a:pt x="0" y="360"/>
                </a:lnTo>
                <a:lnTo>
                  <a:pt x="1" y="370"/>
                </a:lnTo>
                <a:lnTo>
                  <a:pt x="3" y="380"/>
                </a:lnTo>
                <a:lnTo>
                  <a:pt x="6" y="389"/>
                </a:lnTo>
                <a:lnTo>
                  <a:pt x="11" y="398"/>
                </a:lnTo>
                <a:lnTo>
                  <a:pt x="16" y="406"/>
                </a:lnTo>
                <a:lnTo>
                  <a:pt x="23" y="413"/>
                </a:lnTo>
                <a:lnTo>
                  <a:pt x="31" y="420"/>
                </a:lnTo>
                <a:lnTo>
                  <a:pt x="38" y="424"/>
                </a:lnTo>
                <a:lnTo>
                  <a:pt x="33" y="433"/>
                </a:lnTo>
                <a:lnTo>
                  <a:pt x="28" y="441"/>
                </a:lnTo>
                <a:lnTo>
                  <a:pt x="25" y="450"/>
                </a:lnTo>
                <a:lnTo>
                  <a:pt x="23" y="460"/>
                </a:lnTo>
                <a:lnTo>
                  <a:pt x="22" y="470"/>
                </a:lnTo>
                <a:lnTo>
                  <a:pt x="23" y="479"/>
                </a:lnTo>
                <a:lnTo>
                  <a:pt x="24" y="488"/>
                </a:lnTo>
                <a:lnTo>
                  <a:pt x="27" y="498"/>
                </a:lnTo>
                <a:lnTo>
                  <a:pt x="32" y="507"/>
                </a:lnTo>
                <a:lnTo>
                  <a:pt x="37" y="515"/>
                </a:lnTo>
                <a:lnTo>
                  <a:pt x="44" y="523"/>
                </a:lnTo>
                <a:lnTo>
                  <a:pt x="52" y="528"/>
                </a:lnTo>
                <a:lnTo>
                  <a:pt x="59" y="534"/>
                </a:lnTo>
                <a:lnTo>
                  <a:pt x="68" y="538"/>
                </a:lnTo>
                <a:lnTo>
                  <a:pt x="78" y="540"/>
                </a:lnTo>
                <a:lnTo>
                  <a:pt x="87" y="543"/>
                </a:lnTo>
                <a:lnTo>
                  <a:pt x="85" y="551"/>
                </a:lnTo>
                <a:lnTo>
                  <a:pt x="85" y="561"/>
                </a:lnTo>
                <a:lnTo>
                  <a:pt x="85" y="571"/>
                </a:lnTo>
                <a:lnTo>
                  <a:pt x="86" y="580"/>
                </a:lnTo>
                <a:lnTo>
                  <a:pt x="89" y="590"/>
                </a:lnTo>
                <a:lnTo>
                  <a:pt x="94" y="599"/>
                </a:lnTo>
                <a:lnTo>
                  <a:pt x="99" y="608"/>
                </a:lnTo>
                <a:lnTo>
                  <a:pt x="106" y="615"/>
                </a:lnTo>
                <a:lnTo>
                  <a:pt x="111" y="620"/>
                </a:lnTo>
                <a:lnTo>
                  <a:pt x="117" y="624"/>
                </a:lnTo>
                <a:lnTo>
                  <a:pt x="122" y="628"/>
                </a:lnTo>
                <a:lnTo>
                  <a:pt x="129" y="631"/>
                </a:lnTo>
                <a:lnTo>
                  <a:pt x="135" y="633"/>
                </a:lnTo>
                <a:lnTo>
                  <a:pt x="142" y="634"/>
                </a:lnTo>
                <a:lnTo>
                  <a:pt x="149" y="635"/>
                </a:lnTo>
                <a:lnTo>
                  <a:pt x="156" y="635"/>
                </a:lnTo>
                <a:lnTo>
                  <a:pt x="168" y="635"/>
                </a:lnTo>
                <a:lnTo>
                  <a:pt x="177" y="633"/>
                </a:lnTo>
                <a:lnTo>
                  <a:pt x="180" y="643"/>
                </a:lnTo>
                <a:lnTo>
                  <a:pt x="182" y="652"/>
                </a:lnTo>
                <a:lnTo>
                  <a:pt x="186" y="661"/>
                </a:lnTo>
                <a:lnTo>
                  <a:pt x="192" y="668"/>
                </a:lnTo>
                <a:lnTo>
                  <a:pt x="197" y="676"/>
                </a:lnTo>
                <a:lnTo>
                  <a:pt x="205" y="683"/>
                </a:lnTo>
                <a:lnTo>
                  <a:pt x="213" y="688"/>
                </a:lnTo>
                <a:lnTo>
                  <a:pt x="222" y="693"/>
                </a:lnTo>
                <a:lnTo>
                  <a:pt x="232" y="696"/>
                </a:lnTo>
                <a:lnTo>
                  <a:pt x="242" y="698"/>
                </a:lnTo>
                <a:lnTo>
                  <a:pt x="251" y="698"/>
                </a:lnTo>
                <a:lnTo>
                  <a:pt x="260" y="697"/>
                </a:lnTo>
                <a:lnTo>
                  <a:pt x="270" y="695"/>
                </a:lnTo>
                <a:lnTo>
                  <a:pt x="279" y="692"/>
                </a:lnTo>
                <a:lnTo>
                  <a:pt x="288" y="687"/>
                </a:lnTo>
                <a:lnTo>
                  <a:pt x="296" y="682"/>
                </a:lnTo>
                <a:lnTo>
                  <a:pt x="301" y="689"/>
                </a:lnTo>
                <a:lnTo>
                  <a:pt x="307" y="697"/>
                </a:lnTo>
                <a:lnTo>
                  <a:pt x="314" y="704"/>
                </a:lnTo>
                <a:lnTo>
                  <a:pt x="322" y="709"/>
                </a:lnTo>
                <a:lnTo>
                  <a:pt x="331" y="714"/>
                </a:lnTo>
                <a:lnTo>
                  <a:pt x="340" y="717"/>
                </a:lnTo>
                <a:lnTo>
                  <a:pt x="350" y="719"/>
                </a:lnTo>
                <a:lnTo>
                  <a:pt x="360" y="719"/>
                </a:lnTo>
                <a:lnTo>
                  <a:pt x="370" y="719"/>
                </a:lnTo>
                <a:lnTo>
                  <a:pt x="380" y="717"/>
                </a:lnTo>
                <a:lnTo>
                  <a:pt x="388" y="714"/>
                </a:lnTo>
                <a:lnTo>
                  <a:pt x="397" y="709"/>
                </a:lnTo>
                <a:lnTo>
                  <a:pt x="405" y="704"/>
                </a:lnTo>
                <a:lnTo>
                  <a:pt x="412" y="697"/>
                </a:lnTo>
                <a:lnTo>
                  <a:pt x="418" y="689"/>
                </a:lnTo>
                <a:lnTo>
                  <a:pt x="424" y="682"/>
                </a:lnTo>
                <a:lnTo>
                  <a:pt x="431" y="687"/>
                </a:lnTo>
                <a:lnTo>
                  <a:pt x="440" y="692"/>
                </a:lnTo>
                <a:lnTo>
                  <a:pt x="449" y="695"/>
                </a:lnTo>
                <a:lnTo>
                  <a:pt x="458" y="697"/>
                </a:lnTo>
                <a:lnTo>
                  <a:pt x="468" y="698"/>
                </a:lnTo>
                <a:lnTo>
                  <a:pt x="478" y="698"/>
                </a:lnTo>
                <a:lnTo>
                  <a:pt x="488" y="696"/>
                </a:lnTo>
                <a:lnTo>
                  <a:pt x="497" y="693"/>
                </a:lnTo>
                <a:lnTo>
                  <a:pt x="507" y="688"/>
                </a:lnTo>
                <a:lnTo>
                  <a:pt x="514" y="683"/>
                </a:lnTo>
                <a:lnTo>
                  <a:pt x="522" y="676"/>
                </a:lnTo>
                <a:lnTo>
                  <a:pt x="528" y="668"/>
                </a:lnTo>
                <a:lnTo>
                  <a:pt x="533" y="661"/>
                </a:lnTo>
                <a:lnTo>
                  <a:pt x="536" y="652"/>
                </a:lnTo>
                <a:lnTo>
                  <a:pt x="540" y="643"/>
                </a:lnTo>
                <a:lnTo>
                  <a:pt x="541" y="633"/>
                </a:lnTo>
                <a:lnTo>
                  <a:pt x="552" y="635"/>
                </a:lnTo>
                <a:lnTo>
                  <a:pt x="563" y="635"/>
                </a:lnTo>
                <a:lnTo>
                  <a:pt x="569" y="635"/>
                </a:lnTo>
                <a:lnTo>
                  <a:pt x="577" y="634"/>
                </a:lnTo>
                <a:lnTo>
                  <a:pt x="584" y="633"/>
                </a:lnTo>
                <a:lnTo>
                  <a:pt x="590" y="631"/>
                </a:lnTo>
                <a:lnTo>
                  <a:pt x="597" y="628"/>
                </a:lnTo>
                <a:lnTo>
                  <a:pt x="603" y="624"/>
                </a:lnTo>
                <a:lnTo>
                  <a:pt x="608" y="620"/>
                </a:lnTo>
                <a:lnTo>
                  <a:pt x="614" y="615"/>
                </a:lnTo>
                <a:lnTo>
                  <a:pt x="620" y="608"/>
                </a:lnTo>
                <a:lnTo>
                  <a:pt x="626" y="599"/>
                </a:lnTo>
                <a:lnTo>
                  <a:pt x="630" y="590"/>
                </a:lnTo>
                <a:lnTo>
                  <a:pt x="632" y="580"/>
                </a:lnTo>
                <a:lnTo>
                  <a:pt x="635" y="571"/>
                </a:lnTo>
                <a:lnTo>
                  <a:pt x="635" y="561"/>
                </a:lnTo>
                <a:lnTo>
                  <a:pt x="634" y="551"/>
                </a:lnTo>
                <a:lnTo>
                  <a:pt x="631" y="543"/>
                </a:lnTo>
                <a:lnTo>
                  <a:pt x="641" y="540"/>
                </a:lnTo>
                <a:lnTo>
                  <a:pt x="651" y="538"/>
                </a:lnTo>
                <a:lnTo>
                  <a:pt x="660" y="534"/>
                </a:lnTo>
                <a:lnTo>
                  <a:pt x="668" y="528"/>
                </a:lnTo>
                <a:lnTo>
                  <a:pt x="675" y="523"/>
                </a:lnTo>
                <a:lnTo>
                  <a:pt x="682" y="515"/>
                </a:lnTo>
                <a:lnTo>
                  <a:pt x="688" y="507"/>
                </a:lnTo>
                <a:lnTo>
                  <a:pt x="692" y="498"/>
                </a:lnTo>
                <a:lnTo>
                  <a:pt x="694" y="488"/>
                </a:lnTo>
                <a:lnTo>
                  <a:pt x="696" y="479"/>
                </a:lnTo>
                <a:lnTo>
                  <a:pt x="698" y="470"/>
                </a:lnTo>
                <a:lnTo>
                  <a:pt x="696" y="460"/>
                </a:lnTo>
                <a:lnTo>
                  <a:pt x="694" y="450"/>
                </a:lnTo>
                <a:lnTo>
                  <a:pt x="691" y="441"/>
                </a:lnTo>
                <a:lnTo>
                  <a:pt x="687" y="433"/>
                </a:lnTo>
                <a:lnTo>
                  <a:pt x="681" y="424"/>
                </a:lnTo>
                <a:lnTo>
                  <a:pt x="689" y="420"/>
                </a:lnTo>
                <a:lnTo>
                  <a:pt x="696" y="413"/>
                </a:lnTo>
                <a:lnTo>
                  <a:pt x="703" y="406"/>
                </a:lnTo>
                <a:lnTo>
                  <a:pt x="709" y="398"/>
                </a:lnTo>
                <a:lnTo>
                  <a:pt x="713" y="389"/>
                </a:lnTo>
                <a:lnTo>
                  <a:pt x="716" y="380"/>
                </a:lnTo>
                <a:lnTo>
                  <a:pt x="719" y="370"/>
                </a:lnTo>
                <a:lnTo>
                  <a:pt x="719" y="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671">
            <a:extLst>
              <a:ext uri="{FF2B5EF4-FFF2-40B4-BE49-F238E27FC236}">
                <a16:creationId xmlns:a16="http://schemas.microsoft.com/office/drawing/2014/main" id="{BCBD52B9-612B-4CE7-8849-EA480C3D6F55}"/>
              </a:ext>
            </a:extLst>
          </p:cNvPr>
          <p:cNvSpPr>
            <a:spLocks noEditPoints="1"/>
          </p:cNvSpPr>
          <p:nvPr/>
        </p:nvSpPr>
        <p:spPr bwMode="auto">
          <a:xfrm>
            <a:off x="9656979" y="2283063"/>
            <a:ext cx="431366" cy="431366"/>
          </a:xfrm>
          <a:custGeom>
            <a:avLst/>
            <a:gdLst>
              <a:gd name="T0" fmla="*/ 279 w 719"/>
              <a:gd name="T1" fmla="*/ 477 h 719"/>
              <a:gd name="T2" fmla="*/ 197 w 719"/>
              <a:gd name="T3" fmla="*/ 387 h 719"/>
              <a:gd name="T4" fmla="*/ 217 w 719"/>
              <a:gd name="T5" fmla="*/ 382 h 719"/>
              <a:gd name="T6" fmla="*/ 515 w 719"/>
              <a:gd name="T7" fmla="*/ 243 h 719"/>
              <a:gd name="T8" fmla="*/ 519 w 719"/>
              <a:gd name="T9" fmla="*/ 263 h 719"/>
              <a:gd name="T10" fmla="*/ 709 w 719"/>
              <a:gd name="T11" fmla="*/ 323 h 719"/>
              <a:gd name="T12" fmla="*/ 687 w 719"/>
              <a:gd name="T13" fmla="*/ 289 h 719"/>
              <a:gd name="T14" fmla="*/ 696 w 719"/>
              <a:gd name="T15" fmla="*/ 243 h 719"/>
              <a:gd name="T16" fmla="*/ 675 w 719"/>
              <a:gd name="T17" fmla="*/ 199 h 719"/>
              <a:gd name="T18" fmla="*/ 631 w 719"/>
              <a:gd name="T19" fmla="*/ 179 h 719"/>
              <a:gd name="T20" fmla="*/ 630 w 719"/>
              <a:gd name="T21" fmla="*/ 131 h 719"/>
              <a:gd name="T22" fmla="*/ 603 w 719"/>
              <a:gd name="T23" fmla="*/ 98 h 719"/>
              <a:gd name="T24" fmla="*/ 569 w 719"/>
              <a:gd name="T25" fmla="*/ 87 h 719"/>
              <a:gd name="T26" fmla="*/ 536 w 719"/>
              <a:gd name="T27" fmla="*/ 70 h 719"/>
              <a:gd name="T28" fmla="*/ 507 w 719"/>
              <a:gd name="T29" fmla="*/ 34 h 719"/>
              <a:gd name="T30" fmla="*/ 458 w 719"/>
              <a:gd name="T31" fmla="*/ 25 h 719"/>
              <a:gd name="T32" fmla="*/ 418 w 719"/>
              <a:gd name="T33" fmla="*/ 31 h 719"/>
              <a:gd name="T34" fmla="*/ 380 w 719"/>
              <a:gd name="T35" fmla="*/ 4 h 719"/>
              <a:gd name="T36" fmla="*/ 331 w 719"/>
              <a:gd name="T37" fmla="*/ 7 h 719"/>
              <a:gd name="T38" fmla="*/ 296 w 719"/>
              <a:gd name="T39" fmla="*/ 39 h 719"/>
              <a:gd name="T40" fmla="*/ 251 w 719"/>
              <a:gd name="T41" fmla="*/ 24 h 719"/>
              <a:gd name="T42" fmla="*/ 205 w 719"/>
              <a:gd name="T43" fmla="*/ 39 h 719"/>
              <a:gd name="T44" fmla="*/ 180 w 719"/>
              <a:gd name="T45" fmla="*/ 79 h 719"/>
              <a:gd name="T46" fmla="*/ 142 w 719"/>
              <a:gd name="T47" fmla="*/ 88 h 719"/>
              <a:gd name="T48" fmla="*/ 111 w 719"/>
              <a:gd name="T49" fmla="*/ 102 h 719"/>
              <a:gd name="T50" fmla="*/ 86 w 719"/>
              <a:gd name="T51" fmla="*/ 141 h 719"/>
              <a:gd name="T52" fmla="*/ 78 w 719"/>
              <a:gd name="T53" fmla="*/ 180 h 719"/>
              <a:gd name="T54" fmla="*/ 37 w 719"/>
              <a:gd name="T55" fmla="*/ 207 h 719"/>
              <a:gd name="T56" fmla="*/ 22 w 719"/>
              <a:gd name="T57" fmla="*/ 252 h 719"/>
              <a:gd name="T58" fmla="*/ 38 w 719"/>
              <a:gd name="T59" fmla="*/ 296 h 719"/>
              <a:gd name="T60" fmla="*/ 6 w 719"/>
              <a:gd name="T61" fmla="*/ 332 h 719"/>
              <a:gd name="T62" fmla="*/ 3 w 719"/>
              <a:gd name="T63" fmla="*/ 380 h 719"/>
              <a:gd name="T64" fmla="*/ 31 w 719"/>
              <a:gd name="T65" fmla="*/ 420 h 719"/>
              <a:gd name="T66" fmla="*/ 23 w 719"/>
              <a:gd name="T67" fmla="*/ 460 h 719"/>
              <a:gd name="T68" fmla="*/ 32 w 719"/>
              <a:gd name="T69" fmla="*/ 507 h 719"/>
              <a:gd name="T70" fmla="*/ 68 w 719"/>
              <a:gd name="T71" fmla="*/ 538 h 719"/>
              <a:gd name="T72" fmla="*/ 85 w 719"/>
              <a:gd name="T73" fmla="*/ 571 h 719"/>
              <a:gd name="T74" fmla="*/ 106 w 719"/>
              <a:gd name="T75" fmla="*/ 615 h 719"/>
              <a:gd name="T76" fmla="*/ 135 w 719"/>
              <a:gd name="T77" fmla="*/ 633 h 719"/>
              <a:gd name="T78" fmla="*/ 177 w 719"/>
              <a:gd name="T79" fmla="*/ 633 h 719"/>
              <a:gd name="T80" fmla="*/ 197 w 719"/>
              <a:gd name="T81" fmla="*/ 676 h 719"/>
              <a:gd name="T82" fmla="*/ 242 w 719"/>
              <a:gd name="T83" fmla="*/ 698 h 719"/>
              <a:gd name="T84" fmla="*/ 288 w 719"/>
              <a:gd name="T85" fmla="*/ 687 h 719"/>
              <a:gd name="T86" fmla="*/ 322 w 719"/>
              <a:gd name="T87" fmla="*/ 709 h 719"/>
              <a:gd name="T88" fmla="*/ 370 w 719"/>
              <a:gd name="T89" fmla="*/ 719 h 719"/>
              <a:gd name="T90" fmla="*/ 412 w 719"/>
              <a:gd name="T91" fmla="*/ 697 h 719"/>
              <a:gd name="T92" fmla="*/ 449 w 719"/>
              <a:gd name="T93" fmla="*/ 695 h 719"/>
              <a:gd name="T94" fmla="*/ 497 w 719"/>
              <a:gd name="T95" fmla="*/ 693 h 719"/>
              <a:gd name="T96" fmla="*/ 533 w 719"/>
              <a:gd name="T97" fmla="*/ 661 h 719"/>
              <a:gd name="T98" fmla="*/ 563 w 719"/>
              <a:gd name="T99" fmla="*/ 635 h 719"/>
              <a:gd name="T100" fmla="*/ 597 w 719"/>
              <a:gd name="T101" fmla="*/ 628 h 719"/>
              <a:gd name="T102" fmla="*/ 626 w 719"/>
              <a:gd name="T103" fmla="*/ 599 h 719"/>
              <a:gd name="T104" fmla="*/ 634 w 719"/>
              <a:gd name="T105" fmla="*/ 551 h 719"/>
              <a:gd name="T106" fmla="*/ 668 w 719"/>
              <a:gd name="T107" fmla="*/ 528 h 719"/>
              <a:gd name="T108" fmla="*/ 694 w 719"/>
              <a:gd name="T109" fmla="*/ 488 h 719"/>
              <a:gd name="T110" fmla="*/ 691 w 719"/>
              <a:gd name="T111" fmla="*/ 441 h 719"/>
              <a:gd name="T112" fmla="*/ 703 w 719"/>
              <a:gd name="T113" fmla="*/ 406 h 719"/>
              <a:gd name="T114" fmla="*/ 719 w 719"/>
              <a:gd name="T115" fmla="*/ 36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9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5" y="479"/>
                </a:lnTo>
                <a:lnTo>
                  <a:pt x="279" y="477"/>
                </a:lnTo>
                <a:lnTo>
                  <a:pt x="276" y="475"/>
                </a:lnTo>
                <a:lnTo>
                  <a:pt x="200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200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5" y="450"/>
                </a:lnTo>
                <a:lnTo>
                  <a:pt x="502" y="247"/>
                </a:lnTo>
                <a:lnTo>
                  <a:pt x="507" y="243"/>
                </a:lnTo>
                <a:lnTo>
                  <a:pt x="511" y="243"/>
                </a:lnTo>
                <a:lnTo>
                  <a:pt x="515" y="243"/>
                </a:lnTo>
                <a:lnTo>
                  <a:pt x="520" y="247"/>
                </a:lnTo>
                <a:lnTo>
                  <a:pt x="522" y="251"/>
                </a:lnTo>
                <a:lnTo>
                  <a:pt x="523" y="255"/>
                </a:lnTo>
                <a:lnTo>
                  <a:pt x="522" y="260"/>
                </a:lnTo>
                <a:lnTo>
                  <a:pt x="519" y="263"/>
                </a:lnTo>
                <a:close/>
                <a:moveTo>
                  <a:pt x="719" y="360"/>
                </a:moveTo>
                <a:lnTo>
                  <a:pt x="719" y="350"/>
                </a:lnTo>
                <a:lnTo>
                  <a:pt x="716" y="341"/>
                </a:lnTo>
                <a:lnTo>
                  <a:pt x="713" y="332"/>
                </a:lnTo>
                <a:lnTo>
                  <a:pt x="709" y="323"/>
                </a:lnTo>
                <a:lnTo>
                  <a:pt x="703" y="315"/>
                </a:lnTo>
                <a:lnTo>
                  <a:pt x="696" y="308"/>
                </a:lnTo>
                <a:lnTo>
                  <a:pt x="689" y="302"/>
                </a:lnTo>
                <a:lnTo>
                  <a:pt x="681" y="296"/>
                </a:lnTo>
                <a:lnTo>
                  <a:pt x="687" y="289"/>
                </a:lnTo>
                <a:lnTo>
                  <a:pt x="691" y="280"/>
                </a:lnTo>
                <a:lnTo>
                  <a:pt x="694" y="271"/>
                </a:lnTo>
                <a:lnTo>
                  <a:pt x="696" y="262"/>
                </a:lnTo>
                <a:lnTo>
                  <a:pt x="696" y="252"/>
                </a:lnTo>
                <a:lnTo>
                  <a:pt x="696" y="243"/>
                </a:lnTo>
                <a:lnTo>
                  <a:pt x="694" y="233"/>
                </a:lnTo>
                <a:lnTo>
                  <a:pt x="692" y="223"/>
                </a:lnTo>
                <a:lnTo>
                  <a:pt x="688" y="215"/>
                </a:lnTo>
                <a:lnTo>
                  <a:pt x="682" y="207"/>
                </a:lnTo>
                <a:lnTo>
                  <a:pt x="675" y="199"/>
                </a:lnTo>
                <a:lnTo>
                  <a:pt x="668" y="193"/>
                </a:lnTo>
                <a:lnTo>
                  <a:pt x="660" y="188"/>
                </a:lnTo>
                <a:lnTo>
                  <a:pt x="651" y="184"/>
                </a:lnTo>
                <a:lnTo>
                  <a:pt x="641" y="180"/>
                </a:lnTo>
                <a:lnTo>
                  <a:pt x="631" y="179"/>
                </a:lnTo>
                <a:lnTo>
                  <a:pt x="634" y="169"/>
                </a:lnTo>
                <a:lnTo>
                  <a:pt x="635" y="161"/>
                </a:lnTo>
                <a:lnTo>
                  <a:pt x="635" y="151"/>
                </a:lnTo>
                <a:lnTo>
                  <a:pt x="632" y="141"/>
                </a:lnTo>
                <a:lnTo>
                  <a:pt x="630" y="131"/>
                </a:lnTo>
                <a:lnTo>
                  <a:pt x="626" y="122"/>
                </a:lnTo>
                <a:lnTo>
                  <a:pt x="620" y="114"/>
                </a:lnTo>
                <a:lnTo>
                  <a:pt x="614" y="106"/>
                </a:lnTo>
                <a:lnTo>
                  <a:pt x="608" y="102"/>
                </a:lnTo>
                <a:lnTo>
                  <a:pt x="603" y="98"/>
                </a:lnTo>
                <a:lnTo>
                  <a:pt x="597" y="94"/>
                </a:lnTo>
                <a:lnTo>
                  <a:pt x="590" y="91"/>
                </a:lnTo>
                <a:lnTo>
                  <a:pt x="584" y="89"/>
                </a:lnTo>
                <a:lnTo>
                  <a:pt x="577" y="88"/>
                </a:lnTo>
                <a:lnTo>
                  <a:pt x="569" y="87"/>
                </a:lnTo>
                <a:lnTo>
                  <a:pt x="563" y="85"/>
                </a:lnTo>
                <a:lnTo>
                  <a:pt x="552" y="87"/>
                </a:lnTo>
                <a:lnTo>
                  <a:pt x="542" y="89"/>
                </a:lnTo>
                <a:lnTo>
                  <a:pt x="540" y="79"/>
                </a:lnTo>
                <a:lnTo>
                  <a:pt x="536" y="70"/>
                </a:lnTo>
                <a:lnTo>
                  <a:pt x="533" y="61"/>
                </a:lnTo>
                <a:lnTo>
                  <a:pt x="528" y="53"/>
                </a:lnTo>
                <a:lnTo>
                  <a:pt x="522" y="46"/>
                </a:lnTo>
                <a:lnTo>
                  <a:pt x="514" y="39"/>
                </a:lnTo>
                <a:lnTo>
                  <a:pt x="507" y="34"/>
                </a:lnTo>
                <a:lnTo>
                  <a:pt x="497" y="28"/>
                </a:lnTo>
                <a:lnTo>
                  <a:pt x="488" y="26"/>
                </a:lnTo>
                <a:lnTo>
                  <a:pt x="478" y="24"/>
                </a:lnTo>
                <a:lnTo>
                  <a:pt x="468" y="24"/>
                </a:lnTo>
                <a:lnTo>
                  <a:pt x="458" y="25"/>
                </a:lnTo>
                <a:lnTo>
                  <a:pt x="449" y="27"/>
                </a:lnTo>
                <a:lnTo>
                  <a:pt x="440" y="29"/>
                </a:lnTo>
                <a:lnTo>
                  <a:pt x="431" y="34"/>
                </a:lnTo>
                <a:lnTo>
                  <a:pt x="424" y="39"/>
                </a:lnTo>
                <a:lnTo>
                  <a:pt x="418" y="31"/>
                </a:lnTo>
                <a:lnTo>
                  <a:pt x="412" y="24"/>
                </a:lnTo>
                <a:lnTo>
                  <a:pt x="405" y="17"/>
                </a:lnTo>
                <a:lnTo>
                  <a:pt x="397" y="11"/>
                </a:lnTo>
                <a:lnTo>
                  <a:pt x="388" y="7"/>
                </a:lnTo>
                <a:lnTo>
                  <a:pt x="380" y="4"/>
                </a:lnTo>
                <a:lnTo>
                  <a:pt x="370" y="2"/>
                </a:lnTo>
                <a:lnTo>
                  <a:pt x="360" y="0"/>
                </a:lnTo>
                <a:lnTo>
                  <a:pt x="350" y="2"/>
                </a:lnTo>
                <a:lnTo>
                  <a:pt x="340" y="4"/>
                </a:lnTo>
                <a:lnTo>
                  <a:pt x="331" y="7"/>
                </a:lnTo>
                <a:lnTo>
                  <a:pt x="322" y="11"/>
                </a:lnTo>
                <a:lnTo>
                  <a:pt x="314" y="17"/>
                </a:lnTo>
                <a:lnTo>
                  <a:pt x="307" y="24"/>
                </a:lnTo>
                <a:lnTo>
                  <a:pt x="301" y="31"/>
                </a:lnTo>
                <a:lnTo>
                  <a:pt x="296" y="39"/>
                </a:lnTo>
                <a:lnTo>
                  <a:pt x="288" y="34"/>
                </a:lnTo>
                <a:lnTo>
                  <a:pt x="279" y="29"/>
                </a:lnTo>
                <a:lnTo>
                  <a:pt x="270" y="27"/>
                </a:lnTo>
                <a:lnTo>
                  <a:pt x="260" y="25"/>
                </a:lnTo>
                <a:lnTo>
                  <a:pt x="251" y="24"/>
                </a:lnTo>
                <a:lnTo>
                  <a:pt x="242" y="24"/>
                </a:lnTo>
                <a:lnTo>
                  <a:pt x="232" y="26"/>
                </a:lnTo>
                <a:lnTo>
                  <a:pt x="222" y="28"/>
                </a:lnTo>
                <a:lnTo>
                  <a:pt x="213" y="34"/>
                </a:lnTo>
                <a:lnTo>
                  <a:pt x="205" y="39"/>
                </a:lnTo>
                <a:lnTo>
                  <a:pt x="197" y="46"/>
                </a:lnTo>
                <a:lnTo>
                  <a:pt x="192" y="52"/>
                </a:lnTo>
                <a:lnTo>
                  <a:pt x="186" y="61"/>
                </a:lnTo>
                <a:lnTo>
                  <a:pt x="182" y="69"/>
                </a:lnTo>
                <a:lnTo>
                  <a:pt x="180" y="79"/>
                </a:lnTo>
                <a:lnTo>
                  <a:pt x="177" y="89"/>
                </a:lnTo>
                <a:lnTo>
                  <a:pt x="168" y="87"/>
                </a:lnTo>
                <a:lnTo>
                  <a:pt x="156" y="85"/>
                </a:lnTo>
                <a:lnTo>
                  <a:pt x="149" y="87"/>
                </a:lnTo>
                <a:lnTo>
                  <a:pt x="142" y="88"/>
                </a:lnTo>
                <a:lnTo>
                  <a:pt x="135" y="89"/>
                </a:lnTo>
                <a:lnTo>
                  <a:pt x="129" y="91"/>
                </a:lnTo>
                <a:lnTo>
                  <a:pt x="122" y="94"/>
                </a:lnTo>
                <a:lnTo>
                  <a:pt x="117" y="98"/>
                </a:lnTo>
                <a:lnTo>
                  <a:pt x="111" y="102"/>
                </a:lnTo>
                <a:lnTo>
                  <a:pt x="106" y="106"/>
                </a:lnTo>
                <a:lnTo>
                  <a:pt x="99" y="114"/>
                </a:lnTo>
                <a:lnTo>
                  <a:pt x="94" y="122"/>
                </a:lnTo>
                <a:lnTo>
                  <a:pt x="89" y="131"/>
                </a:lnTo>
                <a:lnTo>
                  <a:pt x="86" y="141"/>
                </a:lnTo>
                <a:lnTo>
                  <a:pt x="85" y="151"/>
                </a:lnTo>
                <a:lnTo>
                  <a:pt x="85" y="161"/>
                </a:lnTo>
                <a:lnTo>
                  <a:pt x="85" y="169"/>
                </a:lnTo>
                <a:lnTo>
                  <a:pt x="87" y="179"/>
                </a:lnTo>
                <a:lnTo>
                  <a:pt x="78" y="180"/>
                </a:lnTo>
                <a:lnTo>
                  <a:pt x="68" y="184"/>
                </a:lnTo>
                <a:lnTo>
                  <a:pt x="59" y="188"/>
                </a:lnTo>
                <a:lnTo>
                  <a:pt x="52" y="193"/>
                </a:lnTo>
                <a:lnTo>
                  <a:pt x="44" y="199"/>
                </a:lnTo>
                <a:lnTo>
                  <a:pt x="37" y="207"/>
                </a:lnTo>
                <a:lnTo>
                  <a:pt x="32" y="215"/>
                </a:lnTo>
                <a:lnTo>
                  <a:pt x="27" y="223"/>
                </a:lnTo>
                <a:lnTo>
                  <a:pt x="24" y="233"/>
                </a:lnTo>
                <a:lnTo>
                  <a:pt x="23" y="243"/>
                </a:lnTo>
                <a:lnTo>
                  <a:pt x="22" y="252"/>
                </a:lnTo>
                <a:lnTo>
                  <a:pt x="23" y="262"/>
                </a:lnTo>
                <a:lnTo>
                  <a:pt x="25" y="271"/>
                </a:lnTo>
                <a:lnTo>
                  <a:pt x="28" y="280"/>
                </a:lnTo>
                <a:lnTo>
                  <a:pt x="33" y="289"/>
                </a:lnTo>
                <a:lnTo>
                  <a:pt x="38" y="296"/>
                </a:lnTo>
                <a:lnTo>
                  <a:pt x="31" y="302"/>
                </a:lnTo>
                <a:lnTo>
                  <a:pt x="23" y="308"/>
                </a:lnTo>
                <a:lnTo>
                  <a:pt x="16" y="315"/>
                </a:lnTo>
                <a:lnTo>
                  <a:pt x="11" y="323"/>
                </a:lnTo>
                <a:lnTo>
                  <a:pt x="6" y="332"/>
                </a:lnTo>
                <a:lnTo>
                  <a:pt x="3" y="341"/>
                </a:lnTo>
                <a:lnTo>
                  <a:pt x="1" y="350"/>
                </a:lnTo>
                <a:lnTo>
                  <a:pt x="0" y="360"/>
                </a:lnTo>
                <a:lnTo>
                  <a:pt x="1" y="370"/>
                </a:lnTo>
                <a:lnTo>
                  <a:pt x="3" y="380"/>
                </a:lnTo>
                <a:lnTo>
                  <a:pt x="6" y="389"/>
                </a:lnTo>
                <a:lnTo>
                  <a:pt x="11" y="398"/>
                </a:lnTo>
                <a:lnTo>
                  <a:pt x="16" y="406"/>
                </a:lnTo>
                <a:lnTo>
                  <a:pt x="23" y="413"/>
                </a:lnTo>
                <a:lnTo>
                  <a:pt x="31" y="420"/>
                </a:lnTo>
                <a:lnTo>
                  <a:pt x="38" y="424"/>
                </a:lnTo>
                <a:lnTo>
                  <a:pt x="33" y="433"/>
                </a:lnTo>
                <a:lnTo>
                  <a:pt x="28" y="441"/>
                </a:lnTo>
                <a:lnTo>
                  <a:pt x="25" y="450"/>
                </a:lnTo>
                <a:lnTo>
                  <a:pt x="23" y="460"/>
                </a:lnTo>
                <a:lnTo>
                  <a:pt x="22" y="470"/>
                </a:lnTo>
                <a:lnTo>
                  <a:pt x="23" y="479"/>
                </a:lnTo>
                <a:lnTo>
                  <a:pt x="24" y="488"/>
                </a:lnTo>
                <a:lnTo>
                  <a:pt x="27" y="498"/>
                </a:lnTo>
                <a:lnTo>
                  <a:pt x="32" y="507"/>
                </a:lnTo>
                <a:lnTo>
                  <a:pt x="37" y="515"/>
                </a:lnTo>
                <a:lnTo>
                  <a:pt x="44" y="523"/>
                </a:lnTo>
                <a:lnTo>
                  <a:pt x="52" y="528"/>
                </a:lnTo>
                <a:lnTo>
                  <a:pt x="59" y="534"/>
                </a:lnTo>
                <a:lnTo>
                  <a:pt x="68" y="538"/>
                </a:lnTo>
                <a:lnTo>
                  <a:pt x="78" y="540"/>
                </a:lnTo>
                <a:lnTo>
                  <a:pt x="87" y="543"/>
                </a:lnTo>
                <a:lnTo>
                  <a:pt x="85" y="551"/>
                </a:lnTo>
                <a:lnTo>
                  <a:pt x="85" y="561"/>
                </a:lnTo>
                <a:lnTo>
                  <a:pt x="85" y="571"/>
                </a:lnTo>
                <a:lnTo>
                  <a:pt x="86" y="580"/>
                </a:lnTo>
                <a:lnTo>
                  <a:pt x="89" y="590"/>
                </a:lnTo>
                <a:lnTo>
                  <a:pt x="94" y="599"/>
                </a:lnTo>
                <a:lnTo>
                  <a:pt x="99" y="608"/>
                </a:lnTo>
                <a:lnTo>
                  <a:pt x="106" y="615"/>
                </a:lnTo>
                <a:lnTo>
                  <a:pt x="111" y="620"/>
                </a:lnTo>
                <a:lnTo>
                  <a:pt x="117" y="624"/>
                </a:lnTo>
                <a:lnTo>
                  <a:pt x="122" y="628"/>
                </a:lnTo>
                <a:lnTo>
                  <a:pt x="129" y="631"/>
                </a:lnTo>
                <a:lnTo>
                  <a:pt x="135" y="633"/>
                </a:lnTo>
                <a:lnTo>
                  <a:pt x="142" y="634"/>
                </a:lnTo>
                <a:lnTo>
                  <a:pt x="149" y="635"/>
                </a:lnTo>
                <a:lnTo>
                  <a:pt x="156" y="635"/>
                </a:lnTo>
                <a:lnTo>
                  <a:pt x="168" y="635"/>
                </a:lnTo>
                <a:lnTo>
                  <a:pt x="177" y="633"/>
                </a:lnTo>
                <a:lnTo>
                  <a:pt x="180" y="643"/>
                </a:lnTo>
                <a:lnTo>
                  <a:pt x="182" y="652"/>
                </a:lnTo>
                <a:lnTo>
                  <a:pt x="186" y="661"/>
                </a:lnTo>
                <a:lnTo>
                  <a:pt x="192" y="668"/>
                </a:lnTo>
                <a:lnTo>
                  <a:pt x="197" y="676"/>
                </a:lnTo>
                <a:lnTo>
                  <a:pt x="205" y="683"/>
                </a:lnTo>
                <a:lnTo>
                  <a:pt x="213" y="688"/>
                </a:lnTo>
                <a:lnTo>
                  <a:pt x="222" y="693"/>
                </a:lnTo>
                <a:lnTo>
                  <a:pt x="232" y="696"/>
                </a:lnTo>
                <a:lnTo>
                  <a:pt x="242" y="698"/>
                </a:lnTo>
                <a:lnTo>
                  <a:pt x="251" y="698"/>
                </a:lnTo>
                <a:lnTo>
                  <a:pt x="260" y="697"/>
                </a:lnTo>
                <a:lnTo>
                  <a:pt x="270" y="695"/>
                </a:lnTo>
                <a:lnTo>
                  <a:pt x="279" y="692"/>
                </a:lnTo>
                <a:lnTo>
                  <a:pt x="288" y="687"/>
                </a:lnTo>
                <a:lnTo>
                  <a:pt x="296" y="682"/>
                </a:lnTo>
                <a:lnTo>
                  <a:pt x="301" y="689"/>
                </a:lnTo>
                <a:lnTo>
                  <a:pt x="307" y="697"/>
                </a:lnTo>
                <a:lnTo>
                  <a:pt x="314" y="704"/>
                </a:lnTo>
                <a:lnTo>
                  <a:pt x="322" y="709"/>
                </a:lnTo>
                <a:lnTo>
                  <a:pt x="331" y="714"/>
                </a:lnTo>
                <a:lnTo>
                  <a:pt x="340" y="717"/>
                </a:lnTo>
                <a:lnTo>
                  <a:pt x="350" y="719"/>
                </a:lnTo>
                <a:lnTo>
                  <a:pt x="360" y="719"/>
                </a:lnTo>
                <a:lnTo>
                  <a:pt x="370" y="719"/>
                </a:lnTo>
                <a:lnTo>
                  <a:pt x="380" y="717"/>
                </a:lnTo>
                <a:lnTo>
                  <a:pt x="388" y="714"/>
                </a:lnTo>
                <a:lnTo>
                  <a:pt x="397" y="709"/>
                </a:lnTo>
                <a:lnTo>
                  <a:pt x="405" y="704"/>
                </a:lnTo>
                <a:lnTo>
                  <a:pt x="412" y="697"/>
                </a:lnTo>
                <a:lnTo>
                  <a:pt x="418" y="689"/>
                </a:lnTo>
                <a:lnTo>
                  <a:pt x="424" y="682"/>
                </a:lnTo>
                <a:lnTo>
                  <a:pt x="431" y="687"/>
                </a:lnTo>
                <a:lnTo>
                  <a:pt x="440" y="692"/>
                </a:lnTo>
                <a:lnTo>
                  <a:pt x="449" y="695"/>
                </a:lnTo>
                <a:lnTo>
                  <a:pt x="458" y="697"/>
                </a:lnTo>
                <a:lnTo>
                  <a:pt x="468" y="698"/>
                </a:lnTo>
                <a:lnTo>
                  <a:pt x="478" y="698"/>
                </a:lnTo>
                <a:lnTo>
                  <a:pt x="488" y="696"/>
                </a:lnTo>
                <a:lnTo>
                  <a:pt x="497" y="693"/>
                </a:lnTo>
                <a:lnTo>
                  <a:pt x="507" y="688"/>
                </a:lnTo>
                <a:lnTo>
                  <a:pt x="514" y="683"/>
                </a:lnTo>
                <a:lnTo>
                  <a:pt x="522" y="676"/>
                </a:lnTo>
                <a:lnTo>
                  <a:pt x="528" y="668"/>
                </a:lnTo>
                <a:lnTo>
                  <a:pt x="533" y="661"/>
                </a:lnTo>
                <a:lnTo>
                  <a:pt x="536" y="652"/>
                </a:lnTo>
                <a:lnTo>
                  <a:pt x="540" y="643"/>
                </a:lnTo>
                <a:lnTo>
                  <a:pt x="541" y="633"/>
                </a:lnTo>
                <a:lnTo>
                  <a:pt x="552" y="635"/>
                </a:lnTo>
                <a:lnTo>
                  <a:pt x="563" y="635"/>
                </a:lnTo>
                <a:lnTo>
                  <a:pt x="569" y="635"/>
                </a:lnTo>
                <a:lnTo>
                  <a:pt x="577" y="634"/>
                </a:lnTo>
                <a:lnTo>
                  <a:pt x="584" y="633"/>
                </a:lnTo>
                <a:lnTo>
                  <a:pt x="590" y="631"/>
                </a:lnTo>
                <a:lnTo>
                  <a:pt x="597" y="628"/>
                </a:lnTo>
                <a:lnTo>
                  <a:pt x="603" y="624"/>
                </a:lnTo>
                <a:lnTo>
                  <a:pt x="608" y="620"/>
                </a:lnTo>
                <a:lnTo>
                  <a:pt x="614" y="615"/>
                </a:lnTo>
                <a:lnTo>
                  <a:pt x="620" y="608"/>
                </a:lnTo>
                <a:lnTo>
                  <a:pt x="626" y="599"/>
                </a:lnTo>
                <a:lnTo>
                  <a:pt x="630" y="590"/>
                </a:lnTo>
                <a:lnTo>
                  <a:pt x="632" y="580"/>
                </a:lnTo>
                <a:lnTo>
                  <a:pt x="635" y="571"/>
                </a:lnTo>
                <a:lnTo>
                  <a:pt x="635" y="561"/>
                </a:lnTo>
                <a:lnTo>
                  <a:pt x="634" y="551"/>
                </a:lnTo>
                <a:lnTo>
                  <a:pt x="631" y="543"/>
                </a:lnTo>
                <a:lnTo>
                  <a:pt x="641" y="540"/>
                </a:lnTo>
                <a:lnTo>
                  <a:pt x="651" y="538"/>
                </a:lnTo>
                <a:lnTo>
                  <a:pt x="660" y="534"/>
                </a:lnTo>
                <a:lnTo>
                  <a:pt x="668" y="528"/>
                </a:lnTo>
                <a:lnTo>
                  <a:pt x="675" y="523"/>
                </a:lnTo>
                <a:lnTo>
                  <a:pt x="682" y="515"/>
                </a:lnTo>
                <a:lnTo>
                  <a:pt x="688" y="507"/>
                </a:lnTo>
                <a:lnTo>
                  <a:pt x="692" y="498"/>
                </a:lnTo>
                <a:lnTo>
                  <a:pt x="694" y="488"/>
                </a:lnTo>
                <a:lnTo>
                  <a:pt x="696" y="479"/>
                </a:lnTo>
                <a:lnTo>
                  <a:pt x="698" y="470"/>
                </a:lnTo>
                <a:lnTo>
                  <a:pt x="696" y="460"/>
                </a:lnTo>
                <a:lnTo>
                  <a:pt x="694" y="450"/>
                </a:lnTo>
                <a:lnTo>
                  <a:pt x="691" y="441"/>
                </a:lnTo>
                <a:lnTo>
                  <a:pt x="687" y="433"/>
                </a:lnTo>
                <a:lnTo>
                  <a:pt x="681" y="424"/>
                </a:lnTo>
                <a:lnTo>
                  <a:pt x="689" y="420"/>
                </a:lnTo>
                <a:lnTo>
                  <a:pt x="696" y="413"/>
                </a:lnTo>
                <a:lnTo>
                  <a:pt x="703" y="406"/>
                </a:lnTo>
                <a:lnTo>
                  <a:pt x="709" y="398"/>
                </a:lnTo>
                <a:lnTo>
                  <a:pt x="713" y="389"/>
                </a:lnTo>
                <a:lnTo>
                  <a:pt x="716" y="380"/>
                </a:lnTo>
                <a:lnTo>
                  <a:pt x="719" y="370"/>
                </a:lnTo>
                <a:lnTo>
                  <a:pt x="719" y="36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671">
            <a:extLst>
              <a:ext uri="{FF2B5EF4-FFF2-40B4-BE49-F238E27FC236}">
                <a16:creationId xmlns:a16="http://schemas.microsoft.com/office/drawing/2014/main" id="{83B2340A-703A-47A3-AC62-41B7FD70AF71}"/>
              </a:ext>
            </a:extLst>
          </p:cNvPr>
          <p:cNvSpPr>
            <a:spLocks noEditPoints="1"/>
          </p:cNvSpPr>
          <p:nvPr/>
        </p:nvSpPr>
        <p:spPr bwMode="auto">
          <a:xfrm>
            <a:off x="2103655" y="2283063"/>
            <a:ext cx="431366" cy="431366"/>
          </a:xfrm>
          <a:custGeom>
            <a:avLst/>
            <a:gdLst>
              <a:gd name="T0" fmla="*/ 279 w 719"/>
              <a:gd name="T1" fmla="*/ 477 h 719"/>
              <a:gd name="T2" fmla="*/ 197 w 719"/>
              <a:gd name="T3" fmla="*/ 387 h 719"/>
              <a:gd name="T4" fmla="*/ 217 w 719"/>
              <a:gd name="T5" fmla="*/ 382 h 719"/>
              <a:gd name="T6" fmla="*/ 515 w 719"/>
              <a:gd name="T7" fmla="*/ 243 h 719"/>
              <a:gd name="T8" fmla="*/ 519 w 719"/>
              <a:gd name="T9" fmla="*/ 263 h 719"/>
              <a:gd name="T10" fmla="*/ 709 w 719"/>
              <a:gd name="T11" fmla="*/ 323 h 719"/>
              <a:gd name="T12" fmla="*/ 687 w 719"/>
              <a:gd name="T13" fmla="*/ 289 h 719"/>
              <a:gd name="T14" fmla="*/ 696 w 719"/>
              <a:gd name="T15" fmla="*/ 243 h 719"/>
              <a:gd name="T16" fmla="*/ 675 w 719"/>
              <a:gd name="T17" fmla="*/ 199 h 719"/>
              <a:gd name="T18" fmla="*/ 631 w 719"/>
              <a:gd name="T19" fmla="*/ 179 h 719"/>
              <a:gd name="T20" fmla="*/ 630 w 719"/>
              <a:gd name="T21" fmla="*/ 131 h 719"/>
              <a:gd name="T22" fmla="*/ 603 w 719"/>
              <a:gd name="T23" fmla="*/ 98 h 719"/>
              <a:gd name="T24" fmla="*/ 569 w 719"/>
              <a:gd name="T25" fmla="*/ 87 h 719"/>
              <a:gd name="T26" fmla="*/ 536 w 719"/>
              <a:gd name="T27" fmla="*/ 70 h 719"/>
              <a:gd name="T28" fmla="*/ 507 w 719"/>
              <a:gd name="T29" fmla="*/ 34 h 719"/>
              <a:gd name="T30" fmla="*/ 458 w 719"/>
              <a:gd name="T31" fmla="*/ 25 h 719"/>
              <a:gd name="T32" fmla="*/ 418 w 719"/>
              <a:gd name="T33" fmla="*/ 31 h 719"/>
              <a:gd name="T34" fmla="*/ 380 w 719"/>
              <a:gd name="T35" fmla="*/ 4 h 719"/>
              <a:gd name="T36" fmla="*/ 331 w 719"/>
              <a:gd name="T37" fmla="*/ 7 h 719"/>
              <a:gd name="T38" fmla="*/ 296 w 719"/>
              <a:gd name="T39" fmla="*/ 39 h 719"/>
              <a:gd name="T40" fmla="*/ 251 w 719"/>
              <a:gd name="T41" fmla="*/ 24 h 719"/>
              <a:gd name="T42" fmla="*/ 205 w 719"/>
              <a:gd name="T43" fmla="*/ 39 h 719"/>
              <a:gd name="T44" fmla="*/ 180 w 719"/>
              <a:gd name="T45" fmla="*/ 79 h 719"/>
              <a:gd name="T46" fmla="*/ 142 w 719"/>
              <a:gd name="T47" fmla="*/ 88 h 719"/>
              <a:gd name="T48" fmla="*/ 111 w 719"/>
              <a:gd name="T49" fmla="*/ 102 h 719"/>
              <a:gd name="T50" fmla="*/ 86 w 719"/>
              <a:gd name="T51" fmla="*/ 141 h 719"/>
              <a:gd name="T52" fmla="*/ 78 w 719"/>
              <a:gd name="T53" fmla="*/ 180 h 719"/>
              <a:gd name="T54" fmla="*/ 37 w 719"/>
              <a:gd name="T55" fmla="*/ 207 h 719"/>
              <a:gd name="T56" fmla="*/ 22 w 719"/>
              <a:gd name="T57" fmla="*/ 252 h 719"/>
              <a:gd name="T58" fmla="*/ 38 w 719"/>
              <a:gd name="T59" fmla="*/ 296 h 719"/>
              <a:gd name="T60" fmla="*/ 6 w 719"/>
              <a:gd name="T61" fmla="*/ 332 h 719"/>
              <a:gd name="T62" fmla="*/ 3 w 719"/>
              <a:gd name="T63" fmla="*/ 380 h 719"/>
              <a:gd name="T64" fmla="*/ 31 w 719"/>
              <a:gd name="T65" fmla="*/ 420 h 719"/>
              <a:gd name="T66" fmla="*/ 23 w 719"/>
              <a:gd name="T67" fmla="*/ 460 h 719"/>
              <a:gd name="T68" fmla="*/ 32 w 719"/>
              <a:gd name="T69" fmla="*/ 507 h 719"/>
              <a:gd name="T70" fmla="*/ 68 w 719"/>
              <a:gd name="T71" fmla="*/ 538 h 719"/>
              <a:gd name="T72" fmla="*/ 85 w 719"/>
              <a:gd name="T73" fmla="*/ 571 h 719"/>
              <a:gd name="T74" fmla="*/ 106 w 719"/>
              <a:gd name="T75" fmla="*/ 615 h 719"/>
              <a:gd name="T76" fmla="*/ 135 w 719"/>
              <a:gd name="T77" fmla="*/ 633 h 719"/>
              <a:gd name="T78" fmla="*/ 177 w 719"/>
              <a:gd name="T79" fmla="*/ 633 h 719"/>
              <a:gd name="T80" fmla="*/ 197 w 719"/>
              <a:gd name="T81" fmla="*/ 676 h 719"/>
              <a:gd name="T82" fmla="*/ 242 w 719"/>
              <a:gd name="T83" fmla="*/ 698 h 719"/>
              <a:gd name="T84" fmla="*/ 288 w 719"/>
              <a:gd name="T85" fmla="*/ 687 h 719"/>
              <a:gd name="T86" fmla="*/ 322 w 719"/>
              <a:gd name="T87" fmla="*/ 709 h 719"/>
              <a:gd name="T88" fmla="*/ 370 w 719"/>
              <a:gd name="T89" fmla="*/ 719 h 719"/>
              <a:gd name="T90" fmla="*/ 412 w 719"/>
              <a:gd name="T91" fmla="*/ 697 h 719"/>
              <a:gd name="T92" fmla="*/ 449 w 719"/>
              <a:gd name="T93" fmla="*/ 695 h 719"/>
              <a:gd name="T94" fmla="*/ 497 w 719"/>
              <a:gd name="T95" fmla="*/ 693 h 719"/>
              <a:gd name="T96" fmla="*/ 533 w 719"/>
              <a:gd name="T97" fmla="*/ 661 h 719"/>
              <a:gd name="T98" fmla="*/ 563 w 719"/>
              <a:gd name="T99" fmla="*/ 635 h 719"/>
              <a:gd name="T100" fmla="*/ 597 w 719"/>
              <a:gd name="T101" fmla="*/ 628 h 719"/>
              <a:gd name="T102" fmla="*/ 626 w 719"/>
              <a:gd name="T103" fmla="*/ 599 h 719"/>
              <a:gd name="T104" fmla="*/ 634 w 719"/>
              <a:gd name="T105" fmla="*/ 551 h 719"/>
              <a:gd name="T106" fmla="*/ 668 w 719"/>
              <a:gd name="T107" fmla="*/ 528 h 719"/>
              <a:gd name="T108" fmla="*/ 694 w 719"/>
              <a:gd name="T109" fmla="*/ 488 h 719"/>
              <a:gd name="T110" fmla="*/ 691 w 719"/>
              <a:gd name="T111" fmla="*/ 441 h 719"/>
              <a:gd name="T112" fmla="*/ 703 w 719"/>
              <a:gd name="T113" fmla="*/ 406 h 719"/>
              <a:gd name="T114" fmla="*/ 719 w 719"/>
              <a:gd name="T115" fmla="*/ 36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9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5" y="479"/>
                </a:lnTo>
                <a:lnTo>
                  <a:pt x="279" y="477"/>
                </a:lnTo>
                <a:lnTo>
                  <a:pt x="276" y="475"/>
                </a:lnTo>
                <a:lnTo>
                  <a:pt x="200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200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5" y="450"/>
                </a:lnTo>
                <a:lnTo>
                  <a:pt x="502" y="247"/>
                </a:lnTo>
                <a:lnTo>
                  <a:pt x="507" y="243"/>
                </a:lnTo>
                <a:lnTo>
                  <a:pt x="511" y="243"/>
                </a:lnTo>
                <a:lnTo>
                  <a:pt x="515" y="243"/>
                </a:lnTo>
                <a:lnTo>
                  <a:pt x="520" y="247"/>
                </a:lnTo>
                <a:lnTo>
                  <a:pt x="522" y="251"/>
                </a:lnTo>
                <a:lnTo>
                  <a:pt x="523" y="255"/>
                </a:lnTo>
                <a:lnTo>
                  <a:pt x="522" y="260"/>
                </a:lnTo>
                <a:lnTo>
                  <a:pt x="519" y="263"/>
                </a:lnTo>
                <a:close/>
                <a:moveTo>
                  <a:pt x="719" y="360"/>
                </a:moveTo>
                <a:lnTo>
                  <a:pt x="719" y="350"/>
                </a:lnTo>
                <a:lnTo>
                  <a:pt x="716" y="341"/>
                </a:lnTo>
                <a:lnTo>
                  <a:pt x="713" y="332"/>
                </a:lnTo>
                <a:lnTo>
                  <a:pt x="709" y="323"/>
                </a:lnTo>
                <a:lnTo>
                  <a:pt x="703" y="315"/>
                </a:lnTo>
                <a:lnTo>
                  <a:pt x="696" y="308"/>
                </a:lnTo>
                <a:lnTo>
                  <a:pt x="689" y="302"/>
                </a:lnTo>
                <a:lnTo>
                  <a:pt x="681" y="296"/>
                </a:lnTo>
                <a:lnTo>
                  <a:pt x="687" y="289"/>
                </a:lnTo>
                <a:lnTo>
                  <a:pt x="691" y="280"/>
                </a:lnTo>
                <a:lnTo>
                  <a:pt x="694" y="271"/>
                </a:lnTo>
                <a:lnTo>
                  <a:pt x="696" y="262"/>
                </a:lnTo>
                <a:lnTo>
                  <a:pt x="696" y="252"/>
                </a:lnTo>
                <a:lnTo>
                  <a:pt x="696" y="243"/>
                </a:lnTo>
                <a:lnTo>
                  <a:pt x="694" y="233"/>
                </a:lnTo>
                <a:lnTo>
                  <a:pt x="692" y="223"/>
                </a:lnTo>
                <a:lnTo>
                  <a:pt x="688" y="215"/>
                </a:lnTo>
                <a:lnTo>
                  <a:pt x="682" y="207"/>
                </a:lnTo>
                <a:lnTo>
                  <a:pt x="675" y="199"/>
                </a:lnTo>
                <a:lnTo>
                  <a:pt x="668" y="193"/>
                </a:lnTo>
                <a:lnTo>
                  <a:pt x="660" y="188"/>
                </a:lnTo>
                <a:lnTo>
                  <a:pt x="651" y="184"/>
                </a:lnTo>
                <a:lnTo>
                  <a:pt x="641" y="180"/>
                </a:lnTo>
                <a:lnTo>
                  <a:pt x="631" y="179"/>
                </a:lnTo>
                <a:lnTo>
                  <a:pt x="634" y="169"/>
                </a:lnTo>
                <a:lnTo>
                  <a:pt x="635" y="161"/>
                </a:lnTo>
                <a:lnTo>
                  <a:pt x="635" y="151"/>
                </a:lnTo>
                <a:lnTo>
                  <a:pt x="632" y="141"/>
                </a:lnTo>
                <a:lnTo>
                  <a:pt x="630" y="131"/>
                </a:lnTo>
                <a:lnTo>
                  <a:pt x="626" y="122"/>
                </a:lnTo>
                <a:lnTo>
                  <a:pt x="620" y="114"/>
                </a:lnTo>
                <a:lnTo>
                  <a:pt x="614" y="106"/>
                </a:lnTo>
                <a:lnTo>
                  <a:pt x="608" y="102"/>
                </a:lnTo>
                <a:lnTo>
                  <a:pt x="603" y="98"/>
                </a:lnTo>
                <a:lnTo>
                  <a:pt x="597" y="94"/>
                </a:lnTo>
                <a:lnTo>
                  <a:pt x="590" y="91"/>
                </a:lnTo>
                <a:lnTo>
                  <a:pt x="584" y="89"/>
                </a:lnTo>
                <a:lnTo>
                  <a:pt x="577" y="88"/>
                </a:lnTo>
                <a:lnTo>
                  <a:pt x="569" y="87"/>
                </a:lnTo>
                <a:lnTo>
                  <a:pt x="563" y="85"/>
                </a:lnTo>
                <a:lnTo>
                  <a:pt x="552" y="87"/>
                </a:lnTo>
                <a:lnTo>
                  <a:pt x="542" y="89"/>
                </a:lnTo>
                <a:lnTo>
                  <a:pt x="540" y="79"/>
                </a:lnTo>
                <a:lnTo>
                  <a:pt x="536" y="70"/>
                </a:lnTo>
                <a:lnTo>
                  <a:pt x="533" y="61"/>
                </a:lnTo>
                <a:lnTo>
                  <a:pt x="528" y="53"/>
                </a:lnTo>
                <a:lnTo>
                  <a:pt x="522" y="46"/>
                </a:lnTo>
                <a:lnTo>
                  <a:pt x="514" y="39"/>
                </a:lnTo>
                <a:lnTo>
                  <a:pt x="507" y="34"/>
                </a:lnTo>
                <a:lnTo>
                  <a:pt x="497" y="28"/>
                </a:lnTo>
                <a:lnTo>
                  <a:pt x="488" y="26"/>
                </a:lnTo>
                <a:lnTo>
                  <a:pt x="478" y="24"/>
                </a:lnTo>
                <a:lnTo>
                  <a:pt x="468" y="24"/>
                </a:lnTo>
                <a:lnTo>
                  <a:pt x="458" y="25"/>
                </a:lnTo>
                <a:lnTo>
                  <a:pt x="449" y="27"/>
                </a:lnTo>
                <a:lnTo>
                  <a:pt x="440" y="29"/>
                </a:lnTo>
                <a:lnTo>
                  <a:pt x="431" y="34"/>
                </a:lnTo>
                <a:lnTo>
                  <a:pt x="424" y="39"/>
                </a:lnTo>
                <a:lnTo>
                  <a:pt x="418" y="31"/>
                </a:lnTo>
                <a:lnTo>
                  <a:pt x="412" y="24"/>
                </a:lnTo>
                <a:lnTo>
                  <a:pt x="405" y="17"/>
                </a:lnTo>
                <a:lnTo>
                  <a:pt x="397" y="11"/>
                </a:lnTo>
                <a:lnTo>
                  <a:pt x="388" y="7"/>
                </a:lnTo>
                <a:lnTo>
                  <a:pt x="380" y="4"/>
                </a:lnTo>
                <a:lnTo>
                  <a:pt x="370" y="2"/>
                </a:lnTo>
                <a:lnTo>
                  <a:pt x="360" y="0"/>
                </a:lnTo>
                <a:lnTo>
                  <a:pt x="350" y="2"/>
                </a:lnTo>
                <a:lnTo>
                  <a:pt x="340" y="4"/>
                </a:lnTo>
                <a:lnTo>
                  <a:pt x="331" y="7"/>
                </a:lnTo>
                <a:lnTo>
                  <a:pt x="322" y="11"/>
                </a:lnTo>
                <a:lnTo>
                  <a:pt x="314" y="17"/>
                </a:lnTo>
                <a:lnTo>
                  <a:pt x="307" y="24"/>
                </a:lnTo>
                <a:lnTo>
                  <a:pt x="301" y="31"/>
                </a:lnTo>
                <a:lnTo>
                  <a:pt x="296" y="39"/>
                </a:lnTo>
                <a:lnTo>
                  <a:pt x="288" y="34"/>
                </a:lnTo>
                <a:lnTo>
                  <a:pt x="279" y="29"/>
                </a:lnTo>
                <a:lnTo>
                  <a:pt x="270" y="27"/>
                </a:lnTo>
                <a:lnTo>
                  <a:pt x="260" y="25"/>
                </a:lnTo>
                <a:lnTo>
                  <a:pt x="251" y="24"/>
                </a:lnTo>
                <a:lnTo>
                  <a:pt x="242" y="24"/>
                </a:lnTo>
                <a:lnTo>
                  <a:pt x="232" y="26"/>
                </a:lnTo>
                <a:lnTo>
                  <a:pt x="222" y="28"/>
                </a:lnTo>
                <a:lnTo>
                  <a:pt x="213" y="34"/>
                </a:lnTo>
                <a:lnTo>
                  <a:pt x="205" y="39"/>
                </a:lnTo>
                <a:lnTo>
                  <a:pt x="197" y="46"/>
                </a:lnTo>
                <a:lnTo>
                  <a:pt x="192" y="52"/>
                </a:lnTo>
                <a:lnTo>
                  <a:pt x="186" y="61"/>
                </a:lnTo>
                <a:lnTo>
                  <a:pt x="182" y="69"/>
                </a:lnTo>
                <a:lnTo>
                  <a:pt x="180" y="79"/>
                </a:lnTo>
                <a:lnTo>
                  <a:pt x="177" y="89"/>
                </a:lnTo>
                <a:lnTo>
                  <a:pt x="168" y="87"/>
                </a:lnTo>
                <a:lnTo>
                  <a:pt x="156" y="85"/>
                </a:lnTo>
                <a:lnTo>
                  <a:pt x="149" y="87"/>
                </a:lnTo>
                <a:lnTo>
                  <a:pt x="142" y="88"/>
                </a:lnTo>
                <a:lnTo>
                  <a:pt x="135" y="89"/>
                </a:lnTo>
                <a:lnTo>
                  <a:pt x="129" y="91"/>
                </a:lnTo>
                <a:lnTo>
                  <a:pt x="122" y="94"/>
                </a:lnTo>
                <a:lnTo>
                  <a:pt x="117" y="98"/>
                </a:lnTo>
                <a:lnTo>
                  <a:pt x="111" y="102"/>
                </a:lnTo>
                <a:lnTo>
                  <a:pt x="106" y="106"/>
                </a:lnTo>
                <a:lnTo>
                  <a:pt x="99" y="114"/>
                </a:lnTo>
                <a:lnTo>
                  <a:pt x="94" y="122"/>
                </a:lnTo>
                <a:lnTo>
                  <a:pt x="89" y="131"/>
                </a:lnTo>
                <a:lnTo>
                  <a:pt x="86" y="141"/>
                </a:lnTo>
                <a:lnTo>
                  <a:pt x="85" y="151"/>
                </a:lnTo>
                <a:lnTo>
                  <a:pt x="85" y="161"/>
                </a:lnTo>
                <a:lnTo>
                  <a:pt x="85" y="169"/>
                </a:lnTo>
                <a:lnTo>
                  <a:pt x="87" y="179"/>
                </a:lnTo>
                <a:lnTo>
                  <a:pt x="78" y="180"/>
                </a:lnTo>
                <a:lnTo>
                  <a:pt x="68" y="184"/>
                </a:lnTo>
                <a:lnTo>
                  <a:pt x="59" y="188"/>
                </a:lnTo>
                <a:lnTo>
                  <a:pt x="52" y="193"/>
                </a:lnTo>
                <a:lnTo>
                  <a:pt x="44" y="199"/>
                </a:lnTo>
                <a:lnTo>
                  <a:pt x="37" y="207"/>
                </a:lnTo>
                <a:lnTo>
                  <a:pt x="32" y="215"/>
                </a:lnTo>
                <a:lnTo>
                  <a:pt x="27" y="223"/>
                </a:lnTo>
                <a:lnTo>
                  <a:pt x="24" y="233"/>
                </a:lnTo>
                <a:lnTo>
                  <a:pt x="23" y="243"/>
                </a:lnTo>
                <a:lnTo>
                  <a:pt x="22" y="252"/>
                </a:lnTo>
                <a:lnTo>
                  <a:pt x="23" y="262"/>
                </a:lnTo>
                <a:lnTo>
                  <a:pt x="25" y="271"/>
                </a:lnTo>
                <a:lnTo>
                  <a:pt x="28" y="280"/>
                </a:lnTo>
                <a:lnTo>
                  <a:pt x="33" y="289"/>
                </a:lnTo>
                <a:lnTo>
                  <a:pt x="38" y="296"/>
                </a:lnTo>
                <a:lnTo>
                  <a:pt x="31" y="302"/>
                </a:lnTo>
                <a:lnTo>
                  <a:pt x="23" y="308"/>
                </a:lnTo>
                <a:lnTo>
                  <a:pt x="16" y="315"/>
                </a:lnTo>
                <a:lnTo>
                  <a:pt x="11" y="323"/>
                </a:lnTo>
                <a:lnTo>
                  <a:pt x="6" y="332"/>
                </a:lnTo>
                <a:lnTo>
                  <a:pt x="3" y="341"/>
                </a:lnTo>
                <a:lnTo>
                  <a:pt x="1" y="350"/>
                </a:lnTo>
                <a:lnTo>
                  <a:pt x="0" y="360"/>
                </a:lnTo>
                <a:lnTo>
                  <a:pt x="1" y="370"/>
                </a:lnTo>
                <a:lnTo>
                  <a:pt x="3" y="380"/>
                </a:lnTo>
                <a:lnTo>
                  <a:pt x="6" y="389"/>
                </a:lnTo>
                <a:lnTo>
                  <a:pt x="11" y="398"/>
                </a:lnTo>
                <a:lnTo>
                  <a:pt x="16" y="406"/>
                </a:lnTo>
                <a:lnTo>
                  <a:pt x="23" y="413"/>
                </a:lnTo>
                <a:lnTo>
                  <a:pt x="31" y="420"/>
                </a:lnTo>
                <a:lnTo>
                  <a:pt x="38" y="424"/>
                </a:lnTo>
                <a:lnTo>
                  <a:pt x="33" y="433"/>
                </a:lnTo>
                <a:lnTo>
                  <a:pt x="28" y="441"/>
                </a:lnTo>
                <a:lnTo>
                  <a:pt x="25" y="450"/>
                </a:lnTo>
                <a:lnTo>
                  <a:pt x="23" y="460"/>
                </a:lnTo>
                <a:lnTo>
                  <a:pt x="22" y="470"/>
                </a:lnTo>
                <a:lnTo>
                  <a:pt x="23" y="479"/>
                </a:lnTo>
                <a:lnTo>
                  <a:pt x="24" y="488"/>
                </a:lnTo>
                <a:lnTo>
                  <a:pt x="27" y="498"/>
                </a:lnTo>
                <a:lnTo>
                  <a:pt x="32" y="507"/>
                </a:lnTo>
                <a:lnTo>
                  <a:pt x="37" y="515"/>
                </a:lnTo>
                <a:lnTo>
                  <a:pt x="44" y="523"/>
                </a:lnTo>
                <a:lnTo>
                  <a:pt x="52" y="528"/>
                </a:lnTo>
                <a:lnTo>
                  <a:pt x="59" y="534"/>
                </a:lnTo>
                <a:lnTo>
                  <a:pt x="68" y="538"/>
                </a:lnTo>
                <a:lnTo>
                  <a:pt x="78" y="540"/>
                </a:lnTo>
                <a:lnTo>
                  <a:pt x="87" y="543"/>
                </a:lnTo>
                <a:lnTo>
                  <a:pt x="85" y="551"/>
                </a:lnTo>
                <a:lnTo>
                  <a:pt x="85" y="561"/>
                </a:lnTo>
                <a:lnTo>
                  <a:pt x="85" y="571"/>
                </a:lnTo>
                <a:lnTo>
                  <a:pt x="86" y="580"/>
                </a:lnTo>
                <a:lnTo>
                  <a:pt x="89" y="590"/>
                </a:lnTo>
                <a:lnTo>
                  <a:pt x="94" y="599"/>
                </a:lnTo>
                <a:lnTo>
                  <a:pt x="99" y="608"/>
                </a:lnTo>
                <a:lnTo>
                  <a:pt x="106" y="615"/>
                </a:lnTo>
                <a:lnTo>
                  <a:pt x="111" y="620"/>
                </a:lnTo>
                <a:lnTo>
                  <a:pt x="117" y="624"/>
                </a:lnTo>
                <a:lnTo>
                  <a:pt x="122" y="628"/>
                </a:lnTo>
                <a:lnTo>
                  <a:pt x="129" y="631"/>
                </a:lnTo>
                <a:lnTo>
                  <a:pt x="135" y="633"/>
                </a:lnTo>
                <a:lnTo>
                  <a:pt x="142" y="634"/>
                </a:lnTo>
                <a:lnTo>
                  <a:pt x="149" y="635"/>
                </a:lnTo>
                <a:lnTo>
                  <a:pt x="156" y="635"/>
                </a:lnTo>
                <a:lnTo>
                  <a:pt x="168" y="635"/>
                </a:lnTo>
                <a:lnTo>
                  <a:pt x="177" y="633"/>
                </a:lnTo>
                <a:lnTo>
                  <a:pt x="180" y="643"/>
                </a:lnTo>
                <a:lnTo>
                  <a:pt x="182" y="652"/>
                </a:lnTo>
                <a:lnTo>
                  <a:pt x="186" y="661"/>
                </a:lnTo>
                <a:lnTo>
                  <a:pt x="192" y="668"/>
                </a:lnTo>
                <a:lnTo>
                  <a:pt x="197" y="676"/>
                </a:lnTo>
                <a:lnTo>
                  <a:pt x="205" y="683"/>
                </a:lnTo>
                <a:lnTo>
                  <a:pt x="213" y="688"/>
                </a:lnTo>
                <a:lnTo>
                  <a:pt x="222" y="693"/>
                </a:lnTo>
                <a:lnTo>
                  <a:pt x="232" y="696"/>
                </a:lnTo>
                <a:lnTo>
                  <a:pt x="242" y="698"/>
                </a:lnTo>
                <a:lnTo>
                  <a:pt x="251" y="698"/>
                </a:lnTo>
                <a:lnTo>
                  <a:pt x="260" y="697"/>
                </a:lnTo>
                <a:lnTo>
                  <a:pt x="270" y="695"/>
                </a:lnTo>
                <a:lnTo>
                  <a:pt x="279" y="692"/>
                </a:lnTo>
                <a:lnTo>
                  <a:pt x="288" y="687"/>
                </a:lnTo>
                <a:lnTo>
                  <a:pt x="296" y="682"/>
                </a:lnTo>
                <a:lnTo>
                  <a:pt x="301" y="689"/>
                </a:lnTo>
                <a:lnTo>
                  <a:pt x="307" y="697"/>
                </a:lnTo>
                <a:lnTo>
                  <a:pt x="314" y="704"/>
                </a:lnTo>
                <a:lnTo>
                  <a:pt x="322" y="709"/>
                </a:lnTo>
                <a:lnTo>
                  <a:pt x="331" y="714"/>
                </a:lnTo>
                <a:lnTo>
                  <a:pt x="340" y="717"/>
                </a:lnTo>
                <a:lnTo>
                  <a:pt x="350" y="719"/>
                </a:lnTo>
                <a:lnTo>
                  <a:pt x="360" y="719"/>
                </a:lnTo>
                <a:lnTo>
                  <a:pt x="370" y="719"/>
                </a:lnTo>
                <a:lnTo>
                  <a:pt x="380" y="717"/>
                </a:lnTo>
                <a:lnTo>
                  <a:pt x="388" y="714"/>
                </a:lnTo>
                <a:lnTo>
                  <a:pt x="397" y="709"/>
                </a:lnTo>
                <a:lnTo>
                  <a:pt x="405" y="704"/>
                </a:lnTo>
                <a:lnTo>
                  <a:pt x="412" y="697"/>
                </a:lnTo>
                <a:lnTo>
                  <a:pt x="418" y="689"/>
                </a:lnTo>
                <a:lnTo>
                  <a:pt x="424" y="682"/>
                </a:lnTo>
                <a:lnTo>
                  <a:pt x="431" y="687"/>
                </a:lnTo>
                <a:lnTo>
                  <a:pt x="440" y="692"/>
                </a:lnTo>
                <a:lnTo>
                  <a:pt x="449" y="695"/>
                </a:lnTo>
                <a:lnTo>
                  <a:pt x="458" y="697"/>
                </a:lnTo>
                <a:lnTo>
                  <a:pt x="468" y="698"/>
                </a:lnTo>
                <a:lnTo>
                  <a:pt x="478" y="698"/>
                </a:lnTo>
                <a:lnTo>
                  <a:pt x="488" y="696"/>
                </a:lnTo>
                <a:lnTo>
                  <a:pt x="497" y="693"/>
                </a:lnTo>
                <a:lnTo>
                  <a:pt x="507" y="688"/>
                </a:lnTo>
                <a:lnTo>
                  <a:pt x="514" y="683"/>
                </a:lnTo>
                <a:lnTo>
                  <a:pt x="522" y="676"/>
                </a:lnTo>
                <a:lnTo>
                  <a:pt x="528" y="668"/>
                </a:lnTo>
                <a:lnTo>
                  <a:pt x="533" y="661"/>
                </a:lnTo>
                <a:lnTo>
                  <a:pt x="536" y="652"/>
                </a:lnTo>
                <a:lnTo>
                  <a:pt x="540" y="643"/>
                </a:lnTo>
                <a:lnTo>
                  <a:pt x="541" y="633"/>
                </a:lnTo>
                <a:lnTo>
                  <a:pt x="552" y="635"/>
                </a:lnTo>
                <a:lnTo>
                  <a:pt x="563" y="635"/>
                </a:lnTo>
                <a:lnTo>
                  <a:pt x="569" y="635"/>
                </a:lnTo>
                <a:lnTo>
                  <a:pt x="577" y="634"/>
                </a:lnTo>
                <a:lnTo>
                  <a:pt x="584" y="633"/>
                </a:lnTo>
                <a:lnTo>
                  <a:pt x="590" y="631"/>
                </a:lnTo>
                <a:lnTo>
                  <a:pt x="597" y="628"/>
                </a:lnTo>
                <a:lnTo>
                  <a:pt x="603" y="624"/>
                </a:lnTo>
                <a:lnTo>
                  <a:pt x="608" y="620"/>
                </a:lnTo>
                <a:lnTo>
                  <a:pt x="614" y="615"/>
                </a:lnTo>
                <a:lnTo>
                  <a:pt x="620" y="608"/>
                </a:lnTo>
                <a:lnTo>
                  <a:pt x="626" y="599"/>
                </a:lnTo>
                <a:lnTo>
                  <a:pt x="630" y="590"/>
                </a:lnTo>
                <a:lnTo>
                  <a:pt x="632" y="580"/>
                </a:lnTo>
                <a:lnTo>
                  <a:pt x="635" y="571"/>
                </a:lnTo>
                <a:lnTo>
                  <a:pt x="635" y="561"/>
                </a:lnTo>
                <a:lnTo>
                  <a:pt x="634" y="551"/>
                </a:lnTo>
                <a:lnTo>
                  <a:pt x="631" y="543"/>
                </a:lnTo>
                <a:lnTo>
                  <a:pt x="641" y="540"/>
                </a:lnTo>
                <a:lnTo>
                  <a:pt x="651" y="538"/>
                </a:lnTo>
                <a:lnTo>
                  <a:pt x="660" y="534"/>
                </a:lnTo>
                <a:lnTo>
                  <a:pt x="668" y="528"/>
                </a:lnTo>
                <a:lnTo>
                  <a:pt x="675" y="523"/>
                </a:lnTo>
                <a:lnTo>
                  <a:pt x="682" y="515"/>
                </a:lnTo>
                <a:lnTo>
                  <a:pt x="688" y="507"/>
                </a:lnTo>
                <a:lnTo>
                  <a:pt x="692" y="498"/>
                </a:lnTo>
                <a:lnTo>
                  <a:pt x="694" y="488"/>
                </a:lnTo>
                <a:lnTo>
                  <a:pt x="696" y="479"/>
                </a:lnTo>
                <a:lnTo>
                  <a:pt x="698" y="470"/>
                </a:lnTo>
                <a:lnTo>
                  <a:pt x="696" y="460"/>
                </a:lnTo>
                <a:lnTo>
                  <a:pt x="694" y="450"/>
                </a:lnTo>
                <a:lnTo>
                  <a:pt x="691" y="441"/>
                </a:lnTo>
                <a:lnTo>
                  <a:pt x="687" y="433"/>
                </a:lnTo>
                <a:lnTo>
                  <a:pt x="681" y="424"/>
                </a:lnTo>
                <a:lnTo>
                  <a:pt x="689" y="420"/>
                </a:lnTo>
                <a:lnTo>
                  <a:pt x="696" y="413"/>
                </a:lnTo>
                <a:lnTo>
                  <a:pt x="703" y="406"/>
                </a:lnTo>
                <a:lnTo>
                  <a:pt x="709" y="398"/>
                </a:lnTo>
                <a:lnTo>
                  <a:pt x="713" y="389"/>
                </a:lnTo>
                <a:lnTo>
                  <a:pt x="716" y="380"/>
                </a:lnTo>
                <a:lnTo>
                  <a:pt x="719" y="370"/>
                </a:lnTo>
                <a:lnTo>
                  <a:pt x="719" y="36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A328DDE6-2F4D-4798-AD36-71625D487A28}"/>
              </a:ext>
            </a:extLst>
          </p:cNvPr>
          <p:cNvSpPr txBox="1"/>
          <p:nvPr/>
        </p:nvSpPr>
        <p:spPr>
          <a:xfrm>
            <a:off x="649513" y="4336208"/>
            <a:ext cx="342508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s-EC" sz="1600" dirty="0">
                <a:solidFill>
                  <a:schemeClr val="bg1"/>
                </a:solidFill>
              </a:rPr>
              <a:t>Bajo índice de retención de clientes con un retorno del 25% mes a mes.</a:t>
            </a:r>
          </a:p>
        </p:txBody>
      </p:sp>
      <p:sp>
        <p:nvSpPr>
          <p:cNvPr id="20" name="TextBox 49">
            <a:extLst>
              <a:ext uri="{FF2B5EF4-FFF2-40B4-BE49-F238E27FC236}">
                <a16:creationId xmlns:a16="http://schemas.microsoft.com/office/drawing/2014/main" id="{5F93A688-6507-43D9-9B62-38463FD72574}"/>
              </a:ext>
            </a:extLst>
          </p:cNvPr>
          <p:cNvSpPr txBox="1"/>
          <p:nvPr/>
        </p:nvSpPr>
        <p:spPr>
          <a:xfrm>
            <a:off x="8191546" y="4456629"/>
            <a:ext cx="33622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</a:rPr>
              <a:t>Las cadenas de farmacias no brindan una experiencia de compra que motive a los sentidos de los clientes.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242C63C-96AF-44FA-BD79-92F2D244DA30}"/>
              </a:ext>
            </a:extLst>
          </p:cNvPr>
          <p:cNvSpPr/>
          <p:nvPr/>
        </p:nvSpPr>
        <p:spPr>
          <a:xfrm>
            <a:off x="530244" y="953829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340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212675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Objetivos de la investigación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21" name="Graphic 86">
            <a:extLst>
              <a:ext uri="{FF2B5EF4-FFF2-40B4-BE49-F238E27FC236}">
                <a16:creationId xmlns:a16="http://schemas.microsoft.com/office/drawing/2014/main" id="{427EC0D6-C42C-408A-9351-C5D8F24799AD}"/>
              </a:ext>
            </a:extLst>
          </p:cNvPr>
          <p:cNvGrpSpPr/>
          <p:nvPr/>
        </p:nvGrpSpPr>
        <p:grpSpPr>
          <a:xfrm>
            <a:off x="4647101" y="2208386"/>
            <a:ext cx="2926052" cy="2802197"/>
            <a:chOff x="2515442" y="0"/>
            <a:chExt cx="7161116" cy="6858000"/>
          </a:xfrm>
        </p:grpSpPr>
        <p:sp>
          <p:nvSpPr>
            <p:cNvPr id="22" name="Freeform: Shape 3">
              <a:extLst>
                <a:ext uri="{FF2B5EF4-FFF2-40B4-BE49-F238E27FC236}">
                  <a16:creationId xmlns:a16="http://schemas.microsoft.com/office/drawing/2014/main" id="{EA799EA5-E0C6-4BB9-8575-7BB0784873F3}"/>
                </a:ext>
              </a:extLst>
            </p:cNvPr>
            <p:cNvSpPr/>
            <p:nvPr/>
          </p:nvSpPr>
          <p:spPr>
            <a:xfrm>
              <a:off x="2515008" y="3633546"/>
              <a:ext cx="3542668" cy="3220608"/>
            </a:xfrm>
            <a:custGeom>
              <a:avLst/>
              <a:gdLst>
                <a:gd name="connsiteX0" fmla="*/ 666342 w 3542668"/>
                <a:gd name="connsiteY0" fmla="*/ 79625 h 3220607"/>
                <a:gd name="connsiteX1" fmla="*/ 892732 w 3542668"/>
                <a:gd name="connsiteY1" fmla="*/ 470834 h 3220607"/>
                <a:gd name="connsiteX2" fmla="*/ 1100177 w 3542668"/>
                <a:gd name="connsiteY2" fmla="*/ 830784 h 3220607"/>
                <a:gd name="connsiteX3" fmla="*/ 1150381 w 3542668"/>
                <a:gd name="connsiteY3" fmla="*/ 843098 h 3220607"/>
                <a:gd name="connsiteX4" fmla="*/ 1947955 w 3542668"/>
                <a:gd name="connsiteY4" fmla="*/ 383688 h 3220607"/>
                <a:gd name="connsiteX5" fmla="*/ 2568395 w 3542668"/>
                <a:gd name="connsiteY5" fmla="*/ 20896 h 3220607"/>
                <a:gd name="connsiteX6" fmla="*/ 2692484 w 3542668"/>
                <a:gd name="connsiteY6" fmla="*/ 19002 h 3220607"/>
                <a:gd name="connsiteX7" fmla="*/ 3512791 w 3542668"/>
                <a:gd name="connsiteY7" fmla="*/ 496409 h 3220607"/>
                <a:gd name="connsiteX8" fmla="*/ 3545944 w 3542668"/>
                <a:gd name="connsiteY8" fmla="*/ 552296 h 3220607"/>
                <a:gd name="connsiteX9" fmla="*/ 3546892 w 3542668"/>
                <a:gd name="connsiteY9" fmla="*/ 1527951 h 3220607"/>
                <a:gd name="connsiteX10" fmla="*/ 3516580 w 3542668"/>
                <a:gd name="connsiteY10" fmla="*/ 1580049 h 3220607"/>
                <a:gd name="connsiteX11" fmla="*/ 2432940 w 3542668"/>
                <a:gd name="connsiteY11" fmla="*/ 2205226 h 3220607"/>
                <a:gd name="connsiteX12" fmla="*/ 2060676 w 3542668"/>
                <a:gd name="connsiteY12" fmla="*/ 2419302 h 3220607"/>
                <a:gd name="connsiteX13" fmla="*/ 2047415 w 3542668"/>
                <a:gd name="connsiteY13" fmla="*/ 2469505 h 3220607"/>
                <a:gd name="connsiteX14" fmla="*/ 2459463 w 3542668"/>
                <a:gd name="connsiteY14" fmla="*/ 3185617 h 3220607"/>
                <a:gd name="connsiteX15" fmla="*/ 2471777 w 3542668"/>
                <a:gd name="connsiteY15" fmla="*/ 3217823 h 3220607"/>
                <a:gd name="connsiteX16" fmla="*/ 2432940 w 3542668"/>
                <a:gd name="connsiteY16" fmla="*/ 3214034 h 3220607"/>
                <a:gd name="connsiteX17" fmla="*/ 1972583 w 3542668"/>
                <a:gd name="connsiteY17" fmla="*/ 3091840 h 3220607"/>
                <a:gd name="connsiteX18" fmla="*/ 1218582 w 3542668"/>
                <a:gd name="connsiteY18" fmla="*/ 2889131 h 3220607"/>
                <a:gd name="connsiteX19" fmla="*/ 482578 w 3542668"/>
                <a:gd name="connsiteY19" fmla="*/ 2694001 h 3220607"/>
                <a:gd name="connsiteX20" fmla="*/ 90422 w 3542668"/>
                <a:gd name="connsiteY20" fmla="*/ 2586963 h 3220607"/>
                <a:gd name="connsiteX21" fmla="*/ 4223 w 3542668"/>
                <a:gd name="connsiteY21" fmla="*/ 2559493 h 3220607"/>
                <a:gd name="connsiteX22" fmla="*/ 23168 w 3542668"/>
                <a:gd name="connsiteY22" fmla="*/ 2471400 h 3220607"/>
                <a:gd name="connsiteX23" fmla="*/ 222088 w 3542668"/>
                <a:gd name="connsiteY23" fmla="*/ 1712663 h 3220607"/>
                <a:gd name="connsiteX24" fmla="*/ 439952 w 3542668"/>
                <a:gd name="connsiteY24" fmla="*/ 902774 h 3220607"/>
                <a:gd name="connsiteX25" fmla="*/ 621822 w 3542668"/>
                <a:gd name="connsiteY25" fmla="*/ 229288 h 3220607"/>
                <a:gd name="connsiteX26" fmla="*/ 666342 w 3542668"/>
                <a:gd name="connsiteY26" fmla="*/ 79625 h 3220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42668" h="3220607">
                  <a:moveTo>
                    <a:pt x="666342" y="79625"/>
                  </a:moveTo>
                  <a:cubicBezTo>
                    <a:pt x="744963" y="215080"/>
                    <a:pt x="818848" y="342957"/>
                    <a:pt x="892732" y="470834"/>
                  </a:cubicBezTo>
                  <a:cubicBezTo>
                    <a:pt x="961880" y="591133"/>
                    <a:pt x="1031976" y="710485"/>
                    <a:pt x="1100177" y="830784"/>
                  </a:cubicBezTo>
                  <a:cubicBezTo>
                    <a:pt x="1115333" y="857307"/>
                    <a:pt x="1126700" y="856360"/>
                    <a:pt x="1150381" y="843098"/>
                  </a:cubicBezTo>
                  <a:cubicBezTo>
                    <a:pt x="1415607" y="689646"/>
                    <a:pt x="1681781" y="537140"/>
                    <a:pt x="1947955" y="383688"/>
                  </a:cubicBezTo>
                  <a:cubicBezTo>
                    <a:pt x="2155400" y="263389"/>
                    <a:pt x="2361898" y="143090"/>
                    <a:pt x="2568395" y="20896"/>
                  </a:cubicBezTo>
                  <a:cubicBezTo>
                    <a:pt x="2611968" y="-4679"/>
                    <a:pt x="2646069" y="-8468"/>
                    <a:pt x="2692484" y="19002"/>
                  </a:cubicBezTo>
                  <a:cubicBezTo>
                    <a:pt x="2964341" y="180032"/>
                    <a:pt x="3239040" y="338221"/>
                    <a:pt x="3512791" y="496409"/>
                  </a:cubicBezTo>
                  <a:cubicBezTo>
                    <a:pt x="3536472" y="509671"/>
                    <a:pt x="3545944" y="524826"/>
                    <a:pt x="3545944" y="552296"/>
                  </a:cubicBezTo>
                  <a:cubicBezTo>
                    <a:pt x="3545944" y="877199"/>
                    <a:pt x="3545944" y="1203049"/>
                    <a:pt x="3546892" y="1527951"/>
                  </a:cubicBezTo>
                  <a:cubicBezTo>
                    <a:pt x="3546892" y="1552579"/>
                    <a:pt x="3539314" y="1566788"/>
                    <a:pt x="3516580" y="1580049"/>
                  </a:cubicBezTo>
                  <a:cubicBezTo>
                    <a:pt x="3154735" y="1787494"/>
                    <a:pt x="2793838" y="1996834"/>
                    <a:pt x="2432940" y="2205226"/>
                  </a:cubicBezTo>
                  <a:cubicBezTo>
                    <a:pt x="2308852" y="2277216"/>
                    <a:pt x="2185711" y="2349206"/>
                    <a:pt x="2060676" y="2419302"/>
                  </a:cubicBezTo>
                  <a:cubicBezTo>
                    <a:pt x="2035101" y="2433510"/>
                    <a:pt x="2033206" y="2444877"/>
                    <a:pt x="2047415" y="2469505"/>
                  </a:cubicBezTo>
                  <a:cubicBezTo>
                    <a:pt x="2185711" y="2707262"/>
                    <a:pt x="2323061" y="2946913"/>
                    <a:pt x="2459463" y="3185617"/>
                  </a:cubicBezTo>
                  <a:cubicBezTo>
                    <a:pt x="2465147" y="3196037"/>
                    <a:pt x="2481249" y="3206456"/>
                    <a:pt x="2471777" y="3217823"/>
                  </a:cubicBezTo>
                  <a:cubicBezTo>
                    <a:pt x="2460410" y="3232031"/>
                    <a:pt x="2446202" y="3216876"/>
                    <a:pt x="2432940" y="3214034"/>
                  </a:cubicBezTo>
                  <a:cubicBezTo>
                    <a:pt x="2279488" y="3173303"/>
                    <a:pt x="2126035" y="3132571"/>
                    <a:pt x="1972583" y="3091840"/>
                  </a:cubicBezTo>
                  <a:cubicBezTo>
                    <a:pt x="1721565" y="3024587"/>
                    <a:pt x="1470547" y="2956386"/>
                    <a:pt x="1218582" y="2889131"/>
                  </a:cubicBezTo>
                  <a:cubicBezTo>
                    <a:pt x="973247" y="2823772"/>
                    <a:pt x="727913" y="2759360"/>
                    <a:pt x="482578" y="2694001"/>
                  </a:cubicBezTo>
                  <a:cubicBezTo>
                    <a:pt x="351859" y="2658953"/>
                    <a:pt x="221141" y="2622011"/>
                    <a:pt x="90422" y="2586963"/>
                  </a:cubicBezTo>
                  <a:cubicBezTo>
                    <a:pt x="61057" y="2578438"/>
                    <a:pt x="19379" y="2586015"/>
                    <a:pt x="4223" y="2559493"/>
                  </a:cubicBezTo>
                  <a:cubicBezTo>
                    <a:pt x="-9985" y="2532970"/>
                    <a:pt x="15590" y="2500764"/>
                    <a:pt x="23168" y="2471400"/>
                  </a:cubicBezTo>
                  <a:cubicBezTo>
                    <a:pt x="89475" y="2218487"/>
                    <a:pt x="154834" y="1965575"/>
                    <a:pt x="222088" y="1712663"/>
                  </a:cubicBezTo>
                  <a:cubicBezTo>
                    <a:pt x="294078" y="1442700"/>
                    <a:pt x="367015" y="1172737"/>
                    <a:pt x="439952" y="902774"/>
                  </a:cubicBezTo>
                  <a:cubicBezTo>
                    <a:pt x="500576" y="678279"/>
                    <a:pt x="562146" y="453784"/>
                    <a:pt x="621822" y="229288"/>
                  </a:cubicBezTo>
                  <a:cubicBezTo>
                    <a:pt x="635083" y="180032"/>
                    <a:pt x="643609" y="131723"/>
                    <a:pt x="666342" y="79625"/>
                  </a:cubicBezTo>
                  <a:close/>
                </a:path>
              </a:pathLst>
            </a:custGeom>
            <a:solidFill>
              <a:schemeClr val="accent3"/>
            </a:solidFill>
            <a:ln w="9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4">
              <a:extLst>
                <a:ext uri="{FF2B5EF4-FFF2-40B4-BE49-F238E27FC236}">
                  <a16:creationId xmlns:a16="http://schemas.microsoft.com/office/drawing/2014/main" id="{86D6452B-A0D6-4BF5-BB8C-7D808009D05C}"/>
                </a:ext>
              </a:extLst>
            </p:cNvPr>
            <p:cNvSpPr/>
            <p:nvPr/>
          </p:nvSpPr>
          <p:spPr>
            <a:xfrm>
              <a:off x="6135784" y="3624216"/>
              <a:ext cx="3533196" cy="3220608"/>
            </a:xfrm>
            <a:custGeom>
              <a:avLst/>
              <a:gdLst>
                <a:gd name="connsiteX0" fmla="*/ 2881497 w 3533196"/>
                <a:gd name="connsiteY0" fmla="*/ 96533 h 3220607"/>
                <a:gd name="connsiteX1" fmla="*/ 2935489 w 3533196"/>
                <a:gd name="connsiteY1" fmla="*/ 288823 h 3220607"/>
                <a:gd name="connsiteX2" fmla="*/ 3463100 w 3533196"/>
                <a:gd name="connsiteY2" fmla="*/ 2260024 h 3220607"/>
                <a:gd name="connsiteX3" fmla="*/ 3533196 w 3533196"/>
                <a:gd name="connsiteY3" fmla="*/ 2513884 h 3220607"/>
                <a:gd name="connsiteX4" fmla="*/ 3490571 w 3533196"/>
                <a:gd name="connsiteY4" fmla="*/ 2588716 h 3220607"/>
                <a:gd name="connsiteX5" fmla="*/ 3267022 w 3533196"/>
                <a:gd name="connsiteY5" fmla="*/ 2645550 h 3220607"/>
                <a:gd name="connsiteX6" fmla="*/ 2715730 w 3533196"/>
                <a:gd name="connsiteY6" fmla="*/ 2794266 h 3220607"/>
                <a:gd name="connsiteX7" fmla="*/ 1773229 w 3533196"/>
                <a:gd name="connsiteY7" fmla="*/ 3044337 h 3220607"/>
                <a:gd name="connsiteX8" fmla="*/ 1104479 w 3533196"/>
                <a:gd name="connsiteY8" fmla="*/ 3223365 h 3220607"/>
                <a:gd name="connsiteX9" fmla="*/ 1066589 w 3533196"/>
                <a:gd name="connsiteY9" fmla="*/ 3224312 h 3220607"/>
                <a:gd name="connsiteX10" fmla="*/ 1190678 w 3533196"/>
                <a:gd name="connsiteY10" fmla="*/ 3007395 h 3220607"/>
                <a:gd name="connsiteX11" fmla="*/ 1506108 w 3533196"/>
                <a:gd name="connsiteY11" fmla="*/ 2467469 h 3220607"/>
                <a:gd name="connsiteX12" fmla="*/ 1494741 w 3533196"/>
                <a:gd name="connsiteY12" fmla="*/ 2437158 h 3220607"/>
                <a:gd name="connsiteX13" fmla="*/ 616651 w 3533196"/>
                <a:gd name="connsiteY13" fmla="*/ 1931333 h 3220607"/>
                <a:gd name="connsiteX14" fmla="*/ 45467 w 3533196"/>
                <a:gd name="connsiteY14" fmla="*/ 1603589 h 3220607"/>
                <a:gd name="connsiteX15" fmla="*/ 0 w 3533196"/>
                <a:gd name="connsiteY15" fmla="*/ 1524968 h 3220607"/>
                <a:gd name="connsiteX16" fmla="*/ 947 w 3533196"/>
                <a:gd name="connsiteY16" fmla="*/ 558786 h 3220607"/>
                <a:gd name="connsiteX17" fmla="*/ 32206 w 3533196"/>
                <a:gd name="connsiteY17" fmla="*/ 498162 h 3220607"/>
                <a:gd name="connsiteX18" fmla="*/ 472672 w 3533196"/>
                <a:gd name="connsiteY18" fmla="*/ 245250 h 3220607"/>
                <a:gd name="connsiteX19" fmla="*/ 879984 w 3533196"/>
                <a:gd name="connsiteY19" fmla="*/ 7493 h 3220607"/>
                <a:gd name="connsiteX20" fmla="*/ 934923 w 3533196"/>
                <a:gd name="connsiteY20" fmla="*/ 12229 h 3220607"/>
                <a:gd name="connsiteX21" fmla="*/ 1524105 w 3533196"/>
                <a:gd name="connsiteY21" fmla="*/ 351341 h 3220607"/>
                <a:gd name="connsiteX22" fmla="*/ 2389880 w 3533196"/>
                <a:gd name="connsiteY22" fmla="*/ 853377 h 3220607"/>
                <a:gd name="connsiteX23" fmla="*/ 2445768 w 3533196"/>
                <a:gd name="connsiteY23" fmla="*/ 829696 h 3220607"/>
                <a:gd name="connsiteX24" fmla="*/ 2852132 w 3533196"/>
                <a:gd name="connsiteY24" fmla="*/ 125898 h 3220607"/>
                <a:gd name="connsiteX25" fmla="*/ 2881497 w 3533196"/>
                <a:gd name="connsiteY25" fmla="*/ 96533 h 3220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33196" h="3220607">
                  <a:moveTo>
                    <a:pt x="2881497" y="96533"/>
                  </a:moveTo>
                  <a:cubicBezTo>
                    <a:pt x="2899494" y="160946"/>
                    <a:pt x="2917492" y="225358"/>
                    <a:pt x="2935489" y="288823"/>
                  </a:cubicBezTo>
                  <a:cubicBezTo>
                    <a:pt x="3111676" y="946206"/>
                    <a:pt x="3286914" y="1602641"/>
                    <a:pt x="3463100" y="2260024"/>
                  </a:cubicBezTo>
                  <a:cubicBezTo>
                    <a:pt x="3485834" y="2345276"/>
                    <a:pt x="3506674" y="2430527"/>
                    <a:pt x="3533196" y="2513884"/>
                  </a:cubicBezTo>
                  <a:cubicBezTo>
                    <a:pt x="3548352" y="2560299"/>
                    <a:pt x="3533196" y="2582085"/>
                    <a:pt x="3490571" y="2588716"/>
                  </a:cubicBezTo>
                  <a:cubicBezTo>
                    <a:pt x="3413844" y="2601030"/>
                    <a:pt x="3340907" y="2625658"/>
                    <a:pt x="3267022" y="2645550"/>
                  </a:cubicBezTo>
                  <a:cubicBezTo>
                    <a:pt x="3083258" y="2694806"/>
                    <a:pt x="2900442" y="2746904"/>
                    <a:pt x="2715730" y="2794266"/>
                  </a:cubicBezTo>
                  <a:cubicBezTo>
                    <a:pt x="2401247" y="2875729"/>
                    <a:pt x="2087711" y="2961927"/>
                    <a:pt x="1773229" y="3044337"/>
                  </a:cubicBezTo>
                  <a:cubicBezTo>
                    <a:pt x="1549680" y="3103066"/>
                    <a:pt x="1328027" y="3163689"/>
                    <a:pt x="1104479" y="3223365"/>
                  </a:cubicBezTo>
                  <a:cubicBezTo>
                    <a:pt x="1094059" y="3226207"/>
                    <a:pt x="1084587" y="3234732"/>
                    <a:pt x="1066589" y="3224312"/>
                  </a:cubicBezTo>
                  <a:cubicBezTo>
                    <a:pt x="1108268" y="3151375"/>
                    <a:pt x="1148999" y="3079385"/>
                    <a:pt x="1190678" y="3007395"/>
                  </a:cubicBezTo>
                  <a:cubicBezTo>
                    <a:pt x="1294874" y="2827419"/>
                    <a:pt x="1400017" y="2647444"/>
                    <a:pt x="1506108" y="2467469"/>
                  </a:cubicBezTo>
                  <a:cubicBezTo>
                    <a:pt x="1516527" y="2449472"/>
                    <a:pt x="1510844" y="2446630"/>
                    <a:pt x="1494741" y="2437158"/>
                  </a:cubicBezTo>
                  <a:cubicBezTo>
                    <a:pt x="1202044" y="2269497"/>
                    <a:pt x="909348" y="2099941"/>
                    <a:pt x="616651" y="1931333"/>
                  </a:cubicBezTo>
                  <a:cubicBezTo>
                    <a:pt x="426257" y="1821454"/>
                    <a:pt x="236809" y="1712521"/>
                    <a:pt x="45467" y="1603589"/>
                  </a:cubicBezTo>
                  <a:cubicBezTo>
                    <a:pt x="13261" y="1585591"/>
                    <a:pt x="0" y="1563805"/>
                    <a:pt x="0" y="1524968"/>
                  </a:cubicBezTo>
                  <a:cubicBezTo>
                    <a:pt x="1894" y="1202907"/>
                    <a:pt x="1894" y="880846"/>
                    <a:pt x="947" y="558786"/>
                  </a:cubicBezTo>
                  <a:cubicBezTo>
                    <a:pt x="947" y="531316"/>
                    <a:pt x="5683" y="513318"/>
                    <a:pt x="32206" y="498162"/>
                  </a:cubicBezTo>
                  <a:cubicBezTo>
                    <a:pt x="179975" y="414805"/>
                    <a:pt x="326797" y="329554"/>
                    <a:pt x="472672" y="245250"/>
                  </a:cubicBezTo>
                  <a:cubicBezTo>
                    <a:pt x="609074" y="166629"/>
                    <a:pt x="745476" y="88008"/>
                    <a:pt x="879984" y="7493"/>
                  </a:cubicBezTo>
                  <a:cubicBezTo>
                    <a:pt x="903665" y="-6715"/>
                    <a:pt x="916926" y="1810"/>
                    <a:pt x="934923" y="12229"/>
                  </a:cubicBezTo>
                  <a:cubicBezTo>
                    <a:pt x="1131002" y="124951"/>
                    <a:pt x="1328027" y="237672"/>
                    <a:pt x="1524105" y="351341"/>
                  </a:cubicBezTo>
                  <a:cubicBezTo>
                    <a:pt x="1813012" y="518054"/>
                    <a:pt x="2101920" y="684768"/>
                    <a:pt x="2389880" y="853377"/>
                  </a:cubicBezTo>
                  <a:cubicBezTo>
                    <a:pt x="2424928" y="874216"/>
                    <a:pt x="2432506" y="852429"/>
                    <a:pt x="2445768" y="829696"/>
                  </a:cubicBezTo>
                  <a:cubicBezTo>
                    <a:pt x="2581222" y="594781"/>
                    <a:pt x="2716677" y="359866"/>
                    <a:pt x="2852132" y="125898"/>
                  </a:cubicBezTo>
                  <a:cubicBezTo>
                    <a:pt x="2858763" y="116426"/>
                    <a:pt x="2861605" y="103164"/>
                    <a:pt x="2881497" y="96533"/>
                  </a:cubicBezTo>
                  <a:close/>
                </a:path>
              </a:pathLst>
            </a:custGeom>
            <a:solidFill>
              <a:schemeClr val="accent2"/>
            </a:solidFill>
            <a:ln w="9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5">
              <a:extLst>
                <a:ext uri="{FF2B5EF4-FFF2-40B4-BE49-F238E27FC236}">
                  <a16:creationId xmlns:a16="http://schemas.microsoft.com/office/drawing/2014/main" id="{5F77267F-DB62-422C-BC92-24D21A800E02}"/>
                </a:ext>
              </a:extLst>
            </p:cNvPr>
            <p:cNvSpPr/>
            <p:nvPr/>
          </p:nvSpPr>
          <p:spPr>
            <a:xfrm>
              <a:off x="4288671" y="-366"/>
              <a:ext cx="3608975" cy="4073122"/>
            </a:xfrm>
            <a:custGeom>
              <a:avLst/>
              <a:gdLst>
                <a:gd name="connsiteX0" fmla="*/ 0 w 3608975"/>
                <a:gd name="connsiteY0" fmla="*/ 1789698 h 4073121"/>
                <a:gd name="connsiteX1" fmla="*/ 141138 w 3608975"/>
                <a:gd name="connsiteY1" fmla="*/ 1647612 h 4073121"/>
                <a:gd name="connsiteX2" fmla="*/ 1592306 w 3608975"/>
                <a:gd name="connsiteY2" fmla="*/ 213495 h 4073121"/>
                <a:gd name="connsiteX3" fmla="*/ 1777965 w 3608975"/>
                <a:gd name="connsiteY3" fmla="*/ 25942 h 4073121"/>
                <a:gd name="connsiteX4" fmla="*/ 1864164 w 3608975"/>
                <a:gd name="connsiteY4" fmla="*/ 25942 h 4073121"/>
                <a:gd name="connsiteX5" fmla="*/ 2024247 w 3608975"/>
                <a:gd name="connsiteY5" fmla="*/ 191708 h 4073121"/>
                <a:gd name="connsiteX6" fmla="*/ 2426823 w 3608975"/>
                <a:gd name="connsiteY6" fmla="*/ 597126 h 4073121"/>
                <a:gd name="connsiteX7" fmla="*/ 3111676 w 3608975"/>
                <a:gd name="connsiteY7" fmla="*/ 1292398 h 4073121"/>
                <a:gd name="connsiteX8" fmla="*/ 3597608 w 3608975"/>
                <a:gd name="connsiteY8" fmla="*/ 1784962 h 4073121"/>
                <a:gd name="connsiteX9" fmla="*/ 3617500 w 3608975"/>
                <a:gd name="connsiteY9" fmla="*/ 1817168 h 4073121"/>
                <a:gd name="connsiteX10" fmla="*/ 3367430 w 3608975"/>
                <a:gd name="connsiteY10" fmla="*/ 1817168 h 4073121"/>
                <a:gd name="connsiteX11" fmla="*/ 2742253 w 3608975"/>
                <a:gd name="connsiteY11" fmla="*/ 1810537 h 4073121"/>
                <a:gd name="connsiteX12" fmla="*/ 2721414 w 3608975"/>
                <a:gd name="connsiteY12" fmla="*/ 1835165 h 4073121"/>
                <a:gd name="connsiteX13" fmla="*/ 2716677 w 3608975"/>
                <a:gd name="connsiteY13" fmla="*/ 2847762 h 4073121"/>
                <a:gd name="connsiteX14" fmla="*/ 2714783 w 3608975"/>
                <a:gd name="connsiteY14" fmla="*/ 3506093 h 4073121"/>
                <a:gd name="connsiteX15" fmla="*/ 2669316 w 3608975"/>
                <a:gd name="connsiteY15" fmla="*/ 3584713 h 4073121"/>
                <a:gd name="connsiteX16" fmla="*/ 1829116 w 3608975"/>
                <a:gd name="connsiteY16" fmla="*/ 4062121 h 4073121"/>
                <a:gd name="connsiteX17" fmla="*/ 1760915 w 3608975"/>
                <a:gd name="connsiteY17" fmla="*/ 4064963 h 4073121"/>
                <a:gd name="connsiteX18" fmla="*/ 1322344 w 3608975"/>
                <a:gd name="connsiteY18" fmla="*/ 3807314 h 4073121"/>
                <a:gd name="connsiteX19" fmla="*/ 914084 w 3608975"/>
                <a:gd name="connsiteY19" fmla="*/ 3571452 h 4073121"/>
                <a:gd name="connsiteX20" fmla="*/ 891350 w 3608975"/>
                <a:gd name="connsiteY20" fmla="*/ 3521248 h 4073121"/>
                <a:gd name="connsiteX21" fmla="*/ 894192 w 3608975"/>
                <a:gd name="connsiteY21" fmla="*/ 2841132 h 4073121"/>
                <a:gd name="connsiteX22" fmla="*/ 901770 w 3608975"/>
                <a:gd name="connsiteY22" fmla="*/ 1840849 h 4073121"/>
                <a:gd name="connsiteX23" fmla="*/ 853461 w 3608975"/>
                <a:gd name="connsiteY23" fmla="*/ 1803906 h 4073121"/>
                <a:gd name="connsiteX24" fmla="*/ 39784 w 3608975"/>
                <a:gd name="connsiteY24" fmla="*/ 1799170 h 4073121"/>
                <a:gd name="connsiteX25" fmla="*/ 0 w 3608975"/>
                <a:gd name="connsiteY25" fmla="*/ 1789698 h 407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08975" h="4073121">
                  <a:moveTo>
                    <a:pt x="0" y="1789698"/>
                  </a:moveTo>
                  <a:cubicBezTo>
                    <a:pt x="47362" y="1742336"/>
                    <a:pt x="93777" y="1694027"/>
                    <a:pt x="141138" y="1647612"/>
                  </a:cubicBezTo>
                  <a:cubicBezTo>
                    <a:pt x="624230" y="1170205"/>
                    <a:pt x="1108268" y="691850"/>
                    <a:pt x="1592306" y="213495"/>
                  </a:cubicBezTo>
                  <a:cubicBezTo>
                    <a:pt x="1654824" y="151924"/>
                    <a:pt x="1719236" y="91301"/>
                    <a:pt x="1777965" y="25942"/>
                  </a:cubicBezTo>
                  <a:cubicBezTo>
                    <a:pt x="1811118" y="-10053"/>
                    <a:pt x="1836694" y="-7212"/>
                    <a:pt x="1864164" y="25942"/>
                  </a:cubicBezTo>
                  <a:cubicBezTo>
                    <a:pt x="1912473" y="86565"/>
                    <a:pt x="1970254" y="137716"/>
                    <a:pt x="2024247" y="191708"/>
                  </a:cubicBezTo>
                  <a:cubicBezTo>
                    <a:pt x="2157807" y="327163"/>
                    <a:pt x="2293262" y="461671"/>
                    <a:pt x="2426823" y="597126"/>
                  </a:cubicBezTo>
                  <a:cubicBezTo>
                    <a:pt x="2654160" y="830146"/>
                    <a:pt x="2883391" y="1060325"/>
                    <a:pt x="3111676" y="1292398"/>
                  </a:cubicBezTo>
                  <a:cubicBezTo>
                    <a:pt x="3272706" y="1457218"/>
                    <a:pt x="3435631" y="1620142"/>
                    <a:pt x="3597608" y="1784962"/>
                  </a:cubicBezTo>
                  <a:cubicBezTo>
                    <a:pt x="3605186" y="1792540"/>
                    <a:pt x="3617500" y="1796329"/>
                    <a:pt x="3617500" y="1817168"/>
                  </a:cubicBezTo>
                  <a:cubicBezTo>
                    <a:pt x="3534143" y="1817168"/>
                    <a:pt x="3450787" y="1818115"/>
                    <a:pt x="3367430" y="1817168"/>
                  </a:cubicBezTo>
                  <a:cubicBezTo>
                    <a:pt x="3159038" y="1815273"/>
                    <a:pt x="2950645" y="1813379"/>
                    <a:pt x="2742253" y="1810537"/>
                  </a:cubicBezTo>
                  <a:cubicBezTo>
                    <a:pt x="2721414" y="1810537"/>
                    <a:pt x="2721414" y="1816221"/>
                    <a:pt x="2721414" y="1835165"/>
                  </a:cubicBezTo>
                  <a:cubicBezTo>
                    <a:pt x="2720466" y="2172382"/>
                    <a:pt x="2718572" y="2510546"/>
                    <a:pt x="2716677" y="2847762"/>
                  </a:cubicBezTo>
                  <a:cubicBezTo>
                    <a:pt x="2715730" y="3067521"/>
                    <a:pt x="2714783" y="3286333"/>
                    <a:pt x="2714783" y="3506093"/>
                  </a:cubicBezTo>
                  <a:cubicBezTo>
                    <a:pt x="2714783" y="3543035"/>
                    <a:pt x="2702469" y="3564821"/>
                    <a:pt x="2669316" y="3584713"/>
                  </a:cubicBezTo>
                  <a:cubicBezTo>
                    <a:pt x="2388933" y="3741955"/>
                    <a:pt x="2109498" y="3902038"/>
                    <a:pt x="1829116" y="4062121"/>
                  </a:cubicBezTo>
                  <a:cubicBezTo>
                    <a:pt x="1805435" y="4075382"/>
                    <a:pt x="1787437" y="4081066"/>
                    <a:pt x="1760915" y="4064963"/>
                  </a:cubicBezTo>
                  <a:cubicBezTo>
                    <a:pt x="1615987" y="3977817"/>
                    <a:pt x="1469165" y="3892565"/>
                    <a:pt x="1322344" y="3807314"/>
                  </a:cubicBezTo>
                  <a:cubicBezTo>
                    <a:pt x="1186889" y="3727746"/>
                    <a:pt x="1051434" y="3648178"/>
                    <a:pt x="914084" y="3571452"/>
                  </a:cubicBezTo>
                  <a:cubicBezTo>
                    <a:pt x="890403" y="3558191"/>
                    <a:pt x="891350" y="3542087"/>
                    <a:pt x="891350" y="3521248"/>
                  </a:cubicBezTo>
                  <a:cubicBezTo>
                    <a:pt x="892298" y="3294858"/>
                    <a:pt x="893245" y="3068469"/>
                    <a:pt x="894192" y="2841132"/>
                  </a:cubicBezTo>
                  <a:cubicBezTo>
                    <a:pt x="896087" y="2507704"/>
                    <a:pt x="897981" y="2174276"/>
                    <a:pt x="901770" y="1840849"/>
                  </a:cubicBezTo>
                  <a:cubicBezTo>
                    <a:pt x="901770" y="1800118"/>
                    <a:pt x="879037" y="1803906"/>
                    <a:pt x="853461" y="1803906"/>
                  </a:cubicBezTo>
                  <a:cubicBezTo>
                    <a:pt x="582551" y="1802959"/>
                    <a:pt x="311641" y="1801065"/>
                    <a:pt x="39784" y="1799170"/>
                  </a:cubicBezTo>
                  <a:cubicBezTo>
                    <a:pt x="28417" y="1799170"/>
                    <a:pt x="15156" y="1803906"/>
                    <a:pt x="0" y="1789698"/>
                  </a:cubicBezTo>
                  <a:close/>
                </a:path>
              </a:pathLst>
            </a:custGeom>
            <a:solidFill>
              <a:schemeClr val="accent1"/>
            </a:solidFill>
            <a:ln w="9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rapezoid 10">
            <a:extLst>
              <a:ext uri="{FF2B5EF4-FFF2-40B4-BE49-F238E27FC236}">
                <a16:creationId xmlns:a16="http://schemas.microsoft.com/office/drawing/2014/main" id="{C4BE6B49-41E8-41AE-9F53-51F68502BFBF}"/>
              </a:ext>
            </a:extLst>
          </p:cNvPr>
          <p:cNvSpPr/>
          <p:nvPr/>
        </p:nvSpPr>
        <p:spPr>
          <a:xfrm>
            <a:off x="6318214" y="3931093"/>
            <a:ext cx="368250" cy="367819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CEBA0C56-588D-4529-A54C-8336DA6761A2}"/>
              </a:ext>
            </a:extLst>
          </p:cNvPr>
          <p:cNvSpPr>
            <a:spLocks noChangeAspect="1"/>
          </p:cNvSpPr>
          <p:nvPr/>
        </p:nvSpPr>
        <p:spPr>
          <a:xfrm>
            <a:off x="5971097" y="3164937"/>
            <a:ext cx="310571" cy="370101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ounded Rectangle 1">
            <a:extLst>
              <a:ext uri="{FF2B5EF4-FFF2-40B4-BE49-F238E27FC236}">
                <a16:creationId xmlns:a16="http://schemas.microsoft.com/office/drawing/2014/main" id="{CABD53CA-052F-4AE4-9E24-3F5AF07BD4A4}"/>
              </a:ext>
            </a:extLst>
          </p:cNvPr>
          <p:cNvSpPr>
            <a:spLocks/>
          </p:cNvSpPr>
          <p:nvPr/>
        </p:nvSpPr>
        <p:spPr>
          <a:xfrm>
            <a:off x="5538804" y="3951114"/>
            <a:ext cx="327776" cy="327776"/>
          </a:xfrm>
          <a:custGeom>
            <a:avLst/>
            <a:gdLst/>
            <a:ahLst/>
            <a:cxnLst/>
            <a:rect l="l" t="t" r="r" b="b"/>
            <a:pathLst>
              <a:path w="3888432" h="3902714">
                <a:moveTo>
                  <a:pt x="1113894" y="3227140"/>
                </a:moveTo>
                <a:lnTo>
                  <a:pt x="2774538" y="3227140"/>
                </a:lnTo>
                <a:cubicBezTo>
                  <a:pt x="2813020" y="3227140"/>
                  <a:pt x="2844216" y="3258336"/>
                  <a:pt x="2844216" y="3296818"/>
                </a:cubicBezTo>
                <a:lnTo>
                  <a:pt x="2844216" y="3337462"/>
                </a:lnTo>
                <a:cubicBezTo>
                  <a:pt x="2844216" y="3375944"/>
                  <a:pt x="2813020" y="3407140"/>
                  <a:pt x="2774538" y="3407140"/>
                </a:cubicBezTo>
                <a:lnTo>
                  <a:pt x="1113894" y="3407140"/>
                </a:lnTo>
                <a:cubicBezTo>
                  <a:pt x="1075412" y="3407140"/>
                  <a:pt x="1044216" y="3375944"/>
                  <a:pt x="1044216" y="3337462"/>
                </a:cubicBezTo>
                <a:lnTo>
                  <a:pt x="1044216" y="3296818"/>
                </a:lnTo>
                <a:cubicBezTo>
                  <a:pt x="1044216" y="3258336"/>
                  <a:pt x="1075412" y="3227140"/>
                  <a:pt x="1113894" y="3227140"/>
                </a:cubicBezTo>
                <a:close/>
                <a:moveTo>
                  <a:pt x="1111898" y="2923315"/>
                </a:moveTo>
                <a:lnTo>
                  <a:pt x="2772542" y="2923315"/>
                </a:lnTo>
                <a:cubicBezTo>
                  <a:pt x="2811024" y="2923315"/>
                  <a:pt x="2842220" y="2954511"/>
                  <a:pt x="2842220" y="2992993"/>
                </a:cubicBezTo>
                <a:lnTo>
                  <a:pt x="2842220" y="3033637"/>
                </a:lnTo>
                <a:cubicBezTo>
                  <a:pt x="2842220" y="3072119"/>
                  <a:pt x="2811024" y="3103315"/>
                  <a:pt x="2772542" y="3103315"/>
                </a:cubicBezTo>
                <a:lnTo>
                  <a:pt x="1111898" y="3103315"/>
                </a:lnTo>
                <a:cubicBezTo>
                  <a:pt x="1073416" y="3103315"/>
                  <a:pt x="1042220" y="3072119"/>
                  <a:pt x="1042220" y="3033637"/>
                </a:cubicBezTo>
                <a:lnTo>
                  <a:pt x="1042220" y="2992993"/>
                </a:lnTo>
                <a:cubicBezTo>
                  <a:pt x="1042220" y="2954511"/>
                  <a:pt x="1073416" y="2923315"/>
                  <a:pt x="1111898" y="2923315"/>
                </a:cubicBezTo>
                <a:close/>
                <a:moveTo>
                  <a:pt x="495275" y="2664296"/>
                </a:moveTo>
                <a:lnTo>
                  <a:pt x="853982" y="2664296"/>
                </a:lnTo>
                <a:lnTo>
                  <a:pt x="853982" y="3560524"/>
                </a:lnTo>
                <a:lnTo>
                  <a:pt x="3006222" y="3560524"/>
                </a:lnTo>
                <a:lnTo>
                  <a:pt x="3006222" y="2664296"/>
                </a:lnTo>
                <a:lnTo>
                  <a:pt x="3364929" y="2664296"/>
                </a:lnTo>
                <a:lnTo>
                  <a:pt x="3364929" y="3902714"/>
                </a:lnTo>
                <a:lnTo>
                  <a:pt x="495275" y="3902714"/>
                </a:lnTo>
                <a:close/>
                <a:moveTo>
                  <a:pt x="1113894" y="2619490"/>
                </a:moveTo>
                <a:lnTo>
                  <a:pt x="2774538" y="2619490"/>
                </a:lnTo>
                <a:cubicBezTo>
                  <a:pt x="2813020" y="2619490"/>
                  <a:pt x="2844216" y="2650686"/>
                  <a:pt x="2844216" y="2689168"/>
                </a:cubicBezTo>
                <a:lnTo>
                  <a:pt x="2844216" y="2729812"/>
                </a:lnTo>
                <a:cubicBezTo>
                  <a:pt x="2844216" y="2768294"/>
                  <a:pt x="2813020" y="2799490"/>
                  <a:pt x="2774538" y="2799490"/>
                </a:cubicBezTo>
                <a:lnTo>
                  <a:pt x="1113894" y="2799490"/>
                </a:lnTo>
                <a:cubicBezTo>
                  <a:pt x="1075412" y="2799490"/>
                  <a:pt x="1044216" y="2768294"/>
                  <a:pt x="1044216" y="2729812"/>
                </a:cubicBezTo>
                <a:lnTo>
                  <a:pt x="1044216" y="2689168"/>
                </a:lnTo>
                <a:cubicBezTo>
                  <a:pt x="1044216" y="2650686"/>
                  <a:pt x="1075412" y="2619490"/>
                  <a:pt x="1113894" y="2619490"/>
                </a:cubicBezTo>
                <a:close/>
                <a:moveTo>
                  <a:pt x="3183220" y="1512740"/>
                </a:moveTo>
                <a:cubicBezTo>
                  <a:pt x="3130821" y="1512740"/>
                  <a:pt x="3088344" y="1555217"/>
                  <a:pt x="3088344" y="1607616"/>
                </a:cubicBezTo>
                <a:lnTo>
                  <a:pt x="3088344" y="1777903"/>
                </a:lnTo>
                <a:cubicBezTo>
                  <a:pt x="3088344" y="1830302"/>
                  <a:pt x="3130821" y="1872779"/>
                  <a:pt x="3183220" y="1872779"/>
                </a:cubicBezTo>
                <a:lnTo>
                  <a:pt x="3334111" y="1872779"/>
                </a:lnTo>
                <a:cubicBezTo>
                  <a:pt x="3386510" y="1872779"/>
                  <a:pt x="3428987" y="1830302"/>
                  <a:pt x="3428987" y="1777903"/>
                </a:cubicBezTo>
                <a:lnTo>
                  <a:pt x="3428987" y="1607616"/>
                </a:lnTo>
                <a:cubicBezTo>
                  <a:pt x="3428987" y="1555217"/>
                  <a:pt x="3386510" y="1512740"/>
                  <a:pt x="3334111" y="1512740"/>
                </a:cubicBezTo>
                <a:close/>
                <a:moveTo>
                  <a:pt x="317370" y="1192161"/>
                </a:moveTo>
                <a:lnTo>
                  <a:pt x="3571062" y="1192161"/>
                </a:lnTo>
                <a:cubicBezTo>
                  <a:pt x="3746341" y="1192161"/>
                  <a:pt x="3888432" y="1369515"/>
                  <a:pt x="3888432" y="1588294"/>
                </a:cubicBezTo>
                <a:lnTo>
                  <a:pt x="3888432" y="3172779"/>
                </a:lnTo>
                <a:cubicBezTo>
                  <a:pt x="3888432" y="3391558"/>
                  <a:pt x="3746341" y="3568912"/>
                  <a:pt x="3571062" y="3568912"/>
                </a:cubicBezTo>
                <a:lnTo>
                  <a:pt x="3484959" y="3568912"/>
                </a:lnTo>
                <a:lnTo>
                  <a:pt x="3484959" y="2490370"/>
                </a:lnTo>
                <a:lnTo>
                  <a:pt x="388615" y="2490370"/>
                </a:lnTo>
                <a:lnTo>
                  <a:pt x="388615" y="3568912"/>
                </a:lnTo>
                <a:lnTo>
                  <a:pt x="317370" y="3568912"/>
                </a:lnTo>
                <a:cubicBezTo>
                  <a:pt x="142091" y="3568912"/>
                  <a:pt x="0" y="3391558"/>
                  <a:pt x="0" y="3172779"/>
                </a:cubicBezTo>
                <a:lnTo>
                  <a:pt x="0" y="1588294"/>
                </a:lnTo>
                <a:cubicBezTo>
                  <a:pt x="0" y="1369515"/>
                  <a:pt x="142091" y="1192161"/>
                  <a:pt x="317370" y="1192161"/>
                </a:cubicBezTo>
                <a:close/>
                <a:moveTo>
                  <a:pt x="3010811" y="792088"/>
                </a:moveTo>
                <a:lnTo>
                  <a:pt x="3369518" y="792088"/>
                </a:lnTo>
                <a:lnTo>
                  <a:pt x="3369518" y="1080119"/>
                </a:lnTo>
                <a:lnTo>
                  <a:pt x="3010811" y="1080119"/>
                </a:lnTo>
                <a:close/>
                <a:moveTo>
                  <a:pt x="2700857" y="0"/>
                </a:moveTo>
                <a:lnTo>
                  <a:pt x="3329483" y="698376"/>
                </a:lnTo>
                <a:lnTo>
                  <a:pt x="2700857" y="698376"/>
                </a:lnTo>
                <a:close/>
                <a:moveTo>
                  <a:pt x="499864" y="0"/>
                </a:moveTo>
                <a:lnTo>
                  <a:pt x="2592288" y="0"/>
                </a:lnTo>
                <a:lnTo>
                  <a:pt x="2592288" y="298450"/>
                </a:lnTo>
                <a:lnTo>
                  <a:pt x="858571" y="298450"/>
                </a:lnTo>
                <a:lnTo>
                  <a:pt x="858571" y="1080119"/>
                </a:lnTo>
                <a:lnTo>
                  <a:pt x="499864" y="1080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A9F723CA-E56A-4DA7-93BF-20D527ADDE60}"/>
              </a:ext>
            </a:extLst>
          </p:cNvPr>
          <p:cNvSpPr txBox="1"/>
          <p:nvPr/>
        </p:nvSpPr>
        <p:spPr>
          <a:xfrm>
            <a:off x="6846284" y="5159411"/>
            <a:ext cx="5082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Determinar las percepciones emocionales y cognitivas sobre los estímulos sensoriales de los consumidores de las cadenas de farmacias autoservicio en los cantones de Quito y Rumiñahui.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1B3B319B-7DCE-45E7-82A9-AAAD0FF2C730}"/>
              </a:ext>
            </a:extLst>
          </p:cNvPr>
          <p:cNvSpPr txBox="1"/>
          <p:nvPr/>
        </p:nvSpPr>
        <p:spPr>
          <a:xfrm>
            <a:off x="530244" y="5132130"/>
            <a:ext cx="4351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Examinar cómo los estímulos sensoriales influyen en la intención de compra del consumidor en las cadenas de farmacias en los cantones Quito y Rumiñahui.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.  </a:t>
            </a: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7385A9E3-5277-4969-8E62-E188C2B5B3E5}"/>
              </a:ext>
            </a:extLst>
          </p:cNvPr>
          <p:cNvSpPr txBox="1"/>
          <p:nvPr/>
        </p:nvSpPr>
        <p:spPr>
          <a:xfrm>
            <a:off x="7025325" y="2051550"/>
            <a:ext cx="4724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Analizar el comportamiento predictivo de la percepción emocional y cognitiva del consumidor en su intención de compra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0E373459-B85C-4E38-A348-F0CDDBE07FE4}"/>
              </a:ext>
            </a:extLst>
          </p:cNvPr>
          <p:cNvSpPr txBox="1"/>
          <p:nvPr/>
        </p:nvSpPr>
        <p:spPr>
          <a:xfrm>
            <a:off x="275381" y="1634256"/>
            <a:ext cx="4724393" cy="1846659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just"/>
            <a:r>
              <a:rPr lang="es-MX" altLang="ko-KR" sz="2000" b="1" dirty="0">
                <a:solidFill>
                  <a:schemeClr val="accent6"/>
                </a:solidFill>
              </a:rPr>
              <a:t>Demostrar que el Marketing Sensorial incide en la intención de compra del consumidor e influye en su preferencia de marca por las cadenas de farmacias autoservicio de los cantones Quito y Rumiñahui.</a:t>
            </a:r>
            <a:endParaRPr lang="ko-KR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38" name="Rectangle 130">
            <a:extLst>
              <a:ext uri="{FF2B5EF4-FFF2-40B4-BE49-F238E27FC236}">
                <a16:creationId xmlns:a16="http://schemas.microsoft.com/office/drawing/2014/main" id="{0152CD53-233F-49CD-AE8F-2F01B04088EC}"/>
              </a:ext>
            </a:extLst>
          </p:cNvPr>
          <p:cNvSpPr/>
          <p:nvPr/>
        </p:nvSpPr>
        <p:spPr>
          <a:xfrm>
            <a:off x="9103248" y="1348693"/>
            <a:ext cx="568545" cy="571126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9" name="Heart 38">
            <a:extLst>
              <a:ext uri="{FF2B5EF4-FFF2-40B4-BE49-F238E27FC236}">
                <a16:creationId xmlns:a16="http://schemas.microsoft.com/office/drawing/2014/main" id="{BCB23932-9812-4BD8-B47D-948BD5650227}"/>
              </a:ext>
            </a:extLst>
          </p:cNvPr>
          <p:cNvSpPr/>
          <p:nvPr/>
        </p:nvSpPr>
        <p:spPr>
          <a:xfrm>
            <a:off x="2102387" y="4500874"/>
            <a:ext cx="566675" cy="5666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0" name="Freeform 108">
            <a:extLst>
              <a:ext uri="{FF2B5EF4-FFF2-40B4-BE49-F238E27FC236}">
                <a16:creationId xmlns:a16="http://schemas.microsoft.com/office/drawing/2014/main" id="{AD756F9A-4D29-4233-803E-631D07417A08}"/>
              </a:ext>
            </a:extLst>
          </p:cNvPr>
          <p:cNvSpPr/>
          <p:nvPr/>
        </p:nvSpPr>
        <p:spPr>
          <a:xfrm>
            <a:off x="9169936" y="4512995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4463C98-8FF7-47C4-8C45-9A03F23205F8}"/>
              </a:ext>
            </a:extLst>
          </p:cNvPr>
          <p:cNvSpPr/>
          <p:nvPr/>
        </p:nvSpPr>
        <p:spPr>
          <a:xfrm>
            <a:off x="530244" y="705125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389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468792" y="232533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Marco Teórico - Referencial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8561C96-64FE-4DAB-87D8-619B3A35323D}"/>
              </a:ext>
            </a:extLst>
          </p:cNvPr>
          <p:cNvGrpSpPr/>
          <p:nvPr/>
        </p:nvGrpSpPr>
        <p:grpSpPr>
          <a:xfrm>
            <a:off x="335343" y="1554417"/>
            <a:ext cx="9111005" cy="4861227"/>
            <a:chOff x="103327" y="381360"/>
            <a:chExt cx="7006884" cy="3738562"/>
          </a:xfrm>
        </p:grpSpPr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91C34B61-7688-4E58-A126-42014BD86492}"/>
                </a:ext>
              </a:extLst>
            </p:cNvPr>
            <p:cNvSpPr/>
            <p:nvPr/>
          </p:nvSpPr>
          <p:spPr>
            <a:xfrm>
              <a:off x="3713340" y="2202626"/>
              <a:ext cx="1728192" cy="1728192"/>
            </a:xfrm>
            <a:prstGeom prst="donut">
              <a:avLst>
                <a:gd name="adj" fmla="val 729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8D3A1F7-40EE-464D-931E-76A764BF8F5E}"/>
                </a:ext>
              </a:extLst>
            </p:cNvPr>
            <p:cNvSpPr/>
            <p:nvPr/>
          </p:nvSpPr>
          <p:spPr>
            <a:xfrm>
              <a:off x="4271402" y="3507854"/>
              <a:ext cx="612068" cy="6120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7" name="Rounded Rectangle 51">
              <a:extLst>
                <a:ext uri="{FF2B5EF4-FFF2-40B4-BE49-F238E27FC236}">
                  <a16:creationId xmlns:a16="http://schemas.microsoft.com/office/drawing/2014/main" id="{5FC44D45-F843-4C62-B4DC-73198747BC17}"/>
                </a:ext>
              </a:extLst>
            </p:cNvPr>
            <p:cNvSpPr/>
            <p:nvPr/>
          </p:nvSpPr>
          <p:spPr>
            <a:xfrm rot="16200000" flipH="1">
              <a:off x="4228929" y="2664335"/>
              <a:ext cx="706640" cy="665486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8" name="Donut 8">
              <a:extLst>
                <a:ext uri="{FF2B5EF4-FFF2-40B4-BE49-F238E27FC236}">
                  <a16:creationId xmlns:a16="http://schemas.microsoft.com/office/drawing/2014/main" id="{D5050B8A-901A-4E45-94A7-7855B00B210C}"/>
                </a:ext>
              </a:extLst>
            </p:cNvPr>
            <p:cNvSpPr/>
            <p:nvPr/>
          </p:nvSpPr>
          <p:spPr>
            <a:xfrm>
              <a:off x="4429790" y="3643901"/>
              <a:ext cx="284420" cy="339973"/>
            </a:xfrm>
            <a:custGeom>
              <a:avLst/>
              <a:gdLst/>
              <a:ahLst/>
              <a:cxnLst/>
              <a:rect l="l" t="t" r="r" b="b"/>
              <a:pathLst>
                <a:path w="2688046" h="3213079">
                  <a:moveTo>
                    <a:pt x="1056023" y="556744"/>
                  </a:moveTo>
                  <a:lnTo>
                    <a:pt x="1056023" y="906412"/>
                  </a:lnTo>
                  <a:cubicBezTo>
                    <a:pt x="641240" y="1029807"/>
                    <a:pt x="338989" y="1414134"/>
                    <a:pt x="338989" y="1869056"/>
                  </a:cubicBezTo>
                  <a:cubicBezTo>
                    <a:pt x="338989" y="2424121"/>
                    <a:pt x="788958" y="2874090"/>
                    <a:pt x="1344023" y="2874090"/>
                  </a:cubicBezTo>
                  <a:cubicBezTo>
                    <a:pt x="1899088" y="2874090"/>
                    <a:pt x="2349057" y="2424121"/>
                    <a:pt x="2349057" y="1869056"/>
                  </a:cubicBezTo>
                  <a:cubicBezTo>
                    <a:pt x="2349057" y="1414134"/>
                    <a:pt x="2046806" y="1029807"/>
                    <a:pt x="1632023" y="906412"/>
                  </a:cubicBezTo>
                  <a:lnTo>
                    <a:pt x="1632023" y="556744"/>
                  </a:lnTo>
                  <a:cubicBezTo>
                    <a:pt x="2235992" y="687900"/>
                    <a:pt x="2688046" y="1225687"/>
                    <a:pt x="2688046" y="1869056"/>
                  </a:cubicBezTo>
                  <a:cubicBezTo>
                    <a:pt x="2688046" y="2611339"/>
                    <a:pt x="2086306" y="3213079"/>
                    <a:pt x="1344023" y="3213079"/>
                  </a:cubicBezTo>
                  <a:cubicBezTo>
                    <a:pt x="601740" y="3213079"/>
                    <a:pt x="0" y="2611339"/>
                    <a:pt x="0" y="1869056"/>
                  </a:cubicBezTo>
                  <a:cubicBezTo>
                    <a:pt x="0" y="1225687"/>
                    <a:pt x="452054" y="687900"/>
                    <a:pt x="1056023" y="556744"/>
                  </a:cubicBezTo>
                  <a:close/>
                  <a:moveTo>
                    <a:pt x="1344023" y="0"/>
                  </a:moveTo>
                  <a:cubicBezTo>
                    <a:pt x="1443445" y="0"/>
                    <a:pt x="1524043" y="80598"/>
                    <a:pt x="1524043" y="180020"/>
                  </a:cubicBezTo>
                  <a:lnTo>
                    <a:pt x="1524043" y="1413058"/>
                  </a:lnTo>
                  <a:cubicBezTo>
                    <a:pt x="1524043" y="1512480"/>
                    <a:pt x="1443445" y="1593078"/>
                    <a:pt x="1344023" y="1593078"/>
                  </a:cubicBezTo>
                  <a:cubicBezTo>
                    <a:pt x="1244601" y="1593078"/>
                    <a:pt x="1164003" y="1512480"/>
                    <a:pt x="1164003" y="1413058"/>
                  </a:cubicBezTo>
                  <a:lnTo>
                    <a:pt x="1164003" y="180020"/>
                  </a:lnTo>
                  <a:cubicBezTo>
                    <a:pt x="1164003" y="80598"/>
                    <a:pt x="1244601" y="0"/>
                    <a:pt x="13440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16" name="Group 27">
              <a:extLst>
                <a:ext uri="{FF2B5EF4-FFF2-40B4-BE49-F238E27FC236}">
                  <a16:creationId xmlns:a16="http://schemas.microsoft.com/office/drawing/2014/main" id="{064D252F-ABDA-4B42-9ABF-7301250BB6CB}"/>
                </a:ext>
              </a:extLst>
            </p:cNvPr>
            <p:cNvGrpSpPr/>
            <p:nvPr/>
          </p:nvGrpSpPr>
          <p:grpSpPr>
            <a:xfrm>
              <a:off x="103327" y="1928704"/>
              <a:ext cx="3203298" cy="1741596"/>
              <a:chOff x="536182" y="2755972"/>
              <a:chExt cx="2931976" cy="1741596"/>
            </a:xfrm>
          </p:grpSpPr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0D5A87F7-5E91-4AC3-A3D5-543C6B9B1504}"/>
                  </a:ext>
                </a:extLst>
              </p:cNvPr>
              <p:cNvSpPr txBox="1"/>
              <p:nvPr/>
            </p:nvSpPr>
            <p:spPr>
              <a:xfrm>
                <a:off x="536182" y="3290410"/>
                <a:ext cx="2793449" cy="12071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s-EC" altLang="ko-K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El marketing sensorial busca la diferenciación mediante la generación de experiencias vinculadas a las emociones que se vuelven duraderas. El ser humano tiene mejor recordación cuando se estimulan al menos tres sentidos. </a:t>
                </a:r>
              </a:p>
            </p:txBody>
          </p:sp>
          <p:sp>
            <p:nvSpPr>
              <p:cNvPr id="30" name="TextBox 11">
                <a:extLst>
                  <a:ext uri="{FF2B5EF4-FFF2-40B4-BE49-F238E27FC236}">
                    <a16:creationId xmlns:a16="http://schemas.microsoft.com/office/drawing/2014/main" id="{B7C667AC-600D-44FA-BC2B-6BFD2D0B5CAA}"/>
                  </a:ext>
                </a:extLst>
              </p:cNvPr>
              <p:cNvSpPr txBox="1"/>
              <p:nvPr/>
            </p:nvSpPr>
            <p:spPr>
              <a:xfrm>
                <a:off x="579660" y="2755972"/>
                <a:ext cx="2888498" cy="49706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C" altLang="ko-KR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Teoría de la comunicación mediante los sentidos</a:t>
                </a:r>
              </a:p>
            </p:txBody>
          </p:sp>
        </p:grpSp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8BE154EA-0C57-4C56-B9D0-15BD27E57BB7}"/>
                </a:ext>
              </a:extLst>
            </p:cNvPr>
            <p:cNvGrpSpPr/>
            <p:nvPr/>
          </p:nvGrpSpPr>
          <p:grpSpPr>
            <a:xfrm>
              <a:off x="2044658" y="381360"/>
              <a:ext cx="5065553" cy="1116675"/>
              <a:chOff x="2313080" y="-53693"/>
              <a:chExt cx="4636493" cy="1116675"/>
            </a:xfrm>
          </p:grpSpPr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A68E0BB6-C27F-4491-A534-41231E7F9963}"/>
                  </a:ext>
                </a:extLst>
              </p:cNvPr>
              <p:cNvSpPr txBox="1"/>
              <p:nvPr/>
            </p:nvSpPr>
            <p:spPr>
              <a:xfrm>
                <a:off x="2313080" y="423898"/>
                <a:ext cx="4636493" cy="63908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s-EC" altLang="ko-K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Los consumidores en la actualidad son menos susceptibles a la comunicación tradicional, esta debe dirigirse al subconsciente de las personas para influir en su toma de decisiones</a:t>
                </a:r>
              </a:p>
            </p:txBody>
          </p:sp>
          <p:sp>
            <p:nvSpPr>
              <p:cNvPr id="28" name="TextBox 11">
                <a:extLst>
                  <a:ext uri="{FF2B5EF4-FFF2-40B4-BE49-F238E27FC236}">
                    <a16:creationId xmlns:a16="http://schemas.microsoft.com/office/drawing/2014/main" id="{3AC4CF42-B305-4798-8D8D-FDDBB968BF79}"/>
                  </a:ext>
                </a:extLst>
              </p:cNvPr>
              <p:cNvSpPr txBox="1"/>
              <p:nvPr/>
            </p:nvSpPr>
            <p:spPr>
              <a:xfrm>
                <a:off x="2590801" y="-53693"/>
                <a:ext cx="3567260" cy="2840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C" altLang="ko-KR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Teoría de Marketing Sensorial de Martin Lindstrom</a:t>
                </a:r>
              </a:p>
            </p:txBody>
          </p:sp>
        </p:grpSp>
      </p:grpSp>
      <p:sp>
        <p:nvSpPr>
          <p:cNvPr id="36" name="TextBox 10">
            <a:extLst>
              <a:ext uri="{FF2B5EF4-FFF2-40B4-BE49-F238E27FC236}">
                <a16:creationId xmlns:a16="http://schemas.microsoft.com/office/drawing/2014/main" id="{2BC047F2-71CB-428E-9FA5-0FAAF082D297}"/>
              </a:ext>
            </a:extLst>
          </p:cNvPr>
          <p:cNvSpPr txBox="1"/>
          <p:nvPr/>
        </p:nvSpPr>
        <p:spPr>
          <a:xfrm>
            <a:off x="8002220" y="4452438"/>
            <a:ext cx="397814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 consumidor se encuentra expuesto a varios factores que influyen durante su proceso de decisión de compra a fin de poder examinar y determinar el efecto sobre sus compras futuras.</a:t>
            </a: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8EEDE538-9C16-4508-B102-9817D1DBF09B}"/>
              </a:ext>
            </a:extLst>
          </p:cNvPr>
          <p:cNvSpPr txBox="1"/>
          <p:nvPr/>
        </p:nvSpPr>
        <p:spPr>
          <a:xfrm>
            <a:off x="7734570" y="3704919"/>
            <a:ext cx="4103462" cy="369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Teoría del consumidor</a:t>
            </a:r>
          </a:p>
        </p:txBody>
      </p:sp>
      <p:sp>
        <p:nvSpPr>
          <p:cNvPr id="38" name="Flecha: hacia arriba 37">
            <a:extLst>
              <a:ext uri="{FF2B5EF4-FFF2-40B4-BE49-F238E27FC236}">
                <a16:creationId xmlns:a16="http://schemas.microsoft.com/office/drawing/2014/main" id="{DF79AC61-FE4E-44A4-B052-0DDE690E2724}"/>
              </a:ext>
            </a:extLst>
          </p:cNvPr>
          <p:cNvSpPr/>
          <p:nvPr/>
        </p:nvSpPr>
        <p:spPr>
          <a:xfrm>
            <a:off x="5858038" y="3283190"/>
            <a:ext cx="589917" cy="537038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Flecha: hacia arriba 38">
            <a:extLst>
              <a:ext uri="{FF2B5EF4-FFF2-40B4-BE49-F238E27FC236}">
                <a16:creationId xmlns:a16="http://schemas.microsoft.com/office/drawing/2014/main" id="{0AF04650-D7DE-492B-B518-EF7ED4F4706F}"/>
              </a:ext>
            </a:extLst>
          </p:cNvPr>
          <p:cNvSpPr/>
          <p:nvPr/>
        </p:nvSpPr>
        <p:spPr>
          <a:xfrm rot="5400000">
            <a:off x="7323945" y="4687098"/>
            <a:ext cx="589917" cy="537038"/>
          </a:xfrm>
          <a:prstGeom prst="upArrow">
            <a:avLst/>
          </a:prstGeom>
          <a:solidFill>
            <a:schemeClr val="accent5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Flecha: hacia arriba 39">
            <a:extLst>
              <a:ext uri="{FF2B5EF4-FFF2-40B4-BE49-F238E27FC236}">
                <a16:creationId xmlns:a16="http://schemas.microsoft.com/office/drawing/2014/main" id="{A24026FD-34DF-43C1-A3A6-EEF33A6B7F13}"/>
              </a:ext>
            </a:extLst>
          </p:cNvPr>
          <p:cNvSpPr/>
          <p:nvPr/>
        </p:nvSpPr>
        <p:spPr>
          <a:xfrm rot="16200000">
            <a:off x="4394896" y="4687098"/>
            <a:ext cx="589917" cy="537038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A228A7F-8C13-4160-AA7D-63121BB87717}"/>
              </a:ext>
            </a:extLst>
          </p:cNvPr>
          <p:cNvSpPr/>
          <p:nvPr/>
        </p:nvSpPr>
        <p:spPr>
          <a:xfrm>
            <a:off x="439632" y="744778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6948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424807" y="291529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Investigaciones previas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AF3D965-9338-4FB5-BDE3-24798B454B0C}"/>
              </a:ext>
            </a:extLst>
          </p:cNvPr>
          <p:cNvGrpSpPr/>
          <p:nvPr/>
        </p:nvGrpSpPr>
        <p:grpSpPr>
          <a:xfrm rot="5400000">
            <a:off x="5021866" y="-1178701"/>
            <a:ext cx="351774" cy="10450326"/>
            <a:chOff x="5706126" y="1518062"/>
            <a:chExt cx="288032" cy="5064514"/>
          </a:xfrm>
          <a:solidFill>
            <a:schemeClr val="accent2"/>
          </a:solidFill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2FF2684-E498-4AE5-9477-032EC74F1EA7}"/>
                </a:ext>
              </a:extLst>
            </p:cNvPr>
            <p:cNvSpPr/>
            <p:nvPr/>
          </p:nvSpPr>
          <p:spPr>
            <a:xfrm>
              <a:off x="5796137" y="1619371"/>
              <a:ext cx="108012" cy="49632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Flowchart: Extract 4">
              <a:extLst>
                <a:ext uri="{FF2B5EF4-FFF2-40B4-BE49-F238E27FC236}">
                  <a16:creationId xmlns:a16="http://schemas.microsoft.com/office/drawing/2014/main" id="{BD66C2FA-51C3-4396-AF0B-7DF57FE3684A}"/>
                </a:ext>
              </a:extLst>
            </p:cNvPr>
            <p:cNvSpPr/>
            <p:nvPr/>
          </p:nvSpPr>
          <p:spPr>
            <a:xfrm>
              <a:off x="5706126" y="1518062"/>
              <a:ext cx="288032" cy="182746"/>
            </a:xfrm>
            <a:prstGeom prst="flowChartExtra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BF5A14E3-6D65-44FF-9607-F4F87C4752C0}"/>
              </a:ext>
            </a:extLst>
          </p:cNvPr>
          <p:cNvGrpSpPr/>
          <p:nvPr/>
        </p:nvGrpSpPr>
        <p:grpSpPr>
          <a:xfrm rot="5400000">
            <a:off x="4478866" y="-1299911"/>
            <a:ext cx="701149" cy="9709228"/>
            <a:chOff x="5022516" y="1869503"/>
            <a:chExt cx="701149" cy="4705358"/>
          </a:xfrm>
          <a:solidFill>
            <a:schemeClr val="accent1"/>
          </a:solidFill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22E835C4-DFA6-4BDB-BD6F-828662786884}"/>
                </a:ext>
              </a:extLst>
            </p:cNvPr>
            <p:cNvSpPr/>
            <p:nvPr/>
          </p:nvSpPr>
          <p:spPr>
            <a:xfrm>
              <a:off x="5602890" y="2542257"/>
              <a:ext cx="120775" cy="40326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Bent Arrow 6">
              <a:extLst>
                <a:ext uri="{FF2B5EF4-FFF2-40B4-BE49-F238E27FC236}">
                  <a16:creationId xmlns:a16="http://schemas.microsoft.com/office/drawing/2014/main" id="{42F9321D-CEB4-4FAD-A738-C86F8B6A488F}"/>
                </a:ext>
              </a:extLst>
            </p:cNvPr>
            <p:cNvSpPr/>
            <p:nvPr/>
          </p:nvSpPr>
          <p:spPr>
            <a:xfrm flipH="1">
              <a:off x="5022516" y="1869503"/>
              <a:ext cx="699978" cy="911425"/>
            </a:xfrm>
            <a:prstGeom prst="bentArrow">
              <a:avLst>
                <a:gd name="adj1" fmla="val 16402"/>
                <a:gd name="adj2" fmla="val 25000"/>
                <a:gd name="adj3" fmla="val 33165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Bent Arrow 41">
              <a:extLst>
                <a:ext uri="{FF2B5EF4-FFF2-40B4-BE49-F238E27FC236}">
                  <a16:creationId xmlns:a16="http://schemas.microsoft.com/office/drawing/2014/main" id="{E8C835A1-BB3F-45D7-809A-CC7080FC2428}"/>
                </a:ext>
              </a:extLst>
            </p:cNvPr>
            <p:cNvSpPr/>
            <p:nvPr/>
          </p:nvSpPr>
          <p:spPr>
            <a:xfrm flipH="1">
              <a:off x="5112328" y="4749823"/>
              <a:ext cx="602075" cy="911425"/>
            </a:xfrm>
            <a:prstGeom prst="bentArrow">
              <a:avLst>
                <a:gd name="adj1" fmla="val 17792"/>
                <a:gd name="adj2" fmla="val 25000"/>
                <a:gd name="adj3" fmla="val 33165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BD5567EE-D2D7-4478-B7DA-73949BAD893C}"/>
              </a:ext>
            </a:extLst>
          </p:cNvPr>
          <p:cNvGrpSpPr/>
          <p:nvPr/>
        </p:nvGrpSpPr>
        <p:grpSpPr>
          <a:xfrm>
            <a:off x="6341960" y="1184661"/>
            <a:ext cx="5449982" cy="1850388"/>
            <a:chOff x="5210294" y="930993"/>
            <a:chExt cx="1750034" cy="689128"/>
          </a:xfrm>
        </p:grpSpPr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EA6D4E4D-57D7-445D-8EA5-C86DF0E6A8AB}"/>
                </a:ext>
              </a:extLst>
            </p:cNvPr>
            <p:cNvSpPr txBox="1"/>
            <p:nvPr/>
          </p:nvSpPr>
          <p:spPr>
            <a:xfrm>
              <a:off x="5210294" y="1052736"/>
              <a:ext cx="1750034" cy="5673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Resumen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Identificar los factores que generan intención de compra de productos de alta rotación, entre ellos la actitud a la publicidad y el recuerdo en un audiovisual publicitario.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Ciudad: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Madrid – España</a:t>
              </a:r>
              <a:endParaRPr lang="es-EC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Tipo: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Investigación exploratoria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Muestra: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32 personas encuestadas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Muestreo: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Población finita muestreo por conveniencia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Resultados: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Tentativamente </a:t>
              </a:r>
              <a:r>
                <a:rPr lang="es-MX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 intención de compra hacia una marca se ve afectada tanto por la actitud hacia el video generado por la percepción de humor del audiovisual publicitario, así como por el recuerdo y actitud hacia la marca como conocimiento previo.</a:t>
              </a:r>
              <a:endParaRPr lang="es-EC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66EEBB1F-5379-4049-B647-1E8AD7A126D3}"/>
                </a:ext>
              </a:extLst>
            </p:cNvPr>
            <p:cNvSpPr txBox="1"/>
            <p:nvPr/>
          </p:nvSpPr>
          <p:spPr>
            <a:xfrm>
              <a:off x="5210294" y="930993"/>
              <a:ext cx="1742087" cy="802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Tinoco Raquel, Óscar </a:t>
              </a:r>
              <a:r>
                <a:rPr lang="es-EC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Juanatey</a:t>
              </a:r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&amp; Alejandro Martínez (2019)</a:t>
              </a:r>
            </a:p>
          </p:txBody>
        </p:sp>
      </p:grpSp>
      <p:grpSp>
        <p:nvGrpSpPr>
          <p:cNvPr id="30" name="Group 35">
            <a:extLst>
              <a:ext uri="{FF2B5EF4-FFF2-40B4-BE49-F238E27FC236}">
                <a16:creationId xmlns:a16="http://schemas.microsoft.com/office/drawing/2014/main" id="{522FE556-4F91-41B9-BEA2-E6AF1E9C591D}"/>
              </a:ext>
            </a:extLst>
          </p:cNvPr>
          <p:cNvGrpSpPr/>
          <p:nvPr/>
        </p:nvGrpSpPr>
        <p:grpSpPr>
          <a:xfrm>
            <a:off x="-33225" y="4194949"/>
            <a:ext cx="8329089" cy="598931"/>
            <a:chOff x="722912" y="4194949"/>
            <a:chExt cx="7040880" cy="598931"/>
          </a:xfrm>
          <a:solidFill>
            <a:schemeClr val="accent3"/>
          </a:solidFill>
        </p:grpSpPr>
        <p:sp>
          <p:nvSpPr>
            <p:cNvPr id="31" name="Rectangle 44">
              <a:extLst>
                <a:ext uri="{FF2B5EF4-FFF2-40B4-BE49-F238E27FC236}">
                  <a16:creationId xmlns:a16="http://schemas.microsoft.com/office/drawing/2014/main" id="{CED8F50F-D11F-4257-82BE-CDFFBF147299}"/>
                </a:ext>
              </a:extLst>
            </p:cNvPr>
            <p:cNvSpPr/>
            <p:nvPr/>
          </p:nvSpPr>
          <p:spPr>
            <a:xfrm rot="5400000" flipH="1">
              <a:off x="4183716" y="734145"/>
              <a:ext cx="119272" cy="7040880"/>
            </a:xfrm>
            <a:custGeom>
              <a:avLst/>
              <a:gdLst/>
              <a:ahLst/>
              <a:cxnLst/>
              <a:rect l="l" t="t" r="r" b="b"/>
              <a:pathLst>
                <a:path w="119272" h="3118991">
                  <a:moveTo>
                    <a:pt x="119272" y="0"/>
                  </a:moveTo>
                  <a:lnTo>
                    <a:pt x="0" y="0"/>
                  </a:lnTo>
                  <a:lnTo>
                    <a:pt x="0" y="3118991"/>
                  </a:lnTo>
                  <a:lnTo>
                    <a:pt x="119272" y="311899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Bent Arrow 55">
              <a:extLst>
                <a:ext uri="{FF2B5EF4-FFF2-40B4-BE49-F238E27FC236}">
                  <a16:creationId xmlns:a16="http://schemas.microsoft.com/office/drawing/2014/main" id="{41F46F35-831A-45A8-A250-42CC5B444D45}"/>
                </a:ext>
              </a:extLst>
            </p:cNvPr>
            <p:cNvSpPr/>
            <p:nvPr/>
          </p:nvSpPr>
          <p:spPr>
            <a:xfrm rot="5400000">
              <a:off x="4903348" y="3555104"/>
              <a:ext cx="596880" cy="1880672"/>
            </a:xfrm>
            <a:prstGeom prst="bentArrow">
              <a:avLst>
                <a:gd name="adj1" fmla="val 17792"/>
                <a:gd name="adj2" fmla="val 25000"/>
                <a:gd name="adj3" fmla="val 33165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5" name="직사각형 113">
            <a:extLst>
              <a:ext uri="{FF2B5EF4-FFF2-40B4-BE49-F238E27FC236}">
                <a16:creationId xmlns:a16="http://schemas.microsoft.com/office/drawing/2014/main" id="{4D1F06A5-6D82-4A5A-BD78-83C9135A2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857" y="3293941"/>
            <a:ext cx="840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2016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41">
            <a:extLst>
              <a:ext uri="{FF2B5EF4-FFF2-40B4-BE49-F238E27FC236}">
                <a16:creationId xmlns:a16="http://schemas.microsoft.com/office/drawing/2014/main" id="{9A97D0CA-AA65-4A9F-BE89-6AB04F4E1B3F}"/>
              </a:ext>
            </a:extLst>
          </p:cNvPr>
          <p:cNvSpPr txBox="1"/>
          <p:nvPr/>
        </p:nvSpPr>
        <p:spPr>
          <a:xfrm>
            <a:off x="8484559" y="3293941"/>
            <a:ext cx="85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2019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76F638BA-4DAB-4767-AEB4-EF7E1F1D733D}"/>
              </a:ext>
            </a:extLst>
          </p:cNvPr>
          <p:cNvSpPr txBox="1"/>
          <p:nvPr/>
        </p:nvSpPr>
        <p:spPr>
          <a:xfrm>
            <a:off x="6377493" y="4341065"/>
            <a:ext cx="85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2017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Freeform 55">
            <a:extLst>
              <a:ext uri="{FF2B5EF4-FFF2-40B4-BE49-F238E27FC236}">
                <a16:creationId xmlns:a16="http://schemas.microsoft.com/office/drawing/2014/main" id="{C59CDE51-C1C2-4444-9A83-615DD1F192DF}"/>
              </a:ext>
            </a:extLst>
          </p:cNvPr>
          <p:cNvSpPr/>
          <p:nvPr/>
        </p:nvSpPr>
        <p:spPr>
          <a:xfrm rot="2806036">
            <a:off x="10854015" y="3330228"/>
            <a:ext cx="467099" cy="1144550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46" name="Group 21">
            <a:extLst>
              <a:ext uri="{FF2B5EF4-FFF2-40B4-BE49-F238E27FC236}">
                <a16:creationId xmlns:a16="http://schemas.microsoft.com/office/drawing/2014/main" id="{03CD2740-F20C-44BF-B83D-9CFEE6AF6C96}"/>
              </a:ext>
            </a:extLst>
          </p:cNvPr>
          <p:cNvGrpSpPr/>
          <p:nvPr/>
        </p:nvGrpSpPr>
        <p:grpSpPr>
          <a:xfrm>
            <a:off x="2224687" y="4852188"/>
            <a:ext cx="7742625" cy="1850386"/>
            <a:chOff x="5210294" y="930993"/>
            <a:chExt cx="1750034" cy="689128"/>
          </a:xfrm>
        </p:grpSpPr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A51C5B4C-54E1-4025-9B23-585CBB28C13B}"/>
                </a:ext>
              </a:extLst>
            </p:cNvPr>
            <p:cNvSpPr txBox="1"/>
            <p:nvPr/>
          </p:nvSpPr>
          <p:spPr>
            <a:xfrm>
              <a:off x="5210294" y="1052736"/>
              <a:ext cx="1750034" cy="5673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Resumen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MX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Analiza las estrategias del marketing sensorial en los puntos de venta a fin de conocer cómo la mente del consumidor ópera y como manifiesta su comportamiento</a:t>
              </a:r>
              <a:endParaRPr lang="es-EC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Ciudad: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Sevilla – España</a:t>
              </a:r>
              <a:endParaRPr lang="es-EC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Tipo: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Investigación documental exploratoria con alcance causal-cuantitativa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Muestra: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123 personas encuestadas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Muestreo: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Población finita muestreo estratificado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Resultados: </a:t>
              </a:r>
              <a:r>
                <a:rPr lang="es-MX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Debido a la mejora de imagen por la implementación de actividades sensoriales, se destaca el aumento de las ventas y de satisfacción del cliente, ligadas al incremento en el volumen de clientes frecuentes, atraídos por los cambios realizados.</a:t>
              </a:r>
              <a:endParaRPr lang="es-EC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TextBox 23">
              <a:extLst>
                <a:ext uri="{FF2B5EF4-FFF2-40B4-BE49-F238E27FC236}">
                  <a16:creationId xmlns:a16="http://schemas.microsoft.com/office/drawing/2014/main" id="{2E105302-0F38-4947-8684-25A787E5D1CE}"/>
                </a:ext>
              </a:extLst>
            </p:cNvPr>
            <p:cNvSpPr txBox="1"/>
            <p:nvPr/>
          </p:nvSpPr>
          <p:spPr>
            <a:xfrm>
              <a:off x="5210294" y="930993"/>
              <a:ext cx="1742087" cy="802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Jimenez Gloria &amp; Elías Rodrigo (2017)</a:t>
              </a:r>
            </a:p>
          </p:txBody>
        </p:sp>
      </p:grpSp>
      <p:sp>
        <p:nvSpPr>
          <p:cNvPr id="49" name="Rectangle 44">
            <a:extLst>
              <a:ext uri="{FF2B5EF4-FFF2-40B4-BE49-F238E27FC236}">
                <a16:creationId xmlns:a16="http://schemas.microsoft.com/office/drawing/2014/main" id="{2067BE10-7674-4033-8348-059EC16D91D8}"/>
              </a:ext>
            </a:extLst>
          </p:cNvPr>
          <p:cNvSpPr/>
          <p:nvPr/>
        </p:nvSpPr>
        <p:spPr>
          <a:xfrm rot="5400000" flipH="1">
            <a:off x="8797443" y="3660844"/>
            <a:ext cx="119272" cy="1188000"/>
          </a:xfrm>
          <a:custGeom>
            <a:avLst/>
            <a:gdLst/>
            <a:ahLst/>
            <a:cxnLst/>
            <a:rect l="l" t="t" r="r" b="b"/>
            <a:pathLst>
              <a:path w="119272" h="3118991">
                <a:moveTo>
                  <a:pt x="119272" y="0"/>
                </a:moveTo>
                <a:lnTo>
                  <a:pt x="0" y="0"/>
                </a:lnTo>
                <a:lnTo>
                  <a:pt x="0" y="3118991"/>
                </a:lnTo>
                <a:lnTo>
                  <a:pt x="119272" y="311899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0" name="Group 21">
            <a:extLst>
              <a:ext uri="{FF2B5EF4-FFF2-40B4-BE49-F238E27FC236}">
                <a16:creationId xmlns:a16="http://schemas.microsoft.com/office/drawing/2014/main" id="{EB864F55-D4A4-4757-A8C4-93B0DB4C6A53}"/>
              </a:ext>
            </a:extLst>
          </p:cNvPr>
          <p:cNvGrpSpPr/>
          <p:nvPr/>
        </p:nvGrpSpPr>
        <p:grpSpPr>
          <a:xfrm>
            <a:off x="424807" y="1214793"/>
            <a:ext cx="5449982" cy="2019666"/>
            <a:chOff x="5210294" y="930993"/>
            <a:chExt cx="1750034" cy="752172"/>
          </a:xfrm>
        </p:grpSpPr>
        <p:sp>
          <p:nvSpPr>
            <p:cNvPr id="51" name="TextBox 22">
              <a:extLst>
                <a:ext uri="{FF2B5EF4-FFF2-40B4-BE49-F238E27FC236}">
                  <a16:creationId xmlns:a16="http://schemas.microsoft.com/office/drawing/2014/main" id="{2153300C-8747-4C75-A855-6C46C3CDF351}"/>
                </a:ext>
              </a:extLst>
            </p:cNvPr>
            <p:cNvSpPr txBox="1"/>
            <p:nvPr/>
          </p:nvSpPr>
          <p:spPr>
            <a:xfrm>
              <a:off x="5210294" y="1052736"/>
              <a:ext cx="1750034" cy="6304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Resumen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MX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rápido desarrollo de mercados con productos competitivos de difícil diferenciación y consumidores mejor informados que demandan experiencias memorables, motivan el estudiar los elementos sensoriales que pueden potenciar e influir positivamente.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Ciudad: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Bogotá – Colombia</a:t>
              </a:r>
              <a:endParaRPr lang="es-EC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Tipo: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Investigación documental descriptiva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Muestra: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N/A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Muestreo: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N/A</a:t>
              </a:r>
            </a:p>
            <a:p>
              <a:pPr algn="just"/>
              <a:r>
                <a:rPr lang="es-EC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Resultados: </a:t>
              </a:r>
              <a:r>
                <a:rPr lang="es-EC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</a:t>
              </a:r>
              <a:r>
                <a:rPr lang="es-MX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diferenciación de la actividad sensorial debe basarse en el componente de innovación y búsqueda de singularidad </a:t>
              </a:r>
              <a:r>
                <a:rPr lang="es-MX" altLang="ko-KR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d|e</a:t>
              </a:r>
              <a:r>
                <a:rPr lang="es-MX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la estimulación sensorial para que sea reconocida por el consumidor</a:t>
              </a:r>
              <a:endParaRPr lang="es-EC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TextBox 23">
              <a:extLst>
                <a:ext uri="{FF2B5EF4-FFF2-40B4-BE49-F238E27FC236}">
                  <a16:creationId xmlns:a16="http://schemas.microsoft.com/office/drawing/2014/main" id="{2DCEBF2B-F165-4738-B77F-8F2FA6226B7A}"/>
                </a:ext>
              </a:extLst>
            </p:cNvPr>
            <p:cNvSpPr txBox="1"/>
            <p:nvPr/>
          </p:nvSpPr>
          <p:spPr>
            <a:xfrm>
              <a:off x="5210294" y="930993"/>
              <a:ext cx="1742087" cy="802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Ortegón Leonardo &amp; Gómez Alfredo (2016)</a:t>
              </a:r>
            </a:p>
          </p:txBody>
        </p:sp>
      </p:grpSp>
      <p:sp>
        <p:nvSpPr>
          <p:cNvPr id="53" name="Rectángulo 52">
            <a:extLst>
              <a:ext uri="{FF2B5EF4-FFF2-40B4-BE49-F238E27FC236}">
                <a16:creationId xmlns:a16="http://schemas.microsoft.com/office/drawing/2014/main" id="{E2D58A08-0A54-4C42-8592-E217672659BA}"/>
              </a:ext>
            </a:extLst>
          </p:cNvPr>
          <p:cNvSpPr/>
          <p:nvPr/>
        </p:nvSpPr>
        <p:spPr>
          <a:xfrm>
            <a:off x="424807" y="735134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171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229215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Marco Conceptual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2C2E649-BBF4-4C87-B80E-A35AC1A4CC98}"/>
              </a:ext>
            </a:extLst>
          </p:cNvPr>
          <p:cNvGrpSpPr/>
          <p:nvPr/>
        </p:nvGrpSpPr>
        <p:grpSpPr>
          <a:xfrm>
            <a:off x="6954509" y="1408170"/>
            <a:ext cx="4308562" cy="4647381"/>
            <a:chOff x="7334031" y="1957604"/>
            <a:chExt cx="3874720" cy="4179423"/>
          </a:xfrm>
        </p:grpSpPr>
        <p:sp>
          <p:nvSpPr>
            <p:cNvPr id="5" name="Isosceles Triangle 1">
              <a:extLst>
                <a:ext uri="{FF2B5EF4-FFF2-40B4-BE49-F238E27FC236}">
                  <a16:creationId xmlns:a16="http://schemas.microsoft.com/office/drawing/2014/main" id="{28EF2B2A-D941-4B64-94E5-D9423AC510C3}"/>
                </a:ext>
              </a:extLst>
            </p:cNvPr>
            <p:cNvSpPr/>
            <p:nvPr/>
          </p:nvSpPr>
          <p:spPr>
            <a:xfrm>
              <a:off x="7334031" y="4888932"/>
              <a:ext cx="1941697" cy="1248095"/>
            </a:xfrm>
            <a:custGeom>
              <a:avLst/>
              <a:gdLst/>
              <a:ahLst/>
              <a:cxnLst/>
              <a:rect l="l" t="t" r="r" b="b"/>
              <a:pathLst>
                <a:path w="1512168" h="972000">
                  <a:moveTo>
                    <a:pt x="504056" y="0"/>
                  </a:moveTo>
                  <a:lnTo>
                    <a:pt x="1512168" y="0"/>
                  </a:lnTo>
                  <a:lnTo>
                    <a:pt x="1512168" y="972000"/>
                  </a:lnTo>
                  <a:lnTo>
                    <a:pt x="0" y="972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16DC27B2-7CF5-4C3B-95BD-FB1F78E7A5D9}"/>
                </a:ext>
              </a:extLst>
            </p:cNvPr>
            <p:cNvSpPr/>
            <p:nvPr/>
          </p:nvSpPr>
          <p:spPr>
            <a:xfrm rot="19800000">
              <a:off x="8184184" y="1957604"/>
              <a:ext cx="1294465" cy="1600904"/>
            </a:xfrm>
            <a:custGeom>
              <a:avLst/>
              <a:gdLst/>
              <a:ahLst/>
              <a:cxnLst/>
              <a:rect l="l" t="t" r="r" b="b"/>
              <a:pathLst>
                <a:path w="1294465" h="1600904">
                  <a:moveTo>
                    <a:pt x="647233" y="0"/>
                  </a:moveTo>
                  <a:lnTo>
                    <a:pt x="1294465" y="1248095"/>
                  </a:lnTo>
                  <a:lnTo>
                    <a:pt x="730978" y="1248095"/>
                  </a:lnTo>
                  <a:cubicBezTo>
                    <a:pt x="732008" y="1357299"/>
                    <a:pt x="814164" y="1343408"/>
                    <a:pt x="825235" y="1451213"/>
                  </a:cubicBezTo>
                  <a:cubicBezTo>
                    <a:pt x="824578" y="1543844"/>
                    <a:pt x="757290" y="1593445"/>
                    <a:pt x="652160" y="1600904"/>
                  </a:cubicBezTo>
                  <a:cubicBezTo>
                    <a:pt x="563856" y="1598932"/>
                    <a:pt x="475031" y="1557072"/>
                    <a:pt x="469230" y="1479280"/>
                  </a:cubicBezTo>
                  <a:cubicBezTo>
                    <a:pt x="469784" y="1377606"/>
                    <a:pt x="572108" y="1350747"/>
                    <a:pt x="560674" y="1248095"/>
                  </a:cubicBezTo>
                  <a:lnTo>
                    <a:pt x="0" y="12480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Isosceles Triangle 4">
              <a:extLst>
                <a:ext uri="{FF2B5EF4-FFF2-40B4-BE49-F238E27FC236}">
                  <a16:creationId xmlns:a16="http://schemas.microsoft.com/office/drawing/2014/main" id="{924BEB9C-9F49-47D0-8063-B77AB1263606}"/>
                </a:ext>
              </a:extLst>
            </p:cNvPr>
            <p:cNvSpPr/>
            <p:nvPr/>
          </p:nvSpPr>
          <p:spPr>
            <a:xfrm>
              <a:off x="7991235" y="3640053"/>
              <a:ext cx="1294465" cy="1583028"/>
            </a:xfrm>
            <a:custGeom>
              <a:avLst/>
              <a:gdLst/>
              <a:ahLst/>
              <a:cxnLst/>
              <a:rect l="l" t="t" r="r" b="b"/>
              <a:pathLst>
                <a:path w="1294465" h="1583028">
                  <a:moveTo>
                    <a:pt x="647233" y="0"/>
                  </a:moveTo>
                  <a:lnTo>
                    <a:pt x="1207846" y="0"/>
                  </a:lnTo>
                  <a:cubicBezTo>
                    <a:pt x="1221046" y="104799"/>
                    <a:pt x="1117021" y="131256"/>
                    <a:pt x="1116463" y="233773"/>
                  </a:cubicBezTo>
                  <a:cubicBezTo>
                    <a:pt x="1122156" y="310112"/>
                    <a:pt x="1207800" y="351849"/>
                    <a:pt x="1294465" y="354722"/>
                  </a:cubicBezTo>
                  <a:lnTo>
                    <a:pt x="1294465" y="1248095"/>
                  </a:lnTo>
                  <a:lnTo>
                    <a:pt x="732378" y="1248095"/>
                  </a:lnTo>
                  <a:cubicBezTo>
                    <a:pt x="741388" y="1338213"/>
                    <a:pt x="814812" y="1331847"/>
                    <a:pt x="825235" y="1433338"/>
                  </a:cubicBezTo>
                  <a:cubicBezTo>
                    <a:pt x="824578" y="1525968"/>
                    <a:pt x="757290" y="1575569"/>
                    <a:pt x="652160" y="1583028"/>
                  </a:cubicBezTo>
                  <a:cubicBezTo>
                    <a:pt x="563856" y="1581056"/>
                    <a:pt x="475032" y="1539196"/>
                    <a:pt x="469230" y="1461404"/>
                  </a:cubicBezTo>
                  <a:cubicBezTo>
                    <a:pt x="469751" y="1365932"/>
                    <a:pt x="560004" y="1336426"/>
                    <a:pt x="561088" y="1248095"/>
                  </a:cubicBezTo>
                  <a:lnTo>
                    <a:pt x="0" y="12480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8" name="Isosceles Triangle 4">
              <a:extLst>
                <a:ext uri="{FF2B5EF4-FFF2-40B4-BE49-F238E27FC236}">
                  <a16:creationId xmlns:a16="http://schemas.microsoft.com/office/drawing/2014/main" id="{A4769469-7B56-4D42-AD3B-E804F724D428}"/>
                </a:ext>
              </a:extLst>
            </p:cNvPr>
            <p:cNvSpPr/>
            <p:nvPr/>
          </p:nvSpPr>
          <p:spPr>
            <a:xfrm flipH="1">
              <a:off x="8950381" y="3640054"/>
              <a:ext cx="1614390" cy="1248095"/>
            </a:xfrm>
            <a:custGeom>
              <a:avLst/>
              <a:gdLst/>
              <a:ahLst/>
              <a:cxnLst/>
              <a:rect l="l" t="t" r="r" b="b"/>
              <a:pathLst>
                <a:path w="1614390" h="1248095">
                  <a:moveTo>
                    <a:pt x="1206748" y="0"/>
                  </a:moveTo>
                  <a:lnTo>
                    <a:pt x="647233" y="0"/>
                  </a:lnTo>
                  <a:lnTo>
                    <a:pt x="0" y="1248095"/>
                  </a:lnTo>
                  <a:lnTo>
                    <a:pt x="1294465" y="1248095"/>
                  </a:lnTo>
                  <a:lnTo>
                    <a:pt x="1294465" y="710919"/>
                  </a:lnTo>
                  <a:cubicBezTo>
                    <a:pt x="1369199" y="726645"/>
                    <a:pt x="1369193" y="792243"/>
                    <a:pt x="1464699" y="802051"/>
                  </a:cubicBezTo>
                  <a:cubicBezTo>
                    <a:pt x="1557329" y="801393"/>
                    <a:pt x="1606931" y="734105"/>
                    <a:pt x="1614390" y="628975"/>
                  </a:cubicBezTo>
                  <a:cubicBezTo>
                    <a:pt x="1612417" y="540671"/>
                    <a:pt x="1570557" y="451847"/>
                    <a:pt x="1492766" y="446046"/>
                  </a:cubicBezTo>
                  <a:cubicBezTo>
                    <a:pt x="1402925" y="446535"/>
                    <a:pt x="1371498" y="526484"/>
                    <a:pt x="1294465" y="537352"/>
                  </a:cubicBezTo>
                  <a:lnTo>
                    <a:pt x="1294465" y="354151"/>
                  </a:lnTo>
                  <a:lnTo>
                    <a:pt x="1285364" y="355396"/>
                  </a:lnTo>
                  <a:cubicBezTo>
                    <a:pt x="1180234" y="347937"/>
                    <a:pt x="1112946" y="298336"/>
                    <a:pt x="1112288" y="205706"/>
                  </a:cubicBezTo>
                  <a:cubicBezTo>
                    <a:pt x="1123447" y="97055"/>
                    <a:pt x="1206810" y="112018"/>
                    <a:pt x="1206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9" name="Isosceles Triangle 1">
              <a:extLst>
                <a:ext uri="{FF2B5EF4-FFF2-40B4-BE49-F238E27FC236}">
                  <a16:creationId xmlns:a16="http://schemas.microsoft.com/office/drawing/2014/main" id="{ED176FEC-2C52-428B-AA36-864461E05D23}"/>
                </a:ext>
              </a:extLst>
            </p:cNvPr>
            <p:cNvSpPr/>
            <p:nvPr/>
          </p:nvSpPr>
          <p:spPr>
            <a:xfrm flipH="1">
              <a:off x="8918552" y="4545736"/>
              <a:ext cx="2290199" cy="1580780"/>
            </a:xfrm>
            <a:custGeom>
              <a:avLst/>
              <a:gdLst/>
              <a:ahLst/>
              <a:cxnLst/>
              <a:rect l="l" t="t" r="r" b="b"/>
              <a:pathLst>
                <a:path w="2290199" h="1580780">
                  <a:moveTo>
                    <a:pt x="1339903" y="0"/>
                  </a:moveTo>
                  <a:cubicBezTo>
                    <a:pt x="1251599" y="1972"/>
                    <a:pt x="1162775" y="43832"/>
                    <a:pt x="1156973" y="121624"/>
                  </a:cubicBezTo>
                  <a:cubicBezTo>
                    <a:pt x="1157489" y="216276"/>
                    <a:pt x="1246203" y="246090"/>
                    <a:pt x="1248883" y="332684"/>
                  </a:cubicBezTo>
                  <a:lnTo>
                    <a:pt x="647233" y="332684"/>
                  </a:lnTo>
                  <a:lnTo>
                    <a:pt x="0" y="1580780"/>
                  </a:lnTo>
                  <a:lnTo>
                    <a:pt x="1941698" y="1580780"/>
                  </a:lnTo>
                  <a:lnTo>
                    <a:pt x="1941698" y="1040816"/>
                  </a:lnTo>
                  <a:cubicBezTo>
                    <a:pt x="2046243" y="1043701"/>
                    <a:pt x="2034149" y="1123813"/>
                    <a:pt x="2140508" y="1134736"/>
                  </a:cubicBezTo>
                  <a:cubicBezTo>
                    <a:pt x="2233138" y="1134078"/>
                    <a:pt x="2282740" y="1066790"/>
                    <a:pt x="2290199" y="961660"/>
                  </a:cubicBezTo>
                  <a:cubicBezTo>
                    <a:pt x="2288226" y="873356"/>
                    <a:pt x="2246366" y="784532"/>
                    <a:pt x="2168575" y="778731"/>
                  </a:cubicBezTo>
                  <a:cubicBezTo>
                    <a:pt x="2068337" y="779277"/>
                    <a:pt x="2040816" y="878736"/>
                    <a:pt x="1941698" y="870274"/>
                  </a:cubicBezTo>
                  <a:lnTo>
                    <a:pt x="1941698" y="332684"/>
                  </a:lnTo>
                  <a:lnTo>
                    <a:pt x="1420297" y="332684"/>
                  </a:lnTo>
                  <a:cubicBezTo>
                    <a:pt x="1430362" y="244914"/>
                    <a:pt x="1502643" y="250328"/>
                    <a:pt x="1512978" y="149690"/>
                  </a:cubicBezTo>
                  <a:cubicBezTo>
                    <a:pt x="1512321" y="57060"/>
                    <a:pt x="1445033" y="7459"/>
                    <a:pt x="1339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4105CEEC-D320-4CBC-8C82-6ADF4C108315}"/>
              </a:ext>
            </a:extLst>
          </p:cNvPr>
          <p:cNvSpPr/>
          <p:nvPr/>
        </p:nvSpPr>
        <p:spPr>
          <a:xfrm flipH="1">
            <a:off x="8574193" y="413322"/>
            <a:ext cx="1745432" cy="2015386"/>
          </a:xfrm>
          <a:custGeom>
            <a:avLst/>
            <a:gdLst>
              <a:gd name="connsiteX0" fmla="*/ 657277 w 1286167"/>
              <a:gd name="connsiteY0" fmla="*/ 0 h 1635343"/>
              <a:gd name="connsiteX1" fmla="*/ 0 w 1286167"/>
              <a:gd name="connsiteY1" fmla="*/ 85964 h 1635343"/>
              <a:gd name="connsiteX2" fmla="*/ 202361 w 1286167"/>
              <a:gd name="connsiteY2" fmla="*/ 516695 h 1635343"/>
              <a:gd name="connsiteX3" fmla="*/ 281735 w 1286167"/>
              <a:gd name="connsiteY3" fmla="*/ 1030909 h 1635343"/>
              <a:gd name="connsiteX4" fmla="*/ 617145 w 1286167"/>
              <a:gd name="connsiteY4" fmla="*/ 1624788 h 1635343"/>
              <a:gd name="connsiteX5" fmla="*/ 670736 w 1286167"/>
              <a:gd name="connsiteY5" fmla="*/ 1347585 h 1635343"/>
              <a:gd name="connsiteX6" fmla="*/ 584804 w 1286167"/>
              <a:gd name="connsiteY6" fmla="*/ 1105319 h 1635343"/>
              <a:gd name="connsiteX7" fmla="*/ 626846 w 1286167"/>
              <a:gd name="connsiteY7" fmla="*/ 930825 h 1635343"/>
              <a:gd name="connsiteX8" fmla="*/ 1012531 w 1286167"/>
              <a:gd name="connsiteY8" fmla="*/ 1142811 h 1635343"/>
              <a:gd name="connsiteX9" fmla="*/ 1015937 w 1286167"/>
              <a:gd name="connsiteY9" fmla="*/ 1241005 h 1635343"/>
              <a:gd name="connsiteX10" fmla="*/ 1286167 w 1286167"/>
              <a:gd name="connsiteY10" fmla="*/ 1072342 h 1635343"/>
              <a:gd name="connsiteX11" fmla="*/ 1262175 w 1286167"/>
              <a:gd name="connsiteY11" fmla="*/ 962717 h 1635343"/>
              <a:gd name="connsiteX12" fmla="*/ 903613 w 1286167"/>
              <a:gd name="connsiteY12" fmla="*/ 532228 h 1635343"/>
              <a:gd name="connsiteX13" fmla="*/ 658324 w 1286167"/>
              <a:gd name="connsiteY13" fmla="*/ 353162 h 1635343"/>
              <a:gd name="connsiteX14" fmla="*/ 657277 w 1286167"/>
              <a:gd name="connsiteY14" fmla="*/ 0 h 1635343"/>
              <a:gd name="connsiteX0" fmla="*/ 657277 w 1286167"/>
              <a:gd name="connsiteY0" fmla="*/ 0 h 1567090"/>
              <a:gd name="connsiteX1" fmla="*/ 0 w 1286167"/>
              <a:gd name="connsiteY1" fmla="*/ 85964 h 1567090"/>
              <a:gd name="connsiteX2" fmla="*/ 202361 w 1286167"/>
              <a:gd name="connsiteY2" fmla="*/ 516695 h 1567090"/>
              <a:gd name="connsiteX3" fmla="*/ 281735 w 1286167"/>
              <a:gd name="connsiteY3" fmla="*/ 1030909 h 1567090"/>
              <a:gd name="connsiteX4" fmla="*/ 785395 w 1286167"/>
              <a:gd name="connsiteY4" fmla="*/ 1551636 h 1567090"/>
              <a:gd name="connsiteX5" fmla="*/ 670736 w 1286167"/>
              <a:gd name="connsiteY5" fmla="*/ 1347585 h 1567090"/>
              <a:gd name="connsiteX6" fmla="*/ 584804 w 1286167"/>
              <a:gd name="connsiteY6" fmla="*/ 1105319 h 1567090"/>
              <a:gd name="connsiteX7" fmla="*/ 626846 w 1286167"/>
              <a:gd name="connsiteY7" fmla="*/ 930825 h 1567090"/>
              <a:gd name="connsiteX8" fmla="*/ 1012531 w 1286167"/>
              <a:gd name="connsiteY8" fmla="*/ 1142811 h 1567090"/>
              <a:gd name="connsiteX9" fmla="*/ 1015937 w 1286167"/>
              <a:gd name="connsiteY9" fmla="*/ 1241005 h 1567090"/>
              <a:gd name="connsiteX10" fmla="*/ 1286167 w 1286167"/>
              <a:gd name="connsiteY10" fmla="*/ 1072342 h 1567090"/>
              <a:gd name="connsiteX11" fmla="*/ 1262175 w 1286167"/>
              <a:gd name="connsiteY11" fmla="*/ 962717 h 1567090"/>
              <a:gd name="connsiteX12" fmla="*/ 903613 w 1286167"/>
              <a:gd name="connsiteY12" fmla="*/ 532228 h 1567090"/>
              <a:gd name="connsiteX13" fmla="*/ 658324 w 1286167"/>
              <a:gd name="connsiteY13" fmla="*/ 353162 h 1567090"/>
              <a:gd name="connsiteX14" fmla="*/ 657277 w 1286167"/>
              <a:gd name="connsiteY14" fmla="*/ 0 h 1567090"/>
              <a:gd name="connsiteX0" fmla="*/ 657277 w 1286167"/>
              <a:gd name="connsiteY0" fmla="*/ 0 h 1561547"/>
              <a:gd name="connsiteX1" fmla="*/ 0 w 1286167"/>
              <a:gd name="connsiteY1" fmla="*/ 85964 h 1561547"/>
              <a:gd name="connsiteX2" fmla="*/ 202361 w 1286167"/>
              <a:gd name="connsiteY2" fmla="*/ 516695 h 1561547"/>
              <a:gd name="connsiteX3" fmla="*/ 281735 w 1286167"/>
              <a:gd name="connsiteY3" fmla="*/ 1030909 h 1561547"/>
              <a:gd name="connsiteX4" fmla="*/ 785395 w 1286167"/>
              <a:gd name="connsiteY4" fmla="*/ 1551636 h 1561547"/>
              <a:gd name="connsiteX5" fmla="*/ 707312 w 1286167"/>
              <a:gd name="connsiteY5" fmla="*/ 1259803 h 1561547"/>
              <a:gd name="connsiteX6" fmla="*/ 584804 w 1286167"/>
              <a:gd name="connsiteY6" fmla="*/ 1105319 h 1561547"/>
              <a:gd name="connsiteX7" fmla="*/ 626846 w 1286167"/>
              <a:gd name="connsiteY7" fmla="*/ 930825 h 1561547"/>
              <a:gd name="connsiteX8" fmla="*/ 1012531 w 1286167"/>
              <a:gd name="connsiteY8" fmla="*/ 1142811 h 1561547"/>
              <a:gd name="connsiteX9" fmla="*/ 1015937 w 1286167"/>
              <a:gd name="connsiteY9" fmla="*/ 1241005 h 1561547"/>
              <a:gd name="connsiteX10" fmla="*/ 1286167 w 1286167"/>
              <a:gd name="connsiteY10" fmla="*/ 1072342 h 1561547"/>
              <a:gd name="connsiteX11" fmla="*/ 1262175 w 1286167"/>
              <a:gd name="connsiteY11" fmla="*/ 962717 h 1561547"/>
              <a:gd name="connsiteX12" fmla="*/ 903613 w 1286167"/>
              <a:gd name="connsiteY12" fmla="*/ 532228 h 1561547"/>
              <a:gd name="connsiteX13" fmla="*/ 658324 w 1286167"/>
              <a:gd name="connsiteY13" fmla="*/ 353162 h 1561547"/>
              <a:gd name="connsiteX14" fmla="*/ 657277 w 1286167"/>
              <a:gd name="connsiteY14" fmla="*/ 0 h 1561547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84804 w 1286167"/>
              <a:gd name="connsiteY6" fmla="*/ 1105319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99435 w 1286167"/>
              <a:gd name="connsiteY6" fmla="*/ 1076058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99435 w 1286167"/>
              <a:gd name="connsiteY6" fmla="*/ 1076058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2240"/>
              <a:gd name="connsiteX1" fmla="*/ 0 w 1286167"/>
              <a:gd name="connsiteY1" fmla="*/ 85964 h 1562240"/>
              <a:gd name="connsiteX2" fmla="*/ 202361 w 1286167"/>
              <a:gd name="connsiteY2" fmla="*/ 516695 h 1562240"/>
              <a:gd name="connsiteX3" fmla="*/ 281735 w 1286167"/>
              <a:gd name="connsiteY3" fmla="*/ 1030909 h 1562240"/>
              <a:gd name="connsiteX4" fmla="*/ 785395 w 1286167"/>
              <a:gd name="connsiteY4" fmla="*/ 1551636 h 1562240"/>
              <a:gd name="connsiteX5" fmla="*/ 758519 w 1286167"/>
              <a:gd name="connsiteY5" fmla="*/ 1296379 h 1562240"/>
              <a:gd name="connsiteX6" fmla="*/ 599435 w 1286167"/>
              <a:gd name="connsiteY6" fmla="*/ 1076058 h 1562240"/>
              <a:gd name="connsiteX7" fmla="*/ 626846 w 1286167"/>
              <a:gd name="connsiteY7" fmla="*/ 930825 h 1562240"/>
              <a:gd name="connsiteX8" fmla="*/ 1012531 w 1286167"/>
              <a:gd name="connsiteY8" fmla="*/ 1142811 h 1562240"/>
              <a:gd name="connsiteX9" fmla="*/ 1015937 w 1286167"/>
              <a:gd name="connsiteY9" fmla="*/ 1241005 h 1562240"/>
              <a:gd name="connsiteX10" fmla="*/ 1286167 w 1286167"/>
              <a:gd name="connsiteY10" fmla="*/ 1072342 h 1562240"/>
              <a:gd name="connsiteX11" fmla="*/ 1262175 w 1286167"/>
              <a:gd name="connsiteY11" fmla="*/ 962717 h 1562240"/>
              <a:gd name="connsiteX12" fmla="*/ 903613 w 1286167"/>
              <a:gd name="connsiteY12" fmla="*/ 532228 h 1562240"/>
              <a:gd name="connsiteX13" fmla="*/ 658324 w 1286167"/>
              <a:gd name="connsiteY13" fmla="*/ 353162 h 1562240"/>
              <a:gd name="connsiteX14" fmla="*/ 657277 w 1286167"/>
              <a:gd name="connsiteY14" fmla="*/ 0 h 1562240"/>
              <a:gd name="connsiteX0" fmla="*/ 657277 w 1286167"/>
              <a:gd name="connsiteY0" fmla="*/ 0 h 1562240"/>
              <a:gd name="connsiteX1" fmla="*/ 0 w 1286167"/>
              <a:gd name="connsiteY1" fmla="*/ 85964 h 1562240"/>
              <a:gd name="connsiteX2" fmla="*/ 202361 w 1286167"/>
              <a:gd name="connsiteY2" fmla="*/ 516695 h 1562240"/>
              <a:gd name="connsiteX3" fmla="*/ 281735 w 1286167"/>
              <a:gd name="connsiteY3" fmla="*/ 1104061 h 1562240"/>
              <a:gd name="connsiteX4" fmla="*/ 785395 w 1286167"/>
              <a:gd name="connsiteY4" fmla="*/ 1551636 h 1562240"/>
              <a:gd name="connsiteX5" fmla="*/ 758519 w 1286167"/>
              <a:gd name="connsiteY5" fmla="*/ 1296379 h 1562240"/>
              <a:gd name="connsiteX6" fmla="*/ 599435 w 1286167"/>
              <a:gd name="connsiteY6" fmla="*/ 1076058 h 1562240"/>
              <a:gd name="connsiteX7" fmla="*/ 626846 w 1286167"/>
              <a:gd name="connsiteY7" fmla="*/ 930825 h 1562240"/>
              <a:gd name="connsiteX8" fmla="*/ 1012531 w 1286167"/>
              <a:gd name="connsiteY8" fmla="*/ 1142811 h 1562240"/>
              <a:gd name="connsiteX9" fmla="*/ 1015937 w 1286167"/>
              <a:gd name="connsiteY9" fmla="*/ 1241005 h 1562240"/>
              <a:gd name="connsiteX10" fmla="*/ 1286167 w 1286167"/>
              <a:gd name="connsiteY10" fmla="*/ 1072342 h 1562240"/>
              <a:gd name="connsiteX11" fmla="*/ 1262175 w 1286167"/>
              <a:gd name="connsiteY11" fmla="*/ 962717 h 1562240"/>
              <a:gd name="connsiteX12" fmla="*/ 903613 w 1286167"/>
              <a:gd name="connsiteY12" fmla="*/ 532228 h 1562240"/>
              <a:gd name="connsiteX13" fmla="*/ 658324 w 1286167"/>
              <a:gd name="connsiteY13" fmla="*/ 353162 h 1562240"/>
              <a:gd name="connsiteX14" fmla="*/ 657277 w 1286167"/>
              <a:gd name="connsiteY14" fmla="*/ 0 h 1562240"/>
              <a:gd name="connsiteX0" fmla="*/ 671907 w 1300797"/>
              <a:gd name="connsiteY0" fmla="*/ 1818 h 1564058"/>
              <a:gd name="connsiteX1" fmla="*/ 0 w 1300797"/>
              <a:gd name="connsiteY1" fmla="*/ 0 h 1564058"/>
              <a:gd name="connsiteX2" fmla="*/ 216991 w 1300797"/>
              <a:gd name="connsiteY2" fmla="*/ 518513 h 1564058"/>
              <a:gd name="connsiteX3" fmla="*/ 296365 w 1300797"/>
              <a:gd name="connsiteY3" fmla="*/ 1105879 h 1564058"/>
              <a:gd name="connsiteX4" fmla="*/ 800025 w 1300797"/>
              <a:gd name="connsiteY4" fmla="*/ 1553454 h 1564058"/>
              <a:gd name="connsiteX5" fmla="*/ 773149 w 1300797"/>
              <a:gd name="connsiteY5" fmla="*/ 1298197 h 1564058"/>
              <a:gd name="connsiteX6" fmla="*/ 614065 w 1300797"/>
              <a:gd name="connsiteY6" fmla="*/ 1077876 h 1564058"/>
              <a:gd name="connsiteX7" fmla="*/ 641476 w 1300797"/>
              <a:gd name="connsiteY7" fmla="*/ 932643 h 1564058"/>
              <a:gd name="connsiteX8" fmla="*/ 1027161 w 1300797"/>
              <a:gd name="connsiteY8" fmla="*/ 1144629 h 1564058"/>
              <a:gd name="connsiteX9" fmla="*/ 1030567 w 1300797"/>
              <a:gd name="connsiteY9" fmla="*/ 1242823 h 1564058"/>
              <a:gd name="connsiteX10" fmla="*/ 1300797 w 1300797"/>
              <a:gd name="connsiteY10" fmla="*/ 1074160 h 1564058"/>
              <a:gd name="connsiteX11" fmla="*/ 1276805 w 1300797"/>
              <a:gd name="connsiteY11" fmla="*/ 964535 h 1564058"/>
              <a:gd name="connsiteX12" fmla="*/ 918243 w 1300797"/>
              <a:gd name="connsiteY12" fmla="*/ 534046 h 1564058"/>
              <a:gd name="connsiteX13" fmla="*/ 672954 w 1300797"/>
              <a:gd name="connsiteY13" fmla="*/ 354980 h 1564058"/>
              <a:gd name="connsiteX14" fmla="*/ 671907 w 1300797"/>
              <a:gd name="connsiteY14" fmla="*/ 1818 h 1564058"/>
              <a:gd name="connsiteX0" fmla="*/ 423190 w 1300797"/>
              <a:gd name="connsiteY0" fmla="*/ 0 h 1569555"/>
              <a:gd name="connsiteX1" fmla="*/ 0 w 1300797"/>
              <a:gd name="connsiteY1" fmla="*/ 5497 h 1569555"/>
              <a:gd name="connsiteX2" fmla="*/ 216991 w 1300797"/>
              <a:gd name="connsiteY2" fmla="*/ 524010 h 1569555"/>
              <a:gd name="connsiteX3" fmla="*/ 296365 w 1300797"/>
              <a:gd name="connsiteY3" fmla="*/ 1111376 h 1569555"/>
              <a:gd name="connsiteX4" fmla="*/ 800025 w 1300797"/>
              <a:gd name="connsiteY4" fmla="*/ 1558951 h 1569555"/>
              <a:gd name="connsiteX5" fmla="*/ 773149 w 1300797"/>
              <a:gd name="connsiteY5" fmla="*/ 1303694 h 1569555"/>
              <a:gd name="connsiteX6" fmla="*/ 614065 w 1300797"/>
              <a:gd name="connsiteY6" fmla="*/ 1083373 h 1569555"/>
              <a:gd name="connsiteX7" fmla="*/ 641476 w 1300797"/>
              <a:gd name="connsiteY7" fmla="*/ 938140 h 1569555"/>
              <a:gd name="connsiteX8" fmla="*/ 1027161 w 1300797"/>
              <a:gd name="connsiteY8" fmla="*/ 1150126 h 1569555"/>
              <a:gd name="connsiteX9" fmla="*/ 1030567 w 1300797"/>
              <a:gd name="connsiteY9" fmla="*/ 1248320 h 1569555"/>
              <a:gd name="connsiteX10" fmla="*/ 1300797 w 1300797"/>
              <a:gd name="connsiteY10" fmla="*/ 1079657 h 1569555"/>
              <a:gd name="connsiteX11" fmla="*/ 1276805 w 1300797"/>
              <a:gd name="connsiteY11" fmla="*/ 970032 h 1569555"/>
              <a:gd name="connsiteX12" fmla="*/ 918243 w 1300797"/>
              <a:gd name="connsiteY12" fmla="*/ 539543 h 1569555"/>
              <a:gd name="connsiteX13" fmla="*/ 672954 w 1300797"/>
              <a:gd name="connsiteY13" fmla="*/ 360477 h 1569555"/>
              <a:gd name="connsiteX14" fmla="*/ 423190 w 1300797"/>
              <a:gd name="connsiteY14" fmla="*/ 0 h 1569555"/>
              <a:gd name="connsiteX0" fmla="*/ 576810 w 1454417"/>
              <a:gd name="connsiteY0" fmla="*/ 0 h 1569555"/>
              <a:gd name="connsiteX1" fmla="*/ 0 w 1454417"/>
              <a:gd name="connsiteY1" fmla="*/ 137170 h 1569555"/>
              <a:gd name="connsiteX2" fmla="*/ 370611 w 1454417"/>
              <a:gd name="connsiteY2" fmla="*/ 524010 h 1569555"/>
              <a:gd name="connsiteX3" fmla="*/ 449985 w 1454417"/>
              <a:gd name="connsiteY3" fmla="*/ 1111376 h 1569555"/>
              <a:gd name="connsiteX4" fmla="*/ 953645 w 1454417"/>
              <a:gd name="connsiteY4" fmla="*/ 1558951 h 1569555"/>
              <a:gd name="connsiteX5" fmla="*/ 926769 w 1454417"/>
              <a:gd name="connsiteY5" fmla="*/ 1303694 h 1569555"/>
              <a:gd name="connsiteX6" fmla="*/ 767685 w 1454417"/>
              <a:gd name="connsiteY6" fmla="*/ 1083373 h 1569555"/>
              <a:gd name="connsiteX7" fmla="*/ 795096 w 1454417"/>
              <a:gd name="connsiteY7" fmla="*/ 938140 h 1569555"/>
              <a:gd name="connsiteX8" fmla="*/ 1180781 w 1454417"/>
              <a:gd name="connsiteY8" fmla="*/ 1150126 h 1569555"/>
              <a:gd name="connsiteX9" fmla="*/ 1184187 w 1454417"/>
              <a:gd name="connsiteY9" fmla="*/ 1248320 h 1569555"/>
              <a:gd name="connsiteX10" fmla="*/ 1454417 w 1454417"/>
              <a:gd name="connsiteY10" fmla="*/ 1079657 h 1569555"/>
              <a:gd name="connsiteX11" fmla="*/ 1430425 w 1454417"/>
              <a:gd name="connsiteY11" fmla="*/ 970032 h 1569555"/>
              <a:gd name="connsiteX12" fmla="*/ 1071863 w 1454417"/>
              <a:gd name="connsiteY12" fmla="*/ 539543 h 1569555"/>
              <a:gd name="connsiteX13" fmla="*/ 826574 w 1454417"/>
              <a:gd name="connsiteY13" fmla="*/ 360477 h 1569555"/>
              <a:gd name="connsiteX14" fmla="*/ 576810 w 1454417"/>
              <a:gd name="connsiteY14" fmla="*/ 0 h 1569555"/>
              <a:gd name="connsiteX0" fmla="*/ 576810 w 1454417"/>
              <a:gd name="connsiteY0" fmla="*/ 0 h 1569555"/>
              <a:gd name="connsiteX1" fmla="*/ 0 w 1454417"/>
              <a:gd name="connsiteY1" fmla="*/ 137170 h 1569555"/>
              <a:gd name="connsiteX2" fmla="*/ 370611 w 1454417"/>
              <a:gd name="connsiteY2" fmla="*/ 524010 h 1569555"/>
              <a:gd name="connsiteX3" fmla="*/ 449985 w 1454417"/>
              <a:gd name="connsiteY3" fmla="*/ 1111376 h 1569555"/>
              <a:gd name="connsiteX4" fmla="*/ 953645 w 1454417"/>
              <a:gd name="connsiteY4" fmla="*/ 1558951 h 1569555"/>
              <a:gd name="connsiteX5" fmla="*/ 926769 w 1454417"/>
              <a:gd name="connsiteY5" fmla="*/ 1303694 h 1569555"/>
              <a:gd name="connsiteX6" fmla="*/ 767685 w 1454417"/>
              <a:gd name="connsiteY6" fmla="*/ 1083373 h 1569555"/>
              <a:gd name="connsiteX7" fmla="*/ 795096 w 1454417"/>
              <a:gd name="connsiteY7" fmla="*/ 938140 h 1569555"/>
              <a:gd name="connsiteX8" fmla="*/ 1180781 w 1454417"/>
              <a:gd name="connsiteY8" fmla="*/ 1150126 h 1569555"/>
              <a:gd name="connsiteX9" fmla="*/ 1184187 w 1454417"/>
              <a:gd name="connsiteY9" fmla="*/ 1248320 h 1569555"/>
              <a:gd name="connsiteX10" fmla="*/ 1454417 w 1454417"/>
              <a:gd name="connsiteY10" fmla="*/ 1079657 h 1569555"/>
              <a:gd name="connsiteX11" fmla="*/ 1430425 w 1454417"/>
              <a:gd name="connsiteY11" fmla="*/ 970032 h 1569555"/>
              <a:gd name="connsiteX12" fmla="*/ 1071863 w 1454417"/>
              <a:gd name="connsiteY12" fmla="*/ 539543 h 1569555"/>
              <a:gd name="connsiteX13" fmla="*/ 826574 w 1454417"/>
              <a:gd name="connsiteY13" fmla="*/ 360477 h 1569555"/>
              <a:gd name="connsiteX14" fmla="*/ 576810 w 1454417"/>
              <a:gd name="connsiteY14" fmla="*/ 0 h 1569555"/>
              <a:gd name="connsiteX0" fmla="*/ 481712 w 1359319"/>
              <a:gd name="connsiteY0" fmla="*/ 0 h 1569555"/>
              <a:gd name="connsiteX1" fmla="*/ 0 w 1359319"/>
              <a:gd name="connsiteY1" fmla="*/ 173746 h 1569555"/>
              <a:gd name="connsiteX2" fmla="*/ 275513 w 1359319"/>
              <a:gd name="connsiteY2" fmla="*/ 524010 h 1569555"/>
              <a:gd name="connsiteX3" fmla="*/ 354887 w 1359319"/>
              <a:gd name="connsiteY3" fmla="*/ 1111376 h 1569555"/>
              <a:gd name="connsiteX4" fmla="*/ 858547 w 1359319"/>
              <a:gd name="connsiteY4" fmla="*/ 1558951 h 1569555"/>
              <a:gd name="connsiteX5" fmla="*/ 831671 w 1359319"/>
              <a:gd name="connsiteY5" fmla="*/ 1303694 h 1569555"/>
              <a:gd name="connsiteX6" fmla="*/ 672587 w 1359319"/>
              <a:gd name="connsiteY6" fmla="*/ 1083373 h 1569555"/>
              <a:gd name="connsiteX7" fmla="*/ 699998 w 1359319"/>
              <a:gd name="connsiteY7" fmla="*/ 938140 h 1569555"/>
              <a:gd name="connsiteX8" fmla="*/ 1085683 w 1359319"/>
              <a:gd name="connsiteY8" fmla="*/ 1150126 h 1569555"/>
              <a:gd name="connsiteX9" fmla="*/ 1089089 w 1359319"/>
              <a:gd name="connsiteY9" fmla="*/ 1248320 h 1569555"/>
              <a:gd name="connsiteX10" fmla="*/ 1359319 w 1359319"/>
              <a:gd name="connsiteY10" fmla="*/ 1079657 h 1569555"/>
              <a:gd name="connsiteX11" fmla="*/ 1335327 w 1359319"/>
              <a:gd name="connsiteY11" fmla="*/ 970032 h 1569555"/>
              <a:gd name="connsiteX12" fmla="*/ 976765 w 1359319"/>
              <a:gd name="connsiteY12" fmla="*/ 539543 h 1569555"/>
              <a:gd name="connsiteX13" fmla="*/ 731476 w 1359319"/>
              <a:gd name="connsiteY13" fmla="*/ 360477 h 1569555"/>
              <a:gd name="connsiteX14" fmla="*/ 481712 w 1359319"/>
              <a:gd name="connsiteY14" fmla="*/ 0 h 1569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9319" h="1569555">
                <a:moveTo>
                  <a:pt x="481712" y="0"/>
                </a:moveTo>
                <a:lnTo>
                  <a:pt x="0" y="173746"/>
                </a:lnTo>
                <a:cubicBezTo>
                  <a:pt x="156408" y="327895"/>
                  <a:pt x="235460" y="366520"/>
                  <a:pt x="275513" y="524010"/>
                </a:cubicBezTo>
                <a:cubicBezTo>
                  <a:pt x="305214" y="688403"/>
                  <a:pt x="276554" y="939924"/>
                  <a:pt x="354887" y="1111376"/>
                </a:cubicBezTo>
                <a:cubicBezTo>
                  <a:pt x="514114" y="1391429"/>
                  <a:pt x="819538" y="1558054"/>
                  <a:pt x="858547" y="1558951"/>
                </a:cubicBezTo>
                <a:cubicBezTo>
                  <a:pt x="918941" y="1614168"/>
                  <a:pt x="990000" y="1442526"/>
                  <a:pt x="831671" y="1303694"/>
                </a:cubicBezTo>
                <a:cubicBezTo>
                  <a:pt x="783217" y="1229194"/>
                  <a:pt x="691562" y="1180029"/>
                  <a:pt x="672587" y="1083373"/>
                </a:cubicBezTo>
                <a:cubicBezTo>
                  <a:pt x="664534" y="998822"/>
                  <a:pt x="629286" y="951447"/>
                  <a:pt x="699998" y="938140"/>
                </a:cubicBezTo>
                <a:cubicBezTo>
                  <a:pt x="772331" y="938959"/>
                  <a:pt x="999946" y="982285"/>
                  <a:pt x="1085683" y="1150126"/>
                </a:cubicBezTo>
                <a:cubicBezTo>
                  <a:pt x="1085248" y="1181184"/>
                  <a:pt x="1086375" y="1214348"/>
                  <a:pt x="1089089" y="1248320"/>
                </a:cubicBezTo>
                <a:lnTo>
                  <a:pt x="1359319" y="1079657"/>
                </a:lnTo>
                <a:cubicBezTo>
                  <a:pt x="1350276" y="1041053"/>
                  <a:pt x="1342018" y="1003838"/>
                  <a:pt x="1335327" y="970032"/>
                </a:cubicBezTo>
                <a:cubicBezTo>
                  <a:pt x="1258828" y="807882"/>
                  <a:pt x="1077407" y="641135"/>
                  <a:pt x="976765" y="539543"/>
                </a:cubicBezTo>
                <a:cubicBezTo>
                  <a:pt x="844384" y="437291"/>
                  <a:pt x="815539" y="414413"/>
                  <a:pt x="731476" y="360477"/>
                </a:cubicBezTo>
                <a:lnTo>
                  <a:pt x="481712" y="0"/>
                </a:lnTo>
                <a:close/>
              </a:path>
            </a:pathLst>
          </a:custGeom>
          <a:solidFill>
            <a:srgbClr val="FEC88A"/>
          </a:solidFill>
          <a:ln w="342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B554C01A-8C96-4048-83C3-AE8E23CA675F}"/>
              </a:ext>
            </a:extLst>
          </p:cNvPr>
          <p:cNvSpPr/>
          <p:nvPr/>
        </p:nvSpPr>
        <p:spPr>
          <a:xfrm>
            <a:off x="6440298" y="3010028"/>
            <a:ext cx="509349" cy="5093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6FBD514E-6E5B-4289-83D4-66603D70833F}"/>
              </a:ext>
            </a:extLst>
          </p:cNvPr>
          <p:cNvSpPr/>
          <p:nvPr/>
        </p:nvSpPr>
        <p:spPr>
          <a:xfrm>
            <a:off x="6069172" y="3822402"/>
            <a:ext cx="509349" cy="50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402C3AC7-D06E-4466-9628-4575AC4B3A29}"/>
              </a:ext>
            </a:extLst>
          </p:cNvPr>
          <p:cNvSpPr/>
          <p:nvPr/>
        </p:nvSpPr>
        <p:spPr>
          <a:xfrm>
            <a:off x="5698048" y="4634776"/>
            <a:ext cx="509349" cy="50934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478490E1-61FC-4053-9441-8B7A3871E47B}"/>
              </a:ext>
            </a:extLst>
          </p:cNvPr>
          <p:cNvSpPr/>
          <p:nvPr/>
        </p:nvSpPr>
        <p:spPr>
          <a:xfrm>
            <a:off x="5326922" y="5447148"/>
            <a:ext cx="509349" cy="5093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98511990-9CB5-486F-956D-CCE9A1BC956E}"/>
              </a:ext>
            </a:extLst>
          </p:cNvPr>
          <p:cNvSpPr/>
          <p:nvPr/>
        </p:nvSpPr>
        <p:spPr>
          <a:xfrm>
            <a:off x="6069172" y="2197654"/>
            <a:ext cx="509349" cy="50934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05389ABF-4C26-4AE5-99E0-C90072E6F99C}"/>
              </a:ext>
            </a:extLst>
          </p:cNvPr>
          <p:cNvSpPr txBox="1"/>
          <p:nvPr/>
        </p:nvSpPr>
        <p:spPr>
          <a:xfrm>
            <a:off x="1417984" y="2204118"/>
            <a:ext cx="451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Es </a:t>
            </a:r>
            <a:r>
              <a:rPr lang="es-MX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aquel que involucra los sentidos de los consumidores, afectando su comportamiento, juicio y percepción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   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BD9E0EE9-0BEA-4ED8-A91A-F036487B626B}"/>
              </a:ext>
            </a:extLst>
          </p:cNvPr>
          <p:cNvSpPr txBox="1"/>
          <p:nvPr/>
        </p:nvSpPr>
        <p:spPr>
          <a:xfrm>
            <a:off x="1955871" y="3003240"/>
            <a:ext cx="434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Mediante los sentidos se genera una comunicación entre la empresa y el cliente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A7C4133D-3427-49CB-9BE8-50915DE741A2}"/>
              </a:ext>
            </a:extLst>
          </p:cNvPr>
          <p:cNvSpPr txBox="1"/>
          <p:nvPr/>
        </p:nvSpPr>
        <p:spPr>
          <a:xfrm>
            <a:off x="1415113" y="3722850"/>
            <a:ext cx="4510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Conecta el producto o marca con el estilo de vida de los consumidores, añadiendo valor en el entorno, apelando a sus sentidos, a la razón y sentimientos</a:t>
            </a:r>
            <a:r>
              <a:rPr lang="es-MX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        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09950922-A4DE-4A8E-AACA-763555337BBF}"/>
              </a:ext>
            </a:extLst>
          </p:cNvPr>
          <p:cNvSpPr txBox="1"/>
          <p:nvPr/>
        </p:nvSpPr>
        <p:spPr>
          <a:xfrm>
            <a:off x="636104" y="4521971"/>
            <a:ext cx="4918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Los componentes sensoriales del ambiente son instrumentos idóneos para lograr crear un universo de consumo respondiendo a las motivaciones afectivas de cada ser humano</a:t>
            </a:r>
            <a:r>
              <a:rPr lang="es-MX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   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9" name="TextBox 25">
            <a:extLst>
              <a:ext uri="{FF2B5EF4-FFF2-40B4-BE49-F238E27FC236}">
                <a16:creationId xmlns:a16="http://schemas.microsoft.com/office/drawing/2014/main" id="{515D1A6C-FC48-495B-BE60-4539D683D791}"/>
              </a:ext>
            </a:extLst>
          </p:cNvPr>
          <p:cNvSpPr txBox="1"/>
          <p:nvPr/>
        </p:nvSpPr>
        <p:spPr>
          <a:xfrm>
            <a:off x="273661" y="5466865"/>
            <a:ext cx="491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Genera una ventaja competitive, busca fidelizar e incrementar la recordación de marca mediante experiencias placenteras</a:t>
            </a:r>
            <a:r>
              <a:rPr lang="es-EC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    </a:t>
            </a: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9B0F58E6-00DE-4941-A5A1-20B7D284830B}"/>
              </a:ext>
            </a:extLst>
          </p:cNvPr>
          <p:cNvSpPr/>
          <p:nvPr/>
        </p:nvSpPr>
        <p:spPr>
          <a:xfrm rot="2072551">
            <a:off x="9359267" y="578459"/>
            <a:ext cx="869183" cy="342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893FDEBA-F459-45DA-8043-FF1BF9C0C17D}"/>
              </a:ext>
            </a:extLst>
          </p:cNvPr>
          <p:cNvSpPr/>
          <p:nvPr/>
        </p:nvSpPr>
        <p:spPr>
          <a:xfrm rot="2072551">
            <a:off x="9692852" y="-405650"/>
            <a:ext cx="1066637" cy="1146066"/>
          </a:xfrm>
          <a:custGeom>
            <a:avLst/>
            <a:gdLst>
              <a:gd name="connsiteX0" fmla="*/ 0 w 777759"/>
              <a:gd name="connsiteY0" fmla="*/ 0 h 968130"/>
              <a:gd name="connsiteX1" fmla="*/ 777759 w 777759"/>
              <a:gd name="connsiteY1" fmla="*/ 0 h 968130"/>
              <a:gd name="connsiteX2" fmla="*/ 777759 w 777759"/>
              <a:gd name="connsiteY2" fmla="*/ 968130 h 968130"/>
              <a:gd name="connsiteX3" fmla="*/ 0 w 777759"/>
              <a:gd name="connsiteY3" fmla="*/ 968130 h 968130"/>
              <a:gd name="connsiteX4" fmla="*/ 0 w 777759"/>
              <a:gd name="connsiteY4" fmla="*/ 0 h 968130"/>
              <a:gd name="connsiteX0" fmla="*/ 0 w 789458"/>
              <a:gd name="connsiteY0" fmla="*/ 500269 h 968130"/>
              <a:gd name="connsiteX1" fmla="*/ 789458 w 789458"/>
              <a:gd name="connsiteY1" fmla="*/ 0 h 968130"/>
              <a:gd name="connsiteX2" fmla="*/ 789458 w 789458"/>
              <a:gd name="connsiteY2" fmla="*/ 968130 h 968130"/>
              <a:gd name="connsiteX3" fmla="*/ 11699 w 789458"/>
              <a:gd name="connsiteY3" fmla="*/ 968130 h 968130"/>
              <a:gd name="connsiteX4" fmla="*/ 0 w 789458"/>
              <a:gd name="connsiteY4" fmla="*/ 500269 h 968130"/>
              <a:gd name="connsiteX0" fmla="*/ 0 w 788533"/>
              <a:gd name="connsiteY0" fmla="*/ 562468 h 968130"/>
              <a:gd name="connsiteX1" fmla="*/ 788533 w 788533"/>
              <a:gd name="connsiteY1" fmla="*/ 0 h 968130"/>
              <a:gd name="connsiteX2" fmla="*/ 788533 w 788533"/>
              <a:gd name="connsiteY2" fmla="*/ 968130 h 968130"/>
              <a:gd name="connsiteX3" fmla="*/ 10774 w 788533"/>
              <a:gd name="connsiteY3" fmla="*/ 968130 h 968130"/>
              <a:gd name="connsiteX4" fmla="*/ 0 w 788533"/>
              <a:gd name="connsiteY4" fmla="*/ 562468 h 968130"/>
              <a:gd name="connsiteX0" fmla="*/ 0 w 788995"/>
              <a:gd name="connsiteY0" fmla="*/ 531368 h 968130"/>
              <a:gd name="connsiteX1" fmla="*/ 788995 w 788995"/>
              <a:gd name="connsiteY1" fmla="*/ 0 h 968130"/>
              <a:gd name="connsiteX2" fmla="*/ 788995 w 788995"/>
              <a:gd name="connsiteY2" fmla="*/ 968130 h 968130"/>
              <a:gd name="connsiteX3" fmla="*/ 11236 w 788995"/>
              <a:gd name="connsiteY3" fmla="*/ 968130 h 968130"/>
              <a:gd name="connsiteX4" fmla="*/ 0 w 788995"/>
              <a:gd name="connsiteY4" fmla="*/ 531368 h 968130"/>
              <a:gd name="connsiteX0" fmla="*/ 0 w 791382"/>
              <a:gd name="connsiteY0" fmla="*/ 370911 h 968130"/>
              <a:gd name="connsiteX1" fmla="*/ 791382 w 791382"/>
              <a:gd name="connsiteY1" fmla="*/ 0 h 968130"/>
              <a:gd name="connsiteX2" fmla="*/ 791382 w 791382"/>
              <a:gd name="connsiteY2" fmla="*/ 968130 h 968130"/>
              <a:gd name="connsiteX3" fmla="*/ 13623 w 791382"/>
              <a:gd name="connsiteY3" fmla="*/ 968130 h 968130"/>
              <a:gd name="connsiteX4" fmla="*/ 0 w 791382"/>
              <a:gd name="connsiteY4" fmla="*/ 370911 h 968130"/>
              <a:gd name="connsiteX0" fmla="*/ 0 w 797009"/>
              <a:gd name="connsiteY0" fmla="*/ 545890 h 1143109"/>
              <a:gd name="connsiteX1" fmla="*/ 797009 w 797009"/>
              <a:gd name="connsiteY1" fmla="*/ 0 h 1143109"/>
              <a:gd name="connsiteX2" fmla="*/ 791382 w 797009"/>
              <a:gd name="connsiteY2" fmla="*/ 1143109 h 1143109"/>
              <a:gd name="connsiteX3" fmla="*/ 13623 w 797009"/>
              <a:gd name="connsiteY3" fmla="*/ 1143109 h 1143109"/>
              <a:gd name="connsiteX4" fmla="*/ 0 w 797009"/>
              <a:gd name="connsiteY4" fmla="*/ 545890 h 1143109"/>
              <a:gd name="connsiteX0" fmla="*/ 0 w 789665"/>
              <a:gd name="connsiteY0" fmla="*/ 805888 h 1143109"/>
              <a:gd name="connsiteX1" fmla="*/ 789665 w 789665"/>
              <a:gd name="connsiteY1" fmla="*/ 0 h 1143109"/>
              <a:gd name="connsiteX2" fmla="*/ 784038 w 789665"/>
              <a:gd name="connsiteY2" fmla="*/ 1143109 h 1143109"/>
              <a:gd name="connsiteX3" fmla="*/ 6279 w 789665"/>
              <a:gd name="connsiteY3" fmla="*/ 1143109 h 1143109"/>
              <a:gd name="connsiteX4" fmla="*/ 0 w 789665"/>
              <a:gd name="connsiteY4" fmla="*/ 805888 h 1143109"/>
              <a:gd name="connsiteX0" fmla="*/ 0 w 786044"/>
              <a:gd name="connsiteY0" fmla="*/ 537896 h 875117"/>
              <a:gd name="connsiteX1" fmla="*/ 786044 w 786044"/>
              <a:gd name="connsiteY1" fmla="*/ 0 h 875117"/>
              <a:gd name="connsiteX2" fmla="*/ 784038 w 786044"/>
              <a:gd name="connsiteY2" fmla="*/ 875117 h 875117"/>
              <a:gd name="connsiteX3" fmla="*/ 6279 w 786044"/>
              <a:gd name="connsiteY3" fmla="*/ 875117 h 875117"/>
              <a:gd name="connsiteX4" fmla="*/ 0 w 786044"/>
              <a:gd name="connsiteY4" fmla="*/ 537896 h 875117"/>
              <a:gd name="connsiteX0" fmla="*/ 0 w 784222"/>
              <a:gd name="connsiteY0" fmla="*/ 555319 h 892540"/>
              <a:gd name="connsiteX1" fmla="*/ 774722 w 784222"/>
              <a:gd name="connsiteY1" fmla="*/ 0 h 892540"/>
              <a:gd name="connsiteX2" fmla="*/ 784038 w 784222"/>
              <a:gd name="connsiteY2" fmla="*/ 892540 h 892540"/>
              <a:gd name="connsiteX3" fmla="*/ 6279 w 784222"/>
              <a:gd name="connsiteY3" fmla="*/ 892540 h 892540"/>
              <a:gd name="connsiteX4" fmla="*/ 0 w 784222"/>
              <a:gd name="connsiteY4" fmla="*/ 555319 h 89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222" h="892540">
                <a:moveTo>
                  <a:pt x="0" y="555319"/>
                </a:moveTo>
                <a:lnTo>
                  <a:pt x="774722" y="0"/>
                </a:lnTo>
                <a:cubicBezTo>
                  <a:pt x="772846" y="381036"/>
                  <a:pt x="785914" y="511504"/>
                  <a:pt x="784038" y="892540"/>
                </a:cubicBezTo>
                <a:lnTo>
                  <a:pt x="6279" y="892540"/>
                </a:lnTo>
                <a:lnTo>
                  <a:pt x="0" y="55531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id="{30D7B6B8-EDCF-4DF9-9F78-5AA1225A47F1}"/>
              </a:ext>
            </a:extLst>
          </p:cNvPr>
          <p:cNvSpPr txBox="1"/>
          <p:nvPr/>
        </p:nvSpPr>
        <p:spPr>
          <a:xfrm>
            <a:off x="1067041" y="1421015"/>
            <a:ext cx="434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MARKETING SENSORIAL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3C1D2E1-8EE5-40BD-BE11-EED5C4727ED1}"/>
              </a:ext>
            </a:extLst>
          </p:cNvPr>
          <p:cNvSpPr/>
          <p:nvPr/>
        </p:nvSpPr>
        <p:spPr>
          <a:xfrm>
            <a:off x="530244" y="667919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88F238C9-3B82-47CE-B83A-37BF93BA0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65" y="3388180"/>
            <a:ext cx="2627180" cy="2627180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13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2">
            <a:extLst>
              <a:ext uri="{FF2B5EF4-FFF2-40B4-BE49-F238E27FC236}">
                <a16:creationId xmlns:a16="http://schemas.microsoft.com/office/drawing/2014/main" id="{D919B35C-A72B-4437-8033-9FB9EF97A5A3}"/>
              </a:ext>
            </a:extLst>
          </p:cNvPr>
          <p:cNvGrpSpPr/>
          <p:nvPr/>
        </p:nvGrpSpPr>
        <p:grpSpPr>
          <a:xfrm>
            <a:off x="176342" y="1415441"/>
            <a:ext cx="12220720" cy="5686624"/>
            <a:chOff x="626799" y="1189366"/>
            <a:chExt cx="11528510" cy="4752559"/>
          </a:xfrm>
          <a:solidFill>
            <a:schemeClr val="bg1">
              <a:lumMod val="85000"/>
            </a:schemeClr>
          </a:solidFill>
        </p:grpSpPr>
        <p:sp>
          <p:nvSpPr>
            <p:cNvPr id="75" name="Block Arc 3">
              <a:extLst>
                <a:ext uri="{FF2B5EF4-FFF2-40B4-BE49-F238E27FC236}">
                  <a16:creationId xmlns:a16="http://schemas.microsoft.com/office/drawing/2014/main" id="{CD3BCE12-35C7-4B2A-ADA0-DD0A7793CCA2}"/>
                </a:ext>
              </a:extLst>
            </p:cNvPr>
            <p:cNvSpPr/>
            <p:nvPr/>
          </p:nvSpPr>
          <p:spPr>
            <a:xfrm>
              <a:off x="626799" y="1964398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6" name="Block Arc 4">
              <a:extLst>
                <a:ext uri="{FF2B5EF4-FFF2-40B4-BE49-F238E27FC236}">
                  <a16:creationId xmlns:a16="http://schemas.microsoft.com/office/drawing/2014/main" id="{1D3A3E6A-7CA4-40EF-8798-CDEC0716952E}"/>
                </a:ext>
              </a:extLst>
            </p:cNvPr>
            <p:cNvSpPr/>
            <p:nvPr/>
          </p:nvSpPr>
          <p:spPr>
            <a:xfrm rot="10800000">
              <a:off x="2031008" y="1943795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7" name="Block Arc 5">
              <a:extLst>
                <a:ext uri="{FF2B5EF4-FFF2-40B4-BE49-F238E27FC236}">
                  <a16:creationId xmlns:a16="http://schemas.microsoft.com/office/drawing/2014/main" id="{48B89045-71F7-4A6E-AB42-DA6C43A68797}"/>
                </a:ext>
              </a:extLst>
            </p:cNvPr>
            <p:cNvSpPr/>
            <p:nvPr/>
          </p:nvSpPr>
          <p:spPr>
            <a:xfrm>
              <a:off x="3439492" y="1957369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8" name="Block Arc 6">
              <a:extLst>
                <a:ext uri="{FF2B5EF4-FFF2-40B4-BE49-F238E27FC236}">
                  <a16:creationId xmlns:a16="http://schemas.microsoft.com/office/drawing/2014/main" id="{D2A8A472-B310-4FFD-B75C-A14648D11729}"/>
                </a:ext>
              </a:extLst>
            </p:cNvPr>
            <p:cNvSpPr/>
            <p:nvPr/>
          </p:nvSpPr>
          <p:spPr>
            <a:xfrm rot="10800000">
              <a:off x="4843701" y="1928554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9" name="Block Arc 7">
              <a:extLst>
                <a:ext uri="{FF2B5EF4-FFF2-40B4-BE49-F238E27FC236}">
                  <a16:creationId xmlns:a16="http://schemas.microsoft.com/office/drawing/2014/main" id="{4F4851D1-A09A-40AD-9189-B76700FAF60E}"/>
                </a:ext>
              </a:extLst>
            </p:cNvPr>
            <p:cNvSpPr/>
            <p:nvPr/>
          </p:nvSpPr>
          <p:spPr>
            <a:xfrm>
              <a:off x="6252184" y="1942917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80" name="Block Arc 8">
              <a:extLst>
                <a:ext uri="{FF2B5EF4-FFF2-40B4-BE49-F238E27FC236}">
                  <a16:creationId xmlns:a16="http://schemas.microsoft.com/office/drawing/2014/main" id="{D32FAD94-28FD-42C9-8F8A-5D5E2DF4CDED}"/>
                </a:ext>
              </a:extLst>
            </p:cNvPr>
            <p:cNvSpPr/>
            <p:nvPr/>
          </p:nvSpPr>
          <p:spPr>
            <a:xfrm rot="10800000">
              <a:off x="7656393" y="1900065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81" name="Rectangle 9">
              <a:extLst>
                <a:ext uri="{FF2B5EF4-FFF2-40B4-BE49-F238E27FC236}">
                  <a16:creationId xmlns:a16="http://schemas.microsoft.com/office/drawing/2014/main" id="{BEC642C3-6609-4B21-9E19-5EF4F6AB874A}"/>
                </a:ext>
              </a:extLst>
            </p:cNvPr>
            <p:cNvSpPr/>
            <p:nvPr/>
          </p:nvSpPr>
          <p:spPr>
            <a:xfrm>
              <a:off x="626800" y="2752728"/>
              <a:ext cx="199411" cy="3189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2" name="Rectangle 18">
              <a:extLst>
                <a:ext uri="{FF2B5EF4-FFF2-40B4-BE49-F238E27FC236}">
                  <a16:creationId xmlns:a16="http://schemas.microsoft.com/office/drawing/2014/main" id="{240CF581-9FEB-4DC9-8F0C-FFB409E1EA03}"/>
                </a:ext>
              </a:extLst>
            </p:cNvPr>
            <p:cNvSpPr/>
            <p:nvPr/>
          </p:nvSpPr>
          <p:spPr>
            <a:xfrm>
              <a:off x="9064875" y="1275606"/>
              <a:ext cx="202820" cy="1528170"/>
            </a:xfrm>
            <a:custGeom>
              <a:avLst/>
              <a:gdLst/>
              <a:ahLst/>
              <a:cxnLst/>
              <a:rect l="l" t="t" r="r" b="b"/>
              <a:pathLst>
                <a:path w="180000" h="1528170">
                  <a:moveTo>
                    <a:pt x="0" y="0"/>
                  </a:moveTo>
                  <a:lnTo>
                    <a:pt x="180000" y="0"/>
                  </a:lnTo>
                  <a:lnTo>
                    <a:pt x="180000" y="1528170"/>
                  </a:lnTo>
                  <a:lnTo>
                    <a:pt x="0" y="15281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3" name="Rectangle 18">
              <a:extLst>
                <a:ext uri="{FF2B5EF4-FFF2-40B4-BE49-F238E27FC236}">
                  <a16:creationId xmlns:a16="http://schemas.microsoft.com/office/drawing/2014/main" id="{C9F728E0-649B-4393-8F22-29464DA2C2FE}"/>
                </a:ext>
              </a:extLst>
            </p:cNvPr>
            <p:cNvSpPr/>
            <p:nvPr/>
          </p:nvSpPr>
          <p:spPr>
            <a:xfrm rot="16200000">
              <a:off x="10530733" y="-276498"/>
              <a:ext cx="158712" cy="3090440"/>
            </a:xfrm>
            <a:custGeom>
              <a:avLst/>
              <a:gdLst/>
              <a:ahLst/>
              <a:cxnLst/>
              <a:rect l="l" t="t" r="r" b="b"/>
              <a:pathLst>
                <a:path w="180000" h="579556">
                  <a:moveTo>
                    <a:pt x="0" y="579556"/>
                  </a:moveTo>
                  <a:lnTo>
                    <a:pt x="0" y="0"/>
                  </a:lnTo>
                  <a:lnTo>
                    <a:pt x="180000" y="0"/>
                  </a:lnTo>
                  <a:lnTo>
                    <a:pt x="180000" y="57955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84" name="Oval 12">
            <a:extLst>
              <a:ext uri="{FF2B5EF4-FFF2-40B4-BE49-F238E27FC236}">
                <a16:creationId xmlns:a16="http://schemas.microsoft.com/office/drawing/2014/main" id="{55C601DD-4484-4A7A-935A-F1CB373A7336}"/>
              </a:ext>
            </a:extLst>
          </p:cNvPr>
          <p:cNvSpPr/>
          <p:nvPr/>
        </p:nvSpPr>
        <p:spPr>
          <a:xfrm>
            <a:off x="645155" y="2821405"/>
            <a:ext cx="822339" cy="889200"/>
          </a:xfrm>
          <a:prstGeom prst="ellipse">
            <a:avLst/>
          </a:prstGeom>
          <a:solidFill>
            <a:schemeClr val="accent6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85" name="Oval 13">
            <a:extLst>
              <a:ext uri="{FF2B5EF4-FFF2-40B4-BE49-F238E27FC236}">
                <a16:creationId xmlns:a16="http://schemas.microsoft.com/office/drawing/2014/main" id="{1413809B-2206-4F5D-AE85-8CE9902A13C9}"/>
              </a:ext>
            </a:extLst>
          </p:cNvPr>
          <p:cNvSpPr/>
          <p:nvPr/>
        </p:nvSpPr>
        <p:spPr>
          <a:xfrm>
            <a:off x="2107720" y="2808936"/>
            <a:ext cx="822339" cy="889200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86" name="Oval 14">
            <a:extLst>
              <a:ext uri="{FF2B5EF4-FFF2-40B4-BE49-F238E27FC236}">
                <a16:creationId xmlns:a16="http://schemas.microsoft.com/office/drawing/2014/main" id="{1F63D0E7-0B89-46DA-B4B5-A776DAFFFC99}"/>
              </a:ext>
            </a:extLst>
          </p:cNvPr>
          <p:cNvSpPr/>
          <p:nvPr/>
        </p:nvSpPr>
        <p:spPr>
          <a:xfrm>
            <a:off x="3618162" y="2808936"/>
            <a:ext cx="822339" cy="889200"/>
          </a:xfrm>
          <a:prstGeom prst="ellipse">
            <a:avLst/>
          </a:prstGeom>
          <a:solidFill>
            <a:schemeClr val="accent2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87" name="Oval 15">
            <a:extLst>
              <a:ext uri="{FF2B5EF4-FFF2-40B4-BE49-F238E27FC236}">
                <a16:creationId xmlns:a16="http://schemas.microsoft.com/office/drawing/2014/main" id="{C414600B-4717-4D02-A4CC-EEEEDA5591EF}"/>
              </a:ext>
            </a:extLst>
          </p:cNvPr>
          <p:cNvSpPr/>
          <p:nvPr/>
        </p:nvSpPr>
        <p:spPr>
          <a:xfrm>
            <a:off x="5127523" y="2808936"/>
            <a:ext cx="822339" cy="889200"/>
          </a:xfrm>
          <a:prstGeom prst="ellipse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88" name="Oval 16">
            <a:extLst>
              <a:ext uri="{FF2B5EF4-FFF2-40B4-BE49-F238E27FC236}">
                <a16:creationId xmlns:a16="http://schemas.microsoft.com/office/drawing/2014/main" id="{EDDC08E7-370F-4F40-9584-814C4370CFA7}"/>
              </a:ext>
            </a:extLst>
          </p:cNvPr>
          <p:cNvSpPr/>
          <p:nvPr/>
        </p:nvSpPr>
        <p:spPr>
          <a:xfrm>
            <a:off x="6594475" y="2821405"/>
            <a:ext cx="822339" cy="889200"/>
          </a:xfrm>
          <a:prstGeom prst="ellipse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89" name="Oval 17">
            <a:extLst>
              <a:ext uri="{FF2B5EF4-FFF2-40B4-BE49-F238E27FC236}">
                <a16:creationId xmlns:a16="http://schemas.microsoft.com/office/drawing/2014/main" id="{FFF3B0D6-48BC-4FF1-9E2A-3740BEB0BA98}"/>
              </a:ext>
            </a:extLst>
          </p:cNvPr>
          <p:cNvSpPr/>
          <p:nvPr/>
        </p:nvSpPr>
        <p:spPr>
          <a:xfrm>
            <a:off x="8037181" y="2808936"/>
            <a:ext cx="822339" cy="8892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92" name="TextBox 20">
            <a:extLst>
              <a:ext uri="{FF2B5EF4-FFF2-40B4-BE49-F238E27FC236}">
                <a16:creationId xmlns:a16="http://schemas.microsoft.com/office/drawing/2014/main" id="{5984EF8A-347D-492B-9FC4-D163379C795C}"/>
              </a:ext>
            </a:extLst>
          </p:cNvPr>
          <p:cNvSpPr txBox="1"/>
          <p:nvPr/>
        </p:nvSpPr>
        <p:spPr>
          <a:xfrm>
            <a:off x="404471" y="4454764"/>
            <a:ext cx="2276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Busca saciar necesidades mediante la compra y consumo de productos basado en un proceso previo que conlleva una búsqueda de información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93" name="Group 21">
            <a:extLst>
              <a:ext uri="{FF2B5EF4-FFF2-40B4-BE49-F238E27FC236}">
                <a16:creationId xmlns:a16="http://schemas.microsoft.com/office/drawing/2014/main" id="{E4327768-6024-4462-8F9D-49AC6A6384F2}"/>
              </a:ext>
            </a:extLst>
          </p:cNvPr>
          <p:cNvGrpSpPr/>
          <p:nvPr/>
        </p:nvGrpSpPr>
        <p:grpSpPr>
          <a:xfrm>
            <a:off x="3153387" y="3764601"/>
            <a:ext cx="1803833" cy="781772"/>
            <a:chOff x="3397012" y="4922584"/>
            <a:chExt cx="1830680" cy="412982"/>
          </a:xfrm>
        </p:grpSpPr>
        <p:sp>
          <p:nvSpPr>
            <p:cNvPr id="94" name="TextBox 22">
              <a:extLst>
                <a:ext uri="{FF2B5EF4-FFF2-40B4-BE49-F238E27FC236}">
                  <a16:creationId xmlns:a16="http://schemas.microsoft.com/office/drawing/2014/main" id="{0C8BEAE8-46BB-4530-AD8A-FA11AFB2A5DA}"/>
                </a:ext>
              </a:extLst>
            </p:cNvPr>
            <p:cNvSpPr txBox="1"/>
            <p:nvPr/>
          </p:nvSpPr>
          <p:spPr>
            <a:xfrm>
              <a:off x="3397013" y="4922584"/>
              <a:ext cx="1689980" cy="276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Búsqueda de información</a:t>
              </a:r>
            </a:p>
          </p:txBody>
        </p:sp>
        <p:sp>
          <p:nvSpPr>
            <p:cNvPr id="95" name="TextBox 23">
              <a:extLst>
                <a:ext uri="{FF2B5EF4-FFF2-40B4-BE49-F238E27FC236}">
                  <a16:creationId xmlns:a16="http://schemas.microsoft.com/office/drawing/2014/main" id="{1611188F-17DF-4640-A19C-ACA67796410D}"/>
                </a:ext>
              </a:extLst>
            </p:cNvPr>
            <p:cNvSpPr txBox="1"/>
            <p:nvPr/>
          </p:nvSpPr>
          <p:spPr>
            <a:xfrm>
              <a:off x="3397012" y="5189237"/>
              <a:ext cx="1830680" cy="14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Proceso de indagación </a:t>
              </a:r>
            </a:p>
          </p:txBody>
        </p:sp>
      </p:grpSp>
      <p:grpSp>
        <p:nvGrpSpPr>
          <p:cNvPr id="96" name="Group 24">
            <a:extLst>
              <a:ext uri="{FF2B5EF4-FFF2-40B4-BE49-F238E27FC236}">
                <a16:creationId xmlns:a16="http://schemas.microsoft.com/office/drawing/2014/main" id="{7161BA07-E164-497E-8BCD-DE32B4FEAEF8}"/>
              </a:ext>
            </a:extLst>
          </p:cNvPr>
          <p:cNvGrpSpPr/>
          <p:nvPr/>
        </p:nvGrpSpPr>
        <p:grpSpPr>
          <a:xfrm>
            <a:off x="6207079" y="3764601"/>
            <a:ext cx="1696310" cy="1089679"/>
            <a:chOff x="5996920" y="4922584"/>
            <a:chExt cx="1830680" cy="529490"/>
          </a:xfrm>
        </p:grpSpPr>
        <p:sp>
          <p:nvSpPr>
            <p:cNvPr id="97" name="TextBox 25">
              <a:extLst>
                <a:ext uri="{FF2B5EF4-FFF2-40B4-BE49-F238E27FC236}">
                  <a16:creationId xmlns:a16="http://schemas.microsoft.com/office/drawing/2014/main" id="{91E9BE3F-8FF9-4536-9292-AED52D22EFC6}"/>
                </a:ext>
              </a:extLst>
            </p:cNvPr>
            <p:cNvSpPr txBox="1"/>
            <p:nvPr/>
          </p:nvSpPr>
          <p:spPr>
            <a:xfrm>
              <a:off x="6072837" y="4922584"/>
              <a:ext cx="1582201" cy="297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Decisión de compra</a:t>
              </a:r>
            </a:p>
          </p:txBody>
        </p:sp>
        <p:sp>
          <p:nvSpPr>
            <p:cNvPr id="98" name="TextBox 26">
              <a:extLst>
                <a:ext uri="{FF2B5EF4-FFF2-40B4-BE49-F238E27FC236}">
                  <a16:creationId xmlns:a16="http://schemas.microsoft.com/office/drawing/2014/main" id="{DA70D16C-03E8-4A3F-B395-9060FD0083EB}"/>
                </a:ext>
              </a:extLst>
            </p:cNvPr>
            <p:cNvSpPr txBox="1"/>
            <p:nvPr/>
          </p:nvSpPr>
          <p:spPr>
            <a:xfrm>
              <a:off x="5996920" y="5189237"/>
              <a:ext cx="1830680" cy="26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Elegir alternativa en base a necesidades.</a:t>
              </a:r>
            </a:p>
          </p:txBody>
        </p:sp>
      </p:grpSp>
      <p:grpSp>
        <p:nvGrpSpPr>
          <p:cNvPr id="99" name="Group 27">
            <a:extLst>
              <a:ext uri="{FF2B5EF4-FFF2-40B4-BE49-F238E27FC236}">
                <a16:creationId xmlns:a16="http://schemas.microsoft.com/office/drawing/2014/main" id="{D1776CFE-B3CD-4FC0-AD27-B55E8A03B1BA}"/>
              </a:ext>
            </a:extLst>
          </p:cNvPr>
          <p:cNvGrpSpPr/>
          <p:nvPr/>
        </p:nvGrpSpPr>
        <p:grpSpPr>
          <a:xfrm>
            <a:off x="1564040" y="1622027"/>
            <a:ext cx="1942810" cy="941514"/>
            <a:chOff x="1316400" y="1706227"/>
            <a:chExt cx="1830680" cy="296270"/>
          </a:xfrm>
        </p:grpSpPr>
        <p:sp>
          <p:nvSpPr>
            <p:cNvPr id="100" name="TextBox 28">
              <a:extLst>
                <a:ext uri="{FF2B5EF4-FFF2-40B4-BE49-F238E27FC236}">
                  <a16:creationId xmlns:a16="http://schemas.microsoft.com/office/drawing/2014/main" id="{8E76C20D-55B9-46B5-A036-6999B0CE5ABC}"/>
                </a:ext>
              </a:extLst>
            </p:cNvPr>
            <p:cNvSpPr txBox="1"/>
            <p:nvPr/>
          </p:nvSpPr>
          <p:spPr>
            <a:xfrm>
              <a:off x="1316400" y="1706227"/>
              <a:ext cx="1830680" cy="164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Reconocimiento de la necesidad</a:t>
              </a:r>
            </a:p>
          </p:txBody>
        </p:sp>
        <p:sp>
          <p:nvSpPr>
            <p:cNvPr id="101" name="TextBox 29">
              <a:extLst>
                <a:ext uri="{FF2B5EF4-FFF2-40B4-BE49-F238E27FC236}">
                  <a16:creationId xmlns:a16="http://schemas.microsoft.com/office/drawing/2014/main" id="{6D34A1EA-0C6E-400C-8A6F-B53944B81F3F}"/>
                </a:ext>
              </a:extLst>
            </p:cNvPr>
            <p:cNvSpPr txBox="1"/>
            <p:nvPr/>
          </p:nvSpPr>
          <p:spPr>
            <a:xfrm>
              <a:off x="1316400" y="1915333"/>
              <a:ext cx="1830680" cy="87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Necesidad o carencia de algo.</a:t>
              </a:r>
            </a:p>
          </p:txBody>
        </p:sp>
      </p:grpSp>
      <p:grpSp>
        <p:nvGrpSpPr>
          <p:cNvPr id="102" name="Group 30">
            <a:extLst>
              <a:ext uri="{FF2B5EF4-FFF2-40B4-BE49-F238E27FC236}">
                <a16:creationId xmlns:a16="http://schemas.microsoft.com/office/drawing/2014/main" id="{37F5E846-CEB8-48C0-9592-94E0EB79A685}"/>
              </a:ext>
            </a:extLst>
          </p:cNvPr>
          <p:cNvGrpSpPr/>
          <p:nvPr/>
        </p:nvGrpSpPr>
        <p:grpSpPr>
          <a:xfrm>
            <a:off x="4724977" y="1647077"/>
            <a:ext cx="1769717" cy="902061"/>
            <a:chOff x="3885828" y="1706227"/>
            <a:chExt cx="1909901" cy="550206"/>
          </a:xfrm>
        </p:grpSpPr>
        <p:sp>
          <p:nvSpPr>
            <p:cNvPr id="103" name="TextBox 31">
              <a:extLst>
                <a:ext uri="{FF2B5EF4-FFF2-40B4-BE49-F238E27FC236}">
                  <a16:creationId xmlns:a16="http://schemas.microsoft.com/office/drawing/2014/main" id="{67A67ECF-95BB-4851-8DE8-F520AE78032C}"/>
                </a:ext>
              </a:extLst>
            </p:cNvPr>
            <p:cNvSpPr txBox="1"/>
            <p:nvPr/>
          </p:nvSpPr>
          <p:spPr>
            <a:xfrm>
              <a:off x="3885828" y="1706227"/>
              <a:ext cx="1830680" cy="31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Evaluación de alternativas</a:t>
              </a:r>
            </a:p>
          </p:txBody>
        </p:sp>
        <p:sp>
          <p:nvSpPr>
            <p:cNvPr id="104" name="TextBox 32">
              <a:extLst>
                <a:ext uri="{FF2B5EF4-FFF2-40B4-BE49-F238E27FC236}">
                  <a16:creationId xmlns:a16="http://schemas.microsoft.com/office/drawing/2014/main" id="{2DEE50B2-9CBE-4ADC-ACF8-AF13C641B989}"/>
                </a:ext>
              </a:extLst>
            </p:cNvPr>
            <p:cNvSpPr txBox="1"/>
            <p:nvPr/>
          </p:nvSpPr>
          <p:spPr>
            <a:xfrm>
              <a:off x="3965049" y="2087479"/>
              <a:ext cx="1830680" cy="16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Comparar ventajas.</a:t>
              </a:r>
            </a:p>
          </p:txBody>
        </p:sp>
      </p:grpSp>
      <p:grpSp>
        <p:nvGrpSpPr>
          <p:cNvPr id="105" name="Group 33">
            <a:extLst>
              <a:ext uri="{FF2B5EF4-FFF2-40B4-BE49-F238E27FC236}">
                <a16:creationId xmlns:a16="http://schemas.microsoft.com/office/drawing/2014/main" id="{BAEDC894-63A1-43B4-946C-2D7EC44230BE}"/>
              </a:ext>
            </a:extLst>
          </p:cNvPr>
          <p:cNvGrpSpPr/>
          <p:nvPr/>
        </p:nvGrpSpPr>
        <p:grpSpPr>
          <a:xfrm>
            <a:off x="7528011" y="1618362"/>
            <a:ext cx="1610122" cy="882926"/>
            <a:chOff x="6485736" y="1706227"/>
            <a:chExt cx="1830680" cy="530017"/>
          </a:xfrm>
        </p:grpSpPr>
        <p:sp>
          <p:nvSpPr>
            <p:cNvPr id="106" name="TextBox 34">
              <a:extLst>
                <a:ext uri="{FF2B5EF4-FFF2-40B4-BE49-F238E27FC236}">
                  <a16:creationId xmlns:a16="http://schemas.microsoft.com/office/drawing/2014/main" id="{FCE9FC4A-C1F8-4CA8-998D-3E5CE2208099}"/>
                </a:ext>
              </a:extLst>
            </p:cNvPr>
            <p:cNvSpPr txBox="1"/>
            <p:nvPr/>
          </p:nvSpPr>
          <p:spPr>
            <a:xfrm>
              <a:off x="6485736" y="1706227"/>
              <a:ext cx="1830680" cy="31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Comportamiento post compra</a:t>
              </a:r>
            </a:p>
          </p:txBody>
        </p:sp>
        <p:sp>
          <p:nvSpPr>
            <p:cNvPr id="107" name="TextBox 35">
              <a:extLst>
                <a:ext uri="{FF2B5EF4-FFF2-40B4-BE49-F238E27FC236}">
                  <a16:creationId xmlns:a16="http://schemas.microsoft.com/office/drawing/2014/main" id="{A88A1843-0362-4366-8EEB-7CDC6EF5A39B}"/>
                </a:ext>
              </a:extLst>
            </p:cNvPr>
            <p:cNvSpPr txBox="1"/>
            <p:nvPr/>
          </p:nvSpPr>
          <p:spPr>
            <a:xfrm>
              <a:off x="6485736" y="2069963"/>
              <a:ext cx="1830680" cy="16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Evaluación de la compra</a:t>
              </a:r>
            </a:p>
          </p:txBody>
        </p:sp>
      </p:grpSp>
      <p:sp>
        <p:nvSpPr>
          <p:cNvPr id="108" name="Rectangle 23">
            <a:extLst>
              <a:ext uri="{FF2B5EF4-FFF2-40B4-BE49-F238E27FC236}">
                <a16:creationId xmlns:a16="http://schemas.microsoft.com/office/drawing/2014/main" id="{F70477B2-8032-4AD3-92A6-CA3B2AEEEE7E}"/>
              </a:ext>
            </a:extLst>
          </p:cNvPr>
          <p:cNvSpPr/>
          <p:nvPr/>
        </p:nvSpPr>
        <p:spPr>
          <a:xfrm>
            <a:off x="867183" y="3114369"/>
            <a:ext cx="441203" cy="280084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09" name="Oval 31">
            <a:extLst>
              <a:ext uri="{FF2B5EF4-FFF2-40B4-BE49-F238E27FC236}">
                <a16:creationId xmlns:a16="http://schemas.microsoft.com/office/drawing/2014/main" id="{4701FC91-575B-4348-AC9B-C9B6A6CD3F91}"/>
              </a:ext>
            </a:extLst>
          </p:cNvPr>
          <p:cNvSpPr/>
          <p:nvPr/>
        </p:nvSpPr>
        <p:spPr>
          <a:xfrm>
            <a:off x="8315818" y="3076565"/>
            <a:ext cx="328253" cy="357590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0" name="Rectangle 23">
            <a:extLst>
              <a:ext uri="{FF2B5EF4-FFF2-40B4-BE49-F238E27FC236}">
                <a16:creationId xmlns:a16="http://schemas.microsoft.com/office/drawing/2014/main" id="{552BBA84-BEB7-4C75-9999-ECFF77F4AA6C}"/>
              </a:ext>
            </a:extLst>
          </p:cNvPr>
          <p:cNvSpPr/>
          <p:nvPr/>
        </p:nvSpPr>
        <p:spPr>
          <a:xfrm>
            <a:off x="3812435" y="3062799"/>
            <a:ext cx="450169" cy="313098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1" name="Oval 31">
            <a:extLst>
              <a:ext uri="{FF2B5EF4-FFF2-40B4-BE49-F238E27FC236}">
                <a16:creationId xmlns:a16="http://schemas.microsoft.com/office/drawing/2014/main" id="{92BC95DE-AE80-4F53-B69B-1BE38012F478}"/>
              </a:ext>
            </a:extLst>
          </p:cNvPr>
          <p:cNvSpPr/>
          <p:nvPr/>
        </p:nvSpPr>
        <p:spPr>
          <a:xfrm>
            <a:off x="5401070" y="3009279"/>
            <a:ext cx="377291" cy="401707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2" name="Teardrop 17">
            <a:extLst>
              <a:ext uri="{FF2B5EF4-FFF2-40B4-BE49-F238E27FC236}">
                <a16:creationId xmlns:a16="http://schemas.microsoft.com/office/drawing/2014/main" id="{C46DCF64-D079-4EFB-A26E-BD11A046089F}"/>
              </a:ext>
            </a:extLst>
          </p:cNvPr>
          <p:cNvSpPr/>
          <p:nvPr/>
        </p:nvSpPr>
        <p:spPr>
          <a:xfrm rot="18900000">
            <a:off x="2363062" y="3113329"/>
            <a:ext cx="308171" cy="337808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3" name="Rectangle 23">
            <a:extLst>
              <a:ext uri="{FF2B5EF4-FFF2-40B4-BE49-F238E27FC236}">
                <a16:creationId xmlns:a16="http://schemas.microsoft.com/office/drawing/2014/main" id="{EDE275C4-BEAA-4E6E-B874-444600AC4FE5}"/>
              </a:ext>
            </a:extLst>
          </p:cNvPr>
          <p:cNvSpPr/>
          <p:nvPr/>
        </p:nvSpPr>
        <p:spPr>
          <a:xfrm>
            <a:off x="6817459" y="3037515"/>
            <a:ext cx="375063" cy="407167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4" name="TextBox 14">
            <a:extLst>
              <a:ext uri="{FF2B5EF4-FFF2-40B4-BE49-F238E27FC236}">
                <a16:creationId xmlns:a16="http://schemas.microsoft.com/office/drawing/2014/main" id="{5B2F53FC-ED7B-412E-9436-ADE9D7E0A35F}"/>
              </a:ext>
            </a:extLst>
          </p:cNvPr>
          <p:cNvSpPr txBox="1"/>
          <p:nvPr/>
        </p:nvSpPr>
        <p:spPr>
          <a:xfrm>
            <a:off x="477689" y="208030"/>
            <a:ext cx="434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 (Títulos)"/>
                <a:cs typeface="Arial" pitchFamily="34" charset="0"/>
              </a:rPr>
              <a:t>PROCESO DE COMPRA</a:t>
            </a:r>
          </a:p>
        </p:txBody>
      </p:sp>
      <p:sp>
        <p:nvSpPr>
          <p:cNvPr id="116" name="TextBox 20">
            <a:extLst>
              <a:ext uri="{FF2B5EF4-FFF2-40B4-BE49-F238E27FC236}">
                <a16:creationId xmlns:a16="http://schemas.microsoft.com/office/drawing/2014/main" id="{DF5011CD-5521-43EF-86A4-21E268A27DCD}"/>
              </a:ext>
            </a:extLst>
          </p:cNvPr>
          <p:cNvSpPr txBox="1"/>
          <p:nvPr/>
        </p:nvSpPr>
        <p:spPr>
          <a:xfrm>
            <a:off x="9476288" y="1766054"/>
            <a:ext cx="2509803" cy="1785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Intención de compra</a:t>
            </a:r>
            <a:br>
              <a:rPr lang="es-MX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br>
              <a:rPr lang="es-MX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s-MX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Es el grado en el que al consumidor le gustaría realizar la compra, generalmente está relacionada con el comportamiento, las percepciones y las actitudes, clave importante para predecir comportamiento de compra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16C99BAF-73B0-4DD3-BE92-E7A82201BB0A}"/>
              </a:ext>
            </a:extLst>
          </p:cNvPr>
          <p:cNvSpPr/>
          <p:nvPr/>
        </p:nvSpPr>
        <p:spPr>
          <a:xfrm>
            <a:off x="530244" y="825819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925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019B5F-D0B3-4932-85EE-36678551543B}"/>
              </a:ext>
            </a:extLst>
          </p:cNvPr>
          <p:cNvSpPr txBox="1"/>
          <p:nvPr/>
        </p:nvSpPr>
        <p:spPr>
          <a:xfrm>
            <a:off x="530244" y="308927"/>
            <a:ext cx="10515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2400" b="1" dirty="0">
                <a:latin typeface="+mj-lt"/>
                <a:cs typeface="Segoe UI Semibold" panose="020B0702040204020203" pitchFamily="34" charset="0"/>
              </a:rPr>
              <a:t>Modelo de la Psicología del Consumidor de Krishna</a:t>
            </a:r>
            <a:endParaRPr lang="es-EC" sz="2400" dirty="0"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4" name="Imagen 3" descr="Diagrama, Texto&#10;&#10;Descripción generada automáticamente">
            <a:extLst>
              <a:ext uri="{FF2B5EF4-FFF2-40B4-BE49-F238E27FC236}">
                <a16:creationId xmlns:a16="http://schemas.microsoft.com/office/drawing/2014/main" id="{4491D1A3-D800-477E-986A-0F5771761C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88" y="1986931"/>
            <a:ext cx="7512459" cy="3409724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594DC70C-A484-49E7-9E48-493E2D080D07}"/>
              </a:ext>
            </a:extLst>
          </p:cNvPr>
          <p:cNvSpPr txBox="1"/>
          <p:nvPr/>
        </p:nvSpPr>
        <p:spPr>
          <a:xfrm>
            <a:off x="530244" y="944575"/>
            <a:ext cx="1018588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Explica como los sentidos humanos afectan las preferencias, recuerdos y elecciones de compra del consumidor; siendo identificados como factores relevantes debido a que influencian las emociones, percepciones y conducta.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Rectangle 43">
            <a:extLst>
              <a:ext uri="{FF2B5EF4-FFF2-40B4-BE49-F238E27FC236}">
                <a16:creationId xmlns:a16="http://schemas.microsoft.com/office/drawing/2014/main" id="{F23B8F93-ABFE-43E1-A402-1BE3826311A6}"/>
              </a:ext>
            </a:extLst>
          </p:cNvPr>
          <p:cNvSpPr/>
          <p:nvPr/>
        </p:nvSpPr>
        <p:spPr>
          <a:xfrm>
            <a:off x="-930444" y="1667330"/>
            <a:ext cx="4748463" cy="41177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44CED878-D8C2-4CB8-A59C-44C9547B796D}"/>
              </a:ext>
            </a:extLst>
          </p:cNvPr>
          <p:cNvSpPr/>
          <p:nvPr/>
        </p:nvSpPr>
        <p:spPr>
          <a:xfrm>
            <a:off x="-1106907" y="1925293"/>
            <a:ext cx="5213685" cy="37054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13B78E9-1039-414F-A802-5D320C237F99}"/>
              </a:ext>
            </a:extLst>
          </p:cNvPr>
          <p:cNvSpPr txBox="1"/>
          <p:nvPr/>
        </p:nvSpPr>
        <p:spPr>
          <a:xfrm>
            <a:off x="198273" y="2187765"/>
            <a:ext cx="3743074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altLang="ko-KR" sz="1600" dirty="0">
                <a:solidFill>
                  <a:schemeClr val="bg1"/>
                </a:solidFill>
                <a:cs typeface="Arial" pitchFamily="34" charset="0"/>
              </a:rPr>
              <a:t>Elementos:</a:t>
            </a:r>
          </a:p>
          <a:p>
            <a:pPr algn="just"/>
            <a:endParaRPr lang="es-MX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ko-KR" sz="1600" dirty="0">
                <a:solidFill>
                  <a:schemeClr val="bg1"/>
                </a:solidFill>
                <a:cs typeface="Arial" pitchFamily="34" charset="0"/>
              </a:rPr>
              <a:t>El conjunto de sentidos del ser humano.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altLang="ko-KR" sz="1600" dirty="0">
                <a:solidFill>
                  <a:schemeClr val="bg1"/>
                </a:solidFill>
                <a:cs typeface="Arial" pitchFamily="34" charset="0"/>
              </a:rPr>
              <a:t>La percepción se ve influenciada por factores internos (sentidos) y experiencias previas.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altLang="ko-KR" sz="1600" dirty="0">
                <a:solidFill>
                  <a:schemeClr val="bg1"/>
                </a:solidFill>
                <a:cs typeface="Arial" pitchFamily="34" charset="0"/>
              </a:rPr>
              <a:t>La toma de decisión del consumidor se ve afectado por su percepción emocional y cognitiva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10C1947-E3CB-4DBF-BA59-50D1B8C3939C}"/>
              </a:ext>
            </a:extLst>
          </p:cNvPr>
          <p:cNvSpPr/>
          <p:nvPr/>
        </p:nvSpPr>
        <p:spPr>
          <a:xfrm>
            <a:off x="530244" y="825819"/>
            <a:ext cx="3911044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5923E10-882A-4E3B-8043-9781D02CCA4E}"/>
              </a:ext>
            </a:extLst>
          </p:cNvPr>
          <p:cNvSpPr txBox="1"/>
          <p:nvPr/>
        </p:nvSpPr>
        <p:spPr>
          <a:xfrm>
            <a:off x="198273" y="5987632"/>
            <a:ext cx="60572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kern="1200" dirty="0">
                <a:effectLst/>
                <a:latin typeface="Segoe UI Light (Cuerpo)"/>
                <a:cs typeface="Arial" panose="020B0604020202020204" pitchFamily="34" charset="0"/>
              </a:rPr>
              <a:t>Variable dependiente: </a:t>
            </a:r>
            <a:r>
              <a:rPr lang="es-MX" sz="1600" dirty="0">
                <a:latin typeface="Segoe UI Light (Cuerpo)"/>
                <a:cs typeface="Arial" panose="020B0604020202020204" pitchFamily="34" charset="0"/>
              </a:rPr>
              <a:t>Intención de compra</a:t>
            </a:r>
            <a:br>
              <a:rPr lang="es-MX" sz="1600" dirty="0">
                <a:latin typeface="Segoe UI Light (Cuerpo)"/>
                <a:cs typeface="Arial" panose="020B0604020202020204" pitchFamily="34" charset="0"/>
              </a:rPr>
            </a:br>
            <a:r>
              <a:rPr lang="es-MX" sz="1600" b="1" dirty="0">
                <a:latin typeface="Segoe UI Light (Cuerpo)"/>
                <a:cs typeface="Arial" panose="020B0604020202020204" pitchFamily="34" charset="0"/>
              </a:rPr>
              <a:t>Variable independiente: </a:t>
            </a:r>
            <a:r>
              <a:rPr lang="es-MX" sz="1600" dirty="0">
                <a:latin typeface="Segoe UI Light (Cuerpo)"/>
                <a:cs typeface="Arial" panose="020B0604020202020204" pitchFamily="34" charset="0"/>
              </a:rPr>
              <a:t>Marketing Sensorial</a:t>
            </a:r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12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ega - Fre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1774</Words>
  <Application>Microsoft Office PowerPoint</Application>
  <PresentationFormat>Panorámica</PresentationFormat>
  <Paragraphs>192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37" baseType="lpstr">
      <vt:lpstr>Arial</vt:lpstr>
      <vt:lpstr>Calibri</vt:lpstr>
      <vt:lpstr>Cambria Math</vt:lpstr>
      <vt:lpstr>Century Gothic</vt:lpstr>
      <vt:lpstr>Century Gothic (Títulos)</vt:lpstr>
      <vt:lpstr>Open Sans</vt:lpstr>
      <vt:lpstr>Open Sans Light</vt:lpstr>
      <vt:lpstr>Open Sans Semibold</vt:lpstr>
      <vt:lpstr>Route 159 Bold</vt:lpstr>
      <vt:lpstr>Route 159 Light</vt:lpstr>
      <vt:lpstr>Route 159 SemiBold</vt:lpstr>
      <vt:lpstr>Route 159 UltraLight</vt:lpstr>
      <vt:lpstr>Segoe UI Light</vt:lpstr>
      <vt:lpstr>Segoe UI Light (Cuerpo)</vt:lpstr>
      <vt:lpstr>Office Theme</vt:lpstr>
      <vt:lpstr>Vega - Free</vt:lpstr>
      <vt:lpstr>INFLUENCIA DEL MARKETING SENSORIAL EN LA INTENCIÓN DE COMPRA DEL CONSUMIDOR DE LAS FARMACIAS FORMATO AUTOSERVICIO EN LOS CANTONES QUITO Y RUMIÑAHUI. 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Milton Paul Clavijo Tipanta</cp:lastModifiedBy>
  <cp:revision>120</cp:revision>
  <dcterms:created xsi:type="dcterms:W3CDTF">2018-04-10T03:41:08Z</dcterms:created>
  <dcterms:modified xsi:type="dcterms:W3CDTF">2021-09-10T21:38:24Z</dcterms:modified>
</cp:coreProperties>
</file>