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Arimo Bold" panose="020B0604020202020204" charset="0"/>
      <p:regular r:id="rId27"/>
    </p:embeddedFont>
    <p:embeddedFont>
      <p:font typeface="Calibri" panose="020F0502020204030204" pitchFamily="34" charset="0"/>
      <p:regular r:id="rId28"/>
      <p:bold r:id="rId29"/>
      <p:italic r:id="rId30"/>
      <p:boldItalic r:id="rId31"/>
    </p:embeddedFont>
    <p:embeddedFont>
      <p:font typeface="Playfair Display Black" panose="020B0604020202020204" charset="0"/>
      <p:regular r:id="rId32"/>
    </p:embeddedFont>
    <p:embeddedFont>
      <p:font typeface="Poppins Medium" panose="020B0604020202020204" charset="0"/>
      <p:regular r:id="rId33"/>
    </p:embeddedFont>
    <p:embeddedFont>
      <p:font typeface="Poppins Medium Bold"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8" d="100"/>
          <a:sy n="48" d="100"/>
        </p:scale>
        <p:origin x="37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9804" r="19804"/>
          <a:stretch>
            <a:fillRect/>
          </a:stretch>
        </p:blipFill>
        <p:spPr>
          <a:xfrm>
            <a:off x="8233422" y="-1435840"/>
            <a:ext cx="10054578" cy="11722840"/>
          </a:xfrm>
          <a:prstGeom prst="rect">
            <a:avLst/>
          </a:prstGeom>
        </p:spPr>
      </p:pic>
      <p:sp>
        <p:nvSpPr>
          <p:cNvPr id="3" name="AutoShape 3"/>
          <p:cNvSpPr/>
          <p:nvPr/>
        </p:nvSpPr>
        <p:spPr>
          <a:xfrm rot="3614845">
            <a:off x="-3465439" y="308937"/>
            <a:ext cx="16608059" cy="12285652"/>
          </a:xfrm>
          <a:prstGeom prst="rect">
            <a:avLst/>
          </a:prstGeom>
          <a:solidFill>
            <a:srgbClr val="008037"/>
          </a:solidFill>
        </p:spPr>
      </p:sp>
      <p:pic>
        <p:nvPicPr>
          <p:cNvPr id="4" name="Picture 4"/>
          <p:cNvPicPr>
            <a:picLocks noChangeAspect="1"/>
          </p:cNvPicPr>
          <p:nvPr/>
        </p:nvPicPr>
        <p:blipFill>
          <a:blip r:embed="rId3"/>
          <a:srcRect l="1009" r="2805"/>
          <a:stretch>
            <a:fillRect/>
          </a:stretch>
        </p:blipFill>
        <p:spPr>
          <a:xfrm>
            <a:off x="236584" y="332254"/>
            <a:ext cx="7996837" cy="1392892"/>
          </a:xfrm>
          <a:prstGeom prst="rect">
            <a:avLst/>
          </a:prstGeom>
        </p:spPr>
      </p:pic>
      <p:grpSp>
        <p:nvGrpSpPr>
          <p:cNvPr id="5" name="Group 5"/>
          <p:cNvGrpSpPr/>
          <p:nvPr/>
        </p:nvGrpSpPr>
        <p:grpSpPr>
          <a:xfrm>
            <a:off x="140313" y="3542373"/>
            <a:ext cx="14468574" cy="3923006"/>
            <a:chOff x="0" y="0"/>
            <a:chExt cx="3974698" cy="1077699"/>
          </a:xfrm>
        </p:grpSpPr>
        <p:sp>
          <p:nvSpPr>
            <p:cNvPr id="6" name="Freeform 6"/>
            <p:cNvSpPr/>
            <p:nvPr/>
          </p:nvSpPr>
          <p:spPr>
            <a:xfrm>
              <a:off x="0" y="0"/>
              <a:ext cx="3974698" cy="1077699"/>
            </a:xfrm>
            <a:custGeom>
              <a:avLst/>
              <a:gdLst/>
              <a:ahLst/>
              <a:cxnLst/>
              <a:rect l="l" t="t" r="r" b="b"/>
              <a:pathLst>
                <a:path w="3974698" h="1077699">
                  <a:moveTo>
                    <a:pt x="0" y="0"/>
                  </a:moveTo>
                  <a:lnTo>
                    <a:pt x="3974698" y="0"/>
                  </a:lnTo>
                  <a:lnTo>
                    <a:pt x="3974698" y="1077699"/>
                  </a:lnTo>
                  <a:lnTo>
                    <a:pt x="0" y="1077699"/>
                  </a:lnTo>
                  <a:close/>
                </a:path>
              </a:pathLst>
            </a:custGeom>
            <a:solidFill>
              <a:srgbClr val="737373">
                <a:alpha val="67843"/>
              </a:srgbClr>
            </a:solidFill>
          </p:spPr>
        </p:sp>
      </p:grpSp>
      <p:grpSp>
        <p:nvGrpSpPr>
          <p:cNvPr id="7" name="Group 7"/>
          <p:cNvGrpSpPr/>
          <p:nvPr/>
        </p:nvGrpSpPr>
        <p:grpSpPr>
          <a:xfrm>
            <a:off x="236584" y="3924708"/>
            <a:ext cx="14276032" cy="4990841"/>
            <a:chOff x="0" y="0"/>
            <a:chExt cx="19034709" cy="6654455"/>
          </a:xfrm>
        </p:grpSpPr>
        <p:sp>
          <p:nvSpPr>
            <p:cNvPr id="8" name="TextBox 8"/>
            <p:cNvSpPr txBox="1"/>
            <p:nvPr/>
          </p:nvSpPr>
          <p:spPr>
            <a:xfrm>
              <a:off x="0" y="5230387"/>
              <a:ext cx="19034709" cy="1424068"/>
            </a:xfrm>
            <a:prstGeom prst="rect">
              <a:avLst/>
            </a:prstGeom>
          </p:spPr>
          <p:txBody>
            <a:bodyPr lIns="0" tIns="0" rIns="0" bIns="0" rtlCol="0" anchor="t">
              <a:spAutoFit/>
            </a:bodyPr>
            <a:lstStyle/>
            <a:p>
              <a:pPr>
                <a:lnSpc>
                  <a:spcPts val="4393"/>
                </a:lnSpc>
              </a:pPr>
              <a:r>
                <a:rPr lang="en-US" sz="3138" spc="62">
                  <a:solidFill>
                    <a:srgbClr val="FFFFFF"/>
                  </a:solidFill>
                  <a:latin typeface="Poppins Medium Bold"/>
                </a:rPr>
                <a:t>    AUTOR: ZAPATA MORALES LENIN ISRAEL</a:t>
              </a:r>
            </a:p>
            <a:p>
              <a:pPr>
                <a:lnSpc>
                  <a:spcPts val="4393"/>
                </a:lnSpc>
              </a:pPr>
              <a:r>
                <a:rPr lang="en-US" sz="3138" spc="62">
                  <a:solidFill>
                    <a:srgbClr val="FFFFFF"/>
                  </a:solidFill>
                  <a:latin typeface="Poppins Medium Bold"/>
                </a:rPr>
                <a:t>    DIRECTOR: Dr. SANTIAGO ULLOA, PhD.</a:t>
              </a:r>
            </a:p>
          </p:txBody>
        </p:sp>
        <p:sp>
          <p:nvSpPr>
            <p:cNvPr id="9" name="TextBox 9"/>
            <p:cNvSpPr txBox="1"/>
            <p:nvPr/>
          </p:nvSpPr>
          <p:spPr>
            <a:xfrm>
              <a:off x="0" y="47625"/>
              <a:ext cx="19034709" cy="4478609"/>
            </a:xfrm>
            <a:prstGeom prst="rect">
              <a:avLst/>
            </a:prstGeom>
          </p:spPr>
          <p:txBody>
            <a:bodyPr lIns="0" tIns="0" rIns="0" bIns="0" rtlCol="0" anchor="t">
              <a:spAutoFit/>
            </a:bodyPr>
            <a:lstStyle/>
            <a:p>
              <a:pPr algn="ctr">
                <a:lnSpc>
                  <a:spcPts val="5277"/>
                </a:lnSpc>
              </a:pPr>
              <a:r>
                <a:rPr lang="en-US" sz="4797" spc="71" dirty="0">
                  <a:solidFill>
                    <a:srgbClr val="FFFFFF"/>
                  </a:solidFill>
                  <a:latin typeface="Poppins Medium Bold"/>
                </a:rPr>
                <a:t>DETERMINACIÓN DE LAS DOSIS ÓPTIMAS DE GLIFOSATO, GLUFOSINATO Y PARAQUAT PARA EL CONTROL DE MALEZAS EN PLÁTANO DE ALTA DENSIDAD</a:t>
              </a:r>
            </a:p>
            <a:p>
              <a:pPr algn="ctr">
                <a:lnSpc>
                  <a:spcPts val="5277"/>
                </a:lnSpc>
              </a:pPr>
              <a:endParaRPr lang="en-US" sz="4797" spc="71" dirty="0">
                <a:solidFill>
                  <a:srgbClr val="FFFFFF"/>
                </a:solidFill>
                <a:latin typeface="Poppins Medium Bold"/>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70513" y="0"/>
            <a:ext cx="15928455" cy="8959757"/>
            <a:chOff x="0" y="0"/>
            <a:chExt cx="6089457" cy="3425320"/>
          </a:xfrm>
        </p:grpSpPr>
        <p:sp>
          <p:nvSpPr>
            <p:cNvPr id="3" name="Freeform 3"/>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solidFill>
              <a:srgbClr val="F9D549"/>
            </a:solidFill>
          </p:spPr>
        </p:sp>
        <p:sp>
          <p:nvSpPr>
            <p:cNvPr id="4" name="Freeform 4"/>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blipFill>
              <a:blip r:embed="rId2"/>
              <a:stretch>
                <a:fillRect t="-1530" b="-254025"/>
              </a:stretch>
            </a:blipFill>
          </p:spPr>
        </p:sp>
      </p:grpSp>
      <p:grpSp>
        <p:nvGrpSpPr>
          <p:cNvPr id="5" name="Group 5"/>
          <p:cNvGrpSpPr>
            <a:grpSpLocks noChangeAspect="1"/>
          </p:cNvGrpSpPr>
          <p:nvPr/>
        </p:nvGrpSpPr>
        <p:grpSpPr>
          <a:xfrm>
            <a:off x="0" y="2707360"/>
            <a:ext cx="8992641" cy="8992641"/>
            <a:chOff x="0" y="0"/>
            <a:chExt cx="3331210" cy="3331210"/>
          </a:xfrm>
        </p:grpSpPr>
        <p:sp>
          <p:nvSpPr>
            <p:cNvPr id="6" name="Freeform 6"/>
            <p:cNvSpPr/>
            <p:nvPr/>
          </p:nvSpPr>
          <p:spPr>
            <a:xfrm>
              <a:off x="0" y="0"/>
              <a:ext cx="3331210" cy="3331210"/>
            </a:xfrm>
            <a:custGeom>
              <a:avLst/>
              <a:gdLst/>
              <a:ahLst/>
              <a:cxnLst/>
              <a:rect l="l" t="t" r="r" b="b"/>
              <a:pathLst>
                <a:path w="3331210" h="3331210">
                  <a:moveTo>
                    <a:pt x="0" y="3331210"/>
                  </a:moveTo>
                  <a:lnTo>
                    <a:pt x="0" y="0"/>
                  </a:lnTo>
                  <a:cubicBezTo>
                    <a:pt x="1840230" y="0"/>
                    <a:pt x="3331210" y="1490980"/>
                    <a:pt x="3331210" y="3331210"/>
                  </a:cubicBezTo>
                  <a:lnTo>
                    <a:pt x="0" y="3331210"/>
                  </a:lnTo>
                  <a:close/>
                </a:path>
              </a:pathLst>
            </a:custGeom>
            <a:blipFill>
              <a:blip r:embed="rId3"/>
              <a:stretch>
                <a:fillRect l="-16666" r="-16666"/>
              </a:stretch>
            </a:blipFill>
          </p:spPr>
        </p:sp>
      </p:grpSp>
      <p:grpSp>
        <p:nvGrpSpPr>
          <p:cNvPr id="7" name="Group 7"/>
          <p:cNvGrpSpPr>
            <a:grpSpLocks noChangeAspect="1"/>
          </p:cNvGrpSpPr>
          <p:nvPr/>
        </p:nvGrpSpPr>
        <p:grpSpPr>
          <a:xfrm rot="-5400000">
            <a:off x="14057374" y="6499573"/>
            <a:ext cx="4230626" cy="4230626"/>
            <a:chOff x="0" y="0"/>
            <a:chExt cx="3331210" cy="3331210"/>
          </a:xfrm>
        </p:grpSpPr>
        <p:sp>
          <p:nvSpPr>
            <p:cNvPr id="8" name="Freeform 8"/>
            <p:cNvSpPr/>
            <p:nvPr/>
          </p:nvSpPr>
          <p:spPr>
            <a:xfrm>
              <a:off x="0" y="0"/>
              <a:ext cx="3331210" cy="3331210"/>
            </a:xfrm>
            <a:custGeom>
              <a:avLst/>
              <a:gdLst/>
              <a:ahLst/>
              <a:cxnLst/>
              <a:rect l="l" t="t" r="r" b="b"/>
              <a:pathLst>
                <a:path w="3331210" h="3331210">
                  <a:moveTo>
                    <a:pt x="0" y="3331210"/>
                  </a:moveTo>
                  <a:lnTo>
                    <a:pt x="0" y="0"/>
                  </a:lnTo>
                  <a:cubicBezTo>
                    <a:pt x="1840230" y="0"/>
                    <a:pt x="3331210" y="1490980"/>
                    <a:pt x="3331210" y="3331210"/>
                  </a:cubicBezTo>
                  <a:lnTo>
                    <a:pt x="0" y="3331210"/>
                  </a:lnTo>
                  <a:close/>
                </a:path>
              </a:pathLst>
            </a:custGeom>
            <a:blipFill>
              <a:blip r:embed="rId4"/>
              <a:stretch>
                <a:fillRect l="19294" t="-19294" r="-35449" b="-35449"/>
              </a:stretch>
            </a:blipFill>
          </p:spPr>
        </p:sp>
      </p:grpSp>
      <p:sp>
        <p:nvSpPr>
          <p:cNvPr id="9" name="TextBox 9"/>
          <p:cNvSpPr txBox="1"/>
          <p:nvPr/>
        </p:nvSpPr>
        <p:spPr>
          <a:xfrm>
            <a:off x="8261491" y="4260803"/>
            <a:ext cx="9657693" cy="1978994"/>
          </a:xfrm>
          <a:prstGeom prst="rect">
            <a:avLst/>
          </a:prstGeom>
        </p:spPr>
        <p:txBody>
          <a:bodyPr lIns="0" tIns="0" rIns="0" bIns="0" rtlCol="0" anchor="t">
            <a:spAutoFit/>
          </a:bodyPr>
          <a:lstStyle/>
          <a:p>
            <a:pPr marL="0" lvl="0" indent="0" algn="just">
              <a:lnSpc>
                <a:spcPts val="16186"/>
              </a:lnSpc>
              <a:spcBef>
                <a:spcPct val="0"/>
              </a:spcBef>
            </a:pPr>
            <a:r>
              <a:rPr lang="en-US" sz="11562">
                <a:solidFill>
                  <a:srgbClr val="076F3C"/>
                </a:solidFill>
                <a:latin typeface="Poppins Medium Bold"/>
              </a:rPr>
              <a:t>RESULTADOS</a:t>
            </a:r>
          </a:p>
        </p:txBody>
      </p:sp>
      <p:sp>
        <p:nvSpPr>
          <p:cNvPr id="10" name="AutoShape 10"/>
          <p:cNvSpPr/>
          <p:nvPr/>
        </p:nvSpPr>
        <p:spPr>
          <a:xfrm>
            <a:off x="8545318" y="6096922"/>
            <a:ext cx="9090039" cy="0"/>
          </a:xfrm>
          <a:prstGeom prst="line">
            <a:avLst/>
          </a:prstGeom>
          <a:ln w="142875" cap="rnd">
            <a:solidFill>
              <a:srgbClr val="78A64C"/>
            </a:solidFill>
            <a:prstDash val="solid"/>
            <a:headEnd type="none" w="sm" len="sm"/>
            <a:tailEnd type="none" w="sm" len="sm"/>
          </a:ln>
        </p:spPr>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224" r="7224"/>
          <a:stretch>
            <a:fillRect/>
          </a:stretch>
        </p:blipFill>
        <p:spPr>
          <a:xfrm>
            <a:off x="-617883" y="534268"/>
            <a:ext cx="8127029" cy="9921261"/>
          </a:xfrm>
          <a:prstGeom prst="rect">
            <a:avLst/>
          </a:prstGeom>
        </p:spPr>
      </p:pic>
      <p:grpSp>
        <p:nvGrpSpPr>
          <p:cNvPr id="3" name="Group 3"/>
          <p:cNvGrpSpPr/>
          <p:nvPr/>
        </p:nvGrpSpPr>
        <p:grpSpPr>
          <a:xfrm rot="-10800000">
            <a:off x="5413751" y="-1026708"/>
            <a:ext cx="14359342" cy="14336367"/>
            <a:chOff x="0" y="0"/>
            <a:chExt cx="6350000" cy="6339840"/>
          </a:xfrm>
        </p:grpSpPr>
        <p:sp>
          <p:nvSpPr>
            <p:cNvPr id="4" name="Freeform 4"/>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76F3C"/>
            </a:solidFill>
          </p:spPr>
        </p:sp>
      </p:grpSp>
      <p:sp>
        <p:nvSpPr>
          <p:cNvPr id="5" name="AutoShape 5"/>
          <p:cNvSpPr/>
          <p:nvPr/>
        </p:nvSpPr>
        <p:spPr>
          <a:xfrm>
            <a:off x="8410990" y="1562899"/>
            <a:ext cx="9090039" cy="0"/>
          </a:xfrm>
          <a:prstGeom prst="line">
            <a:avLst/>
          </a:prstGeom>
          <a:ln w="142875" cap="rnd">
            <a:solidFill>
              <a:srgbClr val="FFFFFF"/>
            </a:solidFill>
            <a:prstDash val="solid"/>
            <a:headEnd type="none" w="sm" len="sm"/>
            <a:tailEnd type="none" w="sm" len="sm"/>
          </a:ln>
        </p:spPr>
      </p:sp>
      <p:grpSp>
        <p:nvGrpSpPr>
          <p:cNvPr id="6" name="Group 6"/>
          <p:cNvGrpSpPr/>
          <p:nvPr/>
        </p:nvGrpSpPr>
        <p:grpSpPr>
          <a:xfrm>
            <a:off x="1691052" y="2576911"/>
            <a:ext cx="15423881" cy="796005"/>
            <a:chOff x="0" y="0"/>
            <a:chExt cx="5228388" cy="269830"/>
          </a:xfrm>
        </p:grpSpPr>
        <p:sp>
          <p:nvSpPr>
            <p:cNvPr id="7" name="Freeform 7"/>
            <p:cNvSpPr/>
            <p:nvPr/>
          </p:nvSpPr>
          <p:spPr>
            <a:xfrm>
              <a:off x="0" y="0"/>
              <a:ext cx="5228388" cy="269830"/>
            </a:xfrm>
            <a:custGeom>
              <a:avLst/>
              <a:gdLst/>
              <a:ahLst/>
              <a:cxnLst/>
              <a:rect l="l" t="t" r="r" b="b"/>
              <a:pathLst>
                <a:path w="5228388" h="269830">
                  <a:moveTo>
                    <a:pt x="0" y="0"/>
                  </a:moveTo>
                  <a:lnTo>
                    <a:pt x="5228388" y="0"/>
                  </a:lnTo>
                  <a:lnTo>
                    <a:pt x="5228388" y="269830"/>
                  </a:lnTo>
                  <a:lnTo>
                    <a:pt x="0" y="269830"/>
                  </a:lnTo>
                  <a:close/>
                </a:path>
              </a:pathLst>
            </a:custGeom>
            <a:solidFill>
              <a:srgbClr val="DDD30B">
                <a:alpha val="67843"/>
              </a:srgbClr>
            </a:solidFill>
          </p:spPr>
        </p:sp>
      </p:grpSp>
      <p:grpSp>
        <p:nvGrpSpPr>
          <p:cNvPr id="8" name="Group 8"/>
          <p:cNvGrpSpPr/>
          <p:nvPr/>
        </p:nvGrpSpPr>
        <p:grpSpPr>
          <a:xfrm>
            <a:off x="1691052" y="7605165"/>
            <a:ext cx="15423881" cy="2120102"/>
            <a:chOff x="0" y="0"/>
            <a:chExt cx="5228388" cy="718672"/>
          </a:xfrm>
        </p:grpSpPr>
        <p:sp>
          <p:nvSpPr>
            <p:cNvPr id="9" name="Freeform 9"/>
            <p:cNvSpPr/>
            <p:nvPr/>
          </p:nvSpPr>
          <p:spPr>
            <a:xfrm>
              <a:off x="0" y="0"/>
              <a:ext cx="5228388" cy="718672"/>
            </a:xfrm>
            <a:custGeom>
              <a:avLst/>
              <a:gdLst/>
              <a:ahLst/>
              <a:cxnLst/>
              <a:rect l="l" t="t" r="r" b="b"/>
              <a:pathLst>
                <a:path w="5228388" h="718672">
                  <a:moveTo>
                    <a:pt x="0" y="0"/>
                  </a:moveTo>
                  <a:lnTo>
                    <a:pt x="5228388" y="0"/>
                  </a:lnTo>
                  <a:lnTo>
                    <a:pt x="5228388" y="718672"/>
                  </a:lnTo>
                  <a:lnTo>
                    <a:pt x="0" y="718672"/>
                  </a:lnTo>
                  <a:close/>
                </a:path>
              </a:pathLst>
            </a:custGeom>
            <a:solidFill>
              <a:srgbClr val="DDD30B">
                <a:alpha val="67843"/>
              </a:srgbClr>
            </a:solidFill>
          </p:spPr>
        </p:sp>
      </p:grpSp>
      <p:pic>
        <p:nvPicPr>
          <p:cNvPr id="10" name="Picture 10"/>
          <p:cNvPicPr>
            <a:picLocks noChangeAspect="1"/>
          </p:cNvPicPr>
          <p:nvPr/>
        </p:nvPicPr>
        <p:blipFill>
          <a:blip r:embed="rId3"/>
          <a:srcRect t="1015" b="2159"/>
          <a:stretch>
            <a:fillRect/>
          </a:stretch>
        </p:blipFill>
        <p:spPr>
          <a:xfrm>
            <a:off x="1691052" y="3384633"/>
            <a:ext cx="15449795" cy="4220532"/>
          </a:xfrm>
          <a:prstGeom prst="rect">
            <a:avLst/>
          </a:prstGeom>
        </p:spPr>
      </p:pic>
      <p:sp>
        <p:nvSpPr>
          <p:cNvPr id="11" name="TextBox 11"/>
          <p:cNvSpPr txBox="1"/>
          <p:nvPr/>
        </p:nvSpPr>
        <p:spPr>
          <a:xfrm>
            <a:off x="8996052" y="361151"/>
            <a:ext cx="7919915" cy="1201747"/>
          </a:xfrm>
          <a:prstGeom prst="rect">
            <a:avLst/>
          </a:prstGeom>
        </p:spPr>
        <p:txBody>
          <a:bodyPr lIns="0" tIns="0" rIns="0" bIns="0" rtlCol="0" anchor="t">
            <a:spAutoFit/>
          </a:bodyPr>
          <a:lstStyle/>
          <a:p>
            <a:pPr marL="0" lvl="0" indent="0" algn="just">
              <a:lnSpc>
                <a:spcPts val="9886"/>
              </a:lnSpc>
              <a:spcBef>
                <a:spcPct val="0"/>
              </a:spcBef>
            </a:pPr>
            <a:r>
              <a:rPr lang="en-US" sz="7062">
                <a:solidFill>
                  <a:srgbClr val="FFFFFF"/>
                </a:solidFill>
                <a:latin typeface="Poppins Medium Bold"/>
              </a:rPr>
              <a:t>BIOMASA FRESCA</a:t>
            </a:r>
          </a:p>
        </p:txBody>
      </p:sp>
      <p:sp>
        <p:nvSpPr>
          <p:cNvPr id="12" name="TextBox 12"/>
          <p:cNvSpPr txBox="1"/>
          <p:nvPr/>
        </p:nvSpPr>
        <p:spPr>
          <a:xfrm>
            <a:off x="1837591" y="2747701"/>
            <a:ext cx="16279446" cy="406800"/>
          </a:xfrm>
          <a:prstGeom prst="rect">
            <a:avLst/>
          </a:prstGeom>
        </p:spPr>
        <p:txBody>
          <a:bodyPr lIns="0" tIns="0" rIns="0" bIns="0" rtlCol="0" anchor="t">
            <a:spAutoFit/>
          </a:bodyPr>
          <a:lstStyle/>
          <a:p>
            <a:pPr algn="just">
              <a:lnSpc>
                <a:spcPts val="3302"/>
              </a:lnSpc>
              <a:spcBef>
                <a:spcPct val="0"/>
              </a:spcBef>
            </a:pPr>
            <a:r>
              <a:rPr lang="en-US" sz="2359">
                <a:solidFill>
                  <a:srgbClr val="000000"/>
                </a:solidFill>
                <a:latin typeface="Poppins Medium Bold"/>
              </a:rPr>
              <a:t>ANÁLISIS DE VARIANZA DE LA BIOMASA FRESCA DE MALEZAS OBTENIDA A LOS 28 DÍAS DE EVALUACIÓN.</a:t>
            </a:r>
          </a:p>
        </p:txBody>
      </p:sp>
      <p:sp>
        <p:nvSpPr>
          <p:cNvPr id="13" name="TextBox 13"/>
          <p:cNvSpPr txBox="1"/>
          <p:nvPr/>
        </p:nvSpPr>
        <p:spPr>
          <a:xfrm>
            <a:off x="1837591" y="8013300"/>
            <a:ext cx="15108246" cy="1244801"/>
          </a:xfrm>
          <a:prstGeom prst="rect">
            <a:avLst/>
          </a:prstGeom>
        </p:spPr>
        <p:txBody>
          <a:bodyPr lIns="0" tIns="0" rIns="0" bIns="0" rtlCol="0" anchor="t">
            <a:spAutoFit/>
          </a:bodyPr>
          <a:lstStyle/>
          <a:p>
            <a:pPr marL="509364" lvl="1" indent="-254682" algn="just">
              <a:lnSpc>
                <a:spcPts val="3302"/>
              </a:lnSpc>
              <a:buFont typeface="Arial"/>
              <a:buChar char="•"/>
            </a:pPr>
            <a:r>
              <a:rPr lang="en-US" sz="2359">
                <a:solidFill>
                  <a:srgbClr val="000000"/>
                </a:solidFill>
                <a:latin typeface="Poppins Medium Bold"/>
              </a:rPr>
              <a:t>Tanto las dosis como los herbicidas de Glifosato, Glufosinato y Paraquat tuvieron efecto estadísticamente significativo sobre la pérdida de peso de la biomasa que se obtuvo a la cuarta semana en el cultivo de plátano.</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6000"/>
          </a:blip>
          <a:srcRect t="15137" r="1978" b="80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t="270" r="49901" b="49842"/>
          <a:stretch>
            <a:fillRect/>
          </a:stretch>
        </p:blipFill>
        <p:spPr>
          <a:xfrm>
            <a:off x="913160" y="1872444"/>
            <a:ext cx="7205407" cy="4004278"/>
          </a:xfrm>
          <a:prstGeom prst="rect">
            <a:avLst/>
          </a:prstGeom>
        </p:spPr>
      </p:pic>
      <p:grpSp>
        <p:nvGrpSpPr>
          <p:cNvPr id="4" name="Group 4"/>
          <p:cNvGrpSpPr/>
          <p:nvPr/>
        </p:nvGrpSpPr>
        <p:grpSpPr>
          <a:xfrm>
            <a:off x="1300478" y="352778"/>
            <a:ext cx="15843282" cy="1351844"/>
            <a:chOff x="0" y="0"/>
            <a:chExt cx="4638523" cy="395787"/>
          </a:xfrm>
        </p:grpSpPr>
        <p:sp>
          <p:nvSpPr>
            <p:cNvPr id="5" name="Freeform 5"/>
            <p:cNvSpPr/>
            <p:nvPr/>
          </p:nvSpPr>
          <p:spPr>
            <a:xfrm>
              <a:off x="0" y="0"/>
              <a:ext cx="4638523" cy="395787"/>
            </a:xfrm>
            <a:custGeom>
              <a:avLst/>
              <a:gdLst/>
              <a:ahLst/>
              <a:cxnLst/>
              <a:rect l="l" t="t" r="r" b="b"/>
              <a:pathLst>
                <a:path w="4638523" h="395787">
                  <a:moveTo>
                    <a:pt x="0" y="0"/>
                  </a:moveTo>
                  <a:lnTo>
                    <a:pt x="4638523" y="0"/>
                  </a:lnTo>
                  <a:lnTo>
                    <a:pt x="4638523" y="395787"/>
                  </a:lnTo>
                  <a:lnTo>
                    <a:pt x="0" y="395787"/>
                  </a:lnTo>
                  <a:close/>
                </a:path>
              </a:pathLst>
            </a:custGeom>
            <a:solidFill>
              <a:srgbClr val="DDD30B">
                <a:alpha val="67843"/>
              </a:srgbClr>
            </a:solidFill>
          </p:spPr>
        </p:sp>
      </p:grpSp>
      <p:sp>
        <p:nvSpPr>
          <p:cNvPr id="6" name="TextBox 6"/>
          <p:cNvSpPr txBox="1"/>
          <p:nvPr/>
        </p:nvSpPr>
        <p:spPr>
          <a:xfrm>
            <a:off x="1524597" y="503037"/>
            <a:ext cx="15253146" cy="993911"/>
          </a:xfrm>
          <a:prstGeom prst="rect">
            <a:avLst/>
          </a:prstGeom>
        </p:spPr>
        <p:txBody>
          <a:bodyPr lIns="0" tIns="0" rIns="0" bIns="0" rtlCol="0" anchor="t">
            <a:spAutoFit/>
          </a:bodyPr>
          <a:lstStyle/>
          <a:p>
            <a:pPr algn="ctr">
              <a:lnSpc>
                <a:spcPts val="4002"/>
              </a:lnSpc>
              <a:spcBef>
                <a:spcPct val="0"/>
              </a:spcBef>
            </a:pPr>
            <a:r>
              <a:rPr lang="en-US" sz="2859">
                <a:solidFill>
                  <a:srgbClr val="000000"/>
                </a:solidFill>
                <a:latin typeface="Poppins Medium Bold"/>
              </a:rPr>
              <a:t>COMPARACIÓN DE LA BIOMASA FRESCA OBTENIDA A LOS 28 DÍAS BAJO DIFERENTES DOSIS DE GLIFOSATO, GLUFOSINATO Y PARAQUAT</a:t>
            </a:r>
          </a:p>
        </p:txBody>
      </p:sp>
      <p:pic>
        <p:nvPicPr>
          <p:cNvPr id="7" name="Picture 7"/>
          <p:cNvPicPr>
            <a:picLocks noChangeAspect="1"/>
          </p:cNvPicPr>
          <p:nvPr/>
        </p:nvPicPr>
        <p:blipFill>
          <a:blip r:embed="rId3"/>
          <a:srcRect l="49901" t="830" b="49282"/>
          <a:stretch>
            <a:fillRect/>
          </a:stretch>
        </p:blipFill>
        <p:spPr>
          <a:xfrm>
            <a:off x="9572336" y="1872444"/>
            <a:ext cx="7205407" cy="4004278"/>
          </a:xfrm>
          <a:prstGeom prst="rect">
            <a:avLst/>
          </a:prstGeom>
        </p:spPr>
      </p:pic>
      <p:pic>
        <p:nvPicPr>
          <p:cNvPr id="8" name="Picture 8"/>
          <p:cNvPicPr>
            <a:picLocks noChangeAspect="1"/>
          </p:cNvPicPr>
          <p:nvPr/>
        </p:nvPicPr>
        <p:blipFill>
          <a:blip r:embed="rId3"/>
          <a:srcRect t="53156" r="49901" b="913"/>
          <a:stretch>
            <a:fillRect/>
          </a:stretch>
        </p:blipFill>
        <p:spPr>
          <a:xfrm>
            <a:off x="5287278" y="6273355"/>
            <a:ext cx="7482363" cy="382839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224" r="7224"/>
          <a:stretch>
            <a:fillRect/>
          </a:stretch>
        </p:blipFill>
        <p:spPr>
          <a:xfrm>
            <a:off x="-635006" y="365739"/>
            <a:ext cx="8127029" cy="9921261"/>
          </a:xfrm>
          <a:prstGeom prst="rect">
            <a:avLst/>
          </a:prstGeom>
        </p:spPr>
      </p:pic>
      <p:grpSp>
        <p:nvGrpSpPr>
          <p:cNvPr id="3" name="Group 3"/>
          <p:cNvGrpSpPr/>
          <p:nvPr/>
        </p:nvGrpSpPr>
        <p:grpSpPr>
          <a:xfrm rot="-10800000">
            <a:off x="5494320" y="-269590"/>
            <a:ext cx="14359342" cy="14336367"/>
            <a:chOff x="0" y="0"/>
            <a:chExt cx="6350000" cy="6339840"/>
          </a:xfrm>
        </p:grpSpPr>
        <p:sp>
          <p:nvSpPr>
            <p:cNvPr id="4" name="Freeform 4"/>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76F3C"/>
            </a:solidFill>
          </p:spPr>
        </p:sp>
      </p:grpSp>
      <p:pic>
        <p:nvPicPr>
          <p:cNvPr id="5" name="Picture 5"/>
          <p:cNvPicPr>
            <a:picLocks noChangeAspect="1"/>
          </p:cNvPicPr>
          <p:nvPr/>
        </p:nvPicPr>
        <p:blipFill>
          <a:blip r:embed="rId3"/>
          <a:srcRect/>
          <a:stretch>
            <a:fillRect/>
          </a:stretch>
        </p:blipFill>
        <p:spPr>
          <a:xfrm>
            <a:off x="2008554" y="2974913"/>
            <a:ext cx="15113679" cy="5118715"/>
          </a:xfrm>
          <a:prstGeom prst="rect">
            <a:avLst/>
          </a:prstGeom>
        </p:spPr>
      </p:pic>
      <p:sp>
        <p:nvSpPr>
          <p:cNvPr id="6" name="TextBox 6"/>
          <p:cNvSpPr txBox="1"/>
          <p:nvPr/>
        </p:nvSpPr>
        <p:spPr>
          <a:xfrm>
            <a:off x="9339385" y="361151"/>
            <a:ext cx="7581723" cy="1201747"/>
          </a:xfrm>
          <a:prstGeom prst="rect">
            <a:avLst/>
          </a:prstGeom>
        </p:spPr>
        <p:txBody>
          <a:bodyPr lIns="0" tIns="0" rIns="0" bIns="0" rtlCol="0" anchor="t">
            <a:spAutoFit/>
          </a:bodyPr>
          <a:lstStyle/>
          <a:p>
            <a:pPr marL="0" lvl="0" indent="0" algn="just">
              <a:lnSpc>
                <a:spcPts val="9886"/>
              </a:lnSpc>
              <a:spcBef>
                <a:spcPct val="0"/>
              </a:spcBef>
            </a:pPr>
            <a:r>
              <a:rPr lang="en-US" sz="7062">
                <a:solidFill>
                  <a:srgbClr val="FFFFFF"/>
                </a:solidFill>
                <a:latin typeface="Poppins Medium Bold"/>
              </a:rPr>
              <a:t>BIOMASA SECA</a:t>
            </a:r>
          </a:p>
        </p:txBody>
      </p:sp>
      <p:sp>
        <p:nvSpPr>
          <p:cNvPr id="7" name="AutoShape 7"/>
          <p:cNvSpPr/>
          <p:nvPr/>
        </p:nvSpPr>
        <p:spPr>
          <a:xfrm>
            <a:off x="8410990" y="1562899"/>
            <a:ext cx="9090039" cy="0"/>
          </a:xfrm>
          <a:prstGeom prst="line">
            <a:avLst/>
          </a:prstGeom>
          <a:ln w="142875" cap="rnd">
            <a:solidFill>
              <a:srgbClr val="FFFFFF"/>
            </a:solidFill>
            <a:prstDash val="solid"/>
            <a:headEnd type="none" w="sm" len="sm"/>
            <a:tailEnd type="none" w="sm" len="sm"/>
          </a:ln>
        </p:spPr>
      </p:sp>
      <p:grpSp>
        <p:nvGrpSpPr>
          <p:cNvPr id="8" name="Group 8"/>
          <p:cNvGrpSpPr/>
          <p:nvPr/>
        </p:nvGrpSpPr>
        <p:grpSpPr>
          <a:xfrm>
            <a:off x="2008554" y="2178908"/>
            <a:ext cx="15113679" cy="796005"/>
            <a:chOff x="0" y="0"/>
            <a:chExt cx="5123236" cy="269830"/>
          </a:xfrm>
        </p:grpSpPr>
        <p:sp>
          <p:nvSpPr>
            <p:cNvPr id="9" name="Freeform 9"/>
            <p:cNvSpPr/>
            <p:nvPr/>
          </p:nvSpPr>
          <p:spPr>
            <a:xfrm>
              <a:off x="0" y="0"/>
              <a:ext cx="5123236" cy="269830"/>
            </a:xfrm>
            <a:custGeom>
              <a:avLst/>
              <a:gdLst/>
              <a:ahLst/>
              <a:cxnLst/>
              <a:rect l="l" t="t" r="r" b="b"/>
              <a:pathLst>
                <a:path w="5123236" h="269830">
                  <a:moveTo>
                    <a:pt x="0" y="0"/>
                  </a:moveTo>
                  <a:lnTo>
                    <a:pt x="5123236" y="0"/>
                  </a:lnTo>
                  <a:lnTo>
                    <a:pt x="5123236" y="269830"/>
                  </a:lnTo>
                  <a:lnTo>
                    <a:pt x="0" y="269830"/>
                  </a:lnTo>
                  <a:close/>
                </a:path>
              </a:pathLst>
            </a:custGeom>
            <a:solidFill>
              <a:srgbClr val="DDD30B">
                <a:alpha val="67843"/>
              </a:srgbClr>
            </a:solidFill>
          </p:spPr>
        </p:sp>
      </p:grpSp>
      <p:sp>
        <p:nvSpPr>
          <p:cNvPr id="10" name="TextBox 10"/>
          <p:cNvSpPr txBox="1"/>
          <p:nvPr/>
        </p:nvSpPr>
        <p:spPr>
          <a:xfrm>
            <a:off x="2008554" y="2349698"/>
            <a:ext cx="16279446" cy="406800"/>
          </a:xfrm>
          <a:prstGeom prst="rect">
            <a:avLst/>
          </a:prstGeom>
        </p:spPr>
        <p:txBody>
          <a:bodyPr lIns="0" tIns="0" rIns="0" bIns="0" rtlCol="0" anchor="t">
            <a:spAutoFit/>
          </a:bodyPr>
          <a:lstStyle/>
          <a:p>
            <a:pPr algn="just">
              <a:lnSpc>
                <a:spcPts val="3302"/>
              </a:lnSpc>
              <a:spcBef>
                <a:spcPct val="0"/>
              </a:spcBef>
            </a:pPr>
            <a:r>
              <a:rPr lang="en-US" sz="2359">
                <a:solidFill>
                  <a:srgbClr val="000000"/>
                </a:solidFill>
                <a:latin typeface="Poppins Medium Bold"/>
              </a:rPr>
              <a:t>ANÁLISIS DE VARIANZA DE LA BIOMASA SECA DE MALEZAS OBTENIDA A LOS 28 DÍAS DE EVALUACIÓN.</a:t>
            </a:r>
          </a:p>
        </p:txBody>
      </p:sp>
      <p:grpSp>
        <p:nvGrpSpPr>
          <p:cNvPr id="11" name="Group 11"/>
          <p:cNvGrpSpPr/>
          <p:nvPr/>
        </p:nvGrpSpPr>
        <p:grpSpPr>
          <a:xfrm>
            <a:off x="2008554" y="8093628"/>
            <a:ext cx="15113679" cy="1949140"/>
            <a:chOff x="0" y="0"/>
            <a:chExt cx="5123236" cy="660720"/>
          </a:xfrm>
        </p:grpSpPr>
        <p:sp>
          <p:nvSpPr>
            <p:cNvPr id="12" name="Freeform 12"/>
            <p:cNvSpPr/>
            <p:nvPr/>
          </p:nvSpPr>
          <p:spPr>
            <a:xfrm>
              <a:off x="0" y="0"/>
              <a:ext cx="5123236" cy="660720"/>
            </a:xfrm>
            <a:custGeom>
              <a:avLst/>
              <a:gdLst/>
              <a:ahLst/>
              <a:cxnLst/>
              <a:rect l="l" t="t" r="r" b="b"/>
              <a:pathLst>
                <a:path w="5123236" h="660720">
                  <a:moveTo>
                    <a:pt x="0" y="0"/>
                  </a:moveTo>
                  <a:lnTo>
                    <a:pt x="5123236" y="0"/>
                  </a:lnTo>
                  <a:lnTo>
                    <a:pt x="5123236" y="660720"/>
                  </a:lnTo>
                  <a:lnTo>
                    <a:pt x="0" y="660720"/>
                  </a:lnTo>
                  <a:close/>
                </a:path>
              </a:pathLst>
            </a:custGeom>
            <a:solidFill>
              <a:srgbClr val="DDD30B">
                <a:alpha val="67843"/>
              </a:srgbClr>
            </a:solidFill>
          </p:spPr>
        </p:sp>
      </p:grpSp>
      <p:sp>
        <p:nvSpPr>
          <p:cNvPr id="13" name="TextBox 13"/>
          <p:cNvSpPr txBox="1"/>
          <p:nvPr/>
        </p:nvSpPr>
        <p:spPr>
          <a:xfrm>
            <a:off x="2177650" y="8188168"/>
            <a:ext cx="14775487" cy="825900"/>
          </a:xfrm>
          <a:prstGeom prst="rect">
            <a:avLst/>
          </a:prstGeom>
        </p:spPr>
        <p:txBody>
          <a:bodyPr lIns="0" tIns="0" rIns="0" bIns="0" rtlCol="0" anchor="t">
            <a:spAutoFit/>
          </a:bodyPr>
          <a:lstStyle/>
          <a:p>
            <a:pPr marL="509364" lvl="1" indent="-254682" algn="just">
              <a:lnSpc>
                <a:spcPts val="3302"/>
              </a:lnSpc>
              <a:buFont typeface="Arial"/>
              <a:buChar char="•"/>
            </a:pPr>
            <a:r>
              <a:rPr lang="en-US" sz="2359">
                <a:solidFill>
                  <a:srgbClr val="000000"/>
                </a:solidFill>
                <a:latin typeface="Poppins Medium Bold"/>
              </a:rPr>
              <a:t>Existe diferencia significativa entre bloques esto puede ser ocasionado por que hubo un control previo de malezas en uno de los bloques.</a:t>
            </a:r>
          </a:p>
        </p:txBody>
      </p:sp>
      <p:sp>
        <p:nvSpPr>
          <p:cNvPr id="14" name="TextBox 14"/>
          <p:cNvSpPr txBox="1"/>
          <p:nvPr/>
        </p:nvSpPr>
        <p:spPr>
          <a:xfrm>
            <a:off x="2185638" y="9020573"/>
            <a:ext cx="14767499" cy="825900"/>
          </a:xfrm>
          <a:prstGeom prst="rect">
            <a:avLst/>
          </a:prstGeom>
        </p:spPr>
        <p:txBody>
          <a:bodyPr lIns="0" tIns="0" rIns="0" bIns="0" rtlCol="0" anchor="t">
            <a:spAutoFit/>
          </a:bodyPr>
          <a:lstStyle/>
          <a:p>
            <a:pPr marL="509364" lvl="1" indent="-254682" algn="just">
              <a:lnSpc>
                <a:spcPts val="3302"/>
              </a:lnSpc>
              <a:buFont typeface="Arial"/>
              <a:buChar char="•"/>
            </a:pPr>
            <a:r>
              <a:rPr lang="en-US" sz="2359">
                <a:solidFill>
                  <a:srgbClr val="000000"/>
                </a:solidFill>
                <a:latin typeface="Poppins Medium Bold"/>
              </a:rPr>
              <a:t>Las dosis como los herbicidas de glifosato, glufosinato y paraquat tuvieron efecto estadísticamente significativo sobre la pérdida de peso de la biomasa</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6000"/>
          </a:blip>
          <a:srcRect t="15137" r="1978" b="8065"/>
          <a:stretch>
            <a:fillRect/>
          </a:stretch>
        </p:blipFill>
        <p:spPr>
          <a:xfrm>
            <a:off x="0" y="0"/>
            <a:ext cx="18288000" cy="10287000"/>
          </a:xfrm>
          <a:prstGeom prst="rect">
            <a:avLst/>
          </a:prstGeom>
        </p:spPr>
      </p:pic>
      <p:grpSp>
        <p:nvGrpSpPr>
          <p:cNvPr id="3" name="Group 3"/>
          <p:cNvGrpSpPr/>
          <p:nvPr/>
        </p:nvGrpSpPr>
        <p:grpSpPr>
          <a:xfrm>
            <a:off x="636607" y="352778"/>
            <a:ext cx="16940111" cy="1351844"/>
            <a:chOff x="0" y="0"/>
            <a:chExt cx="4959648" cy="395787"/>
          </a:xfrm>
        </p:grpSpPr>
        <p:sp>
          <p:nvSpPr>
            <p:cNvPr id="4" name="Freeform 4"/>
            <p:cNvSpPr/>
            <p:nvPr/>
          </p:nvSpPr>
          <p:spPr>
            <a:xfrm>
              <a:off x="0" y="0"/>
              <a:ext cx="4959648" cy="395787"/>
            </a:xfrm>
            <a:custGeom>
              <a:avLst/>
              <a:gdLst/>
              <a:ahLst/>
              <a:cxnLst/>
              <a:rect l="l" t="t" r="r" b="b"/>
              <a:pathLst>
                <a:path w="4959648" h="395787">
                  <a:moveTo>
                    <a:pt x="0" y="0"/>
                  </a:moveTo>
                  <a:lnTo>
                    <a:pt x="4959648" y="0"/>
                  </a:lnTo>
                  <a:lnTo>
                    <a:pt x="4959648" y="395787"/>
                  </a:lnTo>
                  <a:lnTo>
                    <a:pt x="0" y="395787"/>
                  </a:lnTo>
                  <a:close/>
                </a:path>
              </a:pathLst>
            </a:custGeom>
            <a:solidFill>
              <a:srgbClr val="DDD30B">
                <a:alpha val="67843"/>
              </a:srgbClr>
            </a:solidFill>
          </p:spPr>
        </p:sp>
      </p:grpSp>
      <p:pic>
        <p:nvPicPr>
          <p:cNvPr id="5" name="Picture 5"/>
          <p:cNvPicPr>
            <a:picLocks noChangeAspect="1"/>
          </p:cNvPicPr>
          <p:nvPr/>
        </p:nvPicPr>
        <p:blipFill>
          <a:blip r:embed="rId3"/>
          <a:srcRect r="50990" b="52732"/>
          <a:stretch>
            <a:fillRect/>
          </a:stretch>
        </p:blipFill>
        <p:spPr>
          <a:xfrm>
            <a:off x="1259611" y="2399499"/>
            <a:ext cx="6572494" cy="3606478"/>
          </a:xfrm>
          <a:prstGeom prst="rect">
            <a:avLst/>
          </a:prstGeom>
        </p:spPr>
      </p:pic>
      <p:sp>
        <p:nvSpPr>
          <p:cNvPr id="6" name="TextBox 6"/>
          <p:cNvSpPr txBox="1"/>
          <p:nvPr/>
        </p:nvSpPr>
        <p:spPr>
          <a:xfrm>
            <a:off x="0" y="503037"/>
            <a:ext cx="18056919" cy="993911"/>
          </a:xfrm>
          <a:prstGeom prst="rect">
            <a:avLst/>
          </a:prstGeom>
        </p:spPr>
        <p:txBody>
          <a:bodyPr lIns="0" tIns="0" rIns="0" bIns="0" rtlCol="0" anchor="t">
            <a:spAutoFit/>
          </a:bodyPr>
          <a:lstStyle/>
          <a:p>
            <a:pPr algn="ctr">
              <a:lnSpc>
                <a:spcPts val="4002"/>
              </a:lnSpc>
              <a:spcBef>
                <a:spcPct val="0"/>
              </a:spcBef>
            </a:pPr>
            <a:r>
              <a:rPr lang="en-US" sz="2859">
                <a:solidFill>
                  <a:srgbClr val="000000"/>
                </a:solidFill>
                <a:latin typeface="Poppins Medium Bold"/>
              </a:rPr>
              <a:t>COMPARACIÓN DE LA BIOMASA SECA OBTENIDA A LOS 28 DÍAS BAJO DIFERENTES DOSIS DE GLIFOSATO, GLUFOSINATO Y PARAQUAT</a:t>
            </a:r>
          </a:p>
        </p:txBody>
      </p:sp>
      <p:pic>
        <p:nvPicPr>
          <p:cNvPr id="7" name="Picture 7"/>
          <p:cNvPicPr>
            <a:picLocks noChangeAspect="1"/>
          </p:cNvPicPr>
          <p:nvPr/>
        </p:nvPicPr>
        <p:blipFill>
          <a:blip r:embed="rId3"/>
          <a:srcRect l="50344" r="645" b="52732"/>
          <a:stretch>
            <a:fillRect/>
          </a:stretch>
        </p:blipFill>
        <p:spPr>
          <a:xfrm>
            <a:off x="10138152" y="2399499"/>
            <a:ext cx="6572494" cy="3606478"/>
          </a:xfrm>
          <a:prstGeom prst="rect">
            <a:avLst/>
          </a:prstGeom>
        </p:spPr>
      </p:pic>
      <p:pic>
        <p:nvPicPr>
          <p:cNvPr id="8" name="Picture 8"/>
          <p:cNvPicPr>
            <a:picLocks noChangeAspect="1"/>
          </p:cNvPicPr>
          <p:nvPr/>
        </p:nvPicPr>
        <p:blipFill>
          <a:blip r:embed="rId3"/>
          <a:srcRect t="50462" r="49268"/>
          <a:stretch>
            <a:fillRect/>
          </a:stretch>
        </p:blipFill>
        <p:spPr>
          <a:xfrm>
            <a:off x="5626757" y="6296128"/>
            <a:ext cx="6803405" cy="377966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6000"/>
          </a:blip>
          <a:srcRect t="15137" r="1978" b="80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466967" y="1698490"/>
            <a:ext cx="14364810" cy="8497493"/>
          </a:xfrm>
          <a:prstGeom prst="rect">
            <a:avLst/>
          </a:prstGeom>
        </p:spPr>
      </p:pic>
      <p:grpSp>
        <p:nvGrpSpPr>
          <p:cNvPr id="4" name="Group 4"/>
          <p:cNvGrpSpPr/>
          <p:nvPr/>
        </p:nvGrpSpPr>
        <p:grpSpPr>
          <a:xfrm>
            <a:off x="466967" y="307936"/>
            <a:ext cx="14364810" cy="1137357"/>
            <a:chOff x="0" y="0"/>
            <a:chExt cx="4998785" cy="395787"/>
          </a:xfrm>
        </p:grpSpPr>
        <p:sp>
          <p:nvSpPr>
            <p:cNvPr id="5" name="Freeform 5"/>
            <p:cNvSpPr/>
            <p:nvPr/>
          </p:nvSpPr>
          <p:spPr>
            <a:xfrm>
              <a:off x="0" y="0"/>
              <a:ext cx="4998785" cy="395787"/>
            </a:xfrm>
            <a:custGeom>
              <a:avLst/>
              <a:gdLst/>
              <a:ahLst/>
              <a:cxnLst/>
              <a:rect l="l" t="t" r="r" b="b"/>
              <a:pathLst>
                <a:path w="4998785" h="395787">
                  <a:moveTo>
                    <a:pt x="0" y="0"/>
                  </a:moveTo>
                  <a:lnTo>
                    <a:pt x="4998785" y="0"/>
                  </a:lnTo>
                  <a:lnTo>
                    <a:pt x="4998785" y="395787"/>
                  </a:lnTo>
                  <a:lnTo>
                    <a:pt x="0" y="395787"/>
                  </a:lnTo>
                  <a:close/>
                </a:path>
              </a:pathLst>
            </a:custGeom>
            <a:solidFill>
              <a:srgbClr val="DDD30B">
                <a:alpha val="67843"/>
              </a:srgbClr>
            </a:solidFill>
          </p:spPr>
        </p:sp>
      </p:grpSp>
      <p:sp>
        <p:nvSpPr>
          <p:cNvPr id="6" name="TextBox 6"/>
          <p:cNvSpPr txBox="1"/>
          <p:nvPr/>
        </p:nvSpPr>
        <p:spPr>
          <a:xfrm>
            <a:off x="919604" y="434812"/>
            <a:ext cx="13441032" cy="835979"/>
          </a:xfrm>
          <a:prstGeom prst="rect">
            <a:avLst/>
          </a:prstGeom>
        </p:spPr>
        <p:txBody>
          <a:bodyPr lIns="0" tIns="0" rIns="0" bIns="0" rtlCol="0" anchor="t">
            <a:spAutoFit/>
          </a:bodyPr>
          <a:lstStyle/>
          <a:p>
            <a:pPr algn="ctr">
              <a:lnSpc>
                <a:spcPts val="3367"/>
              </a:lnSpc>
              <a:spcBef>
                <a:spcPct val="0"/>
              </a:spcBef>
            </a:pPr>
            <a:r>
              <a:rPr lang="en-US" sz="2405">
                <a:solidFill>
                  <a:srgbClr val="000000"/>
                </a:solidFill>
                <a:latin typeface="Poppins Medium Bold"/>
              </a:rPr>
              <a:t>DOSIS ÓPTIMA EN BASE A LA REDUCCIÓN DE BIOMASA FRESCA DE MALEZAS EN PLÁTANO  CON GLIFOSATO, GLUFOSINATO Y PARAQUAT</a:t>
            </a:r>
          </a:p>
        </p:txBody>
      </p:sp>
      <p:grpSp>
        <p:nvGrpSpPr>
          <p:cNvPr id="7" name="Group 7"/>
          <p:cNvGrpSpPr/>
          <p:nvPr/>
        </p:nvGrpSpPr>
        <p:grpSpPr>
          <a:xfrm rot="-9594220">
            <a:off x="8767026" y="-4430572"/>
            <a:ext cx="14359342" cy="14336367"/>
            <a:chOff x="0" y="0"/>
            <a:chExt cx="6350000" cy="6339840"/>
          </a:xfrm>
        </p:grpSpPr>
        <p:sp>
          <p:nvSpPr>
            <p:cNvPr id="8" name="Freeform 8"/>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76F3C"/>
            </a:solidFill>
          </p:spPr>
        </p:sp>
      </p:grpSp>
      <p:pic>
        <p:nvPicPr>
          <p:cNvPr id="9" name="Picture 9"/>
          <p:cNvPicPr>
            <a:picLocks noChangeAspect="1"/>
          </p:cNvPicPr>
          <p:nvPr/>
        </p:nvPicPr>
        <p:blipFill>
          <a:blip r:embed="rId4"/>
          <a:srcRect l="9799" r="9799"/>
          <a:stretch>
            <a:fillRect/>
          </a:stretch>
        </p:blipFill>
        <p:spPr>
          <a:xfrm>
            <a:off x="14113083" y="2737611"/>
            <a:ext cx="5811876" cy="7549389"/>
          </a:xfrm>
          <a:prstGeom prst="rect">
            <a:avLst/>
          </a:prstGeom>
        </p:spPr>
      </p:pic>
      <p:sp>
        <p:nvSpPr>
          <p:cNvPr id="10" name="TextBox 10"/>
          <p:cNvSpPr txBox="1"/>
          <p:nvPr/>
        </p:nvSpPr>
        <p:spPr>
          <a:xfrm>
            <a:off x="15281773" y="-40511"/>
            <a:ext cx="3006227" cy="1739001"/>
          </a:xfrm>
          <a:prstGeom prst="rect">
            <a:avLst/>
          </a:prstGeom>
        </p:spPr>
        <p:txBody>
          <a:bodyPr lIns="0" tIns="0" rIns="0" bIns="0" rtlCol="0" anchor="t">
            <a:spAutoFit/>
          </a:bodyPr>
          <a:lstStyle/>
          <a:p>
            <a:pPr algn="ctr">
              <a:lnSpc>
                <a:spcPts val="7049"/>
              </a:lnSpc>
            </a:pPr>
            <a:r>
              <a:rPr lang="en-US" sz="5035">
                <a:solidFill>
                  <a:srgbClr val="FFFFFF"/>
                </a:solidFill>
                <a:latin typeface="Poppins Medium Bold"/>
              </a:rPr>
              <a:t>DOSIS</a:t>
            </a:r>
          </a:p>
          <a:p>
            <a:pPr marL="0" lvl="0" indent="0" algn="ctr">
              <a:lnSpc>
                <a:spcPts val="7049"/>
              </a:lnSpc>
              <a:spcBef>
                <a:spcPct val="0"/>
              </a:spcBef>
            </a:pPr>
            <a:r>
              <a:rPr lang="en-US" sz="5035">
                <a:solidFill>
                  <a:srgbClr val="FFFFFF"/>
                </a:solidFill>
                <a:latin typeface="Poppins Medium Bold"/>
              </a:rPr>
              <a:t>OPTIMA</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224" r="7224"/>
          <a:stretch>
            <a:fillRect/>
          </a:stretch>
        </p:blipFill>
        <p:spPr>
          <a:xfrm>
            <a:off x="-635006" y="365739"/>
            <a:ext cx="8127029" cy="9921261"/>
          </a:xfrm>
          <a:prstGeom prst="rect">
            <a:avLst/>
          </a:prstGeom>
        </p:spPr>
      </p:pic>
      <p:grpSp>
        <p:nvGrpSpPr>
          <p:cNvPr id="3" name="Group 3"/>
          <p:cNvGrpSpPr/>
          <p:nvPr/>
        </p:nvGrpSpPr>
        <p:grpSpPr>
          <a:xfrm rot="-10800000">
            <a:off x="5219261" y="-269590"/>
            <a:ext cx="14359342" cy="14336367"/>
            <a:chOff x="0" y="0"/>
            <a:chExt cx="6350000" cy="6339840"/>
          </a:xfrm>
        </p:grpSpPr>
        <p:sp>
          <p:nvSpPr>
            <p:cNvPr id="4" name="Freeform 4"/>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76F3C"/>
            </a:solidFill>
          </p:spPr>
        </p:sp>
      </p:grpSp>
      <p:sp>
        <p:nvSpPr>
          <p:cNvPr id="5" name="TextBox 5"/>
          <p:cNvSpPr txBox="1"/>
          <p:nvPr/>
        </p:nvSpPr>
        <p:spPr>
          <a:xfrm>
            <a:off x="7826560" y="361151"/>
            <a:ext cx="10461440" cy="1201747"/>
          </a:xfrm>
          <a:prstGeom prst="rect">
            <a:avLst/>
          </a:prstGeom>
        </p:spPr>
        <p:txBody>
          <a:bodyPr lIns="0" tIns="0" rIns="0" bIns="0" rtlCol="0" anchor="t">
            <a:spAutoFit/>
          </a:bodyPr>
          <a:lstStyle/>
          <a:p>
            <a:pPr marL="0" lvl="0" indent="0" algn="just">
              <a:lnSpc>
                <a:spcPts val="9886"/>
              </a:lnSpc>
              <a:spcBef>
                <a:spcPct val="0"/>
              </a:spcBef>
            </a:pPr>
            <a:r>
              <a:rPr lang="en-US" sz="7062">
                <a:solidFill>
                  <a:srgbClr val="FFFFFF"/>
                </a:solidFill>
                <a:latin typeface="Poppins Medium Bold"/>
              </a:rPr>
              <a:t>DIAGNOSTICO VISUAL</a:t>
            </a:r>
          </a:p>
        </p:txBody>
      </p:sp>
      <p:sp>
        <p:nvSpPr>
          <p:cNvPr id="6" name="AutoShape 6"/>
          <p:cNvSpPr/>
          <p:nvPr/>
        </p:nvSpPr>
        <p:spPr>
          <a:xfrm>
            <a:off x="8410990" y="1562899"/>
            <a:ext cx="9090039" cy="0"/>
          </a:xfrm>
          <a:prstGeom prst="line">
            <a:avLst/>
          </a:prstGeom>
          <a:ln w="142875" cap="rnd">
            <a:solidFill>
              <a:srgbClr val="FFFFFF"/>
            </a:solidFill>
            <a:prstDash val="solid"/>
            <a:headEnd type="none" w="sm" len="sm"/>
            <a:tailEnd type="none" w="sm" len="sm"/>
          </a:ln>
        </p:spPr>
      </p:sp>
      <p:grpSp>
        <p:nvGrpSpPr>
          <p:cNvPr id="7" name="Group 7"/>
          <p:cNvGrpSpPr/>
          <p:nvPr/>
        </p:nvGrpSpPr>
        <p:grpSpPr>
          <a:xfrm>
            <a:off x="3428508" y="2178908"/>
            <a:ext cx="11726464" cy="796005"/>
            <a:chOff x="0" y="0"/>
            <a:chExt cx="3975037" cy="269830"/>
          </a:xfrm>
        </p:grpSpPr>
        <p:sp>
          <p:nvSpPr>
            <p:cNvPr id="8" name="Freeform 8"/>
            <p:cNvSpPr/>
            <p:nvPr/>
          </p:nvSpPr>
          <p:spPr>
            <a:xfrm>
              <a:off x="0" y="0"/>
              <a:ext cx="3975037" cy="269830"/>
            </a:xfrm>
            <a:custGeom>
              <a:avLst/>
              <a:gdLst/>
              <a:ahLst/>
              <a:cxnLst/>
              <a:rect l="l" t="t" r="r" b="b"/>
              <a:pathLst>
                <a:path w="3975037" h="269830">
                  <a:moveTo>
                    <a:pt x="0" y="0"/>
                  </a:moveTo>
                  <a:lnTo>
                    <a:pt x="3975037" y="0"/>
                  </a:lnTo>
                  <a:lnTo>
                    <a:pt x="3975037" y="269830"/>
                  </a:lnTo>
                  <a:lnTo>
                    <a:pt x="0" y="269830"/>
                  </a:lnTo>
                  <a:close/>
                </a:path>
              </a:pathLst>
            </a:custGeom>
            <a:solidFill>
              <a:srgbClr val="DDD30B">
                <a:alpha val="67843"/>
              </a:srgbClr>
            </a:solidFill>
          </p:spPr>
        </p:sp>
      </p:grpSp>
      <p:grpSp>
        <p:nvGrpSpPr>
          <p:cNvPr id="9" name="Group 9"/>
          <p:cNvGrpSpPr/>
          <p:nvPr/>
        </p:nvGrpSpPr>
        <p:grpSpPr>
          <a:xfrm>
            <a:off x="2521474" y="8093628"/>
            <a:ext cx="13775581" cy="1782807"/>
            <a:chOff x="0" y="0"/>
            <a:chExt cx="4669647" cy="604336"/>
          </a:xfrm>
        </p:grpSpPr>
        <p:sp>
          <p:nvSpPr>
            <p:cNvPr id="10" name="Freeform 10"/>
            <p:cNvSpPr/>
            <p:nvPr/>
          </p:nvSpPr>
          <p:spPr>
            <a:xfrm>
              <a:off x="0" y="0"/>
              <a:ext cx="4669647" cy="604336"/>
            </a:xfrm>
            <a:custGeom>
              <a:avLst/>
              <a:gdLst/>
              <a:ahLst/>
              <a:cxnLst/>
              <a:rect l="l" t="t" r="r" b="b"/>
              <a:pathLst>
                <a:path w="4669647" h="604336">
                  <a:moveTo>
                    <a:pt x="0" y="0"/>
                  </a:moveTo>
                  <a:lnTo>
                    <a:pt x="4669647" y="0"/>
                  </a:lnTo>
                  <a:lnTo>
                    <a:pt x="4669647" y="604336"/>
                  </a:lnTo>
                  <a:lnTo>
                    <a:pt x="0" y="604336"/>
                  </a:lnTo>
                  <a:close/>
                </a:path>
              </a:pathLst>
            </a:custGeom>
            <a:solidFill>
              <a:srgbClr val="DDD30B">
                <a:alpha val="67843"/>
              </a:srgbClr>
            </a:solidFill>
          </p:spPr>
        </p:sp>
      </p:grpSp>
      <p:pic>
        <p:nvPicPr>
          <p:cNvPr id="11" name="Picture 11"/>
          <p:cNvPicPr>
            <a:picLocks noChangeAspect="1"/>
          </p:cNvPicPr>
          <p:nvPr/>
        </p:nvPicPr>
        <p:blipFill>
          <a:blip r:embed="rId3"/>
          <a:srcRect t="1286" b="1286"/>
          <a:stretch>
            <a:fillRect/>
          </a:stretch>
        </p:blipFill>
        <p:spPr>
          <a:xfrm>
            <a:off x="3428508" y="2974913"/>
            <a:ext cx="11726464" cy="5036503"/>
          </a:xfrm>
          <a:prstGeom prst="rect">
            <a:avLst/>
          </a:prstGeom>
        </p:spPr>
      </p:pic>
      <p:sp>
        <p:nvSpPr>
          <p:cNvPr id="12" name="TextBox 12"/>
          <p:cNvSpPr txBox="1"/>
          <p:nvPr/>
        </p:nvSpPr>
        <p:spPr>
          <a:xfrm>
            <a:off x="4091665" y="2322193"/>
            <a:ext cx="10947456" cy="825900"/>
          </a:xfrm>
          <a:prstGeom prst="rect">
            <a:avLst/>
          </a:prstGeom>
        </p:spPr>
        <p:txBody>
          <a:bodyPr lIns="0" tIns="0" rIns="0" bIns="0" rtlCol="0" anchor="t">
            <a:spAutoFit/>
          </a:bodyPr>
          <a:lstStyle/>
          <a:p>
            <a:pPr algn="just">
              <a:lnSpc>
                <a:spcPts val="3302"/>
              </a:lnSpc>
            </a:pPr>
            <a:r>
              <a:rPr lang="en-US" sz="2359">
                <a:solidFill>
                  <a:srgbClr val="000000"/>
                </a:solidFill>
                <a:latin typeface="Poppins Medium Bold"/>
              </a:rPr>
              <a:t>ANÁLISIS DE VARIANZA DEL CONTROL VISUAL DE MALEZAS EN PLÁTANO.</a:t>
            </a:r>
          </a:p>
          <a:p>
            <a:pPr algn="just">
              <a:lnSpc>
                <a:spcPts val="3302"/>
              </a:lnSpc>
              <a:spcBef>
                <a:spcPct val="0"/>
              </a:spcBef>
            </a:pPr>
            <a:endParaRPr lang="en-US" sz="2359">
              <a:solidFill>
                <a:srgbClr val="000000"/>
              </a:solidFill>
              <a:latin typeface="Poppins Medium Bold"/>
            </a:endParaRPr>
          </a:p>
        </p:txBody>
      </p:sp>
      <p:sp>
        <p:nvSpPr>
          <p:cNvPr id="13" name="TextBox 13"/>
          <p:cNvSpPr txBox="1"/>
          <p:nvPr/>
        </p:nvSpPr>
        <p:spPr>
          <a:xfrm>
            <a:off x="2521474" y="8212336"/>
            <a:ext cx="13537721" cy="1664100"/>
          </a:xfrm>
          <a:prstGeom prst="rect">
            <a:avLst/>
          </a:prstGeom>
        </p:spPr>
        <p:txBody>
          <a:bodyPr lIns="0" tIns="0" rIns="0" bIns="0" rtlCol="0" anchor="t">
            <a:spAutoFit/>
          </a:bodyPr>
          <a:lstStyle/>
          <a:p>
            <a:pPr marL="509364" lvl="1" indent="-254682" algn="just">
              <a:lnSpc>
                <a:spcPts val="3302"/>
              </a:lnSpc>
              <a:buFont typeface="Arial"/>
              <a:buChar char="•"/>
            </a:pPr>
            <a:r>
              <a:rPr lang="en-US" sz="2359">
                <a:solidFill>
                  <a:srgbClr val="000000"/>
                </a:solidFill>
                <a:latin typeface="Poppins Medium Bold"/>
              </a:rPr>
              <a:t>Existe un alto nivel de significancia en los herbicidas y dosis que fueron aplicados en el ensayo, es decir que los herbicidas no tuvieron diferencias en los resultados al igual que los días en los que se evaluó el ensayo si infirieron en los resultados.</a:t>
            </a:r>
          </a:p>
          <a:p>
            <a:pPr algn="just">
              <a:lnSpc>
                <a:spcPts val="3302"/>
              </a:lnSpc>
            </a:pPr>
            <a:endParaRPr lang="en-US" sz="2359">
              <a:solidFill>
                <a:srgbClr val="000000"/>
              </a:solidFill>
              <a:latin typeface="Poppins Medium Bold"/>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679979" y="3631074"/>
            <a:ext cx="5138878" cy="6423597"/>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257850" y="2942812"/>
            <a:ext cx="5674193" cy="7092741"/>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43499" y="3358694"/>
            <a:ext cx="5401349" cy="675168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241545" y="3359647"/>
            <a:ext cx="5403768" cy="6754710"/>
          </a:xfrm>
          <a:prstGeom prst="rect">
            <a:avLst/>
          </a:prstGeom>
        </p:spPr>
      </p:pic>
      <p:grpSp>
        <p:nvGrpSpPr>
          <p:cNvPr id="6" name="Group 6"/>
          <p:cNvGrpSpPr/>
          <p:nvPr/>
        </p:nvGrpSpPr>
        <p:grpSpPr>
          <a:xfrm>
            <a:off x="0" y="-368"/>
            <a:ext cx="18307486" cy="10287368"/>
            <a:chOff x="0" y="0"/>
            <a:chExt cx="5359981" cy="3011888"/>
          </a:xfrm>
        </p:grpSpPr>
        <p:sp>
          <p:nvSpPr>
            <p:cNvPr id="7" name="Freeform 7"/>
            <p:cNvSpPr/>
            <p:nvPr/>
          </p:nvSpPr>
          <p:spPr>
            <a:xfrm>
              <a:off x="0" y="0"/>
              <a:ext cx="5359981" cy="3011888"/>
            </a:xfrm>
            <a:custGeom>
              <a:avLst/>
              <a:gdLst/>
              <a:ahLst/>
              <a:cxnLst/>
              <a:rect l="l" t="t" r="r" b="b"/>
              <a:pathLst>
                <a:path w="5359981" h="3011888">
                  <a:moveTo>
                    <a:pt x="0" y="0"/>
                  </a:moveTo>
                  <a:lnTo>
                    <a:pt x="5359981" y="0"/>
                  </a:lnTo>
                  <a:lnTo>
                    <a:pt x="5359981" y="3011888"/>
                  </a:lnTo>
                  <a:lnTo>
                    <a:pt x="0" y="3011888"/>
                  </a:lnTo>
                  <a:close/>
                </a:path>
              </a:pathLst>
            </a:custGeom>
            <a:solidFill>
              <a:srgbClr val="076F3C">
                <a:alpha val="67843"/>
              </a:srgbClr>
            </a:solidFill>
          </p:spPr>
        </p:sp>
      </p:grpSp>
      <p:pic>
        <p:nvPicPr>
          <p:cNvPr id="8" name="Picture 8"/>
          <p:cNvPicPr>
            <a:picLocks noChangeAspect="1"/>
          </p:cNvPicPr>
          <p:nvPr/>
        </p:nvPicPr>
        <p:blipFill>
          <a:blip r:embed="rId4"/>
          <a:srcRect r="50418" b="51877"/>
          <a:stretch>
            <a:fillRect/>
          </a:stretch>
        </p:blipFill>
        <p:spPr>
          <a:xfrm>
            <a:off x="1739951" y="7981751"/>
            <a:ext cx="3837592" cy="2210496"/>
          </a:xfrm>
          <a:prstGeom prst="rect">
            <a:avLst/>
          </a:prstGeom>
        </p:spPr>
      </p:pic>
      <p:pic>
        <p:nvPicPr>
          <p:cNvPr id="9" name="Picture 9"/>
          <p:cNvPicPr>
            <a:picLocks noChangeAspect="1"/>
          </p:cNvPicPr>
          <p:nvPr/>
        </p:nvPicPr>
        <p:blipFill>
          <a:blip r:embed="rId4"/>
          <a:srcRect l="50418" t="355" b="51521"/>
          <a:stretch>
            <a:fillRect/>
          </a:stretch>
        </p:blipFill>
        <p:spPr>
          <a:xfrm>
            <a:off x="7639155" y="8073875"/>
            <a:ext cx="3842157" cy="2213125"/>
          </a:xfrm>
          <a:prstGeom prst="rect">
            <a:avLst/>
          </a:prstGeom>
        </p:spPr>
      </p:pic>
      <p:pic>
        <p:nvPicPr>
          <p:cNvPr id="10" name="Picture 10"/>
          <p:cNvPicPr>
            <a:picLocks noChangeAspect="1"/>
          </p:cNvPicPr>
          <p:nvPr/>
        </p:nvPicPr>
        <p:blipFill>
          <a:blip r:embed="rId4"/>
          <a:srcRect t="51877" r="50418"/>
          <a:stretch>
            <a:fillRect/>
          </a:stretch>
        </p:blipFill>
        <p:spPr>
          <a:xfrm>
            <a:off x="12971511" y="8068298"/>
            <a:ext cx="3851838" cy="2218702"/>
          </a:xfrm>
          <a:prstGeom prst="rect">
            <a:avLst/>
          </a:prstGeom>
        </p:spPr>
      </p:pic>
      <p:pic>
        <p:nvPicPr>
          <p:cNvPr id="11" name="Picture 11"/>
          <p:cNvPicPr>
            <a:picLocks noChangeAspect="1"/>
          </p:cNvPicPr>
          <p:nvPr/>
        </p:nvPicPr>
        <p:blipFill>
          <a:blip r:embed="rId5"/>
          <a:srcRect l="50008" b="51461"/>
          <a:stretch>
            <a:fillRect/>
          </a:stretch>
        </p:blipFill>
        <p:spPr>
          <a:xfrm>
            <a:off x="7639155" y="5766247"/>
            <a:ext cx="3794487" cy="2115360"/>
          </a:xfrm>
          <a:prstGeom prst="rect">
            <a:avLst/>
          </a:prstGeom>
        </p:spPr>
      </p:pic>
      <p:pic>
        <p:nvPicPr>
          <p:cNvPr id="12" name="Picture 12"/>
          <p:cNvPicPr>
            <a:picLocks noChangeAspect="1"/>
          </p:cNvPicPr>
          <p:nvPr/>
        </p:nvPicPr>
        <p:blipFill>
          <a:blip r:embed="rId5"/>
          <a:srcRect r="50008" b="51461"/>
          <a:stretch>
            <a:fillRect/>
          </a:stretch>
        </p:blipFill>
        <p:spPr>
          <a:xfrm>
            <a:off x="1781029" y="5676291"/>
            <a:ext cx="3796515" cy="2116490"/>
          </a:xfrm>
          <a:prstGeom prst="rect">
            <a:avLst/>
          </a:prstGeom>
        </p:spPr>
      </p:pic>
      <p:pic>
        <p:nvPicPr>
          <p:cNvPr id="13" name="Picture 13"/>
          <p:cNvPicPr>
            <a:picLocks noChangeAspect="1"/>
          </p:cNvPicPr>
          <p:nvPr/>
        </p:nvPicPr>
        <p:blipFill>
          <a:blip r:embed="rId5"/>
          <a:srcRect t="51461" r="50008"/>
          <a:stretch>
            <a:fillRect/>
          </a:stretch>
        </p:blipFill>
        <p:spPr>
          <a:xfrm>
            <a:off x="12971511" y="5770705"/>
            <a:ext cx="3798216" cy="2117439"/>
          </a:xfrm>
          <a:prstGeom prst="rect">
            <a:avLst/>
          </a:prstGeom>
        </p:spPr>
      </p:pic>
      <p:pic>
        <p:nvPicPr>
          <p:cNvPr id="14" name="Picture 14"/>
          <p:cNvPicPr>
            <a:picLocks noChangeAspect="1"/>
          </p:cNvPicPr>
          <p:nvPr/>
        </p:nvPicPr>
        <p:blipFill>
          <a:blip r:embed="rId6"/>
          <a:srcRect r="50821" b="52205"/>
          <a:stretch>
            <a:fillRect/>
          </a:stretch>
        </p:blipFill>
        <p:spPr>
          <a:xfrm>
            <a:off x="1781029" y="3461587"/>
            <a:ext cx="3837592" cy="1983848"/>
          </a:xfrm>
          <a:prstGeom prst="rect">
            <a:avLst/>
          </a:prstGeom>
        </p:spPr>
      </p:pic>
      <p:pic>
        <p:nvPicPr>
          <p:cNvPr id="15" name="Picture 15"/>
          <p:cNvPicPr>
            <a:picLocks noChangeAspect="1"/>
          </p:cNvPicPr>
          <p:nvPr/>
        </p:nvPicPr>
        <p:blipFill>
          <a:blip r:embed="rId6"/>
          <a:srcRect l="50821" b="52205"/>
          <a:stretch>
            <a:fillRect/>
          </a:stretch>
        </p:blipFill>
        <p:spPr>
          <a:xfrm>
            <a:off x="7645769" y="3552726"/>
            <a:ext cx="3835543" cy="1982789"/>
          </a:xfrm>
          <a:prstGeom prst="rect">
            <a:avLst/>
          </a:prstGeom>
        </p:spPr>
      </p:pic>
      <p:pic>
        <p:nvPicPr>
          <p:cNvPr id="16" name="Picture 16"/>
          <p:cNvPicPr>
            <a:picLocks noChangeAspect="1"/>
          </p:cNvPicPr>
          <p:nvPr/>
        </p:nvPicPr>
        <p:blipFill>
          <a:blip r:embed="rId6"/>
          <a:srcRect t="52205" r="50821"/>
          <a:stretch>
            <a:fillRect/>
          </a:stretch>
        </p:blipFill>
        <p:spPr>
          <a:xfrm>
            <a:off x="12930416" y="3555008"/>
            <a:ext cx="3839311" cy="1984737"/>
          </a:xfrm>
          <a:prstGeom prst="rect">
            <a:avLst/>
          </a:prstGeom>
        </p:spPr>
      </p:pic>
      <p:pic>
        <p:nvPicPr>
          <p:cNvPr id="17" name="Picture 17"/>
          <p:cNvPicPr>
            <a:picLocks noChangeAspect="1"/>
          </p:cNvPicPr>
          <p:nvPr/>
        </p:nvPicPr>
        <p:blipFill>
          <a:blip r:embed="rId7"/>
          <a:srcRect r="51061" b="51708"/>
          <a:stretch>
            <a:fillRect/>
          </a:stretch>
        </p:blipFill>
        <p:spPr>
          <a:xfrm>
            <a:off x="1822106" y="1229600"/>
            <a:ext cx="3876652" cy="2109976"/>
          </a:xfrm>
          <a:prstGeom prst="rect">
            <a:avLst/>
          </a:prstGeom>
        </p:spPr>
      </p:pic>
      <p:pic>
        <p:nvPicPr>
          <p:cNvPr id="18" name="Picture 18"/>
          <p:cNvPicPr>
            <a:picLocks noChangeAspect="1"/>
          </p:cNvPicPr>
          <p:nvPr/>
        </p:nvPicPr>
        <p:blipFill>
          <a:blip r:embed="rId7"/>
          <a:srcRect l="51061" b="51708"/>
          <a:stretch>
            <a:fillRect/>
          </a:stretch>
        </p:blipFill>
        <p:spPr>
          <a:xfrm>
            <a:off x="7686825" y="1229600"/>
            <a:ext cx="3794487" cy="2065256"/>
          </a:xfrm>
          <a:prstGeom prst="rect">
            <a:avLst/>
          </a:prstGeom>
        </p:spPr>
      </p:pic>
      <p:pic>
        <p:nvPicPr>
          <p:cNvPr id="19" name="Picture 19"/>
          <p:cNvPicPr>
            <a:picLocks noChangeAspect="1"/>
          </p:cNvPicPr>
          <p:nvPr/>
        </p:nvPicPr>
        <p:blipFill>
          <a:blip r:embed="rId7"/>
          <a:srcRect t="51708" r="51061"/>
          <a:stretch>
            <a:fillRect/>
          </a:stretch>
        </p:blipFill>
        <p:spPr>
          <a:xfrm>
            <a:off x="12930416" y="1229600"/>
            <a:ext cx="3798216" cy="2067285"/>
          </a:xfrm>
          <a:prstGeom prst="rect">
            <a:avLst/>
          </a:prstGeom>
        </p:spPr>
      </p:pic>
      <p:sp>
        <p:nvSpPr>
          <p:cNvPr id="20" name="TextBox 20"/>
          <p:cNvSpPr txBox="1"/>
          <p:nvPr/>
        </p:nvSpPr>
        <p:spPr>
          <a:xfrm>
            <a:off x="2100658" y="85468"/>
            <a:ext cx="15158642" cy="1144132"/>
          </a:xfrm>
          <a:prstGeom prst="rect">
            <a:avLst/>
          </a:prstGeom>
        </p:spPr>
        <p:txBody>
          <a:bodyPr lIns="0" tIns="0" rIns="0" bIns="0" rtlCol="0" anchor="t">
            <a:spAutoFit/>
          </a:bodyPr>
          <a:lstStyle/>
          <a:p>
            <a:pPr marL="0" lvl="0" indent="0" algn="just">
              <a:lnSpc>
                <a:spcPts val="9387"/>
              </a:lnSpc>
              <a:spcBef>
                <a:spcPct val="0"/>
              </a:spcBef>
            </a:pPr>
            <a:r>
              <a:rPr lang="en-US" sz="6705">
                <a:solidFill>
                  <a:srgbClr val="000000"/>
                </a:solidFill>
                <a:latin typeface="Poppins Medium Bold"/>
              </a:rPr>
              <a:t>COMPORTAMIENTO DE LAS DOSIS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66967" y="1903268"/>
            <a:ext cx="14666073" cy="8766449"/>
          </a:xfrm>
          <a:prstGeom prst="rect">
            <a:avLst/>
          </a:prstGeom>
        </p:spPr>
      </p:pic>
      <p:grpSp>
        <p:nvGrpSpPr>
          <p:cNvPr id="3" name="Group 3"/>
          <p:cNvGrpSpPr/>
          <p:nvPr/>
        </p:nvGrpSpPr>
        <p:grpSpPr>
          <a:xfrm>
            <a:off x="466967" y="307936"/>
            <a:ext cx="14364810" cy="1137357"/>
            <a:chOff x="0" y="0"/>
            <a:chExt cx="4998785" cy="395787"/>
          </a:xfrm>
        </p:grpSpPr>
        <p:sp>
          <p:nvSpPr>
            <p:cNvPr id="4" name="Freeform 4"/>
            <p:cNvSpPr/>
            <p:nvPr/>
          </p:nvSpPr>
          <p:spPr>
            <a:xfrm>
              <a:off x="0" y="0"/>
              <a:ext cx="4998785" cy="395787"/>
            </a:xfrm>
            <a:custGeom>
              <a:avLst/>
              <a:gdLst/>
              <a:ahLst/>
              <a:cxnLst/>
              <a:rect l="l" t="t" r="r" b="b"/>
              <a:pathLst>
                <a:path w="4998785" h="395787">
                  <a:moveTo>
                    <a:pt x="0" y="0"/>
                  </a:moveTo>
                  <a:lnTo>
                    <a:pt x="4998785" y="0"/>
                  </a:lnTo>
                  <a:lnTo>
                    <a:pt x="4998785" y="395787"/>
                  </a:lnTo>
                  <a:lnTo>
                    <a:pt x="0" y="395787"/>
                  </a:lnTo>
                  <a:close/>
                </a:path>
              </a:pathLst>
            </a:custGeom>
            <a:solidFill>
              <a:srgbClr val="DDD30B">
                <a:alpha val="67843"/>
              </a:srgbClr>
            </a:solidFill>
          </p:spPr>
        </p:sp>
      </p:grpSp>
      <p:sp>
        <p:nvSpPr>
          <p:cNvPr id="5" name="TextBox 5"/>
          <p:cNvSpPr txBox="1"/>
          <p:nvPr/>
        </p:nvSpPr>
        <p:spPr>
          <a:xfrm>
            <a:off x="919604" y="434812"/>
            <a:ext cx="13441032" cy="835756"/>
          </a:xfrm>
          <a:prstGeom prst="rect">
            <a:avLst/>
          </a:prstGeom>
        </p:spPr>
        <p:txBody>
          <a:bodyPr lIns="0" tIns="0" rIns="0" bIns="0" rtlCol="0" anchor="t">
            <a:spAutoFit/>
          </a:bodyPr>
          <a:lstStyle/>
          <a:p>
            <a:pPr algn="ctr">
              <a:lnSpc>
                <a:spcPts val="3367"/>
              </a:lnSpc>
              <a:spcBef>
                <a:spcPct val="0"/>
              </a:spcBef>
            </a:pPr>
            <a:r>
              <a:rPr lang="en-US" sz="2405">
                <a:solidFill>
                  <a:srgbClr val="000000"/>
                </a:solidFill>
                <a:latin typeface="Poppins Medium Bold"/>
              </a:rPr>
              <a:t>DOSIS ÓPTIMA EN BASE AL CONTROL VISUAL DE MALEZAS EN PLÁTANO CON GLIFOSATO, GLUFOSINATO Y PARAQUAT</a:t>
            </a:r>
          </a:p>
        </p:txBody>
      </p:sp>
      <p:grpSp>
        <p:nvGrpSpPr>
          <p:cNvPr id="6" name="Group 6"/>
          <p:cNvGrpSpPr/>
          <p:nvPr/>
        </p:nvGrpSpPr>
        <p:grpSpPr>
          <a:xfrm rot="-9594220">
            <a:off x="8767026" y="-4430572"/>
            <a:ext cx="14359342" cy="14336367"/>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76F3C"/>
            </a:solidFill>
          </p:spPr>
        </p:sp>
      </p:grpSp>
      <p:pic>
        <p:nvPicPr>
          <p:cNvPr id="8" name="Picture 8"/>
          <p:cNvPicPr>
            <a:picLocks noChangeAspect="1"/>
          </p:cNvPicPr>
          <p:nvPr/>
        </p:nvPicPr>
        <p:blipFill>
          <a:blip r:embed="rId3"/>
          <a:srcRect l="9799" r="9799"/>
          <a:stretch>
            <a:fillRect/>
          </a:stretch>
        </p:blipFill>
        <p:spPr>
          <a:xfrm>
            <a:off x="14360636" y="3451181"/>
            <a:ext cx="5262536" cy="6835819"/>
          </a:xfrm>
          <a:prstGeom prst="rect">
            <a:avLst/>
          </a:prstGeom>
        </p:spPr>
      </p:pic>
      <p:sp>
        <p:nvSpPr>
          <p:cNvPr id="9" name="TextBox 9"/>
          <p:cNvSpPr txBox="1"/>
          <p:nvPr/>
        </p:nvSpPr>
        <p:spPr>
          <a:xfrm>
            <a:off x="15281773" y="-40511"/>
            <a:ext cx="3006227" cy="1739001"/>
          </a:xfrm>
          <a:prstGeom prst="rect">
            <a:avLst/>
          </a:prstGeom>
        </p:spPr>
        <p:txBody>
          <a:bodyPr lIns="0" tIns="0" rIns="0" bIns="0" rtlCol="0" anchor="t">
            <a:spAutoFit/>
          </a:bodyPr>
          <a:lstStyle/>
          <a:p>
            <a:pPr algn="ctr">
              <a:lnSpc>
                <a:spcPts val="7049"/>
              </a:lnSpc>
            </a:pPr>
            <a:r>
              <a:rPr lang="en-US" sz="5035">
                <a:solidFill>
                  <a:srgbClr val="FFFFFF"/>
                </a:solidFill>
                <a:latin typeface="Poppins Medium Bold"/>
              </a:rPr>
              <a:t>DOSIS</a:t>
            </a:r>
          </a:p>
          <a:p>
            <a:pPr marL="0" lvl="0" indent="0" algn="ctr">
              <a:lnSpc>
                <a:spcPts val="7049"/>
              </a:lnSpc>
              <a:spcBef>
                <a:spcPct val="0"/>
              </a:spcBef>
            </a:pPr>
            <a:r>
              <a:rPr lang="en-US" sz="5035">
                <a:solidFill>
                  <a:srgbClr val="FFFFFF"/>
                </a:solidFill>
                <a:latin typeface="Poppins Medium Bold"/>
              </a:rPr>
              <a:t>OPTIMA</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28700" y="1286742"/>
            <a:ext cx="10288210" cy="4852082"/>
          </a:xfrm>
          <a:prstGeom prst="rect">
            <a:avLst/>
          </a:prstGeom>
        </p:spPr>
      </p:pic>
      <p:pic>
        <p:nvPicPr>
          <p:cNvPr id="3" name="Picture 3"/>
          <p:cNvPicPr>
            <a:picLocks noChangeAspect="1"/>
          </p:cNvPicPr>
          <p:nvPr/>
        </p:nvPicPr>
        <p:blipFill>
          <a:blip r:embed="rId3"/>
          <a:srcRect/>
          <a:stretch>
            <a:fillRect/>
          </a:stretch>
        </p:blipFill>
        <p:spPr>
          <a:xfrm>
            <a:off x="269280" y="6445058"/>
            <a:ext cx="12425853" cy="3592742"/>
          </a:xfrm>
          <a:prstGeom prst="rect">
            <a:avLst/>
          </a:prstGeom>
        </p:spPr>
      </p:pic>
      <p:grpSp>
        <p:nvGrpSpPr>
          <p:cNvPr id="4" name="Group 4"/>
          <p:cNvGrpSpPr/>
          <p:nvPr/>
        </p:nvGrpSpPr>
        <p:grpSpPr>
          <a:xfrm>
            <a:off x="269280" y="149385"/>
            <a:ext cx="12425853" cy="1137357"/>
            <a:chOff x="0" y="0"/>
            <a:chExt cx="4324051" cy="395787"/>
          </a:xfrm>
        </p:grpSpPr>
        <p:sp>
          <p:nvSpPr>
            <p:cNvPr id="5" name="Freeform 5"/>
            <p:cNvSpPr/>
            <p:nvPr/>
          </p:nvSpPr>
          <p:spPr>
            <a:xfrm>
              <a:off x="0" y="0"/>
              <a:ext cx="4324050" cy="395787"/>
            </a:xfrm>
            <a:custGeom>
              <a:avLst/>
              <a:gdLst/>
              <a:ahLst/>
              <a:cxnLst/>
              <a:rect l="l" t="t" r="r" b="b"/>
              <a:pathLst>
                <a:path w="4324050" h="395787">
                  <a:moveTo>
                    <a:pt x="0" y="0"/>
                  </a:moveTo>
                  <a:lnTo>
                    <a:pt x="4324050" y="0"/>
                  </a:lnTo>
                  <a:lnTo>
                    <a:pt x="4324050" y="395787"/>
                  </a:lnTo>
                  <a:lnTo>
                    <a:pt x="0" y="395787"/>
                  </a:lnTo>
                  <a:close/>
                </a:path>
              </a:pathLst>
            </a:custGeom>
            <a:solidFill>
              <a:srgbClr val="DDD30B">
                <a:alpha val="67843"/>
              </a:srgbClr>
            </a:solidFill>
          </p:spPr>
        </p:sp>
      </p:grpSp>
      <p:pic>
        <p:nvPicPr>
          <p:cNvPr id="6" name="Picture 6"/>
          <p:cNvPicPr>
            <a:picLocks noChangeAspect="1"/>
          </p:cNvPicPr>
          <p:nvPr/>
        </p:nvPicPr>
        <p:blipFill>
          <a:blip r:embed="rId4"/>
          <a:srcRect l="6857" t="20245"/>
          <a:stretch>
            <a:fillRect/>
          </a:stretch>
        </p:blipFill>
        <p:spPr>
          <a:xfrm>
            <a:off x="13057581" y="0"/>
            <a:ext cx="5230419" cy="3358943"/>
          </a:xfrm>
          <a:prstGeom prst="rect">
            <a:avLst/>
          </a:prstGeom>
        </p:spPr>
      </p:pic>
      <p:pic>
        <p:nvPicPr>
          <p:cNvPr id="7" name="Picture 7"/>
          <p:cNvPicPr>
            <a:picLocks noChangeAspect="1"/>
          </p:cNvPicPr>
          <p:nvPr/>
        </p:nvPicPr>
        <p:blipFill>
          <a:blip r:embed="rId5"/>
          <a:srcRect l="44777" t="21239"/>
          <a:stretch>
            <a:fillRect/>
          </a:stretch>
        </p:blipFill>
        <p:spPr>
          <a:xfrm>
            <a:off x="13057581" y="3358943"/>
            <a:ext cx="5395454" cy="3847609"/>
          </a:xfrm>
          <a:prstGeom prst="rect">
            <a:avLst/>
          </a:prstGeom>
        </p:spPr>
      </p:pic>
      <p:pic>
        <p:nvPicPr>
          <p:cNvPr id="8" name="Picture 8"/>
          <p:cNvPicPr>
            <a:picLocks noChangeAspect="1"/>
          </p:cNvPicPr>
          <p:nvPr/>
        </p:nvPicPr>
        <p:blipFill>
          <a:blip r:embed="rId6"/>
          <a:srcRect l="11613" r="9925"/>
          <a:stretch>
            <a:fillRect/>
          </a:stretch>
        </p:blipFill>
        <p:spPr>
          <a:xfrm rot="-5400000">
            <a:off x="14132566" y="6131566"/>
            <a:ext cx="3080448" cy="5230419"/>
          </a:xfrm>
          <a:prstGeom prst="rect">
            <a:avLst/>
          </a:prstGeom>
        </p:spPr>
      </p:pic>
      <p:sp>
        <p:nvSpPr>
          <p:cNvPr id="9" name="TextBox 9"/>
          <p:cNvSpPr txBox="1"/>
          <p:nvPr/>
        </p:nvSpPr>
        <p:spPr>
          <a:xfrm>
            <a:off x="411757" y="180585"/>
            <a:ext cx="12283376" cy="970183"/>
          </a:xfrm>
          <a:prstGeom prst="rect">
            <a:avLst/>
          </a:prstGeom>
        </p:spPr>
        <p:txBody>
          <a:bodyPr lIns="0" tIns="0" rIns="0" bIns="0" rtlCol="0" anchor="t">
            <a:spAutoFit/>
          </a:bodyPr>
          <a:lstStyle/>
          <a:p>
            <a:pPr marL="0" lvl="0" indent="0" algn="just">
              <a:lnSpc>
                <a:spcPts val="7950"/>
              </a:lnSpc>
              <a:spcBef>
                <a:spcPct val="0"/>
              </a:spcBef>
            </a:pPr>
            <a:r>
              <a:rPr lang="en-US" sz="5678">
                <a:solidFill>
                  <a:srgbClr val="000000"/>
                </a:solidFill>
                <a:latin typeface="Poppins Medium Bold"/>
              </a:rPr>
              <a:t>COMPOSICIÓN BOTANICA INICIAL</a:t>
            </a:r>
          </a:p>
        </p:txBody>
      </p:sp>
      <p:sp>
        <p:nvSpPr>
          <p:cNvPr id="10" name="TextBox 10"/>
          <p:cNvSpPr txBox="1"/>
          <p:nvPr/>
        </p:nvSpPr>
        <p:spPr>
          <a:xfrm>
            <a:off x="31117" y="5955708"/>
            <a:ext cx="12283376" cy="489350"/>
          </a:xfrm>
          <a:prstGeom prst="rect">
            <a:avLst/>
          </a:prstGeom>
        </p:spPr>
        <p:txBody>
          <a:bodyPr lIns="0" tIns="0" rIns="0" bIns="0" rtlCol="0" anchor="t">
            <a:spAutoFit/>
          </a:bodyPr>
          <a:lstStyle/>
          <a:p>
            <a:pPr algn="ctr">
              <a:lnSpc>
                <a:spcPts val="4002"/>
              </a:lnSpc>
              <a:spcBef>
                <a:spcPct val="0"/>
              </a:spcBef>
            </a:pPr>
            <a:r>
              <a:rPr lang="en-US" sz="2859">
                <a:solidFill>
                  <a:srgbClr val="000000"/>
                </a:solidFill>
                <a:latin typeface="Poppins Medium Bold"/>
              </a:rPr>
              <a:t>PESOS OBTENIDOS AL INIAR EL ENSAYO</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7000"/>
          </a:blip>
          <a:srcRect t="15137" r="1978" b="8065"/>
          <a:stretch>
            <a:fillRect/>
          </a:stretch>
        </p:blipFill>
        <p:spPr>
          <a:xfrm>
            <a:off x="0" y="0"/>
            <a:ext cx="18288000" cy="10287000"/>
          </a:xfrm>
          <a:prstGeom prst="rect">
            <a:avLst/>
          </a:prstGeom>
        </p:spPr>
      </p:pic>
      <p:grpSp>
        <p:nvGrpSpPr>
          <p:cNvPr id="3" name="Group 3"/>
          <p:cNvGrpSpPr/>
          <p:nvPr/>
        </p:nvGrpSpPr>
        <p:grpSpPr>
          <a:xfrm rot="-10800000">
            <a:off x="15381598" y="14146"/>
            <a:ext cx="2906402" cy="2901752"/>
            <a:chOff x="0" y="0"/>
            <a:chExt cx="6350000" cy="6339840"/>
          </a:xfrm>
        </p:grpSpPr>
        <p:sp>
          <p:nvSpPr>
            <p:cNvPr id="4" name="Freeform 4"/>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76F3C"/>
            </a:solidFill>
          </p:spPr>
        </p:sp>
      </p:grpSp>
      <p:grpSp>
        <p:nvGrpSpPr>
          <p:cNvPr id="5" name="Group 5"/>
          <p:cNvGrpSpPr/>
          <p:nvPr/>
        </p:nvGrpSpPr>
        <p:grpSpPr>
          <a:xfrm>
            <a:off x="1028700" y="1984866"/>
            <a:ext cx="8115300" cy="2205411"/>
            <a:chOff x="0" y="0"/>
            <a:chExt cx="3723631" cy="1011933"/>
          </a:xfrm>
        </p:grpSpPr>
        <p:sp>
          <p:nvSpPr>
            <p:cNvPr id="6" name="Freeform 6"/>
            <p:cNvSpPr/>
            <p:nvPr/>
          </p:nvSpPr>
          <p:spPr>
            <a:xfrm>
              <a:off x="0" y="0"/>
              <a:ext cx="3723631" cy="1011933"/>
            </a:xfrm>
            <a:custGeom>
              <a:avLst/>
              <a:gdLst/>
              <a:ahLst/>
              <a:cxnLst/>
              <a:rect l="l" t="t" r="r" b="b"/>
              <a:pathLst>
                <a:path w="3723631" h="1011933">
                  <a:moveTo>
                    <a:pt x="0" y="0"/>
                  </a:moveTo>
                  <a:lnTo>
                    <a:pt x="3723631" y="0"/>
                  </a:lnTo>
                  <a:lnTo>
                    <a:pt x="3723631" y="1011933"/>
                  </a:lnTo>
                  <a:lnTo>
                    <a:pt x="0" y="1011933"/>
                  </a:lnTo>
                  <a:close/>
                </a:path>
              </a:pathLst>
            </a:custGeom>
            <a:solidFill>
              <a:srgbClr val="D9D9D9">
                <a:alpha val="67843"/>
              </a:srgbClr>
            </a:solidFill>
          </p:spPr>
        </p:sp>
      </p:grpSp>
      <p:grpSp>
        <p:nvGrpSpPr>
          <p:cNvPr id="7" name="Group 7"/>
          <p:cNvGrpSpPr/>
          <p:nvPr/>
        </p:nvGrpSpPr>
        <p:grpSpPr>
          <a:xfrm>
            <a:off x="10102703" y="3958655"/>
            <a:ext cx="7591647" cy="1722462"/>
            <a:chOff x="0" y="0"/>
            <a:chExt cx="3376643" cy="766123"/>
          </a:xfrm>
        </p:grpSpPr>
        <p:sp>
          <p:nvSpPr>
            <p:cNvPr id="8" name="Freeform 8"/>
            <p:cNvSpPr/>
            <p:nvPr/>
          </p:nvSpPr>
          <p:spPr>
            <a:xfrm>
              <a:off x="0" y="0"/>
              <a:ext cx="3376642" cy="766123"/>
            </a:xfrm>
            <a:custGeom>
              <a:avLst/>
              <a:gdLst/>
              <a:ahLst/>
              <a:cxnLst/>
              <a:rect l="l" t="t" r="r" b="b"/>
              <a:pathLst>
                <a:path w="3376642" h="766123">
                  <a:moveTo>
                    <a:pt x="0" y="0"/>
                  </a:moveTo>
                  <a:lnTo>
                    <a:pt x="3376642" y="0"/>
                  </a:lnTo>
                  <a:lnTo>
                    <a:pt x="3376642" y="766123"/>
                  </a:lnTo>
                  <a:lnTo>
                    <a:pt x="0" y="766123"/>
                  </a:lnTo>
                  <a:close/>
                </a:path>
              </a:pathLst>
            </a:custGeom>
            <a:solidFill>
              <a:srgbClr val="D9D9D9">
                <a:alpha val="67843"/>
              </a:srgbClr>
            </a:solidFill>
          </p:spPr>
        </p:sp>
      </p:grpSp>
      <p:grpSp>
        <p:nvGrpSpPr>
          <p:cNvPr id="9" name="Group 9"/>
          <p:cNvGrpSpPr/>
          <p:nvPr/>
        </p:nvGrpSpPr>
        <p:grpSpPr>
          <a:xfrm>
            <a:off x="1028700" y="5484557"/>
            <a:ext cx="8115300" cy="2192593"/>
            <a:chOff x="0" y="0"/>
            <a:chExt cx="3609555" cy="975230"/>
          </a:xfrm>
        </p:grpSpPr>
        <p:sp>
          <p:nvSpPr>
            <p:cNvPr id="10" name="Freeform 10"/>
            <p:cNvSpPr/>
            <p:nvPr/>
          </p:nvSpPr>
          <p:spPr>
            <a:xfrm>
              <a:off x="0" y="0"/>
              <a:ext cx="3609555" cy="975230"/>
            </a:xfrm>
            <a:custGeom>
              <a:avLst/>
              <a:gdLst/>
              <a:ahLst/>
              <a:cxnLst/>
              <a:rect l="l" t="t" r="r" b="b"/>
              <a:pathLst>
                <a:path w="3609555" h="975230">
                  <a:moveTo>
                    <a:pt x="0" y="0"/>
                  </a:moveTo>
                  <a:lnTo>
                    <a:pt x="3609555" y="0"/>
                  </a:lnTo>
                  <a:lnTo>
                    <a:pt x="3609555" y="975230"/>
                  </a:lnTo>
                  <a:lnTo>
                    <a:pt x="0" y="975230"/>
                  </a:lnTo>
                  <a:close/>
                </a:path>
              </a:pathLst>
            </a:custGeom>
            <a:solidFill>
              <a:srgbClr val="D9D9D9">
                <a:alpha val="67843"/>
              </a:srgbClr>
            </a:solidFill>
          </p:spPr>
        </p:sp>
      </p:grpSp>
      <p:sp>
        <p:nvSpPr>
          <p:cNvPr id="11" name="TextBox 11"/>
          <p:cNvSpPr txBox="1"/>
          <p:nvPr/>
        </p:nvSpPr>
        <p:spPr>
          <a:xfrm>
            <a:off x="1448551" y="5739463"/>
            <a:ext cx="7381708" cy="1727200"/>
          </a:xfrm>
          <a:prstGeom prst="rect">
            <a:avLst/>
          </a:prstGeom>
        </p:spPr>
        <p:txBody>
          <a:bodyPr lIns="0" tIns="0" rIns="0" bIns="0" rtlCol="0" anchor="t">
            <a:spAutoFit/>
          </a:bodyPr>
          <a:lstStyle/>
          <a:p>
            <a:pPr algn="just">
              <a:lnSpc>
                <a:spcPts val="3499"/>
              </a:lnSpc>
            </a:pPr>
            <a:r>
              <a:rPr lang="en-US" sz="2499" spc="49">
                <a:solidFill>
                  <a:srgbClr val="1A2418"/>
                </a:solidFill>
                <a:latin typeface="Poppins Medium Bold"/>
              </a:rPr>
              <a:t>La producción de plátano se localiza en Las Provincias del Guayas, Los Ríos, Manabí, El Oro y Santo Domingo de los Tsáchilas </a:t>
            </a:r>
          </a:p>
        </p:txBody>
      </p:sp>
      <p:grpSp>
        <p:nvGrpSpPr>
          <p:cNvPr id="12" name="Group 12"/>
          <p:cNvGrpSpPr/>
          <p:nvPr/>
        </p:nvGrpSpPr>
        <p:grpSpPr>
          <a:xfrm>
            <a:off x="10102703" y="7677150"/>
            <a:ext cx="7591647" cy="1890028"/>
            <a:chOff x="0" y="0"/>
            <a:chExt cx="3376643" cy="840654"/>
          </a:xfrm>
        </p:grpSpPr>
        <p:sp>
          <p:nvSpPr>
            <p:cNvPr id="13" name="Freeform 13"/>
            <p:cNvSpPr/>
            <p:nvPr/>
          </p:nvSpPr>
          <p:spPr>
            <a:xfrm>
              <a:off x="0" y="0"/>
              <a:ext cx="3376642" cy="840654"/>
            </a:xfrm>
            <a:custGeom>
              <a:avLst/>
              <a:gdLst/>
              <a:ahLst/>
              <a:cxnLst/>
              <a:rect l="l" t="t" r="r" b="b"/>
              <a:pathLst>
                <a:path w="3376642" h="840654">
                  <a:moveTo>
                    <a:pt x="0" y="0"/>
                  </a:moveTo>
                  <a:lnTo>
                    <a:pt x="3376642" y="0"/>
                  </a:lnTo>
                  <a:lnTo>
                    <a:pt x="3376642" y="840654"/>
                  </a:lnTo>
                  <a:lnTo>
                    <a:pt x="0" y="840654"/>
                  </a:lnTo>
                  <a:close/>
                </a:path>
              </a:pathLst>
            </a:custGeom>
            <a:solidFill>
              <a:srgbClr val="D9D9D9">
                <a:alpha val="67843"/>
              </a:srgbClr>
            </a:solidFill>
          </p:spPr>
        </p:sp>
      </p:grpSp>
      <p:grpSp>
        <p:nvGrpSpPr>
          <p:cNvPr id="14" name="Group 14"/>
          <p:cNvGrpSpPr/>
          <p:nvPr/>
        </p:nvGrpSpPr>
        <p:grpSpPr>
          <a:xfrm>
            <a:off x="-4650" y="7385248"/>
            <a:ext cx="2906402" cy="2901752"/>
            <a:chOff x="0" y="0"/>
            <a:chExt cx="6350000" cy="6339840"/>
          </a:xfrm>
        </p:grpSpPr>
        <p:sp>
          <p:nvSpPr>
            <p:cNvPr id="15" name="Freeform 15"/>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76F3C"/>
            </a:solidFill>
          </p:spPr>
        </p:sp>
      </p:grpSp>
      <p:grpSp>
        <p:nvGrpSpPr>
          <p:cNvPr id="16" name="Group 16"/>
          <p:cNvGrpSpPr/>
          <p:nvPr/>
        </p:nvGrpSpPr>
        <p:grpSpPr>
          <a:xfrm>
            <a:off x="492384" y="1465022"/>
            <a:ext cx="747693" cy="747693"/>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solidFill>
          </p:spPr>
        </p:sp>
      </p:grpSp>
      <p:sp>
        <p:nvSpPr>
          <p:cNvPr id="18" name="TextBox 18"/>
          <p:cNvSpPr txBox="1"/>
          <p:nvPr/>
        </p:nvSpPr>
        <p:spPr>
          <a:xfrm>
            <a:off x="5413013" y="55539"/>
            <a:ext cx="8550875" cy="1409483"/>
          </a:xfrm>
          <a:prstGeom prst="rect">
            <a:avLst/>
          </a:prstGeom>
        </p:spPr>
        <p:txBody>
          <a:bodyPr lIns="0" tIns="0" rIns="0" bIns="0" rtlCol="0" anchor="t">
            <a:spAutoFit/>
          </a:bodyPr>
          <a:lstStyle/>
          <a:p>
            <a:pPr marL="0" lvl="0" indent="0" algn="just">
              <a:lnSpc>
                <a:spcPts val="11561"/>
              </a:lnSpc>
              <a:spcBef>
                <a:spcPct val="0"/>
              </a:spcBef>
            </a:pPr>
            <a:r>
              <a:rPr lang="en-US" sz="8258">
                <a:solidFill>
                  <a:srgbClr val="004AAD"/>
                </a:solidFill>
                <a:latin typeface="Poppins Medium Bold"/>
              </a:rPr>
              <a:t>INTRODUCCIÓN</a:t>
            </a:r>
          </a:p>
        </p:txBody>
      </p:sp>
      <p:sp>
        <p:nvSpPr>
          <p:cNvPr id="19" name="TextBox 19"/>
          <p:cNvSpPr txBox="1"/>
          <p:nvPr/>
        </p:nvSpPr>
        <p:spPr>
          <a:xfrm>
            <a:off x="1448551" y="1985847"/>
            <a:ext cx="7381708" cy="2165350"/>
          </a:xfrm>
          <a:prstGeom prst="rect">
            <a:avLst/>
          </a:prstGeom>
        </p:spPr>
        <p:txBody>
          <a:bodyPr lIns="0" tIns="0" rIns="0" bIns="0" rtlCol="0" anchor="t">
            <a:spAutoFit/>
          </a:bodyPr>
          <a:lstStyle/>
          <a:p>
            <a:pPr algn="just">
              <a:lnSpc>
                <a:spcPts val="3499"/>
              </a:lnSpc>
            </a:pPr>
            <a:r>
              <a:rPr lang="en-US" sz="2499" spc="49">
                <a:solidFill>
                  <a:srgbClr val="1A2418"/>
                </a:solidFill>
                <a:latin typeface="Poppins Medium Bold"/>
              </a:rPr>
              <a:t>El plátano en el Ecuador se han constituido en uno de los cultivos de mayor importancia socio-económica, llevando al Ecuador alcanzar el cuarto lugar como productor a nivel mundial. </a:t>
            </a:r>
          </a:p>
        </p:txBody>
      </p:sp>
      <p:sp>
        <p:nvSpPr>
          <p:cNvPr id="20" name="TextBox 20"/>
          <p:cNvSpPr txBox="1"/>
          <p:nvPr/>
        </p:nvSpPr>
        <p:spPr>
          <a:xfrm>
            <a:off x="10420924" y="3953917"/>
            <a:ext cx="7085929" cy="1727200"/>
          </a:xfrm>
          <a:prstGeom prst="rect">
            <a:avLst/>
          </a:prstGeom>
        </p:spPr>
        <p:txBody>
          <a:bodyPr lIns="0" tIns="0" rIns="0" bIns="0" rtlCol="0" anchor="t">
            <a:spAutoFit/>
          </a:bodyPr>
          <a:lstStyle/>
          <a:p>
            <a:pPr algn="just">
              <a:lnSpc>
                <a:spcPts val="3499"/>
              </a:lnSpc>
            </a:pPr>
            <a:r>
              <a:rPr lang="en-US" sz="2499" spc="49">
                <a:solidFill>
                  <a:srgbClr val="1A2418"/>
                </a:solidFill>
                <a:latin typeface="Poppins Medium Bold"/>
              </a:rPr>
              <a:t>Las principales variedades de plátano empleadas son Dominico y Barraganete, que se destina a la exportación y Maqueño para el consumo interno. </a:t>
            </a:r>
          </a:p>
        </p:txBody>
      </p:sp>
      <p:sp>
        <p:nvSpPr>
          <p:cNvPr id="21" name="TextBox 21"/>
          <p:cNvSpPr txBox="1"/>
          <p:nvPr/>
        </p:nvSpPr>
        <p:spPr>
          <a:xfrm>
            <a:off x="10308998" y="7739514"/>
            <a:ext cx="7179058" cy="1727200"/>
          </a:xfrm>
          <a:prstGeom prst="rect">
            <a:avLst/>
          </a:prstGeom>
        </p:spPr>
        <p:txBody>
          <a:bodyPr lIns="0" tIns="0" rIns="0" bIns="0" rtlCol="0" anchor="t">
            <a:spAutoFit/>
          </a:bodyPr>
          <a:lstStyle/>
          <a:p>
            <a:pPr algn="just">
              <a:lnSpc>
                <a:spcPts val="3499"/>
              </a:lnSpc>
            </a:pPr>
            <a:r>
              <a:rPr lang="en-US" sz="2499" spc="49">
                <a:solidFill>
                  <a:srgbClr val="1A2418"/>
                </a:solidFill>
                <a:latin typeface="Poppins Medium Bold"/>
              </a:rPr>
              <a:t>La resistencia de las malezas a los herbicidas  tiene un  impacto económico negativo sobre algunos cultivos específicos como el plátano. </a:t>
            </a:r>
          </a:p>
        </p:txBody>
      </p:sp>
      <p:grpSp>
        <p:nvGrpSpPr>
          <p:cNvPr id="22" name="Group 22"/>
          <p:cNvGrpSpPr/>
          <p:nvPr/>
        </p:nvGrpSpPr>
        <p:grpSpPr>
          <a:xfrm>
            <a:off x="17331834" y="3332560"/>
            <a:ext cx="818637" cy="818637"/>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solidFill>
          </p:spPr>
        </p:sp>
      </p:grpSp>
      <p:grpSp>
        <p:nvGrpSpPr>
          <p:cNvPr id="24" name="Group 24"/>
          <p:cNvGrpSpPr/>
          <p:nvPr/>
        </p:nvGrpSpPr>
        <p:grpSpPr>
          <a:xfrm>
            <a:off x="17331834" y="7031511"/>
            <a:ext cx="746103" cy="746103"/>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solidFill>
          </p:spPr>
        </p:sp>
      </p:grpSp>
      <p:grpSp>
        <p:nvGrpSpPr>
          <p:cNvPr id="26" name="Group 26"/>
          <p:cNvGrpSpPr/>
          <p:nvPr/>
        </p:nvGrpSpPr>
        <p:grpSpPr>
          <a:xfrm>
            <a:off x="492384" y="5006474"/>
            <a:ext cx="771088" cy="771088"/>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solidFill>
          </p:spPr>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9280" y="149385"/>
            <a:ext cx="17321907" cy="1137357"/>
            <a:chOff x="0" y="0"/>
            <a:chExt cx="6027820" cy="395787"/>
          </a:xfrm>
        </p:grpSpPr>
        <p:sp>
          <p:nvSpPr>
            <p:cNvPr id="3" name="Freeform 3"/>
            <p:cNvSpPr/>
            <p:nvPr/>
          </p:nvSpPr>
          <p:spPr>
            <a:xfrm>
              <a:off x="0" y="0"/>
              <a:ext cx="6027820" cy="395787"/>
            </a:xfrm>
            <a:custGeom>
              <a:avLst/>
              <a:gdLst/>
              <a:ahLst/>
              <a:cxnLst/>
              <a:rect l="l" t="t" r="r" b="b"/>
              <a:pathLst>
                <a:path w="6027820" h="395787">
                  <a:moveTo>
                    <a:pt x="0" y="0"/>
                  </a:moveTo>
                  <a:lnTo>
                    <a:pt x="6027820" y="0"/>
                  </a:lnTo>
                  <a:lnTo>
                    <a:pt x="6027820" y="395787"/>
                  </a:lnTo>
                  <a:lnTo>
                    <a:pt x="0" y="395787"/>
                  </a:lnTo>
                  <a:close/>
                </a:path>
              </a:pathLst>
            </a:custGeom>
            <a:solidFill>
              <a:srgbClr val="DDD30B">
                <a:alpha val="67843"/>
              </a:srgbClr>
            </a:solidFill>
          </p:spPr>
        </p:sp>
      </p:grpSp>
      <p:pic>
        <p:nvPicPr>
          <p:cNvPr id="4" name="Picture 4"/>
          <p:cNvPicPr>
            <a:picLocks noChangeAspect="1"/>
          </p:cNvPicPr>
          <p:nvPr/>
        </p:nvPicPr>
        <p:blipFill>
          <a:blip r:embed="rId2"/>
          <a:srcRect t="1465" b="1465"/>
          <a:stretch>
            <a:fillRect/>
          </a:stretch>
        </p:blipFill>
        <p:spPr>
          <a:xfrm>
            <a:off x="544340" y="1640579"/>
            <a:ext cx="4959951" cy="2513979"/>
          </a:xfrm>
          <a:prstGeom prst="rect">
            <a:avLst/>
          </a:prstGeom>
        </p:spPr>
      </p:pic>
      <p:pic>
        <p:nvPicPr>
          <p:cNvPr id="5" name="Picture 5"/>
          <p:cNvPicPr>
            <a:picLocks noChangeAspect="1"/>
          </p:cNvPicPr>
          <p:nvPr/>
        </p:nvPicPr>
        <p:blipFill>
          <a:blip r:embed="rId3"/>
          <a:srcRect/>
          <a:stretch>
            <a:fillRect/>
          </a:stretch>
        </p:blipFill>
        <p:spPr>
          <a:xfrm>
            <a:off x="544340" y="4417416"/>
            <a:ext cx="5104604" cy="2699550"/>
          </a:xfrm>
          <a:prstGeom prst="rect">
            <a:avLst/>
          </a:prstGeom>
        </p:spPr>
      </p:pic>
      <p:pic>
        <p:nvPicPr>
          <p:cNvPr id="6" name="Picture 6"/>
          <p:cNvPicPr>
            <a:picLocks noChangeAspect="1"/>
          </p:cNvPicPr>
          <p:nvPr/>
        </p:nvPicPr>
        <p:blipFill>
          <a:blip r:embed="rId4"/>
          <a:srcRect/>
          <a:stretch>
            <a:fillRect/>
          </a:stretch>
        </p:blipFill>
        <p:spPr>
          <a:xfrm>
            <a:off x="688993" y="7431937"/>
            <a:ext cx="4815298" cy="2593587"/>
          </a:xfrm>
          <a:prstGeom prst="rect">
            <a:avLst/>
          </a:prstGeom>
        </p:spPr>
      </p:pic>
      <p:pic>
        <p:nvPicPr>
          <p:cNvPr id="7" name="Picture 7"/>
          <p:cNvPicPr>
            <a:picLocks noChangeAspect="1"/>
          </p:cNvPicPr>
          <p:nvPr/>
        </p:nvPicPr>
        <p:blipFill>
          <a:blip r:embed="rId5"/>
          <a:srcRect/>
          <a:stretch>
            <a:fillRect/>
          </a:stretch>
        </p:blipFill>
        <p:spPr>
          <a:xfrm>
            <a:off x="6120157" y="2897569"/>
            <a:ext cx="5620154" cy="3039694"/>
          </a:xfrm>
          <a:prstGeom prst="rect">
            <a:avLst/>
          </a:prstGeom>
        </p:spPr>
      </p:pic>
      <p:pic>
        <p:nvPicPr>
          <p:cNvPr id="8" name="Picture 8"/>
          <p:cNvPicPr>
            <a:picLocks noChangeAspect="1"/>
          </p:cNvPicPr>
          <p:nvPr/>
        </p:nvPicPr>
        <p:blipFill>
          <a:blip r:embed="rId6"/>
          <a:srcRect/>
          <a:stretch>
            <a:fillRect/>
          </a:stretch>
        </p:blipFill>
        <p:spPr>
          <a:xfrm>
            <a:off x="6383403" y="6392870"/>
            <a:ext cx="5521193" cy="2865430"/>
          </a:xfrm>
          <a:prstGeom prst="rect">
            <a:avLst/>
          </a:prstGeom>
        </p:spPr>
      </p:pic>
      <p:grpSp>
        <p:nvGrpSpPr>
          <p:cNvPr id="9" name="Group 9"/>
          <p:cNvGrpSpPr/>
          <p:nvPr/>
        </p:nvGrpSpPr>
        <p:grpSpPr>
          <a:xfrm>
            <a:off x="11904597" y="1463754"/>
            <a:ext cx="6043418" cy="8561770"/>
            <a:chOff x="0" y="0"/>
            <a:chExt cx="3382278" cy="4791707"/>
          </a:xfrm>
        </p:grpSpPr>
        <p:sp>
          <p:nvSpPr>
            <p:cNvPr id="10" name="Freeform 10"/>
            <p:cNvSpPr/>
            <p:nvPr/>
          </p:nvSpPr>
          <p:spPr>
            <a:xfrm>
              <a:off x="0" y="0"/>
              <a:ext cx="3382278" cy="4791707"/>
            </a:xfrm>
            <a:custGeom>
              <a:avLst/>
              <a:gdLst/>
              <a:ahLst/>
              <a:cxnLst/>
              <a:rect l="l" t="t" r="r" b="b"/>
              <a:pathLst>
                <a:path w="3382278" h="4791707">
                  <a:moveTo>
                    <a:pt x="0" y="0"/>
                  </a:moveTo>
                  <a:lnTo>
                    <a:pt x="3382278" y="0"/>
                  </a:lnTo>
                  <a:lnTo>
                    <a:pt x="3382278" y="4791707"/>
                  </a:lnTo>
                  <a:lnTo>
                    <a:pt x="0" y="4791707"/>
                  </a:lnTo>
                  <a:close/>
                </a:path>
              </a:pathLst>
            </a:custGeom>
            <a:solidFill>
              <a:srgbClr val="076F3C">
                <a:alpha val="67843"/>
              </a:srgbClr>
            </a:solidFill>
          </p:spPr>
        </p:sp>
      </p:grpSp>
      <p:pic>
        <p:nvPicPr>
          <p:cNvPr id="11" name="Picture 11"/>
          <p:cNvPicPr>
            <a:picLocks noChangeAspect="1"/>
          </p:cNvPicPr>
          <p:nvPr/>
        </p:nvPicPr>
        <p:blipFill>
          <a:blip r:embed="rId7"/>
          <a:srcRect b="6091"/>
          <a:stretch>
            <a:fillRect/>
          </a:stretch>
        </p:blipFill>
        <p:spPr>
          <a:xfrm>
            <a:off x="12097138" y="1682492"/>
            <a:ext cx="5686591" cy="7114299"/>
          </a:xfrm>
          <a:prstGeom prst="rect">
            <a:avLst/>
          </a:prstGeom>
        </p:spPr>
      </p:pic>
      <p:sp>
        <p:nvSpPr>
          <p:cNvPr id="12" name="TextBox 12"/>
          <p:cNvSpPr txBox="1"/>
          <p:nvPr/>
        </p:nvSpPr>
        <p:spPr>
          <a:xfrm>
            <a:off x="1028700" y="339970"/>
            <a:ext cx="17096912" cy="679987"/>
          </a:xfrm>
          <a:prstGeom prst="rect">
            <a:avLst/>
          </a:prstGeom>
        </p:spPr>
        <p:txBody>
          <a:bodyPr lIns="0" tIns="0" rIns="0" bIns="0" rtlCol="0" anchor="t">
            <a:spAutoFit/>
          </a:bodyPr>
          <a:lstStyle/>
          <a:p>
            <a:pPr marL="0" lvl="0" indent="0" algn="just">
              <a:lnSpc>
                <a:spcPts val="5570"/>
              </a:lnSpc>
              <a:spcBef>
                <a:spcPct val="0"/>
              </a:spcBef>
            </a:pPr>
            <a:r>
              <a:rPr lang="en-US" sz="3978">
                <a:solidFill>
                  <a:srgbClr val="000000"/>
                </a:solidFill>
                <a:latin typeface="Poppins Medium Bold"/>
              </a:rPr>
              <a:t>COMPOSICIÓN BOTANICA FINAL CON APLICACIÓN DE GLIFOSATO</a:t>
            </a:r>
          </a:p>
        </p:txBody>
      </p:sp>
      <p:sp>
        <p:nvSpPr>
          <p:cNvPr id="13" name="TextBox 13"/>
          <p:cNvSpPr txBox="1"/>
          <p:nvPr/>
        </p:nvSpPr>
        <p:spPr>
          <a:xfrm>
            <a:off x="12097138" y="8962765"/>
            <a:ext cx="5686591" cy="932081"/>
          </a:xfrm>
          <a:prstGeom prst="rect">
            <a:avLst/>
          </a:prstGeom>
        </p:spPr>
        <p:txBody>
          <a:bodyPr lIns="0" tIns="0" rIns="0" bIns="0" rtlCol="0" anchor="t">
            <a:spAutoFit/>
          </a:bodyPr>
          <a:lstStyle/>
          <a:p>
            <a:pPr marL="0" lvl="0" indent="0" algn="ctr">
              <a:lnSpc>
                <a:spcPts val="3750"/>
              </a:lnSpc>
              <a:spcBef>
                <a:spcPct val="0"/>
              </a:spcBef>
            </a:pPr>
            <a:r>
              <a:rPr lang="en-US" sz="2678">
                <a:solidFill>
                  <a:srgbClr val="000000"/>
                </a:solidFill>
                <a:latin typeface="Poppins Medium Bold"/>
              </a:rPr>
              <a:t>Estado de la parcela de glifosato (2 l/ha) a los 28 dias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41841" y="0"/>
            <a:ext cx="12146159" cy="10142756"/>
            <a:chOff x="0" y="0"/>
            <a:chExt cx="3556096" cy="2969549"/>
          </a:xfrm>
        </p:grpSpPr>
        <p:sp>
          <p:nvSpPr>
            <p:cNvPr id="3" name="Freeform 3"/>
            <p:cNvSpPr/>
            <p:nvPr/>
          </p:nvSpPr>
          <p:spPr>
            <a:xfrm>
              <a:off x="0" y="0"/>
              <a:ext cx="3556097" cy="2969549"/>
            </a:xfrm>
            <a:custGeom>
              <a:avLst/>
              <a:gdLst/>
              <a:ahLst/>
              <a:cxnLst/>
              <a:rect l="l" t="t" r="r" b="b"/>
              <a:pathLst>
                <a:path w="3556097" h="2969549">
                  <a:moveTo>
                    <a:pt x="0" y="0"/>
                  </a:moveTo>
                  <a:lnTo>
                    <a:pt x="3556097" y="0"/>
                  </a:lnTo>
                  <a:lnTo>
                    <a:pt x="3556097" y="2969549"/>
                  </a:lnTo>
                  <a:lnTo>
                    <a:pt x="0" y="2969549"/>
                  </a:lnTo>
                  <a:close/>
                </a:path>
              </a:pathLst>
            </a:custGeom>
            <a:solidFill>
              <a:srgbClr val="076F3C">
                <a:alpha val="67843"/>
              </a:srgbClr>
            </a:solidFill>
          </p:spPr>
        </p:sp>
      </p:grpSp>
      <p:grpSp>
        <p:nvGrpSpPr>
          <p:cNvPr id="4" name="Group 4"/>
          <p:cNvGrpSpPr/>
          <p:nvPr/>
        </p:nvGrpSpPr>
        <p:grpSpPr>
          <a:xfrm>
            <a:off x="699789" y="176891"/>
            <a:ext cx="17321907" cy="1137357"/>
            <a:chOff x="0" y="0"/>
            <a:chExt cx="6027820" cy="395787"/>
          </a:xfrm>
        </p:grpSpPr>
        <p:sp>
          <p:nvSpPr>
            <p:cNvPr id="5" name="Freeform 5"/>
            <p:cNvSpPr/>
            <p:nvPr/>
          </p:nvSpPr>
          <p:spPr>
            <a:xfrm>
              <a:off x="0" y="0"/>
              <a:ext cx="6027820" cy="395787"/>
            </a:xfrm>
            <a:custGeom>
              <a:avLst/>
              <a:gdLst/>
              <a:ahLst/>
              <a:cxnLst/>
              <a:rect l="l" t="t" r="r" b="b"/>
              <a:pathLst>
                <a:path w="6027820" h="395787">
                  <a:moveTo>
                    <a:pt x="0" y="0"/>
                  </a:moveTo>
                  <a:lnTo>
                    <a:pt x="6027820" y="0"/>
                  </a:lnTo>
                  <a:lnTo>
                    <a:pt x="6027820" y="395787"/>
                  </a:lnTo>
                  <a:lnTo>
                    <a:pt x="0" y="395787"/>
                  </a:lnTo>
                  <a:close/>
                </a:path>
              </a:pathLst>
            </a:custGeom>
            <a:solidFill>
              <a:srgbClr val="DDD30B">
                <a:alpha val="67843"/>
              </a:srgbClr>
            </a:solidFill>
          </p:spPr>
        </p:sp>
      </p:grpSp>
      <p:pic>
        <p:nvPicPr>
          <p:cNvPr id="6" name="Picture 6"/>
          <p:cNvPicPr>
            <a:picLocks noChangeAspect="1"/>
          </p:cNvPicPr>
          <p:nvPr/>
        </p:nvPicPr>
        <p:blipFill>
          <a:blip r:embed="rId2"/>
          <a:srcRect/>
          <a:stretch>
            <a:fillRect/>
          </a:stretch>
        </p:blipFill>
        <p:spPr>
          <a:xfrm>
            <a:off x="213109" y="1606834"/>
            <a:ext cx="5524509" cy="7359879"/>
          </a:xfrm>
          <a:prstGeom prst="rect">
            <a:avLst/>
          </a:prstGeom>
        </p:spPr>
      </p:pic>
      <p:pic>
        <p:nvPicPr>
          <p:cNvPr id="7" name="Picture 7"/>
          <p:cNvPicPr>
            <a:picLocks noChangeAspect="1"/>
          </p:cNvPicPr>
          <p:nvPr/>
        </p:nvPicPr>
        <p:blipFill>
          <a:blip r:embed="rId3"/>
          <a:srcRect/>
          <a:stretch>
            <a:fillRect/>
          </a:stretch>
        </p:blipFill>
        <p:spPr>
          <a:xfrm>
            <a:off x="6265263" y="1888653"/>
            <a:ext cx="5949657" cy="3131398"/>
          </a:xfrm>
          <a:prstGeom prst="rect">
            <a:avLst/>
          </a:prstGeom>
        </p:spPr>
      </p:pic>
      <p:pic>
        <p:nvPicPr>
          <p:cNvPr id="8" name="Picture 8"/>
          <p:cNvPicPr>
            <a:picLocks noChangeAspect="1"/>
          </p:cNvPicPr>
          <p:nvPr/>
        </p:nvPicPr>
        <p:blipFill>
          <a:blip r:embed="rId4"/>
          <a:srcRect/>
          <a:stretch>
            <a:fillRect/>
          </a:stretch>
        </p:blipFill>
        <p:spPr>
          <a:xfrm>
            <a:off x="6265263" y="5770898"/>
            <a:ext cx="5949657" cy="3195816"/>
          </a:xfrm>
          <a:prstGeom prst="rect">
            <a:avLst/>
          </a:prstGeom>
        </p:spPr>
      </p:pic>
      <p:pic>
        <p:nvPicPr>
          <p:cNvPr id="9" name="Picture 9"/>
          <p:cNvPicPr>
            <a:picLocks noChangeAspect="1"/>
          </p:cNvPicPr>
          <p:nvPr/>
        </p:nvPicPr>
        <p:blipFill>
          <a:blip r:embed="rId5"/>
          <a:srcRect l="987" r="987"/>
          <a:stretch>
            <a:fillRect/>
          </a:stretch>
        </p:blipFill>
        <p:spPr>
          <a:xfrm>
            <a:off x="12412362" y="1888653"/>
            <a:ext cx="5609334" cy="3182724"/>
          </a:xfrm>
          <a:prstGeom prst="rect">
            <a:avLst/>
          </a:prstGeom>
        </p:spPr>
      </p:pic>
      <p:pic>
        <p:nvPicPr>
          <p:cNvPr id="10" name="Picture 10"/>
          <p:cNvPicPr>
            <a:picLocks noChangeAspect="1"/>
          </p:cNvPicPr>
          <p:nvPr/>
        </p:nvPicPr>
        <p:blipFill>
          <a:blip r:embed="rId6"/>
          <a:srcRect l="4213"/>
          <a:stretch>
            <a:fillRect/>
          </a:stretch>
        </p:blipFill>
        <p:spPr>
          <a:xfrm>
            <a:off x="12393611" y="5770898"/>
            <a:ext cx="5628085" cy="3130734"/>
          </a:xfrm>
          <a:prstGeom prst="rect">
            <a:avLst/>
          </a:prstGeom>
        </p:spPr>
      </p:pic>
      <p:sp>
        <p:nvSpPr>
          <p:cNvPr id="11" name="TextBox 11"/>
          <p:cNvSpPr txBox="1"/>
          <p:nvPr/>
        </p:nvSpPr>
        <p:spPr>
          <a:xfrm>
            <a:off x="861017" y="367476"/>
            <a:ext cx="17426983" cy="679987"/>
          </a:xfrm>
          <a:prstGeom prst="rect">
            <a:avLst/>
          </a:prstGeom>
        </p:spPr>
        <p:txBody>
          <a:bodyPr lIns="0" tIns="0" rIns="0" bIns="0" rtlCol="0" anchor="t">
            <a:spAutoFit/>
          </a:bodyPr>
          <a:lstStyle/>
          <a:p>
            <a:pPr marL="0" lvl="0" indent="0" algn="just">
              <a:lnSpc>
                <a:spcPts val="5570"/>
              </a:lnSpc>
              <a:spcBef>
                <a:spcPct val="0"/>
              </a:spcBef>
            </a:pPr>
            <a:r>
              <a:rPr lang="en-US" sz="3978">
                <a:solidFill>
                  <a:srgbClr val="000000"/>
                </a:solidFill>
                <a:latin typeface="Poppins Medium Bold"/>
              </a:rPr>
              <a:t>COMPOSICIÓN BOTANICA FINAL CON APLICACIÓN DE GLUFOSINATO</a:t>
            </a:r>
          </a:p>
        </p:txBody>
      </p:sp>
      <p:sp>
        <p:nvSpPr>
          <p:cNvPr id="12" name="TextBox 12"/>
          <p:cNvSpPr txBox="1"/>
          <p:nvPr/>
        </p:nvSpPr>
        <p:spPr>
          <a:xfrm>
            <a:off x="0" y="9188913"/>
            <a:ext cx="5961650" cy="932081"/>
          </a:xfrm>
          <a:prstGeom prst="rect">
            <a:avLst/>
          </a:prstGeom>
        </p:spPr>
        <p:txBody>
          <a:bodyPr lIns="0" tIns="0" rIns="0" bIns="0" rtlCol="0" anchor="t">
            <a:spAutoFit/>
          </a:bodyPr>
          <a:lstStyle/>
          <a:p>
            <a:pPr marL="0" lvl="0" indent="0" algn="ctr">
              <a:lnSpc>
                <a:spcPts val="3750"/>
              </a:lnSpc>
              <a:spcBef>
                <a:spcPct val="0"/>
              </a:spcBef>
            </a:pPr>
            <a:r>
              <a:rPr lang="en-US" sz="2678">
                <a:solidFill>
                  <a:srgbClr val="000000"/>
                </a:solidFill>
                <a:latin typeface="Poppins Medium Bold"/>
              </a:rPr>
              <a:t>Estado de la parcela de glufosinato (2 l/ha) a los 28 dias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9280" y="149385"/>
            <a:ext cx="17321907" cy="1137357"/>
            <a:chOff x="0" y="0"/>
            <a:chExt cx="6027820" cy="395787"/>
          </a:xfrm>
        </p:grpSpPr>
        <p:sp>
          <p:nvSpPr>
            <p:cNvPr id="3" name="Freeform 3"/>
            <p:cNvSpPr/>
            <p:nvPr/>
          </p:nvSpPr>
          <p:spPr>
            <a:xfrm>
              <a:off x="0" y="0"/>
              <a:ext cx="6027820" cy="395787"/>
            </a:xfrm>
            <a:custGeom>
              <a:avLst/>
              <a:gdLst/>
              <a:ahLst/>
              <a:cxnLst/>
              <a:rect l="l" t="t" r="r" b="b"/>
              <a:pathLst>
                <a:path w="6027820" h="395787">
                  <a:moveTo>
                    <a:pt x="0" y="0"/>
                  </a:moveTo>
                  <a:lnTo>
                    <a:pt x="6027820" y="0"/>
                  </a:lnTo>
                  <a:lnTo>
                    <a:pt x="6027820" y="395787"/>
                  </a:lnTo>
                  <a:lnTo>
                    <a:pt x="0" y="395787"/>
                  </a:lnTo>
                  <a:close/>
                </a:path>
              </a:pathLst>
            </a:custGeom>
            <a:solidFill>
              <a:srgbClr val="DDD30B">
                <a:alpha val="67843"/>
              </a:srgbClr>
            </a:solidFill>
          </p:spPr>
        </p:sp>
      </p:grpSp>
      <p:grpSp>
        <p:nvGrpSpPr>
          <p:cNvPr id="4" name="Group 4"/>
          <p:cNvGrpSpPr/>
          <p:nvPr/>
        </p:nvGrpSpPr>
        <p:grpSpPr>
          <a:xfrm>
            <a:off x="11904597" y="1463754"/>
            <a:ext cx="6043418" cy="8561770"/>
            <a:chOff x="0" y="0"/>
            <a:chExt cx="3382278" cy="4791707"/>
          </a:xfrm>
        </p:grpSpPr>
        <p:sp>
          <p:nvSpPr>
            <p:cNvPr id="5" name="Freeform 5"/>
            <p:cNvSpPr/>
            <p:nvPr/>
          </p:nvSpPr>
          <p:spPr>
            <a:xfrm>
              <a:off x="0" y="0"/>
              <a:ext cx="3382278" cy="4791707"/>
            </a:xfrm>
            <a:custGeom>
              <a:avLst/>
              <a:gdLst/>
              <a:ahLst/>
              <a:cxnLst/>
              <a:rect l="l" t="t" r="r" b="b"/>
              <a:pathLst>
                <a:path w="3382278" h="4791707">
                  <a:moveTo>
                    <a:pt x="0" y="0"/>
                  </a:moveTo>
                  <a:lnTo>
                    <a:pt x="3382278" y="0"/>
                  </a:lnTo>
                  <a:lnTo>
                    <a:pt x="3382278" y="4791707"/>
                  </a:lnTo>
                  <a:lnTo>
                    <a:pt x="0" y="4791707"/>
                  </a:lnTo>
                  <a:close/>
                </a:path>
              </a:pathLst>
            </a:custGeom>
            <a:solidFill>
              <a:srgbClr val="076F3C">
                <a:alpha val="67843"/>
              </a:srgbClr>
            </a:solidFill>
          </p:spPr>
        </p:sp>
      </p:grpSp>
      <p:pic>
        <p:nvPicPr>
          <p:cNvPr id="6" name="Picture 6"/>
          <p:cNvPicPr>
            <a:picLocks noChangeAspect="1"/>
          </p:cNvPicPr>
          <p:nvPr/>
        </p:nvPicPr>
        <p:blipFill>
          <a:blip r:embed="rId2"/>
          <a:srcRect/>
          <a:stretch>
            <a:fillRect/>
          </a:stretch>
        </p:blipFill>
        <p:spPr>
          <a:xfrm>
            <a:off x="269280" y="2144846"/>
            <a:ext cx="5899991" cy="3251455"/>
          </a:xfrm>
          <a:prstGeom prst="rect">
            <a:avLst/>
          </a:prstGeom>
        </p:spPr>
      </p:pic>
      <p:pic>
        <p:nvPicPr>
          <p:cNvPr id="7" name="Picture 7"/>
          <p:cNvPicPr>
            <a:picLocks noChangeAspect="1"/>
          </p:cNvPicPr>
          <p:nvPr/>
        </p:nvPicPr>
        <p:blipFill>
          <a:blip r:embed="rId3"/>
          <a:srcRect/>
          <a:stretch>
            <a:fillRect/>
          </a:stretch>
        </p:blipFill>
        <p:spPr>
          <a:xfrm>
            <a:off x="6593784" y="2040069"/>
            <a:ext cx="5100432" cy="3461008"/>
          </a:xfrm>
          <a:prstGeom prst="rect">
            <a:avLst/>
          </a:prstGeom>
        </p:spPr>
      </p:pic>
      <p:pic>
        <p:nvPicPr>
          <p:cNvPr id="8" name="Picture 8"/>
          <p:cNvPicPr>
            <a:picLocks noChangeAspect="1"/>
          </p:cNvPicPr>
          <p:nvPr/>
        </p:nvPicPr>
        <p:blipFill>
          <a:blip r:embed="rId4"/>
          <a:srcRect/>
          <a:stretch>
            <a:fillRect/>
          </a:stretch>
        </p:blipFill>
        <p:spPr>
          <a:xfrm>
            <a:off x="269280" y="6106423"/>
            <a:ext cx="5899991" cy="3603834"/>
          </a:xfrm>
          <a:prstGeom prst="rect">
            <a:avLst/>
          </a:prstGeom>
        </p:spPr>
      </p:pic>
      <p:pic>
        <p:nvPicPr>
          <p:cNvPr id="9" name="Picture 9"/>
          <p:cNvPicPr>
            <a:picLocks noChangeAspect="1"/>
          </p:cNvPicPr>
          <p:nvPr/>
        </p:nvPicPr>
        <p:blipFill>
          <a:blip r:embed="rId5"/>
          <a:srcRect/>
          <a:stretch>
            <a:fillRect/>
          </a:stretch>
        </p:blipFill>
        <p:spPr>
          <a:xfrm>
            <a:off x="6443803" y="6106423"/>
            <a:ext cx="5250413" cy="3603834"/>
          </a:xfrm>
          <a:prstGeom prst="rect">
            <a:avLst/>
          </a:prstGeom>
        </p:spPr>
      </p:pic>
      <p:pic>
        <p:nvPicPr>
          <p:cNvPr id="10" name="Picture 10"/>
          <p:cNvPicPr>
            <a:picLocks noChangeAspect="1"/>
          </p:cNvPicPr>
          <p:nvPr/>
        </p:nvPicPr>
        <p:blipFill>
          <a:blip r:embed="rId6"/>
          <a:srcRect l="8885" r="8885" b="21402"/>
          <a:stretch>
            <a:fillRect/>
          </a:stretch>
        </p:blipFill>
        <p:spPr>
          <a:xfrm>
            <a:off x="12178179" y="1878870"/>
            <a:ext cx="5524509" cy="7034862"/>
          </a:xfrm>
          <a:prstGeom prst="rect">
            <a:avLst/>
          </a:prstGeom>
        </p:spPr>
      </p:pic>
      <p:sp>
        <p:nvSpPr>
          <p:cNvPr id="11" name="TextBox 11"/>
          <p:cNvSpPr txBox="1"/>
          <p:nvPr/>
        </p:nvSpPr>
        <p:spPr>
          <a:xfrm>
            <a:off x="851102" y="339970"/>
            <a:ext cx="16740085" cy="679987"/>
          </a:xfrm>
          <a:prstGeom prst="rect">
            <a:avLst/>
          </a:prstGeom>
        </p:spPr>
        <p:txBody>
          <a:bodyPr lIns="0" tIns="0" rIns="0" bIns="0" rtlCol="0" anchor="t">
            <a:spAutoFit/>
          </a:bodyPr>
          <a:lstStyle/>
          <a:p>
            <a:pPr marL="0" lvl="0" indent="0" algn="just">
              <a:lnSpc>
                <a:spcPts val="5570"/>
              </a:lnSpc>
              <a:spcBef>
                <a:spcPct val="0"/>
              </a:spcBef>
            </a:pPr>
            <a:r>
              <a:rPr lang="en-US" sz="3978">
                <a:solidFill>
                  <a:srgbClr val="000000"/>
                </a:solidFill>
                <a:latin typeface="Poppins Medium Bold"/>
              </a:rPr>
              <a:t>COMPOSICIÓN BOTANICA FINAL CON APLICACIÓN DE PARAQUAT</a:t>
            </a:r>
          </a:p>
        </p:txBody>
      </p:sp>
      <p:sp>
        <p:nvSpPr>
          <p:cNvPr id="12" name="TextBox 12"/>
          <p:cNvSpPr txBox="1"/>
          <p:nvPr/>
        </p:nvSpPr>
        <p:spPr>
          <a:xfrm>
            <a:off x="12097138" y="8962765"/>
            <a:ext cx="5686591" cy="932081"/>
          </a:xfrm>
          <a:prstGeom prst="rect">
            <a:avLst/>
          </a:prstGeom>
        </p:spPr>
        <p:txBody>
          <a:bodyPr lIns="0" tIns="0" rIns="0" bIns="0" rtlCol="0" anchor="t">
            <a:spAutoFit/>
          </a:bodyPr>
          <a:lstStyle/>
          <a:p>
            <a:pPr marL="0" lvl="0" indent="0" algn="ctr">
              <a:lnSpc>
                <a:spcPts val="3750"/>
              </a:lnSpc>
              <a:spcBef>
                <a:spcPct val="0"/>
              </a:spcBef>
            </a:pPr>
            <a:r>
              <a:rPr lang="en-US" sz="2678">
                <a:solidFill>
                  <a:srgbClr val="000000"/>
                </a:solidFill>
                <a:latin typeface="Poppins Medium Bold"/>
              </a:rPr>
              <a:t>Estado de la parcela de paraquat (2 l/ha) a los 28 dias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3000"/>
          </a:blip>
          <a:srcRect t="10055" b="10055"/>
          <a:stretch>
            <a:fillRect/>
          </a:stretch>
        </p:blipFill>
        <p:spPr>
          <a:xfrm>
            <a:off x="0" y="0"/>
            <a:ext cx="18288000" cy="10287000"/>
          </a:xfrm>
          <a:prstGeom prst="rect">
            <a:avLst/>
          </a:prstGeom>
        </p:spPr>
      </p:pic>
      <p:grpSp>
        <p:nvGrpSpPr>
          <p:cNvPr id="3" name="Group 3"/>
          <p:cNvGrpSpPr/>
          <p:nvPr/>
        </p:nvGrpSpPr>
        <p:grpSpPr>
          <a:xfrm>
            <a:off x="872355" y="2294009"/>
            <a:ext cx="16755961" cy="7633071"/>
            <a:chOff x="0" y="0"/>
            <a:chExt cx="4921404" cy="2241914"/>
          </a:xfrm>
        </p:grpSpPr>
        <p:sp>
          <p:nvSpPr>
            <p:cNvPr id="4" name="Freeform 4"/>
            <p:cNvSpPr/>
            <p:nvPr/>
          </p:nvSpPr>
          <p:spPr>
            <a:xfrm>
              <a:off x="0" y="0"/>
              <a:ext cx="4921404" cy="2241914"/>
            </a:xfrm>
            <a:custGeom>
              <a:avLst/>
              <a:gdLst/>
              <a:ahLst/>
              <a:cxnLst/>
              <a:rect l="l" t="t" r="r" b="b"/>
              <a:pathLst>
                <a:path w="4921404" h="2241914">
                  <a:moveTo>
                    <a:pt x="0" y="0"/>
                  </a:moveTo>
                  <a:lnTo>
                    <a:pt x="4921404" y="0"/>
                  </a:lnTo>
                  <a:lnTo>
                    <a:pt x="4921404" y="2241914"/>
                  </a:lnTo>
                  <a:lnTo>
                    <a:pt x="0" y="2241914"/>
                  </a:lnTo>
                  <a:close/>
                </a:path>
              </a:pathLst>
            </a:custGeom>
            <a:solidFill>
              <a:srgbClr val="DDD30B">
                <a:alpha val="40000"/>
              </a:srgbClr>
            </a:solidFill>
          </p:spPr>
        </p:sp>
      </p:grpSp>
      <p:pic>
        <p:nvPicPr>
          <p:cNvPr id="5" name="Picture 5"/>
          <p:cNvPicPr>
            <a:picLocks noChangeAspect="1"/>
          </p:cNvPicPr>
          <p:nvPr/>
        </p:nvPicPr>
        <p:blipFill>
          <a:blip r:embed="rId3"/>
          <a:srcRect l="9799" r="9799"/>
          <a:stretch>
            <a:fillRect/>
          </a:stretch>
        </p:blipFill>
        <p:spPr>
          <a:xfrm>
            <a:off x="15575310" y="4681657"/>
            <a:ext cx="4315258" cy="5605343"/>
          </a:xfrm>
          <a:prstGeom prst="rect">
            <a:avLst/>
          </a:prstGeom>
        </p:spPr>
      </p:pic>
      <p:sp>
        <p:nvSpPr>
          <p:cNvPr id="6" name="TextBox 6"/>
          <p:cNvSpPr txBox="1"/>
          <p:nvPr/>
        </p:nvSpPr>
        <p:spPr>
          <a:xfrm>
            <a:off x="2088251" y="239555"/>
            <a:ext cx="10461440" cy="1201648"/>
          </a:xfrm>
          <a:prstGeom prst="rect">
            <a:avLst/>
          </a:prstGeom>
        </p:spPr>
        <p:txBody>
          <a:bodyPr lIns="0" tIns="0" rIns="0" bIns="0" rtlCol="0" anchor="t">
            <a:spAutoFit/>
          </a:bodyPr>
          <a:lstStyle/>
          <a:p>
            <a:pPr marL="0" lvl="0" indent="0" algn="just">
              <a:lnSpc>
                <a:spcPts val="9886"/>
              </a:lnSpc>
              <a:spcBef>
                <a:spcPct val="0"/>
              </a:spcBef>
            </a:pPr>
            <a:r>
              <a:rPr lang="en-US" sz="7062">
                <a:solidFill>
                  <a:srgbClr val="1A2418"/>
                </a:solidFill>
                <a:latin typeface="Poppins Medium Bold"/>
              </a:rPr>
              <a:t>CONCLUSIONES</a:t>
            </a:r>
          </a:p>
        </p:txBody>
      </p:sp>
      <p:sp>
        <p:nvSpPr>
          <p:cNvPr id="7" name="AutoShape 7"/>
          <p:cNvSpPr/>
          <p:nvPr/>
        </p:nvSpPr>
        <p:spPr>
          <a:xfrm>
            <a:off x="2088251" y="1369766"/>
            <a:ext cx="7319208" cy="0"/>
          </a:xfrm>
          <a:prstGeom prst="line">
            <a:avLst/>
          </a:prstGeom>
          <a:ln w="142875" cap="rnd">
            <a:solidFill>
              <a:srgbClr val="000000"/>
            </a:solidFill>
            <a:prstDash val="solid"/>
            <a:headEnd type="none" w="sm" len="sm"/>
            <a:tailEnd type="none" w="sm" len="sm"/>
          </a:ln>
        </p:spPr>
      </p:sp>
      <p:grpSp>
        <p:nvGrpSpPr>
          <p:cNvPr id="8" name="Group 8"/>
          <p:cNvGrpSpPr/>
          <p:nvPr/>
        </p:nvGrpSpPr>
        <p:grpSpPr>
          <a:xfrm rot="-8100000">
            <a:off x="758025" y="432430"/>
            <a:ext cx="836642" cy="835303"/>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08037"/>
            </a:solidFill>
          </p:spPr>
        </p:sp>
      </p:grpSp>
      <p:sp>
        <p:nvSpPr>
          <p:cNvPr id="10" name="TextBox 10"/>
          <p:cNvSpPr txBox="1"/>
          <p:nvPr/>
        </p:nvSpPr>
        <p:spPr>
          <a:xfrm>
            <a:off x="1028700" y="2589003"/>
            <a:ext cx="15899615" cy="6938785"/>
          </a:xfrm>
          <a:prstGeom prst="rect">
            <a:avLst/>
          </a:prstGeom>
        </p:spPr>
        <p:txBody>
          <a:bodyPr lIns="0" tIns="0" rIns="0" bIns="0" rtlCol="0" anchor="t">
            <a:spAutoFit/>
          </a:bodyPr>
          <a:lstStyle/>
          <a:p>
            <a:pPr marL="508652" lvl="1" indent="-254326" algn="just">
              <a:lnSpc>
                <a:spcPts val="3298"/>
              </a:lnSpc>
              <a:buFont typeface="Arial"/>
              <a:buChar char="•"/>
            </a:pPr>
            <a:r>
              <a:rPr lang="en-US" sz="2355">
                <a:solidFill>
                  <a:srgbClr val="1A2418"/>
                </a:solidFill>
                <a:latin typeface="Poppins Medium Bold"/>
              </a:rPr>
              <a:t>El glufosinato en la dosis de 2 litros por hectárea presentó mayor efecto sobre la biomasa fresca provocando una mayor pérdida de la misma, al igual que la evaluación visual a los 28 días en la dosis de 2 litros por hectárea de glufosinato presento mayor eficacia sobre las malezas.</a:t>
            </a:r>
          </a:p>
          <a:p>
            <a:pPr algn="just">
              <a:lnSpc>
                <a:spcPts val="3298"/>
              </a:lnSpc>
            </a:pPr>
            <a:endParaRPr lang="en-US" sz="2355">
              <a:solidFill>
                <a:srgbClr val="1A2418"/>
              </a:solidFill>
              <a:latin typeface="Poppins Medium Bold"/>
            </a:endParaRPr>
          </a:p>
          <a:p>
            <a:pPr algn="just">
              <a:lnSpc>
                <a:spcPts val="3298"/>
              </a:lnSpc>
            </a:pPr>
            <a:endParaRPr lang="en-US" sz="2355">
              <a:solidFill>
                <a:srgbClr val="1A2418"/>
              </a:solidFill>
              <a:latin typeface="Poppins Medium Bold"/>
            </a:endParaRPr>
          </a:p>
          <a:p>
            <a:pPr marL="508652" lvl="1" indent="-254326" algn="just">
              <a:lnSpc>
                <a:spcPts val="3298"/>
              </a:lnSpc>
              <a:buFont typeface="Arial"/>
              <a:buChar char="•"/>
            </a:pPr>
            <a:r>
              <a:rPr lang="en-US" sz="2355">
                <a:solidFill>
                  <a:srgbClr val="1A2418"/>
                </a:solidFill>
                <a:latin typeface="Poppins Medium Bold"/>
              </a:rPr>
              <a:t>Mediante la evaluación visual se concluyó que la dosis óptima para alcanzar el 90% de control de malezas es de 1,30 litros por hectárea de glufosinato.</a:t>
            </a:r>
          </a:p>
          <a:p>
            <a:pPr algn="just">
              <a:lnSpc>
                <a:spcPts val="3298"/>
              </a:lnSpc>
            </a:pPr>
            <a:endParaRPr lang="en-US" sz="2355">
              <a:solidFill>
                <a:srgbClr val="1A2418"/>
              </a:solidFill>
              <a:latin typeface="Poppins Medium Bold"/>
            </a:endParaRPr>
          </a:p>
          <a:p>
            <a:pPr algn="just">
              <a:lnSpc>
                <a:spcPts val="3298"/>
              </a:lnSpc>
            </a:pPr>
            <a:endParaRPr lang="en-US" sz="2355">
              <a:solidFill>
                <a:srgbClr val="1A2418"/>
              </a:solidFill>
              <a:latin typeface="Poppins Medium Bold"/>
            </a:endParaRPr>
          </a:p>
          <a:p>
            <a:pPr marL="508652" lvl="1" indent="-254326" algn="just">
              <a:lnSpc>
                <a:spcPts val="3298"/>
              </a:lnSpc>
              <a:buFont typeface="Arial"/>
              <a:buChar char="•"/>
            </a:pPr>
            <a:r>
              <a:rPr lang="en-US" sz="2355">
                <a:solidFill>
                  <a:srgbClr val="1A2418"/>
                </a:solidFill>
                <a:latin typeface="Poppins Medium Bold"/>
              </a:rPr>
              <a:t>El glifosato y paraquat con la dosis de 2 litros por hectárea no alcanzaron la dosis óptima del 90% para el control de malezas, para esto se requiere una dosis mayor a 2 litros por hectárea, sin embargo con dicha dosis alcanzaron el 80% de control sobre las malezas. </a:t>
            </a:r>
          </a:p>
          <a:p>
            <a:pPr algn="just">
              <a:lnSpc>
                <a:spcPts val="3298"/>
              </a:lnSpc>
            </a:pPr>
            <a:endParaRPr lang="en-US" sz="2355">
              <a:solidFill>
                <a:srgbClr val="1A2418"/>
              </a:solidFill>
              <a:latin typeface="Poppins Medium Bold"/>
            </a:endParaRPr>
          </a:p>
          <a:p>
            <a:pPr algn="just">
              <a:lnSpc>
                <a:spcPts val="3298"/>
              </a:lnSpc>
            </a:pPr>
            <a:endParaRPr lang="en-US" sz="2355">
              <a:solidFill>
                <a:srgbClr val="1A2418"/>
              </a:solidFill>
              <a:latin typeface="Poppins Medium Bold"/>
            </a:endParaRPr>
          </a:p>
          <a:p>
            <a:pPr marL="508652" lvl="1" indent="-254326" algn="just">
              <a:lnSpc>
                <a:spcPts val="3298"/>
              </a:lnSpc>
              <a:buFont typeface="Arial"/>
              <a:buChar char="•"/>
            </a:pPr>
            <a:r>
              <a:rPr lang="en-US" sz="2355">
                <a:solidFill>
                  <a:srgbClr val="1A2418"/>
                </a:solidFill>
                <a:latin typeface="Poppins Medium Bold"/>
              </a:rPr>
              <a:t>Se determinó que la dosis más efectiva para realizar un control de malezas en el cultivo es la de 1,30 litros por hectárea de glufosinato, debido a que esta mantuvo un mayor control desde los siete días hasta los 28 días de evaluación.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3000"/>
          </a:blip>
          <a:srcRect t="10055" b="10055"/>
          <a:stretch>
            <a:fillRect/>
          </a:stretch>
        </p:blipFill>
        <p:spPr>
          <a:xfrm>
            <a:off x="0" y="0"/>
            <a:ext cx="18288000" cy="10287000"/>
          </a:xfrm>
          <a:prstGeom prst="rect">
            <a:avLst/>
          </a:prstGeom>
        </p:spPr>
      </p:pic>
      <p:grpSp>
        <p:nvGrpSpPr>
          <p:cNvPr id="3" name="Group 3"/>
          <p:cNvGrpSpPr/>
          <p:nvPr/>
        </p:nvGrpSpPr>
        <p:grpSpPr>
          <a:xfrm>
            <a:off x="872355" y="2294009"/>
            <a:ext cx="16755961" cy="7633071"/>
            <a:chOff x="0" y="0"/>
            <a:chExt cx="4921404" cy="2241914"/>
          </a:xfrm>
        </p:grpSpPr>
        <p:sp>
          <p:nvSpPr>
            <p:cNvPr id="4" name="Freeform 4"/>
            <p:cNvSpPr/>
            <p:nvPr/>
          </p:nvSpPr>
          <p:spPr>
            <a:xfrm>
              <a:off x="0" y="0"/>
              <a:ext cx="4921404" cy="2241914"/>
            </a:xfrm>
            <a:custGeom>
              <a:avLst/>
              <a:gdLst/>
              <a:ahLst/>
              <a:cxnLst/>
              <a:rect l="l" t="t" r="r" b="b"/>
              <a:pathLst>
                <a:path w="4921404" h="2241914">
                  <a:moveTo>
                    <a:pt x="0" y="0"/>
                  </a:moveTo>
                  <a:lnTo>
                    <a:pt x="4921404" y="0"/>
                  </a:lnTo>
                  <a:lnTo>
                    <a:pt x="4921404" y="2241914"/>
                  </a:lnTo>
                  <a:lnTo>
                    <a:pt x="0" y="2241914"/>
                  </a:lnTo>
                  <a:close/>
                </a:path>
              </a:pathLst>
            </a:custGeom>
            <a:solidFill>
              <a:srgbClr val="FFDE59">
                <a:alpha val="48627"/>
              </a:srgbClr>
            </a:solidFill>
          </p:spPr>
        </p:sp>
      </p:grpSp>
      <p:pic>
        <p:nvPicPr>
          <p:cNvPr id="5" name="Picture 5"/>
          <p:cNvPicPr>
            <a:picLocks noChangeAspect="1"/>
          </p:cNvPicPr>
          <p:nvPr/>
        </p:nvPicPr>
        <p:blipFill>
          <a:blip r:embed="rId3"/>
          <a:srcRect l="9799" r="9799"/>
          <a:stretch>
            <a:fillRect/>
          </a:stretch>
        </p:blipFill>
        <p:spPr>
          <a:xfrm>
            <a:off x="15640499" y="4766334"/>
            <a:ext cx="4250069" cy="5520666"/>
          </a:xfrm>
          <a:prstGeom prst="rect">
            <a:avLst/>
          </a:prstGeom>
        </p:spPr>
      </p:pic>
      <p:sp>
        <p:nvSpPr>
          <p:cNvPr id="6" name="TextBox 6"/>
          <p:cNvSpPr txBox="1"/>
          <p:nvPr/>
        </p:nvSpPr>
        <p:spPr>
          <a:xfrm>
            <a:off x="2088251" y="239555"/>
            <a:ext cx="10461440" cy="1201648"/>
          </a:xfrm>
          <a:prstGeom prst="rect">
            <a:avLst/>
          </a:prstGeom>
        </p:spPr>
        <p:txBody>
          <a:bodyPr lIns="0" tIns="0" rIns="0" bIns="0" rtlCol="0" anchor="t">
            <a:spAutoFit/>
          </a:bodyPr>
          <a:lstStyle/>
          <a:p>
            <a:pPr marL="0" lvl="0" indent="0" algn="just">
              <a:lnSpc>
                <a:spcPts val="9886"/>
              </a:lnSpc>
              <a:spcBef>
                <a:spcPct val="0"/>
              </a:spcBef>
            </a:pPr>
            <a:r>
              <a:rPr lang="en-US" sz="7062">
                <a:solidFill>
                  <a:srgbClr val="1A2418"/>
                </a:solidFill>
                <a:latin typeface="Poppins Medium Bold"/>
              </a:rPr>
              <a:t>RECOMENDACIONES</a:t>
            </a:r>
          </a:p>
        </p:txBody>
      </p:sp>
      <p:sp>
        <p:nvSpPr>
          <p:cNvPr id="7" name="AutoShape 7"/>
          <p:cNvSpPr/>
          <p:nvPr/>
        </p:nvSpPr>
        <p:spPr>
          <a:xfrm>
            <a:off x="2088251" y="1369766"/>
            <a:ext cx="9014658" cy="0"/>
          </a:xfrm>
          <a:prstGeom prst="line">
            <a:avLst/>
          </a:prstGeom>
          <a:ln w="142875" cap="rnd">
            <a:solidFill>
              <a:srgbClr val="000000"/>
            </a:solidFill>
            <a:prstDash val="solid"/>
            <a:headEnd type="none" w="sm" len="sm"/>
            <a:tailEnd type="none" w="sm" len="sm"/>
          </a:ln>
        </p:spPr>
      </p:sp>
      <p:grpSp>
        <p:nvGrpSpPr>
          <p:cNvPr id="8" name="Group 8"/>
          <p:cNvGrpSpPr/>
          <p:nvPr/>
        </p:nvGrpSpPr>
        <p:grpSpPr>
          <a:xfrm rot="-8100000">
            <a:off x="758025" y="432430"/>
            <a:ext cx="836642" cy="835303"/>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08037"/>
            </a:solidFill>
          </p:spPr>
        </p:sp>
      </p:grpSp>
      <p:sp>
        <p:nvSpPr>
          <p:cNvPr id="10" name="TextBox 10"/>
          <p:cNvSpPr txBox="1"/>
          <p:nvPr/>
        </p:nvSpPr>
        <p:spPr>
          <a:xfrm>
            <a:off x="1028700" y="2550903"/>
            <a:ext cx="15899615" cy="7287553"/>
          </a:xfrm>
          <a:prstGeom prst="rect">
            <a:avLst/>
          </a:prstGeom>
        </p:spPr>
        <p:txBody>
          <a:bodyPr lIns="0" tIns="0" rIns="0" bIns="0" rtlCol="0" anchor="t">
            <a:spAutoFit/>
          </a:bodyPr>
          <a:lstStyle/>
          <a:p>
            <a:pPr marL="508652" lvl="1" indent="-254326" algn="just">
              <a:lnSpc>
                <a:spcPts val="3628"/>
              </a:lnSpc>
              <a:buFont typeface="Arial"/>
              <a:buChar char="•"/>
            </a:pPr>
            <a:r>
              <a:rPr lang="en-US" sz="2355">
                <a:solidFill>
                  <a:srgbClr val="1A2418"/>
                </a:solidFill>
                <a:latin typeface="Poppins Medium Bold"/>
              </a:rPr>
              <a:t>La dosis recomendada para el control de malezas en plátano de alta densidad es de 1,30 l/ha de Glufosinato. </a:t>
            </a:r>
          </a:p>
          <a:p>
            <a:pPr algn="just">
              <a:lnSpc>
                <a:spcPts val="3628"/>
              </a:lnSpc>
            </a:pPr>
            <a:endParaRPr lang="en-US" sz="2355">
              <a:solidFill>
                <a:srgbClr val="1A2418"/>
              </a:solidFill>
              <a:latin typeface="Poppins Medium Bold"/>
            </a:endParaRPr>
          </a:p>
          <a:p>
            <a:pPr algn="just">
              <a:lnSpc>
                <a:spcPts val="3628"/>
              </a:lnSpc>
            </a:pPr>
            <a:endParaRPr lang="en-US" sz="2355">
              <a:solidFill>
                <a:srgbClr val="1A2418"/>
              </a:solidFill>
              <a:latin typeface="Poppins Medium Bold"/>
            </a:endParaRPr>
          </a:p>
          <a:p>
            <a:pPr marL="508652" lvl="1" indent="-254326" algn="just">
              <a:lnSpc>
                <a:spcPts val="3628"/>
              </a:lnSpc>
              <a:buFont typeface="Arial"/>
              <a:buChar char="•"/>
            </a:pPr>
            <a:r>
              <a:rPr lang="en-US" sz="2355">
                <a:solidFill>
                  <a:srgbClr val="1A2418"/>
                </a:solidFill>
                <a:latin typeface="Poppins Medium Bold"/>
              </a:rPr>
              <a:t>Se recomienda realizar un control químico con rotaciones incluyendo glufosinato en la dosis recomendada (1.3 l/ha), con otros herbicidas diferentes mecanismos de acción con el fin de no formar resistencia en las malezas que están dentro de la plantación y evitar que el uso continuo de un mismo herbicida incremente las semillas de especies resistentes. </a:t>
            </a:r>
          </a:p>
          <a:p>
            <a:pPr algn="just">
              <a:lnSpc>
                <a:spcPts val="3628"/>
              </a:lnSpc>
            </a:pPr>
            <a:endParaRPr lang="en-US" sz="2355">
              <a:solidFill>
                <a:srgbClr val="1A2418"/>
              </a:solidFill>
              <a:latin typeface="Poppins Medium Bold"/>
            </a:endParaRPr>
          </a:p>
          <a:p>
            <a:pPr algn="just">
              <a:lnSpc>
                <a:spcPts val="3628"/>
              </a:lnSpc>
            </a:pPr>
            <a:endParaRPr lang="en-US" sz="2355">
              <a:solidFill>
                <a:srgbClr val="1A2418"/>
              </a:solidFill>
              <a:latin typeface="Poppins Medium Bold"/>
            </a:endParaRPr>
          </a:p>
          <a:p>
            <a:pPr marL="508652" lvl="1" indent="-254326" algn="just">
              <a:lnSpc>
                <a:spcPts val="3628"/>
              </a:lnSpc>
              <a:buFont typeface="Arial"/>
              <a:buChar char="•"/>
            </a:pPr>
            <a:r>
              <a:rPr lang="en-US" sz="2355">
                <a:solidFill>
                  <a:srgbClr val="1A2418"/>
                </a:solidFill>
                <a:latin typeface="Arimo Bold"/>
              </a:rPr>
              <a:t>Optar por el glufosinato para realizar nuevas investigaciones que estén relacionadas con el control de malezas en el cultivo de plátano de alta densidad. </a:t>
            </a:r>
          </a:p>
          <a:p>
            <a:pPr algn="just">
              <a:lnSpc>
                <a:spcPts val="3628"/>
              </a:lnSpc>
            </a:pPr>
            <a:endParaRPr lang="en-US" sz="2355">
              <a:solidFill>
                <a:srgbClr val="1A2418"/>
              </a:solidFill>
              <a:latin typeface="Arimo Bold"/>
            </a:endParaRPr>
          </a:p>
          <a:p>
            <a:pPr algn="just">
              <a:lnSpc>
                <a:spcPts val="3628"/>
              </a:lnSpc>
            </a:pPr>
            <a:endParaRPr lang="en-US" sz="2355">
              <a:solidFill>
                <a:srgbClr val="1A2418"/>
              </a:solidFill>
              <a:latin typeface="Arimo Bold"/>
            </a:endParaRPr>
          </a:p>
          <a:p>
            <a:pPr marL="508652" lvl="1" indent="-254326" algn="just">
              <a:lnSpc>
                <a:spcPts val="3628"/>
              </a:lnSpc>
              <a:buFont typeface="Arial"/>
              <a:buChar char="•"/>
            </a:pPr>
            <a:r>
              <a:rPr lang="en-US" sz="2355">
                <a:solidFill>
                  <a:srgbClr val="1A2418"/>
                </a:solidFill>
                <a:latin typeface="Arimo Bold"/>
              </a:rPr>
              <a:t>Repetir esta investigación durante la época lluviosa en plátano de alta densidad con el fin de evaluar la efectividad de los mismos herbicidas en otra época del año</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79000"/>
          </a:blip>
          <a:srcRect l="11111"/>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83000"/>
          </a:blip>
          <a:srcRect l="27003" t="33035" r="43035" b="1147"/>
          <a:stretch>
            <a:fillRect/>
          </a:stretch>
        </p:blipFill>
        <p:spPr>
          <a:xfrm>
            <a:off x="7637377" y="1852565"/>
            <a:ext cx="4640118" cy="7644949"/>
          </a:xfrm>
          <a:prstGeom prst="rect">
            <a:avLst/>
          </a:prstGeom>
        </p:spPr>
      </p:pic>
      <p:grpSp>
        <p:nvGrpSpPr>
          <p:cNvPr id="4" name="Group 4"/>
          <p:cNvGrpSpPr/>
          <p:nvPr/>
        </p:nvGrpSpPr>
        <p:grpSpPr>
          <a:xfrm>
            <a:off x="425378" y="7537706"/>
            <a:ext cx="7436119" cy="2531540"/>
            <a:chOff x="0" y="0"/>
            <a:chExt cx="6585376" cy="2241914"/>
          </a:xfrm>
        </p:grpSpPr>
        <p:sp>
          <p:nvSpPr>
            <p:cNvPr id="5" name="Freeform 5"/>
            <p:cNvSpPr/>
            <p:nvPr/>
          </p:nvSpPr>
          <p:spPr>
            <a:xfrm>
              <a:off x="0" y="0"/>
              <a:ext cx="6585376" cy="2241914"/>
            </a:xfrm>
            <a:custGeom>
              <a:avLst/>
              <a:gdLst/>
              <a:ahLst/>
              <a:cxnLst/>
              <a:rect l="l" t="t" r="r" b="b"/>
              <a:pathLst>
                <a:path w="6585376" h="2241914">
                  <a:moveTo>
                    <a:pt x="0" y="0"/>
                  </a:moveTo>
                  <a:lnTo>
                    <a:pt x="6585376" y="0"/>
                  </a:lnTo>
                  <a:lnTo>
                    <a:pt x="6585376" y="2241914"/>
                  </a:lnTo>
                  <a:lnTo>
                    <a:pt x="0" y="2241914"/>
                  </a:lnTo>
                  <a:close/>
                </a:path>
              </a:pathLst>
            </a:custGeom>
            <a:solidFill>
              <a:srgbClr val="FFDE59">
                <a:alpha val="48627"/>
              </a:srgbClr>
            </a:solidFill>
          </p:spPr>
        </p:sp>
      </p:grpSp>
      <p:sp>
        <p:nvSpPr>
          <p:cNvPr id="6" name="TextBox 6"/>
          <p:cNvSpPr txBox="1"/>
          <p:nvPr/>
        </p:nvSpPr>
        <p:spPr>
          <a:xfrm>
            <a:off x="425378" y="7899465"/>
            <a:ext cx="7436119" cy="1382195"/>
          </a:xfrm>
          <a:prstGeom prst="rect">
            <a:avLst/>
          </a:prstGeom>
        </p:spPr>
        <p:txBody>
          <a:bodyPr lIns="0" tIns="0" rIns="0" bIns="0" rtlCol="0" anchor="t">
            <a:spAutoFit/>
          </a:bodyPr>
          <a:lstStyle/>
          <a:p>
            <a:pPr algn="ctr">
              <a:lnSpc>
                <a:spcPts val="10577"/>
              </a:lnSpc>
            </a:pPr>
            <a:r>
              <a:rPr lang="en-US" sz="10370">
                <a:solidFill>
                  <a:srgbClr val="000000"/>
                </a:solidFill>
                <a:latin typeface="Playfair Display Black"/>
              </a:rPr>
              <a:t>GRACIAS</a:t>
            </a:r>
          </a:p>
        </p:txBody>
      </p:sp>
      <p:sp>
        <p:nvSpPr>
          <p:cNvPr id="7" name="AutoShape 7"/>
          <p:cNvSpPr/>
          <p:nvPr/>
        </p:nvSpPr>
        <p:spPr>
          <a:xfrm>
            <a:off x="1252819" y="9418961"/>
            <a:ext cx="5909508" cy="0"/>
          </a:xfrm>
          <a:prstGeom prst="line">
            <a:avLst/>
          </a:prstGeom>
          <a:ln w="142875" cap="rnd">
            <a:solidFill>
              <a:srgbClr val="000000"/>
            </a:solidFill>
            <a:prstDash val="solid"/>
            <a:headEnd type="none" w="sm" len="sm"/>
            <a:tailEnd type="none" w="sm" len="sm"/>
          </a:ln>
        </p:spPr>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144000" y="0"/>
            <a:ext cx="9144000" cy="10287000"/>
          </a:xfrm>
          <a:prstGeom prst="rect">
            <a:avLst/>
          </a:prstGeom>
          <a:solidFill>
            <a:srgbClr val="076F3C">
              <a:alpha val="51765"/>
            </a:srgbClr>
          </a:solidFill>
        </p:spPr>
      </p:sp>
      <p:grpSp>
        <p:nvGrpSpPr>
          <p:cNvPr id="3" name="Group 3"/>
          <p:cNvGrpSpPr/>
          <p:nvPr/>
        </p:nvGrpSpPr>
        <p:grpSpPr>
          <a:xfrm rot="5400000">
            <a:off x="631765" y="484847"/>
            <a:ext cx="1089448" cy="1087705"/>
            <a:chOff x="0" y="0"/>
            <a:chExt cx="6350000" cy="6339840"/>
          </a:xfrm>
        </p:grpSpPr>
        <p:sp>
          <p:nvSpPr>
            <p:cNvPr id="4" name="Freeform 4"/>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31356E"/>
            </a:solidFill>
          </p:spPr>
        </p:sp>
      </p:grpSp>
      <p:grpSp>
        <p:nvGrpSpPr>
          <p:cNvPr id="5" name="Group 5"/>
          <p:cNvGrpSpPr/>
          <p:nvPr/>
        </p:nvGrpSpPr>
        <p:grpSpPr>
          <a:xfrm rot="5400000">
            <a:off x="9394424" y="1574296"/>
            <a:ext cx="1089448" cy="1087705"/>
            <a:chOff x="0" y="0"/>
            <a:chExt cx="6350000" cy="6339840"/>
          </a:xfrm>
        </p:grpSpPr>
        <p:sp>
          <p:nvSpPr>
            <p:cNvPr id="6" name="Freeform 6"/>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FFFFF"/>
            </a:solidFill>
          </p:spPr>
        </p:sp>
      </p:grpSp>
      <p:sp>
        <p:nvSpPr>
          <p:cNvPr id="7" name="TextBox 7"/>
          <p:cNvSpPr txBox="1"/>
          <p:nvPr/>
        </p:nvSpPr>
        <p:spPr>
          <a:xfrm>
            <a:off x="10218856" y="8601730"/>
            <a:ext cx="7511223" cy="1082339"/>
          </a:xfrm>
          <a:prstGeom prst="rect">
            <a:avLst/>
          </a:prstGeom>
        </p:spPr>
        <p:txBody>
          <a:bodyPr lIns="0" tIns="0" rIns="0" bIns="0" rtlCol="0" anchor="t">
            <a:spAutoFit/>
          </a:bodyPr>
          <a:lstStyle/>
          <a:p>
            <a:pPr algn="just">
              <a:lnSpc>
                <a:spcPts val="4393"/>
              </a:lnSpc>
              <a:spcBef>
                <a:spcPct val="0"/>
              </a:spcBef>
            </a:pPr>
            <a:r>
              <a:rPr lang="en-US" sz="3138" spc="62">
                <a:solidFill>
                  <a:srgbClr val="1A2418"/>
                </a:solidFill>
                <a:latin typeface="Poppins Medium"/>
              </a:rPr>
              <a:t>Determinar la dosis óptima de glifosato, glufosinato y paraquat</a:t>
            </a:r>
          </a:p>
        </p:txBody>
      </p:sp>
      <p:grpSp>
        <p:nvGrpSpPr>
          <p:cNvPr id="8" name="Group 8"/>
          <p:cNvGrpSpPr/>
          <p:nvPr/>
        </p:nvGrpSpPr>
        <p:grpSpPr>
          <a:xfrm rot="5400000">
            <a:off x="9394424" y="4054923"/>
            <a:ext cx="1089448" cy="1087705"/>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FFFFF"/>
            </a:solidFill>
          </p:spPr>
        </p:sp>
      </p:grpSp>
      <p:grpSp>
        <p:nvGrpSpPr>
          <p:cNvPr id="10" name="Group 10"/>
          <p:cNvGrpSpPr/>
          <p:nvPr/>
        </p:nvGrpSpPr>
        <p:grpSpPr>
          <a:xfrm rot="5400000">
            <a:off x="9394424" y="7743827"/>
            <a:ext cx="1089448" cy="1087705"/>
            <a:chOff x="0" y="0"/>
            <a:chExt cx="6350000" cy="6339840"/>
          </a:xfrm>
        </p:grpSpPr>
        <p:sp>
          <p:nvSpPr>
            <p:cNvPr id="11" name="Freeform 11"/>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FFFFFF"/>
            </a:solidFill>
          </p:spPr>
        </p:sp>
      </p:grpSp>
      <p:grpSp>
        <p:nvGrpSpPr>
          <p:cNvPr id="12" name="Group 12"/>
          <p:cNvGrpSpPr/>
          <p:nvPr/>
        </p:nvGrpSpPr>
        <p:grpSpPr>
          <a:xfrm>
            <a:off x="1176489" y="5485524"/>
            <a:ext cx="6911520" cy="4514863"/>
            <a:chOff x="0" y="0"/>
            <a:chExt cx="1896622" cy="1238944"/>
          </a:xfrm>
        </p:grpSpPr>
        <p:sp>
          <p:nvSpPr>
            <p:cNvPr id="13" name="Freeform 13"/>
            <p:cNvSpPr/>
            <p:nvPr/>
          </p:nvSpPr>
          <p:spPr>
            <a:xfrm>
              <a:off x="0" y="0"/>
              <a:ext cx="1896622" cy="1238944"/>
            </a:xfrm>
            <a:custGeom>
              <a:avLst/>
              <a:gdLst/>
              <a:ahLst/>
              <a:cxnLst/>
              <a:rect l="l" t="t" r="r" b="b"/>
              <a:pathLst>
                <a:path w="1896622" h="1238944">
                  <a:moveTo>
                    <a:pt x="0" y="0"/>
                  </a:moveTo>
                  <a:lnTo>
                    <a:pt x="1896622" y="0"/>
                  </a:lnTo>
                  <a:lnTo>
                    <a:pt x="1896622" y="1238944"/>
                  </a:lnTo>
                  <a:lnTo>
                    <a:pt x="0" y="1238944"/>
                  </a:lnTo>
                  <a:close/>
                </a:path>
              </a:pathLst>
            </a:custGeom>
            <a:solidFill>
              <a:srgbClr val="737373">
                <a:alpha val="67843"/>
              </a:srgbClr>
            </a:solidFill>
          </p:spPr>
        </p:sp>
      </p:grpSp>
      <p:pic>
        <p:nvPicPr>
          <p:cNvPr id="14" name="Picture 14"/>
          <p:cNvPicPr>
            <a:picLocks noChangeAspect="1"/>
          </p:cNvPicPr>
          <p:nvPr/>
        </p:nvPicPr>
        <p:blipFill>
          <a:blip r:embed="rId2"/>
          <a:srcRect r="2750" b="17812"/>
          <a:stretch>
            <a:fillRect/>
          </a:stretch>
        </p:blipFill>
        <p:spPr>
          <a:xfrm>
            <a:off x="1556144" y="5788089"/>
            <a:ext cx="6146783" cy="3882226"/>
          </a:xfrm>
          <a:prstGeom prst="rect">
            <a:avLst/>
          </a:prstGeom>
        </p:spPr>
      </p:pic>
      <p:sp>
        <p:nvSpPr>
          <p:cNvPr id="15" name="TextBox 15"/>
          <p:cNvSpPr txBox="1"/>
          <p:nvPr/>
        </p:nvSpPr>
        <p:spPr>
          <a:xfrm>
            <a:off x="632636" y="2956261"/>
            <a:ext cx="7698220" cy="2187239"/>
          </a:xfrm>
          <a:prstGeom prst="rect">
            <a:avLst/>
          </a:prstGeom>
        </p:spPr>
        <p:txBody>
          <a:bodyPr lIns="0" tIns="0" rIns="0" bIns="0" rtlCol="0" anchor="t">
            <a:spAutoFit/>
          </a:bodyPr>
          <a:lstStyle/>
          <a:p>
            <a:pPr algn="just">
              <a:lnSpc>
                <a:spcPts val="4393"/>
              </a:lnSpc>
              <a:spcBef>
                <a:spcPct val="0"/>
              </a:spcBef>
            </a:pPr>
            <a:r>
              <a:rPr lang="en-US" sz="3138" spc="62">
                <a:solidFill>
                  <a:srgbClr val="1A2418"/>
                </a:solidFill>
                <a:latin typeface="Poppins Medium"/>
              </a:rPr>
              <a:t>Determinar las dosis óptimas de glifosato, glufosinato y paraquat para el control de malezas en plátano de alta densidad</a:t>
            </a:r>
          </a:p>
        </p:txBody>
      </p:sp>
      <p:sp>
        <p:nvSpPr>
          <p:cNvPr id="16" name="TextBox 16"/>
          <p:cNvSpPr txBox="1"/>
          <p:nvPr/>
        </p:nvSpPr>
        <p:spPr>
          <a:xfrm>
            <a:off x="10107704" y="4761673"/>
            <a:ext cx="7774226" cy="2786323"/>
          </a:xfrm>
          <a:prstGeom prst="rect">
            <a:avLst/>
          </a:prstGeom>
        </p:spPr>
        <p:txBody>
          <a:bodyPr lIns="0" tIns="0" rIns="0" bIns="0" rtlCol="0" anchor="t">
            <a:spAutoFit/>
          </a:bodyPr>
          <a:lstStyle/>
          <a:p>
            <a:pPr algn="just">
              <a:lnSpc>
                <a:spcPts val="4448"/>
              </a:lnSpc>
              <a:spcBef>
                <a:spcPct val="0"/>
              </a:spcBef>
            </a:pPr>
            <a:r>
              <a:rPr lang="en-US" sz="3177" spc="63">
                <a:solidFill>
                  <a:srgbClr val="1A2418"/>
                </a:solidFill>
                <a:latin typeface="Poppins Medium"/>
              </a:rPr>
              <a:t>Evaluar el efecto de las dosis de glifosato, glufosinato y paraquat aplicadas en la época seca sobre el control de malezas en el cultivo de plátano.</a:t>
            </a:r>
          </a:p>
        </p:txBody>
      </p:sp>
      <p:sp>
        <p:nvSpPr>
          <p:cNvPr id="17" name="TextBox 17"/>
          <p:cNvSpPr txBox="1"/>
          <p:nvPr/>
        </p:nvSpPr>
        <p:spPr>
          <a:xfrm>
            <a:off x="9939149" y="2258852"/>
            <a:ext cx="7814926" cy="1082339"/>
          </a:xfrm>
          <a:prstGeom prst="rect">
            <a:avLst/>
          </a:prstGeom>
        </p:spPr>
        <p:txBody>
          <a:bodyPr lIns="0" tIns="0" rIns="0" bIns="0" rtlCol="0" anchor="t">
            <a:spAutoFit/>
          </a:bodyPr>
          <a:lstStyle/>
          <a:p>
            <a:pPr algn="just">
              <a:lnSpc>
                <a:spcPts val="4393"/>
              </a:lnSpc>
              <a:spcBef>
                <a:spcPct val="0"/>
              </a:spcBef>
            </a:pPr>
            <a:r>
              <a:rPr lang="en-US" sz="3138" spc="62">
                <a:solidFill>
                  <a:srgbClr val="1A2418"/>
                </a:solidFill>
                <a:latin typeface="Poppins Medium"/>
              </a:rPr>
              <a:t>Analizar la composición botánica y biomasa inicial del lote en estudio</a:t>
            </a:r>
          </a:p>
        </p:txBody>
      </p:sp>
      <p:sp>
        <p:nvSpPr>
          <p:cNvPr id="18" name="TextBox 18"/>
          <p:cNvSpPr txBox="1"/>
          <p:nvPr/>
        </p:nvSpPr>
        <p:spPr>
          <a:xfrm>
            <a:off x="632636" y="2051473"/>
            <a:ext cx="7698220" cy="678479"/>
          </a:xfrm>
          <a:prstGeom prst="rect">
            <a:avLst/>
          </a:prstGeom>
        </p:spPr>
        <p:txBody>
          <a:bodyPr lIns="0" tIns="0" rIns="0" bIns="0" rtlCol="0" anchor="t">
            <a:spAutoFit/>
          </a:bodyPr>
          <a:lstStyle/>
          <a:p>
            <a:pPr algn="just">
              <a:lnSpc>
                <a:spcPts val="5653"/>
              </a:lnSpc>
              <a:spcBef>
                <a:spcPct val="0"/>
              </a:spcBef>
            </a:pPr>
            <a:r>
              <a:rPr lang="en-US" sz="4038" spc="80">
                <a:solidFill>
                  <a:srgbClr val="1A2418"/>
                </a:solidFill>
                <a:latin typeface="Poppins Medium Bold"/>
              </a:rPr>
              <a:t>GENERAL</a:t>
            </a:r>
          </a:p>
        </p:txBody>
      </p:sp>
      <p:sp>
        <p:nvSpPr>
          <p:cNvPr id="19" name="TextBox 19"/>
          <p:cNvSpPr txBox="1"/>
          <p:nvPr/>
        </p:nvSpPr>
        <p:spPr>
          <a:xfrm>
            <a:off x="9561080" y="417301"/>
            <a:ext cx="7698220" cy="678479"/>
          </a:xfrm>
          <a:prstGeom prst="rect">
            <a:avLst/>
          </a:prstGeom>
        </p:spPr>
        <p:txBody>
          <a:bodyPr lIns="0" tIns="0" rIns="0" bIns="0" rtlCol="0" anchor="t">
            <a:spAutoFit/>
          </a:bodyPr>
          <a:lstStyle/>
          <a:p>
            <a:pPr algn="just">
              <a:lnSpc>
                <a:spcPts val="5653"/>
              </a:lnSpc>
              <a:spcBef>
                <a:spcPct val="0"/>
              </a:spcBef>
            </a:pPr>
            <a:r>
              <a:rPr lang="en-US" sz="4038" spc="80">
                <a:solidFill>
                  <a:srgbClr val="1A2418"/>
                </a:solidFill>
                <a:latin typeface="Poppins Medium Bold"/>
              </a:rPr>
              <a:t>ESPECIFICOS</a:t>
            </a:r>
          </a:p>
        </p:txBody>
      </p:sp>
      <p:sp>
        <p:nvSpPr>
          <p:cNvPr id="20" name="TextBox 20"/>
          <p:cNvSpPr txBox="1"/>
          <p:nvPr/>
        </p:nvSpPr>
        <p:spPr>
          <a:xfrm>
            <a:off x="2126057" y="360151"/>
            <a:ext cx="4711379" cy="1118408"/>
          </a:xfrm>
          <a:prstGeom prst="rect">
            <a:avLst/>
          </a:prstGeom>
        </p:spPr>
        <p:txBody>
          <a:bodyPr lIns="0" tIns="0" rIns="0" bIns="0" rtlCol="0" anchor="t">
            <a:spAutoFit/>
          </a:bodyPr>
          <a:lstStyle/>
          <a:p>
            <a:pPr marL="0" lvl="0" indent="0" algn="just">
              <a:lnSpc>
                <a:spcPts val="9147"/>
              </a:lnSpc>
              <a:spcBef>
                <a:spcPct val="0"/>
              </a:spcBef>
            </a:pPr>
            <a:r>
              <a:rPr lang="en-US" sz="6534">
                <a:solidFill>
                  <a:srgbClr val="004AAD"/>
                </a:solidFill>
                <a:latin typeface="Poppins Medium Bold"/>
              </a:rPr>
              <a:t>OBJETIVOS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9000"/>
          </a:blip>
          <a:srcRect t="15137" r="1978" b="8065"/>
          <a:stretch>
            <a:fillRect/>
          </a:stretch>
        </p:blipFill>
        <p:spPr>
          <a:xfrm>
            <a:off x="0" y="0"/>
            <a:ext cx="18288000" cy="10287000"/>
          </a:xfrm>
          <a:prstGeom prst="rect">
            <a:avLst/>
          </a:prstGeom>
        </p:spPr>
      </p:pic>
      <p:grpSp>
        <p:nvGrpSpPr>
          <p:cNvPr id="3" name="Group 3"/>
          <p:cNvGrpSpPr/>
          <p:nvPr/>
        </p:nvGrpSpPr>
        <p:grpSpPr>
          <a:xfrm>
            <a:off x="4339670" y="0"/>
            <a:ext cx="9464851" cy="1257083"/>
            <a:chOff x="0" y="0"/>
            <a:chExt cx="2597294" cy="344962"/>
          </a:xfrm>
        </p:grpSpPr>
        <p:sp>
          <p:nvSpPr>
            <p:cNvPr id="4" name="Freeform 4"/>
            <p:cNvSpPr/>
            <p:nvPr/>
          </p:nvSpPr>
          <p:spPr>
            <a:xfrm>
              <a:off x="0" y="0"/>
              <a:ext cx="2597294" cy="344962"/>
            </a:xfrm>
            <a:custGeom>
              <a:avLst/>
              <a:gdLst/>
              <a:ahLst/>
              <a:cxnLst/>
              <a:rect l="l" t="t" r="r" b="b"/>
              <a:pathLst>
                <a:path w="2597294" h="344962">
                  <a:moveTo>
                    <a:pt x="0" y="0"/>
                  </a:moveTo>
                  <a:lnTo>
                    <a:pt x="2597294" y="0"/>
                  </a:lnTo>
                  <a:lnTo>
                    <a:pt x="2597294" y="344962"/>
                  </a:lnTo>
                  <a:lnTo>
                    <a:pt x="0" y="344962"/>
                  </a:lnTo>
                  <a:close/>
                </a:path>
              </a:pathLst>
            </a:custGeom>
            <a:solidFill>
              <a:srgbClr val="DDD30B">
                <a:alpha val="67843"/>
              </a:srgbClr>
            </a:solidFill>
          </p:spPr>
        </p:sp>
      </p:grpSp>
      <p:pic>
        <p:nvPicPr>
          <p:cNvPr id="5" name="Picture 5"/>
          <p:cNvPicPr>
            <a:picLocks noChangeAspect="1"/>
          </p:cNvPicPr>
          <p:nvPr/>
        </p:nvPicPr>
        <p:blipFill>
          <a:blip r:embed="rId3"/>
          <a:srcRect t="1316" b="1316"/>
          <a:stretch>
            <a:fillRect/>
          </a:stretch>
        </p:blipFill>
        <p:spPr>
          <a:xfrm>
            <a:off x="239388" y="1711565"/>
            <a:ext cx="8378720" cy="6512348"/>
          </a:xfrm>
          <a:prstGeom prst="rect">
            <a:avLst/>
          </a:prstGeom>
        </p:spPr>
      </p:pic>
      <p:pic>
        <p:nvPicPr>
          <p:cNvPr id="6" name="Picture 6"/>
          <p:cNvPicPr>
            <a:picLocks noChangeAspect="1"/>
          </p:cNvPicPr>
          <p:nvPr/>
        </p:nvPicPr>
        <p:blipFill>
          <a:blip r:embed="rId4"/>
          <a:srcRect l="2632" r="13049"/>
          <a:stretch>
            <a:fillRect/>
          </a:stretch>
        </p:blipFill>
        <p:spPr>
          <a:xfrm>
            <a:off x="9529083" y="4967739"/>
            <a:ext cx="8012982" cy="4553653"/>
          </a:xfrm>
          <a:prstGeom prst="rect">
            <a:avLst/>
          </a:prstGeom>
        </p:spPr>
      </p:pic>
      <p:pic>
        <p:nvPicPr>
          <p:cNvPr id="7" name="Picture 7"/>
          <p:cNvPicPr>
            <a:picLocks noChangeAspect="1"/>
          </p:cNvPicPr>
          <p:nvPr/>
        </p:nvPicPr>
        <p:blipFill>
          <a:blip r:embed="rId5"/>
          <a:srcRect l="9549" r="5799" b="956"/>
          <a:stretch>
            <a:fillRect/>
          </a:stretch>
        </p:blipFill>
        <p:spPr>
          <a:xfrm>
            <a:off x="9529083" y="1711565"/>
            <a:ext cx="8012982" cy="3080938"/>
          </a:xfrm>
          <a:prstGeom prst="rect">
            <a:avLst/>
          </a:prstGeom>
        </p:spPr>
      </p:pic>
      <p:sp>
        <p:nvSpPr>
          <p:cNvPr id="8" name="TextBox 8"/>
          <p:cNvSpPr txBox="1"/>
          <p:nvPr/>
        </p:nvSpPr>
        <p:spPr>
          <a:xfrm>
            <a:off x="5253645" y="-152400"/>
            <a:ext cx="8550875" cy="1409483"/>
          </a:xfrm>
          <a:prstGeom prst="rect">
            <a:avLst/>
          </a:prstGeom>
        </p:spPr>
        <p:txBody>
          <a:bodyPr lIns="0" tIns="0" rIns="0" bIns="0" rtlCol="0" anchor="t">
            <a:spAutoFit/>
          </a:bodyPr>
          <a:lstStyle/>
          <a:p>
            <a:pPr marL="0" lvl="0" indent="0" algn="just">
              <a:lnSpc>
                <a:spcPts val="11561"/>
              </a:lnSpc>
              <a:spcBef>
                <a:spcPct val="0"/>
              </a:spcBef>
            </a:pPr>
            <a:r>
              <a:rPr lang="en-US" sz="8258">
                <a:solidFill>
                  <a:srgbClr val="004AAD"/>
                </a:solidFill>
                <a:latin typeface="Poppins Medium Bold"/>
              </a:rPr>
              <a:t>METODOLOGIA</a:t>
            </a:r>
          </a:p>
        </p:txBody>
      </p:sp>
      <p:sp>
        <p:nvSpPr>
          <p:cNvPr id="9" name="TextBox 9"/>
          <p:cNvSpPr txBox="1"/>
          <p:nvPr/>
        </p:nvSpPr>
        <p:spPr>
          <a:xfrm>
            <a:off x="431293" y="8468015"/>
            <a:ext cx="8186815" cy="1379797"/>
          </a:xfrm>
          <a:prstGeom prst="rect">
            <a:avLst/>
          </a:prstGeom>
        </p:spPr>
        <p:txBody>
          <a:bodyPr lIns="0" tIns="0" rIns="0" bIns="0" rtlCol="0" anchor="t">
            <a:spAutoFit/>
          </a:bodyPr>
          <a:lstStyle/>
          <a:p>
            <a:pPr algn="just">
              <a:lnSpc>
                <a:spcPts val="3748"/>
              </a:lnSpc>
              <a:spcBef>
                <a:spcPct val="0"/>
              </a:spcBef>
            </a:pPr>
            <a:r>
              <a:rPr lang="en-US" sz="2677" spc="53">
                <a:solidFill>
                  <a:srgbClr val="1A2418"/>
                </a:solidFill>
                <a:latin typeface="Poppins Medium Bold"/>
              </a:rPr>
              <a:t>El ensayo se instalo en Santo Domingo, en la parroquia Luz de america, Hda Zoila Luz, ubicado en el km 24 de la Via. Quevedo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8000"/>
          </a:blip>
          <a:srcRect t="15137" r="1978" b="8065"/>
          <a:stretch>
            <a:fillRect/>
          </a:stretch>
        </p:blipFill>
        <p:spPr>
          <a:xfrm>
            <a:off x="0" y="0"/>
            <a:ext cx="18288000" cy="10287000"/>
          </a:xfrm>
          <a:prstGeom prst="rect">
            <a:avLst/>
          </a:prstGeom>
        </p:spPr>
      </p:pic>
      <p:grpSp>
        <p:nvGrpSpPr>
          <p:cNvPr id="3" name="Group 3"/>
          <p:cNvGrpSpPr/>
          <p:nvPr/>
        </p:nvGrpSpPr>
        <p:grpSpPr>
          <a:xfrm>
            <a:off x="4621897" y="0"/>
            <a:ext cx="9464851" cy="1257083"/>
            <a:chOff x="0" y="0"/>
            <a:chExt cx="2597294" cy="344962"/>
          </a:xfrm>
        </p:grpSpPr>
        <p:sp>
          <p:nvSpPr>
            <p:cNvPr id="4" name="Freeform 4"/>
            <p:cNvSpPr/>
            <p:nvPr/>
          </p:nvSpPr>
          <p:spPr>
            <a:xfrm>
              <a:off x="0" y="0"/>
              <a:ext cx="2597294" cy="344962"/>
            </a:xfrm>
            <a:custGeom>
              <a:avLst/>
              <a:gdLst/>
              <a:ahLst/>
              <a:cxnLst/>
              <a:rect l="l" t="t" r="r" b="b"/>
              <a:pathLst>
                <a:path w="2597294" h="344962">
                  <a:moveTo>
                    <a:pt x="0" y="0"/>
                  </a:moveTo>
                  <a:lnTo>
                    <a:pt x="2597294" y="0"/>
                  </a:lnTo>
                  <a:lnTo>
                    <a:pt x="2597294" y="344962"/>
                  </a:lnTo>
                  <a:lnTo>
                    <a:pt x="0" y="344962"/>
                  </a:lnTo>
                  <a:close/>
                </a:path>
              </a:pathLst>
            </a:custGeom>
            <a:solidFill>
              <a:srgbClr val="DDD30B">
                <a:alpha val="67843"/>
              </a:srgbClr>
            </a:solidFill>
          </p:spPr>
        </p:sp>
      </p:grpSp>
      <p:grpSp>
        <p:nvGrpSpPr>
          <p:cNvPr id="5" name="Group 5"/>
          <p:cNvGrpSpPr/>
          <p:nvPr/>
        </p:nvGrpSpPr>
        <p:grpSpPr>
          <a:xfrm>
            <a:off x="1323067" y="1833014"/>
            <a:ext cx="5631530" cy="1026171"/>
            <a:chOff x="0" y="0"/>
            <a:chExt cx="1545374" cy="281596"/>
          </a:xfrm>
        </p:grpSpPr>
        <p:sp>
          <p:nvSpPr>
            <p:cNvPr id="6" name="Freeform 6"/>
            <p:cNvSpPr/>
            <p:nvPr/>
          </p:nvSpPr>
          <p:spPr>
            <a:xfrm>
              <a:off x="0" y="0"/>
              <a:ext cx="1545374" cy="281596"/>
            </a:xfrm>
            <a:custGeom>
              <a:avLst/>
              <a:gdLst/>
              <a:ahLst/>
              <a:cxnLst/>
              <a:rect l="l" t="t" r="r" b="b"/>
              <a:pathLst>
                <a:path w="1545374" h="281596">
                  <a:moveTo>
                    <a:pt x="0" y="0"/>
                  </a:moveTo>
                  <a:lnTo>
                    <a:pt x="1545374" y="0"/>
                  </a:lnTo>
                  <a:lnTo>
                    <a:pt x="1545374" y="281596"/>
                  </a:lnTo>
                  <a:lnTo>
                    <a:pt x="0" y="281596"/>
                  </a:lnTo>
                  <a:close/>
                </a:path>
              </a:pathLst>
            </a:custGeom>
            <a:solidFill>
              <a:srgbClr val="FF1616">
                <a:alpha val="38824"/>
              </a:srgbClr>
            </a:solidFill>
          </p:spPr>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91092" y="3170865"/>
            <a:ext cx="6576868" cy="6942951"/>
          </a:xfrm>
          <a:prstGeom prst="rect">
            <a:avLst/>
          </a:prstGeom>
        </p:spPr>
      </p:pic>
      <p:sp>
        <p:nvSpPr>
          <p:cNvPr id="8" name="TextBox 8"/>
          <p:cNvSpPr txBox="1"/>
          <p:nvPr/>
        </p:nvSpPr>
        <p:spPr>
          <a:xfrm>
            <a:off x="10120173" y="3646123"/>
            <a:ext cx="5812730" cy="1358933"/>
          </a:xfrm>
          <a:prstGeom prst="rect">
            <a:avLst/>
          </a:prstGeom>
        </p:spPr>
        <p:txBody>
          <a:bodyPr lIns="0" tIns="0" rIns="0" bIns="0" rtlCol="0" anchor="t">
            <a:spAutoFit/>
          </a:bodyPr>
          <a:lstStyle/>
          <a:p>
            <a:pPr marL="557319" lvl="1" indent="-278659">
              <a:lnSpc>
                <a:spcPts val="3613"/>
              </a:lnSpc>
              <a:buFont typeface="Arial"/>
              <a:buChar char="•"/>
            </a:pPr>
            <a:r>
              <a:rPr lang="en-US" sz="2581">
                <a:solidFill>
                  <a:srgbClr val="000000"/>
                </a:solidFill>
                <a:latin typeface="Poppins Medium Bold"/>
              </a:rPr>
              <a:t>GLIFOSATO (GUADAÑA) 1 L</a:t>
            </a:r>
          </a:p>
          <a:p>
            <a:pPr marL="557319" lvl="1" indent="-278659">
              <a:lnSpc>
                <a:spcPts val="3613"/>
              </a:lnSpc>
              <a:buFont typeface="Arial"/>
              <a:buChar char="•"/>
            </a:pPr>
            <a:r>
              <a:rPr lang="en-US" sz="2581">
                <a:solidFill>
                  <a:srgbClr val="000000"/>
                </a:solidFill>
                <a:latin typeface="Poppins Medium Bold"/>
              </a:rPr>
              <a:t>PARAQUAT (GRAMOXONE) 1 L</a:t>
            </a:r>
          </a:p>
          <a:p>
            <a:pPr marL="557319" lvl="1" indent="-278659">
              <a:lnSpc>
                <a:spcPts val="3613"/>
              </a:lnSpc>
              <a:buFont typeface="Arial"/>
              <a:buChar char="•"/>
            </a:pPr>
            <a:r>
              <a:rPr lang="en-US" sz="2581">
                <a:solidFill>
                  <a:srgbClr val="000000"/>
                </a:solidFill>
                <a:latin typeface="Poppins Medium Bold"/>
              </a:rPr>
              <a:t>GLUFOSINATO (FASCINANTE) 1 L</a:t>
            </a: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70684"/>
          <a:stretch>
            <a:fillRect/>
          </a:stretch>
        </p:blipFill>
        <p:spPr>
          <a:xfrm>
            <a:off x="9812805" y="3170865"/>
            <a:ext cx="6545893" cy="2025753"/>
          </a:xfrm>
          <a:prstGeom prst="rect">
            <a:avLst/>
          </a:prstGeom>
        </p:spPr>
      </p:pic>
      <p:sp>
        <p:nvSpPr>
          <p:cNvPr id="10" name="TextBox 10"/>
          <p:cNvSpPr txBox="1"/>
          <p:nvPr/>
        </p:nvSpPr>
        <p:spPr>
          <a:xfrm>
            <a:off x="6388556" y="-152400"/>
            <a:ext cx="8550875" cy="1409483"/>
          </a:xfrm>
          <a:prstGeom prst="rect">
            <a:avLst/>
          </a:prstGeom>
        </p:spPr>
        <p:txBody>
          <a:bodyPr lIns="0" tIns="0" rIns="0" bIns="0" rtlCol="0" anchor="t">
            <a:spAutoFit/>
          </a:bodyPr>
          <a:lstStyle/>
          <a:p>
            <a:pPr marL="0" lvl="0" indent="0" algn="just">
              <a:lnSpc>
                <a:spcPts val="11561"/>
              </a:lnSpc>
              <a:spcBef>
                <a:spcPct val="0"/>
              </a:spcBef>
            </a:pPr>
            <a:r>
              <a:rPr lang="en-US" sz="8258">
                <a:solidFill>
                  <a:srgbClr val="004AAD"/>
                </a:solidFill>
                <a:latin typeface="Poppins Medium Bold"/>
              </a:rPr>
              <a:t>MATERIALES</a:t>
            </a:r>
          </a:p>
        </p:txBody>
      </p:sp>
      <p:sp>
        <p:nvSpPr>
          <p:cNvPr id="11" name="TextBox 11"/>
          <p:cNvSpPr txBox="1"/>
          <p:nvPr/>
        </p:nvSpPr>
        <p:spPr>
          <a:xfrm>
            <a:off x="1913256" y="2034806"/>
            <a:ext cx="4607272" cy="555914"/>
          </a:xfrm>
          <a:prstGeom prst="rect">
            <a:avLst/>
          </a:prstGeom>
        </p:spPr>
        <p:txBody>
          <a:bodyPr lIns="0" tIns="0" rIns="0" bIns="0" rtlCol="0" anchor="t">
            <a:spAutoFit/>
          </a:bodyPr>
          <a:lstStyle/>
          <a:p>
            <a:pPr algn="ctr">
              <a:lnSpc>
                <a:spcPts val="4534"/>
              </a:lnSpc>
              <a:spcBef>
                <a:spcPct val="0"/>
              </a:spcBef>
            </a:pPr>
            <a:r>
              <a:rPr lang="en-US" sz="3238">
                <a:solidFill>
                  <a:srgbClr val="000000"/>
                </a:solidFill>
                <a:latin typeface="Poppins Medium Bold"/>
              </a:rPr>
              <a:t>MATERIALES/INSUMOS</a:t>
            </a:r>
          </a:p>
        </p:txBody>
      </p:sp>
      <p:sp>
        <p:nvSpPr>
          <p:cNvPr id="12" name="TextBox 12"/>
          <p:cNvSpPr txBox="1"/>
          <p:nvPr/>
        </p:nvSpPr>
        <p:spPr>
          <a:xfrm>
            <a:off x="1323067" y="3754417"/>
            <a:ext cx="5552558" cy="5786271"/>
          </a:xfrm>
          <a:prstGeom prst="rect">
            <a:avLst/>
          </a:prstGeom>
        </p:spPr>
        <p:txBody>
          <a:bodyPr lIns="0" tIns="0" rIns="0" bIns="0" rtlCol="0" anchor="t">
            <a:spAutoFit/>
          </a:bodyPr>
          <a:lstStyle/>
          <a:p>
            <a:pPr marL="508384" lvl="1" indent="-254192">
              <a:lnSpc>
                <a:spcPts val="3296"/>
              </a:lnSpc>
              <a:buFont typeface="Arial"/>
              <a:buChar char="•"/>
            </a:pPr>
            <a:r>
              <a:rPr lang="en-US" sz="2354">
                <a:solidFill>
                  <a:srgbClr val="000000"/>
                </a:solidFill>
                <a:latin typeface="Poppins Medium Bold"/>
              </a:rPr>
              <a:t>ESTACAS (80 CM DE LARGO)</a:t>
            </a:r>
          </a:p>
          <a:p>
            <a:pPr marL="508384" lvl="1" indent="-254192">
              <a:lnSpc>
                <a:spcPts val="3296"/>
              </a:lnSpc>
              <a:buFont typeface="Arial"/>
              <a:buChar char="•"/>
            </a:pPr>
            <a:r>
              <a:rPr lang="en-US" sz="2354">
                <a:solidFill>
                  <a:srgbClr val="000000"/>
                </a:solidFill>
                <a:latin typeface="Poppins Medium Bold"/>
              </a:rPr>
              <a:t>BOTELLAS (3 L)</a:t>
            </a:r>
          </a:p>
          <a:p>
            <a:pPr marL="508384" lvl="1" indent="-254192">
              <a:lnSpc>
                <a:spcPts val="3296"/>
              </a:lnSpc>
              <a:buFont typeface="Arial"/>
              <a:buChar char="•"/>
            </a:pPr>
            <a:r>
              <a:rPr lang="en-US" sz="2354">
                <a:solidFill>
                  <a:srgbClr val="000000"/>
                </a:solidFill>
                <a:latin typeface="Poppins Medium Bold"/>
              </a:rPr>
              <a:t>JARRA MEDIDORA (1 L)</a:t>
            </a:r>
          </a:p>
          <a:p>
            <a:pPr marL="508384" lvl="1" indent="-254192">
              <a:lnSpc>
                <a:spcPts val="3296"/>
              </a:lnSpc>
              <a:buFont typeface="Arial"/>
              <a:buChar char="•"/>
            </a:pPr>
            <a:r>
              <a:rPr lang="en-US" sz="2354">
                <a:solidFill>
                  <a:srgbClr val="000000"/>
                </a:solidFill>
                <a:latin typeface="Poppins Medium Bold"/>
              </a:rPr>
              <a:t>BOMBA DE MOCHILA (20 L)</a:t>
            </a:r>
          </a:p>
          <a:p>
            <a:pPr marL="508384" lvl="1" indent="-254192">
              <a:lnSpc>
                <a:spcPts val="3296"/>
              </a:lnSpc>
              <a:buFont typeface="Arial"/>
              <a:buChar char="•"/>
            </a:pPr>
            <a:r>
              <a:rPr lang="en-US" sz="2354">
                <a:solidFill>
                  <a:srgbClr val="000000"/>
                </a:solidFill>
                <a:latin typeface="Poppins Medium Bold"/>
              </a:rPr>
              <a:t>BOQUILLAS EN ABANICO 8002</a:t>
            </a:r>
          </a:p>
          <a:p>
            <a:pPr marL="508384" lvl="1" indent="-254192">
              <a:lnSpc>
                <a:spcPts val="3296"/>
              </a:lnSpc>
              <a:buFont typeface="Arial"/>
              <a:buChar char="•"/>
            </a:pPr>
            <a:r>
              <a:rPr lang="en-US" sz="2354">
                <a:solidFill>
                  <a:srgbClr val="000000"/>
                </a:solidFill>
                <a:latin typeface="Poppins Medium Bold"/>
              </a:rPr>
              <a:t>PIOLA </a:t>
            </a:r>
          </a:p>
          <a:p>
            <a:pPr marL="508384" lvl="1" indent="-254192">
              <a:lnSpc>
                <a:spcPts val="3296"/>
              </a:lnSpc>
              <a:buFont typeface="Arial"/>
              <a:buChar char="•"/>
            </a:pPr>
            <a:r>
              <a:rPr lang="en-US" sz="2354">
                <a:solidFill>
                  <a:srgbClr val="000000"/>
                </a:solidFill>
                <a:latin typeface="Poppins Medium Bold"/>
              </a:rPr>
              <a:t>ETIQUETAS</a:t>
            </a:r>
          </a:p>
          <a:p>
            <a:pPr marL="508384" lvl="1" indent="-254192">
              <a:lnSpc>
                <a:spcPts val="3296"/>
              </a:lnSpc>
              <a:buFont typeface="Arial"/>
              <a:buChar char="•"/>
            </a:pPr>
            <a:r>
              <a:rPr lang="en-US" sz="2354">
                <a:solidFill>
                  <a:srgbClr val="000000"/>
                </a:solidFill>
                <a:latin typeface="Poppins Medium Bold"/>
              </a:rPr>
              <a:t>MARCADORES</a:t>
            </a:r>
          </a:p>
          <a:p>
            <a:pPr marL="508384" lvl="1" indent="-254192">
              <a:lnSpc>
                <a:spcPts val="3296"/>
              </a:lnSpc>
              <a:buFont typeface="Arial"/>
              <a:buChar char="•"/>
            </a:pPr>
            <a:r>
              <a:rPr lang="en-US" sz="2354">
                <a:solidFill>
                  <a:srgbClr val="000000"/>
                </a:solidFill>
                <a:latin typeface="Poppins Medium Bold"/>
              </a:rPr>
              <a:t>FUNDAS DE PAPEL</a:t>
            </a:r>
          </a:p>
          <a:p>
            <a:pPr marL="508384" lvl="1" indent="-254192">
              <a:lnSpc>
                <a:spcPts val="3296"/>
              </a:lnSpc>
              <a:buFont typeface="Arial"/>
              <a:buChar char="•"/>
            </a:pPr>
            <a:r>
              <a:rPr lang="en-US" sz="2354">
                <a:solidFill>
                  <a:srgbClr val="000000"/>
                </a:solidFill>
                <a:latin typeface="Poppins Medium Bold"/>
              </a:rPr>
              <a:t>CUADRANTE DE MADERA (0,5 M2)</a:t>
            </a:r>
          </a:p>
          <a:p>
            <a:pPr marL="508384" lvl="1" indent="-254192">
              <a:lnSpc>
                <a:spcPts val="3296"/>
              </a:lnSpc>
              <a:buFont typeface="Arial"/>
              <a:buChar char="•"/>
            </a:pPr>
            <a:r>
              <a:rPr lang="en-US" sz="2354">
                <a:solidFill>
                  <a:srgbClr val="000000"/>
                </a:solidFill>
                <a:latin typeface="Poppins Medium Bold"/>
              </a:rPr>
              <a:t>GRAPADORA</a:t>
            </a:r>
          </a:p>
          <a:p>
            <a:pPr marL="508384" lvl="1" indent="-254192">
              <a:lnSpc>
                <a:spcPts val="3296"/>
              </a:lnSpc>
              <a:buFont typeface="Arial"/>
              <a:buChar char="•"/>
            </a:pPr>
            <a:r>
              <a:rPr lang="en-US" sz="2354">
                <a:solidFill>
                  <a:srgbClr val="000000"/>
                </a:solidFill>
                <a:latin typeface="Poppins Medium Bold"/>
              </a:rPr>
              <a:t>MARCADOR PERMANENTE NEGRO</a:t>
            </a:r>
          </a:p>
          <a:p>
            <a:pPr marL="508384" lvl="1" indent="-254192">
              <a:lnSpc>
                <a:spcPts val="3296"/>
              </a:lnSpc>
              <a:buFont typeface="Arial"/>
              <a:buChar char="•"/>
            </a:pPr>
            <a:r>
              <a:rPr lang="en-US" sz="2354">
                <a:solidFill>
                  <a:srgbClr val="000000"/>
                </a:solidFill>
                <a:latin typeface="Poppins Medium Bold"/>
              </a:rPr>
              <a:t>CUADERNO DE CAMPO</a:t>
            </a:r>
          </a:p>
          <a:p>
            <a:pPr>
              <a:lnSpc>
                <a:spcPts val="3296"/>
              </a:lnSpc>
              <a:spcBef>
                <a:spcPct val="0"/>
              </a:spcBef>
            </a:pPr>
            <a:endParaRPr lang="en-US" sz="2354">
              <a:solidFill>
                <a:srgbClr val="000000"/>
              </a:solidFill>
              <a:latin typeface="Poppins Medium Bold"/>
            </a:endParaRPr>
          </a:p>
        </p:txBody>
      </p:sp>
      <p:grpSp>
        <p:nvGrpSpPr>
          <p:cNvPr id="13" name="Group 13"/>
          <p:cNvGrpSpPr/>
          <p:nvPr/>
        </p:nvGrpSpPr>
        <p:grpSpPr>
          <a:xfrm>
            <a:off x="10269987" y="1833014"/>
            <a:ext cx="5631530" cy="1026171"/>
            <a:chOff x="0" y="0"/>
            <a:chExt cx="1545374" cy="281596"/>
          </a:xfrm>
        </p:grpSpPr>
        <p:sp>
          <p:nvSpPr>
            <p:cNvPr id="14" name="Freeform 14"/>
            <p:cNvSpPr/>
            <p:nvPr/>
          </p:nvSpPr>
          <p:spPr>
            <a:xfrm>
              <a:off x="0" y="0"/>
              <a:ext cx="1545374" cy="281596"/>
            </a:xfrm>
            <a:custGeom>
              <a:avLst/>
              <a:gdLst/>
              <a:ahLst/>
              <a:cxnLst/>
              <a:rect l="l" t="t" r="r" b="b"/>
              <a:pathLst>
                <a:path w="1545374" h="281596">
                  <a:moveTo>
                    <a:pt x="0" y="0"/>
                  </a:moveTo>
                  <a:lnTo>
                    <a:pt x="1545374" y="0"/>
                  </a:lnTo>
                  <a:lnTo>
                    <a:pt x="1545374" y="281596"/>
                  </a:lnTo>
                  <a:lnTo>
                    <a:pt x="0" y="281596"/>
                  </a:lnTo>
                  <a:close/>
                </a:path>
              </a:pathLst>
            </a:custGeom>
            <a:solidFill>
              <a:srgbClr val="FF1616">
                <a:alpha val="38824"/>
              </a:srgbClr>
            </a:solidFill>
          </p:spPr>
        </p:sp>
      </p:grpSp>
      <p:sp>
        <p:nvSpPr>
          <p:cNvPr id="15" name="TextBox 15"/>
          <p:cNvSpPr txBox="1"/>
          <p:nvPr/>
        </p:nvSpPr>
        <p:spPr>
          <a:xfrm>
            <a:off x="11765205" y="2025281"/>
            <a:ext cx="2641093" cy="635090"/>
          </a:xfrm>
          <a:prstGeom prst="rect">
            <a:avLst/>
          </a:prstGeom>
        </p:spPr>
        <p:txBody>
          <a:bodyPr lIns="0" tIns="0" rIns="0" bIns="0" rtlCol="0" anchor="t">
            <a:spAutoFit/>
          </a:bodyPr>
          <a:lstStyle/>
          <a:p>
            <a:pPr algn="ctr">
              <a:lnSpc>
                <a:spcPts val="5140"/>
              </a:lnSpc>
              <a:spcBef>
                <a:spcPct val="0"/>
              </a:spcBef>
            </a:pPr>
            <a:r>
              <a:rPr lang="en-US" sz="3671">
                <a:solidFill>
                  <a:srgbClr val="000000"/>
                </a:solidFill>
                <a:latin typeface="Poppins Medium Bold"/>
              </a:rPr>
              <a:t>REACTIVOS</a:t>
            </a:r>
          </a:p>
        </p:txBody>
      </p:sp>
      <p:grpSp>
        <p:nvGrpSpPr>
          <p:cNvPr id="16" name="Group 16"/>
          <p:cNvGrpSpPr/>
          <p:nvPr/>
        </p:nvGrpSpPr>
        <p:grpSpPr>
          <a:xfrm>
            <a:off x="10210773" y="5864815"/>
            <a:ext cx="5631530" cy="1026171"/>
            <a:chOff x="0" y="0"/>
            <a:chExt cx="1545374" cy="281596"/>
          </a:xfrm>
        </p:grpSpPr>
        <p:sp>
          <p:nvSpPr>
            <p:cNvPr id="17" name="Freeform 17"/>
            <p:cNvSpPr/>
            <p:nvPr/>
          </p:nvSpPr>
          <p:spPr>
            <a:xfrm>
              <a:off x="0" y="0"/>
              <a:ext cx="1545374" cy="281596"/>
            </a:xfrm>
            <a:custGeom>
              <a:avLst/>
              <a:gdLst/>
              <a:ahLst/>
              <a:cxnLst/>
              <a:rect l="l" t="t" r="r" b="b"/>
              <a:pathLst>
                <a:path w="1545374" h="281596">
                  <a:moveTo>
                    <a:pt x="0" y="0"/>
                  </a:moveTo>
                  <a:lnTo>
                    <a:pt x="1545374" y="0"/>
                  </a:lnTo>
                  <a:lnTo>
                    <a:pt x="1545374" y="281596"/>
                  </a:lnTo>
                  <a:lnTo>
                    <a:pt x="0" y="281596"/>
                  </a:lnTo>
                  <a:close/>
                </a:path>
              </a:pathLst>
            </a:custGeom>
            <a:solidFill>
              <a:srgbClr val="FF1616">
                <a:alpha val="38824"/>
              </a:srgbClr>
            </a:solidFill>
          </p:spPr>
        </p:sp>
      </p:grpSp>
      <p:sp>
        <p:nvSpPr>
          <p:cNvPr id="18" name="TextBox 18"/>
          <p:cNvSpPr txBox="1"/>
          <p:nvPr/>
        </p:nvSpPr>
        <p:spPr>
          <a:xfrm>
            <a:off x="12009537" y="6031512"/>
            <a:ext cx="2034002" cy="635090"/>
          </a:xfrm>
          <a:prstGeom prst="rect">
            <a:avLst/>
          </a:prstGeom>
        </p:spPr>
        <p:txBody>
          <a:bodyPr lIns="0" tIns="0" rIns="0" bIns="0" rtlCol="0" anchor="t">
            <a:spAutoFit/>
          </a:bodyPr>
          <a:lstStyle/>
          <a:p>
            <a:pPr algn="ctr">
              <a:lnSpc>
                <a:spcPts val="5140"/>
              </a:lnSpc>
              <a:spcBef>
                <a:spcPct val="0"/>
              </a:spcBef>
            </a:pPr>
            <a:r>
              <a:rPr lang="en-US" sz="3671">
                <a:solidFill>
                  <a:srgbClr val="000000"/>
                </a:solidFill>
                <a:latin typeface="Poppins Medium Bold"/>
              </a:rPr>
              <a:t>EQUIPOS</a:t>
            </a:r>
          </a:p>
        </p:txBody>
      </p:sp>
      <p:sp>
        <p:nvSpPr>
          <p:cNvPr id="19" name="TextBox 19"/>
          <p:cNvSpPr txBox="1"/>
          <p:nvPr/>
        </p:nvSpPr>
        <p:spPr>
          <a:xfrm>
            <a:off x="10169792" y="7617770"/>
            <a:ext cx="5749366" cy="1584437"/>
          </a:xfrm>
          <a:prstGeom prst="rect">
            <a:avLst/>
          </a:prstGeom>
        </p:spPr>
        <p:txBody>
          <a:bodyPr lIns="0" tIns="0" rIns="0" bIns="0" rtlCol="0" anchor="t">
            <a:spAutoFit/>
          </a:bodyPr>
          <a:lstStyle/>
          <a:p>
            <a:pPr marL="654737" lvl="1" indent="-327369">
              <a:lnSpc>
                <a:spcPts val="4245"/>
              </a:lnSpc>
              <a:buFont typeface="Arial"/>
              <a:buChar char="•"/>
            </a:pPr>
            <a:r>
              <a:rPr lang="en-US" sz="3032">
                <a:solidFill>
                  <a:srgbClr val="000000"/>
                </a:solidFill>
                <a:latin typeface="Poppins Medium Bold"/>
              </a:rPr>
              <a:t>ESTUFA</a:t>
            </a:r>
          </a:p>
          <a:p>
            <a:pPr marL="654737" lvl="1" indent="-327369">
              <a:lnSpc>
                <a:spcPts val="4245"/>
              </a:lnSpc>
              <a:buFont typeface="Arial"/>
              <a:buChar char="•"/>
            </a:pPr>
            <a:r>
              <a:rPr lang="en-US" sz="3032">
                <a:solidFill>
                  <a:srgbClr val="000000"/>
                </a:solidFill>
                <a:latin typeface="Poppins Medium Bold"/>
              </a:rPr>
              <a:t>BALANZA ANALITICA</a:t>
            </a:r>
          </a:p>
          <a:p>
            <a:pPr marL="654737" lvl="1" indent="-327369">
              <a:lnSpc>
                <a:spcPts val="4245"/>
              </a:lnSpc>
              <a:buFont typeface="Arial"/>
              <a:buChar char="•"/>
            </a:pPr>
            <a:r>
              <a:rPr lang="en-US" sz="3032">
                <a:solidFill>
                  <a:srgbClr val="000000"/>
                </a:solidFill>
                <a:latin typeface="Poppins Medium Bold"/>
              </a:rPr>
              <a:t>BOMBA DE MOCHILA (20L)</a:t>
            </a:r>
          </a:p>
        </p:txBody>
      </p:sp>
      <p:pic>
        <p:nvPicPr>
          <p:cNvPr id="20" name="Picture 2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93760"/>
          <a:stretch>
            <a:fillRect/>
          </a:stretch>
        </p:blipFill>
        <p:spPr>
          <a:xfrm>
            <a:off x="9812805" y="5196618"/>
            <a:ext cx="6545893" cy="431137"/>
          </a:xfrm>
          <a:prstGeom prst="rect">
            <a:avLst/>
          </a:prstGeom>
        </p:spPr>
      </p:pic>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70684"/>
          <a:stretch>
            <a:fillRect/>
          </a:stretch>
        </p:blipFill>
        <p:spPr>
          <a:xfrm>
            <a:off x="9812805" y="7298406"/>
            <a:ext cx="6550416" cy="2027153"/>
          </a:xfrm>
          <a:prstGeom prst="rect">
            <a:avLst/>
          </a:prstGeom>
        </p:spPr>
      </p:pic>
      <p:pic>
        <p:nvPicPr>
          <p:cNvPr id="22" name="Picture 2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93760"/>
          <a:stretch>
            <a:fillRect/>
          </a:stretch>
        </p:blipFill>
        <p:spPr>
          <a:xfrm>
            <a:off x="9812805" y="9325559"/>
            <a:ext cx="6550416" cy="43143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80000"/>
          </a:blip>
          <a:srcRect l="16123" t="1851" r="27527" b="7669"/>
          <a:stretch>
            <a:fillRect/>
          </a:stretch>
        </p:blipFill>
        <p:spPr>
          <a:xfrm>
            <a:off x="0" y="0"/>
            <a:ext cx="8966102" cy="10336311"/>
          </a:xfrm>
          <a:prstGeom prst="rect">
            <a:avLst/>
          </a:prstGeom>
        </p:spPr>
      </p:pic>
      <p:pic>
        <p:nvPicPr>
          <p:cNvPr id="3" name="Picture 3"/>
          <p:cNvPicPr>
            <a:picLocks noChangeAspect="1"/>
          </p:cNvPicPr>
          <p:nvPr/>
        </p:nvPicPr>
        <p:blipFill>
          <a:blip r:embed="rId3"/>
          <a:srcRect l="6270"/>
          <a:stretch>
            <a:fillRect/>
          </a:stretch>
        </p:blipFill>
        <p:spPr>
          <a:xfrm>
            <a:off x="487787" y="791650"/>
            <a:ext cx="7990528" cy="8753010"/>
          </a:xfrm>
          <a:prstGeom prst="rect">
            <a:avLst/>
          </a:prstGeom>
        </p:spPr>
      </p:pic>
      <p:pic>
        <p:nvPicPr>
          <p:cNvPr id="4" name="Picture 4"/>
          <p:cNvPicPr>
            <a:picLocks noChangeAspect="1"/>
          </p:cNvPicPr>
          <p:nvPr/>
        </p:nvPicPr>
        <p:blipFill>
          <a:blip r:embed="rId4"/>
          <a:srcRect l="1181" r="945"/>
          <a:stretch>
            <a:fillRect/>
          </a:stretch>
        </p:blipFill>
        <p:spPr>
          <a:xfrm>
            <a:off x="9708285" y="4358183"/>
            <a:ext cx="8021599" cy="2428832"/>
          </a:xfrm>
          <a:prstGeom prst="rect">
            <a:avLst/>
          </a:prstGeom>
        </p:spPr>
      </p:pic>
      <p:pic>
        <p:nvPicPr>
          <p:cNvPr id="5" name="Picture 5"/>
          <p:cNvPicPr>
            <a:picLocks noChangeAspect="1"/>
          </p:cNvPicPr>
          <p:nvPr/>
        </p:nvPicPr>
        <p:blipFill>
          <a:blip r:embed="rId5"/>
          <a:srcRect l="1319" r="2308"/>
          <a:stretch>
            <a:fillRect/>
          </a:stretch>
        </p:blipFill>
        <p:spPr>
          <a:xfrm>
            <a:off x="9708285" y="7551354"/>
            <a:ext cx="8021599" cy="1771211"/>
          </a:xfrm>
          <a:prstGeom prst="rect">
            <a:avLst/>
          </a:prstGeom>
        </p:spPr>
      </p:pic>
      <p:pic>
        <p:nvPicPr>
          <p:cNvPr id="6" name="Picture 6"/>
          <p:cNvPicPr>
            <a:picLocks noChangeAspect="1"/>
          </p:cNvPicPr>
          <p:nvPr/>
        </p:nvPicPr>
        <p:blipFill>
          <a:blip r:embed="rId6"/>
          <a:srcRect l="1934" r="2256"/>
          <a:stretch>
            <a:fillRect/>
          </a:stretch>
        </p:blipFill>
        <p:spPr>
          <a:xfrm>
            <a:off x="9708285" y="1531417"/>
            <a:ext cx="8021599" cy="2173871"/>
          </a:xfrm>
          <a:prstGeom prst="rect">
            <a:avLst/>
          </a:prstGeom>
        </p:spPr>
      </p:pic>
      <p:grpSp>
        <p:nvGrpSpPr>
          <p:cNvPr id="7" name="Group 7"/>
          <p:cNvGrpSpPr/>
          <p:nvPr/>
        </p:nvGrpSpPr>
        <p:grpSpPr>
          <a:xfrm>
            <a:off x="10301373" y="1622"/>
            <a:ext cx="6353347" cy="1157700"/>
            <a:chOff x="0" y="0"/>
            <a:chExt cx="1545374" cy="281596"/>
          </a:xfrm>
        </p:grpSpPr>
        <p:sp>
          <p:nvSpPr>
            <p:cNvPr id="8" name="Freeform 8"/>
            <p:cNvSpPr/>
            <p:nvPr/>
          </p:nvSpPr>
          <p:spPr>
            <a:xfrm>
              <a:off x="0" y="0"/>
              <a:ext cx="1545374" cy="281596"/>
            </a:xfrm>
            <a:custGeom>
              <a:avLst/>
              <a:gdLst/>
              <a:ahLst/>
              <a:cxnLst/>
              <a:rect l="l" t="t" r="r" b="b"/>
              <a:pathLst>
                <a:path w="1545374" h="281596">
                  <a:moveTo>
                    <a:pt x="0" y="0"/>
                  </a:moveTo>
                  <a:lnTo>
                    <a:pt x="1545374" y="0"/>
                  </a:lnTo>
                  <a:lnTo>
                    <a:pt x="1545374" y="281596"/>
                  </a:lnTo>
                  <a:lnTo>
                    <a:pt x="0" y="281596"/>
                  </a:lnTo>
                  <a:close/>
                </a:path>
              </a:pathLst>
            </a:custGeom>
            <a:solidFill>
              <a:srgbClr val="FF1616">
                <a:alpha val="52941"/>
              </a:srgbClr>
            </a:solidFill>
          </p:spPr>
        </p:sp>
      </p:grpSp>
      <p:sp>
        <p:nvSpPr>
          <p:cNvPr id="9" name="TextBox 9"/>
          <p:cNvSpPr txBox="1"/>
          <p:nvPr/>
        </p:nvSpPr>
        <p:spPr>
          <a:xfrm>
            <a:off x="10957355" y="-152400"/>
            <a:ext cx="5523460" cy="1362407"/>
          </a:xfrm>
          <a:prstGeom prst="rect">
            <a:avLst/>
          </a:prstGeom>
        </p:spPr>
        <p:txBody>
          <a:bodyPr lIns="0" tIns="0" rIns="0" bIns="0" rtlCol="0" anchor="t">
            <a:spAutoFit/>
          </a:bodyPr>
          <a:lstStyle/>
          <a:p>
            <a:pPr marL="0" lvl="0" indent="0" algn="just">
              <a:lnSpc>
                <a:spcPts val="11129"/>
              </a:lnSpc>
              <a:spcBef>
                <a:spcPct val="0"/>
              </a:spcBef>
            </a:pPr>
            <a:r>
              <a:rPr lang="en-US" sz="7949">
                <a:solidFill>
                  <a:srgbClr val="004AAD"/>
                </a:solidFill>
                <a:latin typeface="Poppins Medium Bold"/>
              </a:rPr>
              <a:t>METODOS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6000"/>
          </a:blip>
          <a:srcRect t="15137" r="1978" b="8065"/>
          <a:stretch>
            <a:fillRect/>
          </a:stretch>
        </p:blipFill>
        <p:spPr>
          <a:xfrm>
            <a:off x="0" y="0"/>
            <a:ext cx="18288000" cy="10287000"/>
          </a:xfrm>
          <a:prstGeom prst="rect">
            <a:avLst/>
          </a:prstGeom>
        </p:spPr>
      </p:pic>
      <p:pic>
        <p:nvPicPr>
          <p:cNvPr id="3" name="Picture 3"/>
          <p:cNvPicPr>
            <a:picLocks noChangeAspect="1"/>
          </p:cNvPicPr>
          <p:nvPr/>
        </p:nvPicPr>
        <p:blipFill>
          <a:blip r:embed="rId3"/>
          <a:srcRect t="202" b="202"/>
          <a:stretch>
            <a:fillRect/>
          </a:stretch>
        </p:blipFill>
        <p:spPr>
          <a:xfrm>
            <a:off x="8958788" y="2052117"/>
            <a:ext cx="9144000" cy="7206183"/>
          </a:xfrm>
          <a:prstGeom prst="rect">
            <a:avLst/>
          </a:prstGeom>
        </p:spPr>
      </p:pic>
      <p:grpSp>
        <p:nvGrpSpPr>
          <p:cNvPr id="4" name="Group 4"/>
          <p:cNvGrpSpPr/>
          <p:nvPr/>
        </p:nvGrpSpPr>
        <p:grpSpPr>
          <a:xfrm>
            <a:off x="158753" y="2256420"/>
            <a:ext cx="8627154" cy="5774160"/>
            <a:chOff x="0" y="0"/>
            <a:chExt cx="1550128" cy="1037502"/>
          </a:xfrm>
        </p:grpSpPr>
        <p:sp>
          <p:nvSpPr>
            <p:cNvPr id="5" name="Freeform 5"/>
            <p:cNvSpPr/>
            <p:nvPr/>
          </p:nvSpPr>
          <p:spPr>
            <a:xfrm>
              <a:off x="0" y="0"/>
              <a:ext cx="1550128" cy="1037502"/>
            </a:xfrm>
            <a:custGeom>
              <a:avLst/>
              <a:gdLst/>
              <a:ahLst/>
              <a:cxnLst/>
              <a:rect l="l" t="t" r="r" b="b"/>
              <a:pathLst>
                <a:path w="1550128" h="1037502">
                  <a:moveTo>
                    <a:pt x="0" y="0"/>
                  </a:moveTo>
                  <a:lnTo>
                    <a:pt x="1550128" y="0"/>
                  </a:lnTo>
                  <a:lnTo>
                    <a:pt x="1550128" y="1037502"/>
                  </a:lnTo>
                  <a:lnTo>
                    <a:pt x="0" y="1037502"/>
                  </a:lnTo>
                  <a:close/>
                </a:path>
              </a:pathLst>
            </a:custGeom>
            <a:solidFill>
              <a:srgbClr val="FF1616">
                <a:alpha val="38824"/>
              </a:srgbClr>
            </a:solidFill>
          </p:spPr>
        </p:sp>
      </p:grpSp>
      <p:sp>
        <p:nvSpPr>
          <p:cNvPr id="6" name="TextBox 6"/>
          <p:cNvSpPr txBox="1"/>
          <p:nvPr/>
        </p:nvSpPr>
        <p:spPr>
          <a:xfrm>
            <a:off x="6438816" y="2565963"/>
            <a:ext cx="2162175" cy="5002674"/>
          </a:xfrm>
          <a:prstGeom prst="rect">
            <a:avLst/>
          </a:prstGeom>
        </p:spPr>
        <p:txBody>
          <a:bodyPr lIns="0" tIns="0" rIns="0" bIns="0" rtlCol="0" anchor="t">
            <a:spAutoFit/>
          </a:bodyPr>
          <a:lstStyle/>
          <a:p>
            <a:pPr algn="just">
              <a:lnSpc>
                <a:spcPts val="4434"/>
              </a:lnSpc>
            </a:pPr>
            <a:r>
              <a:rPr lang="en-US" sz="2334">
                <a:solidFill>
                  <a:srgbClr val="000000"/>
                </a:solidFill>
                <a:latin typeface="Poppins Medium Bold"/>
              </a:rPr>
              <a:t>15</a:t>
            </a:r>
          </a:p>
          <a:p>
            <a:pPr algn="just">
              <a:lnSpc>
                <a:spcPts val="4434"/>
              </a:lnSpc>
            </a:pPr>
            <a:r>
              <a:rPr lang="en-US" sz="2334">
                <a:solidFill>
                  <a:srgbClr val="000000"/>
                </a:solidFill>
                <a:latin typeface="Poppins Medium Bold"/>
              </a:rPr>
              <a:t>4</a:t>
            </a:r>
          </a:p>
          <a:p>
            <a:pPr algn="just">
              <a:lnSpc>
                <a:spcPts val="4434"/>
              </a:lnSpc>
            </a:pPr>
            <a:r>
              <a:rPr lang="en-US" sz="2334">
                <a:solidFill>
                  <a:srgbClr val="000000"/>
                </a:solidFill>
                <a:latin typeface="Poppins Medium Bold"/>
              </a:rPr>
              <a:t>60</a:t>
            </a:r>
          </a:p>
          <a:p>
            <a:pPr algn="just">
              <a:lnSpc>
                <a:spcPts val="4434"/>
              </a:lnSpc>
            </a:pPr>
            <a:r>
              <a:rPr lang="en-US" sz="2334">
                <a:solidFill>
                  <a:srgbClr val="000000"/>
                </a:solidFill>
                <a:latin typeface="Poppins Medium Bold"/>
              </a:rPr>
              <a:t>RECTANGULAR</a:t>
            </a:r>
          </a:p>
          <a:p>
            <a:pPr algn="just">
              <a:lnSpc>
                <a:spcPts val="4434"/>
              </a:lnSpc>
            </a:pPr>
            <a:r>
              <a:rPr lang="en-US" sz="2334">
                <a:solidFill>
                  <a:srgbClr val="000000"/>
                </a:solidFill>
                <a:latin typeface="Poppins Medium Bold"/>
              </a:rPr>
              <a:t>3 m</a:t>
            </a:r>
          </a:p>
          <a:p>
            <a:pPr algn="just">
              <a:lnSpc>
                <a:spcPts val="4434"/>
              </a:lnSpc>
            </a:pPr>
            <a:r>
              <a:rPr lang="en-US" sz="2334">
                <a:solidFill>
                  <a:srgbClr val="000000"/>
                </a:solidFill>
                <a:latin typeface="Poppins Medium Bold"/>
              </a:rPr>
              <a:t>9 m</a:t>
            </a:r>
          </a:p>
          <a:p>
            <a:pPr algn="just">
              <a:lnSpc>
                <a:spcPts val="4434"/>
              </a:lnSpc>
            </a:pPr>
            <a:r>
              <a:rPr lang="en-US" sz="2334">
                <a:solidFill>
                  <a:srgbClr val="000000"/>
                </a:solidFill>
                <a:latin typeface="Poppins Medium Bold"/>
              </a:rPr>
              <a:t>27 m2</a:t>
            </a:r>
          </a:p>
          <a:p>
            <a:pPr algn="just">
              <a:lnSpc>
                <a:spcPts val="4434"/>
              </a:lnSpc>
            </a:pPr>
            <a:r>
              <a:rPr lang="en-US" sz="2334">
                <a:solidFill>
                  <a:srgbClr val="000000"/>
                </a:solidFill>
                <a:latin typeface="Poppins Medium Bold"/>
              </a:rPr>
              <a:t>1620 m2</a:t>
            </a:r>
          </a:p>
          <a:p>
            <a:pPr algn="just">
              <a:lnSpc>
                <a:spcPts val="4434"/>
              </a:lnSpc>
            </a:pPr>
            <a:r>
              <a:rPr lang="en-US" sz="2334">
                <a:solidFill>
                  <a:srgbClr val="000000"/>
                </a:solidFill>
                <a:latin typeface="Poppins Medium Bold"/>
              </a:rPr>
              <a:t>1822 m2</a:t>
            </a:r>
          </a:p>
        </p:txBody>
      </p:sp>
      <p:sp>
        <p:nvSpPr>
          <p:cNvPr id="7" name="TextBox 7"/>
          <p:cNvSpPr txBox="1"/>
          <p:nvPr/>
        </p:nvSpPr>
        <p:spPr>
          <a:xfrm>
            <a:off x="333048" y="2556939"/>
            <a:ext cx="6972472" cy="5001672"/>
          </a:xfrm>
          <a:prstGeom prst="rect">
            <a:avLst/>
          </a:prstGeom>
        </p:spPr>
        <p:txBody>
          <a:bodyPr lIns="0" tIns="0" rIns="0" bIns="0" rtlCol="0" anchor="t">
            <a:spAutoFit/>
          </a:bodyPr>
          <a:lstStyle/>
          <a:p>
            <a:pPr algn="just">
              <a:lnSpc>
                <a:spcPts val="4479"/>
              </a:lnSpc>
            </a:pPr>
            <a:r>
              <a:rPr lang="en-US" sz="2239">
                <a:solidFill>
                  <a:srgbClr val="000000"/>
                </a:solidFill>
                <a:latin typeface="Poppins Medium Bold"/>
              </a:rPr>
              <a:t>• NÚMERO DE TRATAMIENTOS:</a:t>
            </a:r>
          </a:p>
          <a:p>
            <a:pPr algn="just">
              <a:lnSpc>
                <a:spcPts val="4479"/>
              </a:lnSpc>
            </a:pPr>
            <a:r>
              <a:rPr lang="en-US" sz="2239">
                <a:solidFill>
                  <a:srgbClr val="000000"/>
                </a:solidFill>
                <a:latin typeface="Poppins Medium Bold"/>
              </a:rPr>
              <a:t>• NÚMERO DE REPETICIONES:</a:t>
            </a:r>
          </a:p>
          <a:p>
            <a:pPr algn="just">
              <a:lnSpc>
                <a:spcPts val="4479"/>
              </a:lnSpc>
            </a:pPr>
            <a:r>
              <a:rPr lang="en-US" sz="2239">
                <a:solidFill>
                  <a:srgbClr val="000000"/>
                </a:solidFill>
                <a:latin typeface="Poppins Medium Bold"/>
              </a:rPr>
              <a:t>• NÚMERO DE UNIDADES EXPERIMENTALES: </a:t>
            </a:r>
          </a:p>
          <a:p>
            <a:pPr algn="just">
              <a:lnSpc>
                <a:spcPts val="4479"/>
              </a:lnSpc>
            </a:pPr>
            <a:r>
              <a:rPr lang="en-US" sz="2239">
                <a:solidFill>
                  <a:srgbClr val="000000"/>
                </a:solidFill>
                <a:latin typeface="Poppins Medium Bold"/>
              </a:rPr>
              <a:t>• FORMA DE LA UNIDAD EXPERIMENTAL:</a:t>
            </a:r>
          </a:p>
          <a:p>
            <a:pPr algn="just">
              <a:lnSpc>
                <a:spcPts val="4479"/>
              </a:lnSpc>
            </a:pPr>
            <a:r>
              <a:rPr lang="en-US" sz="2239">
                <a:solidFill>
                  <a:srgbClr val="000000"/>
                </a:solidFill>
                <a:latin typeface="Poppins Medium Bold"/>
              </a:rPr>
              <a:t>• ANCHO DE LA UNIDAD EXPERIMENTAL:</a:t>
            </a:r>
          </a:p>
          <a:p>
            <a:pPr algn="just">
              <a:lnSpc>
                <a:spcPts val="4479"/>
              </a:lnSpc>
            </a:pPr>
            <a:r>
              <a:rPr lang="en-US" sz="2239">
                <a:solidFill>
                  <a:srgbClr val="000000"/>
                </a:solidFill>
                <a:latin typeface="Poppins Medium Bold"/>
              </a:rPr>
              <a:t>• LARGO DE LA UNIDAD EXPERIMENTAL: </a:t>
            </a:r>
          </a:p>
          <a:p>
            <a:pPr algn="just">
              <a:lnSpc>
                <a:spcPts val="4479"/>
              </a:lnSpc>
            </a:pPr>
            <a:r>
              <a:rPr lang="en-US" sz="2239">
                <a:solidFill>
                  <a:srgbClr val="000000"/>
                </a:solidFill>
                <a:latin typeface="Poppins Medium Bold"/>
              </a:rPr>
              <a:t>• ÁREA DE LA UNIDAD EXPERIMENTAL:</a:t>
            </a:r>
          </a:p>
          <a:p>
            <a:pPr algn="just">
              <a:lnSpc>
                <a:spcPts val="4479"/>
              </a:lnSpc>
            </a:pPr>
            <a:r>
              <a:rPr lang="en-US" sz="2239">
                <a:solidFill>
                  <a:srgbClr val="000000"/>
                </a:solidFill>
                <a:latin typeface="Poppins Medium Bold"/>
              </a:rPr>
              <a:t>• ÁREA NETA DEL ENSAYO</a:t>
            </a:r>
          </a:p>
          <a:p>
            <a:pPr algn="just">
              <a:lnSpc>
                <a:spcPts val="4479"/>
              </a:lnSpc>
            </a:pPr>
            <a:r>
              <a:rPr lang="en-US" sz="2239">
                <a:solidFill>
                  <a:srgbClr val="000000"/>
                </a:solidFill>
                <a:latin typeface="Poppins Medium Bold"/>
              </a:rPr>
              <a:t>• ÁREA TOTAL DEL ENSAYO</a:t>
            </a:r>
          </a:p>
        </p:txBody>
      </p:sp>
      <p:grpSp>
        <p:nvGrpSpPr>
          <p:cNvPr id="8" name="Group 8"/>
          <p:cNvGrpSpPr/>
          <p:nvPr/>
        </p:nvGrpSpPr>
        <p:grpSpPr>
          <a:xfrm>
            <a:off x="10005570" y="454424"/>
            <a:ext cx="6646675" cy="882784"/>
            <a:chOff x="0" y="0"/>
            <a:chExt cx="2597294" cy="344962"/>
          </a:xfrm>
        </p:grpSpPr>
        <p:sp>
          <p:nvSpPr>
            <p:cNvPr id="9" name="Freeform 9"/>
            <p:cNvSpPr/>
            <p:nvPr/>
          </p:nvSpPr>
          <p:spPr>
            <a:xfrm>
              <a:off x="0" y="0"/>
              <a:ext cx="2597294" cy="344962"/>
            </a:xfrm>
            <a:custGeom>
              <a:avLst/>
              <a:gdLst/>
              <a:ahLst/>
              <a:cxnLst/>
              <a:rect l="l" t="t" r="r" b="b"/>
              <a:pathLst>
                <a:path w="2597294" h="344962">
                  <a:moveTo>
                    <a:pt x="0" y="0"/>
                  </a:moveTo>
                  <a:lnTo>
                    <a:pt x="2597294" y="0"/>
                  </a:lnTo>
                  <a:lnTo>
                    <a:pt x="2597294" y="344962"/>
                  </a:lnTo>
                  <a:lnTo>
                    <a:pt x="0" y="344962"/>
                  </a:lnTo>
                  <a:close/>
                </a:path>
              </a:pathLst>
            </a:custGeom>
            <a:solidFill>
              <a:srgbClr val="DDD30B">
                <a:alpha val="67843"/>
              </a:srgbClr>
            </a:solidFill>
          </p:spPr>
        </p:sp>
      </p:grpSp>
      <p:sp>
        <p:nvSpPr>
          <p:cNvPr id="10" name="TextBox 10"/>
          <p:cNvSpPr txBox="1"/>
          <p:nvPr/>
        </p:nvSpPr>
        <p:spPr>
          <a:xfrm>
            <a:off x="11571310" y="415759"/>
            <a:ext cx="3515194" cy="1000604"/>
          </a:xfrm>
          <a:prstGeom prst="rect">
            <a:avLst/>
          </a:prstGeom>
        </p:spPr>
        <p:txBody>
          <a:bodyPr lIns="0" tIns="0" rIns="0" bIns="0" rtlCol="0" anchor="t">
            <a:spAutoFit/>
          </a:bodyPr>
          <a:lstStyle/>
          <a:p>
            <a:pPr marL="0" lvl="0" indent="0" algn="just">
              <a:lnSpc>
                <a:spcPts val="8151"/>
              </a:lnSpc>
              <a:spcBef>
                <a:spcPct val="0"/>
              </a:spcBef>
            </a:pPr>
            <a:r>
              <a:rPr lang="en-US" sz="5822">
                <a:solidFill>
                  <a:srgbClr val="004AAD"/>
                </a:solidFill>
                <a:latin typeface="Poppins Medium Bold"/>
              </a:rPr>
              <a:t>CROQUIS</a:t>
            </a:r>
          </a:p>
        </p:txBody>
      </p:sp>
      <p:grpSp>
        <p:nvGrpSpPr>
          <p:cNvPr id="11" name="Group 11"/>
          <p:cNvGrpSpPr/>
          <p:nvPr/>
        </p:nvGrpSpPr>
        <p:grpSpPr>
          <a:xfrm>
            <a:off x="940992" y="142396"/>
            <a:ext cx="6877465" cy="1374078"/>
            <a:chOff x="0" y="0"/>
            <a:chExt cx="2495394" cy="498565"/>
          </a:xfrm>
        </p:grpSpPr>
        <p:sp>
          <p:nvSpPr>
            <p:cNvPr id="12" name="Freeform 12"/>
            <p:cNvSpPr/>
            <p:nvPr/>
          </p:nvSpPr>
          <p:spPr>
            <a:xfrm>
              <a:off x="0" y="0"/>
              <a:ext cx="2495393" cy="498565"/>
            </a:xfrm>
            <a:custGeom>
              <a:avLst/>
              <a:gdLst/>
              <a:ahLst/>
              <a:cxnLst/>
              <a:rect l="l" t="t" r="r" b="b"/>
              <a:pathLst>
                <a:path w="2495393" h="498565">
                  <a:moveTo>
                    <a:pt x="0" y="0"/>
                  </a:moveTo>
                  <a:lnTo>
                    <a:pt x="2495393" y="0"/>
                  </a:lnTo>
                  <a:lnTo>
                    <a:pt x="2495393" y="498565"/>
                  </a:lnTo>
                  <a:lnTo>
                    <a:pt x="0" y="498565"/>
                  </a:lnTo>
                  <a:close/>
                </a:path>
              </a:pathLst>
            </a:custGeom>
            <a:solidFill>
              <a:srgbClr val="DDD30B">
                <a:alpha val="67843"/>
              </a:srgbClr>
            </a:solidFill>
          </p:spPr>
        </p:sp>
      </p:grpSp>
      <p:sp>
        <p:nvSpPr>
          <p:cNvPr id="13" name="TextBox 13"/>
          <p:cNvSpPr txBox="1"/>
          <p:nvPr/>
        </p:nvSpPr>
        <p:spPr>
          <a:xfrm>
            <a:off x="940992" y="276374"/>
            <a:ext cx="6877465" cy="1251364"/>
          </a:xfrm>
          <a:prstGeom prst="rect">
            <a:avLst/>
          </a:prstGeom>
        </p:spPr>
        <p:txBody>
          <a:bodyPr lIns="0" tIns="0" rIns="0" bIns="0" rtlCol="0" anchor="t">
            <a:spAutoFit/>
          </a:bodyPr>
          <a:lstStyle/>
          <a:p>
            <a:pPr marL="0" lvl="0" indent="0" algn="ctr">
              <a:lnSpc>
                <a:spcPts val="5052"/>
              </a:lnSpc>
              <a:spcBef>
                <a:spcPct val="0"/>
              </a:spcBef>
            </a:pPr>
            <a:r>
              <a:rPr lang="en-US" sz="3608">
                <a:solidFill>
                  <a:srgbClr val="004AAD"/>
                </a:solidFill>
                <a:latin typeface="Poppins Medium Bold"/>
              </a:rPr>
              <a:t>CARACTERÍSTICAS DE LAS UNIDADES EXPERIMENTALES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4093694" y="-1380184"/>
            <a:ext cx="14359342" cy="14336367"/>
            <a:chOff x="0" y="0"/>
            <a:chExt cx="6350000" cy="6339840"/>
          </a:xfrm>
        </p:grpSpPr>
        <p:sp>
          <p:nvSpPr>
            <p:cNvPr id="3" name="Freeform 3"/>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76F3C"/>
            </a:solidFill>
          </p:spPr>
        </p:sp>
      </p:grpSp>
      <p:grpSp>
        <p:nvGrpSpPr>
          <p:cNvPr id="4" name="Group 4"/>
          <p:cNvGrpSpPr/>
          <p:nvPr/>
        </p:nvGrpSpPr>
        <p:grpSpPr>
          <a:xfrm>
            <a:off x="3115093" y="0"/>
            <a:ext cx="12428238" cy="1442294"/>
            <a:chOff x="0" y="0"/>
            <a:chExt cx="3410491" cy="395787"/>
          </a:xfrm>
        </p:grpSpPr>
        <p:sp>
          <p:nvSpPr>
            <p:cNvPr id="5" name="Freeform 5"/>
            <p:cNvSpPr/>
            <p:nvPr/>
          </p:nvSpPr>
          <p:spPr>
            <a:xfrm>
              <a:off x="0" y="0"/>
              <a:ext cx="3410491" cy="395787"/>
            </a:xfrm>
            <a:custGeom>
              <a:avLst/>
              <a:gdLst/>
              <a:ahLst/>
              <a:cxnLst/>
              <a:rect l="l" t="t" r="r" b="b"/>
              <a:pathLst>
                <a:path w="3410491" h="395787">
                  <a:moveTo>
                    <a:pt x="0" y="0"/>
                  </a:moveTo>
                  <a:lnTo>
                    <a:pt x="3410491" y="0"/>
                  </a:lnTo>
                  <a:lnTo>
                    <a:pt x="3410491" y="395787"/>
                  </a:lnTo>
                  <a:lnTo>
                    <a:pt x="0" y="395787"/>
                  </a:lnTo>
                  <a:close/>
                </a:path>
              </a:pathLst>
            </a:custGeom>
            <a:solidFill>
              <a:srgbClr val="DDD30B">
                <a:alpha val="67843"/>
              </a:srgbClr>
            </a:solidFill>
          </p:spPr>
        </p:sp>
      </p:grpSp>
      <p:pic>
        <p:nvPicPr>
          <p:cNvPr id="6" name="Picture 6"/>
          <p:cNvPicPr>
            <a:picLocks noChangeAspect="1"/>
          </p:cNvPicPr>
          <p:nvPr/>
        </p:nvPicPr>
        <p:blipFill>
          <a:blip r:embed="rId2"/>
          <a:srcRect l="7224" r="7224"/>
          <a:stretch>
            <a:fillRect/>
          </a:stretch>
        </p:blipFill>
        <p:spPr>
          <a:xfrm>
            <a:off x="-2273043" y="1260308"/>
            <a:ext cx="7485160" cy="9137684"/>
          </a:xfrm>
          <a:prstGeom prst="rect">
            <a:avLst/>
          </a:prstGeom>
        </p:spPr>
      </p:pic>
      <p:pic>
        <p:nvPicPr>
          <p:cNvPr id="7" name="Picture 7"/>
          <p:cNvPicPr>
            <a:picLocks noChangeAspect="1"/>
          </p:cNvPicPr>
          <p:nvPr/>
        </p:nvPicPr>
        <p:blipFill>
          <a:blip r:embed="rId3"/>
          <a:srcRect/>
          <a:stretch>
            <a:fillRect/>
          </a:stretch>
        </p:blipFill>
        <p:spPr>
          <a:xfrm>
            <a:off x="3298738" y="2720175"/>
            <a:ext cx="10464914" cy="3480413"/>
          </a:xfrm>
          <a:prstGeom prst="rect">
            <a:avLst/>
          </a:prstGeom>
        </p:spPr>
      </p:pic>
      <p:grpSp>
        <p:nvGrpSpPr>
          <p:cNvPr id="8" name="Group 8"/>
          <p:cNvGrpSpPr/>
          <p:nvPr/>
        </p:nvGrpSpPr>
        <p:grpSpPr>
          <a:xfrm>
            <a:off x="3298738" y="1820217"/>
            <a:ext cx="8280116" cy="649384"/>
            <a:chOff x="0" y="0"/>
            <a:chExt cx="11255136" cy="916520"/>
          </a:xfrm>
        </p:grpSpPr>
        <p:sp>
          <p:nvSpPr>
            <p:cNvPr id="9" name="Freeform 9"/>
            <p:cNvSpPr/>
            <p:nvPr/>
          </p:nvSpPr>
          <p:spPr>
            <a:xfrm>
              <a:off x="0" y="0"/>
              <a:ext cx="10809366" cy="470750"/>
            </a:xfrm>
            <a:custGeom>
              <a:avLst/>
              <a:gdLst/>
              <a:ahLst/>
              <a:cxnLst/>
              <a:rect l="l" t="t" r="r" b="b"/>
              <a:pathLst>
                <a:path w="10809366" h="470750">
                  <a:moveTo>
                    <a:pt x="10808095" y="0"/>
                  </a:moveTo>
                  <a:lnTo>
                    <a:pt x="10809366" y="1270"/>
                  </a:lnTo>
                  <a:lnTo>
                    <a:pt x="10809366" y="0"/>
                  </a:lnTo>
                  <a:lnTo>
                    <a:pt x="10808095" y="0"/>
                  </a:lnTo>
                  <a:close/>
                  <a:moveTo>
                    <a:pt x="0" y="469480"/>
                  </a:moveTo>
                  <a:lnTo>
                    <a:pt x="0" y="470750"/>
                  </a:lnTo>
                  <a:lnTo>
                    <a:pt x="1270" y="470750"/>
                  </a:lnTo>
                  <a:lnTo>
                    <a:pt x="0" y="469480"/>
                  </a:lnTo>
                  <a:close/>
                </a:path>
              </a:pathLst>
            </a:custGeom>
            <a:solidFill>
              <a:srgbClr val="DDD30B"/>
            </a:solidFill>
          </p:spPr>
        </p:sp>
        <p:sp>
          <p:nvSpPr>
            <p:cNvPr id="10" name="Freeform 10"/>
            <p:cNvSpPr/>
            <p:nvPr/>
          </p:nvSpPr>
          <p:spPr>
            <a:xfrm>
              <a:off x="0" y="0"/>
              <a:ext cx="11255135" cy="916520"/>
            </a:xfrm>
            <a:custGeom>
              <a:avLst/>
              <a:gdLst/>
              <a:ahLst/>
              <a:cxnLst/>
              <a:rect l="l" t="t" r="r" b="b"/>
              <a:pathLst>
                <a:path w="11255135" h="916520">
                  <a:moveTo>
                    <a:pt x="11255135" y="447040"/>
                  </a:moveTo>
                  <a:lnTo>
                    <a:pt x="11255135" y="470750"/>
                  </a:lnTo>
                  <a:lnTo>
                    <a:pt x="10808095" y="916520"/>
                  </a:lnTo>
                  <a:lnTo>
                    <a:pt x="458805" y="916520"/>
                  </a:lnTo>
                  <a:lnTo>
                    <a:pt x="1270" y="470750"/>
                  </a:lnTo>
                  <a:lnTo>
                    <a:pt x="0" y="469480"/>
                  </a:lnTo>
                  <a:lnTo>
                    <a:pt x="0" y="447040"/>
                  </a:lnTo>
                  <a:lnTo>
                    <a:pt x="458805" y="0"/>
                  </a:lnTo>
                  <a:lnTo>
                    <a:pt x="10808095" y="0"/>
                  </a:lnTo>
                  <a:lnTo>
                    <a:pt x="10809366" y="1270"/>
                  </a:lnTo>
                  <a:lnTo>
                    <a:pt x="11255135" y="447040"/>
                  </a:lnTo>
                  <a:close/>
                </a:path>
              </a:pathLst>
            </a:custGeom>
            <a:solidFill>
              <a:srgbClr val="DDD30B"/>
            </a:solidFill>
          </p:spPr>
        </p:sp>
      </p:grpSp>
      <p:grpSp>
        <p:nvGrpSpPr>
          <p:cNvPr id="11" name="Group 11"/>
          <p:cNvGrpSpPr/>
          <p:nvPr/>
        </p:nvGrpSpPr>
        <p:grpSpPr>
          <a:xfrm>
            <a:off x="3660226" y="6336498"/>
            <a:ext cx="5184061" cy="794825"/>
            <a:chOff x="0" y="0"/>
            <a:chExt cx="7533411" cy="1155030"/>
          </a:xfrm>
        </p:grpSpPr>
        <p:sp>
          <p:nvSpPr>
            <p:cNvPr id="12" name="Freeform 12"/>
            <p:cNvSpPr/>
            <p:nvPr/>
          </p:nvSpPr>
          <p:spPr>
            <a:xfrm>
              <a:off x="0" y="0"/>
              <a:ext cx="7087641" cy="709260"/>
            </a:xfrm>
            <a:custGeom>
              <a:avLst/>
              <a:gdLst/>
              <a:ahLst/>
              <a:cxnLst/>
              <a:rect l="l" t="t" r="r" b="b"/>
              <a:pathLst>
                <a:path w="7087641" h="709260">
                  <a:moveTo>
                    <a:pt x="7086371" y="0"/>
                  </a:moveTo>
                  <a:lnTo>
                    <a:pt x="7087641" y="1270"/>
                  </a:lnTo>
                  <a:lnTo>
                    <a:pt x="7087641" y="0"/>
                  </a:lnTo>
                  <a:lnTo>
                    <a:pt x="7086371" y="0"/>
                  </a:lnTo>
                  <a:close/>
                  <a:moveTo>
                    <a:pt x="0" y="707990"/>
                  </a:moveTo>
                  <a:lnTo>
                    <a:pt x="0" y="709260"/>
                  </a:lnTo>
                  <a:lnTo>
                    <a:pt x="1270" y="709260"/>
                  </a:lnTo>
                  <a:lnTo>
                    <a:pt x="0" y="707990"/>
                  </a:lnTo>
                  <a:close/>
                </a:path>
              </a:pathLst>
            </a:custGeom>
            <a:solidFill>
              <a:srgbClr val="DDD30B"/>
            </a:solidFill>
          </p:spPr>
        </p:sp>
        <p:sp>
          <p:nvSpPr>
            <p:cNvPr id="13" name="Freeform 13"/>
            <p:cNvSpPr/>
            <p:nvPr/>
          </p:nvSpPr>
          <p:spPr>
            <a:xfrm>
              <a:off x="0" y="0"/>
              <a:ext cx="7533411" cy="1155030"/>
            </a:xfrm>
            <a:custGeom>
              <a:avLst/>
              <a:gdLst/>
              <a:ahLst/>
              <a:cxnLst/>
              <a:rect l="l" t="t" r="r" b="b"/>
              <a:pathLst>
                <a:path w="7533411" h="1155030">
                  <a:moveTo>
                    <a:pt x="7533411" y="447040"/>
                  </a:moveTo>
                  <a:lnTo>
                    <a:pt x="7533411" y="709260"/>
                  </a:lnTo>
                  <a:lnTo>
                    <a:pt x="7086371" y="1155030"/>
                  </a:lnTo>
                  <a:lnTo>
                    <a:pt x="449878" y="1155030"/>
                  </a:lnTo>
                  <a:lnTo>
                    <a:pt x="1270" y="709260"/>
                  </a:lnTo>
                  <a:lnTo>
                    <a:pt x="0" y="707990"/>
                  </a:lnTo>
                  <a:lnTo>
                    <a:pt x="0" y="447040"/>
                  </a:lnTo>
                  <a:lnTo>
                    <a:pt x="449878" y="0"/>
                  </a:lnTo>
                  <a:lnTo>
                    <a:pt x="7086371" y="0"/>
                  </a:lnTo>
                  <a:lnTo>
                    <a:pt x="7087642" y="1270"/>
                  </a:lnTo>
                  <a:lnTo>
                    <a:pt x="7533411" y="447040"/>
                  </a:lnTo>
                  <a:close/>
                </a:path>
              </a:pathLst>
            </a:custGeom>
            <a:solidFill>
              <a:srgbClr val="DDD30B"/>
            </a:solidFill>
          </p:spPr>
        </p:sp>
      </p:grpSp>
      <p:grpSp>
        <p:nvGrpSpPr>
          <p:cNvPr id="14" name="Group 14"/>
          <p:cNvGrpSpPr/>
          <p:nvPr/>
        </p:nvGrpSpPr>
        <p:grpSpPr>
          <a:xfrm>
            <a:off x="2397661" y="7485901"/>
            <a:ext cx="13515749" cy="1181599"/>
            <a:chOff x="0" y="0"/>
            <a:chExt cx="18291387" cy="1599104"/>
          </a:xfrm>
        </p:grpSpPr>
        <p:sp>
          <p:nvSpPr>
            <p:cNvPr id="15" name="Freeform 15"/>
            <p:cNvSpPr/>
            <p:nvPr/>
          </p:nvSpPr>
          <p:spPr>
            <a:xfrm>
              <a:off x="0" y="0"/>
              <a:ext cx="17845618" cy="1153334"/>
            </a:xfrm>
            <a:custGeom>
              <a:avLst/>
              <a:gdLst/>
              <a:ahLst/>
              <a:cxnLst/>
              <a:rect l="l" t="t" r="r" b="b"/>
              <a:pathLst>
                <a:path w="17845618" h="1153334">
                  <a:moveTo>
                    <a:pt x="17844346" y="0"/>
                  </a:moveTo>
                  <a:lnTo>
                    <a:pt x="17845618" y="1270"/>
                  </a:lnTo>
                  <a:lnTo>
                    <a:pt x="17845618" y="0"/>
                  </a:lnTo>
                  <a:lnTo>
                    <a:pt x="17844346" y="0"/>
                  </a:lnTo>
                  <a:close/>
                  <a:moveTo>
                    <a:pt x="0" y="1152064"/>
                  </a:moveTo>
                  <a:lnTo>
                    <a:pt x="0" y="1153334"/>
                  </a:lnTo>
                  <a:lnTo>
                    <a:pt x="1270" y="1153334"/>
                  </a:lnTo>
                  <a:lnTo>
                    <a:pt x="0" y="1152064"/>
                  </a:lnTo>
                  <a:close/>
                </a:path>
              </a:pathLst>
            </a:custGeom>
            <a:solidFill>
              <a:srgbClr val="FF1616"/>
            </a:solidFill>
          </p:spPr>
        </p:sp>
        <p:sp>
          <p:nvSpPr>
            <p:cNvPr id="16" name="Freeform 16"/>
            <p:cNvSpPr/>
            <p:nvPr/>
          </p:nvSpPr>
          <p:spPr>
            <a:xfrm>
              <a:off x="0" y="0"/>
              <a:ext cx="18291387" cy="1599104"/>
            </a:xfrm>
            <a:custGeom>
              <a:avLst/>
              <a:gdLst/>
              <a:ahLst/>
              <a:cxnLst/>
              <a:rect l="l" t="t" r="r" b="b"/>
              <a:pathLst>
                <a:path w="18291387" h="1599104">
                  <a:moveTo>
                    <a:pt x="18291387" y="447040"/>
                  </a:moveTo>
                  <a:lnTo>
                    <a:pt x="18291387" y="1153334"/>
                  </a:lnTo>
                  <a:lnTo>
                    <a:pt x="17844346" y="1599104"/>
                  </a:lnTo>
                  <a:lnTo>
                    <a:pt x="475682" y="1599104"/>
                  </a:lnTo>
                  <a:lnTo>
                    <a:pt x="1270" y="1153334"/>
                  </a:lnTo>
                  <a:lnTo>
                    <a:pt x="0" y="1152064"/>
                  </a:lnTo>
                  <a:lnTo>
                    <a:pt x="0" y="447040"/>
                  </a:lnTo>
                  <a:lnTo>
                    <a:pt x="475682" y="0"/>
                  </a:lnTo>
                  <a:lnTo>
                    <a:pt x="17844348" y="0"/>
                  </a:lnTo>
                  <a:lnTo>
                    <a:pt x="17845618" y="1270"/>
                  </a:lnTo>
                  <a:lnTo>
                    <a:pt x="18291387" y="447040"/>
                  </a:lnTo>
                  <a:close/>
                </a:path>
              </a:pathLst>
            </a:custGeom>
            <a:solidFill>
              <a:srgbClr val="00C2CB"/>
            </a:solidFill>
          </p:spPr>
        </p:sp>
      </p:grpSp>
      <p:grpSp>
        <p:nvGrpSpPr>
          <p:cNvPr id="17" name="Group 17"/>
          <p:cNvGrpSpPr/>
          <p:nvPr/>
        </p:nvGrpSpPr>
        <p:grpSpPr>
          <a:xfrm>
            <a:off x="3206916" y="8989834"/>
            <a:ext cx="10648560" cy="1026171"/>
            <a:chOff x="0" y="0"/>
            <a:chExt cx="2922121" cy="281596"/>
          </a:xfrm>
        </p:grpSpPr>
        <p:sp>
          <p:nvSpPr>
            <p:cNvPr id="18" name="Freeform 18"/>
            <p:cNvSpPr/>
            <p:nvPr/>
          </p:nvSpPr>
          <p:spPr>
            <a:xfrm>
              <a:off x="0" y="0"/>
              <a:ext cx="2922121" cy="281596"/>
            </a:xfrm>
            <a:custGeom>
              <a:avLst/>
              <a:gdLst/>
              <a:ahLst/>
              <a:cxnLst/>
              <a:rect l="l" t="t" r="r" b="b"/>
              <a:pathLst>
                <a:path w="2922121" h="281596">
                  <a:moveTo>
                    <a:pt x="0" y="0"/>
                  </a:moveTo>
                  <a:lnTo>
                    <a:pt x="2922121" y="0"/>
                  </a:lnTo>
                  <a:lnTo>
                    <a:pt x="2922121" y="281596"/>
                  </a:lnTo>
                  <a:lnTo>
                    <a:pt x="0" y="281596"/>
                  </a:lnTo>
                  <a:close/>
                </a:path>
              </a:pathLst>
            </a:custGeom>
            <a:solidFill>
              <a:srgbClr val="FF1616">
                <a:alpha val="38824"/>
              </a:srgbClr>
            </a:solidFill>
          </p:spPr>
        </p:sp>
      </p:grpSp>
      <p:sp>
        <p:nvSpPr>
          <p:cNvPr id="19" name="TextBox 19"/>
          <p:cNvSpPr txBox="1"/>
          <p:nvPr/>
        </p:nvSpPr>
        <p:spPr>
          <a:xfrm>
            <a:off x="3510627" y="32812"/>
            <a:ext cx="12704909" cy="1409483"/>
          </a:xfrm>
          <a:prstGeom prst="rect">
            <a:avLst/>
          </a:prstGeom>
        </p:spPr>
        <p:txBody>
          <a:bodyPr lIns="0" tIns="0" rIns="0" bIns="0" rtlCol="0" anchor="t">
            <a:spAutoFit/>
          </a:bodyPr>
          <a:lstStyle/>
          <a:p>
            <a:pPr marL="0" lvl="0" indent="0" algn="just">
              <a:lnSpc>
                <a:spcPts val="11561"/>
              </a:lnSpc>
              <a:spcBef>
                <a:spcPct val="0"/>
              </a:spcBef>
            </a:pPr>
            <a:r>
              <a:rPr lang="en-US" sz="8258">
                <a:solidFill>
                  <a:srgbClr val="004AAD"/>
                </a:solidFill>
                <a:latin typeface="Poppins Medium Bold"/>
              </a:rPr>
              <a:t>ANÁLISIS ESTADÍSTICO</a:t>
            </a:r>
          </a:p>
        </p:txBody>
      </p:sp>
      <p:sp>
        <p:nvSpPr>
          <p:cNvPr id="20" name="TextBox 20"/>
          <p:cNvSpPr txBox="1"/>
          <p:nvPr/>
        </p:nvSpPr>
        <p:spPr>
          <a:xfrm>
            <a:off x="3660225" y="1913687"/>
            <a:ext cx="7613137" cy="577081"/>
          </a:xfrm>
          <a:prstGeom prst="rect">
            <a:avLst/>
          </a:prstGeom>
        </p:spPr>
        <p:txBody>
          <a:bodyPr wrap="square" lIns="0" tIns="0" rIns="0" bIns="0" rtlCol="0" anchor="t">
            <a:spAutoFit/>
          </a:bodyPr>
          <a:lstStyle/>
          <a:p>
            <a:pPr algn="ctr">
              <a:lnSpc>
                <a:spcPts val="4534"/>
              </a:lnSpc>
              <a:spcBef>
                <a:spcPct val="0"/>
              </a:spcBef>
            </a:pPr>
            <a:r>
              <a:rPr lang="en-US" sz="3238" dirty="0">
                <a:solidFill>
                  <a:srgbClr val="000000"/>
                </a:solidFill>
                <a:latin typeface="Poppins Medium Bold"/>
              </a:rPr>
              <a:t>ESQUEMA DE ANALISIS DE VARIANZA</a:t>
            </a:r>
          </a:p>
        </p:txBody>
      </p:sp>
      <p:sp>
        <p:nvSpPr>
          <p:cNvPr id="21" name="TextBox 21"/>
          <p:cNvSpPr txBox="1"/>
          <p:nvPr/>
        </p:nvSpPr>
        <p:spPr>
          <a:xfrm>
            <a:off x="3977192" y="6422617"/>
            <a:ext cx="4560341" cy="577081"/>
          </a:xfrm>
          <a:prstGeom prst="rect">
            <a:avLst/>
          </a:prstGeom>
        </p:spPr>
        <p:txBody>
          <a:bodyPr wrap="square" lIns="0" tIns="0" rIns="0" bIns="0" rtlCol="0" anchor="t">
            <a:spAutoFit/>
          </a:bodyPr>
          <a:lstStyle/>
          <a:p>
            <a:pPr algn="ctr">
              <a:lnSpc>
                <a:spcPts val="4534"/>
              </a:lnSpc>
              <a:spcBef>
                <a:spcPct val="0"/>
              </a:spcBef>
            </a:pPr>
            <a:r>
              <a:rPr lang="en-US" sz="3238" dirty="0">
                <a:solidFill>
                  <a:srgbClr val="000000"/>
                </a:solidFill>
                <a:latin typeface="Poppins Medium Bold"/>
              </a:rPr>
              <a:t>ANALISIS FUNCIONAL</a:t>
            </a:r>
          </a:p>
        </p:txBody>
      </p:sp>
      <p:sp>
        <p:nvSpPr>
          <p:cNvPr id="22" name="TextBox 22"/>
          <p:cNvSpPr txBox="1"/>
          <p:nvPr/>
        </p:nvSpPr>
        <p:spPr>
          <a:xfrm>
            <a:off x="2699787" y="7613641"/>
            <a:ext cx="12911499" cy="878493"/>
          </a:xfrm>
          <a:prstGeom prst="rect">
            <a:avLst/>
          </a:prstGeom>
        </p:spPr>
        <p:txBody>
          <a:bodyPr lIns="0" tIns="0" rIns="0" bIns="0" rtlCol="0" anchor="t">
            <a:spAutoFit/>
          </a:bodyPr>
          <a:lstStyle/>
          <a:p>
            <a:pPr algn="ctr">
              <a:lnSpc>
                <a:spcPts val="3554"/>
              </a:lnSpc>
              <a:spcBef>
                <a:spcPct val="0"/>
              </a:spcBef>
            </a:pPr>
            <a:r>
              <a:rPr lang="en-US" sz="2538">
                <a:solidFill>
                  <a:srgbClr val="000000"/>
                </a:solidFill>
                <a:latin typeface="Poppins Medium Bold"/>
              </a:rPr>
              <a:t>PARA ESO SE UTILIZÓ REGRESIONES NO LINEALES APLICANDO LA ECUACIÓN DE WEIBULL CON CUATRO PARÁMETROS:</a:t>
            </a:r>
          </a:p>
        </p:txBody>
      </p:sp>
      <p:sp>
        <p:nvSpPr>
          <p:cNvPr id="23" name="TextBox 23"/>
          <p:cNvSpPr txBox="1"/>
          <p:nvPr/>
        </p:nvSpPr>
        <p:spPr>
          <a:xfrm>
            <a:off x="3696216" y="9191625"/>
            <a:ext cx="9669959" cy="555914"/>
          </a:xfrm>
          <a:prstGeom prst="rect">
            <a:avLst/>
          </a:prstGeom>
        </p:spPr>
        <p:txBody>
          <a:bodyPr lIns="0" tIns="0" rIns="0" bIns="0" rtlCol="0" anchor="t">
            <a:spAutoFit/>
          </a:bodyPr>
          <a:lstStyle/>
          <a:p>
            <a:pPr algn="ctr">
              <a:lnSpc>
                <a:spcPts val="4534"/>
              </a:lnSpc>
              <a:spcBef>
                <a:spcPct val="0"/>
              </a:spcBef>
            </a:pPr>
            <a:r>
              <a:rPr lang="en-US" sz="3238">
                <a:solidFill>
                  <a:srgbClr val="000000"/>
                </a:solidFill>
                <a:latin typeface="Poppins Medium Bold"/>
              </a:rPr>
              <a:t>F(X)=C+(D-C)EXP⁡(-EXP(B(LOG(X)-LOG(E))))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224" r="7224"/>
          <a:stretch>
            <a:fillRect/>
          </a:stretch>
        </p:blipFill>
        <p:spPr>
          <a:xfrm>
            <a:off x="3403277" y="1966829"/>
            <a:ext cx="6727642" cy="8212926"/>
          </a:xfrm>
          <a:prstGeom prst="rect">
            <a:avLst/>
          </a:prstGeom>
        </p:spPr>
      </p:pic>
      <p:grpSp>
        <p:nvGrpSpPr>
          <p:cNvPr id="3" name="Group 3"/>
          <p:cNvGrpSpPr/>
          <p:nvPr/>
        </p:nvGrpSpPr>
        <p:grpSpPr>
          <a:xfrm>
            <a:off x="3281280" y="3309954"/>
            <a:ext cx="6040291" cy="811074"/>
            <a:chOff x="0" y="0"/>
            <a:chExt cx="9226566" cy="1238919"/>
          </a:xfrm>
        </p:grpSpPr>
        <p:sp>
          <p:nvSpPr>
            <p:cNvPr id="4" name="Freeform 4"/>
            <p:cNvSpPr/>
            <p:nvPr/>
          </p:nvSpPr>
          <p:spPr>
            <a:xfrm>
              <a:off x="0" y="0"/>
              <a:ext cx="8780797" cy="793149"/>
            </a:xfrm>
            <a:custGeom>
              <a:avLst/>
              <a:gdLst/>
              <a:ahLst/>
              <a:cxnLst/>
              <a:rect l="l" t="t" r="r" b="b"/>
              <a:pathLst>
                <a:path w="8780797" h="793149">
                  <a:moveTo>
                    <a:pt x="8779526" y="0"/>
                  </a:moveTo>
                  <a:lnTo>
                    <a:pt x="8780797" y="1270"/>
                  </a:lnTo>
                  <a:lnTo>
                    <a:pt x="8780797" y="0"/>
                  </a:lnTo>
                  <a:lnTo>
                    <a:pt x="8779526" y="0"/>
                  </a:lnTo>
                  <a:close/>
                  <a:moveTo>
                    <a:pt x="0" y="791879"/>
                  </a:moveTo>
                  <a:lnTo>
                    <a:pt x="0" y="793149"/>
                  </a:lnTo>
                  <a:lnTo>
                    <a:pt x="1270" y="793149"/>
                  </a:lnTo>
                  <a:lnTo>
                    <a:pt x="0" y="791879"/>
                  </a:lnTo>
                  <a:close/>
                </a:path>
              </a:pathLst>
            </a:custGeom>
            <a:solidFill>
              <a:srgbClr val="DDD30B">
                <a:alpha val="80784"/>
              </a:srgbClr>
            </a:solidFill>
          </p:spPr>
        </p:sp>
        <p:sp>
          <p:nvSpPr>
            <p:cNvPr id="5" name="Freeform 5"/>
            <p:cNvSpPr/>
            <p:nvPr/>
          </p:nvSpPr>
          <p:spPr>
            <a:xfrm>
              <a:off x="0" y="0"/>
              <a:ext cx="9226566" cy="1238919"/>
            </a:xfrm>
            <a:custGeom>
              <a:avLst/>
              <a:gdLst/>
              <a:ahLst/>
              <a:cxnLst/>
              <a:rect l="l" t="t" r="r" b="b"/>
              <a:pathLst>
                <a:path w="9226566" h="1238919">
                  <a:moveTo>
                    <a:pt x="9226566" y="447040"/>
                  </a:moveTo>
                  <a:lnTo>
                    <a:pt x="9226566" y="793149"/>
                  </a:lnTo>
                  <a:lnTo>
                    <a:pt x="8779526" y="1238919"/>
                  </a:lnTo>
                  <a:lnTo>
                    <a:pt x="453940" y="1238919"/>
                  </a:lnTo>
                  <a:lnTo>
                    <a:pt x="1270" y="793149"/>
                  </a:lnTo>
                  <a:lnTo>
                    <a:pt x="0" y="791879"/>
                  </a:lnTo>
                  <a:lnTo>
                    <a:pt x="0" y="447040"/>
                  </a:lnTo>
                  <a:lnTo>
                    <a:pt x="453940" y="0"/>
                  </a:lnTo>
                  <a:lnTo>
                    <a:pt x="8779527" y="0"/>
                  </a:lnTo>
                  <a:lnTo>
                    <a:pt x="8780797" y="1270"/>
                  </a:lnTo>
                  <a:lnTo>
                    <a:pt x="9226566" y="447040"/>
                  </a:lnTo>
                  <a:close/>
                </a:path>
              </a:pathLst>
            </a:custGeom>
            <a:solidFill>
              <a:srgbClr val="DB4333">
                <a:alpha val="80784"/>
              </a:srgbClr>
            </a:solidFill>
          </p:spPr>
        </p:sp>
      </p:grpSp>
      <p:grpSp>
        <p:nvGrpSpPr>
          <p:cNvPr id="6" name="Group 6"/>
          <p:cNvGrpSpPr/>
          <p:nvPr/>
        </p:nvGrpSpPr>
        <p:grpSpPr>
          <a:xfrm rot="-10800000">
            <a:off x="8871399" y="-760276"/>
            <a:ext cx="14359342" cy="14336367"/>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76F3C"/>
            </a:solidFill>
          </p:spPr>
        </p:sp>
      </p:grpSp>
      <p:grpSp>
        <p:nvGrpSpPr>
          <p:cNvPr id="8" name="Group 8"/>
          <p:cNvGrpSpPr/>
          <p:nvPr/>
        </p:nvGrpSpPr>
        <p:grpSpPr>
          <a:xfrm>
            <a:off x="3403277" y="1966829"/>
            <a:ext cx="5864242" cy="1114378"/>
            <a:chOff x="0" y="0"/>
            <a:chExt cx="8957650" cy="1702217"/>
          </a:xfrm>
        </p:grpSpPr>
        <p:sp>
          <p:nvSpPr>
            <p:cNvPr id="9" name="Freeform 9"/>
            <p:cNvSpPr/>
            <p:nvPr/>
          </p:nvSpPr>
          <p:spPr>
            <a:xfrm>
              <a:off x="0" y="0"/>
              <a:ext cx="8511880" cy="1256447"/>
            </a:xfrm>
            <a:custGeom>
              <a:avLst/>
              <a:gdLst/>
              <a:ahLst/>
              <a:cxnLst/>
              <a:rect l="l" t="t" r="r" b="b"/>
              <a:pathLst>
                <a:path w="8511880" h="1256447">
                  <a:moveTo>
                    <a:pt x="8510610" y="0"/>
                  </a:moveTo>
                  <a:lnTo>
                    <a:pt x="8511880" y="1270"/>
                  </a:lnTo>
                  <a:lnTo>
                    <a:pt x="8511880" y="0"/>
                  </a:lnTo>
                  <a:lnTo>
                    <a:pt x="8510610" y="0"/>
                  </a:lnTo>
                  <a:close/>
                  <a:moveTo>
                    <a:pt x="0" y="1255177"/>
                  </a:moveTo>
                  <a:lnTo>
                    <a:pt x="0" y="1256447"/>
                  </a:lnTo>
                  <a:lnTo>
                    <a:pt x="1270" y="1256447"/>
                  </a:lnTo>
                  <a:lnTo>
                    <a:pt x="0" y="1255177"/>
                  </a:lnTo>
                  <a:close/>
                </a:path>
              </a:pathLst>
            </a:custGeom>
            <a:solidFill>
              <a:srgbClr val="DDD30B">
                <a:alpha val="80784"/>
              </a:srgbClr>
            </a:solidFill>
          </p:spPr>
        </p:sp>
        <p:sp>
          <p:nvSpPr>
            <p:cNvPr id="10" name="Freeform 10"/>
            <p:cNvSpPr/>
            <p:nvPr/>
          </p:nvSpPr>
          <p:spPr>
            <a:xfrm>
              <a:off x="0" y="0"/>
              <a:ext cx="8957650" cy="1702217"/>
            </a:xfrm>
            <a:custGeom>
              <a:avLst/>
              <a:gdLst/>
              <a:ahLst/>
              <a:cxnLst/>
              <a:rect l="l" t="t" r="r" b="b"/>
              <a:pathLst>
                <a:path w="8957650" h="1702217">
                  <a:moveTo>
                    <a:pt x="8957650" y="447040"/>
                  </a:moveTo>
                  <a:lnTo>
                    <a:pt x="8957650" y="1256447"/>
                  </a:lnTo>
                  <a:lnTo>
                    <a:pt x="8510610" y="1702217"/>
                  </a:lnTo>
                  <a:lnTo>
                    <a:pt x="453295" y="1702217"/>
                  </a:lnTo>
                  <a:lnTo>
                    <a:pt x="1270" y="1256447"/>
                  </a:lnTo>
                  <a:lnTo>
                    <a:pt x="0" y="1255177"/>
                  </a:lnTo>
                  <a:lnTo>
                    <a:pt x="0" y="447040"/>
                  </a:lnTo>
                  <a:lnTo>
                    <a:pt x="453295" y="0"/>
                  </a:lnTo>
                  <a:lnTo>
                    <a:pt x="8510611" y="0"/>
                  </a:lnTo>
                  <a:lnTo>
                    <a:pt x="8511880" y="1270"/>
                  </a:lnTo>
                  <a:lnTo>
                    <a:pt x="8957650" y="447040"/>
                  </a:lnTo>
                  <a:close/>
                </a:path>
              </a:pathLst>
            </a:custGeom>
            <a:solidFill>
              <a:srgbClr val="DB4333">
                <a:alpha val="80784"/>
              </a:srgbClr>
            </a:solidFill>
          </p:spPr>
        </p:sp>
      </p:grpSp>
      <p:grpSp>
        <p:nvGrpSpPr>
          <p:cNvPr id="11" name="Group 11"/>
          <p:cNvGrpSpPr/>
          <p:nvPr/>
        </p:nvGrpSpPr>
        <p:grpSpPr>
          <a:xfrm>
            <a:off x="3676948" y="0"/>
            <a:ext cx="11648829" cy="1351844"/>
            <a:chOff x="0" y="0"/>
            <a:chExt cx="3410491" cy="395787"/>
          </a:xfrm>
        </p:grpSpPr>
        <p:sp>
          <p:nvSpPr>
            <p:cNvPr id="12" name="Freeform 12"/>
            <p:cNvSpPr/>
            <p:nvPr/>
          </p:nvSpPr>
          <p:spPr>
            <a:xfrm>
              <a:off x="0" y="0"/>
              <a:ext cx="3410491" cy="395787"/>
            </a:xfrm>
            <a:custGeom>
              <a:avLst/>
              <a:gdLst/>
              <a:ahLst/>
              <a:cxnLst/>
              <a:rect l="l" t="t" r="r" b="b"/>
              <a:pathLst>
                <a:path w="3410491" h="395787">
                  <a:moveTo>
                    <a:pt x="0" y="0"/>
                  </a:moveTo>
                  <a:lnTo>
                    <a:pt x="3410491" y="0"/>
                  </a:lnTo>
                  <a:lnTo>
                    <a:pt x="3410491" y="395787"/>
                  </a:lnTo>
                  <a:lnTo>
                    <a:pt x="0" y="395787"/>
                  </a:lnTo>
                  <a:close/>
                </a:path>
              </a:pathLst>
            </a:custGeom>
            <a:solidFill>
              <a:srgbClr val="DDD30B">
                <a:alpha val="67843"/>
              </a:srgbClr>
            </a:solidFill>
          </p:spPr>
        </p:sp>
      </p:grpSp>
      <p:grpSp>
        <p:nvGrpSpPr>
          <p:cNvPr id="13" name="Group 13"/>
          <p:cNvGrpSpPr/>
          <p:nvPr/>
        </p:nvGrpSpPr>
        <p:grpSpPr>
          <a:xfrm>
            <a:off x="3403277" y="4337625"/>
            <a:ext cx="5918293" cy="811074"/>
            <a:chOff x="0" y="0"/>
            <a:chExt cx="9040214" cy="1238919"/>
          </a:xfrm>
        </p:grpSpPr>
        <p:sp>
          <p:nvSpPr>
            <p:cNvPr id="14" name="Freeform 14"/>
            <p:cNvSpPr/>
            <p:nvPr/>
          </p:nvSpPr>
          <p:spPr>
            <a:xfrm>
              <a:off x="0" y="0"/>
              <a:ext cx="8594444" cy="793149"/>
            </a:xfrm>
            <a:custGeom>
              <a:avLst/>
              <a:gdLst/>
              <a:ahLst/>
              <a:cxnLst/>
              <a:rect l="l" t="t" r="r" b="b"/>
              <a:pathLst>
                <a:path w="8594444" h="793149">
                  <a:moveTo>
                    <a:pt x="8593174" y="0"/>
                  </a:moveTo>
                  <a:lnTo>
                    <a:pt x="8594444" y="1270"/>
                  </a:lnTo>
                  <a:lnTo>
                    <a:pt x="8594444" y="0"/>
                  </a:lnTo>
                  <a:lnTo>
                    <a:pt x="8593174" y="0"/>
                  </a:lnTo>
                  <a:close/>
                  <a:moveTo>
                    <a:pt x="0" y="791879"/>
                  </a:moveTo>
                  <a:lnTo>
                    <a:pt x="0" y="793149"/>
                  </a:lnTo>
                  <a:lnTo>
                    <a:pt x="1270" y="793149"/>
                  </a:lnTo>
                  <a:lnTo>
                    <a:pt x="0" y="791879"/>
                  </a:lnTo>
                  <a:close/>
                </a:path>
              </a:pathLst>
            </a:custGeom>
            <a:solidFill>
              <a:srgbClr val="DDD30B">
                <a:alpha val="80784"/>
              </a:srgbClr>
            </a:solidFill>
          </p:spPr>
        </p:sp>
        <p:sp>
          <p:nvSpPr>
            <p:cNvPr id="15" name="Freeform 15"/>
            <p:cNvSpPr/>
            <p:nvPr/>
          </p:nvSpPr>
          <p:spPr>
            <a:xfrm>
              <a:off x="0" y="0"/>
              <a:ext cx="9040214" cy="1238919"/>
            </a:xfrm>
            <a:custGeom>
              <a:avLst/>
              <a:gdLst/>
              <a:ahLst/>
              <a:cxnLst/>
              <a:rect l="l" t="t" r="r" b="b"/>
              <a:pathLst>
                <a:path w="9040214" h="1238919">
                  <a:moveTo>
                    <a:pt x="9040214" y="447040"/>
                  </a:moveTo>
                  <a:lnTo>
                    <a:pt x="9040214" y="793149"/>
                  </a:lnTo>
                  <a:lnTo>
                    <a:pt x="8593174" y="1238919"/>
                  </a:lnTo>
                  <a:lnTo>
                    <a:pt x="453493" y="1238919"/>
                  </a:lnTo>
                  <a:lnTo>
                    <a:pt x="1270" y="793149"/>
                  </a:lnTo>
                  <a:lnTo>
                    <a:pt x="0" y="791879"/>
                  </a:lnTo>
                  <a:lnTo>
                    <a:pt x="0" y="447040"/>
                  </a:lnTo>
                  <a:lnTo>
                    <a:pt x="453493" y="0"/>
                  </a:lnTo>
                  <a:lnTo>
                    <a:pt x="8593174" y="0"/>
                  </a:lnTo>
                  <a:lnTo>
                    <a:pt x="8594444" y="1270"/>
                  </a:lnTo>
                  <a:lnTo>
                    <a:pt x="9040214" y="447040"/>
                  </a:lnTo>
                  <a:close/>
                </a:path>
              </a:pathLst>
            </a:custGeom>
            <a:solidFill>
              <a:srgbClr val="DB4333">
                <a:alpha val="80784"/>
              </a:srgbClr>
            </a:solidFill>
          </p:spPr>
        </p:sp>
      </p:grpSp>
      <p:grpSp>
        <p:nvGrpSpPr>
          <p:cNvPr id="16" name="Group 16"/>
          <p:cNvGrpSpPr/>
          <p:nvPr/>
        </p:nvGrpSpPr>
        <p:grpSpPr>
          <a:xfrm>
            <a:off x="3281280" y="5416612"/>
            <a:ext cx="6040291" cy="811074"/>
            <a:chOff x="0" y="0"/>
            <a:chExt cx="9226566" cy="1238919"/>
          </a:xfrm>
        </p:grpSpPr>
        <p:sp>
          <p:nvSpPr>
            <p:cNvPr id="17" name="Freeform 17"/>
            <p:cNvSpPr/>
            <p:nvPr/>
          </p:nvSpPr>
          <p:spPr>
            <a:xfrm>
              <a:off x="0" y="0"/>
              <a:ext cx="8780797" cy="793149"/>
            </a:xfrm>
            <a:custGeom>
              <a:avLst/>
              <a:gdLst/>
              <a:ahLst/>
              <a:cxnLst/>
              <a:rect l="l" t="t" r="r" b="b"/>
              <a:pathLst>
                <a:path w="8780797" h="793149">
                  <a:moveTo>
                    <a:pt x="8779526" y="0"/>
                  </a:moveTo>
                  <a:lnTo>
                    <a:pt x="8780797" y="1270"/>
                  </a:lnTo>
                  <a:lnTo>
                    <a:pt x="8780797" y="0"/>
                  </a:lnTo>
                  <a:lnTo>
                    <a:pt x="8779526" y="0"/>
                  </a:lnTo>
                  <a:close/>
                  <a:moveTo>
                    <a:pt x="0" y="791879"/>
                  </a:moveTo>
                  <a:lnTo>
                    <a:pt x="0" y="793149"/>
                  </a:lnTo>
                  <a:lnTo>
                    <a:pt x="1270" y="793149"/>
                  </a:lnTo>
                  <a:lnTo>
                    <a:pt x="0" y="791879"/>
                  </a:lnTo>
                  <a:close/>
                </a:path>
              </a:pathLst>
            </a:custGeom>
            <a:solidFill>
              <a:srgbClr val="DDD30B">
                <a:alpha val="80784"/>
              </a:srgbClr>
            </a:solidFill>
          </p:spPr>
        </p:sp>
        <p:sp>
          <p:nvSpPr>
            <p:cNvPr id="18" name="Freeform 18"/>
            <p:cNvSpPr/>
            <p:nvPr/>
          </p:nvSpPr>
          <p:spPr>
            <a:xfrm>
              <a:off x="0" y="0"/>
              <a:ext cx="9226566" cy="1238919"/>
            </a:xfrm>
            <a:custGeom>
              <a:avLst/>
              <a:gdLst/>
              <a:ahLst/>
              <a:cxnLst/>
              <a:rect l="l" t="t" r="r" b="b"/>
              <a:pathLst>
                <a:path w="9226566" h="1238919">
                  <a:moveTo>
                    <a:pt x="9226566" y="447040"/>
                  </a:moveTo>
                  <a:lnTo>
                    <a:pt x="9226566" y="793149"/>
                  </a:lnTo>
                  <a:lnTo>
                    <a:pt x="8779526" y="1238919"/>
                  </a:lnTo>
                  <a:lnTo>
                    <a:pt x="453940" y="1238919"/>
                  </a:lnTo>
                  <a:lnTo>
                    <a:pt x="1270" y="793149"/>
                  </a:lnTo>
                  <a:lnTo>
                    <a:pt x="0" y="791879"/>
                  </a:lnTo>
                  <a:lnTo>
                    <a:pt x="0" y="447040"/>
                  </a:lnTo>
                  <a:lnTo>
                    <a:pt x="453940" y="0"/>
                  </a:lnTo>
                  <a:lnTo>
                    <a:pt x="8779527" y="0"/>
                  </a:lnTo>
                  <a:lnTo>
                    <a:pt x="8780797" y="1270"/>
                  </a:lnTo>
                  <a:lnTo>
                    <a:pt x="9226566" y="447040"/>
                  </a:lnTo>
                  <a:close/>
                </a:path>
              </a:pathLst>
            </a:custGeom>
            <a:solidFill>
              <a:srgbClr val="DB4333">
                <a:alpha val="80784"/>
              </a:srgbClr>
            </a:solidFill>
          </p:spPr>
        </p:sp>
      </p:grpSp>
      <p:grpSp>
        <p:nvGrpSpPr>
          <p:cNvPr id="19" name="Group 19"/>
          <p:cNvGrpSpPr/>
          <p:nvPr/>
        </p:nvGrpSpPr>
        <p:grpSpPr>
          <a:xfrm>
            <a:off x="3281280" y="6407907"/>
            <a:ext cx="5986240" cy="1173889"/>
            <a:chOff x="0" y="0"/>
            <a:chExt cx="9144003" cy="1793120"/>
          </a:xfrm>
        </p:grpSpPr>
        <p:sp>
          <p:nvSpPr>
            <p:cNvPr id="20" name="Freeform 20"/>
            <p:cNvSpPr/>
            <p:nvPr/>
          </p:nvSpPr>
          <p:spPr>
            <a:xfrm>
              <a:off x="0" y="0"/>
              <a:ext cx="8698233" cy="1347350"/>
            </a:xfrm>
            <a:custGeom>
              <a:avLst/>
              <a:gdLst/>
              <a:ahLst/>
              <a:cxnLst/>
              <a:rect l="l" t="t" r="r" b="b"/>
              <a:pathLst>
                <a:path w="8698233" h="1347350">
                  <a:moveTo>
                    <a:pt x="8696962" y="0"/>
                  </a:moveTo>
                  <a:lnTo>
                    <a:pt x="8698233" y="1270"/>
                  </a:lnTo>
                  <a:lnTo>
                    <a:pt x="8698233" y="0"/>
                  </a:lnTo>
                  <a:lnTo>
                    <a:pt x="8696962" y="0"/>
                  </a:lnTo>
                  <a:close/>
                  <a:moveTo>
                    <a:pt x="0" y="1346080"/>
                  </a:moveTo>
                  <a:lnTo>
                    <a:pt x="0" y="1347350"/>
                  </a:lnTo>
                  <a:lnTo>
                    <a:pt x="1270" y="1347350"/>
                  </a:lnTo>
                  <a:lnTo>
                    <a:pt x="0" y="1346080"/>
                  </a:lnTo>
                  <a:close/>
                </a:path>
              </a:pathLst>
            </a:custGeom>
            <a:solidFill>
              <a:srgbClr val="DDD30B">
                <a:alpha val="80784"/>
              </a:srgbClr>
            </a:solidFill>
          </p:spPr>
        </p:sp>
        <p:sp>
          <p:nvSpPr>
            <p:cNvPr id="21" name="Freeform 21"/>
            <p:cNvSpPr/>
            <p:nvPr/>
          </p:nvSpPr>
          <p:spPr>
            <a:xfrm>
              <a:off x="0" y="0"/>
              <a:ext cx="9144002" cy="1793120"/>
            </a:xfrm>
            <a:custGeom>
              <a:avLst/>
              <a:gdLst/>
              <a:ahLst/>
              <a:cxnLst/>
              <a:rect l="l" t="t" r="r" b="b"/>
              <a:pathLst>
                <a:path w="9144002" h="1793120">
                  <a:moveTo>
                    <a:pt x="9144002" y="447040"/>
                  </a:moveTo>
                  <a:lnTo>
                    <a:pt x="9144002" y="1347350"/>
                  </a:lnTo>
                  <a:lnTo>
                    <a:pt x="8696962" y="1793120"/>
                  </a:lnTo>
                  <a:lnTo>
                    <a:pt x="453742" y="1793120"/>
                  </a:lnTo>
                  <a:lnTo>
                    <a:pt x="1270" y="1347350"/>
                  </a:lnTo>
                  <a:lnTo>
                    <a:pt x="0" y="1346080"/>
                  </a:lnTo>
                  <a:lnTo>
                    <a:pt x="0" y="447040"/>
                  </a:lnTo>
                  <a:lnTo>
                    <a:pt x="453742" y="0"/>
                  </a:lnTo>
                  <a:lnTo>
                    <a:pt x="8696963" y="0"/>
                  </a:lnTo>
                  <a:lnTo>
                    <a:pt x="8698233" y="1270"/>
                  </a:lnTo>
                  <a:lnTo>
                    <a:pt x="9144002" y="447040"/>
                  </a:lnTo>
                  <a:close/>
                </a:path>
              </a:pathLst>
            </a:custGeom>
            <a:solidFill>
              <a:srgbClr val="DB4333">
                <a:alpha val="80784"/>
              </a:srgbClr>
            </a:solidFill>
          </p:spPr>
        </p:sp>
      </p:grpSp>
      <p:grpSp>
        <p:nvGrpSpPr>
          <p:cNvPr id="22" name="Group 22"/>
          <p:cNvGrpSpPr/>
          <p:nvPr/>
        </p:nvGrpSpPr>
        <p:grpSpPr>
          <a:xfrm>
            <a:off x="3281280" y="7785101"/>
            <a:ext cx="6040291" cy="811074"/>
            <a:chOff x="0" y="0"/>
            <a:chExt cx="9226566" cy="1238919"/>
          </a:xfrm>
        </p:grpSpPr>
        <p:sp>
          <p:nvSpPr>
            <p:cNvPr id="23" name="Freeform 23"/>
            <p:cNvSpPr/>
            <p:nvPr/>
          </p:nvSpPr>
          <p:spPr>
            <a:xfrm>
              <a:off x="0" y="0"/>
              <a:ext cx="8780797" cy="793149"/>
            </a:xfrm>
            <a:custGeom>
              <a:avLst/>
              <a:gdLst/>
              <a:ahLst/>
              <a:cxnLst/>
              <a:rect l="l" t="t" r="r" b="b"/>
              <a:pathLst>
                <a:path w="8780797" h="793149">
                  <a:moveTo>
                    <a:pt x="8779526" y="0"/>
                  </a:moveTo>
                  <a:lnTo>
                    <a:pt x="8780797" y="1270"/>
                  </a:lnTo>
                  <a:lnTo>
                    <a:pt x="8780797" y="0"/>
                  </a:lnTo>
                  <a:lnTo>
                    <a:pt x="8779526" y="0"/>
                  </a:lnTo>
                  <a:close/>
                  <a:moveTo>
                    <a:pt x="0" y="791879"/>
                  </a:moveTo>
                  <a:lnTo>
                    <a:pt x="0" y="793149"/>
                  </a:lnTo>
                  <a:lnTo>
                    <a:pt x="1270" y="793149"/>
                  </a:lnTo>
                  <a:lnTo>
                    <a:pt x="0" y="791879"/>
                  </a:lnTo>
                  <a:close/>
                </a:path>
              </a:pathLst>
            </a:custGeom>
            <a:solidFill>
              <a:srgbClr val="DDD30B">
                <a:alpha val="80784"/>
              </a:srgbClr>
            </a:solidFill>
          </p:spPr>
        </p:sp>
        <p:sp>
          <p:nvSpPr>
            <p:cNvPr id="24" name="Freeform 24"/>
            <p:cNvSpPr/>
            <p:nvPr/>
          </p:nvSpPr>
          <p:spPr>
            <a:xfrm>
              <a:off x="0" y="0"/>
              <a:ext cx="9226566" cy="1238919"/>
            </a:xfrm>
            <a:custGeom>
              <a:avLst/>
              <a:gdLst/>
              <a:ahLst/>
              <a:cxnLst/>
              <a:rect l="l" t="t" r="r" b="b"/>
              <a:pathLst>
                <a:path w="9226566" h="1238919">
                  <a:moveTo>
                    <a:pt x="9226566" y="447040"/>
                  </a:moveTo>
                  <a:lnTo>
                    <a:pt x="9226566" y="793149"/>
                  </a:lnTo>
                  <a:lnTo>
                    <a:pt x="8779526" y="1238919"/>
                  </a:lnTo>
                  <a:lnTo>
                    <a:pt x="453940" y="1238919"/>
                  </a:lnTo>
                  <a:lnTo>
                    <a:pt x="1270" y="793149"/>
                  </a:lnTo>
                  <a:lnTo>
                    <a:pt x="0" y="791879"/>
                  </a:lnTo>
                  <a:lnTo>
                    <a:pt x="0" y="447040"/>
                  </a:lnTo>
                  <a:lnTo>
                    <a:pt x="453940" y="0"/>
                  </a:lnTo>
                  <a:lnTo>
                    <a:pt x="8779527" y="0"/>
                  </a:lnTo>
                  <a:lnTo>
                    <a:pt x="8780797" y="1270"/>
                  </a:lnTo>
                  <a:lnTo>
                    <a:pt x="9226566" y="447040"/>
                  </a:lnTo>
                  <a:close/>
                </a:path>
              </a:pathLst>
            </a:custGeom>
            <a:solidFill>
              <a:srgbClr val="DB4333">
                <a:alpha val="80784"/>
              </a:srgbClr>
            </a:solidFill>
          </p:spPr>
        </p:sp>
      </p:grpSp>
      <p:grpSp>
        <p:nvGrpSpPr>
          <p:cNvPr id="25" name="Group 25"/>
          <p:cNvGrpSpPr/>
          <p:nvPr/>
        </p:nvGrpSpPr>
        <p:grpSpPr>
          <a:xfrm>
            <a:off x="3281280" y="8836444"/>
            <a:ext cx="6040291" cy="852099"/>
            <a:chOff x="0" y="0"/>
            <a:chExt cx="9226566" cy="1301585"/>
          </a:xfrm>
        </p:grpSpPr>
        <p:sp>
          <p:nvSpPr>
            <p:cNvPr id="26" name="Freeform 26"/>
            <p:cNvSpPr/>
            <p:nvPr/>
          </p:nvSpPr>
          <p:spPr>
            <a:xfrm>
              <a:off x="0" y="0"/>
              <a:ext cx="8780797" cy="855815"/>
            </a:xfrm>
            <a:custGeom>
              <a:avLst/>
              <a:gdLst/>
              <a:ahLst/>
              <a:cxnLst/>
              <a:rect l="l" t="t" r="r" b="b"/>
              <a:pathLst>
                <a:path w="8780797" h="855815">
                  <a:moveTo>
                    <a:pt x="8779526" y="0"/>
                  </a:moveTo>
                  <a:lnTo>
                    <a:pt x="8780797" y="1270"/>
                  </a:lnTo>
                  <a:lnTo>
                    <a:pt x="8780797" y="0"/>
                  </a:lnTo>
                  <a:lnTo>
                    <a:pt x="8779526" y="0"/>
                  </a:lnTo>
                  <a:close/>
                  <a:moveTo>
                    <a:pt x="0" y="854545"/>
                  </a:moveTo>
                  <a:lnTo>
                    <a:pt x="0" y="855815"/>
                  </a:lnTo>
                  <a:lnTo>
                    <a:pt x="1270" y="855815"/>
                  </a:lnTo>
                  <a:lnTo>
                    <a:pt x="0" y="854545"/>
                  </a:lnTo>
                  <a:close/>
                </a:path>
              </a:pathLst>
            </a:custGeom>
            <a:solidFill>
              <a:srgbClr val="DDD30B">
                <a:alpha val="80784"/>
              </a:srgbClr>
            </a:solidFill>
          </p:spPr>
        </p:sp>
        <p:sp>
          <p:nvSpPr>
            <p:cNvPr id="27" name="Freeform 27"/>
            <p:cNvSpPr/>
            <p:nvPr/>
          </p:nvSpPr>
          <p:spPr>
            <a:xfrm>
              <a:off x="0" y="0"/>
              <a:ext cx="9226566" cy="1301585"/>
            </a:xfrm>
            <a:custGeom>
              <a:avLst/>
              <a:gdLst/>
              <a:ahLst/>
              <a:cxnLst/>
              <a:rect l="l" t="t" r="r" b="b"/>
              <a:pathLst>
                <a:path w="9226566" h="1301585">
                  <a:moveTo>
                    <a:pt x="9226566" y="447040"/>
                  </a:moveTo>
                  <a:lnTo>
                    <a:pt x="9226566" y="855815"/>
                  </a:lnTo>
                  <a:lnTo>
                    <a:pt x="8779526" y="1301585"/>
                  </a:lnTo>
                  <a:lnTo>
                    <a:pt x="453940" y="1301585"/>
                  </a:lnTo>
                  <a:lnTo>
                    <a:pt x="1270" y="855815"/>
                  </a:lnTo>
                  <a:lnTo>
                    <a:pt x="0" y="854545"/>
                  </a:lnTo>
                  <a:lnTo>
                    <a:pt x="0" y="447040"/>
                  </a:lnTo>
                  <a:lnTo>
                    <a:pt x="453940" y="0"/>
                  </a:lnTo>
                  <a:lnTo>
                    <a:pt x="8779527" y="0"/>
                  </a:lnTo>
                  <a:lnTo>
                    <a:pt x="8780797" y="1270"/>
                  </a:lnTo>
                  <a:lnTo>
                    <a:pt x="9226566" y="447040"/>
                  </a:lnTo>
                  <a:close/>
                </a:path>
              </a:pathLst>
            </a:custGeom>
            <a:solidFill>
              <a:srgbClr val="DB4333">
                <a:alpha val="80784"/>
              </a:srgbClr>
            </a:solidFill>
          </p:spPr>
        </p:sp>
      </p:grpSp>
      <p:pic>
        <p:nvPicPr>
          <p:cNvPr id="28" name="Picture 28"/>
          <p:cNvPicPr>
            <a:picLocks noChangeAspect="1"/>
          </p:cNvPicPr>
          <p:nvPr/>
        </p:nvPicPr>
        <p:blipFill>
          <a:blip r:embed="rId3"/>
          <a:srcRect l="2277" r="1993"/>
          <a:stretch>
            <a:fillRect/>
          </a:stretch>
        </p:blipFill>
        <p:spPr>
          <a:xfrm>
            <a:off x="9501362" y="3570539"/>
            <a:ext cx="8421844" cy="5015808"/>
          </a:xfrm>
          <a:prstGeom prst="rect">
            <a:avLst/>
          </a:prstGeom>
        </p:spPr>
      </p:pic>
      <p:grpSp>
        <p:nvGrpSpPr>
          <p:cNvPr id="29" name="Group 29"/>
          <p:cNvGrpSpPr/>
          <p:nvPr/>
        </p:nvGrpSpPr>
        <p:grpSpPr>
          <a:xfrm>
            <a:off x="9501362" y="2557482"/>
            <a:ext cx="8421844" cy="839856"/>
            <a:chOff x="0" y="0"/>
            <a:chExt cx="14479390" cy="1443935"/>
          </a:xfrm>
        </p:grpSpPr>
        <p:sp>
          <p:nvSpPr>
            <p:cNvPr id="30" name="Freeform 30"/>
            <p:cNvSpPr/>
            <p:nvPr/>
          </p:nvSpPr>
          <p:spPr>
            <a:xfrm>
              <a:off x="0" y="0"/>
              <a:ext cx="14033619" cy="998165"/>
            </a:xfrm>
            <a:custGeom>
              <a:avLst/>
              <a:gdLst/>
              <a:ahLst/>
              <a:cxnLst/>
              <a:rect l="l" t="t" r="r" b="b"/>
              <a:pathLst>
                <a:path w="14033619" h="998165">
                  <a:moveTo>
                    <a:pt x="14032350" y="0"/>
                  </a:moveTo>
                  <a:lnTo>
                    <a:pt x="14033619" y="1270"/>
                  </a:lnTo>
                  <a:lnTo>
                    <a:pt x="14033619" y="0"/>
                  </a:lnTo>
                  <a:lnTo>
                    <a:pt x="14032350" y="0"/>
                  </a:lnTo>
                  <a:close/>
                  <a:moveTo>
                    <a:pt x="0" y="996895"/>
                  </a:moveTo>
                  <a:lnTo>
                    <a:pt x="0" y="998165"/>
                  </a:lnTo>
                  <a:lnTo>
                    <a:pt x="1270" y="998165"/>
                  </a:lnTo>
                  <a:lnTo>
                    <a:pt x="0" y="996895"/>
                  </a:lnTo>
                  <a:close/>
                </a:path>
              </a:pathLst>
            </a:custGeom>
            <a:solidFill>
              <a:srgbClr val="DDD30B">
                <a:alpha val="80784"/>
              </a:srgbClr>
            </a:solidFill>
          </p:spPr>
        </p:sp>
        <p:sp>
          <p:nvSpPr>
            <p:cNvPr id="31" name="Freeform 31"/>
            <p:cNvSpPr/>
            <p:nvPr/>
          </p:nvSpPr>
          <p:spPr>
            <a:xfrm>
              <a:off x="0" y="0"/>
              <a:ext cx="14479389" cy="1443935"/>
            </a:xfrm>
            <a:custGeom>
              <a:avLst/>
              <a:gdLst/>
              <a:ahLst/>
              <a:cxnLst/>
              <a:rect l="l" t="t" r="r" b="b"/>
              <a:pathLst>
                <a:path w="14479389" h="1443935">
                  <a:moveTo>
                    <a:pt x="14479389" y="447040"/>
                  </a:moveTo>
                  <a:lnTo>
                    <a:pt x="14479389" y="998165"/>
                  </a:lnTo>
                  <a:lnTo>
                    <a:pt x="14032350" y="1443935"/>
                  </a:lnTo>
                  <a:lnTo>
                    <a:pt x="466539" y="1443935"/>
                  </a:lnTo>
                  <a:lnTo>
                    <a:pt x="1270" y="998165"/>
                  </a:lnTo>
                  <a:lnTo>
                    <a:pt x="0" y="996895"/>
                  </a:lnTo>
                  <a:lnTo>
                    <a:pt x="0" y="447040"/>
                  </a:lnTo>
                  <a:lnTo>
                    <a:pt x="466539" y="0"/>
                  </a:lnTo>
                  <a:lnTo>
                    <a:pt x="14032350" y="0"/>
                  </a:lnTo>
                  <a:lnTo>
                    <a:pt x="14033619" y="1270"/>
                  </a:lnTo>
                  <a:lnTo>
                    <a:pt x="14479389" y="447040"/>
                  </a:lnTo>
                  <a:close/>
                </a:path>
              </a:pathLst>
            </a:custGeom>
            <a:solidFill>
              <a:srgbClr val="DDD30B">
                <a:alpha val="80784"/>
              </a:srgbClr>
            </a:solidFill>
          </p:spPr>
        </p:sp>
      </p:grpSp>
      <p:pic>
        <p:nvPicPr>
          <p:cNvPr id="32" name="Picture 32"/>
          <p:cNvPicPr>
            <a:picLocks noChangeAspect="1"/>
          </p:cNvPicPr>
          <p:nvPr/>
        </p:nvPicPr>
        <p:blipFill>
          <a:blip r:embed="rId4"/>
          <a:srcRect l="15475" r="7824" b="4931"/>
          <a:stretch>
            <a:fillRect/>
          </a:stretch>
        </p:blipFill>
        <p:spPr>
          <a:xfrm>
            <a:off x="0" y="0"/>
            <a:ext cx="2819011" cy="2622802"/>
          </a:xfrm>
          <a:prstGeom prst="rect">
            <a:avLst/>
          </a:prstGeom>
        </p:spPr>
      </p:pic>
      <p:pic>
        <p:nvPicPr>
          <p:cNvPr id="33" name="Picture 33"/>
          <p:cNvPicPr>
            <a:picLocks noChangeAspect="1"/>
          </p:cNvPicPr>
          <p:nvPr/>
        </p:nvPicPr>
        <p:blipFill>
          <a:blip r:embed="rId5"/>
          <a:srcRect t="11670" r="4911" b="9648"/>
          <a:stretch>
            <a:fillRect/>
          </a:stretch>
        </p:blipFill>
        <p:spPr>
          <a:xfrm>
            <a:off x="0" y="2309066"/>
            <a:ext cx="2819011" cy="3107546"/>
          </a:xfrm>
          <a:prstGeom prst="rect">
            <a:avLst/>
          </a:prstGeom>
        </p:spPr>
      </p:pic>
      <p:pic>
        <p:nvPicPr>
          <p:cNvPr id="34" name="Picture 34"/>
          <p:cNvPicPr>
            <a:picLocks noChangeAspect="1"/>
          </p:cNvPicPr>
          <p:nvPr/>
        </p:nvPicPr>
        <p:blipFill>
          <a:blip r:embed="rId6"/>
          <a:srcRect t="21813" r="4911" b="13244"/>
          <a:stretch>
            <a:fillRect/>
          </a:stretch>
        </p:blipFill>
        <p:spPr>
          <a:xfrm>
            <a:off x="0" y="4970620"/>
            <a:ext cx="2819011" cy="2564917"/>
          </a:xfrm>
          <a:prstGeom prst="rect">
            <a:avLst/>
          </a:prstGeom>
        </p:spPr>
      </p:pic>
      <p:pic>
        <p:nvPicPr>
          <p:cNvPr id="35" name="Picture 35"/>
          <p:cNvPicPr>
            <a:picLocks noChangeAspect="1"/>
          </p:cNvPicPr>
          <p:nvPr/>
        </p:nvPicPr>
        <p:blipFill>
          <a:blip r:embed="rId7"/>
          <a:srcRect l="19459" t="11951" r="16468" b="8025"/>
          <a:stretch>
            <a:fillRect/>
          </a:stretch>
        </p:blipFill>
        <p:spPr>
          <a:xfrm>
            <a:off x="0" y="7581796"/>
            <a:ext cx="2819011" cy="2642823"/>
          </a:xfrm>
          <a:prstGeom prst="rect">
            <a:avLst/>
          </a:prstGeom>
        </p:spPr>
      </p:pic>
      <p:sp>
        <p:nvSpPr>
          <p:cNvPr id="36" name="TextBox 36"/>
          <p:cNvSpPr txBox="1"/>
          <p:nvPr/>
        </p:nvSpPr>
        <p:spPr>
          <a:xfrm>
            <a:off x="3784764" y="2094872"/>
            <a:ext cx="4968693" cy="998709"/>
          </a:xfrm>
          <a:prstGeom prst="rect">
            <a:avLst/>
          </a:prstGeom>
        </p:spPr>
        <p:txBody>
          <a:bodyPr lIns="0" tIns="0" rIns="0" bIns="0" rtlCol="0" anchor="t">
            <a:spAutoFit/>
          </a:bodyPr>
          <a:lstStyle/>
          <a:p>
            <a:pPr algn="ctr">
              <a:lnSpc>
                <a:spcPts val="4002"/>
              </a:lnSpc>
              <a:spcBef>
                <a:spcPct val="0"/>
              </a:spcBef>
            </a:pPr>
            <a:r>
              <a:rPr lang="en-US" sz="2859">
                <a:solidFill>
                  <a:srgbClr val="000000"/>
                </a:solidFill>
                <a:latin typeface="Poppins Medium Bold"/>
              </a:rPr>
              <a:t>COMPOSICIÓN BOTÁNICA INICIAL. </a:t>
            </a:r>
          </a:p>
        </p:txBody>
      </p:sp>
      <p:sp>
        <p:nvSpPr>
          <p:cNvPr id="37" name="TextBox 37"/>
          <p:cNvSpPr txBox="1"/>
          <p:nvPr/>
        </p:nvSpPr>
        <p:spPr>
          <a:xfrm>
            <a:off x="4047358" y="2928"/>
            <a:ext cx="10908008" cy="1212639"/>
          </a:xfrm>
          <a:prstGeom prst="rect">
            <a:avLst/>
          </a:prstGeom>
        </p:spPr>
        <p:txBody>
          <a:bodyPr lIns="0" tIns="0" rIns="0" bIns="0" rtlCol="0" anchor="t">
            <a:spAutoFit/>
          </a:bodyPr>
          <a:lstStyle/>
          <a:p>
            <a:pPr marL="0" lvl="0" indent="0" algn="just">
              <a:lnSpc>
                <a:spcPts val="9926"/>
              </a:lnSpc>
              <a:spcBef>
                <a:spcPct val="0"/>
              </a:spcBef>
            </a:pPr>
            <a:r>
              <a:rPr lang="en-US" sz="7090">
                <a:solidFill>
                  <a:srgbClr val="004AAD"/>
                </a:solidFill>
                <a:latin typeface="Poppins Medium Bold"/>
              </a:rPr>
              <a:t>VARIABLES AVALUADAS</a:t>
            </a:r>
          </a:p>
        </p:txBody>
      </p:sp>
      <p:sp>
        <p:nvSpPr>
          <p:cNvPr id="38" name="TextBox 38"/>
          <p:cNvSpPr txBox="1"/>
          <p:nvPr/>
        </p:nvSpPr>
        <p:spPr>
          <a:xfrm>
            <a:off x="4482264" y="3441108"/>
            <a:ext cx="3954229" cy="491617"/>
          </a:xfrm>
          <a:prstGeom prst="rect">
            <a:avLst/>
          </a:prstGeom>
        </p:spPr>
        <p:txBody>
          <a:bodyPr lIns="0" tIns="0" rIns="0" bIns="0" rtlCol="0" anchor="t">
            <a:spAutoFit/>
          </a:bodyPr>
          <a:lstStyle/>
          <a:p>
            <a:pPr algn="ctr">
              <a:lnSpc>
                <a:spcPts val="4002"/>
              </a:lnSpc>
              <a:spcBef>
                <a:spcPct val="0"/>
              </a:spcBef>
            </a:pPr>
            <a:r>
              <a:rPr lang="en-US" sz="2859">
                <a:solidFill>
                  <a:srgbClr val="000000"/>
                </a:solidFill>
                <a:latin typeface="Poppins Medium Bold"/>
              </a:rPr>
              <a:t>PESO FRESCO INICIAL.</a:t>
            </a:r>
          </a:p>
        </p:txBody>
      </p:sp>
      <p:sp>
        <p:nvSpPr>
          <p:cNvPr id="39" name="TextBox 39"/>
          <p:cNvSpPr txBox="1"/>
          <p:nvPr/>
        </p:nvSpPr>
        <p:spPr>
          <a:xfrm>
            <a:off x="4821925" y="4479002"/>
            <a:ext cx="3521418" cy="491617"/>
          </a:xfrm>
          <a:prstGeom prst="rect">
            <a:avLst/>
          </a:prstGeom>
        </p:spPr>
        <p:txBody>
          <a:bodyPr lIns="0" tIns="0" rIns="0" bIns="0" rtlCol="0" anchor="t">
            <a:spAutoFit/>
          </a:bodyPr>
          <a:lstStyle/>
          <a:p>
            <a:pPr algn="ctr">
              <a:lnSpc>
                <a:spcPts val="4002"/>
              </a:lnSpc>
              <a:spcBef>
                <a:spcPct val="0"/>
              </a:spcBef>
            </a:pPr>
            <a:r>
              <a:rPr lang="en-US" sz="2859">
                <a:solidFill>
                  <a:srgbClr val="000000"/>
                </a:solidFill>
                <a:latin typeface="Poppins Medium Bold"/>
              </a:rPr>
              <a:t>PESO SECO INICIAL.</a:t>
            </a:r>
          </a:p>
        </p:txBody>
      </p:sp>
      <p:sp>
        <p:nvSpPr>
          <p:cNvPr id="40" name="TextBox 40"/>
          <p:cNvSpPr txBox="1"/>
          <p:nvPr/>
        </p:nvSpPr>
        <p:spPr>
          <a:xfrm>
            <a:off x="4558113" y="5547765"/>
            <a:ext cx="3802530" cy="491617"/>
          </a:xfrm>
          <a:prstGeom prst="rect">
            <a:avLst/>
          </a:prstGeom>
        </p:spPr>
        <p:txBody>
          <a:bodyPr lIns="0" tIns="0" rIns="0" bIns="0" rtlCol="0" anchor="t">
            <a:spAutoFit/>
          </a:bodyPr>
          <a:lstStyle/>
          <a:p>
            <a:pPr algn="ctr">
              <a:lnSpc>
                <a:spcPts val="4002"/>
              </a:lnSpc>
              <a:spcBef>
                <a:spcPct val="0"/>
              </a:spcBef>
            </a:pPr>
            <a:r>
              <a:rPr lang="en-US" sz="2859">
                <a:solidFill>
                  <a:srgbClr val="000000"/>
                </a:solidFill>
                <a:latin typeface="Poppins Medium Bold"/>
              </a:rPr>
              <a:t>EVALUACIÓN VISUAL.</a:t>
            </a:r>
          </a:p>
        </p:txBody>
      </p:sp>
      <p:sp>
        <p:nvSpPr>
          <p:cNvPr id="41" name="TextBox 41"/>
          <p:cNvSpPr txBox="1"/>
          <p:nvPr/>
        </p:nvSpPr>
        <p:spPr>
          <a:xfrm>
            <a:off x="4047358" y="6466922"/>
            <a:ext cx="4824041" cy="998709"/>
          </a:xfrm>
          <a:prstGeom prst="rect">
            <a:avLst/>
          </a:prstGeom>
        </p:spPr>
        <p:txBody>
          <a:bodyPr lIns="0" tIns="0" rIns="0" bIns="0" rtlCol="0" anchor="t">
            <a:spAutoFit/>
          </a:bodyPr>
          <a:lstStyle/>
          <a:p>
            <a:pPr algn="ctr">
              <a:lnSpc>
                <a:spcPts val="4002"/>
              </a:lnSpc>
              <a:spcBef>
                <a:spcPct val="0"/>
              </a:spcBef>
            </a:pPr>
            <a:r>
              <a:rPr lang="en-US" sz="2859">
                <a:solidFill>
                  <a:srgbClr val="000000"/>
                </a:solidFill>
                <a:latin typeface="Poppins Medium Bold"/>
              </a:rPr>
              <a:t>COMPOSICIÓN BOTÁNICA A LOS 28 DÍAS.</a:t>
            </a:r>
          </a:p>
        </p:txBody>
      </p:sp>
      <p:sp>
        <p:nvSpPr>
          <p:cNvPr id="42" name="TextBox 42"/>
          <p:cNvSpPr txBox="1"/>
          <p:nvPr/>
        </p:nvSpPr>
        <p:spPr>
          <a:xfrm>
            <a:off x="3750122" y="7891440"/>
            <a:ext cx="5326778" cy="491617"/>
          </a:xfrm>
          <a:prstGeom prst="rect">
            <a:avLst/>
          </a:prstGeom>
        </p:spPr>
        <p:txBody>
          <a:bodyPr lIns="0" tIns="0" rIns="0" bIns="0" rtlCol="0" anchor="t">
            <a:spAutoFit/>
          </a:bodyPr>
          <a:lstStyle/>
          <a:p>
            <a:pPr algn="ctr">
              <a:lnSpc>
                <a:spcPts val="4002"/>
              </a:lnSpc>
              <a:spcBef>
                <a:spcPct val="0"/>
              </a:spcBef>
            </a:pPr>
            <a:r>
              <a:rPr lang="en-US" sz="2859">
                <a:solidFill>
                  <a:srgbClr val="000000"/>
                </a:solidFill>
                <a:latin typeface="Poppins Medium Bold"/>
              </a:rPr>
              <a:t>PESO FRESCO A LOS 28 DÍAS. </a:t>
            </a:r>
          </a:p>
        </p:txBody>
      </p:sp>
      <p:sp>
        <p:nvSpPr>
          <p:cNvPr id="43" name="TextBox 43"/>
          <p:cNvSpPr txBox="1"/>
          <p:nvPr/>
        </p:nvSpPr>
        <p:spPr>
          <a:xfrm>
            <a:off x="3973718" y="8988110"/>
            <a:ext cx="4785021" cy="491617"/>
          </a:xfrm>
          <a:prstGeom prst="rect">
            <a:avLst/>
          </a:prstGeom>
        </p:spPr>
        <p:txBody>
          <a:bodyPr lIns="0" tIns="0" rIns="0" bIns="0" rtlCol="0" anchor="t">
            <a:spAutoFit/>
          </a:bodyPr>
          <a:lstStyle/>
          <a:p>
            <a:pPr algn="ctr">
              <a:lnSpc>
                <a:spcPts val="4002"/>
              </a:lnSpc>
              <a:spcBef>
                <a:spcPct val="0"/>
              </a:spcBef>
            </a:pPr>
            <a:r>
              <a:rPr lang="en-US" sz="2859">
                <a:solidFill>
                  <a:srgbClr val="000000"/>
                </a:solidFill>
                <a:latin typeface="Poppins Medium Bold"/>
              </a:rPr>
              <a:t>PESO SECO A LOS 28 DÍAS.</a:t>
            </a:r>
          </a:p>
        </p:txBody>
      </p:sp>
      <p:sp>
        <p:nvSpPr>
          <p:cNvPr id="44" name="TextBox 44"/>
          <p:cNvSpPr txBox="1"/>
          <p:nvPr/>
        </p:nvSpPr>
        <p:spPr>
          <a:xfrm>
            <a:off x="9757233" y="2574203"/>
            <a:ext cx="7910103" cy="755502"/>
          </a:xfrm>
          <a:prstGeom prst="rect">
            <a:avLst/>
          </a:prstGeom>
        </p:spPr>
        <p:txBody>
          <a:bodyPr lIns="0" tIns="0" rIns="0" bIns="0" rtlCol="0" anchor="t">
            <a:spAutoFit/>
          </a:bodyPr>
          <a:lstStyle/>
          <a:p>
            <a:pPr algn="ctr">
              <a:lnSpc>
                <a:spcPts val="3058"/>
              </a:lnSpc>
              <a:spcBef>
                <a:spcPct val="0"/>
              </a:spcBef>
            </a:pPr>
            <a:r>
              <a:rPr lang="en-US" sz="2184">
                <a:solidFill>
                  <a:srgbClr val="000000"/>
                </a:solidFill>
                <a:latin typeface="Poppins Medium Bold"/>
              </a:rPr>
              <a:t>ESCALA PORCENTUAL DE CLASIFICACIÓN DE LOS NIVELES DE CONTROL DE MALEZAS DEL 0 AL 100.</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1137</Words>
  <Application>Microsoft Office PowerPoint</Application>
  <PresentationFormat>Personalizado</PresentationFormat>
  <Paragraphs>126</Paragraphs>
  <Slides>25</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25</vt:i4>
      </vt:variant>
    </vt:vector>
  </HeadingPairs>
  <TitlesOfParts>
    <vt:vector size="32" baseType="lpstr">
      <vt:lpstr>Arimo Bold</vt:lpstr>
      <vt:lpstr>Calibri</vt:lpstr>
      <vt:lpstr>Playfair Display Black</vt:lpstr>
      <vt:lpstr>Poppins Medium</vt:lpstr>
      <vt:lpstr>Poppins Medium Bold</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Determinación de las dosis óptimas de glifosato, glufosinato y paraquat para el control de malezas en plátano de alta densidad</dc:title>
  <cp:lastModifiedBy>WELCOME</cp:lastModifiedBy>
  <cp:revision>2</cp:revision>
  <dcterms:created xsi:type="dcterms:W3CDTF">2006-08-16T00:00:00Z</dcterms:created>
  <dcterms:modified xsi:type="dcterms:W3CDTF">2022-01-27T18:42:25Z</dcterms:modified>
  <dc:identifier>DAE2m5VZOWc</dc:identifier>
</cp:coreProperties>
</file>