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7" r:id="rId3"/>
    <p:sldId id="333" r:id="rId4"/>
    <p:sldId id="298" r:id="rId5"/>
    <p:sldId id="338" r:id="rId6"/>
    <p:sldId id="312" r:id="rId7"/>
    <p:sldId id="322" r:id="rId8"/>
    <p:sldId id="320" r:id="rId9"/>
    <p:sldId id="330" r:id="rId10"/>
    <p:sldId id="339" r:id="rId11"/>
    <p:sldId id="334" r:id="rId12"/>
    <p:sldId id="341" r:id="rId13"/>
    <p:sldId id="342" r:id="rId14"/>
    <p:sldId id="302" r:id="rId15"/>
    <p:sldId id="343" r:id="rId16"/>
    <p:sldId id="344" r:id="rId17"/>
    <p:sldId id="345" r:id="rId18"/>
    <p:sldId id="308" r:id="rId19"/>
    <p:sldId id="346" r:id="rId20"/>
    <p:sldId id="305" r:id="rId21"/>
    <p:sldId id="347" r:id="rId22"/>
    <p:sldId id="310" r:id="rId23"/>
    <p:sldId id="317" r:id="rId24"/>
    <p:sldId id="349" r:id="rId25"/>
    <p:sldId id="325" r:id="rId26"/>
    <p:sldId id="336" r:id="rId27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iJzZfmDf1dHqacLJUB2qa8umGv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DAB"/>
    <a:srgbClr val="CCECFF"/>
    <a:srgbClr val="FFD5AB"/>
    <a:srgbClr val="CC9900"/>
    <a:srgbClr val="FFFFCC"/>
    <a:srgbClr val="FFCC99"/>
    <a:srgbClr val="CCFFFF"/>
    <a:srgbClr val="CCFFCC"/>
    <a:srgbClr val="FFFFDD"/>
    <a:srgbClr val="FF8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240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56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A1A0-1269-4F41-95F3-67F51B25F29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D7FCC1-BD54-4B8D-80E5-E66A5B8F1931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Fijación de antígeno (RBD)</a:t>
          </a:r>
        </a:p>
      </dgm:t>
    </dgm:pt>
    <dgm:pt modelId="{EF7295CC-6873-417F-A8A6-710004D01F06}" type="parTrans" cxnId="{A44B475E-334D-424D-AABF-E2298393CCEB}">
      <dgm:prSet/>
      <dgm:spPr/>
      <dgm:t>
        <a:bodyPr/>
        <a:lstStyle/>
        <a:p>
          <a:endParaRPr lang="es-EC"/>
        </a:p>
      </dgm:t>
    </dgm:pt>
    <dgm:pt modelId="{73FC524E-7D9E-46F8-98A3-4498C9653DCD}" type="sibTrans" cxnId="{A44B475E-334D-424D-AABF-E2298393CCEB}">
      <dgm:prSet/>
      <dgm:spPr/>
      <dgm:t>
        <a:bodyPr/>
        <a:lstStyle/>
        <a:p>
          <a:endParaRPr lang="es-EC"/>
        </a:p>
      </dgm:t>
    </dgm:pt>
    <dgm:pt modelId="{AEE8F6FD-A5FC-4079-8BC4-F4293B5AB985}">
      <dgm:prSet phldrT="[Texto]" custT="1"/>
      <dgm:spPr/>
      <dgm:t>
        <a:bodyPr/>
        <a:lstStyle/>
        <a:p>
          <a:r>
            <a:rPr lang="es-419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50 µL por pozo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FA454-0A83-4A48-BF65-AFB3EAAB5942}" type="parTrans" cxnId="{32A645AB-3634-47D6-B0F8-0C9E700EFF08}">
      <dgm:prSet/>
      <dgm:spPr/>
      <dgm:t>
        <a:bodyPr/>
        <a:lstStyle/>
        <a:p>
          <a:endParaRPr lang="es-EC"/>
        </a:p>
      </dgm:t>
    </dgm:pt>
    <dgm:pt modelId="{C694676D-6B95-4E95-A467-1741BA46EF17}" type="sibTrans" cxnId="{32A645AB-3634-47D6-B0F8-0C9E700EFF08}">
      <dgm:prSet/>
      <dgm:spPr/>
      <dgm:t>
        <a:bodyPr/>
        <a:lstStyle/>
        <a:p>
          <a:endParaRPr lang="es-EC"/>
        </a:p>
      </dgm:t>
    </dgm:pt>
    <dgm:pt modelId="{ABA385FD-6BEF-449C-B235-540CCFA0FCFC}">
      <dgm:prSet phldrT="[Texto]"/>
      <dgm:spPr/>
      <dgm:t>
        <a:bodyPr/>
        <a:lstStyle/>
        <a:p>
          <a:r>
            <a:rPr lang="es-EC" b="1" i="0" dirty="0">
              <a:solidFill>
                <a:schemeClr val="tx1"/>
              </a:solidFill>
            </a:rPr>
            <a:t>Fase de Bloqueo</a:t>
          </a:r>
        </a:p>
      </dgm:t>
    </dgm:pt>
    <dgm:pt modelId="{A9BCCBE7-FDED-49E7-831A-1BEF8E8CC5C7}" type="parTrans" cxnId="{C7747AC8-703B-472A-A73C-12C801516C02}">
      <dgm:prSet/>
      <dgm:spPr/>
      <dgm:t>
        <a:bodyPr/>
        <a:lstStyle/>
        <a:p>
          <a:endParaRPr lang="es-EC"/>
        </a:p>
      </dgm:t>
    </dgm:pt>
    <dgm:pt modelId="{DAC2BF2F-D9AE-4601-B034-0BBD01DF86DE}" type="sibTrans" cxnId="{C7747AC8-703B-472A-A73C-12C801516C02}">
      <dgm:prSet/>
      <dgm:spPr/>
      <dgm:t>
        <a:bodyPr/>
        <a:lstStyle/>
        <a:p>
          <a:endParaRPr lang="es-EC"/>
        </a:p>
      </dgm:t>
    </dgm:pt>
    <dgm:pt modelId="{28662C6E-556B-458B-888E-44F9C545B7DB}">
      <dgm:prSet phldrT="[Texto]" custT="1"/>
      <dgm:spPr/>
      <dgm:t>
        <a:bodyPr/>
        <a:lstStyle/>
        <a:p>
          <a:r>
            <a:rPr lang="es-419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PBS-T/BSA (Solución de Bloqueo con Albumina Sérica) 4% p/v y PBS-T/L (Solución de Bloqueo con Leche de Soya)  5% p/v.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D1AFA-1539-4FE1-B2C6-940E4ED348C9}" type="parTrans" cxnId="{9065C65D-97B9-4387-BF09-751EAE6FD7CF}">
      <dgm:prSet/>
      <dgm:spPr/>
      <dgm:t>
        <a:bodyPr/>
        <a:lstStyle/>
        <a:p>
          <a:endParaRPr lang="es-EC"/>
        </a:p>
      </dgm:t>
    </dgm:pt>
    <dgm:pt modelId="{0D5E0A30-94FD-4D7F-8C6C-24B19E29A907}" type="sibTrans" cxnId="{9065C65D-97B9-4387-BF09-751EAE6FD7CF}">
      <dgm:prSet/>
      <dgm:spPr/>
      <dgm:t>
        <a:bodyPr/>
        <a:lstStyle/>
        <a:p>
          <a:endParaRPr lang="es-EC"/>
        </a:p>
      </dgm:t>
    </dgm:pt>
    <dgm:pt modelId="{112F436A-ECD2-4236-AC73-E4173CD13E75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Unión Ag-Ac</a:t>
          </a:r>
        </a:p>
      </dgm:t>
    </dgm:pt>
    <dgm:pt modelId="{C337719D-E719-4CC4-BF56-80AAD942F450}" type="parTrans" cxnId="{DD30DEEA-EFD9-4067-B417-7124211B1227}">
      <dgm:prSet/>
      <dgm:spPr/>
      <dgm:t>
        <a:bodyPr/>
        <a:lstStyle/>
        <a:p>
          <a:endParaRPr lang="es-EC"/>
        </a:p>
      </dgm:t>
    </dgm:pt>
    <dgm:pt modelId="{EF3DFAC5-225D-459B-92EE-22377EA70F09}" type="sibTrans" cxnId="{DD30DEEA-EFD9-4067-B417-7124211B1227}">
      <dgm:prSet/>
      <dgm:spPr/>
      <dgm:t>
        <a:bodyPr/>
        <a:lstStyle/>
        <a:p>
          <a:endParaRPr lang="es-EC"/>
        </a:p>
      </dgm:t>
    </dgm:pt>
    <dgm:pt modelId="{D646FDA7-9E3E-4460-9357-5F9F0C68AB4F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Diluciones de los sueros en </a:t>
          </a:r>
          <a:r>
            <a:rPr lang="es-419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Buffer dilución (PBS-T/L)</a:t>
          </a:r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83490FB-A0DC-4629-A888-C48BD0A11574}" type="parTrans" cxnId="{BE23A110-74FB-4E30-9C45-D30CD641F78A}">
      <dgm:prSet/>
      <dgm:spPr/>
      <dgm:t>
        <a:bodyPr/>
        <a:lstStyle/>
        <a:p>
          <a:endParaRPr lang="es-EC"/>
        </a:p>
      </dgm:t>
    </dgm:pt>
    <dgm:pt modelId="{ADBC21B9-1356-48F9-B74E-FA36DD4BE29A}" type="sibTrans" cxnId="{BE23A110-74FB-4E30-9C45-D30CD641F78A}">
      <dgm:prSet/>
      <dgm:spPr/>
      <dgm:t>
        <a:bodyPr/>
        <a:lstStyle/>
        <a:p>
          <a:endParaRPr lang="es-EC"/>
        </a:p>
      </dgm:t>
    </dgm:pt>
    <dgm:pt modelId="{22FEE62A-2300-4BF2-810D-23575C09B92A}" type="pres">
      <dgm:prSet presAssocID="{BA27A1A0-1269-4F41-95F3-67F51B25F298}" presName="linearFlow" presStyleCnt="0">
        <dgm:presLayoutVars>
          <dgm:dir/>
          <dgm:animLvl val="lvl"/>
          <dgm:resizeHandles val="exact"/>
        </dgm:presLayoutVars>
      </dgm:prSet>
      <dgm:spPr/>
    </dgm:pt>
    <dgm:pt modelId="{B30B942F-5587-4D20-B90B-A7B7E328485E}" type="pres">
      <dgm:prSet presAssocID="{F2D7FCC1-BD54-4B8D-80E5-E66A5B8F1931}" presName="composite" presStyleCnt="0"/>
      <dgm:spPr/>
    </dgm:pt>
    <dgm:pt modelId="{A775F412-0AF3-413B-A79D-E63AEC840050}" type="pres">
      <dgm:prSet presAssocID="{F2D7FCC1-BD54-4B8D-80E5-E66A5B8F193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19B0EF4-0FE3-460B-B820-E31B8A1DB99D}" type="pres">
      <dgm:prSet presAssocID="{F2D7FCC1-BD54-4B8D-80E5-E66A5B8F1931}" presName="descendantText" presStyleLbl="alignAcc1" presStyleIdx="0" presStyleCnt="3" custLinFactNeighborY="2103">
        <dgm:presLayoutVars>
          <dgm:bulletEnabled val="1"/>
        </dgm:presLayoutVars>
      </dgm:prSet>
      <dgm:spPr/>
    </dgm:pt>
    <dgm:pt modelId="{5EBC4711-77C9-46F5-8B89-A6C7575A8648}" type="pres">
      <dgm:prSet presAssocID="{73FC524E-7D9E-46F8-98A3-4498C9653DCD}" presName="sp" presStyleCnt="0"/>
      <dgm:spPr/>
    </dgm:pt>
    <dgm:pt modelId="{6E63B57B-EADE-482F-A825-0E526EDFC419}" type="pres">
      <dgm:prSet presAssocID="{ABA385FD-6BEF-449C-B235-540CCFA0FCFC}" presName="composite" presStyleCnt="0"/>
      <dgm:spPr/>
    </dgm:pt>
    <dgm:pt modelId="{C95706CB-75EC-474B-AFCB-838A0D34D2CB}" type="pres">
      <dgm:prSet presAssocID="{ABA385FD-6BEF-449C-B235-540CCFA0FCF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0D3FBA-535B-48B3-B149-62F31D37189D}" type="pres">
      <dgm:prSet presAssocID="{ABA385FD-6BEF-449C-B235-540CCFA0FCFC}" presName="descendantText" presStyleLbl="alignAcc1" presStyleIdx="1" presStyleCnt="3">
        <dgm:presLayoutVars>
          <dgm:bulletEnabled val="1"/>
        </dgm:presLayoutVars>
      </dgm:prSet>
      <dgm:spPr/>
    </dgm:pt>
    <dgm:pt modelId="{FE063416-D018-4773-A32D-DF56EF4F9FBA}" type="pres">
      <dgm:prSet presAssocID="{DAC2BF2F-D9AE-4601-B034-0BBD01DF86DE}" presName="sp" presStyleCnt="0"/>
      <dgm:spPr/>
    </dgm:pt>
    <dgm:pt modelId="{05DB9B72-7777-420F-A3A3-B67D679537CC}" type="pres">
      <dgm:prSet presAssocID="{112F436A-ECD2-4236-AC73-E4173CD13E75}" presName="composite" presStyleCnt="0"/>
      <dgm:spPr/>
    </dgm:pt>
    <dgm:pt modelId="{3561D4D3-F8E2-4D58-AD98-E962C10697DD}" type="pres">
      <dgm:prSet presAssocID="{112F436A-ECD2-4236-AC73-E4173CD13E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EE5EE6A-200E-4DF3-B53C-3AEE566D85D9}" type="pres">
      <dgm:prSet presAssocID="{112F436A-ECD2-4236-AC73-E4173CD13E7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B9A3801-2E53-46B2-8127-1263A4B08004}" type="presOf" srcId="{F2D7FCC1-BD54-4B8D-80E5-E66A5B8F1931}" destId="{A775F412-0AF3-413B-A79D-E63AEC840050}" srcOrd="0" destOrd="0" presId="urn:microsoft.com/office/officeart/2005/8/layout/chevron2"/>
    <dgm:cxn modelId="{BE23A110-74FB-4E30-9C45-D30CD641F78A}" srcId="{112F436A-ECD2-4236-AC73-E4173CD13E75}" destId="{D646FDA7-9E3E-4460-9357-5F9F0C68AB4F}" srcOrd="0" destOrd="0" parTransId="{A83490FB-A0DC-4629-A888-C48BD0A11574}" sibTransId="{ADBC21B9-1356-48F9-B74E-FA36DD4BE29A}"/>
    <dgm:cxn modelId="{79EB7A30-55F8-41F9-8209-C8ED532CDEB3}" type="presOf" srcId="{BA27A1A0-1269-4F41-95F3-67F51B25F298}" destId="{22FEE62A-2300-4BF2-810D-23575C09B92A}" srcOrd="0" destOrd="0" presId="urn:microsoft.com/office/officeart/2005/8/layout/chevron2"/>
    <dgm:cxn modelId="{9065C65D-97B9-4387-BF09-751EAE6FD7CF}" srcId="{ABA385FD-6BEF-449C-B235-540CCFA0FCFC}" destId="{28662C6E-556B-458B-888E-44F9C545B7DB}" srcOrd="0" destOrd="0" parTransId="{D62D1AFA-1539-4FE1-B2C6-940E4ED348C9}" sibTransId="{0D5E0A30-94FD-4D7F-8C6C-24B19E29A907}"/>
    <dgm:cxn modelId="{A44B475E-334D-424D-AABF-E2298393CCEB}" srcId="{BA27A1A0-1269-4F41-95F3-67F51B25F298}" destId="{F2D7FCC1-BD54-4B8D-80E5-E66A5B8F1931}" srcOrd="0" destOrd="0" parTransId="{EF7295CC-6873-417F-A8A6-710004D01F06}" sibTransId="{73FC524E-7D9E-46F8-98A3-4498C9653DCD}"/>
    <dgm:cxn modelId="{0FE9C265-6BEA-4E13-9B69-817DE9498D6D}" type="presOf" srcId="{AEE8F6FD-A5FC-4079-8BC4-F4293B5AB985}" destId="{E19B0EF4-0FE3-460B-B820-E31B8A1DB99D}" srcOrd="0" destOrd="0" presId="urn:microsoft.com/office/officeart/2005/8/layout/chevron2"/>
    <dgm:cxn modelId="{98CEDE4E-A038-400D-B606-4EC696FC537E}" type="presOf" srcId="{ABA385FD-6BEF-449C-B235-540CCFA0FCFC}" destId="{C95706CB-75EC-474B-AFCB-838A0D34D2CB}" srcOrd="0" destOrd="0" presId="urn:microsoft.com/office/officeart/2005/8/layout/chevron2"/>
    <dgm:cxn modelId="{316B1E8D-077C-4E70-AA09-77C6D73FD1DA}" type="presOf" srcId="{28662C6E-556B-458B-888E-44F9C545B7DB}" destId="{2F0D3FBA-535B-48B3-B149-62F31D37189D}" srcOrd="0" destOrd="0" presId="urn:microsoft.com/office/officeart/2005/8/layout/chevron2"/>
    <dgm:cxn modelId="{44DD38A4-8E03-4BCB-B149-03C6555F66E6}" type="presOf" srcId="{112F436A-ECD2-4236-AC73-E4173CD13E75}" destId="{3561D4D3-F8E2-4D58-AD98-E962C10697DD}" srcOrd="0" destOrd="0" presId="urn:microsoft.com/office/officeart/2005/8/layout/chevron2"/>
    <dgm:cxn modelId="{32A645AB-3634-47D6-B0F8-0C9E700EFF08}" srcId="{F2D7FCC1-BD54-4B8D-80E5-E66A5B8F1931}" destId="{AEE8F6FD-A5FC-4079-8BC4-F4293B5AB985}" srcOrd="0" destOrd="0" parTransId="{F87FA454-0A83-4A48-BF65-AFB3EAAB5942}" sibTransId="{C694676D-6B95-4E95-A467-1741BA46EF17}"/>
    <dgm:cxn modelId="{44B777C4-65C1-4E16-8341-7090605EDC2D}" type="presOf" srcId="{D646FDA7-9E3E-4460-9357-5F9F0C68AB4F}" destId="{1EE5EE6A-200E-4DF3-B53C-3AEE566D85D9}" srcOrd="0" destOrd="0" presId="urn:microsoft.com/office/officeart/2005/8/layout/chevron2"/>
    <dgm:cxn modelId="{C7747AC8-703B-472A-A73C-12C801516C02}" srcId="{BA27A1A0-1269-4F41-95F3-67F51B25F298}" destId="{ABA385FD-6BEF-449C-B235-540CCFA0FCFC}" srcOrd="1" destOrd="0" parTransId="{A9BCCBE7-FDED-49E7-831A-1BEF8E8CC5C7}" sibTransId="{DAC2BF2F-D9AE-4601-B034-0BBD01DF86DE}"/>
    <dgm:cxn modelId="{DD30DEEA-EFD9-4067-B417-7124211B1227}" srcId="{BA27A1A0-1269-4F41-95F3-67F51B25F298}" destId="{112F436A-ECD2-4236-AC73-E4173CD13E75}" srcOrd="2" destOrd="0" parTransId="{C337719D-E719-4CC4-BF56-80AAD942F450}" sibTransId="{EF3DFAC5-225D-459B-92EE-22377EA70F09}"/>
    <dgm:cxn modelId="{8531BAFD-3DD1-4294-8966-214DBDB91D58}" type="presParOf" srcId="{22FEE62A-2300-4BF2-810D-23575C09B92A}" destId="{B30B942F-5587-4D20-B90B-A7B7E328485E}" srcOrd="0" destOrd="0" presId="urn:microsoft.com/office/officeart/2005/8/layout/chevron2"/>
    <dgm:cxn modelId="{B3C5F43C-1029-4F60-BB4B-8D58DEDFB0B4}" type="presParOf" srcId="{B30B942F-5587-4D20-B90B-A7B7E328485E}" destId="{A775F412-0AF3-413B-A79D-E63AEC840050}" srcOrd="0" destOrd="0" presId="urn:microsoft.com/office/officeart/2005/8/layout/chevron2"/>
    <dgm:cxn modelId="{00A7FD58-491C-4E6B-B038-A1FC02FDF087}" type="presParOf" srcId="{B30B942F-5587-4D20-B90B-A7B7E328485E}" destId="{E19B0EF4-0FE3-460B-B820-E31B8A1DB99D}" srcOrd="1" destOrd="0" presId="urn:microsoft.com/office/officeart/2005/8/layout/chevron2"/>
    <dgm:cxn modelId="{A2581D58-E14F-49E5-9C02-FC758BCB6B36}" type="presParOf" srcId="{22FEE62A-2300-4BF2-810D-23575C09B92A}" destId="{5EBC4711-77C9-46F5-8B89-A6C7575A8648}" srcOrd="1" destOrd="0" presId="urn:microsoft.com/office/officeart/2005/8/layout/chevron2"/>
    <dgm:cxn modelId="{BCA20660-7D48-4D39-BCE9-1E4CE7788505}" type="presParOf" srcId="{22FEE62A-2300-4BF2-810D-23575C09B92A}" destId="{6E63B57B-EADE-482F-A825-0E526EDFC419}" srcOrd="2" destOrd="0" presId="urn:microsoft.com/office/officeart/2005/8/layout/chevron2"/>
    <dgm:cxn modelId="{2B8E7320-B00A-4CC1-9B8A-62B225B04D98}" type="presParOf" srcId="{6E63B57B-EADE-482F-A825-0E526EDFC419}" destId="{C95706CB-75EC-474B-AFCB-838A0D34D2CB}" srcOrd="0" destOrd="0" presId="urn:microsoft.com/office/officeart/2005/8/layout/chevron2"/>
    <dgm:cxn modelId="{2AB3423F-9D9B-4DE8-9779-468CDDC0EB5B}" type="presParOf" srcId="{6E63B57B-EADE-482F-A825-0E526EDFC419}" destId="{2F0D3FBA-535B-48B3-B149-62F31D37189D}" srcOrd="1" destOrd="0" presId="urn:microsoft.com/office/officeart/2005/8/layout/chevron2"/>
    <dgm:cxn modelId="{020F6129-8998-4840-A5D2-F677CA12D6CA}" type="presParOf" srcId="{22FEE62A-2300-4BF2-810D-23575C09B92A}" destId="{FE063416-D018-4773-A32D-DF56EF4F9FBA}" srcOrd="3" destOrd="0" presId="urn:microsoft.com/office/officeart/2005/8/layout/chevron2"/>
    <dgm:cxn modelId="{81C3AC38-45BC-4CC8-8D99-FB03468EE65C}" type="presParOf" srcId="{22FEE62A-2300-4BF2-810D-23575C09B92A}" destId="{05DB9B72-7777-420F-A3A3-B67D679537CC}" srcOrd="4" destOrd="0" presId="urn:microsoft.com/office/officeart/2005/8/layout/chevron2"/>
    <dgm:cxn modelId="{46C19864-9CBD-4CCD-87D6-0EF164ACA28D}" type="presParOf" srcId="{05DB9B72-7777-420F-A3A3-B67D679537CC}" destId="{3561D4D3-F8E2-4D58-AD98-E962C10697DD}" srcOrd="0" destOrd="0" presId="urn:microsoft.com/office/officeart/2005/8/layout/chevron2"/>
    <dgm:cxn modelId="{C9E6EEE7-C0F9-482A-A3A3-F5FDA2859DDA}" type="presParOf" srcId="{05DB9B72-7777-420F-A3A3-B67D679537CC}" destId="{1EE5EE6A-200E-4DF3-B53C-3AEE566D85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7A1A0-1269-4F41-95F3-67F51B25F29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D7FCC1-BD54-4B8D-80E5-E66A5B8F1931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Adición del conjugado: </a:t>
          </a:r>
        </a:p>
      </dgm:t>
    </dgm:pt>
    <dgm:pt modelId="{EF7295CC-6873-417F-A8A6-710004D01F06}" type="parTrans" cxnId="{A44B475E-334D-424D-AABF-E2298393CCEB}">
      <dgm:prSet/>
      <dgm:spPr/>
      <dgm:t>
        <a:bodyPr/>
        <a:lstStyle/>
        <a:p>
          <a:endParaRPr lang="es-EC"/>
        </a:p>
      </dgm:t>
    </dgm:pt>
    <dgm:pt modelId="{73FC524E-7D9E-46F8-98A3-4498C9653DCD}" type="sibTrans" cxnId="{A44B475E-334D-424D-AABF-E2298393CCEB}">
      <dgm:prSet/>
      <dgm:spPr/>
      <dgm:t>
        <a:bodyPr/>
        <a:lstStyle/>
        <a:p>
          <a:endParaRPr lang="es-EC"/>
        </a:p>
      </dgm:t>
    </dgm:pt>
    <dgm:pt modelId="{AEE8F6FD-A5FC-4079-8BC4-F4293B5AB985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100 µL del conjugado diluido en PBS-T/L.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FA454-0A83-4A48-BF65-AFB3EAAB5942}" type="parTrans" cxnId="{32A645AB-3634-47D6-B0F8-0C9E700EFF08}">
      <dgm:prSet/>
      <dgm:spPr/>
      <dgm:t>
        <a:bodyPr/>
        <a:lstStyle/>
        <a:p>
          <a:endParaRPr lang="es-EC"/>
        </a:p>
      </dgm:t>
    </dgm:pt>
    <dgm:pt modelId="{C694676D-6B95-4E95-A467-1741BA46EF17}" type="sibTrans" cxnId="{32A645AB-3634-47D6-B0F8-0C9E700EFF08}">
      <dgm:prSet/>
      <dgm:spPr/>
      <dgm:t>
        <a:bodyPr/>
        <a:lstStyle/>
        <a:p>
          <a:endParaRPr lang="es-EC"/>
        </a:p>
      </dgm:t>
    </dgm:pt>
    <dgm:pt modelId="{ABA385FD-6BEF-449C-B235-540CCFA0FCFC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Adición de Sustrato</a:t>
          </a:r>
        </a:p>
      </dgm:t>
    </dgm:pt>
    <dgm:pt modelId="{A9BCCBE7-FDED-49E7-831A-1BEF8E8CC5C7}" type="parTrans" cxnId="{C7747AC8-703B-472A-A73C-12C801516C02}">
      <dgm:prSet/>
      <dgm:spPr/>
      <dgm:t>
        <a:bodyPr/>
        <a:lstStyle/>
        <a:p>
          <a:endParaRPr lang="es-EC"/>
        </a:p>
      </dgm:t>
    </dgm:pt>
    <dgm:pt modelId="{DAC2BF2F-D9AE-4601-B034-0BBD01DF86DE}" type="sibTrans" cxnId="{C7747AC8-703B-472A-A73C-12C801516C02}">
      <dgm:prSet/>
      <dgm:spPr/>
      <dgm:t>
        <a:bodyPr/>
        <a:lstStyle/>
        <a:p>
          <a:endParaRPr lang="es-EC"/>
        </a:p>
      </dgm:t>
    </dgm:pt>
    <dgm:pt modelId="{28662C6E-556B-458B-888E-44F9C545B7DB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(OPD) de 5 mg, que se diluyó en un frasco ámbar, con 10 mL de agua, previo al uso se añadió 5µL H2O2 30%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D1AFA-1539-4FE1-B2C6-940E4ED348C9}" type="parTrans" cxnId="{9065C65D-97B9-4387-BF09-751EAE6FD7CF}">
      <dgm:prSet/>
      <dgm:spPr/>
      <dgm:t>
        <a:bodyPr/>
        <a:lstStyle/>
        <a:p>
          <a:endParaRPr lang="es-EC"/>
        </a:p>
      </dgm:t>
    </dgm:pt>
    <dgm:pt modelId="{0D5E0A30-94FD-4D7F-8C6C-24B19E29A907}" type="sibTrans" cxnId="{9065C65D-97B9-4387-BF09-751EAE6FD7CF}">
      <dgm:prSet/>
      <dgm:spPr/>
      <dgm:t>
        <a:bodyPr/>
        <a:lstStyle/>
        <a:p>
          <a:endParaRPr lang="es-EC"/>
        </a:p>
      </dgm:t>
    </dgm:pt>
    <dgm:pt modelId="{112F436A-ECD2-4236-AC73-E4173CD13E75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Parado de la reacción y lectura</a:t>
          </a:r>
        </a:p>
      </dgm:t>
    </dgm:pt>
    <dgm:pt modelId="{C337719D-E719-4CC4-BF56-80AAD942F450}" type="parTrans" cxnId="{DD30DEEA-EFD9-4067-B417-7124211B1227}">
      <dgm:prSet/>
      <dgm:spPr/>
      <dgm:t>
        <a:bodyPr/>
        <a:lstStyle/>
        <a:p>
          <a:endParaRPr lang="es-EC"/>
        </a:p>
      </dgm:t>
    </dgm:pt>
    <dgm:pt modelId="{EF3DFAC5-225D-459B-92EE-22377EA70F09}" type="sibTrans" cxnId="{DD30DEEA-EFD9-4067-B417-7124211B1227}">
      <dgm:prSet/>
      <dgm:spPr/>
      <dgm:t>
        <a:bodyPr/>
        <a:lstStyle/>
        <a:p>
          <a:endParaRPr lang="es-EC"/>
        </a:p>
      </dgm:t>
    </dgm:pt>
    <dgm:pt modelId="{D646FDA7-9E3E-4460-9357-5F9F0C68AB4F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Añadir 100 µL / pocillo de ácido clorhídrico 3N y leer a 450nm.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490FB-A0DC-4629-A888-C48BD0A11574}" type="parTrans" cxnId="{BE23A110-74FB-4E30-9C45-D30CD641F78A}">
      <dgm:prSet/>
      <dgm:spPr/>
      <dgm:t>
        <a:bodyPr/>
        <a:lstStyle/>
        <a:p>
          <a:endParaRPr lang="es-EC"/>
        </a:p>
      </dgm:t>
    </dgm:pt>
    <dgm:pt modelId="{ADBC21B9-1356-48F9-B74E-FA36DD4BE29A}" type="sibTrans" cxnId="{BE23A110-74FB-4E30-9C45-D30CD641F78A}">
      <dgm:prSet/>
      <dgm:spPr/>
      <dgm:t>
        <a:bodyPr/>
        <a:lstStyle/>
        <a:p>
          <a:endParaRPr lang="es-EC"/>
        </a:p>
      </dgm:t>
    </dgm:pt>
    <dgm:pt modelId="{22FEE62A-2300-4BF2-810D-23575C09B92A}" type="pres">
      <dgm:prSet presAssocID="{BA27A1A0-1269-4F41-95F3-67F51B25F298}" presName="linearFlow" presStyleCnt="0">
        <dgm:presLayoutVars>
          <dgm:dir/>
          <dgm:animLvl val="lvl"/>
          <dgm:resizeHandles val="exact"/>
        </dgm:presLayoutVars>
      </dgm:prSet>
      <dgm:spPr/>
    </dgm:pt>
    <dgm:pt modelId="{B30B942F-5587-4D20-B90B-A7B7E328485E}" type="pres">
      <dgm:prSet presAssocID="{F2D7FCC1-BD54-4B8D-80E5-E66A5B8F1931}" presName="composite" presStyleCnt="0"/>
      <dgm:spPr/>
    </dgm:pt>
    <dgm:pt modelId="{A775F412-0AF3-413B-A79D-E63AEC840050}" type="pres">
      <dgm:prSet presAssocID="{F2D7FCC1-BD54-4B8D-80E5-E66A5B8F193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19B0EF4-0FE3-460B-B820-E31B8A1DB99D}" type="pres">
      <dgm:prSet presAssocID="{F2D7FCC1-BD54-4B8D-80E5-E66A5B8F1931}" presName="descendantText" presStyleLbl="alignAcc1" presStyleIdx="0" presStyleCnt="3" custLinFactNeighborY="2103">
        <dgm:presLayoutVars>
          <dgm:bulletEnabled val="1"/>
        </dgm:presLayoutVars>
      </dgm:prSet>
      <dgm:spPr/>
    </dgm:pt>
    <dgm:pt modelId="{5EBC4711-77C9-46F5-8B89-A6C7575A8648}" type="pres">
      <dgm:prSet presAssocID="{73FC524E-7D9E-46F8-98A3-4498C9653DCD}" presName="sp" presStyleCnt="0"/>
      <dgm:spPr/>
    </dgm:pt>
    <dgm:pt modelId="{6E63B57B-EADE-482F-A825-0E526EDFC419}" type="pres">
      <dgm:prSet presAssocID="{ABA385FD-6BEF-449C-B235-540CCFA0FCFC}" presName="composite" presStyleCnt="0"/>
      <dgm:spPr/>
    </dgm:pt>
    <dgm:pt modelId="{C95706CB-75EC-474B-AFCB-838A0D34D2CB}" type="pres">
      <dgm:prSet presAssocID="{ABA385FD-6BEF-449C-B235-540CCFA0FCF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0D3FBA-535B-48B3-B149-62F31D37189D}" type="pres">
      <dgm:prSet presAssocID="{ABA385FD-6BEF-449C-B235-540CCFA0FCFC}" presName="descendantText" presStyleLbl="alignAcc1" presStyleIdx="1" presStyleCnt="3">
        <dgm:presLayoutVars>
          <dgm:bulletEnabled val="1"/>
        </dgm:presLayoutVars>
      </dgm:prSet>
      <dgm:spPr/>
    </dgm:pt>
    <dgm:pt modelId="{FE063416-D018-4773-A32D-DF56EF4F9FBA}" type="pres">
      <dgm:prSet presAssocID="{DAC2BF2F-D9AE-4601-B034-0BBD01DF86DE}" presName="sp" presStyleCnt="0"/>
      <dgm:spPr/>
    </dgm:pt>
    <dgm:pt modelId="{05DB9B72-7777-420F-A3A3-B67D679537CC}" type="pres">
      <dgm:prSet presAssocID="{112F436A-ECD2-4236-AC73-E4173CD13E75}" presName="composite" presStyleCnt="0"/>
      <dgm:spPr/>
    </dgm:pt>
    <dgm:pt modelId="{3561D4D3-F8E2-4D58-AD98-E962C10697DD}" type="pres">
      <dgm:prSet presAssocID="{112F436A-ECD2-4236-AC73-E4173CD13E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EE5EE6A-200E-4DF3-B53C-3AEE566D85D9}" type="pres">
      <dgm:prSet presAssocID="{112F436A-ECD2-4236-AC73-E4173CD13E7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B9A3801-2E53-46B2-8127-1263A4B08004}" type="presOf" srcId="{F2D7FCC1-BD54-4B8D-80E5-E66A5B8F1931}" destId="{A775F412-0AF3-413B-A79D-E63AEC840050}" srcOrd="0" destOrd="0" presId="urn:microsoft.com/office/officeart/2005/8/layout/chevron2"/>
    <dgm:cxn modelId="{BE23A110-74FB-4E30-9C45-D30CD641F78A}" srcId="{112F436A-ECD2-4236-AC73-E4173CD13E75}" destId="{D646FDA7-9E3E-4460-9357-5F9F0C68AB4F}" srcOrd="0" destOrd="0" parTransId="{A83490FB-A0DC-4629-A888-C48BD0A11574}" sibTransId="{ADBC21B9-1356-48F9-B74E-FA36DD4BE29A}"/>
    <dgm:cxn modelId="{79EB7A30-55F8-41F9-8209-C8ED532CDEB3}" type="presOf" srcId="{BA27A1A0-1269-4F41-95F3-67F51B25F298}" destId="{22FEE62A-2300-4BF2-810D-23575C09B92A}" srcOrd="0" destOrd="0" presId="urn:microsoft.com/office/officeart/2005/8/layout/chevron2"/>
    <dgm:cxn modelId="{9065C65D-97B9-4387-BF09-751EAE6FD7CF}" srcId="{ABA385FD-6BEF-449C-B235-540CCFA0FCFC}" destId="{28662C6E-556B-458B-888E-44F9C545B7DB}" srcOrd="0" destOrd="0" parTransId="{D62D1AFA-1539-4FE1-B2C6-940E4ED348C9}" sibTransId="{0D5E0A30-94FD-4D7F-8C6C-24B19E29A907}"/>
    <dgm:cxn modelId="{A44B475E-334D-424D-AABF-E2298393CCEB}" srcId="{BA27A1A0-1269-4F41-95F3-67F51B25F298}" destId="{F2D7FCC1-BD54-4B8D-80E5-E66A5B8F1931}" srcOrd="0" destOrd="0" parTransId="{EF7295CC-6873-417F-A8A6-710004D01F06}" sibTransId="{73FC524E-7D9E-46F8-98A3-4498C9653DCD}"/>
    <dgm:cxn modelId="{0FE9C265-6BEA-4E13-9B69-817DE9498D6D}" type="presOf" srcId="{AEE8F6FD-A5FC-4079-8BC4-F4293B5AB985}" destId="{E19B0EF4-0FE3-460B-B820-E31B8A1DB99D}" srcOrd="0" destOrd="0" presId="urn:microsoft.com/office/officeart/2005/8/layout/chevron2"/>
    <dgm:cxn modelId="{98CEDE4E-A038-400D-B606-4EC696FC537E}" type="presOf" srcId="{ABA385FD-6BEF-449C-B235-540CCFA0FCFC}" destId="{C95706CB-75EC-474B-AFCB-838A0D34D2CB}" srcOrd="0" destOrd="0" presId="urn:microsoft.com/office/officeart/2005/8/layout/chevron2"/>
    <dgm:cxn modelId="{316B1E8D-077C-4E70-AA09-77C6D73FD1DA}" type="presOf" srcId="{28662C6E-556B-458B-888E-44F9C545B7DB}" destId="{2F0D3FBA-535B-48B3-B149-62F31D37189D}" srcOrd="0" destOrd="0" presId="urn:microsoft.com/office/officeart/2005/8/layout/chevron2"/>
    <dgm:cxn modelId="{44DD38A4-8E03-4BCB-B149-03C6555F66E6}" type="presOf" srcId="{112F436A-ECD2-4236-AC73-E4173CD13E75}" destId="{3561D4D3-F8E2-4D58-AD98-E962C10697DD}" srcOrd="0" destOrd="0" presId="urn:microsoft.com/office/officeart/2005/8/layout/chevron2"/>
    <dgm:cxn modelId="{32A645AB-3634-47D6-B0F8-0C9E700EFF08}" srcId="{F2D7FCC1-BD54-4B8D-80E5-E66A5B8F1931}" destId="{AEE8F6FD-A5FC-4079-8BC4-F4293B5AB985}" srcOrd="0" destOrd="0" parTransId="{F87FA454-0A83-4A48-BF65-AFB3EAAB5942}" sibTransId="{C694676D-6B95-4E95-A467-1741BA46EF17}"/>
    <dgm:cxn modelId="{44B777C4-65C1-4E16-8341-7090605EDC2D}" type="presOf" srcId="{D646FDA7-9E3E-4460-9357-5F9F0C68AB4F}" destId="{1EE5EE6A-200E-4DF3-B53C-3AEE566D85D9}" srcOrd="0" destOrd="0" presId="urn:microsoft.com/office/officeart/2005/8/layout/chevron2"/>
    <dgm:cxn modelId="{C7747AC8-703B-472A-A73C-12C801516C02}" srcId="{BA27A1A0-1269-4F41-95F3-67F51B25F298}" destId="{ABA385FD-6BEF-449C-B235-540CCFA0FCFC}" srcOrd="1" destOrd="0" parTransId="{A9BCCBE7-FDED-49E7-831A-1BEF8E8CC5C7}" sibTransId="{DAC2BF2F-D9AE-4601-B034-0BBD01DF86DE}"/>
    <dgm:cxn modelId="{DD30DEEA-EFD9-4067-B417-7124211B1227}" srcId="{BA27A1A0-1269-4F41-95F3-67F51B25F298}" destId="{112F436A-ECD2-4236-AC73-E4173CD13E75}" srcOrd="2" destOrd="0" parTransId="{C337719D-E719-4CC4-BF56-80AAD942F450}" sibTransId="{EF3DFAC5-225D-459B-92EE-22377EA70F09}"/>
    <dgm:cxn modelId="{8531BAFD-3DD1-4294-8966-214DBDB91D58}" type="presParOf" srcId="{22FEE62A-2300-4BF2-810D-23575C09B92A}" destId="{B30B942F-5587-4D20-B90B-A7B7E328485E}" srcOrd="0" destOrd="0" presId="urn:microsoft.com/office/officeart/2005/8/layout/chevron2"/>
    <dgm:cxn modelId="{B3C5F43C-1029-4F60-BB4B-8D58DEDFB0B4}" type="presParOf" srcId="{B30B942F-5587-4D20-B90B-A7B7E328485E}" destId="{A775F412-0AF3-413B-A79D-E63AEC840050}" srcOrd="0" destOrd="0" presId="urn:microsoft.com/office/officeart/2005/8/layout/chevron2"/>
    <dgm:cxn modelId="{00A7FD58-491C-4E6B-B038-A1FC02FDF087}" type="presParOf" srcId="{B30B942F-5587-4D20-B90B-A7B7E328485E}" destId="{E19B0EF4-0FE3-460B-B820-E31B8A1DB99D}" srcOrd="1" destOrd="0" presId="urn:microsoft.com/office/officeart/2005/8/layout/chevron2"/>
    <dgm:cxn modelId="{A2581D58-E14F-49E5-9C02-FC758BCB6B36}" type="presParOf" srcId="{22FEE62A-2300-4BF2-810D-23575C09B92A}" destId="{5EBC4711-77C9-46F5-8B89-A6C7575A8648}" srcOrd="1" destOrd="0" presId="urn:microsoft.com/office/officeart/2005/8/layout/chevron2"/>
    <dgm:cxn modelId="{BCA20660-7D48-4D39-BCE9-1E4CE7788505}" type="presParOf" srcId="{22FEE62A-2300-4BF2-810D-23575C09B92A}" destId="{6E63B57B-EADE-482F-A825-0E526EDFC419}" srcOrd="2" destOrd="0" presId="urn:microsoft.com/office/officeart/2005/8/layout/chevron2"/>
    <dgm:cxn modelId="{2B8E7320-B00A-4CC1-9B8A-62B225B04D98}" type="presParOf" srcId="{6E63B57B-EADE-482F-A825-0E526EDFC419}" destId="{C95706CB-75EC-474B-AFCB-838A0D34D2CB}" srcOrd="0" destOrd="0" presId="urn:microsoft.com/office/officeart/2005/8/layout/chevron2"/>
    <dgm:cxn modelId="{2AB3423F-9D9B-4DE8-9779-468CDDC0EB5B}" type="presParOf" srcId="{6E63B57B-EADE-482F-A825-0E526EDFC419}" destId="{2F0D3FBA-535B-48B3-B149-62F31D37189D}" srcOrd="1" destOrd="0" presId="urn:microsoft.com/office/officeart/2005/8/layout/chevron2"/>
    <dgm:cxn modelId="{020F6129-8998-4840-A5D2-F677CA12D6CA}" type="presParOf" srcId="{22FEE62A-2300-4BF2-810D-23575C09B92A}" destId="{FE063416-D018-4773-A32D-DF56EF4F9FBA}" srcOrd="3" destOrd="0" presId="urn:microsoft.com/office/officeart/2005/8/layout/chevron2"/>
    <dgm:cxn modelId="{81C3AC38-45BC-4CC8-8D99-FB03468EE65C}" type="presParOf" srcId="{22FEE62A-2300-4BF2-810D-23575C09B92A}" destId="{05DB9B72-7777-420F-A3A3-B67D679537CC}" srcOrd="4" destOrd="0" presId="urn:microsoft.com/office/officeart/2005/8/layout/chevron2"/>
    <dgm:cxn modelId="{46C19864-9CBD-4CCD-87D6-0EF164ACA28D}" type="presParOf" srcId="{05DB9B72-7777-420F-A3A3-B67D679537CC}" destId="{3561D4D3-F8E2-4D58-AD98-E962C10697DD}" srcOrd="0" destOrd="0" presId="urn:microsoft.com/office/officeart/2005/8/layout/chevron2"/>
    <dgm:cxn modelId="{C9E6EEE7-C0F9-482A-A3A3-F5FDA2859DDA}" type="presParOf" srcId="{05DB9B72-7777-420F-A3A3-B67D679537CC}" destId="{1EE5EE6A-200E-4DF3-B53C-3AEE566D85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5F412-0AF3-413B-A79D-E63AEC840050}">
      <dsp:nvSpPr>
        <dsp:cNvPr id="0" name=""/>
        <dsp:cNvSpPr/>
      </dsp:nvSpPr>
      <dsp:spPr>
        <a:xfrm rot="5400000">
          <a:off x="-204517" y="206057"/>
          <a:ext cx="1363448" cy="954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 dirty="0">
              <a:solidFill>
                <a:schemeClr val="tx1"/>
              </a:solidFill>
            </a:rPr>
            <a:t>Fijación de antígeno (RBD)</a:t>
          </a:r>
        </a:p>
      </dsp:txBody>
      <dsp:txXfrm rot="-5400000">
        <a:off x="1" y="478747"/>
        <a:ext cx="954413" cy="409035"/>
      </dsp:txXfrm>
    </dsp:sp>
    <dsp:sp modelId="{E19B0EF4-0FE3-460B-B820-E31B8A1DB99D}">
      <dsp:nvSpPr>
        <dsp:cNvPr id="0" name=""/>
        <dsp:cNvSpPr/>
      </dsp:nvSpPr>
      <dsp:spPr>
        <a:xfrm rot="5400000">
          <a:off x="1897069" y="-922477"/>
          <a:ext cx="886241" cy="2771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 µL por pozo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4414" y="63441"/>
        <a:ext cx="2728289" cy="799715"/>
      </dsp:txXfrm>
    </dsp:sp>
    <dsp:sp modelId="{C95706CB-75EC-474B-AFCB-838A0D34D2CB}">
      <dsp:nvSpPr>
        <dsp:cNvPr id="0" name=""/>
        <dsp:cNvSpPr/>
      </dsp:nvSpPr>
      <dsp:spPr>
        <a:xfrm rot="5400000">
          <a:off x="-204517" y="1372026"/>
          <a:ext cx="1363448" cy="954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i="0" kern="1200" dirty="0">
              <a:solidFill>
                <a:schemeClr val="tx1"/>
              </a:solidFill>
            </a:rPr>
            <a:t>Fase de Bloqueo</a:t>
          </a:r>
        </a:p>
      </dsp:txBody>
      <dsp:txXfrm rot="-5400000">
        <a:off x="1" y="1644716"/>
        <a:ext cx="954413" cy="409035"/>
      </dsp:txXfrm>
    </dsp:sp>
    <dsp:sp modelId="{2F0D3FBA-535B-48B3-B149-62F31D37189D}">
      <dsp:nvSpPr>
        <dsp:cNvPr id="0" name=""/>
        <dsp:cNvSpPr/>
      </dsp:nvSpPr>
      <dsp:spPr>
        <a:xfrm rot="5400000">
          <a:off x="1897069" y="224853"/>
          <a:ext cx="886241" cy="2771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PBS-T/BSA (Solución de Bloqueo con Albumina Sérica) 4% p/v y PBS-T/L (Solución de Bloqueo con Leche de Soya)  5% p/v.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4414" y="1210772"/>
        <a:ext cx="2728289" cy="799715"/>
      </dsp:txXfrm>
    </dsp:sp>
    <dsp:sp modelId="{3561D4D3-F8E2-4D58-AD98-E962C10697DD}">
      <dsp:nvSpPr>
        <dsp:cNvPr id="0" name=""/>
        <dsp:cNvSpPr/>
      </dsp:nvSpPr>
      <dsp:spPr>
        <a:xfrm rot="5400000">
          <a:off x="-204517" y="2537994"/>
          <a:ext cx="1363448" cy="954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 dirty="0">
              <a:solidFill>
                <a:schemeClr val="tx1"/>
              </a:solidFill>
            </a:rPr>
            <a:t>Unión Ag-Ac</a:t>
          </a:r>
        </a:p>
      </dsp:txBody>
      <dsp:txXfrm rot="-5400000">
        <a:off x="1" y="2810684"/>
        <a:ext cx="954413" cy="409035"/>
      </dsp:txXfrm>
    </dsp:sp>
    <dsp:sp modelId="{1EE5EE6A-200E-4DF3-B53C-3AEE566D85D9}">
      <dsp:nvSpPr>
        <dsp:cNvPr id="0" name=""/>
        <dsp:cNvSpPr/>
      </dsp:nvSpPr>
      <dsp:spPr>
        <a:xfrm rot="5400000">
          <a:off x="1897069" y="1390821"/>
          <a:ext cx="886241" cy="2771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Diluciones de los sueros en </a:t>
          </a: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Buffer dilución (PBS-T/L)</a:t>
          </a: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954414" y="2376740"/>
        <a:ext cx="2728289" cy="799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5F412-0AF3-413B-A79D-E63AEC840050}">
      <dsp:nvSpPr>
        <dsp:cNvPr id="0" name=""/>
        <dsp:cNvSpPr/>
      </dsp:nvSpPr>
      <dsp:spPr>
        <a:xfrm rot="5400000">
          <a:off x="-204517" y="206057"/>
          <a:ext cx="1363448" cy="954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 dirty="0">
              <a:solidFill>
                <a:schemeClr val="tx1"/>
              </a:solidFill>
            </a:rPr>
            <a:t>Adición del conjugado: </a:t>
          </a:r>
        </a:p>
      </dsp:txBody>
      <dsp:txXfrm rot="-5400000">
        <a:off x="1" y="478747"/>
        <a:ext cx="954413" cy="409035"/>
      </dsp:txXfrm>
    </dsp:sp>
    <dsp:sp modelId="{E19B0EF4-0FE3-460B-B820-E31B8A1DB99D}">
      <dsp:nvSpPr>
        <dsp:cNvPr id="0" name=""/>
        <dsp:cNvSpPr/>
      </dsp:nvSpPr>
      <dsp:spPr>
        <a:xfrm rot="5400000">
          <a:off x="1897069" y="-922477"/>
          <a:ext cx="886241" cy="2771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100 µL del conjugado diluido en PBS-T/L.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4414" y="63441"/>
        <a:ext cx="2728289" cy="799715"/>
      </dsp:txXfrm>
    </dsp:sp>
    <dsp:sp modelId="{C95706CB-75EC-474B-AFCB-838A0D34D2CB}">
      <dsp:nvSpPr>
        <dsp:cNvPr id="0" name=""/>
        <dsp:cNvSpPr/>
      </dsp:nvSpPr>
      <dsp:spPr>
        <a:xfrm rot="5400000">
          <a:off x="-204517" y="1372026"/>
          <a:ext cx="1363448" cy="954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Adición de Sustrato</a:t>
          </a:r>
        </a:p>
      </dsp:txBody>
      <dsp:txXfrm rot="-5400000">
        <a:off x="1" y="1644716"/>
        <a:ext cx="954413" cy="409035"/>
      </dsp:txXfrm>
    </dsp:sp>
    <dsp:sp modelId="{2F0D3FBA-535B-48B3-B149-62F31D37189D}">
      <dsp:nvSpPr>
        <dsp:cNvPr id="0" name=""/>
        <dsp:cNvSpPr/>
      </dsp:nvSpPr>
      <dsp:spPr>
        <a:xfrm rot="5400000">
          <a:off x="1897069" y="224853"/>
          <a:ext cx="886241" cy="2771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(OPD) de 5 mg, que se diluyó en un frasco ámbar, con 10 mL de agua, previo al uso se añadió 5µL H2O2 30%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4414" y="1210772"/>
        <a:ext cx="2728289" cy="799715"/>
      </dsp:txXfrm>
    </dsp:sp>
    <dsp:sp modelId="{3561D4D3-F8E2-4D58-AD98-E962C10697DD}">
      <dsp:nvSpPr>
        <dsp:cNvPr id="0" name=""/>
        <dsp:cNvSpPr/>
      </dsp:nvSpPr>
      <dsp:spPr>
        <a:xfrm rot="5400000">
          <a:off x="-204517" y="2537994"/>
          <a:ext cx="1363448" cy="954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 dirty="0">
              <a:solidFill>
                <a:schemeClr val="tx1"/>
              </a:solidFill>
            </a:rPr>
            <a:t>Parado de la reacción y lectura</a:t>
          </a:r>
        </a:p>
      </dsp:txBody>
      <dsp:txXfrm rot="-5400000">
        <a:off x="1" y="2810684"/>
        <a:ext cx="954413" cy="409035"/>
      </dsp:txXfrm>
    </dsp:sp>
    <dsp:sp modelId="{1EE5EE6A-200E-4DF3-B53C-3AEE566D85D9}">
      <dsp:nvSpPr>
        <dsp:cNvPr id="0" name=""/>
        <dsp:cNvSpPr/>
      </dsp:nvSpPr>
      <dsp:spPr>
        <a:xfrm rot="5400000">
          <a:off x="1897069" y="1390821"/>
          <a:ext cx="886241" cy="2771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Añadir 100 µL / pocillo de ácido clorhídrico 3N y leer a 450nm.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4414" y="2376740"/>
        <a:ext cx="2728289" cy="79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3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536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83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16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26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1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79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09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54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10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e84ee74d_0_1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9e84ee7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30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oogle Shape;19;p33"/>
          <p:cNvGraphicFramePr/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3" imgW="9163050" imgH="5360988" progId="">
                  <p:embed/>
                </p:oleObj>
              </mc:Choice>
              <mc:Fallback>
                <p:oleObj r:id="rId3" imgW="9163050" imgH="5360988" progId="">
                  <p:embed/>
                  <p:pic>
                    <p:nvPicPr>
                      <p:cNvPr id="19" name="Google Shape;19;p3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r="2680"/>
                      <a:stretch/>
                    </p:blipFill>
                    <p:spPr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20;p33"/>
          <p:cNvSpPr/>
          <p:nvPr/>
        </p:nvSpPr>
        <p:spPr>
          <a:xfrm>
            <a:off x="4095751" y="228600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3" descr="pie de pagina esp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64228"/>
            <a:ext cx="12192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VERSIÓN: </a:t>
            </a:r>
            <a:r>
              <a:rPr lang="es-ES" b="0"/>
              <a:t>1.1</a:t>
            </a:r>
            <a:endParaRPr lang="es-ES"/>
          </a:p>
        </p:txBody>
      </p:sp>
      <p:pic>
        <p:nvPicPr>
          <p:cNvPr id="25" name="Google Shape;2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469" y="222164"/>
            <a:ext cx="2976000" cy="57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dt" idx="10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sldNum" idx="12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/>
            </a:lvl1pPr>
            <a:lvl2pPr marL="0" lvl="1" indent="0" algn="ctr">
              <a:spcBef>
                <a:spcPts val="0"/>
              </a:spcBef>
              <a:buNone/>
              <a:defRPr b="1"/>
            </a:lvl2pPr>
            <a:lvl3pPr marL="0" lvl="2" indent="0" algn="ctr">
              <a:spcBef>
                <a:spcPts val="0"/>
              </a:spcBef>
              <a:buNone/>
              <a:defRPr b="1"/>
            </a:lvl3pPr>
            <a:lvl4pPr marL="0" lvl="3" indent="0" algn="ctr">
              <a:spcBef>
                <a:spcPts val="0"/>
              </a:spcBef>
              <a:buNone/>
              <a:defRPr b="1"/>
            </a:lvl4pPr>
            <a:lvl5pPr marL="0" lvl="4" indent="0" algn="ctr">
              <a:spcBef>
                <a:spcPts val="0"/>
              </a:spcBef>
              <a:buNone/>
              <a:defRPr b="1"/>
            </a:lvl5pPr>
            <a:lvl6pPr marL="0" lvl="5" indent="0" algn="ctr">
              <a:spcBef>
                <a:spcPts val="0"/>
              </a:spcBef>
              <a:buNone/>
              <a:defRPr b="1"/>
            </a:lvl6pPr>
            <a:lvl7pPr marL="0" lvl="6" indent="0" algn="ctr">
              <a:spcBef>
                <a:spcPts val="0"/>
              </a:spcBef>
              <a:buNone/>
              <a:defRPr b="1"/>
            </a:lvl7pPr>
            <a:lvl8pPr marL="0" lvl="7" indent="0" algn="ctr">
              <a:spcBef>
                <a:spcPts val="0"/>
              </a:spcBef>
              <a:buNone/>
              <a:defRPr b="1"/>
            </a:lvl8pPr>
            <a:lvl9pPr marL="0" lvl="8" indent="0" algn="ctr">
              <a:spcBef>
                <a:spcPts val="0"/>
              </a:spcBef>
              <a:buNone/>
              <a:defRPr b="1"/>
            </a:lvl9pPr>
          </a:lstStyle>
          <a:p>
            <a:r>
              <a:rPr lang="es-ES"/>
              <a:t>VERSIÓN: 1.0</a:t>
            </a:r>
          </a:p>
        </p:txBody>
      </p:sp>
      <p:sp>
        <p:nvSpPr>
          <p:cNvPr id="62" name="Google Shape;62;p44"/>
          <p:cNvSpPr txBox="1">
            <a:spLocks noGrp="1"/>
          </p:cNvSpPr>
          <p:nvPr>
            <p:ph type="ftr" idx="11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0" y="3"/>
            <a:ext cx="12192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/>
          <p:nvPr/>
        </p:nvSpPr>
        <p:spPr>
          <a:xfrm rot="10800000">
            <a:off x="2" y="6308728"/>
            <a:ext cx="10513484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32"/>
          <p:cNvCxnSpPr/>
          <p:nvPr/>
        </p:nvCxnSpPr>
        <p:spPr>
          <a:xfrm>
            <a:off x="33869" y="6235700"/>
            <a:ext cx="887941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32"/>
          <p:cNvCxnSpPr/>
          <p:nvPr/>
        </p:nvCxnSpPr>
        <p:spPr>
          <a:xfrm>
            <a:off x="33869" y="6283325"/>
            <a:ext cx="8879417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VERSIÓN: </a:t>
            </a:r>
            <a:r>
              <a:rPr lang="es-ES" b="0"/>
              <a:t>1.1</a:t>
            </a:r>
            <a:endParaRPr lang="es-ES" sz="1400" b="0">
              <a:solidFill>
                <a:srgbClr val="000000"/>
              </a:solidFill>
            </a:endParaRPr>
          </a:p>
        </p:txBody>
      </p:sp>
      <p:pic>
        <p:nvPicPr>
          <p:cNvPr id="17" name="Google Shape;17;p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33619" y="5981170"/>
            <a:ext cx="2976000" cy="576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27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0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9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dt" idx="10"/>
          </p:nvPr>
        </p:nvSpPr>
        <p:spPr>
          <a:xfrm>
            <a:off x="1909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b="1" dirty="0"/>
              <a:t>FECHA ÚLTIMA REVISIÓN: </a:t>
            </a:r>
            <a:r>
              <a:rPr lang="es-ES" dirty="0"/>
              <a:t>09/10/13</a:t>
            </a:r>
            <a:endParaRPr dirty="0"/>
          </a:p>
        </p:txBody>
      </p:sp>
      <p:sp>
        <p:nvSpPr>
          <p:cNvPr id="68" name="Google Shape;68;p1"/>
          <p:cNvSpPr txBox="1">
            <a:spLocks noGrp="1"/>
          </p:cNvSpPr>
          <p:nvPr>
            <p:ph type="ftr" idx="11"/>
          </p:nvPr>
        </p:nvSpPr>
        <p:spPr>
          <a:xfrm>
            <a:off x="5912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b="1" dirty="0"/>
              <a:t>CÓDIGO: </a:t>
            </a:r>
            <a:r>
              <a:rPr lang="es-ES" dirty="0"/>
              <a:t>SGC.DI.260</a:t>
            </a:r>
            <a:endParaRPr dirty="0"/>
          </a:p>
        </p:txBody>
      </p:sp>
      <p:sp>
        <p:nvSpPr>
          <p:cNvPr id="69" name="Google Shape;69;p1"/>
          <p:cNvSpPr txBox="1">
            <a:spLocks noGrp="1"/>
          </p:cNvSpPr>
          <p:nvPr>
            <p:ph type="sldNum" idx="12"/>
          </p:nvPr>
        </p:nvSpPr>
        <p:spPr>
          <a:xfrm>
            <a:off x="9336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b="1" dirty="0"/>
              <a:t>VERSIÓN: </a:t>
            </a:r>
            <a:r>
              <a:rPr lang="es-ES" dirty="0"/>
              <a:t>1.1</a:t>
            </a:r>
            <a:endParaRPr dirty="0"/>
          </a:p>
        </p:txBody>
      </p:sp>
      <p:pic>
        <p:nvPicPr>
          <p:cNvPr id="6" name="Imagen 5" descr="Resultado de imagen para BIOTECNOLOGIA ESPE">
            <a:extLst>
              <a:ext uri="{FF2B5EF4-FFF2-40B4-BE49-F238E27FC236}">
                <a16:creationId xmlns:a16="http://schemas.microsoft.com/office/drawing/2014/main" id="{B9242A32-769C-4097-95AA-FC96C3BC05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0"/>
            <a:ext cx="1206500" cy="1199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668D148-565A-41FF-876E-6332F2F599F5}"/>
              </a:ext>
            </a:extLst>
          </p:cNvPr>
          <p:cNvSpPr txBox="1"/>
          <p:nvPr/>
        </p:nvSpPr>
        <p:spPr>
          <a:xfrm>
            <a:off x="2297985" y="1226860"/>
            <a:ext cx="81915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700" dirty="0">
                <a:latin typeface="Arial" panose="020B0604020202020204" pitchFamily="34" charset="0"/>
              </a:rPr>
              <a:t> </a:t>
            </a:r>
            <a:r>
              <a:rPr lang="es-ES" sz="17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Determinación de la cinética de los subtipos de anticuerpos anti SARS-CoV-2 en pacientes del Ecuador, mediante una prueba de ELISA, utilizando la proteína </a:t>
            </a:r>
            <a:r>
              <a:rPr lang="es-ES" sz="1700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Spike</a:t>
            </a:r>
            <a:r>
              <a:rPr lang="es-ES" sz="17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recombinante como antígeno</a:t>
            </a:r>
          </a:p>
          <a:p>
            <a:pPr algn="ctr">
              <a:spcAft>
                <a:spcPts val="800"/>
              </a:spcAft>
            </a:pPr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Autor: Sarango Díaz, Jordan Alexis</a:t>
            </a:r>
          </a:p>
          <a:p>
            <a:pPr algn="ctr">
              <a:spcAft>
                <a:spcPts val="800"/>
              </a:spcAft>
            </a:pPr>
            <a:endParaRPr lang="es-EC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  <a:p>
            <a:pPr algn="ctr"/>
            <a:endParaRPr lang="es-EC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Carrera de Ingeniería en Biotecnología</a:t>
            </a:r>
          </a:p>
          <a:p>
            <a:pPr algn="ctr"/>
            <a:endParaRPr lang="es-EC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 de titulación, previo a la obtención del título de Ingeniero en Biotecnología</a:t>
            </a:r>
          </a:p>
          <a:p>
            <a:pPr algn="ctr"/>
            <a:endParaRPr lang="es-EC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Director: Reyna Bello, Armando </a:t>
            </a:r>
            <a:r>
              <a:rPr lang="es-EC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endParaRPr lang="es-EC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C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Marzo del 2022</a:t>
            </a:r>
            <a:endParaRPr lang="es-EC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2">
            <a:extLst>
              <a:ext uri="{FF2B5EF4-FFF2-40B4-BE49-F238E27FC236}">
                <a16:creationId xmlns:a16="http://schemas.microsoft.com/office/drawing/2014/main" id="{894F15C8-6875-4EED-94A6-B9C77C52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74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CBCB2A-A0C6-4009-BA92-0AE7E66F3C14}"/>
              </a:ext>
            </a:extLst>
          </p:cNvPr>
          <p:cNvSpPr txBox="1"/>
          <p:nvPr/>
        </p:nvSpPr>
        <p:spPr>
          <a:xfrm>
            <a:off x="448491" y="57357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Obtención de las muestras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1A2B831-E1F1-456D-A482-57FA63C88FBB}"/>
              </a:ext>
            </a:extLst>
          </p:cNvPr>
          <p:cNvSpPr txBox="1"/>
          <p:nvPr/>
        </p:nvSpPr>
        <p:spPr>
          <a:xfrm>
            <a:off x="907999" y="2081779"/>
            <a:ext cx="5026892" cy="8475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419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muestras de sueros  control (negativo) </a:t>
            </a:r>
            <a:r>
              <a:rPr lang="es-419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pre-pandemia</a:t>
            </a:r>
            <a:r>
              <a:rPr lang="es-419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(n=18), fueron donados por Zurita y Zurita  Laboratorios sucursal de Cumbayá, Quito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152D4AD-5769-4ABC-BF25-F314F5619FA3}"/>
              </a:ext>
            </a:extLst>
          </p:cNvPr>
          <p:cNvSpPr txBox="1">
            <a:spLocks/>
          </p:cNvSpPr>
          <p:nvPr/>
        </p:nvSpPr>
        <p:spPr>
          <a:xfrm>
            <a:off x="609599" y="1237231"/>
            <a:ext cx="2375971" cy="6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Sueros prepandemia (control negativos)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B400EE9D-04AE-4B7A-8775-152A163544F8}"/>
              </a:ext>
            </a:extLst>
          </p:cNvPr>
          <p:cNvSpPr txBox="1">
            <a:spLocks/>
          </p:cNvSpPr>
          <p:nvPr/>
        </p:nvSpPr>
        <p:spPr>
          <a:xfrm>
            <a:off x="609599" y="3131332"/>
            <a:ext cx="2981900" cy="6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Sueros problema (vacunados – no vacunados)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008703-61F2-4D6B-A6C2-CCDE417E10E5}"/>
              </a:ext>
            </a:extLst>
          </p:cNvPr>
          <p:cNvSpPr txBox="1"/>
          <p:nvPr/>
        </p:nvSpPr>
        <p:spPr>
          <a:xfrm>
            <a:off x="907999" y="3970027"/>
            <a:ext cx="5026892" cy="132343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recolectaron muestras problemas (vacunados y no vacunados) en la Ciudad de Santo Domingo de Los Tsáchilas, (n=25), procurando que los individuos vacunados tengan más de dos semanas de inmunizados contra la COVID-19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0D3A9C8-99F7-4FEF-AD9A-939E751CA4C6}"/>
              </a:ext>
            </a:extLst>
          </p:cNvPr>
          <p:cNvSpPr txBox="1"/>
          <p:nvPr/>
        </p:nvSpPr>
        <p:spPr>
          <a:xfrm>
            <a:off x="6697881" y="564857"/>
            <a:ext cx="33670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Reactivos específicos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8010332-D04B-40E3-8ABA-ADA3A2FA2D0D}"/>
              </a:ext>
            </a:extLst>
          </p:cNvPr>
          <p:cNvSpPr/>
          <p:nvPr/>
        </p:nvSpPr>
        <p:spPr>
          <a:xfrm>
            <a:off x="7800289" y="1930813"/>
            <a:ext cx="4026795" cy="73745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Proteína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recombinante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RBD-SARS-CoV-2 (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rRBD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Marcador de texto 5">
            <a:extLst>
              <a:ext uri="{FF2B5EF4-FFF2-40B4-BE49-F238E27FC236}">
                <a16:creationId xmlns:a16="http://schemas.microsoft.com/office/drawing/2014/main" id="{9A596AAB-E56C-4455-92D9-EC816988B12A}"/>
              </a:ext>
            </a:extLst>
          </p:cNvPr>
          <p:cNvSpPr txBox="1">
            <a:spLocks/>
          </p:cNvSpPr>
          <p:nvPr/>
        </p:nvSpPr>
        <p:spPr>
          <a:xfrm>
            <a:off x="6886513" y="1145074"/>
            <a:ext cx="2375971" cy="6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Antígeno RBD: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4BBA07E-F3CE-4F67-95CC-679D9AE7E972}"/>
              </a:ext>
            </a:extLst>
          </p:cNvPr>
          <p:cNvSpPr txBox="1"/>
          <p:nvPr/>
        </p:nvSpPr>
        <p:spPr>
          <a:xfrm>
            <a:off x="9194940" y="1065841"/>
            <a:ext cx="238746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Donado</a:t>
            </a:r>
            <a:r>
              <a:rPr lang="en-US" sz="1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Division of Infectious Diseases and Vaccinology, School of Public Health, University of California, Berkeley.</a:t>
            </a:r>
            <a:endParaRPr lang="es-EC" sz="1100" dirty="0"/>
          </a:p>
        </p:txBody>
      </p: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D7F7D7EA-0DF0-4102-8E26-62499666482A}"/>
              </a:ext>
            </a:extLst>
          </p:cNvPr>
          <p:cNvCxnSpPr>
            <a:cxnSpLocks/>
            <a:endCxn id="13" idx="1"/>
          </p:cNvCxnSpPr>
          <p:nvPr/>
        </p:nvCxnSpPr>
        <p:spPr>
          <a:xfrm rot="5400000">
            <a:off x="7559887" y="1784930"/>
            <a:ext cx="755015" cy="274209"/>
          </a:xfrm>
          <a:prstGeom prst="bentConnector4">
            <a:avLst>
              <a:gd name="adj1" fmla="val 25581"/>
              <a:gd name="adj2" fmla="val 1833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5F2AA00-A6B8-4678-880E-B5533A487E88}"/>
              </a:ext>
            </a:extLst>
          </p:cNvPr>
          <p:cNvSpPr txBox="1"/>
          <p:nvPr/>
        </p:nvSpPr>
        <p:spPr>
          <a:xfrm>
            <a:off x="6697881" y="2698994"/>
            <a:ext cx="33670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Reactivos requeridos</a:t>
            </a:r>
          </a:p>
        </p:txBody>
      </p:sp>
      <p:sp>
        <p:nvSpPr>
          <p:cNvPr id="43" name="Marcador de texto 5">
            <a:extLst>
              <a:ext uri="{FF2B5EF4-FFF2-40B4-BE49-F238E27FC236}">
                <a16:creationId xmlns:a16="http://schemas.microsoft.com/office/drawing/2014/main" id="{508AADE6-6872-4C58-9B14-3CA51ECE008F}"/>
              </a:ext>
            </a:extLst>
          </p:cNvPr>
          <p:cNvSpPr txBox="1">
            <a:spLocks/>
          </p:cNvSpPr>
          <p:nvPr/>
        </p:nvSpPr>
        <p:spPr>
          <a:xfrm>
            <a:off x="6886513" y="3067722"/>
            <a:ext cx="5129202" cy="283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Albúmina Bovina Sérica (BSA)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Leche de SOYA descremada en polvo 5%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Conjugado: Anticuerpo secundario de cabra Anti IgG humana-conjugada con Peroxidasa de rábano picante (HRP)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Sustrato: Comprimidos de </a:t>
            </a:r>
            <a:r>
              <a:rPr lang="es-E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diclorhidrato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o-</a:t>
            </a:r>
            <a:r>
              <a:rPr lang="es-E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fenilendiamina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(OPD)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Detergente </a:t>
            </a:r>
            <a:r>
              <a:rPr lang="es-E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Monolaurato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polioxietileno-20-sorbitán (Tween 20)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Peróxido de hidrogeno al 30%</a:t>
            </a:r>
          </a:p>
        </p:txBody>
      </p:sp>
    </p:spTree>
    <p:extLst>
      <p:ext uri="{BB962C8B-B14F-4D97-AF65-F5344CB8AC3E}">
        <p14:creationId xmlns:p14="http://schemas.microsoft.com/office/powerpoint/2010/main" val="343513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7779" y="507106"/>
            <a:ext cx="736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Estandarización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ELISA </a:t>
            </a:r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indirecto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 proteína RBD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é características buscar en un kit ELISA - Abyntek Biopharma">
            <a:extLst>
              <a:ext uri="{FF2B5EF4-FFF2-40B4-BE49-F238E27FC236}">
                <a16:creationId xmlns:a16="http://schemas.microsoft.com/office/drawing/2014/main" id="{AC0BFED9-16C1-40E0-BC3D-B2963473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844" y="934305"/>
            <a:ext cx="2045556" cy="24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ISA">
            <a:extLst>
              <a:ext uri="{FF2B5EF4-FFF2-40B4-BE49-F238E27FC236}">
                <a16:creationId xmlns:a16="http://schemas.microsoft.com/office/drawing/2014/main" id="{E08B1205-6E5D-49B1-949E-A9A5BE395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3" b="44289"/>
          <a:stretch/>
        </p:blipFill>
        <p:spPr bwMode="auto">
          <a:xfrm>
            <a:off x="9192014" y="3631410"/>
            <a:ext cx="3169506" cy="21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35DEDA-C5D5-4232-A9F7-EC878CAB0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68771"/>
            <a:ext cx="1047750" cy="13239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A8B430-95F6-4017-9393-29F62B5D0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193" y="968771"/>
            <a:ext cx="1000125" cy="14668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F011F7F-9714-4E48-B288-6BB37FBD7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161" y="972664"/>
            <a:ext cx="971550" cy="16478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2EC5D7D-AA63-45E2-924B-8054896D9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554" y="968771"/>
            <a:ext cx="1038225" cy="1485900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7102D163-59FC-4B34-8052-1996F0F2D884}"/>
              </a:ext>
            </a:extLst>
          </p:cNvPr>
          <p:cNvSpPr/>
          <p:nvPr/>
        </p:nvSpPr>
        <p:spPr>
          <a:xfrm>
            <a:off x="1975915" y="1344319"/>
            <a:ext cx="481712" cy="286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1BB7F6-5940-48DE-AD26-B160266CD10E}"/>
              </a:ext>
            </a:extLst>
          </p:cNvPr>
          <p:cNvSpPr/>
          <p:nvPr/>
        </p:nvSpPr>
        <p:spPr>
          <a:xfrm>
            <a:off x="6258452" y="1344317"/>
            <a:ext cx="481712" cy="286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8E066679-2F6B-4271-9A69-87DC54BDB063}"/>
              </a:ext>
            </a:extLst>
          </p:cNvPr>
          <p:cNvSpPr/>
          <p:nvPr/>
        </p:nvSpPr>
        <p:spPr>
          <a:xfrm>
            <a:off x="4094883" y="1344316"/>
            <a:ext cx="481712" cy="286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AD7AC34-267D-422F-95A9-0F652685E18A}"/>
              </a:ext>
            </a:extLst>
          </p:cNvPr>
          <p:cNvSpPr txBox="1"/>
          <p:nvPr/>
        </p:nvSpPr>
        <p:spPr>
          <a:xfrm>
            <a:off x="1873030" y="1630755"/>
            <a:ext cx="511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err="1"/>
              <a:t>wash</a:t>
            </a:r>
            <a:endParaRPr lang="es-EC" sz="105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1BCF849-2A83-4905-B31F-A79A53C288B7}"/>
              </a:ext>
            </a:extLst>
          </p:cNvPr>
          <p:cNvSpPr txBox="1"/>
          <p:nvPr/>
        </p:nvSpPr>
        <p:spPr>
          <a:xfrm>
            <a:off x="6185277" y="1630755"/>
            <a:ext cx="511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err="1"/>
              <a:t>wash</a:t>
            </a:r>
            <a:endParaRPr lang="es-EC" sz="105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E40D14-97C8-43E1-B4E0-3DEEB58C81FA}"/>
              </a:ext>
            </a:extLst>
          </p:cNvPr>
          <p:cNvSpPr txBox="1"/>
          <p:nvPr/>
        </p:nvSpPr>
        <p:spPr>
          <a:xfrm>
            <a:off x="4065173" y="1630755"/>
            <a:ext cx="511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err="1"/>
              <a:t>wash</a:t>
            </a:r>
            <a:endParaRPr lang="es-EC" sz="1050" dirty="0"/>
          </a:p>
        </p:txBody>
      </p:sp>
      <p:sp>
        <p:nvSpPr>
          <p:cNvPr id="26" name="Título 2">
            <a:extLst>
              <a:ext uri="{FF2B5EF4-FFF2-40B4-BE49-F238E27FC236}">
                <a16:creationId xmlns:a16="http://schemas.microsoft.com/office/drawing/2014/main" id="{894F15C8-6875-4EED-94A6-B9C77C52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088" y="2074"/>
            <a:ext cx="3638311" cy="58182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71A55AFA-C3EC-4578-BF50-B64035104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130247"/>
              </p:ext>
            </p:extLst>
          </p:nvPr>
        </p:nvGraphicFramePr>
        <p:xfrm>
          <a:off x="437045" y="2476917"/>
          <a:ext cx="3725966" cy="369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949EB67A-D15B-46CF-B725-146E71459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888318"/>
              </p:ext>
            </p:extLst>
          </p:nvPr>
        </p:nvGraphicFramePr>
        <p:xfrm>
          <a:off x="4877181" y="2476917"/>
          <a:ext cx="3725966" cy="369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0319C8FC-E0CB-4E4F-A227-B62DA8BB4F8E}"/>
              </a:ext>
            </a:extLst>
          </p:cNvPr>
          <p:cNvSpPr txBox="1"/>
          <p:nvPr/>
        </p:nvSpPr>
        <p:spPr>
          <a:xfrm>
            <a:off x="437045" y="6336742"/>
            <a:ext cx="6180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*Tiempos de cada etapa se siguió el protocolo establecido por el Instituto de Investigación en Zoonosis – CIZ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3" grpId="0"/>
      <p:bldP spid="24" grpId="0"/>
      <p:bldGraphic spid="31" grpId="0">
        <p:bldAsOne/>
      </p:bldGraphic>
      <p:bldGraphic spid="3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2358" y="0"/>
            <a:ext cx="736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Protocolos usados </a:t>
            </a:r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estandarización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ELISA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ítulo 2">
            <a:extLst>
              <a:ext uri="{FF2B5EF4-FFF2-40B4-BE49-F238E27FC236}">
                <a16:creationId xmlns:a16="http://schemas.microsoft.com/office/drawing/2014/main" id="{894F15C8-6875-4EED-94A6-B9C77C52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088" y="2074"/>
            <a:ext cx="3638311" cy="58182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CEB015-5A70-4084-9A6D-BD9D8B602D0B}"/>
              </a:ext>
            </a:extLst>
          </p:cNvPr>
          <p:cNvSpPr txBox="1"/>
          <p:nvPr/>
        </p:nvSpPr>
        <p:spPr>
          <a:xfrm>
            <a:off x="9177052" y="5040716"/>
            <a:ext cx="26113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*Tiempos de cada etapa se siguió el protocolo establecido por el Instituto de Investigación en Zoonosis – CIZ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F705D8D-38E6-470A-B31F-23DA4442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1" y="645609"/>
            <a:ext cx="8628112" cy="55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0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3202" y="859315"/>
            <a:ext cx="399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del  punto de corte del ELISA</a:t>
            </a:r>
            <a:endParaRPr lang="es-EC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ítulo 2">
            <a:extLst>
              <a:ext uri="{FF2B5EF4-FFF2-40B4-BE49-F238E27FC236}">
                <a16:creationId xmlns:a16="http://schemas.microsoft.com/office/drawing/2014/main" id="{894F15C8-6875-4EED-94A6-B9C77C52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088" y="2074"/>
            <a:ext cx="3638311" cy="58182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6962A1-2FAA-4669-9EA8-3909F6604DB9}"/>
              </a:ext>
            </a:extLst>
          </p:cNvPr>
          <p:cNvSpPr txBox="1"/>
          <p:nvPr/>
        </p:nvSpPr>
        <p:spPr>
          <a:xfrm>
            <a:off x="5200101" y="782371"/>
            <a:ext cx="6568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la cinética de anticuerpos, en pacientes que sufrieron COVID-19 después de la segunda vacunación en comparación con sus propios sueros </a:t>
            </a:r>
            <a:r>
              <a:rPr lang="es-E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prevacunados</a:t>
            </a:r>
            <a:r>
              <a:rPr lang="es-E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una y dos dosis </a:t>
            </a:r>
            <a:endParaRPr lang="es-EC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CEFDC0D-4D26-4A87-9536-DD6428F0D25D}"/>
                  </a:ext>
                </a:extLst>
              </p:cNvPr>
              <p:cNvSpPr txBox="1"/>
              <p:nvPr/>
            </p:nvSpPr>
            <p:spPr>
              <a:xfrm>
                <a:off x="404870" y="1878724"/>
                <a:ext cx="3991001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𝐶𝑢𝑡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𝑜𝑓𝑓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𝑀𝑒𝑑𝑖𝑎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4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𝐷𝐸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CEFDC0D-4D26-4A87-9536-DD6428F0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70" y="1878724"/>
                <a:ext cx="3991001" cy="307777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6BE9696-13F9-4CE1-BBE2-CCD8A837550C}"/>
              </a:ext>
            </a:extLst>
          </p:cNvPr>
          <p:cNvSpPr txBox="1"/>
          <p:nvPr/>
        </p:nvSpPr>
        <p:spPr>
          <a:xfrm>
            <a:off x="713202" y="2665100"/>
            <a:ext cx="39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Diluciones de: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E91DB3-D376-4144-85BA-2885F0635CDD}"/>
              </a:ext>
            </a:extLst>
          </p:cNvPr>
          <p:cNvSpPr txBox="1"/>
          <p:nvPr/>
        </p:nvSpPr>
        <p:spPr>
          <a:xfrm>
            <a:off x="1209100" y="3249139"/>
            <a:ext cx="3991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Suero 1/100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Conjugado 1/10000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Antígeno 2,5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A71FA2-9DA6-4E69-8075-830EB7B10006}"/>
              </a:ext>
            </a:extLst>
          </p:cNvPr>
          <p:cNvSpPr txBox="1"/>
          <p:nvPr/>
        </p:nvSpPr>
        <p:spPr>
          <a:xfrm>
            <a:off x="713201" y="4356398"/>
            <a:ext cx="39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sueros prepandemia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a 14">
            <a:extLst>
              <a:ext uri="{FF2B5EF4-FFF2-40B4-BE49-F238E27FC236}">
                <a16:creationId xmlns:a16="http://schemas.microsoft.com/office/drawing/2014/main" id="{1A973F9B-0A8C-49EE-ADA7-F3AB531A9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20398"/>
              </p:ext>
            </p:extLst>
          </p:nvPr>
        </p:nvGraphicFramePr>
        <p:xfrm>
          <a:off x="5243639" y="1878724"/>
          <a:ext cx="648158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206">
                  <a:extLst>
                    <a:ext uri="{9D8B030D-6E8A-4147-A177-3AD203B41FA5}">
                      <a16:colId xmlns:a16="http://schemas.microsoft.com/office/drawing/2014/main" val="3340569023"/>
                    </a:ext>
                  </a:extLst>
                </a:gridCol>
                <a:gridCol w="1355075">
                  <a:extLst>
                    <a:ext uri="{9D8B030D-6E8A-4147-A177-3AD203B41FA5}">
                      <a16:colId xmlns:a16="http://schemas.microsoft.com/office/drawing/2014/main" val="251709794"/>
                    </a:ext>
                  </a:extLst>
                </a:gridCol>
                <a:gridCol w="1385869">
                  <a:extLst>
                    <a:ext uri="{9D8B030D-6E8A-4147-A177-3AD203B41FA5}">
                      <a16:colId xmlns:a16="http://schemas.microsoft.com/office/drawing/2014/main" val="1463954206"/>
                    </a:ext>
                  </a:extLst>
                </a:gridCol>
                <a:gridCol w="875500">
                  <a:extLst>
                    <a:ext uri="{9D8B030D-6E8A-4147-A177-3AD203B41FA5}">
                      <a16:colId xmlns:a16="http://schemas.microsoft.com/office/drawing/2014/main" val="52102878"/>
                    </a:ext>
                  </a:extLst>
                </a:gridCol>
                <a:gridCol w="863507">
                  <a:extLst>
                    <a:ext uri="{9D8B030D-6E8A-4147-A177-3AD203B41FA5}">
                      <a16:colId xmlns:a16="http://schemas.microsoft.com/office/drawing/2014/main" val="903975652"/>
                    </a:ext>
                  </a:extLst>
                </a:gridCol>
                <a:gridCol w="995432">
                  <a:extLst>
                    <a:ext uri="{9D8B030D-6E8A-4147-A177-3AD203B41FA5}">
                      <a16:colId xmlns:a16="http://schemas.microsoft.com/office/drawing/2014/main" val="431343854"/>
                    </a:ext>
                  </a:extLst>
                </a:gridCol>
              </a:tblGrid>
              <a:tr h="418425">
                <a:tc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Tipo de Vacuna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Prevacunación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1ra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Dosis </a:t>
                      </a:r>
                    </a:p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2da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Dosis </a:t>
                      </a:r>
                    </a:p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2da Dosis con infección</a:t>
                      </a:r>
                    </a:p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335273"/>
                  </a:ext>
                </a:extLst>
              </a:tr>
              <a:tr h="418425">
                <a:tc>
                  <a:txBody>
                    <a:bodyPr/>
                    <a:lstStyle/>
                    <a:p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Paciente 1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BNT162B2</a:t>
                      </a:r>
                    </a:p>
                    <a:p>
                      <a:pPr algn="just"/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(Pfizer-BioNTech)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175502"/>
                  </a:ext>
                </a:extLst>
              </a:tr>
              <a:tr h="41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Paciente 2 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CoronaVac </a:t>
                      </a:r>
                    </a:p>
                    <a:p>
                      <a:pPr algn="just"/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(Sinovac)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719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Paciente 3 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BNT162B2</a:t>
                      </a:r>
                    </a:p>
                    <a:p>
                      <a:pPr algn="just"/>
                      <a:r>
                        <a:rPr lang="es-419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(Pfizer-BioNTech)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674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49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BA915EB7-426C-4000-82B6-2FD164020566}"/>
              </a:ext>
            </a:extLst>
          </p:cNvPr>
          <p:cNvSpPr txBox="1">
            <a:spLocks/>
          </p:cNvSpPr>
          <p:nvPr/>
        </p:nvSpPr>
        <p:spPr>
          <a:xfrm>
            <a:off x="2007325" y="41276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9293" y="666679"/>
            <a:ext cx="673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Diferencias entre las diluciones de suero usando el protocolo 1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0C2FE0-4B60-40E4-ACB1-3CBFBB87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92" y="1756410"/>
            <a:ext cx="5286375" cy="12382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870178-6AA2-481A-9C0B-9D3C4B62F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91" y="3153185"/>
            <a:ext cx="5286375" cy="23431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9B4A5E-2F3E-43F1-AACF-1A9EE9B78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234" y="1756495"/>
            <a:ext cx="6184302" cy="33732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29304E8-073D-43F8-8852-DDB82F2A7758}"/>
              </a:ext>
            </a:extLst>
          </p:cNvPr>
          <p:cNvSpPr txBox="1"/>
          <p:nvPr/>
        </p:nvSpPr>
        <p:spPr>
          <a:xfrm>
            <a:off x="509291" y="2766145"/>
            <a:ext cx="355978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Varianza para diluciones de suero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6F28BB-4CA5-4E2C-8640-B43E35651299}"/>
              </a:ext>
            </a:extLst>
          </p:cNvPr>
          <p:cNvSpPr txBox="1"/>
          <p:nvPr/>
        </p:nvSpPr>
        <p:spPr>
          <a:xfrm>
            <a:off x="509291" y="5234725"/>
            <a:ext cx="50228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significancia - Análisis Tukey (P˃0,05) de diluciones de sueros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56D881-9B9A-4619-823F-4C8A44C6F5F2}"/>
              </a:ext>
            </a:extLst>
          </p:cNvPr>
          <p:cNvSpPr txBox="1"/>
          <p:nvPr/>
        </p:nvSpPr>
        <p:spPr>
          <a:xfrm>
            <a:off x="5840234" y="5234725"/>
            <a:ext cx="55886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dilución 1/100 es la que mayormente se diferencia del resto de diluciones sueros positivos contra negativos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1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BA915EB7-426C-4000-82B6-2FD164020566}"/>
              </a:ext>
            </a:extLst>
          </p:cNvPr>
          <p:cNvSpPr txBox="1">
            <a:spLocks/>
          </p:cNvSpPr>
          <p:nvPr/>
        </p:nvSpPr>
        <p:spPr>
          <a:xfrm>
            <a:off x="2007325" y="41276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9293" y="666679"/>
            <a:ext cx="673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Diluciones del Conjugado anticuerpo secundario de cabra Anti IgG humana-conjugada con HRP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9304E8-073D-43F8-8852-DDB82F2A7758}"/>
              </a:ext>
            </a:extLst>
          </p:cNvPr>
          <p:cNvSpPr txBox="1"/>
          <p:nvPr/>
        </p:nvSpPr>
        <p:spPr>
          <a:xfrm>
            <a:off x="509291" y="2766145"/>
            <a:ext cx="355978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ANOVA de diluciones de Conjugado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6F28BB-4CA5-4E2C-8640-B43E35651299}"/>
              </a:ext>
            </a:extLst>
          </p:cNvPr>
          <p:cNvSpPr txBox="1"/>
          <p:nvPr/>
        </p:nvSpPr>
        <p:spPr>
          <a:xfrm>
            <a:off x="509291" y="5234725"/>
            <a:ext cx="50228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significancia - Análisis Tukey (P˃0,05) de diluciones del Conjugado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56D881-9B9A-4619-823F-4C8A44C6F5F2}"/>
              </a:ext>
            </a:extLst>
          </p:cNvPr>
          <p:cNvSpPr txBox="1"/>
          <p:nvPr/>
        </p:nvSpPr>
        <p:spPr>
          <a:xfrm>
            <a:off x="6094096" y="5234725"/>
            <a:ext cx="55886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grupo dilución que visualmente se aprecia más alejado en comparación del resto es la dilución 1/10000.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FE4655-4979-4048-8C52-9DF5D28D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90" y="1653325"/>
            <a:ext cx="5286375" cy="12382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42EA27-A1EE-4AF1-AEB5-D6B9FA68D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10" b="14747"/>
          <a:stretch/>
        </p:blipFill>
        <p:spPr>
          <a:xfrm>
            <a:off x="509289" y="3550687"/>
            <a:ext cx="4811839" cy="15016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D66D25-CB0A-4CD7-9EED-B8F9D4B5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589" y="1958210"/>
            <a:ext cx="6022947" cy="30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BA915EB7-426C-4000-82B6-2FD164020566}"/>
              </a:ext>
            </a:extLst>
          </p:cNvPr>
          <p:cNvSpPr txBox="1">
            <a:spLocks/>
          </p:cNvSpPr>
          <p:nvPr/>
        </p:nvSpPr>
        <p:spPr>
          <a:xfrm>
            <a:off x="2007325" y="41276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9293" y="666679"/>
            <a:ext cx="673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Soluciones de Boqueo ( BSA o Soya)	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9304E8-073D-43F8-8852-DDB82F2A7758}"/>
              </a:ext>
            </a:extLst>
          </p:cNvPr>
          <p:cNvSpPr txBox="1"/>
          <p:nvPr/>
        </p:nvSpPr>
        <p:spPr>
          <a:xfrm>
            <a:off x="509289" y="2557203"/>
            <a:ext cx="355978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ANOVA de Soluciones de Bloqueo 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6F28BB-4CA5-4E2C-8640-B43E35651299}"/>
              </a:ext>
            </a:extLst>
          </p:cNvPr>
          <p:cNvSpPr txBox="1"/>
          <p:nvPr/>
        </p:nvSpPr>
        <p:spPr>
          <a:xfrm>
            <a:off x="509288" y="4711505"/>
            <a:ext cx="50228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significancia - Análisis Tukey (P˃0,05) de diluciones de Bloqueo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56D881-9B9A-4619-823F-4C8A44C6F5F2}"/>
              </a:ext>
            </a:extLst>
          </p:cNvPr>
          <p:cNvSpPr txBox="1"/>
          <p:nvPr/>
        </p:nvSpPr>
        <p:spPr>
          <a:xfrm>
            <a:off x="6359884" y="4711505"/>
            <a:ext cx="55886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hay efecto relevante en la densidad óptica por el uso de estas dos diluciones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916E37-FC04-406E-A6ED-8086C87C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89" y="1384051"/>
            <a:ext cx="5661691" cy="13261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F7BFA8-E6FA-461C-9A51-7156DBE07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85" b="7692"/>
          <a:stretch/>
        </p:blipFill>
        <p:spPr>
          <a:xfrm>
            <a:off x="509289" y="3402924"/>
            <a:ext cx="5050762" cy="13820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36043C-6B4C-4644-8461-8379CD176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884" y="1362445"/>
            <a:ext cx="5664652" cy="30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1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BA915EB7-426C-4000-82B6-2FD164020566}"/>
              </a:ext>
            </a:extLst>
          </p:cNvPr>
          <p:cNvSpPr txBox="1">
            <a:spLocks/>
          </p:cNvSpPr>
          <p:nvPr/>
        </p:nvSpPr>
        <p:spPr>
          <a:xfrm>
            <a:off x="2007325" y="41276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9293" y="666679"/>
            <a:ext cx="673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Diluciones de Antígeno (RBD)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9304E8-073D-43F8-8852-DDB82F2A7758}"/>
              </a:ext>
            </a:extLst>
          </p:cNvPr>
          <p:cNvSpPr txBox="1"/>
          <p:nvPr/>
        </p:nvSpPr>
        <p:spPr>
          <a:xfrm>
            <a:off x="415748" y="2806646"/>
            <a:ext cx="355978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ANOVA de Concentración de Antígeno 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6F28BB-4CA5-4E2C-8640-B43E35651299}"/>
              </a:ext>
            </a:extLst>
          </p:cNvPr>
          <p:cNvSpPr txBox="1"/>
          <p:nvPr/>
        </p:nvSpPr>
        <p:spPr>
          <a:xfrm>
            <a:off x="415748" y="5010545"/>
            <a:ext cx="50228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significancia - Análisis Tukey (P˃0,05) de diluciones de Antígeno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56D881-9B9A-4619-823F-4C8A44C6F5F2}"/>
              </a:ext>
            </a:extLst>
          </p:cNvPr>
          <p:cNvSpPr txBox="1"/>
          <p:nvPr/>
        </p:nvSpPr>
        <p:spPr>
          <a:xfrm>
            <a:off x="6187639" y="5010545"/>
            <a:ext cx="55886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hay efecto relevante en la densidad óptica por el uso de estas dos diluciones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E157D6-593D-4FCB-B0AA-E71D71EA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3" y="1324235"/>
            <a:ext cx="5250200" cy="158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04B2F6-8D25-41C3-89A1-4C81A04DB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83"/>
          <a:stretch/>
        </p:blipFill>
        <p:spPr>
          <a:xfrm>
            <a:off x="243503" y="3370116"/>
            <a:ext cx="5367320" cy="14368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3AF20D-A6CF-45C4-A6F6-230A707B1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10" y="1773192"/>
            <a:ext cx="5892069" cy="31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9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459A8CEE-7CD5-4654-934B-3F01840939B4}"/>
              </a:ext>
            </a:extLst>
          </p:cNvPr>
          <p:cNvSpPr txBox="1">
            <a:spLocks/>
          </p:cNvSpPr>
          <p:nvPr/>
        </p:nvSpPr>
        <p:spPr>
          <a:xfrm>
            <a:off x="2033450" y="0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0234" y="650317"/>
            <a:ext cx="624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la Línea de corte del ELISA estandarizado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2F837D5-E9DE-4854-A120-729746E9521A}"/>
              </a:ext>
            </a:extLst>
          </p:cNvPr>
          <p:cNvSpPr/>
          <p:nvPr/>
        </p:nvSpPr>
        <p:spPr>
          <a:xfrm>
            <a:off x="762001" y="1664258"/>
            <a:ext cx="2016086" cy="523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Protocolo 4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AE456D5-32E2-4B74-B980-6F9B11B28D7C}"/>
              </a:ext>
            </a:extLst>
          </p:cNvPr>
          <p:cNvSpPr/>
          <p:nvPr/>
        </p:nvSpPr>
        <p:spPr>
          <a:xfrm>
            <a:off x="1303452" y="2428262"/>
            <a:ext cx="2378805" cy="6913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419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bsorbancia a 450nm de 20 sueros NEGATIVOS prepandemia</a:t>
            </a:r>
            <a:endParaRPr lang="es-EC" sz="12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48C7B2E-2AF2-4BCD-A96C-2505613D8A3A}"/>
              </a:ext>
            </a:extLst>
          </p:cNvPr>
          <p:cNvSpPr/>
          <p:nvPr/>
        </p:nvSpPr>
        <p:spPr>
          <a:xfrm>
            <a:off x="2033450" y="3330984"/>
            <a:ext cx="2016086" cy="523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Media y desviación estándar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450CF861-BA8D-4218-ABCD-3552982A5C3C}"/>
              </a:ext>
            </a:extLst>
          </p:cNvPr>
          <p:cNvCxnSpPr>
            <a:stCxn id="2" idx="1"/>
            <a:endCxn id="3" idx="1"/>
          </p:cNvCxnSpPr>
          <p:nvPr/>
        </p:nvCxnSpPr>
        <p:spPr>
          <a:xfrm rot="10800000" flipH="1" flipV="1">
            <a:off x="762000" y="1925841"/>
            <a:ext cx="541451" cy="848105"/>
          </a:xfrm>
          <a:prstGeom prst="bentConnector3">
            <a:avLst>
              <a:gd name="adj1" fmla="val -4222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BE0B364C-A12C-4720-8E2D-E1C8B59892EB}"/>
              </a:ext>
            </a:extLst>
          </p:cNvPr>
          <p:cNvCxnSpPr>
            <a:cxnSpLocks/>
            <a:stCxn id="3" idx="1"/>
            <a:endCxn id="9" idx="1"/>
          </p:cNvCxnSpPr>
          <p:nvPr/>
        </p:nvCxnSpPr>
        <p:spPr>
          <a:xfrm rot="10800000" flipH="1" flipV="1">
            <a:off x="1303452" y="2773946"/>
            <a:ext cx="729998" cy="818621"/>
          </a:xfrm>
          <a:prstGeom prst="bentConnector3">
            <a:avLst>
              <a:gd name="adj1" fmla="val -31315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CCDD7445-45C6-408E-8AB8-800EFB349EF0}"/>
                  </a:ext>
                </a:extLst>
              </p:cNvPr>
              <p:cNvSpPr txBox="1"/>
              <p:nvPr/>
            </p:nvSpPr>
            <p:spPr>
              <a:xfrm>
                <a:off x="899500" y="4180624"/>
                <a:ext cx="4741136" cy="15773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79400" marR="445135" indent="457200" algn="ctr">
                  <a:lnSpc>
                    <a:spcPct val="200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𝐶𝑢𝑡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𝑀𝑒𝑑𝑖𝑎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𝐷𝑆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𝐷𝑆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4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𝐷𝑆</m:t>
                      </m:r>
                    </m:oMath>
                  </m:oMathPara>
                </a14:m>
                <a:endParaRPr lang="es-EC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9400" marR="445135" indent="457200" algn="ctr">
                  <a:lnSpc>
                    <a:spcPct val="200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𝐶𝑢𝑡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=0,13+(0,09∗3)</m:t>
                      </m:r>
                    </m:oMath>
                  </m:oMathPara>
                </a14:m>
                <a:endParaRPr lang="es-EC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9400" marR="445135" indent="457200" algn="ctr">
                  <a:lnSpc>
                    <a:spcPct val="200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𝐶𝑢𝑡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=0,4</m:t>
                      </m:r>
                    </m:oMath>
                  </m:oMathPara>
                </a14:m>
                <a:endParaRPr lang="es-EC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CCDD7445-45C6-408E-8AB8-800EFB349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00" y="4180624"/>
                <a:ext cx="4741136" cy="1577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n 33">
            <a:extLst>
              <a:ext uri="{FF2B5EF4-FFF2-40B4-BE49-F238E27FC236}">
                <a16:creationId xmlns:a16="http://schemas.microsoft.com/office/drawing/2014/main" id="{5E2ADAE1-04A8-421E-B551-B7F21E21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63" y="1643129"/>
            <a:ext cx="5215436" cy="3571742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16258D6B-67B0-4890-93B6-63E1FC4F9300}"/>
              </a:ext>
            </a:extLst>
          </p:cNvPr>
          <p:cNvSpPr txBox="1"/>
          <p:nvPr/>
        </p:nvSpPr>
        <p:spPr>
          <a:xfrm>
            <a:off x="6096000" y="1335352"/>
            <a:ext cx="6103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</a:t>
            </a:r>
            <a:r>
              <a:rPr lang="es-ES" sz="1400" b="0" i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  <a:r>
              <a:rPr lang="es-ES" sz="14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0D58538-B1DF-4EB7-8DB7-5E4374EAFC18}"/>
              </a:ext>
            </a:extLst>
          </p:cNvPr>
          <p:cNvSpPr txBox="1"/>
          <p:nvPr/>
        </p:nvSpPr>
        <p:spPr>
          <a:xfrm>
            <a:off x="6096000" y="5261038"/>
            <a:ext cx="6103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 El rectángulo rojo que se muestra en el gráfico, son sueros positivos, se usaron para establecer diferencias más visuales en el ELISA</a:t>
            </a:r>
            <a:endParaRPr lang="es-EC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3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459A8CEE-7CD5-4654-934B-3F01840939B4}"/>
              </a:ext>
            </a:extLst>
          </p:cNvPr>
          <p:cNvSpPr txBox="1">
            <a:spLocks/>
          </p:cNvSpPr>
          <p:nvPr/>
        </p:nvSpPr>
        <p:spPr>
          <a:xfrm>
            <a:off x="2033450" y="0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7208" y="504355"/>
            <a:ext cx="720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D.O de muestras positivas y negativas siguiendo los parámetros del protocolo número 4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6258D6B-67B0-4890-93B6-63E1FC4F9300}"/>
              </a:ext>
            </a:extLst>
          </p:cNvPr>
          <p:cNvSpPr txBox="1"/>
          <p:nvPr/>
        </p:nvSpPr>
        <p:spPr>
          <a:xfrm>
            <a:off x="6035481" y="1468930"/>
            <a:ext cx="6103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</a:t>
            </a:r>
            <a:r>
              <a:rPr lang="es-ES" sz="1400" b="0" i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  <a:r>
              <a:rPr lang="es-ES" sz="14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0D58538-B1DF-4EB7-8DB7-5E4374EAFC18}"/>
              </a:ext>
            </a:extLst>
          </p:cNvPr>
          <p:cNvSpPr txBox="1"/>
          <p:nvPr/>
        </p:nvSpPr>
        <p:spPr>
          <a:xfrm>
            <a:off x="6107931" y="4866517"/>
            <a:ext cx="61033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 Línea roja es el </a:t>
            </a:r>
            <a:r>
              <a:rPr lang="es-E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que  permite la discriminación entre sueros positivos y negativos</a:t>
            </a:r>
            <a:endParaRPr lang="es-EC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51B416-700A-4234-99CE-8C3FDD07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31" y="1762174"/>
            <a:ext cx="5958444" cy="3104343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210A152-CCC0-43AF-B4EC-66495A0E9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1379"/>
              </p:ext>
            </p:extLst>
          </p:nvPr>
        </p:nvGraphicFramePr>
        <p:xfrm>
          <a:off x="886246" y="1912870"/>
          <a:ext cx="4258632" cy="303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544">
                  <a:extLst>
                    <a:ext uri="{9D8B030D-6E8A-4147-A177-3AD203B41FA5}">
                      <a16:colId xmlns:a16="http://schemas.microsoft.com/office/drawing/2014/main" val="1856045329"/>
                    </a:ext>
                  </a:extLst>
                </a:gridCol>
                <a:gridCol w="1419544">
                  <a:extLst>
                    <a:ext uri="{9D8B030D-6E8A-4147-A177-3AD203B41FA5}">
                      <a16:colId xmlns:a16="http://schemas.microsoft.com/office/drawing/2014/main" val="1939582597"/>
                    </a:ext>
                  </a:extLst>
                </a:gridCol>
                <a:gridCol w="1419544">
                  <a:extLst>
                    <a:ext uri="{9D8B030D-6E8A-4147-A177-3AD203B41FA5}">
                      <a16:colId xmlns:a16="http://schemas.microsoft.com/office/drawing/2014/main" val="1427023158"/>
                    </a:ext>
                  </a:extLst>
                </a:gridCol>
              </a:tblGrid>
              <a:tr h="575185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Diluciones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Tiempo y Temperatura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677616"/>
                  </a:ext>
                </a:extLst>
              </a:tr>
              <a:tr h="57518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Sueros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 hora a 37°C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16285"/>
                  </a:ext>
                </a:extLst>
              </a:tr>
              <a:tr h="57518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Conjugado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1/10000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30 minutos a 37°C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72337"/>
                  </a:ext>
                </a:extLst>
              </a:tr>
              <a:tr h="57518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Bloqueo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Leche de Soya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dirty="0"/>
                        <a:t>30 minutos a 37°C</a:t>
                      </a: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045100"/>
                  </a:ext>
                </a:extLst>
              </a:tr>
              <a:tr h="57518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Antígeno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2.64µg/mL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24 horas a </a:t>
                      </a:r>
                      <a:r>
                        <a:rPr lang="es-EC" dirty="0" err="1"/>
                        <a:t>Temp</a:t>
                      </a:r>
                      <a:r>
                        <a:rPr lang="es-EC" dirty="0"/>
                        <a:t> ambiente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2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11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779" y="0"/>
            <a:ext cx="8229600" cy="639762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C039D46-DBA1-480F-ACA0-D13AE5663517}"/>
              </a:ext>
            </a:extLst>
          </p:cNvPr>
          <p:cNvSpPr/>
          <p:nvPr/>
        </p:nvSpPr>
        <p:spPr>
          <a:xfrm>
            <a:off x="4556899" y="4771018"/>
            <a:ext cx="3745358" cy="1199018"/>
          </a:xfrm>
          <a:prstGeom prst="roundRect">
            <a:avLst/>
          </a:prstGeom>
          <a:solidFill>
            <a:srgbClr val="FFD5AB">
              <a:alpha val="49804"/>
            </a:srgb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coronavirus son una serie de virus llamados así por su forma, ya que tienen una especie de corona alrededor del virión, del 'núcleo' del virus.</a:t>
            </a:r>
          </a:p>
        </p:txBody>
      </p:sp>
      <p:pic>
        <p:nvPicPr>
          <p:cNvPr id="2" name="Picture 2" descr="OMS señala que Covid-19 ha infectado porcentaje pequeño de población  mundial | Municipios Puebla | Noticias del estado de Puebla">
            <a:extLst>
              <a:ext uri="{FF2B5EF4-FFF2-40B4-BE49-F238E27FC236}">
                <a16:creationId xmlns:a16="http://schemas.microsoft.com/office/drawing/2014/main" id="{D17AB741-F4AB-45CE-8868-F7009980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5" y="1875003"/>
            <a:ext cx="2673808" cy="17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coronavirus se comporta como una enfermedad de transmisión sexual">
            <a:extLst>
              <a:ext uri="{FF2B5EF4-FFF2-40B4-BE49-F238E27FC236}">
                <a16:creationId xmlns:a16="http://schemas.microsoft.com/office/drawing/2014/main" id="{D5ED8759-26F8-4889-B0E5-0C6D1025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3" y="4512031"/>
            <a:ext cx="2095468" cy="15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51E35DF-045C-4057-9B80-1501DC3C072A}"/>
              </a:ext>
            </a:extLst>
          </p:cNvPr>
          <p:cNvSpPr/>
          <p:nvPr/>
        </p:nvSpPr>
        <p:spPr>
          <a:xfrm>
            <a:off x="9081175" y="905589"/>
            <a:ext cx="843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 indent="0" algn="just">
              <a:buNone/>
            </a:pPr>
            <a:r>
              <a:rPr lang="es-E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Casos: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D517B0D-E2DC-4BD5-8FC3-FCF3A90EA12B}"/>
              </a:ext>
            </a:extLst>
          </p:cNvPr>
          <p:cNvSpPr/>
          <p:nvPr/>
        </p:nvSpPr>
        <p:spPr>
          <a:xfrm>
            <a:off x="5684824" y="958227"/>
            <a:ext cx="1489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 indent="0" algn="just">
              <a:buNone/>
            </a:pPr>
            <a:r>
              <a:rPr lang="es-E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Transmisión :</a:t>
            </a:r>
          </a:p>
        </p:txBody>
      </p:sp>
      <p:pic>
        <p:nvPicPr>
          <p:cNvPr id="4102" name="Picture 6" descr="Asociación Española de Criadores de Cerdo Ibérico">
            <a:extLst>
              <a:ext uri="{FF2B5EF4-FFF2-40B4-BE49-F238E27FC236}">
                <a16:creationId xmlns:a16="http://schemas.microsoft.com/office/drawing/2014/main" id="{F58700C6-5723-4135-9C1B-B59D59BF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00" y="1864080"/>
            <a:ext cx="3730105" cy="19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839AACE-E325-44BF-BB57-F61A4B2FAF80}"/>
              </a:ext>
            </a:extLst>
          </p:cNvPr>
          <p:cNvSpPr/>
          <p:nvPr/>
        </p:nvSpPr>
        <p:spPr>
          <a:xfrm>
            <a:off x="4934618" y="1394950"/>
            <a:ext cx="2989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gotas respiratorias y por contacto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33C313D-1EE3-4A00-988D-AFBBBDD80594}"/>
              </a:ext>
            </a:extLst>
          </p:cNvPr>
          <p:cNvSpPr/>
          <p:nvPr/>
        </p:nvSpPr>
        <p:spPr>
          <a:xfrm>
            <a:off x="9081175" y="1394950"/>
            <a:ext cx="1616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nivel mundial</a:t>
            </a:r>
          </a:p>
        </p:txBody>
      </p:sp>
      <p:pic>
        <p:nvPicPr>
          <p:cNvPr id="4104" name="Picture 8" descr="Minuto a minuto sobre el coronavirus | Plan V">
            <a:extLst>
              <a:ext uri="{FF2B5EF4-FFF2-40B4-BE49-F238E27FC236}">
                <a16:creationId xmlns:a16="http://schemas.microsoft.com/office/drawing/2014/main" id="{9F4C0194-BD34-4426-8236-77FC6B66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5" y="3970053"/>
            <a:ext cx="2716639" cy="187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1FCD884-4327-4036-94C6-6A6911C5E1AD}"/>
              </a:ext>
            </a:extLst>
          </p:cNvPr>
          <p:cNvSpPr/>
          <p:nvPr/>
        </p:nvSpPr>
        <p:spPr>
          <a:xfrm>
            <a:off x="9303352" y="3628964"/>
            <a:ext cx="1242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Ecuador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80E2CDC9-4E2B-484D-BDE4-16F3E7AB2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3" y="1394950"/>
            <a:ext cx="4184334" cy="2741223"/>
          </a:xfrm>
          <a:prstGeom prst="rect">
            <a:avLst/>
          </a:prstGeom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6400930E-6A46-40F7-A446-DFFB1A021DD0}"/>
              </a:ext>
            </a:extLst>
          </p:cNvPr>
          <p:cNvSpPr/>
          <p:nvPr/>
        </p:nvSpPr>
        <p:spPr>
          <a:xfrm>
            <a:off x="1697453" y="958227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 indent="0" algn="just">
              <a:buNone/>
            </a:pPr>
            <a:r>
              <a:rPr lang="es-E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Origen:</a:t>
            </a:r>
          </a:p>
        </p:txBody>
      </p:sp>
      <p:sp>
        <p:nvSpPr>
          <p:cNvPr id="45" name="Flecha: a la derecha con bandas 44">
            <a:extLst>
              <a:ext uri="{FF2B5EF4-FFF2-40B4-BE49-F238E27FC236}">
                <a16:creationId xmlns:a16="http://schemas.microsoft.com/office/drawing/2014/main" id="{1B9C1395-5CAB-4784-8602-8FD0AF76FC99}"/>
              </a:ext>
            </a:extLst>
          </p:cNvPr>
          <p:cNvSpPr/>
          <p:nvPr/>
        </p:nvSpPr>
        <p:spPr>
          <a:xfrm>
            <a:off x="3203295" y="5130929"/>
            <a:ext cx="870332" cy="479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76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">
            <a:extLst>
              <a:ext uri="{FF2B5EF4-FFF2-40B4-BE49-F238E27FC236}">
                <a16:creationId xmlns:a16="http://schemas.microsoft.com/office/drawing/2014/main" id="{D2613E55-B1C9-49D1-B6AF-C3B88B5E9727}"/>
              </a:ext>
            </a:extLst>
          </p:cNvPr>
          <p:cNvSpPr txBox="1">
            <a:spLocks/>
          </p:cNvSpPr>
          <p:nvPr/>
        </p:nvSpPr>
        <p:spPr>
          <a:xfrm>
            <a:off x="2174789" y="-15429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8150" y="712072"/>
            <a:ext cx="1131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la cinética de anticuerpos, en pacientes con varias dosis de vacunas, diferentes tipos de vacunas y vacunados que se contagiaron del SARS-CoV-2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5E8E9E-A60F-49E5-990D-5599D412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69" y="2038704"/>
            <a:ext cx="5400040" cy="364553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6D482D-5A27-4311-A3B3-A322811D8ADE}"/>
              </a:ext>
            </a:extLst>
          </p:cNvPr>
          <p:cNvCxnSpPr/>
          <p:nvPr/>
        </p:nvCxnSpPr>
        <p:spPr>
          <a:xfrm flipV="1">
            <a:off x="2174789" y="3609022"/>
            <a:ext cx="3408045" cy="57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3CEE3-A957-4CE2-B9E6-30447E59D40F}"/>
              </a:ext>
            </a:extLst>
          </p:cNvPr>
          <p:cNvSpPr txBox="1"/>
          <p:nvPr/>
        </p:nvSpPr>
        <p:spPr>
          <a:xfrm>
            <a:off x="695960" y="1730928"/>
            <a:ext cx="3008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Cinética de anticuerpos Paciente </a:t>
            </a: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0495078-CF05-4DB1-A522-84E9557EC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038705"/>
            <a:ext cx="5935071" cy="364553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D052789-7F87-400A-8ADC-001928271ED6}"/>
              </a:ext>
            </a:extLst>
          </p:cNvPr>
          <p:cNvCxnSpPr/>
          <p:nvPr/>
        </p:nvCxnSpPr>
        <p:spPr>
          <a:xfrm>
            <a:off x="7979410" y="3589020"/>
            <a:ext cx="3787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2BDFA-D654-461A-B95B-C29A059922F0}"/>
              </a:ext>
            </a:extLst>
          </p:cNvPr>
          <p:cNvSpPr txBox="1"/>
          <p:nvPr/>
        </p:nvSpPr>
        <p:spPr>
          <a:xfrm>
            <a:off x="6122668" y="1716251"/>
            <a:ext cx="3008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Cinética de anticuerpos Paciente 2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5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29E8B0C-94B2-43ED-B576-C653A02B6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23" y="1641555"/>
            <a:ext cx="6892734" cy="4252913"/>
          </a:xfrm>
          <a:prstGeom prst="rect">
            <a:avLst/>
          </a:prstGeom>
        </p:spPr>
      </p:pic>
      <p:sp>
        <p:nvSpPr>
          <p:cNvPr id="21" name="Título 2">
            <a:extLst>
              <a:ext uri="{FF2B5EF4-FFF2-40B4-BE49-F238E27FC236}">
                <a16:creationId xmlns:a16="http://schemas.microsoft.com/office/drawing/2014/main" id="{D2613E55-B1C9-49D1-B6AF-C3B88B5E9727}"/>
              </a:ext>
            </a:extLst>
          </p:cNvPr>
          <p:cNvSpPr txBox="1">
            <a:spLocks/>
          </p:cNvSpPr>
          <p:nvPr/>
        </p:nvSpPr>
        <p:spPr>
          <a:xfrm>
            <a:off x="2174789" y="-15429"/>
            <a:ext cx="100172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8150" y="712072"/>
            <a:ext cx="1131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la cinética de anticuerpos, en pacientes con varias dosis de vacunas, diferentes tipos de vacunas y vacunados que se contagiaron del SARS-CoV-2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6D482D-5A27-4311-A3B3-A322811D8ADE}"/>
              </a:ext>
            </a:extLst>
          </p:cNvPr>
          <p:cNvCxnSpPr>
            <a:cxnSpLocks/>
          </p:cNvCxnSpPr>
          <p:nvPr/>
        </p:nvCxnSpPr>
        <p:spPr>
          <a:xfrm flipV="1">
            <a:off x="5238029" y="3420429"/>
            <a:ext cx="4591771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3CEE3-A957-4CE2-B9E6-30447E59D40F}"/>
              </a:ext>
            </a:extLst>
          </p:cNvPr>
          <p:cNvSpPr txBox="1"/>
          <p:nvPr/>
        </p:nvSpPr>
        <p:spPr>
          <a:xfrm>
            <a:off x="262890" y="3112652"/>
            <a:ext cx="3008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200"/>
              </a:spcAft>
            </a:pPr>
            <a:r>
              <a:rPr lang="es-ES" sz="1400" b="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Cinética de anticuerpos </a:t>
            </a: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Paciente3</a:t>
            </a:r>
            <a:endParaRPr lang="es-EC" sz="14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0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1040" y="835740"/>
            <a:ext cx="60960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estableció un protocolo para un ELISA fácil de realizar y robusto y para la detección de respuestas de anticuerpos contra el SARS-CoV-2 dirigidos a la proteína RBD del virus. El protocolo N°4 establecido durante el trabajo y que permitió discriminar de manera más notoria los sueros positivos de los negativos, constó de las siguientes condiciones:  dilución de sueros 1/100, conjugado 1/10000, con Bloqueo de leche de Soya 30 minutos, concentración de antígeno 2.64µg/ml y los tiempos, 1 hora de incubación se los sueros, 30 minutos de conjugado, 10 minutos de sustrato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69681" y="3102895"/>
            <a:ext cx="6096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419" dirty="0"/>
              <a:t>La solución de Bloqueo  de Leche de Soya es la más práctica para este ensayo, ya que reduce costos, es de fácil adquisición y además se comprobó que no presenta diferencia significativa en las lecturas de densidad óptica al compararlo con BSA.</a:t>
            </a:r>
            <a:endParaRPr lang="es-E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1040" y="4508275"/>
            <a:ext cx="6096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419" dirty="0"/>
              <a:t>Variables como la concentración de Conjugado, deben estandarizarse en cada laboratorio al igual que el punto de corte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3805" y="936513"/>
            <a:ext cx="6096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En lo que respecta a la concentración del antígeno (2,5ug/mL), se concluye que está dentro de los valores usados en la mayoría de los estudios, que han trabajado con la estandarización de ensayos serológicos contra el SARS-CoV-2.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5486400" y="2551837"/>
            <a:ext cx="6096000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419" dirty="0"/>
              <a:t> Se constató que dependiendo de la vacuna aplicada la positividad de IgG era más alta, en este caso la vacuna BNT162b2 de Pfizer-BioNTech mostró niveles de anticuerpos más elevados en comparación a CoronaVac de Sinovac, además la vacuna de Pfizer-BioNTech evidenció que mantuvo una seropositividad por más tiempo que la vacuna de Sinovac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9600" y="4382605"/>
            <a:ext cx="6096000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419" dirty="0"/>
              <a:t>Este tipo de ensayos son de gran ayuda para monitorear la positividad de IgG de la población al SARS-CoV-2 en presencia o ausencia de vacunación y determinar la disminución de anticuerpos a lo largo del tiempo, lo que proporciona datos que son de gran utilidad para evaluar futuras estrategias de vacunación.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3FE8A7DA-BABB-4E1B-9453-5C4C86B9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0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3805" y="936513"/>
            <a:ext cx="609600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Se recomienda realizar el mismo estudio haciendo un seguimiento a más pacientes y verificar en que lapso de tiempo los niveles de anticuerpos comienzan a disminuir con diferentes vacunas.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5486400" y="2690336"/>
            <a:ext cx="609600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Se recomienda que el nivel de </a:t>
            </a:r>
            <a:r>
              <a:rPr lang="es-419" dirty="0" err="1"/>
              <a:t>cut</a:t>
            </a:r>
            <a:r>
              <a:rPr lang="es-419" dirty="0"/>
              <a:t> off se estandarice en cada laboratorio, además de calcularlo para cada grupo de muestras que se procesan.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09600" y="4382605"/>
            <a:ext cx="6096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Realizar alícuotas de las muestras de suero en diferentes tubos eppendorf  para que en el proceso de congelación y descongelación se tenga siempre sueros sin descongelar, pues los niveles de anticuerpos tienden a disminuir al realizar continuamente este proceso.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79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91" y="134239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1D92D1CD-7CD6-4058-B716-E8043334E6D2}"/>
              </a:ext>
            </a:extLst>
          </p:cNvPr>
          <p:cNvSpPr txBox="1">
            <a:spLocks/>
          </p:cNvSpPr>
          <p:nvPr/>
        </p:nvSpPr>
        <p:spPr>
          <a:xfrm>
            <a:off x="609600" y="1038595"/>
            <a:ext cx="5472790" cy="478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Armando Reyna , Vanessa Armijos y Katty Medina</a:t>
            </a:r>
          </a:p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Mateo Botero</a:t>
            </a:r>
          </a:p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Hugo Andrade</a:t>
            </a:r>
          </a:p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Jefferson Jumbo</a:t>
            </a:r>
          </a:p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Génesis Dela</a:t>
            </a:r>
          </a:p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Kevin Cando</a:t>
            </a:r>
          </a:p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Alisson Pérez</a:t>
            </a:r>
          </a:p>
          <a:p>
            <a:pPr marL="76200" indent="0" algn="ctr">
              <a:buClrTx/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 familia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ClrTx/>
              <a:buNone/>
            </a:pP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23FF19-4B19-4731-AB24-671F568F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545" y="1781345"/>
            <a:ext cx="2143390" cy="21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16" y="3606540"/>
            <a:ext cx="1901251" cy="19012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2245"/>
          <a:stretch/>
        </p:blipFill>
        <p:spPr>
          <a:xfrm>
            <a:off x="4448357" y="3232302"/>
            <a:ext cx="3213463" cy="227548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13375" r="20220" b="17869"/>
          <a:stretch/>
        </p:blipFill>
        <p:spPr>
          <a:xfrm>
            <a:off x="4448357" y="668771"/>
            <a:ext cx="3295286" cy="238274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476714" y="2636017"/>
            <a:ext cx="171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MUCHAS GRACIAS</a:t>
            </a:r>
            <a:endParaRPr lang="en-U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C39814-6871-4383-884D-153B4B61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6" y="595241"/>
            <a:ext cx="3684412" cy="4912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7566B8-F10A-4C6F-A47E-1010001CD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003" y="691308"/>
            <a:ext cx="2052677" cy="27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7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779" y="0"/>
            <a:ext cx="8229600" cy="639762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8222" y="4270447"/>
            <a:ext cx="2481943" cy="73866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schemeClr val="tx1"/>
                </a:solidFill>
              </a:rPr>
              <a:t>La pandemia de COVID-19 afecta a los sectores social y económico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65489" y="4466157"/>
            <a:ext cx="1585904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419" dirty="0"/>
              <a:t>Es costosa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43469" y="4270447"/>
            <a:ext cx="2601820" cy="1394326"/>
          </a:xfrm>
          <a:prstGeom prst="rect">
            <a:avLst/>
          </a:prstGeom>
          <a:solidFill>
            <a:srgbClr val="FFD5AB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schemeClr val="tx1"/>
                </a:solidFill>
              </a:rPr>
              <a:t>La prueba de anticuerpos específicos de SARS‐CoV‐2  es una buena opción para el diagnóstico rápido, simple y altamente sensible de COVID‐19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3C94FFC-E0BE-4C7A-A26D-3B98D16E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8" y="1268457"/>
            <a:ext cx="2356948" cy="23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4BE6B774-C83A-42FF-BA45-997B67C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77" y="1026903"/>
            <a:ext cx="4016911" cy="281290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88 Muestra De La Prueba De La Pipeta En La Placa De 96 Pozos Fotos -  Libres de Derechos y Gratuitas de Dreamstime">
            <a:extLst>
              <a:ext uri="{FF2B5EF4-FFF2-40B4-BE49-F238E27FC236}">
                <a16:creationId xmlns:a16="http://schemas.microsoft.com/office/drawing/2014/main" id="{87BB6F24-E9A2-4774-89C3-A92F4615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60" y="1268457"/>
            <a:ext cx="3101248" cy="235694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4C6DAD6-9DC1-47DC-8AEA-72799844072B}"/>
              </a:ext>
            </a:extLst>
          </p:cNvPr>
          <p:cNvSpPr/>
          <p:nvPr/>
        </p:nvSpPr>
        <p:spPr>
          <a:xfrm>
            <a:off x="5844406" y="4247801"/>
            <a:ext cx="1853982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419" dirty="0"/>
              <a:t>Requisitos estrictos para los entornos de laboratorio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16C599F-D911-43CC-B79F-E10F19E0C912}"/>
              </a:ext>
            </a:extLst>
          </p:cNvPr>
          <p:cNvSpPr/>
          <p:nvPr/>
        </p:nvSpPr>
        <p:spPr>
          <a:xfrm>
            <a:off x="4106060" y="5312542"/>
            <a:ext cx="1853981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419" dirty="0"/>
              <a:t>Equipos específicos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401545-0A55-4843-B2C7-539620A3BDE9}"/>
              </a:ext>
            </a:extLst>
          </p:cNvPr>
          <p:cNvSpPr txBox="1"/>
          <p:nvPr/>
        </p:nvSpPr>
        <p:spPr>
          <a:xfrm>
            <a:off x="406150" y="639762"/>
            <a:ext cx="2328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419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risis de salud mundial </a:t>
            </a:r>
            <a:endParaRPr lang="es-EC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DCAC7C-CBBC-48E6-9DDB-082FB1FC26F6}"/>
              </a:ext>
            </a:extLst>
          </p:cNvPr>
          <p:cNvSpPr txBox="1"/>
          <p:nvPr/>
        </p:nvSpPr>
        <p:spPr>
          <a:xfrm>
            <a:off x="5033051" y="616243"/>
            <a:ext cx="1313762" cy="38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RT-</a:t>
            </a:r>
            <a:r>
              <a:rPr lang="es-EC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endParaRPr lang="es-EC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41EA24-B694-42E4-9E00-BFE10DB50A5D}"/>
              </a:ext>
            </a:extLst>
          </p:cNvPr>
          <p:cNvSpPr txBox="1"/>
          <p:nvPr/>
        </p:nvSpPr>
        <p:spPr>
          <a:xfrm>
            <a:off x="9595203" y="852960"/>
            <a:ext cx="189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ELISA indirecto </a:t>
            </a:r>
          </a:p>
        </p:txBody>
      </p: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A6763FED-BFB3-42D4-B129-304913C1EA85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5400000">
            <a:off x="4761012" y="3537235"/>
            <a:ext cx="626351" cy="123149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33E4DFE1-A88E-412A-9711-6260EC14BC53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 rot="5400000">
            <a:off x="4625124" y="4247733"/>
            <a:ext cx="1472736" cy="656882"/>
          </a:xfrm>
          <a:prstGeom prst="curvedConnector3">
            <a:avLst>
              <a:gd name="adj1" fmla="val 7169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: curvado 33">
            <a:extLst>
              <a:ext uri="{FF2B5EF4-FFF2-40B4-BE49-F238E27FC236}">
                <a16:creationId xmlns:a16="http://schemas.microsoft.com/office/drawing/2014/main" id="{3C771508-69DD-4C9F-8014-6A4F4CE6A4BE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 rot="16200000" flipH="1">
            <a:off x="6026668" y="3503071"/>
            <a:ext cx="407995" cy="1081464"/>
          </a:xfrm>
          <a:prstGeom prst="curvedConnector3">
            <a:avLst>
              <a:gd name="adj1" fmla="val 6080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ctor: curvado 37">
            <a:extLst>
              <a:ext uri="{FF2B5EF4-FFF2-40B4-BE49-F238E27FC236}">
                <a16:creationId xmlns:a16="http://schemas.microsoft.com/office/drawing/2014/main" id="{23CDAD2C-3885-4F94-8A1D-A5821B9B1CA3}"/>
              </a:ext>
            </a:extLst>
          </p:cNvPr>
          <p:cNvCxnSpPr>
            <a:cxnSpLocks/>
            <a:stCxn id="2052" idx="2"/>
            <a:endCxn id="3" idx="0"/>
          </p:cNvCxnSpPr>
          <p:nvPr/>
        </p:nvCxnSpPr>
        <p:spPr>
          <a:xfrm rot="16200000" flipH="1">
            <a:off x="1294232" y="3875485"/>
            <a:ext cx="645042" cy="144882"/>
          </a:xfrm>
          <a:prstGeom prst="curvedConnector3">
            <a:avLst>
              <a:gd name="adj1" fmla="val 44876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ector: curvado 46">
            <a:extLst>
              <a:ext uri="{FF2B5EF4-FFF2-40B4-BE49-F238E27FC236}">
                <a16:creationId xmlns:a16="http://schemas.microsoft.com/office/drawing/2014/main" id="{48B0BA7D-3B5C-4E54-AB37-578AC0651D8C}"/>
              </a:ext>
            </a:extLst>
          </p:cNvPr>
          <p:cNvCxnSpPr>
            <a:cxnSpLocks/>
            <a:stCxn id="2056" idx="2"/>
            <a:endCxn id="7" idx="0"/>
          </p:cNvCxnSpPr>
          <p:nvPr/>
        </p:nvCxnSpPr>
        <p:spPr>
          <a:xfrm rot="16200000" flipH="1">
            <a:off x="10173960" y="3900028"/>
            <a:ext cx="645042" cy="95795"/>
          </a:xfrm>
          <a:prstGeom prst="curvedConnector3">
            <a:avLst>
              <a:gd name="adj1" fmla="val 50000"/>
            </a:avLst>
          </a:prstGeom>
          <a:ln>
            <a:solidFill>
              <a:srgbClr val="CC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Flecha: cheurón 60">
            <a:extLst>
              <a:ext uri="{FF2B5EF4-FFF2-40B4-BE49-F238E27FC236}">
                <a16:creationId xmlns:a16="http://schemas.microsoft.com/office/drawing/2014/main" id="{FE98EB2C-3577-40C6-9638-493DACC2E8E9}"/>
              </a:ext>
            </a:extLst>
          </p:cNvPr>
          <p:cNvSpPr/>
          <p:nvPr/>
        </p:nvSpPr>
        <p:spPr>
          <a:xfrm>
            <a:off x="2930165" y="2236424"/>
            <a:ext cx="440996" cy="3511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2" name="Flecha: cheurón 61">
            <a:extLst>
              <a:ext uri="{FF2B5EF4-FFF2-40B4-BE49-F238E27FC236}">
                <a16:creationId xmlns:a16="http://schemas.microsoft.com/office/drawing/2014/main" id="{C2EFB13B-55C7-442D-A798-65FD973FB223}"/>
              </a:ext>
            </a:extLst>
          </p:cNvPr>
          <p:cNvSpPr/>
          <p:nvPr/>
        </p:nvSpPr>
        <p:spPr>
          <a:xfrm>
            <a:off x="8077676" y="2213259"/>
            <a:ext cx="440996" cy="3511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7" grpId="0" animBg="1"/>
      <p:bldP spid="18" grpId="0" animBg="1"/>
      <p:bldP spid="20" grpId="0"/>
      <p:bldP spid="2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F5845A6-12CE-4241-902B-A1D982C9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594" y="566345"/>
            <a:ext cx="8229600" cy="5008565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General: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E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Específicos: 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just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3D57F83-8665-4939-A31F-E1C10EB78354}"/>
              </a:ext>
            </a:extLst>
          </p:cNvPr>
          <p:cNvSpPr/>
          <p:nvPr/>
        </p:nvSpPr>
        <p:spPr>
          <a:xfrm>
            <a:off x="529044" y="1163764"/>
            <a:ext cx="11107783" cy="70207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de la cinética de los subtipos de anticuerpos anti SARS-CoV-2 en pacientes del Ecuador, mediante una prueba de ELISA, utilizando la proteína </a:t>
            </a:r>
            <a:r>
              <a:rPr lang="es-ES" altLang="es-EC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Spike</a:t>
            </a:r>
            <a:r>
              <a:rPr lang="es-ES" alt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recombinante como antígeno .</a:t>
            </a:r>
            <a:endParaRPr lang="es-ES" alt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C41CBC9-70A9-4B51-8A2E-D2DDAA811034}"/>
              </a:ext>
            </a:extLst>
          </p:cNvPr>
          <p:cNvSpPr/>
          <p:nvPr/>
        </p:nvSpPr>
        <p:spPr>
          <a:xfrm>
            <a:off x="1652450" y="2490683"/>
            <a:ext cx="5725887" cy="1018029"/>
          </a:xfrm>
          <a:prstGeom prst="roundRect">
            <a:avLst/>
          </a:prstGeom>
          <a:solidFill>
            <a:srgbClr val="FFD5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Realizar la recolección de muestras sanguíneas a personas debidamente informadas del proyecto que participen de forma voluntaria.</a:t>
            </a:r>
            <a:endParaRPr lang="es-EC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5DF3064-A174-43B0-ABE7-EA5D78BC1B80}"/>
              </a:ext>
            </a:extLst>
          </p:cNvPr>
          <p:cNvSpPr/>
          <p:nvPr/>
        </p:nvSpPr>
        <p:spPr>
          <a:xfrm>
            <a:off x="1652449" y="3733265"/>
            <a:ext cx="5725887" cy="872424"/>
          </a:xfrm>
          <a:prstGeom prst="roundRect">
            <a:avLst/>
          </a:prstGeom>
          <a:solidFill>
            <a:srgbClr val="FFD5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Determinar la mayor razón entre sueros positivos y negativos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DEE50FF-E7D8-4D3F-8C2B-288285491151}"/>
              </a:ext>
            </a:extLst>
          </p:cNvPr>
          <p:cNvSpPr/>
          <p:nvPr/>
        </p:nvSpPr>
        <p:spPr>
          <a:xfrm>
            <a:off x="1662364" y="4830242"/>
            <a:ext cx="5725887" cy="883066"/>
          </a:xfrm>
          <a:prstGeom prst="roundRect">
            <a:avLst/>
          </a:prstGeom>
          <a:solidFill>
            <a:srgbClr val="FFD5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Determinar el punto de corte (</a:t>
            </a:r>
            <a:r>
              <a:rPr lang="es-EC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off) para cada grupo de muestras a ser analizadas</a:t>
            </a:r>
          </a:p>
        </p:txBody>
      </p:sp>
    </p:spTree>
    <p:extLst>
      <p:ext uri="{BB962C8B-B14F-4D97-AF65-F5344CB8AC3E}">
        <p14:creationId xmlns:p14="http://schemas.microsoft.com/office/powerpoint/2010/main" val="24583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28" y="0"/>
            <a:ext cx="8229600" cy="52322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23900" y="536618"/>
            <a:ext cx="4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Generalidades del SARS-CoV-2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283885" y="2847703"/>
            <a:ext cx="279509" cy="2090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redondeado 1"/>
          <p:cNvSpPr/>
          <p:nvPr/>
        </p:nvSpPr>
        <p:spPr>
          <a:xfrm>
            <a:off x="7423639" y="3084711"/>
            <a:ext cx="25177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C13B449-A74F-49E0-9BDB-9467BFD5B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96" y="2834587"/>
            <a:ext cx="1008000" cy="82328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F208AEB-3D77-4BBB-8CB8-0118DED5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085" y="3860094"/>
            <a:ext cx="1008000" cy="8462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6041432-7241-48AC-B7BA-6476C40A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21" y="4868816"/>
            <a:ext cx="1008001" cy="86625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0813DAA-A0D2-4622-9668-ED9E417FE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867" y="1517527"/>
            <a:ext cx="1008001" cy="84087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AA54D44-1C13-47A3-B45C-C144BFB52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113" y="4837781"/>
            <a:ext cx="990473" cy="84087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3DB922F-D31D-405D-A62B-D839286F2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788" y="3854101"/>
            <a:ext cx="1313477" cy="84087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0AF19D9-9C0E-49C1-A788-8D9A382C5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279" y="2768996"/>
            <a:ext cx="1000000" cy="80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D936B48-A703-4A53-95D6-6086F27E45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776" y="1533800"/>
            <a:ext cx="969503" cy="80050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4DDF3D3-5DCA-4C2E-A57B-5763B03ED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070" y="949473"/>
            <a:ext cx="969504" cy="7899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61673-B0B2-4192-836A-967CE5019E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32" b="97449" l="3515" r="96309">
                        <a14:foregroundMark x1="9315" y1="33673" x2="9315" y2="33673"/>
                        <a14:foregroundMark x1="9315" y1="33673" x2="9315" y2="33673"/>
                        <a14:foregroundMark x1="54482" y1="48299" x2="54482" y2="48299"/>
                        <a14:foregroundMark x1="54482" y1="48299" x2="54482" y2="48299"/>
                        <a14:foregroundMark x1="48858" y1="33673" x2="48858" y2="33673"/>
                        <a14:foregroundMark x1="47627" y1="31803" x2="47627" y2="31803"/>
                        <a14:foregroundMark x1="67311" y1="80442" x2="67311" y2="80442"/>
                        <a14:foregroundMark x1="57996" y1="79762" x2="57996" y2="79762"/>
                        <a14:foregroundMark x1="57996" y1="79762" x2="57996" y2="79762"/>
                        <a14:foregroundMark x1="36907" y1="75000" x2="36907" y2="75000"/>
                        <a14:foregroundMark x1="36907" y1="75000" x2="36907" y2="75000"/>
                        <a14:foregroundMark x1="19684" y1="23129" x2="19684" y2="23129"/>
                        <a14:foregroundMark x1="19684" y1="23129" x2="19684" y2="23129"/>
                        <a14:foregroundMark x1="70475" y1="45238" x2="70475" y2="45238"/>
                        <a14:foregroundMark x1="5272" y1="6122" x2="5272" y2="6122"/>
                        <a14:foregroundMark x1="5272" y1="6122" x2="5272" y2="6122"/>
                        <a14:foregroundMark x1="7733" y1="47449" x2="7733" y2="47449"/>
                        <a14:foregroundMark x1="7733" y1="47449" x2="7733" y2="47449"/>
                        <a14:foregroundMark x1="4745" y1="61054" x2="4745" y2="61054"/>
                        <a14:foregroundMark x1="4745" y1="61054" x2="4745" y2="61054"/>
                        <a14:foregroundMark x1="4745" y1="61054" x2="4745" y2="61054"/>
                        <a14:foregroundMark x1="93322" y1="63095" x2="93322" y2="63095"/>
                        <a14:foregroundMark x1="93322" y1="63095" x2="93322" y2="63095"/>
                        <a14:foregroundMark x1="93322" y1="63095" x2="93322" y2="63095"/>
                        <a14:foregroundMark x1="94376" y1="55952" x2="94376" y2="55952"/>
                        <a14:foregroundMark x1="94376" y1="55952" x2="94376" y2="55952"/>
                        <a14:foregroundMark x1="94903" y1="40986" x2="94903" y2="40986"/>
                        <a14:foregroundMark x1="94903" y1="40986" x2="94903" y2="40986"/>
                        <a14:foregroundMark x1="95079" y1="63265" x2="95079" y2="63265"/>
                        <a14:foregroundMark x1="95079" y1="63265" x2="95079" y2="63265"/>
                        <a14:foregroundMark x1="53076" y1="94558" x2="53076" y2="94558"/>
                        <a14:foregroundMark x1="51318" y1="98129" x2="51318" y2="98129"/>
                        <a14:foregroundMark x1="51318" y1="98129" x2="51318" y2="98129"/>
                        <a14:foregroundMark x1="4218" y1="50000" x2="4218" y2="50000"/>
                        <a14:foregroundMark x1="3691" y1="34864" x2="3691" y2="34864"/>
                        <a14:foregroundMark x1="3515" y1="34864" x2="3515" y2="34864"/>
                        <a14:foregroundMark x1="46221" y1="6122" x2="46221" y2="6122"/>
                        <a14:foregroundMark x1="96309" y1="54252" x2="96309" y2="54252"/>
                        <a14:backgroundMark x1="14060" y1="9354" x2="14060" y2="9354"/>
                        <a14:backgroundMark x1="14060" y1="9354" x2="14060" y2="9354"/>
                        <a14:backgroundMark x1="14060" y1="9354" x2="14060" y2="9354"/>
                        <a14:backgroundMark x1="14060" y1="9354" x2="14060" y2="9354"/>
                        <a14:backgroundMark x1="14060" y1="9354" x2="14060" y2="9354"/>
                        <a14:backgroundMark x1="14060" y1="9354" x2="14060" y2="9354"/>
                        <a14:backgroundMark x1="12127" y1="7653" x2="12127" y2="7653"/>
                        <a14:backgroundMark x1="10018" y1="12755" x2="10018" y2="12755"/>
                        <a14:backgroundMark x1="10018" y1="12755" x2="10018" y2="12755"/>
                        <a14:backgroundMark x1="10018" y1="12755" x2="10018" y2="12755"/>
                        <a14:backgroundMark x1="4569" y1="2381" x2="4569" y2="2381"/>
                        <a14:backgroundMark x1="4042" y1="2381" x2="4042" y2="2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7720" y="2005291"/>
            <a:ext cx="2252205" cy="2327410"/>
          </a:xfrm>
          <a:prstGeom prst="rect">
            <a:avLst/>
          </a:prstGeom>
        </p:spPr>
      </p:pic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BF097AFE-0ECC-4CEE-9502-05DB8E7D0F2C}"/>
              </a:ext>
            </a:extLst>
          </p:cNvPr>
          <p:cNvCxnSpPr>
            <a:cxnSpLocks/>
          </p:cNvCxnSpPr>
          <p:nvPr/>
        </p:nvCxnSpPr>
        <p:spPr>
          <a:xfrm rot="10800000">
            <a:off x="4624844" y="1873250"/>
            <a:ext cx="652241" cy="4851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BD9475C7-DE59-4239-ABF7-327F7E896C59}"/>
              </a:ext>
            </a:extLst>
          </p:cNvPr>
          <p:cNvCxnSpPr>
            <a:cxnSpLocks/>
          </p:cNvCxnSpPr>
          <p:nvPr/>
        </p:nvCxnSpPr>
        <p:spPr>
          <a:xfrm rot="10800000">
            <a:off x="4018135" y="3186613"/>
            <a:ext cx="867686" cy="13736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15831CFD-7A6E-4A7C-80DF-F61915286C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67721" y="4193778"/>
            <a:ext cx="635373" cy="305820"/>
          </a:xfrm>
          <a:prstGeom prst="bentConnector3">
            <a:avLst>
              <a:gd name="adj1" fmla="val 63492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614E157B-202E-4528-8BE9-BE7DA3C851E1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 rot="5400000">
            <a:off x="5373766" y="4348758"/>
            <a:ext cx="536115" cy="504001"/>
          </a:xfrm>
          <a:prstGeom prst="bentConnector3">
            <a:avLst>
              <a:gd name="adj1" fmla="val 62437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7DCEDC25-09FA-417C-A250-01E736CACCB8}"/>
              </a:ext>
            </a:extLst>
          </p:cNvPr>
          <p:cNvCxnSpPr>
            <a:cxnSpLocks/>
            <a:endCxn id="28" idx="0"/>
          </p:cNvCxnSpPr>
          <p:nvPr/>
        </p:nvCxnSpPr>
        <p:spPr>
          <a:xfrm rot="16200000" flipH="1">
            <a:off x="6215975" y="4365406"/>
            <a:ext cx="743632" cy="20111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25E408E8-957B-4694-8AFC-034ED6DE32C7}"/>
              </a:ext>
            </a:extLst>
          </p:cNvPr>
          <p:cNvCxnSpPr>
            <a:cxnSpLocks/>
          </p:cNvCxnSpPr>
          <p:nvPr/>
        </p:nvCxnSpPr>
        <p:spPr>
          <a:xfrm>
            <a:off x="6928418" y="2993852"/>
            <a:ext cx="747000" cy="1105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53DD2359-FF45-4A9E-AEDF-897EBED089A9}"/>
              </a:ext>
            </a:extLst>
          </p:cNvPr>
          <p:cNvCxnSpPr>
            <a:cxnSpLocks/>
          </p:cNvCxnSpPr>
          <p:nvPr/>
        </p:nvCxnSpPr>
        <p:spPr>
          <a:xfrm>
            <a:off x="6788758" y="3776185"/>
            <a:ext cx="435605" cy="41759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A58186A7-B57F-487B-9DAF-4FC82F89B621}"/>
              </a:ext>
            </a:extLst>
          </p:cNvPr>
          <p:cNvCxnSpPr>
            <a:cxnSpLocks/>
          </p:cNvCxnSpPr>
          <p:nvPr/>
        </p:nvCxnSpPr>
        <p:spPr>
          <a:xfrm flipV="1">
            <a:off x="6748643" y="2238389"/>
            <a:ext cx="553277" cy="2912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: angular 64">
            <a:extLst>
              <a:ext uri="{FF2B5EF4-FFF2-40B4-BE49-F238E27FC236}">
                <a16:creationId xmlns:a16="http://schemas.microsoft.com/office/drawing/2014/main" id="{73473881-2E71-460F-BB58-C0937183DE35}"/>
              </a:ext>
            </a:extLst>
          </p:cNvPr>
          <p:cNvCxnSpPr>
            <a:cxnSpLocks/>
            <a:endCxn id="36" idx="2"/>
          </p:cNvCxnSpPr>
          <p:nvPr/>
        </p:nvCxnSpPr>
        <p:spPr>
          <a:xfrm rot="16200000" flipV="1">
            <a:off x="5743893" y="1889368"/>
            <a:ext cx="437778" cy="13791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4C62B614-4100-41E3-AEF8-AFBCC771DA4B}"/>
              </a:ext>
            </a:extLst>
          </p:cNvPr>
          <p:cNvSpPr txBox="1"/>
          <p:nvPr/>
        </p:nvSpPr>
        <p:spPr>
          <a:xfrm>
            <a:off x="1270867" y="1688376"/>
            <a:ext cx="197955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Oscila entre 4 y 7 días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F2C111D-1B68-4786-8EA3-BAB76A42BD07}"/>
              </a:ext>
            </a:extLst>
          </p:cNvPr>
          <p:cNvSpPr txBox="1"/>
          <p:nvPr/>
        </p:nvSpPr>
        <p:spPr>
          <a:xfrm>
            <a:off x="1480873" y="4234699"/>
            <a:ext cx="19795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pertenecen al orden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Nidovirales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4C871CE-4023-4478-BE6D-70AE2BA8EB38}"/>
              </a:ext>
            </a:extLst>
          </p:cNvPr>
          <p:cNvSpPr txBox="1"/>
          <p:nvPr/>
        </p:nvSpPr>
        <p:spPr>
          <a:xfrm>
            <a:off x="1000292" y="3121223"/>
            <a:ext cx="15862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ARN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C3D817C3-C8AE-45FB-843A-79FDD92F9A1D}"/>
              </a:ext>
            </a:extLst>
          </p:cNvPr>
          <p:cNvSpPr txBox="1"/>
          <p:nvPr/>
        </p:nvSpPr>
        <p:spPr>
          <a:xfrm>
            <a:off x="2629779" y="5136407"/>
            <a:ext cx="19795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contacto con secreciones respiratorias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7C66FE34-2B20-4B6E-984C-ADABF0B2C8BA}"/>
              </a:ext>
            </a:extLst>
          </p:cNvPr>
          <p:cNvSpPr txBox="1"/>
          <p:nvPr/>
        </p:nvSpPr>
        <p:spPr>
          <a:xfrm>
            <a:off x="7423639" y="5131040"/>
            <a:ext cx="197955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síntoma fiebre, acompañada por cefalea, mialgia y falta de aire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92016DF3-5330-4E94-BD44-9CCC8A0E28F6}"/>
              </a:ext>
            </a:extLst>
          </p:cNvPr>
          <p:cNvSpPr txBox="1"/>
          <p:nvPr/>
        </p:nvSpPr>
        <p:spPr>
          <a:xfrm>
            <a:off x="8413414" y="4041215"/>
            <a:ext cx="170848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Pulmón centro de la enfermedad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5E004A93-AA1D-4E85-89DC-A1AA90A9EA97}"/>
              </a:ext>
            </a:extLst>
          </p:cNvPr>
          <p:cNvSpPr txBox="1"/>
          <p:nvPr/>
        </p:nvSpPr>
        <p:spPr>
          <a:xfrm>
            <a:off x="8681307" y="2859764"/>
            <a:ext cx="156759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de pacientes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E7EB3895-DFFF-4F8D-8401-1CDDCEEC25F0}"/>
              </a:ext>
            </a:extLst>
          </p:cNvPr>
          <p:cNvSpPr txBox="1"/>
          <p:nvPr/>
        </p:nvSpPr>
        <p:spPr>
          <a:xfrm>
            <a:off x="8133972" y="1617077"/>
            <a:ext cx="234352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Localización de casos</a:t>
            </a: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Higiene de manos frecuente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98D53ED2-DC8D-471E-AE54-C3668343D253}"/>
              </a:ext>
            </a:extLst>
          </p:cNvPr>
          <p:cNvSpPr txBox="1"/>
          <p:nvPr/>
        </p:nvSpPr>
        <p:spPr>
          <a:xfrm>
            <a:off x="6362515" y="779736"/>
            <a:ext cx="23435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 fármaco viral eficaz</a:t>
            </a:r>
          </a:p>
        </p:txBody>
      </p:sp>
    </p:spTree>
    <p:extLst>
      <p:ext uri="{BB962C8B-B14F-4D97-AF65-F5344CB8AC3E}">
        <p14:creationId xmlns:p14="http://schemas.microsoft.com/office/powerpoint/2010/main" val="4872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1" grpId="0" animBg="1"/>
      <p:bldP spid="73" grpId="0" animBg="1"/>
      <p:bldP spid="75" grpId="0" animBg="1"/>
      <p:bldP spid="77" grpId="0" animBg="1"/>
      <p:bldP spid="79" grpId="0" animBg="1"/>
      <p:bldP spid="81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28" y="0"/>
            <a:ext cx="8229600" cy="52322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533740" y="3056709"/>
            <a:ext cx="219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Virología del </a:t>
            </a:r>
          </a:p>
          <a:p>
            <a:r>
              <a:rPr lang="es-EC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95630" y="5774613"/>
            <a:ext cx="636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3D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Creado en parte con BioRender.com, con información de (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Fehr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Perlman, 2015a) y (Lim et al., 2016)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SARS-CoV-2 (Ke et al., 2020)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283885" y="2847703"/>
            <a:ext cx="279509" cy="2090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redondeado 1"/>
          <p:cNvSpPr/>
          <p:nvPr/>
        </p:nvSpPr>
        <p:spPr>
          <a:xfrm>
            <a:off x="7423639" y="3084711"/>
            <a:ext cx="25177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B76883-AAA2-42B5-898F-11D0CE8C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39" y="664484"/>
            <a:ext cx="8040189" cy="51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5552609" cy="625279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3392" y="584946"/>
            <a:ext cx="360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Genoma del SARS-CoV-2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46BF5B9-26CE-4CC8-8BC8-F5322455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51" y="625279"/>
            <a:ext cx="5552609" cy="51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5BD95C-07CE-430F-8333-1E1D10866A9A}"/>
              </a:ext>
            </a:extLst>
          </p:cNvPr>
          <p:cNvSpPr txBox="1"/>
          <p:nvPr/>
        </p:nvSpPr>
        <p:spPr>
          <a:xfrm>
            <a:off x="543392" y="1268968"/>
            <a:ext cx="4904908" cy="95410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419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virus SARS-CoV-2 pertenece a los β-coronavirus (β-CoV); esta familia comprende virus de ARN monocatenario de sentido positivo, no segmentado y envuelto, con una estructura de caperuza en 5′ y una cola poli-A en 3′.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7268945-ACA6-4DBB-88AD-CD9F40829666}"/>
              </a:ext>
            </a:extLst>
          </p:cNvPr>
          <p:cNvSpPr/>
          <p:nvPr/>
        </p:nvSpPr>
        <p:spPr>
          <a:xfrm>
            <a:off x="1282700" y="2529936"/>
            <a:ext cx="2705100" cy="596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Principales proteínas del </a:t>
            </a:r>
          </a:p>
          <a:p>
            <a:pPr algn="ctr"/>
            <a:r>
              <a:rPr lang="es-EC" b="1" dirty="0">
                <a:solidFill>
                  <a:schemeClr val="tx1"/>
                </a:solidFill>
              </a:rPr>
              <a:t>SARS-CoV-2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5474A624-500C-46AE-8873-471193764657}"/>
              </a:ext>
            </a:extLst>
          </p:cNvPr>
          <p:cNvSpPr/>
          <p:nvPr/>
        </p:nvSpPr>
        <p:spPr>
          <a:xfrm>
            <a:off x="2614846" y="3456401"/>
            <a:ext cx="1981200" cy="596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 S</a:t>
            </a:r>
            <a:endParaRPr lang="es-EC" sz="1800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AEEC3C5-B0FF-4398-86FE-7AB7628BAC6F}"/>
              </a:ext>
            </a:extLst>
          </p:cNvPr>
          <p:cNvSpPr/>
          <p:nvPr/>
        </p:nvSpPr>
        <p:spPr>
          <a:xfrm>
            <a:off x="2614846" y="4309362"/>
            <a:ext cx="1981200" cy="596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 de nucleocápside (N)</a:t>
            </a:r>
            <a:endParaRPr lang="es-EC" sz="18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44C266FB-DD80-4CCE-9DA5-3ED8C1E975F1}"/>
              </a:ext>
            </a:extLst>
          </p:cNvPr>
          <p:cNvSpPr/>
          <p:nvPr/>
        </p:nvSpPr>
        <p:spPr>
          <a:xfrm>
            <a:off x="2614846" y="5162323"/>
            <a:ext cx="1981200" cy="596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 E</a:t>
            </a: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D266F036-611E-42DB-B106-2834A91DE6DC}"/>
              </a:ext>
            </a:extLst>
          </p:cNvPr>
          <p:cNvCxnSpPr>
            <a:stCxn id="18" idx="2"/>
            <a:endCxn id="28" idx="1"/>
          </p:cNvCxnSpPr>
          <p:nvPr/>
        </p:nvCxnSpPr>
        <p:spPr>
          <a:xfrm rot="5400000">
            <a:off x="2311041" y="3430641"/>
            <a:ext cx="628015" cy="20404"/>
          </a:xfrm>
          <a:prstGeom prst="bentConnector4">
            <a:avLst>
              <a:gd name="adj1" fmla="val 26239"/>
              <a:gd name="adj2" fmla="val 122036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B20552E5-0C2D-4ADF-92C3-566E513098BC}"/>
              </a:ext>
            </a:extLst>
          </p:cNvPr>
          <p:cNvCxnSpPr>
            <a:cxnSpLocks/>
            <a:stCxn id="18" idx="2"/>
            <a:endCxn id="30" idx="1"/>
          </p:cNvCxnSpPr>
          <p:nvPr/>
        </p:nvCxnSpPr>
        <p:spPr>
          <a:xfrm rot="5400000">
            <a:off x="1884560" y="3857122"/>
            <a:ext cx="1480976" cy="20404"/>
          </a:xfrm>
          <a:prstGeom prst="bentConnector4">
            <a:avLst>
              <a:gd name="adj1" fmla="val 10768"/>
              <a:gd name="adj2" fmla="val 122036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0EEA9BF3-2415-4E76-B0DB-EEF352824560}"/>
              </a:ext>
            </a:extLst>
          </p:cNvPr>
          <p:cNvCxnSpPr>
            <a:cxnSpLocks/>
            <a:stCxn id="18" idx="2"/>
            <a:endCxn id="32" idx="1"/>
          </p:cNvCxnSpPr>
          <p:nvPr/>
        </p:nvCxnSpPr>
        <p:spPr>
          <a:xfrm rot="5400000">
            <a:off x="1458080" y="4283602"/>
            <a:ext cx="2333937" cy="20404"/>
          </a:xfrm>
          <a:prstGeom prst="bentConnector4">
            <a:avLst>
              <a:gd name="adj1" fmla="val 7220"/>
              <a:gd name="adj2" fmla="val 122036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F07D05D-55DD-4629-AC10-C5DA8731196C}"/>
              </a:ext>
            </a:extLst>
          </p:cNvPr>
          <p:cNvSpPr txBox="1"/>
          <p:nvPr/>
        </p:nvSpPr>
        <p:spPr>
          <a:xfrm>
            <a:off x="6577620" y="5810595"/>
            <a:ext cx="2863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Tomado de </a:t>
            </a:r>
            <a:r>
              <a:rPr lang="es-E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Rahimi</a:t>
            </a: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(2021) 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5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F5845A6-12CE-4241-902B-A1D982C9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920" y="497926"/>
            <a:ext cx="5216434" cy="649754"/>
          </a:xfrm>
        </p:spPr>
        <p:txBody>
          <a:bodyPr/>
          <a:lstStyle/>
          <a:p>
            <a:pPr marL="76200" indent="0" algn="just">
              <a:buClrTx/>
              <a:buNone/>
            </a:pPr>
            <a:r>
              <a:rPr lang="es-E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Respuesta inmune a la infección por SARS-Cov-2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55" y="4680"/>
            <a:ext cx="10315303" cy="493246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1640926"/>
            <a:ext cx="5209152" cy="39541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96" y="1640926"/>
            <a:ext cx="4203915" cy="3954116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1167897" y="5595042"/>
            <a:ext cx="769545" cy="2806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245259" y="5875699"/>
            <a:ext cx="12584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3873374" y="5875699"/>
            <a:ext cx="12584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5415354" y="5196689"/>
            <a:ext cx="559933" cy="6790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6052720" y="3548959"/>
            <a:ext cx="167011" cy="13851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6261128" y="2008361"/>
            <a:ext cx="167011" cy="13851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6475706" y="1640926"/>
            <a:ext cx="1029617" cy="1788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ED22D-50B7-4E75-AC90-81B2F98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0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8491" y="17033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Diagnóstico</a:t>
            </a: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3F5F5F00-9582-4D66-9240-25993C424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61434"/>
              </p:ext>
            </p:extLst>
          </p:nvPr>
        </p:nvGraphicFramePr>
        <p:xfrm>
          <a:off x="1782660" y="802332"/>
          <a:ext cx="8626680" cy="49861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5336">
                  <a:extLst>
                    <a:ext uri="{9D8B030D-6E8A-4147-A177-3AD203B41FA5}">
                      <a16:colId xmlns:a16="http://schemas.microsoft.com/office/drawing/2014/main" val="3148906791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2148639759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2322119877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1107432565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3285608033"/>
                    </a:ext>
                  </a:extLst>
                </a:gridCol>
              </a:tblGrid>
              <a:tr h="914511">
                <a:tc>
                  <a:txBody>
                    <a:bodyPr/>
                    <a:lstStyle/>
                    <a:p>
                      <a:endParaRPr lang="es-EC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RT-PCR</a:t>
                      </a:r>
                      <a:r>
                        <a:rPr lang="es-ES" sz="1200" b="1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lang="es-EC" sz="1200" b="1" u="none" strike="noStrike" cap="none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es-ES" sz="1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(exudado nasofaríngeo /</a:t>
                      </a:r>
                      <a:r>
                        <a:rPr lang="es-ES" sz="1200" b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orofaringeo</a:t>
                      </a:r>
                      <a:r>
                        <a:rPr lang="es-ES" sz="1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RT-PCR en exudado nasofaríngeo (Multiplex)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Test antigénicos rápidos de última generación (exudado nasofaríngeo)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Test de determinación de anticuerpos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42214"/>
                  </a:ext>
                </a:extLst>
              </a:tr>
              <a:tr h="1603050">
                <a:tc>
                  <a:txBody>
                    <a:bodyPr/>
                    <a:lstStyle/>
                    <a:p>
                      <a:pPr algn="l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Sensibilidad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85-90% </a:t>
                      </a:r>
                      <a:endParaRPr lang="es-EC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(Gold standard</a:t>
                      </a:r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Similar al gold standard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Sintomáticos: &gt;95%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sintomáticos: (escasa evidencia)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Dependiente del tiempo desde inicio de síntomas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1-5 d: &lt;50%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6-10 d: 50-75%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10-20 d: &gt;75%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&gt;20 d: &gt;90%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4879887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l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Especificidad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85-90% </a:t>
                      </a:r>
                    </a:p>
                    <a:p>
                      <a:pPr algn="ctr"/>
                      <a:r>
                        <a:rPr lang="es-EC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(Gold standard)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Similar al </a:t>
                      </a: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</a:t>
                      </a: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standard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95-99%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90- 99%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373239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Hisopo</a:t>
                      </a:r>
                      <a:endParaRPr lang="es-EC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32423"/>
                  </a:ext>
                </a:extLst>
              </a:tr>
              <a:tr h="436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Tiempo de respuesta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1-6h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2-6h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min-3 h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219569"/>
                  </a:ext>
                </a:extLst>
              </a:tr>
              <a:tr h="97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Toma de muestra por personal especializado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Sí* / No**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* Venopunción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 Sangre capilar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68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814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1963</Words>
  <Application>Microsoft Office PowerPoint</Application>
  <PresentationFormat>Panorámica</PresentationFormat>
  <Paragraphs>264</Paragraphs>
  <Slides>26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Wingdings</vt:lpstr>
      <vt:lpstr>Diseño predeterminado</vt:lpstr>
      <vt:lpstr>Presentación de PowerPoint</vt:lpstr>
      <vt:lpstr>INTRODUCCIÓN</vt:lpstr>
      <vt:lpstr>JUSTIFICACIÓN</vt:lpstr>
      <vt:lpstr>OBJETIVOS</vt:lpstr>
      <vt:lpstr>MARCO TEÓRICO</vt:lpstr>
      <vt:lpstr>MARCO TEÓRICO</vt:lpstr>
      <vt:lpstr>MARCO TEÓRICO</vt:lpstr>
      <vt:lpstr>MARCO TEÓRICO</vt:lpstr>
      <vt:lpstr>MARCO TEÓRICO</vt:lpstr>
      <vt:lpstr>METODOLOGÍA</vt:lpstr>
      <vt:lpstr>METODOLOGÍA</vt:lpstr>
      <vt:lpstr>METODOLOGÍA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ESPE</dc:creator>
  <cp:lastModifiedBy>familia sarango diaz</cp:lastModifiedBy>
  <cp:revision>546</cp:revision>
  <dcterms:created xsi:type="dcterms:W3CDTF">2008-08-08T13:28:34Z</dcterms:created>
  <dcterms:modified xsi:type="dcterms:W3CDTF">2022-03-03T15:06:38Z</dcterms:modified>
</cp:coreProperties>
</file>