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464" r:id="rId2"/>
    <p:sldId id="465" r:id="rId3"/>
    <p:sldId id="496" r:id="rId4"/>
    <p:sldId id="498" r:id="rId5"/>
    <p:sldId id="499" r:id="rId6"/>
    <p:sldId id="500" r:id="rId7"/>
    <p:sldId id="501" r:id="rId8"/>
    <p:sldId id="468" r:id="rId9"/>
    <p:sldId id="497" r:id="rId10"/>
    <p:sldId id="260" r:id="rId11"/>
    <p:sldId id="506" r:id="rId12"/>
    <p:sldId id="287" r:id="rId13"/>
    <p:sldId id="474" r:id="rId14"/>
    <p:sldId id="266" r:id="rId15"/>
    <p:sldId id="272" r:id="rId16"/>
    <p:sldId id="268" r:id="rId17"/>
    <p:sldId id="267" r:id="rId18"/>
    <p:sldId id="280" r:id="rId19"/>
    <p:sldId id="276" r:id="rId20"/>
    <p:sldId id="278" r:id="rId21"/>
    <p:sldId id="288" r:id="rId22"/>
    <p:sldId id="289" r:id="rId23"/>
    <p:sldId id="487" r:id="rId24"/>
    <p:sldId id="508" r:id="rId25"/>
    <p:sldId id="490" r:id="rId26"/>
    <p:sldId id="510" r:id="rId27"/>
    <p:sldId id="511" r:id="rId28"/>
    <p:sldId id="512" r:id="rId29"/>
    <p:sldId id="492" r:id="rId30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D2B7"/>
    <a:srgbClr val="DDFEF2"/>
    <a:srgbClr val="3B8D54"/>
    <a:srgbClr val="B9D1B7"/>
    <a:srgbClr val="FF7575"/>
    <a:srgbClr val="FFFF57"/>
    <a:srgbClr val="9BD06A"/>
    <a:srgbClr val="639B31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EFAC8B-AAAD-6F35-EE1D-524C8EC3DB55}" v="5" dt="2022-02-08T14:53:35.067"/>
    <p1510:client id="{524D3A7F-4B61-999E-25BA-D0444F5E988F}" v="4" dt="2022-02-09T13:18:33.359"/>
    <p1510:client id="{78B21F50-D4BD-4A31-FAD8-EDE344825C89}" v="435" dt="2022-02-09T01:38:03.421"/>
    <p1510:client id="{93486061-37A2-F538-6155-69A8D9B58299}" v="7" dt="2022-02-08T13:09:02.072"/>
    <p1510:client id="{C49436FF-5AF5-0B50-F886-69923A3B1FA3}" v="620" dt="2022-02-08T01:45:53.6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C3B1C5-6F15-4223-B959-A040E6B158CF}" type="doc">
      <dgm:prSet loTypeId="urn:microsoft.com/office/officeart/2005/8/layout/process4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B144EB2F-4F97-4597-84C4-787E3E19E545}">
      <dgm:prSet phldrT="[Texto]" phldr="0"/>
      <dgm:spPr>
        <a:gradFill rotWithShape="0">
          <a:gsLst>
            <a:gs pos="0">
              <a:srgbClr val="DDFEF2"/>
            </a:gs>
            <a:gs pos="90000">
              <a:srgbClr val="7FBCCC"/>
            </a:gs>
            <a:gs pos="68000">
              <a:schemeClr val="accent4">
                <a:hueOff val="-1528355"/>
                <a:satOff val="-10245"/>
                <a:lumOff val="-10589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pPr rtl="0"/>
          <a:r>
            <a:rPr lang="es-ES" b="1">
              <a:latin typeface="Calibri Light" panose="020F0302020204030204"/>
            </a:rPr>
            <a:t>Objetivo General</a:t>
          </a:r>
          <a:endParaRPr lang="es-ES" b="1"/>
        </a:p>
      </dgm:t>
    </dgm:pt>
    <dgm:pt modelId="{C389B4D2-2766-4921-9578-ECCD5BF06DAA}" type="parTrans" cxnId="{6E063FAB-4EF7-4D2E-B054-BA8AC0E69108}">
      <dgm:prSet/>
      <dgm:spPr/>
      <dgm:t>
        <a:bodyPr/>
        <a:lstStyle/>
        <a:p>
          <a:endParaRPr lang="es-ES"/>
        </a:p>
      </dgm:t>
    </dgm:pt>
    <dgm:pt modelId="{49380DF6-FEC0-4C0A-B88B-9B94937C9223}" type="sibTrans" cxnId="{6E063FAB-4EF7-4D2E-B054-BA8AC0E69108}">
      <dgm:prSet/>
      <dgm:spPr/>
      <dgm:t>
        <a:bodyPr/>
        <a:lstStyle/>
        <a:p>
          <a:endParaRPr lang="es-ES"/>
        </a:p>
      </dgm:t>
    </dgm:pt>
    <dgm:pt modelId="{957D535F-FF78-412D-A57B-6B4B43A7C0B2}">
      <dgm:prSet phldrT="[Texto]" phldr="0"/>
      <dgm:spPr/>
      <dgm:t>
        <a:bodyPr/>
        <a:lstStyle/>
        <a:p>
          <a:pPr rtl="0"/>
          <a:r>
            <a:rPr lang="es-ES"/>
            <a:t>Caracterizar hongos </a:t>
          </a:r>
          <a:r>
            <a:rPr lang="es-ES" err="1"/>
            <a:t>entomopatógenos</a:t>
          </a:r>
          <a:r>
            <a:rPr lang="es-ES"/>
            <a:t> del género </a:t>
          </a:r>
          <a:r>
            <a:rPr lang="es-ES" i="1" err="1"/>
            <a:t>Beauvaria</a:t>
          </a:r>
          <a:r>
            <a:rPr lang="es-ES" i="1"/>
            <a:t> </a:t>
          </a:r>
          <a:r>
            <a:rPr lang="es-ES"/>
            <a:t>con potencial para el control biológico de estrés biótico en plantas.</a:t>
          </a:r>
        </a:p>
      </dgm:t>
    </dgm:pt>
    <dgm:pt modelId="{B07E49F5-7686-4671-A610-D62F208A5598}" type="parTrans" cxnId="{D2633BEB-E536-4473-A585-0108022DF563}">
      <dgm:prSet/>
      <dgm:spPr/>
      <dgm:t>
        <a:bodyPr/>
        <a:lstStyle/>
        <a:p>
          <a:endParaRPr lang="es-ES"/>
        </a:p>
      </dgm:t>
    </dgm:pt>
    <dgm:pt modelId="{7167E5F1-CABF-4998-9F50-12247164B724}" type="sibTrans" cxnId="{D2633BEB-E536-4473-A585-0108022DF563}">
      <dgm:prSet/>
      <dgm:spPr/>
      <dgm:t>
        <a:bodyPr/>
        <a:lstStyle/>
        <a:p>
          <a:endParaRPr lang="es-ES"/>
        </a:p>
      </dgm:t>
    </dgm:pt>
    <dgm:pt modelId="{BDF81EBA-B1EA-4779-9D08-D4045722B8B9}">
      <dgm:prSet phldrT="[Texto]" phldr="0"/>
      <dgm:spPr>
        <a:gradFill rotWithShape="0">
          <a:gsLst>
            <a:gs pos="3800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66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pPr rtl="0"/>
          <a:r>
            <a:rPr lang="es-ES" b="1">
              <a:latin typeface="Calibri Light" panose="020F0302020204030204"/>
            </a:rPr>
            <a:t>Objetivos Específicos</a:t>
          </a:r>
          <a:endParaRPr lang="es-ES" b="1"/>
        </a:p>
      </dgm:t>
    </dgm:pt>
    <dgm:pt modelId="{2822B067-0DD4-4919-96EB-E97450509175}" type="parTrans" cxnId="{A5206120-34BE-4341-8970-F10F5D024B31}">
      <dgm:prSet/>
      <dgm:spPr/>
      <dgm:t>
        <a:bodyPr/>
        <a:lstStyle/>
        <a:p>
          <a:endParaRPr lang="es-ES"/>
        </a:p>
      </dgm:t>
    </dgm:pt>
    <dgm:pt modelId="{56AC5521-54BF-41E6-AEDF-FD27DB126395}" type="sibTrans" cxnId="{A5206120-34BE-4341-8970-F10F5D024B31}">
      <dgm:prSet/>
      <dgm:spPr/>
      <dgm:t>
        <a:bodyPr/>
        <a:lstStyle/>
        <a:p>
          <a:endParaRPr lang="es-ES"/>
        </a:p>
      </dgm:t>
    </dgm:pt>
    <dgm:pt modelId="{F4A5E002-E1D2-4508-81F2-DD3E62F35066}">
      <dgm:prSet phldrT="[Texto]" phldr="0"/>
      <dgm:spPr/>
      <dgm:t>
        <a:bodyPr/>
        <a:lstStyle/>
        <a:p>
          <a:pPr rtl="0"/>
          <a:r>
            <a:rPr lang="es-ES"/>
            <a:t>Aislar cepas del género </a:t>
          </a:r>
          <a:r>
            <a:rPr lang="es-ES" i="1" err="1"/>
            <a:t>Beauveria</a:t>
          </a:r>
          <a:r>
            <a:rPr lang="es-ES" i="1"/>
            <a:t> </a:t>
          </a:r>
          <a:r>
            <a:rPr lang="es-ES"/>
            <a:t>de formulados comerciales</a:t>
          </a:r>
          <a:r>
            <a:rPr lang="es-ES" i="1"/>
            <a:t>.</a:t>
          </a:r>
          <a:endParaRPr lang="es-ES"/>
        </a:p>
      </dgm:t>
    </dgm:pt>
    <dgm:pt modelId="{675AD098-DA49-45A3-9D2D-7E3387AF364D}" type="parTrans" cxnId="{20A3781A-FA64-4FFB-B2D0-EDD32A1281F1}">
      <dgm:prSet/>
      <dgm:spPr/>
      <dgm:t>
        <a:bodyPr/>
        <a:lstStyle/>
        <a:p>
          <a:endParaRPr lang="es-ES"/>
        </a:p>
      </dgm:t>
    </dgm:pt>
    <dgm:pt modelId="{73058D42-3E6B-49F6-A249-2B54228A7FC2}" type="sibTrans" cxnId="{20A3781A-FA64-4FFB-B2D0-EDD32A1281F1}">
      <dgm:prSet/>
      <dgm:spPr/>
      <dgm:t>
        <a:bodyPr/>
        <a:lstStyle/>
        <a:p>
          <a:endParaRPr lang="es-ES"/>
        </a:p>
      </dgm:t>
    </dgm:pt>
    <dgm:pt modelId="{69C305BB-412B-4371-9438-37AD648EB245}">
      <dgm:prSet phldrT="[Texto]" phldr="0"/>
      <dgm:spPr/>
      <dgm:t>
        <a:bodyPr/>
        <a:lstStyle/>
        <a:p>
          <a:pPr rtl="0"/>
          <a:r>
            <a:rPr lang="es-ES"/>
            <a:t>Caracterizar morfológicamente las cepas aisladas del género </a:t>
          </a:r>
          <a:r>
            <a:rPr lang="es-ES" i="1" err="1"/>
            <a:t>Beauveria</a:t>
          </a:r>
          <a:r>
            <a:rPr lang="es-ES" i="1"/>
            <a:t>.</a:t>
          </a:r>
          <a:endParaRPr lang="es-ES"/>
        </a:p>
      </dgm:t>
    </dgm:pt>
    <dgm:pt modelId="{EE9D8719-0321-432C-AC87-B68C23F8924B}" type="parTrans" cxnId="{3CACBBA1-B60C-4773-8D4C-754D0D368DC0}">
      <dgm:prSet/>
      <dgm:spPr/>
      <dgm:t>
        <a:bodyPr/>
        <a:lstStyle/>
        <a:p>
          <a:endParaRPr lang="es-ES"/>
        </a:p>
      </dgm:t>
    </dgm:pt>
    <dgm:pt modelId="{4F364B18-716C-4837-A852-BA183513CE88}" type="sibTrans" cxnId="{3CACBBA1-B60C-4773-8D4C-754D0D368DC0}">
      <dgm:prSet/>
      <dgm:spPr/>
      <dgm:t>
        <a:bodyPr/>
        <a:lstStyle/>
        <a:p>
          <a:endParaRPr lang="es-ES"/>
        </a:p>
      </dgm:t>
    </dgm:pt>
    <dgm:pt modelId="{3748B74C-52EA-4B8B-8859-EF9B10BC4A71}">
      <dgm:prSet phldrT="[Texto]" phldr="0"/>
      <dgm:spPr/>
      <dgm:t>
        <a:bodyPr/>
        <a:lstStyle/>
        <a:p>
          <a:pPr rtl="0"/>
          <a:r>
            <a:rPr lang="es-ES"/>
            <a:t>Caracterizar molecularmente las cepas aisladas del género </a:t>
          </a:r>
          <a:r>
            <a:rPr lang="es-ES" i="1" err="1"/>
            <a:t>Beauveria</a:t>
          </a:r>
          <a:r>
            <a:rPr lang="es-ES" i="1"/>
            <a:t>.</a:t>
          </a:r>
          <a:endParaRPr lang="es-ES"/>
        </a:p>
      </dgm:t>
    </dgm:pt>
    <dgm:pt modelId="{6DD0DF17-E613-4E59-BF83-EEEC0949C86D}" type="parTrans" cxnId="{2C0E4C96-A81B-4ED5-9331-2F7E2D0434E0}">
      <dgm:prSet/>
      <dgm:spPr/>
      <dgm:t>
        <a:bodyPr/>
        <a:lstStyle/>
        <a:p>
          <a:endParaRPr lang="es-ES"/>
        </a:p>
      </dgm:t>
    </dgm:pt>
    <dgm:pt modelId="{D7C34DF6-BB1D-4E5B-89EF-B3C741447736}" type="sibTrans" cxnId="{2C0E4C96-A81B-4ED5-9331-2F7E2D0434E0}">
      <dgm:prSet/>
      <dgm:spPr/>
      <dgm:t>
        <a:bodyPr/>
        <a:lstStyle/>
        <a:p>
          <a:endParaRPr lang="es-ES"/>
        </a:p>
      </dgm:t>
    </dgm:pt>
    <dgm:pt modelId="{0B73CAA3-7969-48CA-9B55-CD5EDB350C59}" type="pres">
      <dgm:prSet presAssocID="{52C3B1C5-6F15-4223-B959-A040E6B158CF}" presName="Name0" presStyleCnt="0">
        <dgm:presLayoutVars>
          <dgm:dir/>
          <dgm:animLvl val="lvl"/>
          <dgm:resizeHandles val="exact"/>
        </dgm:presLayoutVars>
      </dgm:prSet>
      <dgm:spPr/>
    </dgm:pt>
    <dgm:pt modelId="{1FCD7C0E-860A-0446-AE5B-C8805777D4EB}" type="pres">
      <dgm:prSet presAssocID="{BDF81EBA-B1EA-4779-9D08-D4045722B8B9}" presName="boxAndChildren" presStyleCnt="0"/>
      <dgm:spPr/>
    </dgm:pt>
    <dgm:pt modelId="{CF9DBE66-4FB6-2842-8D70-9D0C54250FF4}" type="pres">
      <dgm:prSet presAssocID="{BDF81EBA-B1EA-4779-9D08-D4045722B8B9}" presName="parentTextBox" presStyleLbl="node1" presStyleIdx="0" presStyleCnt="2"/>
      <dgm:spPr/>
    </dgm:pt>
    <dgm:pt modelId="{CEFACD80-D8D4-0F44-8FD9-E26A9A127727}" type="pres">
      <dgm:prSet presAssocID="{BDF81EBA-B1EA-4779-9D08-D4045722B8B9}" presName="entireBox" presStyleLbl="node1" presStyleIdx="0" presStyleCnt="2"/>
      <dgm:spPr/>
    </dgm:pt>
    <dgm:pt modelId="{9C455FC7-C337-E940-930E-8C40D76B7041}" type="pres">
      <dgm:prSet presAssocID="{BDF81EBA-B1EA-4779-9D08-D4045722B8B9}" presName="descendantBox" presStyleCnt="0"/>
      <dgm:spPr/>
    </dgm:pt>
    <dgm:pt modelId="{6E12376C-3C63-0C42-884A-27675533AA53}" type="pres">
      <dgm:prSet presAssocID="{F4A5E002-E1D2-4508-81F2-DD3E62F35066}" presName="childTextBox" presStyleLbl="fgAccFollowNode1" presStyleIdx="0" presStyleCnt="4">
        <dgm:presLayoutVars>
          <dgm:bulletEnabled val="1"/>
        </dgm:presLayoutVars>
      </dgm:prSet>
      <dgm:spPr/>
    </dgm:pt>
    <dgm:pt modelId="{B563F70B-239F-CD41-AC01-451C793AC9CB}" type="pres">
      <dgm:prSet presAssocID="{69C305BB-412B-4371-9438-37AD648EB245}" presName="childTextBox" presStyleLbl="fgAccFollowNode1" presStyleIdx="1" presStyleCnt="4">
        <dgm:presLayoutVars>
          <dgm:bulletEnabled val="1"/>
        </dgm:presLayoutVars>
      </dgm:prSet>
      <dgm:spPr/>
    </dgm:pt>
    <dgm:pt modelId="{536EECF5-B669-BA46-B1E2-97FF389857EE}" type="pres">
      <dgm:prSet presAssocID="{3748B74C-52EA-4B8B-8859-EF9B10BC4A71}" presName="childTextBox" presStyleLbl="fgAccFollowNode1" presStyleIdx="2" presStyleCnt="4">
        <dgm:presLayoutVars>
          <dgm:bulletEnabled val="1"/>
        </dgm:presLayoutVars>
      </dgm:prSet>
      <dgm:spPr/>
    </dgm:pt>
    <dgm:pt modelId="{689654C2-9DD7-4790-8828-82572E1A7C11}" type="pres">
      <dgm:prSet presAssocID="{49380DF6-FEC0-4C0A-B88B-9B94937C9223}" presName="sp" presStyleCnt="0"/>
      <dgm:spPr/>
    </dgm:pt>
    <dgm:pt modelId="{3B933991-96A6-4428-B991-0E4F97CFDD9C}" type="pres">
      <dgm:prSet presAssocID="{B144EB2F-4F97-4597-84C4-787E3E19E545}" presName="arrowAndChildren" presStyleCnt="0"/>
      <dgm:spPr/>
    </dgm:pt>
    <dgm:pt modelId="{33BC980C-DDA9-44B7-943E-268CF11015A4}" type="pres">
      <dgm:prSet presAssocID="{B144EB2F-4F97-4597-84C4-787E3E19E545}" presName="parentTextArrow" presStyleLbl="node1" presStyleIdx="0" presStyleCnt="2"/>
      <dgm:spPr/>
    </dgm:pt>
    <dgm:pt modelId="{2B99C658-790A-409B-8A76-527FB42C9E9F}" type="pres">
      <dgm:prSet presAssocID="{B144EB2F-4F97-4597-84C4-787E3E19E545}" presName="arrow" presStyleLbl="node1" presStyleIdx="1" presStyleCnt="2" custLinFactNeighborY="-259"/>
      <dgm:spPr/>
    </dgm:pt>
    <dgm:pt modelId="{1CE33A8F-E4E1-4F81-B4A5-72645FA993BF}" type="pres">
      <dgm:prSet presAssocID="{B144EB2F-4F97-4597-84C4-787E3E19E545}" presName="descendantArrow" presStyleCnt="0"/>
      <dgm:spPr/>
    </dgm:pt>
    <dgm:pt modelId="{C403BE1D-065D-49C8-B25B-2E36D4BB6611}" type="pres">
      <dgm:prSet presAssocID="{957D535F-FF78-412D-A57B-6B4B43A7C0B2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20A3781A-FA64-4FFB-B2D0-EDD32A1281F1}" srcId="{BDF81EBA-B1EA-4779-9D08-D4045722B8B9}" destId="{F4A5E002-E1D2-4508-81F2-DD3E62F35066}" srcOrd="0" destOrd="0" parTransId="{675AD098-DA49-45A3-9D2D-7E3387AF364D}" sibTransId="{73058D42-3E6B-49F6-A249-2B54228A7FC2}"/>
    <dgm:cxn modelId="{A5206120-34BE-4341-8970-F10F5D024B31}" srcId="{52C3B1C5-6F15-4223-B959-A040E6B158CF}" destId="{BDF81EBA-B1EA-4779-9D08-D4045722B8B9}" srcOrd="1" destOrd="0" parTransId="{2822B067-0DD4-4919-96EB-E97450509175}" sibTransId="{56AC5521-54BF-41E6-AEDF-FD27DB126395}"/>
    <dgm:cxn modelId="{63264326-A435-2B4B-8817-15FDD54455A1}" type="presOf" srcId="{69C305BB-412B-4371-9438-37AD648EB245}" destId="{B563F70B-239F-CD41-AC01-451C793AC9CB}" srcOrd="0" destOrd="0" presId="urn:microsoft.com/office/officeart/2005/8/layout/process4"/>
    <dgm:cxn modelId="{43153B2B-2F6E-344C-ACF8-4E16E3F54A0D}" type="presOf" srcId="{3748B74C-52EA-4B8B-8859-EF9B10BC4A71}" destId="{536EECF5-B669-BA46-B1E2-97FF389857EE}" srcOrd="0" destOrd="0" presId="urn:microsoft.com/office/officeart/2005/8/layout/process4"/>
    <dgm:cxn modelId="{744D0583-BB3E-4A03-B55C-21CAF271D917}" type="presOf" srcId="{957D535F-FF78-412D-A57B-6B4B43A7C0B2}" destId="{C403BE1D-065D-49C8-B25B-2E36D4BB6611}" srcOrd="0" destOrd="0" presId="urn:microsoft.com/office/officeart/2005/8/layout/process4"/>
    <dgm:cxn modelId="{5DA59185-2BA5-734F-9406-65351201C213}" type="presOf" srcId="{BDF81EBA-B1EA-4779-9D08-D4045722B8B9}" destId="{CEFACD80-D8D4-0F44-8FD9-E26A9A127727}" srcOrd="1" destOrd="0" presId="urn:microsoft.com/office/officeart/2005/8/layout/process4"/>
    <dgm:cxn modelId="{96D99486-0558-47EC-BE67-74F43C4A1075}" type="presOf" srcId="{B144EB2F-4F97-4597-84C4-787E3E19E545}" destId="{33BC980C-DDA9-44B7-943E-268CF11015A4}" srcOrd="0" destOrd="0" presId="urn:microsoft.com/office/officeart/2005/8/layout/process4"/>
    <dgm:cxn modelId="{2C0E4C96-A81B-4ED5-9331-2F7E2D0434E0}" srcId="{BDF81EBA-B1EA-4779-9D08-D4045722B8B9}" destId="{3748B74C-52EA-4B8B-8859-EF9B10BC4A71}" srcOrd="2" destOrd="0" parTransId="{6DD0DF17-E613-4E59-BF83-EEEC0949C86D}" sibTransId="{D7C34DF6-BB1D-4E5B-89EF-B3C741447736}"/>
    <dgm:cxn modelId="{3CACBBA1-B60C-4773-8D4C-754D0D368DC0}" srcId="{BDF81EBA-B1EA-4779-9D08-D4045722B8B9}" destId="{69C305BB-412B-4371-9438-37AD648EB245}" srcOrd="1" destOrd="0" parTransId="{EE9D8719-0321-432C-AC87-B68C23F8924B}" sibTransId="{4F364B18-716C-4837-A852-BA183513CE88}"/>
    <dgm:cxn modelId="{6E063FAB-4EF7-4D2E-B054-BA8AC0E69108}" srcId="{52C3B1C5-6F15-4223-B959-A040E6B158CF}" destId="{B144EB2F-4F97-4597-84C4-787E3E19E545}" srcOrd="0" destOrd="0" parTransId="{C389B4D2-2766-4921-9578-ECCD5BF06DAA}" sibTransId="{49380DF6-FEC0-4C0A-B88B-9B94937C9223}"/>
    <dgm:cxn modelId="{6AB113AE-DE56-9F49-841A-7DEB3F7898C6}" type="presOf" srcId="{F4A5E002-E1D2-4508-81F2-DD3E62F35066}" destId="{6E12376C-3C63-0C42-884A-27675533AA53}" srcOrd="0" destOrd="0" presId="urn:microsoft.com/office/officeart/2005/8/layout/process4"/>
    <dgm:cxn modelId="{D0A1B5E5-AA29-4F74-870C-D93D7E4E95AB}" type="presOf" srcId="{B144EB2F-4F97-4597-84C4-787E3E19E545}" destId="{2B99C658-790A-409B-8A76-527FB42C9E9F}" srcOrd="1" destOrd="0" presId="urn:microsoft.com/office/officeart/2005/8/layout/process4"/>
    <dgm:cxn modelId="{D2633BEB-E536-4473-A585-0108022DF563}" srcId="{B144EB2F-4F97-4597-84C4-787E3E19E545}" destId="{957D535F-FF78-412D-A57B-6B4B43A7C0B2}" srcOrd="0" destOrd="0" parTransId="{B07E49F5-7686-4671-A610-D62F208A5598}" sibTransId="{7167E5F1-CABF-4998-9F50-12247164B724}"/>
    <dgm:cxn modelId="{F10A85ED-2760-4E20-9D3A-AA37B332A72F}" type="presOf" srcId="{52C3B1C5-6F15-4223-B959-A040E6B158CF}" destId="{0B73CAA3-7969-48CA-9B55-CD5EDB350C59}" srcOrd="0" destOrd="0" presId="urn:microsoft.com/office/officeart/2005/8/layout/process4"/>
    <dgm:cxn modelId="{7DF40EF9-9A4F-8246-A1C9-AE39C127EA14}" type="presOf" srcId="{BDF81EBA-B1EA-4779-9D08-D4045722B8B9}" destId="{CF9DBE66-4FB6-2842-8D70-9D0C54250FF4}" srcOrd="0" destOrd="0" presId="urn:microsoft.com/office/officeart/2005/8/layout/process4"/>
    <dgm:cxn modelId="{AB32E70A-4BF2-ED49-9195-C36E0CE9586E}" type="presParOf" srcId="{0B73CAA3-7969-48CA-9B55-CD5EDB350C59}" destId="{1FCD7C0E-860A-0446-AE5B-C8805777D4EB}" srcOrd="0" destOrd="0" presId="urn:microsoft.com/office/officeart/2005/8/layout/process4"/>
    <dgm:cxn modelId="{5EBFDBDB-D3F3-2542-A1C9-C9339535989B}" type="presParOf" srcId="{1FCD7C0E-860A-0446-AE5B-C8805777D4EB}" destId="{CF9DBE66-4FB6-2842-8D70-9D0C54250FF4}" srcOrd="0" destOrd="0" presId="urn:microsoft.com/office/officeart/2005/8/layout/process4"/>
    <dgm:cxn modelId="{616BEEDB-11A7-C946-ABC0-F637BE2BFB9E}" type="presParOf" srcId="{1FCD7C0E-860A-0446-AE5B-C8805777D4EB}" destId="{CEFACD80-D8D4-0F44-8FD9-E26A9A127727}" srcOrd="1" destOrd="0" presId="urn:microsoft.com/office/officeart/2005/8/layout/process4"/>
    <dgm:cxn modelId="{E20B5EE0-286B-3B45-BBB9-3DC42434AB0A}" type="presParOf" srcId="{1FCD7C0E-860A-0446-AE5B-C8805777D4EB}" destId="{9C455FC7-C337-E940-930E-8C40D76B7041}" srcOrd="2" destOrd="0" presId="urn:microsoft.com/office/officeart/2005/8/layout/process4"/>
    <dgm:cxn modelId="{D64E1186-3CA7-0F4F-A770-6B0911C8EA81}" type="presParOf" srcId="{9C455FC7-C337-E940-930E-8C40D76B7041}" destId="{6E12376C-3C63-0C42-884A-27675533AA53}" srcOrd="0" destOrd="0" presId="urn:microsoft.com/office/officeart/2005/8/layout/process4"/>
    <dgm:cxn modelId="{D93ABCFC-92B5-F14E-9863-2F77925BD1DB}" type="presParOf" srcId="{9C455FC7-C337-E940-930E-8C40D76B7041}" destId="{B563F70B-239F-CD41-AC01-451C793AC9CB}" srcOrd="1" destOrd="0" presId="urn:microsoft.com/office/officeart/2005/8/layout/process4"/>
    <dgm:cxn modelId="{FA3AC575-7162-7E41-843A-7B2674436BE5}" type="presParOf" srcId="{9C455FC7-C337-E940-930E-8C40D76B7041}" destId="{536EECF5-B669-BA46-B1E2-97FF389857EE}" srcOrd="2" destOrd="0" presId="urn:microsoft.com/office/officeart/2005/8/layout/process4"/>
    <dgm:cxn modelId="{C050130C-4C6D-4408-B5EC-0C394B92378D}" type="presParOf" srcId="{0B73CAA3-7969-48CA-9B55-CD5EDB350C59}" destId="{689654C2-9DD7-4790-8828-82572E1A7C11}" srcOrd="1" destOrd="0" presId="urn:microsoft.com/office/officeart/2005/8/layout/process4"/>
    <dgm:cxn modelId="{5ACC40DD-ECB9-4D10-B788-6C751A03F098}" type="presParOf" srcId="{0B73CAA3-7969-48CA-9B55-CD5EDB350C59}" destId="{3B933991-96A6-4428-B991-0E4F97CFDD9C}" srcOrd="2" destOrd="0" presId="urn:microsoft.com/office/officeart/2005/8/layout/process4"/>
    <dgm:cxn modelId="{4BEA17A5-4169-4AF7-A5EA-EBFD8323C34F}" type="presParOf" srcId="{3B933991-96A6-4428-B991-0E4F97CFDD9C}" destId="{33BC980C-DDA9-44B7-943E-268CF11015A4}" srcOrd="0" destOrd="0" presId="urn:microsoft.com/office/officeart/2005/8/layout/process4"/>
    <dgm:cxn modelId="{A5353EAF-0328-449E-8B03-60AACC9FF559}" type="presParOf" srcId="{3B933991-96A6-4428-B991-0E4F97CFDD9C}" destId="{2B99C658-790A-409B-8A76-527FB42C9E9F}" srcOrd="1" destOrd="0" presId="urn:microsoft.com/office/officeart/2005/8/layout/process4"/>
    <dgm:cxn modelId="{955F3D7A-6410-414D-BBC4-2BCD6698EAA9}" type="presParOf" srcId="{3B933991-96A6-4428-B991-0E4F97CFDD9C}" destId="{1CE33A8F-E4E1-4F81-B4A5-72645FA993BF}" srcOrd="2" destOrd="0" presId="urn:microsoft.com/office/officeart/2005/8/layout/process4"/>
    <dgm:cxn modelId="{69BA2235-76B4-439D-8143-141F3EE2AAA1}" type="presParOf" srcId="{1CE33A8F-E4E1-4F81-B4A5-72645FA993BF}" destId="{C403BE1D-065D-49C8-B25B-2E36D4BB661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FACD80-D8D4-0F44-8FD9-E26A9A127727}">
      <dsp:nvSpPr>
        <dsp:cNvPr id="0" name=""/>
        <dsp:cNvSpPr/>
      </dsp:nvSpPr>
      <dsp:spPr>
        <a:xfrm>
          <a:off x="0" y="2427927"/>
          <a:ext cx="10058399" cy="1592983"/>
        </a:xfrm>
        <a:prstGeom prst="rect">
          <a:avLst/>
        </a:prstGeom>
        <a:gradFill rotWithShape="0">
          <a:gsLst>
            <a:gs pos="3800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66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>
              <a:latin typeface="Calibri Light" panose="020F0302020204030204"/>
            </a:rPr>
            <a:t>Objetivos Específicos</a:t>
          </a:r>
          <a:endParaRPr lang="es-ES" sz="3000" b="1" kern="1200"/>
        </a:p>
      </dsp:txBody>
      <dsp:txXfrm>
        <a:off x="0" y="2427927"/>
        <a:ext cx="10058399" cy="860211"/>
      </dsp:txXfrm>
    </dsp:sp>
    <dsp:sp modelId="{6E12376C-3C63-0C42-884A-27675533AA53}">
      <dsp:nvSpPr>
        <dsp:cNvPr id="0" name=""/>
        <dsp:cNvSpPr/>
      </dsp:nvSpPr>
      <dsp:spPr>
        <a:xfrm>
          <a:off x="4911" y="3256279"/>
          <a:ext cx="3349525" cy="73277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Aislar cepas del género </a:t>
          </a:r>
          <a:r>
            <a:rPr lang="es-ES" sz="1700" i="1" kern="1200" err="1"/>
            <a:t>Beauveria</a:t>
          </a:r>
          <a:r>
            <a:rPr lang="es-ES" sz="1700" i="1" kern="1200"/>
            <a:t> </a:t>
          </a:r>
          <a:r>
            <a:rPr lang="es-ES" sz="1700" kern="1200"/>
            <a:t>de formulados comerciales</a:t>
          </a:r>
          <a:r>
            <a:rPr lang="es-ES" sz="1700" i="1" kern="1200"/>
            <a:t>.</a:t>
          </a:r>
          <a:endParaRPr lang="es-ES" sz="1700" kern="1200"/>
        </a:p>
      </dsp:txBody>
      <dsp:txXfrm>
        <a:off x="4911" y="3256279"/>
        <a:ext cx="3349525" cy="732772"/>
      </dsp:txXfrm>
    </dsp:sp>
    <dsp:sp modelId="{B563F70B-239F-CD41-AC01-451C793AC9CB}">
      <dsp:nvSpPr>
        <dsp:cNvPr id="0" name=""/>
        <dsp:cNvSpPr/>
      </dsp:nvSpPr>
      <dsp:spPr>
        <a:xfrm>
          <a:off x="3354437" y="3256279"/>
          <a:ext cx="3349525" cy="732772"/>
        </a:xfrm>
        <a:prstGeom prst="rect">
          <a:avLst/>
        </a:prstGeom>
        <a:solidFill>
          <a:schemeClr val="accent4">
            <a:tint val="40000"/>
            <a:alpha val="90000"/>
            <a:hueOff val="-482776"/>
            <a:satOff val="-6609"/>
            <a:lumOff val="-875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482776"/>
              <a:satOff val="-6609"/>
              <a:lumOff val="-8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Caracterizar morfológicamente las cepas aisladas del género </a:t>
          </a:r>
          <a:r>
            <a:rPr lang="es-ES" sz="1700" i="1" kern="1200" err="1"/>
            <a:t>Beauveria</a:t>
          </a:r>
          <a:r>
            <a:rPr lang="es-ES" sz="1700" i="1" kern="1200"/>
            <a:t>.</a:t>
          </a:r>
          <a:endParaRPr lang="es-ES" sz="1700" kern="1200"/>
        </a:p>
      </dsp:txBody>
      <dsp:txXfrm>
        <a:off x="3354437" y="3256279"/>
        <a:ext cx="3349525" cy="732772"/>
      </dsp:txXfrm>
    </dsp:sp>
    <dsp:sp modelId="{536EECF5-B669-BA46-B1E2-97FF389857EE}">
      <dsp:nvSpPr>
        <dsp:cNvPr id="0" name=""/>
        <dsp:cNvSpPr/>
      </dsp:nvSpPr>
      <dsp:spPr>
        <a:xfrm>
          <a:off x="6703962" y="3256279"/>
          <a:ext cx="3349525" cy="732772"/>
        </a:xfrm>
        <a:prstGeom prst="rect">
          <a:avLst/>
        </a:prstGeom>
        <a:solidFill>
          <a:schemeClr val="accent4">
            <a:tint val="40000"/>
            <a:alpha val="90000"/>
            <a:hueOff val="-965551"/>
            <a:satOff val="-13219"/>
            <a:lumOff val="-1751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965551"/>
              <a:satOff val="-13219"/>
              <a:lumOff val="-175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Caracterizar molecularmente las cepas aisladas del género </a:t>
          </a:r>
          <a:r>
            <a:rPr lang="es-ES" sz="1700" i="1" kern="1200" err="1"/>
            <a:t>Beauveria</a:t>
          </a:r>
          <a:r>
            <a:rPr lang="es-ES" sz="1700" i="1" kern="1200"/>
            <a:t>.</a:t>
          </a:r>
          <a:endParaRPr lang="es-ES" sz="1700" kern="1200"/>
        </a:p>
      </dsp:txBody>
      <dsp:txXfrm>
        <a:off x="6703962" y="3256279"/>
        <a:ext cx="3349525" cy="732772"/>
      </dsp:txXfrm>
    </dsp:sp>
    <dsp:sp modelId="{2B99C658-790A-409B-8A76-527FB42C9E9F}">
      <dsp:nvSpPr>
        <dsp:cNvPr id="0" name=""/>
        <dsp:cNvSpPr/>
      </dsp:nvSpPr>
      <dsp:spPr>
        <a:xfrm rot="10800000">
          <a:off x="0" y="0"/>
          <a:ext cx="10058399" cy="2450008"/>
        </a:xfrm>
        <a:prstGeom prst="upArrowCallout">
          <a:avLst/>
        </a:prstGeom>
        <a:gradFill rotWithShape="0">
          <a:gsLst>
            <a:gs pos="0">
              <a:srgbClr val="DDFEF2"/>
            </a:gs>
            <a:gs pos="90000">
              <a:srgbClr val="7FBCCC"/>
            </a:gs>
            <a:gs pos="68000">
              <a:schemeClr val="accent4">
                <a:hueOff val="-1528355"/>
                <a:satOff val="-10245"/>
                <a:lumOff val="-1058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b="1" kern="1200">
              <a:latin typeface="Calibri Light" panose="020F0302020204030204"/>
            </a:rPr>
            <a:t>Objetivo General</a:t>
          </a:r>
          <a:endParaRPr lang="es-ES" sz="3000" b="1" kern="1200"/>
        </a:p>
      </dsp:txBody>
      <dsp:txXfrm rot="-10800000">
        <a:off x="0" y="0"/>
        <a:ext cx="10058399" cy="859952"/>
      </dsp:txXfrm>
    </dsp:sp>
    <dsp:sp modelId="{C403BE1D-065D-49C8-B25B-2E36D4BB6611}">
      <dsp:nvSpPr>
        <dsp:cNvPr id="0" name=""/>
        <dsp:cNvSpPr/>
      </dsp:nvSpPr>
      <dsp:spPr>
        <a:xfrm>
          <a:off x="0" y="861766"/>
          <a:ext cx="10058399" cy="732552"/>
        </a:xfrm>
        <a:prstGeom prst="rect">
          <a:avLst/>
        </a:prstGeom>
        <a:solidFill>
          <a:schemeClr val="accent4">
            <a:tint val="40000"/>
            <a:alpha val="90000"/>
            <a:hueOff val="-1448327"/>
            <a:satOff val="-19828"/>
            <a:lumOff val="-2626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1448327"/>
              <a:satOff val="-19828"/>
              <a:lumOff val="-262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Caracterizar hongos </a:t>
          </a:r>
          <a:r>
            <a:rPr lang="es-ES" sz="1700" kern="1200" err="1"/>
            <a:t>entomopatógenos</a:t>
          </a:r>
          <a:r>
            <a:rPr lang="es-ES" sz="1700" kern="1200"/>
            <a:t> del género </a:t>
          </a:r>
          <a:r>
            <a:rPr lang="es-ES" sz="1700" i="1" kern="1200" err="1"/>
            <a:t>Beauvaria</a:t>
          </a:r>
          <a:r>
            <a:rPr lang="es-ES" sz="1700" i="1" kern="1200"/>
            <a:t> </a:t>
          </a:r>
          <a:r>
            <a:rPr lang="es-ES" sz="1700" kern="1200"/>
            <a:t>con potencial para el control biológico de estrés biótico en plantas.</a:t>
          </a:r>
        </a:p>
      </dsp:txBody>
      <dsp:txXfrm>
        <a:off x="0" y="861766"/>
        <a:ext cx="10058399" cy="7325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97C12-92E4-4B0A-9A1B-A438E4617873}" type="datetimeFigureOut">
              <a:rPr lang="es-EC" smtClean="0"/>
              <a:pPr/>
              <a:t>9/2/2022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4188D-9713-4D7E-81DD-2D2A79282486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29514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4188D-9713-4D7E-81DD-2D2A79282486}" type="slidenum">
              <a:rPr lang="es-EC" smtClean="0"/>
              <a:pPr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97892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4188D-9713-4D7E-81DD-2D2A79282486}" type="slidenum">
              <a:rPr lang="es-EC" smtClean="0"/>
              <a:pPr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33450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4188D-9713-4D7E-81DD-2D2A79282486}" type="slidenum">
              <a:rPr lang="es-EC" smtClean="0"/>
              <a:pPr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27165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4188D-9713-4D7E-81DD-2D2A79282486}" type="slidenum">
              <a:rPr lang="es-EC" smtClean="0"/>
              <a:pPr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87449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4188D-9713-4D7E-81DD-2D2A79282486}" type="slidenum">
              <a:rPr lang="es-EC" smtClean="0"/>
              <a:pPr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5772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17454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/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/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/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89984" y="260355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6" b="30597"/>
          <a:stretch/>
        </p:blipFill>
        <p:spPr bwMode="auto">
          <a:xfrm>
            <a:off x="47755" y="188640"/>
            <a:ext cx="3840000" cy="624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7368" y="980728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5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800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3" y="6308730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800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70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sz="1800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70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sz="1800"/>
          </a:p>
        </p:txBody>
      </p:sp>
      <p:pic>
        <p:nvPicPr>
          <p:cNvPr id="6146" name="Picture 2" descr="Laboratorio de Análisis Abientales | Universidad de las Fuerzas Armadas ESPE">
            <a:extLst>
              <a:ext uri="{FF2B5EF4-FFF2-40B4-BE49-F238E27FC236}">
                <a16:creationId xmlns:a16="http://schemas.microsoft.com/office/drawing/2014/main" id="{EF821258-1A88-8941-9A31-7877C2E8BB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5994023"/>
            <a:ext cx="2698130" cy="8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189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377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566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754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4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332392" y="63448"/>
            <a:ext cx="3453997" cy="9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786389" y="63448"/>
            <a:ext cx="798491" cy="9796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769971" y="1203484"/>
            <a:ext cx="8652059" cy="823571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S" sz="2000" i="0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CARACTERIZACIÓN DE HONGOS ENTOMOPATÓGENOS CON POTENCIAL PARA EL CONTROL BIOLÓGICO DE ESTRÉS BIÓTICO EN PLANTAS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418063" y="3120934"/>
            <a:ext cx="91221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23601" algn="ctr"/>
              </a:tabLst>
            </a:pPr>
            <a:r>
              <a:rPr lang="es-EC" sz="200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Departamento de Ciencias de la Vida y de la Agricultura</a:t>
            </a:r>
            <a:endParaRPr lang="es-EC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2 Subtítulo"/>
          <p:cNvSpPr txBox="1">
            <a:spLocks/>
          </p:cNvSpPr>
          <p:nvPr/>
        </p:nvSpPr>
        <p:spPr>
          <a:xfrm>
            <a:off x="4249154" y="4578743"/>
            <a:ext cx="3837579" cy="400111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defPPr>
              <a:defRPr lang="es-ES_tradnl"/>
            </a:defPPr>
            <a:lvl1pPr marL="0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22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245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7367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6491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5612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4735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3857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2979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>
                <a:latin typeface="Times New Roman" panose="02020603050405020304" pitchFamily="18" charset="0"/>
                <a:cs typeface="Times New Roman" panose="02020603050405020304" pitchFamily="18" charset="0"/>
              </a:rPr>
              <a:t>Armando Reyna Bello Ph. D.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AEA66E0-DB3C-40EE-B2D3-86C300C65CF7}"/>
              </a:ext>
            </a:extLst>
          </p:cNvPr>
          <p:cNvSpPr/>
          <p:nvPr/>
        </p:nvSpPr>
        <p:spPr>
          <a:xfrm>
            <a:off x="1612914" y="4021468"/>
            <a:ext cx="9012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420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Trabajo de titulación, previo a la obtención del título de Ingeniero en Biotecnología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C36324B-7EEC-4C2D-9DED-81171B9DF90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75109" y="48298"/>
            <a:ext cx="1265507" cy="1160415"/>
          </a:xfrm>
          <a:prstGeom prst="rect">
            <a:avLst/>
          </a:prstGeom>
          <a:ln w="12700">
            <a:noFill/>
          </a:ln>
        </p:spPr>
      </p:pic>
      <p:sp>
        <p:nvSpPr>
          <p:cNvPr id="7" name="2 Subtítulo">
            <a:extLst>
              <a:ext uri="{FF2B5EF4-FFF2-40B4-BE49-F238E27FC236}">
                <a16:creationId xmlns:a16="http://schemas.microsoft.com/office/drawing/2014/main" id="{9F25968B-7154-4874-80F8-50ADAC056063}"/>
              </a:ext>
            </a:extLst>
          </p:cNvPr>
          <p:cNvSpPr txBox="1">
            <a:spLocks/>
          </p:cNvSpPr>
          <p:nvPr/>
        </p:nvSpPr>
        <p:spPr>
          <a:xfrm>
            <a:off x="4060371" y="2495095"/>
            <a:ext cx="3837579" cy="417084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defPPr>
              <a:defRPr lang="es-ES_tradnl"/>
            </a:defPPr>
            <a:lvl1pPr marL="0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22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245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7367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6491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5612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4735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3857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2979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err="1">
                <a:latin typeface="Times New Roman" panose="02020603050405020304" pitchFamily="18" charset="0"/>
                <a:cs typeface="Times New Roman" panose="02020603050405020304" pitchFamily="18" charset="0"/>
              </a:rPr>
              <a:t>Jhonny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 Maldonado Guamán</a:t>
            </a:r>
          </a:p>
          <a:p>
            <a:pPr algn="ctr"/>
            <a:endParaRPr lang="es-E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B9522FE-A47F-482E-9E56-069F328978E0}"/>
              </a:ext>
            </a:extLst>
          </p:cNvPr>
          <p:cNvSpPr/>
          <p:nvPr/>
        </p:nvSpPr>
        <p:spPr>
          <a:xfrm>
            <a:off x="1418062" y="3446001"/>
            <a:ext cx="91221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23601" algn="ctr"/>
              </a:tabLst>
            </a:pPr>
            <a:r>
              <a:rPr lang="es-EC" sz="200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Carrera de Ingeniería en Biotecnología </a:t>
            </a:r>
            <a:endParaRPr lang="es-EC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Subtítulo">
            <a:extLst>
              <a:ext uri="{FF2B5EF4-FFF2-40B4-BE49-F238E27FC236}">
                <a16:creationId xmlns:a16="http://schemas.microsoft.com/office/drawing/2014/main" id="{2C1C8DA8-E5F5-4A6B-916D-E381A0FFB68B}"/>
              </a:ext>
            </a:extLst>
          </p:cNvPr>
          <p:cNvSpPr txBox="1">
            <a:spLocks/>
          </p:cNvSpPr>
          <p:nvPr/>
        </p:nvSpPr>
        <p:spPr>
          <a:xfrm>
            <a:off x="4249154" y="5045113"/>
            <a:ext cx="3837579" cy="400111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defPPr>
              <a:defRPr lang="es-ES_tradnl"/>
            </a:defPPr>
            <a:lvl1pPr marL="0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22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245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7367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6491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5612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4735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3857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2979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Santo Domingo, 2022</a:t>
            </a:r>
          </a:p>
        </p:txBody>
      </p:sp>
    </p:spTree>
    <p:extLst>
      <p:ext uri="{BB962C8B-B14F-4D97-AF65-F5344CB8AC3E}">
        <p14:creationId xmlns:p14="http://schemas.microsoft.com/office/powerpoint/2010/main" val="145195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CEA3E7-EB96-475E-9166-0044DACD4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2" y="2033152"/>
            <a:ext cx="11688416" cy="1583266"/>
          </a:xfrm>
        </p:spPr>
        <p:txBody>
          <a:bodyPr/>
          <a:lstStyle/>
          <a:p>
            <a:pPr algn="just"/>
            <a:r>
              <a:rPr lang="es-E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un producto elaborado por la empresa </a:t>
            </a:r>
            <a:r>
              <a:rPr lang="es-E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EC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IOAMECSA-BIOQUIMICOS DE AMERICA S.A, </a:t>
            </a:r>
            <a:r>
              <a:rPr lang="es-EC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de acuerdo a su ficha técnica, contiene conidios del hongo entomopatógeno </a:t>
            </a:r>
            <a:r>
              <a:rPr lang="es-EC" sz="2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Beauveria spp </a:t>
            </a:r>
            <a:r>
              <a:rPr lang="es-EC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una concentración de 1x10e10 </a:t>
            </a:r>
            <a:r>
              <a:rPr lang="es-EC" sz="2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EC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apaz de infectar una gran variedad de insecto fitófagos entre los cuales </a:t>
            </a:r>
            <a:r>
              <a:rPr lang="es-E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están: Mosca blanca, Lepidópteros, </a:t>
            </a:r>
            <a:r>
              <a:rPr lang="es-ES" sz="2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Thrips</a:t>
            </a:r>
            <a:r>
              <a:rPr lang="es-E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0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Áfidos</a:t>
            </a:r>
            <a:r>
              <a:rPr lang="es-E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Hemípteros y Escarabajos, su formulación es presentada en base a un granulado mas un diluyente.  </a:t>
            </a:r>
          </a:p>
          <a:p>
            <a:endParaRPr lang="es-EC" b="1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5F8A528-0E2D-4EE2-8059-D22C0AEBA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81" y="4110546"/>
            <a:ext cx="3552194" cy="20074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D4FE752-5429-4A6E-AD66-6EE24676C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923" y="3911879"/>
            <a:ext cx="3742673" cy="211838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DED7435-B550-4D9E-B14A-0B8A7BA9E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77" y="1287752"/>
            <a:ext cx="3019846" cy="666843"/>
          </a:xfrm>
          <a:prstGeom prst="rect">
            <a:avLst/>
          </a:prstGeom>
        </p:spPr>
      </p:pic>
      <p:sp>
        <p:nvSpPr>
          <p:cNvPr id="12" name="CuadroTexto 3">
            <a:extLst>
              <a:ext uri="{FF2B5EF4-FFF2-40B4-BE49-F238E27FC236}">
                <a16:creationId xmlns:a16="http://schemas.microsoft.com/office/drawing/2014/main" id="{87C36339-1744-FE4C-B1DE-BF4E5A5BBC26}"/>
              </a:ext>
            </a:extLst>
          </p:cNvPr>
          <p:cNvSpPr txBox="1"/>
          <p:nvPr/>
        </p:nvSpPr>
        <p:spPr>
          <a:xfrm>
            <a:off x="10128448" y="613393"/>
            <a:ext cx="2063552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</a:p>
        </p:txBody>
      </p:sp>
      <p:sp>
        <p:nvSpPr>
          <p:cNvPr id="14" name="Rectángulo 2">
            <a:extLst>
              <a:ext uri="{FF2B5EF4-FFF2-40B4-BE49-F238E27FC236}">
                <a16:creationId xmlns:a16="http://schemas.microsoft.com/office/drawing/2014/main" id="{C73D4AC6-3502-8B48-82CB-10DA434D3780}"/>
              </a:ext>
            </a:extLst>
          </p:cNvPr>
          <p:cNvSpPr/>
          <p:nvPr/>
        </p:nvSpPr>
        <p:spPr>
          <a:xfrm>
            <a:off x="501588" y="103967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uadroTexto 8">
            <a:extLst>
              <a:ext uri="{FF2B5EF4-FFF2-40B4-BE49-F238E27FC236}">
                <a16:creationId xmlns:a16="http://schemas.microsoft.com/office/drawing/2014/main" id="{78822ACA-AA30-C949-8658-6BE14D32E02C}"/>
              </a:ext>
            </a:extLst>
          </p:cNvPr>
          <p:cNvSpPr txBox="1"/>
          <p:nvPr/>
        </p:nvSpPr>
        <p:spPr>
          <a:xfrm>
            <a:off x="325724" y="639055"/>
            <a:ext cx="8794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>
                <a:solidFill>
                  <a:schemeClr val="accent2">
                    <a:lumMod val="75000"/>
                  </a:schemeClr>
                </a:solidFill>
              </a:rPr>
              <a:t>Beaussiana</a:t>
            </a:r>
            <a:endParaRPr lang="en-US" sz="2400" b="1" i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2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B7F8035-7620-924C-B79B-EC10A5A6DDB7}"/>
              </a:ext>
            </a:extLst>
          </p:cNvPr>
          <p:cNvSpPr txBox="1"/>
          <p:nvPr/>
        </p:nvSpPr>
        <p:spPr>
          <a:xfrm>
            <a:off x="10128448" y="613393"/>
            <a:ext cx="2063552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</a:p>
        </p:txBody>
      </p:sp>
      <p:sp>
        <p:nvSpPr>
          <p:cNvPr id="5" name="Rectángulo 2">
            <a:extLst>
              <a:ext uri="{FF2B5EF4-FFF2-40B4-BE49-F238E27FC236}">
                <a16:creationId xmlns:a16="http://schemas.microsoft.com/office/drawing/2014/main" id="{B07AEEC1-41AF-4D46-A3C1-BDF2949B3559}"/>
              </a:ext>
            </a:extLst>
          </p:cNvPr>
          <p:cNvSpPr/>
          <p:nvPr/>
        </p:nvSpPr>
        <p:spPr>
          <a:xfrm>
            <a:off x="501588" y="103967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44AD0FFD-A04B-6944-ADA6-C23BF9260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67" y="2443585"/>
            <a:ext cx="11671779" cy="1828025"/>
          </a:xfrm>
        </p:spPr>
        <p:txBody>
          <a:bodyPr/>
          <a:lstStyle/>
          <a:p>
            <a:pPr algn="just"/>
            <a:r>
              <a:rPr lang="es-ES" sz="2000">
                <a:solidFill>
                  <a:schemeClr val="tx1"/>
                </a:solidFill>
              </a:rPr>
              <a:t>Es un producto de formulación en base a un sustrato solido, el cual de acuerdo a especificaciones de su fabricante (</a:t>
            </a:r>
            <a:r>
              <a:rPr lang="es-ES" sz="2000" b="1" err="1">
                <a:solidFill>
                  <a:schemeClr val="tx1"/>
                </a:solidFill>
              </a:rPr>
              <a:t>Ecuaplantas</a:t>
            </a:r>
            <a:r>
              <a:rPr lang="es-ES" sz="2000">
                <a:solidFill>
                  <a:schemeClr val="tx1"/>
                </a:solidFill>
              </a:rPr>
              <a:t>) en su ficha técnica este presenta un rendimiento de 100 g por hectárea, puede ser disuelto en agua para su dispersión en </a:t>
            </a:r>
            <a:r>
              <a:rPr lang="es-ES" sz="2000" err="1">
                <a:solidFill>
                  <a:schemeClr val="tx1"/>
                </a:solidFill>
              </a:rPr>
              <a:t>drench</a:t>
            </a:r>
            <a:r>
              <a:rPr lang="es-ES" sz="2000">
                <a:solidFill>
                  <a:schemeClr val="tx1"/>
                </a:solidFill>
              </a:rPr>
              <a:t> directamente sobre el suelo y foliar en cualquier etapa del cultivo, presenta una eficacia para el control de plagas como insectos, ácaros y gusanos.</a:t>
            </a:r>
          </a:p>
          <a:p>
            <a:pPr algn="just"/>
            <a:endParaRPr lang="es-ES" sz="2000"/>
          </a:p>
          <a:p>
            <a:pPr algn="just"/>
            <a:r>
              <a:rPr lang="es-ES" sz="2000"/>
              <a:t>     </a:t>
            </a:r>
            <a:endParaRPr lang="es-EC" sz="200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30358DD-3114-D743-9F8F-6715ECC5F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948" y="4548222"/>
            <a:ext cx="4276368" cy="1274124"/>
          </a:xfrm>
          <a:prstGeom prst="rect">
            <a:avLst/>
          </a:prstGeom>
        </p:spPr>
      </p:pic>
      <p:pic>
        <p:nvPicPr>
          <p:cNvPr id="9" name="Imagen 9">
            <a:extLst>
              <a:ext uri="{FF2B5EF4-FFF2-40B4-BE49-F238E27FC236}">
                <a16:creationId xmlns:a16="http://schemas.microsoft.com/office/drawing/2014/main" id="{2FA1CCC7-78A7-C644-B78C-8E45FC5D1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" y="4362392"/>
            <a:ext cx="6192114" cy="1645784"/>
          </a:xfrm>
          <a:prstGeom prst="rect">
            <a:avLst/>
          </a:prstGeom>
        </p:spPr>
      </p:pic>
      <p:pic>
        <p:nvPicPr>
          <p:cNvPr id="10" name="Imagen 11">
            <a:extLst>
              <a:ext uri="{FF2B5EF4-FFF2-40B4-BE49-F238E27FC236}">
                <a16:creationId xmlns:a16="http://schemas.microsoft.com/office/drawing/2014/main" id="{091747BF-6E79-EC46-8F58-45D2DFAD7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061" y="1100720"/>
            <a:ext cx="2481465" cy="1111607"/>
          </a:xfrm>
          <a:prstGeom prst="rect">
            <a:avLst/>
          </a:prstGeom>
        </p:spPr>
      </p:pic>
      <p:sp>
        <p:nvSpPr>
          <p:cNvPr id="18" name="CuadroTexto 8">
            <a:extLst>
              <a:ext uri="{FF2B5EF4-FFF2-40B4-BE49-F238E27FC236}">
                <a16:creationId xmlns:a16="http://schemas.microsoft.com/office/drawing/2014/main" id="{3384D069-8BB9-5949-84EE-EDA59A63A9DC}"/>
              </a:ext>
            </a:extLst>
          </p:cNvPr>
          <p:cNvSpPr txBox="1"/>
          <p:nvPr/>
        </p:nvSpPr>
        <p:spPr>
          <a:xfrm>
            <a:off x="325724" y="639055"/>
            <a:ext cx="8794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>
                <a:solidFill>
                  <a:schemeClr val="accent2">
                    <a:lumMod val="75000"/>
                  </a:schemeClr>
                </a:solidFill>
              </a:rPr>
              <a:t>Beauvetic</a:t>
            </a:r>
            <a:endParaRPr lang="en-US" sz="2400" b="1" i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77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arcador de contenido 4">
            <a:extLst>
              <a:ext uri="{FF2B5EF4-FFF2-40B4-BE49-F238E27FC236}">
                <a16:creationId xmlns:a16="http://schemas.microsoft.com/office/drawing/2014/main" id="{1339CC36-FD02-DB4F-BA28-0649B487C0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85" r="34185"/>
          <a:stretch/>
        </p:blipFill>
        <p:spPr>
          <a:xfrm>
            <a:off x="7151070" y="3746338"/>
            <a:ext cx="2663688" cy="1998160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9DB631C-4D33-431A-9B5A-89C9BDB830F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829425" y="2795588"/>
            <a:ext cx="5362575" cy="4022725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FED7555-3CD4-48ED-A3FB-B4EA8B28B7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1" t="10064" r="14421" b="11868"/>
          <a:stretch/>
        </p:blipFill>
        <p:spPr>
          <a:xfrm rot="5400000">
            <a:off x="6175546" y="2420373"/>
            <a:ext cx="1620912" cy="1788109"/>
          </a:xfrm>
          <a:prstGeom prst="rect">
            <a:avLst/>
          </a:prstGeom>
        </p:spPr>
      </p:pic>
      <p:pic>
        <p:nvPicPr>
          <p:cNvPr id="8" name="Marcador de contenido 4">
            <a:extLst>
              <a:ext uri="{FF2B5EF4-FFF2-40B4-BE49-F238E27FC236}">
                <a16:creationId xmlns:a16="http://schemas.microsoft.com/office/drawing/2014/main" id="{A22519D5-864A-4424-96CA-C501B61563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9" t="48780" r="56784" b="32333"/>
          <a:stretch/>
        </p:blipFill>
        <p:spPr>
          <a:xfrm rot="5400000">
            <a:off x="10051820" y="2448589"/>
            <a:ext cx="1620913" cy="20555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2613D2B-5657-43A1-B9B4-6393AF6D26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6997" y="1100471"/>
            <a:ext cx="1447823" cy="1696282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C66AFA71-EDEE-4691-8937-D2158C3F43C4}"/>
              </a:ext>
            </a:extLst>
          </p:cNvPr>
          <p:cNvSpPr txBox="1"/>
          <p:nvPr/>
        </p:nvSpPr>
        <p:spPr>
          <a:xfrm>
            <a:off x="486510" y="1324739"/>
            <a:ext cx="4745394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EC">
                <a:latin typeface="Arial"/>
                <a:cs typeface="Times New Roman"/>
              </a:rPr>
              <a:t>La recolección de muestras se realizó en la provincia de Santo Domingo de los Tsáchilas, Ecuador, en el mes de noviembre, con las siguientes coordenadas geográficas  </a:t>
            </a:r>
            <a:r>
              <a:rPr lang="es-EC" b="1">
                <a:latin typeface="Arial"/>
                <a:cs typeface="Times New Roman"/>
              </a:rPr>
              <a:t>0°14'43.2"S 79°11'10.1"W.</a:t>
            </a:r>
            <a:endParaRPr lang="es-EC">
              <a:latin typeface="Times New Roman"/>
              <a:cs typeface="Times New Roman"/>
            </a:endParaRPr>
          </a:p>
          <a:p>
            <a:endParaRPr lang="es-EC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3F8907-2F25-4264-85B3-0AB256E293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8" t="9291" r="23247" b="6973"/>
          <a:stretch/>
        </p:blipFill>
        <p:spPr>
          <a:xfrm rot="5400000">
            <a:off x="950056" y="3853469"/>
            <a:ext cx="2175983" cy="229460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97B3F90-404A-43F5-A331-CF56954AF4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527" y="3861257"/>
            <a:ext cx="2734151" cy="2175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929E600B-A9E7-409F-A122-79984825B954}"/>
              </a:ext>
            </a:extLst>
          </p:cNvPr>
          <p:cNvCxnSpPr>
            <a:cxnSpLocks/>
          </p:cNvCxnSpPr>
          <p:nvPr/>
        </p:nvCxnSpPr>
        <p:spPr>
          <a:xfrm flipV="1">
            <a:off x="2743200" y="4200939"/>
            <a:ext cx="715617" cy="304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A7328DD7-BDE6-4303-A28C-1375CF410C0D}"/>
              </a:ext>
            </a:extLst>
          </p:cNvPr>
          <p:cNvCxnSpPr>
            <a:cxnSpLocks/>
            <a:endCxn id="9" idx="3"/>
          </p:cNvCxnSpPr>
          <p:nvPr/>
        </p:nvCxnSpPr>
        <p:spPr>
          <a:xfrm>
            <a:off x="2650435" y="4598504"/>
            <a:ext cx="674499" cy="11200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ángulo 2">
            <a:extLst>
              <a:ext uri="{FF2B5EF4-FFF2-40B4-BE49-F238E27FC236}">
                <a16:creationId xmlns:a16="http://schemas.microsoft.com/office/drawing/2014/main" id="{46EF7AE0-783C-B748-9484-1FFAE982F1AF}"/>
              </a:ext>
            </a:extLst>
          </p:cNvPr>
          <p:cNvSpPr/>
          <p:nvPr/>
        </p:nvSpPr>
        <p:spPr>
          <a:xfrm>
            <a:off x="501588" y="103967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CuadroTexto 4">
            <a:extLst>
              <a:ext uri="{FF2B5EF4-FFF2-40B4-BE49-F238E27FC236}">
                <a16:creationId xmlns:a16="http://schemas.microsoft.com/office/drawing/2014/main" id="{12FC67EC-4FC1-E44F-8B8B-A1B669867770}"/>
              </a:ext>
            </a:extLst>
          </p:cNvPr>
          <p:cNvSpPr txBox="1"/>
          <p:nvPr/>
        </p:nvSpPr>
        <p:spPr>
          <a:xfrm>
            <a:off x="9979494" y="615270"/>
            <a:ext cx="2212506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</a:p>
        </p:txBody>
      </p:sp>
      <p:sp>
        <p:nvSpPr>
          <p:cNvPr id="17" name="CuadroTexto 8">
            <a:extLst>
              <a:ext uri="{FF2B5EF4-FFF2-40B4-BE49-F238E27FC236}">
                <a16:creationId xmlns:a16="http://schemas.microsoft.com/office/drawing/2014/main" id="{41781B9A-4702-2844-A49D-3EC19110C499}"/>
              </a:ext>
            </a:extLst>
          </p:cNvPr>
          <p:cNvSpPr txBox="1"/>
          <p:nvPr/>
        </p:nvSpPr>
        <p:spPr>
          <a:xfrm>
            <a:off x="325724" y="639055"/>
            <a:ext cx="8794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>
                <a:solidFill>
                  <a:schemeClr val="accent2">
                    <a:lumMod val="75000"/>
                  </a:schemeClr>
                </a:solidFill>
              </a:rPr>
              <a:t>Cerezas del café ( Broca del café)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78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A757CDF-A1AA-45EF-80B6-CA77AC130CD8}"/>
              </a:ext>
            </a:extLst>
          </p:cNvPr>
          <p:cNvSpPr txBox="1"/>
          <p:nvPr/>
        </p:nvSpPr>
        <p:spPr>
          <a:xfrm>
            <a:off x="10128448" y="613393"/>
            <a:ext cx="2063552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8AAC0315-3B28-ED4E-9BB1-3AF1DBB0F715}"/>
              </a:ext>
            </a:extLst>
          </p:cNvPr>
          <p:cNvSpPr/>
          <p:nvPr/>
        </p:nvSpPr>
        <p:spPr>
          <a:xfrm>
            <a:off x="501588" y="103967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CuadroTexto 8">
            <a:extLst>
              <a:ext uri="{FF2B5EF4-FFF2-40B4-BE49-F238E27FC236}">
                <a16:creationId xmlns:a16="http://schemas.microsoft.com/office/drawing/2014/main" id="{85CFF61F-28AE-E24C-AF05-4C26941A5F91}"/>
              </a:ext>
            </a:extLst>
          </p:cNvPr>
          <p:cNvSpPr txBox="1"/>
          <p:nvPr/>
        </p:nvSpPr>
        <p:spPr>
          <a:xfrm>
            <a:off x="325724" y="639055"/>
            <a:ext cx="8794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>
                <a:solidFill>
                  <a:schemeClr val="accent2">
                    <a:lumMod val="75000"/>
                  </a:schemeClr>
                </a:solidFill>
              </a:rPr>
              <a:t>Metodología utilizada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7C21A2C4-1391-8B46-B7A9-703C34833117}"/>
              </a:ext>
            </a:extLst>
          </p:cNvPr>
          <p:cNvSpPr txBox="1">
            <a:spLocks/>
          </p:cNvSpPr>
          <p:nvPr/>
        </p:nvSpPr>
        <p:spPr>
          <a:xfrm>
            <a:off x="214432" y="1700808"/>
            <a:ext cx="11499068" cy="463693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s-ES" sz="8000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procedió a realizar medios de cultivo PDA que de acuerdo a su formulación se peso 39 gramos y se disolvieron en 1000 mL de agua destilada, se esterilizo por 30 minutos a 121 C a una presión de 15 libras. 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s-ES" sz="8000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tomo una cantidad aproximada 1 gramo del producto comercial el cual fue disuelto en tubos de ensayo con 10 mL de agua destilada estéril, homogenizando la disolución por un minuto.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s-ES" sz="8000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preparo una solución estock  de antibiótico de estreptomicina a una concentración de 50 mg/mL, del cual se tomaron 6 mL  y se agregaron en el medio de cultivo PDA a una temperatura aproximada de 50 C baja cámara de flujo laminar, para obtener una concentración final de 300 ug/mL.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s-ES" sz="8000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la disolución del producto comercial Beauvetic se tomaron 100 uL y se distribuyeron en la superficie del medio de cultivo con la ayuda de una varilla de vidrio estéril.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s-ES" sz="8000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sellaron las cajas Petri con cinta Parafilm y se llevaron a incubación a una temperatura controlada de 25 grados centígrados.  </a:t>
            </a:r>
          </a:p>
          <a:p>
            <a:r>
              <a:rPr lang="es-ES" kern="0"/>
              <a:t> </a:t>
            </a:r>
          </a:p>
          <a:p>
            <a:endParaRPr lang="es-ES" kern="0"/>
          </a:p>
          <a:p>
            <a:endParaRPr lang="es-ES" kern="0"/>
          </a:p>
          <a:p>
            <a:r>
              <a:rPr lang="es-ES" kern="0"/>
              <a:t> </a:t>
            </a:r>
          </a:p>
          <a:p>
            <a:r>
              <a:rPr lang="es-ES" kern="0"/>
              <a:t>    </a:t>
            </a:r>
            <a:endParaRPr lang="es-EC" kern="0"/>
          </a:p>
        </p:txBody>
      </p:sp>
    </p:spTree>
    <p:extLst>
      <p:ext uri="{BB962C8B-B14F-4D97-AF65-F5344CB8AC3E}">
        <p14:creationId xmlns:p14="http://schemas.microsoft.com/office/powerpoint/2010/main" val="286648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CA4B7190-E27E-48D7-8040-D626B55C34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0" r="3704"/>
          <a:stretch/>
        </p:blipFill>
        <p:spPr>
          <a:xfrm rot="5400000">
            <a:off x="5723613" y="2138724"/>
            <a:ext cx="2690192" cy="275910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BB8D648-0416-49EE-8510-0D78FD21F9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6" t="14445" r="23672" b="10579"/>
          <a:stretch/>
        </p:blipFill>
        <p:spPr>
          <a:xfrm rot="5400000">
            <a:off x="950734" y="1876198"/>
            <a:ext cx="2690193" cy="291547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7222E52-62D0-4018-A649-0E4E246F72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2" t="8260" r="9372" b="2851"/>
          <a:stretch/>
        </p:blipFill>
        <p:spPr>
          <a:xfrm rot="5400000">
            <a:off x="8365434" y="2256005"/>
            <a:ext cx="2690194" cy="2524541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2A19F2C-3B85-4EB9-9598-A85F25B3E0F7}"/>
              </a:ext>
            </a:extLst>
          </p:cNvPr>
          <p:cNvSpPr txBox="1"/>
          <p:nvPr/>
        </p:nvSpPr>
        <p:spPr>
          <a:xfrm>
            <a:off x="8760296" y="1407403"/>
            <a:ext cx="221250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/>
              <a:t>Presenta un micelio diferente </a:t>
            </a:r>
            <a:endParaRPr lang="es-EC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169B819-E373-401C-96FA-829AC29C4D3F}"/>
              </a:ext>
            </a:extLst>
          </p:cNvPr>
          <p:cNvSpPr txBox="1"/>
          <p:nvPr/>
        </p:nvSpPr>
        <p:spPr>
          <a:xfrm>
            <a:off x="278296" y="4981039"/>
            <a:ext cx="4399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No hubo crecimiento de ninguna UFC a temperatura de 25 C Transcurrido 4 días de su siembra superficial en medio PDA </a:t>
            </a:r>
            <a:endParaRPr lang="es-EC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ECE2846-51DD-493F-955C-F8AD003A3A71}"/>
              </a:ext>
            </a:extLst>
          </p:cNvPr>
          <p:cNvSpPr txBox="1"/>
          <p:nvPr/>
        </p:nvSpPr>
        <p:spPr>
          <a:xfrm>
            <a:off x="5519936" y="4988932"/>
            <a:ext cx="6239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/>
              <a:t>Se observo el desarrollo de UFC transcurrido 10 días posteriores a su siembra, con la formación de una colonia de color fucsia no característico de </a:t>
            </a:r>
            <a:r>
              <a:rPr lang="es-ES" i="1" err="1"/>
              <a:t>Beauveria</a:t>
            </a:r>
            <a:r>
              <a:rPr lang="es-ES" i="1"/>
              <a:t> </a:t>
            </a:r>
            <a:r>
              <a:rPr lang="es-ES" i="1" err="1"/>
              <a:t>bassiana</a:t>
            </a:r>
            <a:r>
              <a:rPr lang="es-ES"/>
              <a:t> </a:t>
            </a:r>
            <a:endParaRPr lang="es-EC"/>
          </a:p>
        </p:txBody>
      </p:sp>
      <p:sp>
        <p:nvSpPr>
          <p:cNvPr id="14" name="Rectángulo 2">
            <a:extLst>
              <a:ext uri="{FF2B5EF4-FFF2-40B4-BE49-F238E27FC236}">
                <a16:creationId xmlns:a16="http://schemas.microsoft.com/office/drawing/2014/main" id="{1C2BA1A1-D7C2-D74A-BB9E-289DE7162B42}"/>
              </a:ext>
            </a:extLst>
          </p:cNvPr>
          <p:cNvSpPr/>
          <p:nvPr/>
        </p:nvSpPr>
        <p:spPr>
          <a:xfrm>
            <a:off x="501588" y="103967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CuadroTexto 4">
            <a:extLst>
              <a:ext uri="{FF2B5EF4-FFF2-40B4-BE49-F238E27FC236}">
                <a16:creationId xmlns:a16="http://schemas.microsoft.com/office/drawing/2014/main" id="{01BA20D3-BB9A-4247-BD02-7D5A06CDB845}"/>
              </a:ext>
            </a:extLst>
          </p:cNvPr>
          <p:cNvSpPr txBox="1"/>
          <p:nvPr/>
        </p:nvSpPr>
        <p:spPr>
          <a:xfrm>
            <a:off x="9979494" y="615270"/>
            <a:ext cx="2212506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</a:p>
        </p:txBody>
      </p:sp>
      <p:sp>
        <p:nvSpPr>
          <p:cNvPr id="16" name="CuadroTexto 8">
            <a:extLst>
              <a:ext uri="{FF2B5EF4-FFF2-40B4-BE49-F238E27FC236}">
                <a16:creationId xmlns:a16="http://schemas.microsoft.com/office/drawing/2014/main" id="{2B1C7DD1-3FAA-9C4F-B5E9-09F4802E1478}"/>
              </a:ext>
            </a:extLst>
          </p:cNvPr>
          <p:cNvSpPr txBox="1"/>
          <p:nvPr/>
        </p:nvSpPr>
        <p:spPr>
          <a:xfrm>
            <a:off x="325724" y="639055"/>
            <a:ext cx="8794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>
                <a:solidFill>
                  <a:schemeClr val="accent2">
                    <a:lumMod val="75000"/>
                  </a:schemeClr>
                </a:solidFill>
              </a:rPr>
              <a:t>Caracterización macroscópica (Beauvetic)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6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675DA4C3-3665-4EA6-8785-7286A19EA7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2" t="3624" r="18648" b="7745"/>
          <a:stretch/>
        </p:blipFill>
        <p:spPr>
          <a:xfrm>
            <a:off x="2398488" y="1906933"/>
            <a:ext cx="2237458" cy="210292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62C5FD3-D999-40C0-BF28-08D61D1E5E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 t="8889" r="18696" b="5894"/>
          <a:stretch/>
        </p:blipFill>
        <p:spPr>
          <a:xfrm>
            <a:off x="5207649" y="1906934"/>
            <a:ext cx="2194888" cy="210292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0905FFC-9808-4558-99E7-43EF4E8A1D22}"/>
              </a:ext>
            </a:extLst>
          </p:cNvPr>
          <p:cNvSpPr txBox="1"/>
          <p:nvPr/>
        </p:nvSpPr>
        <p:spPr>
          <a:xfrm>
            <a:off x="3517217" y="3236287"/>
            <a:ext cx="70236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/>
              <a:t>C5</a:t>
            </a:r>
            <a:endParaRPr lang="es-EC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270DFEF-59F0-4806-9519-1226B809D60B}"/>
              </a:ext>
            </a:extLst>
          </p:cNvPr>
          <p:cNvSpPr txBox="1"/>
          <p:nvPr/>
        </p:nvSpPr>
        <p:spPr>
          <a:xfrm>
            <a:off x="3833349" y="2269116"/>
            <a:ext cx="70236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/>
              <a:t>C3</a:t>
            </a:r>
            <a:endParaRPr lang="es-EC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73E8861-2195-45D2-99B5-D687810C120C}"/>
              </a:ext>
            </a:extLst>
          </p:cNvPr>
          <p:cNvSpPr txBox="1"/>
          <p:nvPr/>
        </p:nvSpPr>
        <p:spPr>
          <a:xfrm>
            <a:off x="2554359" y="2031678"/>
            <a:ext cx="58931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/>
              <a:t>C1</a:t>
            </a:r>
            <a:endParaRPr lang="es-EC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E3588B6-7F86-4763-850E-C7800018EDBB}"/>
              </a:ext>
            </a:extLst>
          </p:cNvPr>
          <p:cNvSpPr txBox="1"/>
          <p:nvPr/>
        </p:nvSpPr>
        <p:spPr>
          <a:xfrm>
            <a:off x="6927827" y="2981420"/>
            <a:ext cx="67586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/>
              <a:t>C2</a:t>
            </a:r>
            <a:endParaRPr lang="es-EC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20AC703-59A6-4870-B7EE-17C49D12BE70}"/>
              </a:ext>
            </a:extLst>
          </p:cNvPr>
          <p:cNvSpPr txBox="1"/>
          <p:nvPr/>
        </p:nvSpPr>
        <p:spPr>
          <a:xfrm>
            <a:off x="5764696" y="2015875"/>
            <a:ext cx="66260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/>
              <a:t>C4</a:t>
            </a:r>
            <a:endParaRPr lang="es-EC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9DE15CC-1618-46F4-800E-15BFEBCFFF0A}"/>
              </a:ext>
            </a:extLst>
          </p:cNvPr>
          <p:cNvSpPr txBox="1"/>
          <p:nvPr/>
        </p:nvSpPr>
        <p:spPr>
          <a:xfrm>
            <a:off x="490330" y="4280452"/>
            <a:ext cx="111583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C1: Forma algodonosa con una elevación mayor al resto de colonias </a:t>
            </a:r>
          </a:p>
          <a:p>
            <a:r>
              <a:rPr lang="es-ES"/>
              <a:t>C2: Forma algodonosa de forma plana con borde regular   </a:t>
            </a:r>
          </a:p>
          <a:p>
            <a:r>
              <a:rPr lang="es-ES"/>
              <a:t>C3: Forma no algodonosa con una ligera similitud harinosa con bordes irregulares </a:t>
            </a:r>
          </a:p>
          <a:p>
            <a:r>
              <a:rPr lang="es-ES"/>
              <a:t>C4: Micelio color lila en el centro y bordes blancos con estrías en su centro.</a:t>
            </a:r>
          </a:p>
          <a:p>
            <a:r>
              <a:rPr lang="es-ES"/>
              <a:t>C5: Micelio de color lila intenso con estrías en su centro. </a:t>
            </a:r>
            <a:endParaRPr lang="es-EC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2AF228F-5F0E-46E3-93D6-2161E093B7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2959" y="1906933"/>
            <a:ext cx="2194888" cy="2102920"/>
          </a:xfrm>
          <a:prstGeom prst="rect">
            <a:avLst/>
          </a:prstGeom>
        </p:spPr>
      </p:pic>
      <p:sp>
        <p:nvSpPr>
          <p:cNvPr id="18" name="Rectángulo 2">
            <a:extLst>
              <a:ext uri="{FF2B5EF4-FFF2-40B4-BE49-F238E27FC236}">
                <a16:creationId xmlns:a16="http://schemas.microsoft.com/office/drawing/2014/main" id="{D96E6794-31C9-024B-B9A5-B3CB222E5EE9}"/>
              </a:ext>
            </a:extLst>
          </p:cNvPr>
          <p:cNvSpPr/>
          <p:nvPr/>
        </p:nvSpPr>
        <p:spPr>
          <a:xfrm>
            <a:off x="501588" y="103967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CuadroTexto 4">
            <a:extLst>
              <a:ext uri="{FF2B5EF4-FFF2-40B4-BE49-F238E27FC236}">
                <a16:creationId xmlns:a16="http://schemas.microsoft.com/office/drawing/2014/main" id="{D7AC8C1F-C3DA-0242-9D0F-A223CA58C448}"/>
              </a:ext>
            </a:extLst>
          </p:cNvPr>
          <p:cNvSpPr txBox="1"/>
          <p:nvPr/>
        </p:nvSpPr>
        <p:spPr>
          <a:xfrm>
            <a:off x="9979494" y="615270"/>
            <a:ext cx="2212506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</a:p>
        </p:txBody>
      </p:sp>
      <p:sp>
        <p:nvSpPr>
          <p:cNvPr id="24" name="CuadroTexto 8">
            <a:extLst>
              <a:ext uri="{FF2B5EF4-FFF2-40B4-BE49-F238E27FC236}">
                <a16:creationId xmlns:a16="http://schemas.microsoft.com/office/drawing/2014/main" id="{35AEF634-45BE-6144-8C9E-351DDCBA682C}"/>
              </a:ext>
            </a:extLst>
          </p:cNvPr>
          <p:cNvSpPr txBox="1"/>
          <p:nvPr/>
        </p:nvSpPr>
        <p:spPr>
          <a:xfrm>
            <a:off x="325724" y="639055"/>
            <a:ext cx="8794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>
                <a:solidFill>
                  <a:schemeClr val="accent2">
                    <a:lumMod val="75000"/>
                  </a:schemeClr>
                </a:solidFill>
              </a:rPr>
              <a:t>Caracterización macroscópica (Beauvetic)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66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6">
            <a:extLst>
              <a:ext uri="{FF2B5EF4-FFF2-40B4-BE49-F238E27FC236}">
                <a16:creationId xmlns:a16="http://schemas.microsoft.com/office/drawing/2014/main" id="{D7E67CD2-3926-436C-B61C-D16752AB2D6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8" t="5555" r="16964"/>
          <a:stretch/>
        </p:blipFill>
        <p:spPr>
          <a:xfrm rot="5400000">
            <a:off x="0" y="2024063"/>
            <a:ext cx="2968625" cy="2849562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16B49B-901D-4FB5-8469-004C2EFCD8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8" r="3839"/>
          <a:stretch/>
        </p:blipFill>
        <p:spPr>
          <a:xfrm rot="5400000">
            <a:off x="5748746" y="1760030"/>
            <a:ext cx="2968488" cy="285004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8868C7C-6E84-4D4A-8BCB-912436BB5831}"/>
              </a:ext>
            </a:extLst>
          </p:cNvPr>
          <p:cNvSpPr txBox="1"/>
          <p:nvPr/>
        </p:nvSpPr>
        <p:spPr>
          <a:xfrm>
            <a:off x="387828" y="4896851"/>
            <a:ext cx="4797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Un crecimiento favorable de UFC en una temperatura de 25 C, transcurrido 4 días de su siembra en superficie en medio de cultivo PDA </a:t>
            </a:r>
            <a:endParaRPr lang="es-EC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1F5CD78-0C36-47D6-8584-E8FEDD54CD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0" t="7779" r="18844"/>
          <a:stretch/>
        </p:blipFill>
        <p:spPr>
          <a:xfrm rot="5400000">
            <a:off x="8900429" y="1676226"/>
            <a:ext cx="2968488" cy="301765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AF02D0E-CDC1-4505-A167-F2ADCD0F92C1}"/>
              </a:ext>
            </a:extLst>
          </p:cNvPr>
          <p:cNvSpPr txBox="1"/>
          <p:nvPr/>
        </p:nvSpPr>
        <p:spPr>
          <a:xfrm>
            <a:off x="5590135" y="4674134"/>
            <a:ext cx="6135756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ES">
                <a:latin typeface="Times New Roman"/>
                <a:cs typeface="Times New Roman"/>
              </a:rPr>
              <a:t>Se presento contaminación de un hongo de color verde presuntamente </a:t>
            </a:r>
            <a:r>
              <a:rPr lang="es-ES" i="1" err="1">
                <a:latin typeface="Times New Roman"/>
                <a:cs typeface="Times New Roman"/>
              </a:rPr>
              <a:t>Trichoderma</a:t>
            </a:r>
            <a:r>
              <a:rPr lang="es-ES" i="1" dirty="0">
                <a:latin typeface="Times New Roman"/>
                <a:cs typeface="Times New Roman"/>
              </a:rPr>
              <a:t> </a:t>
            </a:r>
            <a:r>
              <a:rPr lang="es-ES" i="1" err="1">
                <a:latin typeface="Times New Roman"/>
                <a:cs typeface="Times New Roman"/>
              </a:rPr>
              <a:t>spp</a:t>
            </a:r>
            <a:r>
              <a:rPr lang="es-ES">
                <a:latin typeface="Times New Roman"/>
                <a:cs typeface="Times New Roman"/>
              </a:rPr>
              <a:t> transcurrido  10 días, por lo cual se procedió a realizar un aislamiento con parte de micelio de las colonias que presentan un morfología de color blanco, característico de </a:t>
            </a:r>
            <a:r>
              <a:rPr lang="es-ES" i="1" err="1">
                <a:latin typeface="Times New Roman"/>
                <a:cs typeface="Times New Roman"/>
              </a:rPr>
              <a:t>Beauveria</a:t>
            </a:r>
            <a:r>
              <a:rPr lang="es-ES" i="1" dirty="0">
                <a:latin typeface="Times New Roman"/>
                <a:cs typeface="Times New Roman"/>
              </a:rPr>
              <a:t> </a:t>
            </a:r>
            <a:r>
              <a:rPr lang="es-ES" i="1" err="1">
                <a:latin typeface="Times New Roman"/>
                <a:cs typeface="Times New Roman"/>
              </a:rPr>
              <a:t>bassiana</a:t>
            </a:r>
            <a:r>
              <a:rPr lang="es-ES">
                <a:latin typeface="Times New Roman"/>
                <a:cs typeface="Times New Roman"/>
              </a:rPr>
              <a:t>.  </a:t>
            </a:r>
            <a:endParaRPr lang="es-EC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4057553-9338-45B9-81E9-91006A82F2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5" r="23106"/>
          <a:stretch/>
        </p:blipFill>
        <p:spPr>
          <a:xfrm>
            <a:off x="4211493" y="1700806"/>
            <a:ext cx="547993" cy="2968491"/>
          </a:xfrm>
          <a:prstGeom prst="rect">
            <a:avLst/>
          </a:prstGeom>
        </p:spPr>
      </p:pic>
      <p:pic>
        <p:nvPicPr>
          <p:cNvPr id="15" name="Marcador de contenido 6">
            <a:extLst>
              <a:ext uri="{FF2B5EF4-FFF2-40B4-BE49-F238E27FC236}">
                <a16:creationId xmlns:a16="http://schemas.microsoft.com/office/drawing/2014/main" id="{3935FC9B-FFC5-D242-92B2-6413004E97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8" t="5555" r="16964"/>
          <a:stretch/>
        </p:blipFill>
        <p:spPr>
          <a:xfrm rot="5400000">
            <a:off x="325512" y="1858139"/>
            <a:ext cx="2968625" cy="2849562"/>
          </a:xfrm>
          <a:prstGeom prst="rect">
            <a:avLst/>
          </a:prstGeom>
        </p:spPr>
      </p:pic>
      <p:sp>
        <p:nvSpPr>
          <p:cNvPr id="16" name="Rectángulo 2">
            <a:extLst>
              <a:ext uri="{FF2B5EF4-FFF2-40B4-BE49-F238E27FC236}">
                <a16:creationId xmlns:a16="http://schemas.microsoft.com/office/drawing/2014/main" id="{ABF1F5FC-0FBB-5D47-AFD4-FF25FBAE8671}"/>
              </a:ext>
            </a:extLst>
          </p:cNvPr>
          <p:cNvSpPr/>
          <p:nvPr/>
        </p:nvSpPr>
        <p:spPr>
          <a:xfrm>
            <a:off x="501588" y="103967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uadroTexto 4">
            <a:extLst>
              <a:ext uri="{FF2B5EF4-FFF2-40B4-BE49-F238E27FC236}">
                <a16:creationId xmlns:a16="http://schemas.microsoft.com/office/drawing/2014/main" id="{577131D5-FFCC-F047-AB57-9FB4F66DD220}"/>
              </a:ext>
            </a:extLst>
          </p:cNvPr>
          <p:cNvSpPr txBox="1"/>
          <p:nvPr/>
        </p:nvSpPr>
        <p:spPr>
          <a:xfrm>
            <a:off x="9979494" y="615270"/>
            <a:ext cx="2212506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</a:p>
        </p:txBody>
      </p:sp>
      <p:sp>
        <p:nvSpPr>
          <p:cNvPr id="18" name="CuadroTexto 8">
            <a:extLst>
              <a:ext uri="{FF2B5EF4-FFF2-40B4-BE49-F238E27FC236}">
                <a16:creationId xmlns:a16="http://schemas.microsoft.com/office/drawing/2014/main" id="{83348608-11FE-1F45-9304-5E4FB136A3C5}"/>
              </a:ext>
            </a:extLst>
          </p:cNvPr>
          <p:cNvSpPr txBox="1"/>
          <p:nvPr/>
        </p:nvSpPr>
        <p:spPr>
          <a:xfrm>
            <a:off x="325724" y="639055"/>
            <a:ext cx="8794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>
                <a:solidFill>
                  <a:schemeClr val="accent2">
                    <a:lumMod val="75000"/>
                  </a:schemeClr>
                </a:solidFill>
              </a:rPr>
              <a:t>Caracterización microscópica (Beaussiana)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61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A69EA576-2809-4AA8-A35B-CD79BBBE6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4" b="8852"/>
          <a:stretch/>
        </p:blipFill>
        <p:spPr>
          <a:xfrm>
            <a:off x="1127448" y="1844824"/>
            <a:ext cx="2971398" cy="2444498"/>
          </a:xfr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BD70CDF-D68F-4980-A31C-74AB05095C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" t="1820" r="25411" b="9217"/>
          <a:stretch/>
        </p:blipFill>
        <p:spPr>
          <a:xfrm rot="5400000">
            <a:off x="8136802" y="1553430"/>
            <a:ext cx="2500390" cy="29713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E0A2CEF-142F-4138-BFBC-30E87EF0CB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1" t="33610" r="42067" b="25030"/>
          <a:stretch/>
        </p:blipFill>
        <p:spPr>
          <a:xfrm rot="5400000">
            <a:off x="8597018" y="3943267"/>
            <a:ext cx="2117132" cy="2434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DB6B9702-A304-419B-BECD-4E18D33F4F24}"/>
              </a:ext>
            </a:extLst>
          </p:cNvPr>
          <p:cNvSpPr txBox="1"/>
          <p:nvPr/>
        </p:nvSpPr>
        <p:spPr>
          <a:xfrm>
            <a:off x="7901298" y="1748125"/>
            <a:ext cx="11497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/>
              <a:t>C2</a:t>
            </a:r>
            <a:endParaRPr lang="es-EC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D046AF0-68CF-4804-AE7F-E38DB87CDC2A}"/>
              </a:ext>
            </a:extLst>
          </p:cNvPr>
          <p:cNvSpPr txBox="1"/>
          <p:nvPr/>
        </p:nvSpPr>
        <p:spPr>
          <a:xfrm>
            <a:off x="1105034" y="1851422"/>
            <a:ext cx="124570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/>
              <a:t>C1</a:t>
            </a:r>
            <a:endParaRPr lang="es-EC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7625646-10C5-40F7-881A-7A3EE5A95C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r="22647" b="16228"/>
          <a:stretch/>
        </p:blipFill>
        <p:spPr>
          <a:xfrm rot="5400000">
            <a:off x="4632415" y="1693302"/>
            <a:ext cx="2500390" cy="269164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12A276C3-7709-461A-82CE-B5C0CE6DE4E6}"/>
              </a:ext>
            </a:extLst>
          </p:cNvPr>
          <p:cNvSpPr txBox="1"/>
          <p:nvPr/>
        </p:nvSpPr>
        <p:spPr>
          <a:xfrm>
            <a:off x="4514373" y="1788930"/>
            <a:ext cx="124570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/>
              <a:t>C3  </a:t>
            </a:r>
            <a:endParaRPr lang="es-EC"/>
          </a:p>
        </p:txBody>
      </p:sp>
      <p:pic>
        <p:nvPicPr>
          <p:cNvPr id="15" name="Marcador de contenido 7">
            <a:extLst>
              <a:ext uri="{FF2B5EF4-FFF2-40B4-BE49-F238E27FC236}">
                <a16:creationId xmlns:a16="http://schemas.microsoft.com/office/drawing/2014/main" id="{47BDAA36-0DE4-4AD1-B9CE-50CEB32D71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8" t="43265" r="36118" b="39640"/>
          <a:stretch/>
        </p:blipFill>
        <p:spPr>
          <a:xfrm>
            <a:off x="1402269" y="4289321"/>
            <a:ext cx="2691648" cy="20685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4CC7971-252F-41DE-A2C6-4AE12C0862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9" t="33470" r="42548" b="37580"/>
          <a:stretch/>
        </p:blipFill>
        <p:spPr>
          <a:xfrm rot="5400000">
            <a:off x="5073941" y="3814555"/>
            <a:ext cx="2117132" cy="26916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CuadroTexto 8">
            <a:extLst>
              <a:ext uri="{FF2B5EF4-FFF2-40B4-BE49-F238E27FC236}">
                <a16:creationId xmlns:a16="http://schemas.microsoft.com/office/drawing/2014/main" id="{33160A10-4A77-3C4B-89B3-A294901EF1B1}"/>
              </a:ext>
            </a:extLst>
          </p:cNvPr>
          <p:cNvSpPr txBox="1"/>
          <p:nvPr/>
        </p:nvSpPr>
        <p:spPr>
          <a:xfrm>
            <a:off x="325724" y="639055"/>
            <a:ext cx="8794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>
                <a:solidFill>
                  <a:schemeClr val="accent2">
                    <a:lumMod val="75000"/>
                  </a:schemeClr>
                </a:solidFill>
              </a:rPr>
              <a:t>Caracterización microscópica (Beauvetic)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Rectángulo 2">
            <a:extLst>
              <a:ext uri="{FF2B5EF4-FFF2-40B4-BE49-F238E27FC236}">
                <a16:creationId xmlns:a16="http://schemas.microsoft.com/office/drawing/2014/main" id="{83A689CD-BE0D-F446-AC38-B2D6C370FC85}"/>
              </a:ext>
            </a:extLst>
          </p:cNvPr>
          <p:cNvSpPr/>
          <p:nvPr/>
        </p:nvSpPr>
        <p:spPr>
          <a:xfrm>
            <a:off x="501588" y="103967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CuadroTexto 4">
            <a:extLst>
              <a:ext uri="{FF2B5EF4-FFF2-40B4-BE49-F238E27FC236}">
                <a16:creationId xmlns:a16="http://schemas.microsoft.com/office/drawing/2014/main" id="{98C81B07-74FB-694D-BC5B-DADA1E09E844}"/>
              </a:ext>
            </a:extLst>
          </p:cNvPr>
          <p:cNvSpPr txBox="1"/>
          <p:nvPr/>
        </p:nvSpPr>
        <p:spPr>
          <a:xfrm>
            <a:off x="9979494" y="615270"/>
            <a:ext cx="2212506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</a:p>
        </p:txBody>
      </p:sp>
    </p:spTree>
    <p:extLst>
      <p:ext uri="{BB962C8B-B14F-4D97-AF65-F5344CB8AC3E}">
        <p14:creationId xmlns:p14="http://schemas.microsoft.com/office/powerpoint/2010/main" val="189378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369F148F-D144-42B7-B2C1-036403297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7" t="54911" r="10149"/>
          <a:stretch/>
        </p:blipFill>
        <p:spPr>
          <a:xfrm>
            <a:off x="1040261" y="2562121"/>
            <a:ext cx="3017839" cy="2608022"/>
          </a:xfr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95065C3-ED65-42F1-9F1E-5053C7F85AE0}"/>
              </a:ext>
            </a:extLst>
          </p:cNvPr>
          <p:cNvSpPr txBox="1"/>
          <p:nvPr/>
        </p:nvSpPr>
        <p:spPr>
          <a:xfrm>
            <a:off x="1044988" y="1533808"/>
            <a:ext cx="9263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Mediante la técnica de resiembra sucesivas en el medio de cultivo PDA, suplementado con estreptomicina a una concentración de 100 </a:t>
            </a:r>
            <a:r>
              <a:rPr lang="es-ES" err="1"/>
              <a:t>ug</a:t>
            </a:r>
            <a:r>
              <a:rPr lang="es-ES"/>
              <a:t>/</a:t>
            </a:r>
            <a:r>
              <a:rPr lang="es-ES" err="1"/>
              <a:t>mL</a:t>
            </a:r>
            <a:r>
              <a:rPr lang="es-ES"/>
              <a:t>. </a:t>
            </a:r>
            <a:endParaRPr lang="es-EC"/>
          </a:p>
        </p:txBody>
      </p:sp>
      <p:pic>
        <p:nvPicPr>
          <p:cNvPr id="9" name="Marcador de contenido 6">
            <a:extLst>
              <a:ext uri="{FF2B5EF4-FFF2-40B4-BE49-F238E27FC236}">
                <a16:creationId xmlns:a16="http://schemas.microsoft.com/office/drawing/2014/main" id="{952FD4FE-873C-42F6-8F32-75691494AB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92" t="23767" r="47066" b="53393"/>
          <a:stretch/>
        </p:blipFill>
        <p:spPr>
          <a:xfrm rot="5400000">
            <a:off x="8513509" y="2092179"/>
            <a:ext cx="2885656" cy="3352800"/>
          </a:xfrm>
          <a:prstGeom prst="ellips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22CAD59-2B17-4CDE-9B90-8DA47A512F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 r="27922" b="17794"/>
          <a:stretch/>
        </p:blipFill>
        <p:spPr>
          <a:xfrm rot="5400000">
            <a:off x="5502743" y="2600923"/>
            <a:ext cx="2697259" cy="2857128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E7E5D41-A94D-4E68-92AC-239095C23DA3}"/>
              </a:ext>
            </a:extLst>
          </p:cNvPr>
          <p:cNvCxnSpPr>
            <a:endCxn id="9" idx="3"/>
          </p:cNvCxnSpPr>
          <p:nvPr/>
        </p:nvCxnSpPr>
        <p:spPr>
          <a:xfrm flipV="1">
            <a:off x="7431797" y="2748346"/>
            <a:ext cx="1339146" cy="15432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BE66570B-C8D0-432D-96CE-932734B4DEA0}"/>
              </a:ext>
            </a:extLst>
          </p:cNvPr>
          <p:cNvCxnSpPr>
            <a:cxnSpLocks/>
            <a:endCxn id="9" idx="5"/>
          </p:cNvCxnSpPr>
          <p:nvPr/>
        </p:nvCxnSpPr>
        <p:spPr>
          <a:xfrm>
            <a:off x="7431797" y="4391041"/>
            <a:ext cx="1339146" cy="3977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ángulo 2">
            <a:extLst>
              <a:ext uri="{FF2B5EF4-FFF2-40B4-BE49-F238E27FC236}">
                <a16:creationId xmlns:a16="http://schemas.microsoft.com/office/drawing/2014/main" id="{8F9CE4AA-E06E-334D-A412-591592E52998}"/>
              </a:ext>
            </a:extLst>
          </p:cNvPr>
          <p:cNvSpPr/>
          <p:nvPr/>
        </p:nvSpPr>
        <p:spPr>
          <a:xfrm>
            <a:off x="501588" y="103967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CuadroTexto 4">
            <a:extLst>
              <a:ext uri="{FF2B5EF4-FFF2-40B4-BE49-F238E27FC236}">
                <a16:creationId xmlns:a16="http://schemas.microsoft.com/office/drawing/2014/main" id="{72A9D7EE-858C-E849-9B90-4FDAA40E7A9C}"/>
              </a:ext>
            </a:extLst>
          </p:cNvPr>
          <p:cNvSpPr txBox="1"/>
          <p:nvPr/>
        </p:nvSpPr>
        <p:spPr>
          <a:xfrm>
            <a:off x="9979494" y="615270"/>
            <a:ext cx="2212506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</a:p>
        </p:txBody>
      </p:sp>
      <p:sp>
        <p:nvSpPr>
          <p:cNvPr id="16" name="CuadroTexto 8">
            <a:extLst>
              <a:ext uri="{FF2B5EF4-FFF2-40B4-BE49-F238E27FC236}">
                <a16:creationId xmlns:a16="http://schemas.microsoft.com/office/drawing/2014/main" id="{516737BD-830C-3C49-B2F1-34EAD4630812}"/>
              </a:ext>
            </a:extLst>
          </p:cNvPr>
          <p:cNvSpPr txBox="1"/>
          <p:nvPr/>
        </p:nvSpPr>
        <p:spPr>
          <a:xfrm>
            <a:off x="407368" y="783405"/>
            <a:ext cx="8794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>
                <a:solidFill>
                  <a:schemeClr val="accent2">
                    <a:lumMod val="75000"/>
                  </a:schemeClr>
                </a:solidFill>
              </a:rPr>
              <a:t>Aislamiento de colonias únicas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3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1D8B8B9-6A09-44BE-9EBD-421A68894F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8" t="20610" r="44956" b="30905"/>
          <a:stretch/>
        </p:blipFill>
        <p:spPr>
          <a:xfrm rot="5400000">
            <a:off x="4327805" y="2339388"/>
            <a:ext cx="2707912" cy="2619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E04A1EF-5B92-4A75-B4DA-5B38396936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r="19666" b="23937"/>
          <a:stretch/>
        </p:blipFill>
        <p:spPr>
          <a:xfrm rot="5400000">
            <a:off x="1265930" y="2449248"/>
            <a:ext cx="2707910" cy="240880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AD07C5E-40A4-4F54-9AD2-5AC83A4A74CA}"/>
              </a:ext>
            </a:extLst>
          </p:cNvPr>
          <p:cNvSpPr txBox="1"/>
          <p:nvPr/>
        </p:nvSpPr>
        <p:spPr>
          <a:xfrm>
            <a:off x="487681" y="5023969"/>
            <a:ext cx="11240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/>
              <a:t>Durante las 24 primeras horas de siembra superficial no se observó la germinación de conidios, por lo cual se procedió a dejar por 48 horas en la cual ya se visualizó una ramificación de los conidios los cuales fueron aislados y sembrados en nuevas placas de PDA. </a:t>
            </a:r>
            <a:endParaRPr lang="es-EC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DCB33B8-E50C-4AE5-B338-9FE8549248E4}"/>
              </a:ext>
            </a:extLst>
          </p:cNvPr>
          <p:cNvSpPr txBox="1"/>
          <p:nvPr/>
        </p:nvSpPr>
        <p:spPr>
          <a:xfrm>
            <a:off x="1199456" y="1665946"/>
            <a:ext cx="285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err="1"/>
              <a:t>Estereomicroscopio</a:t>
            </a:r>
            <a:r>
              <a:rPr lang="es-ES"/>
              <a:t> ( 4x ) </a:t>
            </a:r>
            <a:endParaRPr lang="es-EC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740D0D3-83A2-493E-B2A6-11F7094C226C}"/>
              </a:ext>
            </a:extLst>
          </p:cNvPr>
          <p:cNvSpPr txBox="1"/>
          <p:nvPr/>
        </p:nvSpPr>
        <p:spPr>
          <a:xfrm>
            <a:off x="4371913" y="1665946"/>
            <a:ext cx="2388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Microscopio óptico (5x)</a:t>
            </a:r>
            <a:endParaRPr lang="es-EC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885C1B4-83D4-4BAF-BDC1-1512B1C190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5" t="10322" r="4179" b="6459"/>
          <a:stretch/>
        </p:blipFill>
        <p:spPr>
          <a:xfrm rot="5400000">
            <a:off x="7467401" y="2330213"/>
            <a:ext cx="2726265" cy="2619698"/>
          </a:xfrm>
          <a:prstGeom prst="rect">
            <a:avLst/>
          </a:prstGeom>
        </p:spPr>
      </p:pic>
      <p:sp>
        <p:nvSpPr>
          <p:cNvPr id="14" name="Rectángulo 2">
            <a:extLst>
              <a:ext uri="{FF2B5EF4-FFF2-40B4-BE49-F238E27FC236}">
                <a16:creationId xmlns:a16="http://schemas.microsoft.com/office/drawing/2014/main" id="{685EC222-E10B-3040-A254-258F747B7DE4}"/>
              </a:ext>
            </a:extLst>
          </p:cNvPr>
          <p:cNvSpPr/>
          <p:nvPr/>
        </p:nvSpPr>
        <p:spPr>
          <a:xfrm>
            <a:off x="501588" y="103967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CuadroTexto 4">
            <a:extLst>
              <a:ext uri="{FF2B5EF4-FFF2-40B4-BE49-F238E27FC236}">
                <a16:creationId xmlns:a16="http://schemas.microsoft.com/office/drawing/2014/main" id="{BAC892A5-0A29-B24E-A792-8421B6121989}"/>
              </a:ext>
            </a:extLst>
          </p:cNvPr>
          <p:cNvSpPr txBox="1"/>
          <p:nvPr/>
        </p:nvSpPr>
        <p:spPr>
          <a:xfrm>
            <a:off x="9979494" y="615270"/>
            <a:ext cx="2212506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</a:p>
        </p:txBody>
      </p:sp>
      <p:sp>
        <p:nvSpPr>
          <p:cNvPr id="18" name="CuadroTexto 11">
            <a:extLst>
              <a:ext uri="{FF2B5EF4-FFF2-40B4-BE49-F238E27FC236}">
                <a16:creationId xmlns:a16="http://schemas.microsoft.com/office/drawing/2014/main" id="{B092FF5B-C6BB-014B-9396-999FBA42B057}"/>
              </a:ext>
            </a:extLst>
          </p:cNvPr>
          <p:cNvSpPr txBox="1"/>
          <p:nvPr/>
        </p:nvSpPr>
        <p:spPr>
          <a:xfrm>
            <a:off x="7802046" y="1670360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Sin magnificación </a:t>
            </a:r>
            <a:endParaRPr lang="es-EC"/>
          </a:p>
        </p:txBody>
      </p:sp>
      <p:sp>
        <p:nvSpPr>
          <p:cNvPr id="19" name="CuadroTexto 8">
            <a:extLst>
              <a:ext uri="{FF2B5EF4-FFF2-40B4-BE49-F238E27FC236}">
                <a16:creationId xmlns:a16="http://schemas.microsoft.com/office/drawing/2014/main" id="{02564B67-74D0-694D-B58C-5E27AF33F14C}"/>
              </a:ext>
            </a:extLst>
          </p:cNvPr>
          <p:cNvSpPr txBox="1"/>
          <p:nvPr/>
        </p:nvSpPr>
        <p:spPr>
          <a:xfrm>
            <a:off x="325724" y="639055"/>
            <a:ext cx="8794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>
                <a:solidFill>
                  <a:schemeClr val="accent2">
                    <a:lumMod val="75000"/>
                  </a:schemeClr>
                </a:solidFill>
              </a:rPr>
              <a:t>Obtención de cultivos monospóricos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56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C160FE5-1D70-47ED-82D0-7DEF693E4983}"/>
              </a:ext>
            </a:extLst>
          </p:cNvPr>
          <p:cNvSpPr txBox="1"/>
          <p:nvPr/>
        </p:nvSpPr>
        <p:spPr>
          <a:xfrm>
            <a:off x="10128448" y="615270"/>
            <a:ext cx="2063552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25725" y="639055"/>
            <a:ext cx="4010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>
                <a:solidFill>
                  <a:schemeClr val="accent2">
                    <a:lumMod val="75000"/>
                  </a:schemeClr>
                </a:solidFill>
              </a:rPr>
              <a:t>Desafíos de la agricultura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375920" y="1178579"/>
            <a:ext cx="2138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/>
              <a:t>Plagas</a:t>
            </a:r>
            <a:endParaRPr lang="en-US"/>
          </a:p>
        </p:txBody>
      </p:sp>
      <p:sp>
        <p:nvSpPr>
          <p:cNvPr id="12" name="CuadroTexto 11"/>
          <p:cNvSpPr txBox="1"/>
          <p:nvPr/>
        </p:nvSpPr>
        <p:spPr>
          <a:xfrm>
            <a:off x="8976320" y="1772816"/>
            <a:ext cx="355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/>
              <a:t>Producción deficiente</a:t>
            </a:r>
            <a:endParaRPr lang="en-US"/>
          </a:p>
        </p:txBody>
      </p:sp>
      <p:sp>
        <p:nvSpPr>
          <p:cNvPr id="19" name="Rectángulo 2">
            <a:extLst>
              <a:ext uri="{FF2B5EF4-FFF2-40B4-BE49-F238E27FC236}">
                <a16:creationId xmlns:a16="http://schemas.microsoft.com/office/drawing/2014/main" id="{27593DDB-51F0-D842-8254-726FF73D9157}"/>
              </a:ext>
            </a:extLst>
          </p:cNvPr>
          <p:cNvSpPr/>
          <p:nvPr/>
        </p:nvSpPr>
        <p:spPr>
          <a:xfrm>
            <a:off x="501588" y="103967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0" name="Imagen 22">
            <a:extLst>
              <a:ext uri="{FF2B5EF4-FFF2-40B4-BE49-F238E27FC236}">
                <a16:creationId xmlns:a16="http://schemas.microsoft.com/office/drawing/2014/main" id="{F0BE587D-3E49-BB4D-8393-54E32AAF0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70" y="1604786"/>
            <a:ext cx="4120475" cy="2591828"/>
          </a:xfrm>
          <a:prstGeom prst="rect">
            <a:avLst/>
          </a:prstGeom>
        </p:spPr>
      </p:pic>
      <p:graphicFrame>
        <p:nvGraphicFramePr>
          <p:cNvPr id="21" name="Tabla 4">
            <a:extLst>
              <a:ext uri="{FF2B5EF4-FFF2-40B4-BE49-F238E27FC236}">
                <a16:creationId xmlns:a16="http://schemas.microsoft.com/office/drawing/2014/main" id="{DBB14C37-0559-5A49-BF5A-652F288AD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477108"/>
              </p:ext>
            </p:extLst>
          </p:nvPr>
        </p:nvGraphicFramePr>
        <p:xfrm>
          <a:off x="4448816" y="4430254"/>
          <a:ext cx="3672408" cy="16459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1327475843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11491140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s-ES" sz="1200" b="1"/>
                        <a:t>a) </a:t>
                      </a:r>
                      <a:r>
                        <a:rPr lang="es-EC" sz="1200" b="1" kern="1200">
                          <a:solidFill>
                            <a:schemeClr val="tx1"/>
                          </a:solidFill>
                          <a:effectLst/>
                        </a:rPr>
                        <a:t>Bemisia tabaci</a:t>
                      </a:r>
                      <a:endParaRPr lang="es-EC" sz="1200" b="1" i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200" b="1"/>
                        <a:t>b)</a:t>
                      </a:r>
                      <a:r>
                        <a:rPr lang="es-EC" sz="1200" b="1" kern="1200" err="1">
                          <a:solidFill>
                            <a:schemeClr val="tx1"/>
                          </a:solidFill>
                          <a:effectLst/>
                        </a:rPr>
                        <a:t>Metamasius</a:t>
                      </a:r>
                      <a:r>
                        <a:rPr lang="es-EC" sz="1200" b="1" kern="12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C" sz="1200" b="1" kern="1200" err="1">
                          <a:solidFill>
                            <a:schemeClr val="tx1"/>
                          </a:solidFill>
                          <a:effectLst/>
                        </a:rPr>
                        <a:t>hemipterus</a:t>
                      </a:r>
                      <a:endParaRPr lang="es-EC" sz="1200" b="1" i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26587"/>
                  </a:ext>
                </a:extLst>
              </a:tr>
              <a:tr h="341387">
                <a:tc>
                  <a:txBody>
                    <a:bodyPr/>
                    <a:lstStyle/>
                    <a:p>
                      <a:pPr algn="l"/>
                      <a:r>
                        <a:rPr lang="es-ES" sz="1200" b="1"/>
                        <a:t>c)</a:t>
                      </a:r>
                      <a:r>
                        <a:rPr lang="es-EC" sz="1200" b="1" kern="1200" err="1">
                          <a:solidFill>
                            <a:schemeClr val="tx1"/>
                          </a:solidFill>
                          <a:effectLst/>
                        </a:rPr>
                        <a:t>Hyphotenemus</a:t>
                      </a:r>
                      <a:br>
                        <a:rPr lang="es-EC" sz="1200" b="1"/>
                      </a:br>
                      <a:r>
                        <a:rPr lang="es-EC" sz="1200" b="1" kern="1200" err="1">
                          <a:solidFill>
                            <a:schemeClr val="tx1"/>
                          </a:solidFill>
                          <a:effectLst/>
                        </a:rPr>
                        <a:t>hampei</a:t>
                      </a:r>
                      <a:r>
                        <a:rPr lang="es-EC" sz="1200" b="1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200" b="1" i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b="1"/>
                        <a:t>d)</a:t>
                      </a:r>
                      <a:r>
                        <a:rPr lang="es-EC" sz="1200" b="1" kern="1200">
                          <a:solidFill>
                            <a:schemeClr val="tx1"/>
                          </a:solidFill>
                          <a:effectLst/>
                        </a:rPr>
                        <a:t>Anastrepha</a:t>
                      </a:r>
                      <a:br>
                        <a:rPr lang="es-EC" sz="1200" b="1"/>
                      </a:br>
                      <a:r>
                        <a:rPr lang="es-EC" sz="1200" b="1" kern="1200">
                          <a:solidFill>
                            <a:schemeClr val="tx1"/>
                          </a:solidFill>
                          <a:effectLst/>
                        </a:rPr>
                        <a:t>fraterculus</a:t>
                      </a:r>
                      <a:endParaRPr lang="es-EC" sz="1200" b="1" i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422432"/>
                  </a:ext>
                </a:extLst>
              </a:tr>
              <a:tr h="341387">
                <a:tc>
                  <a:txBody>
                    <a:bodyPr/>
                    <a:lstStyle/>
                    <a:p>
                      <a:pPr algn="l"/>
                      <a:r>
                        <a:rPr lang="es-ES" sz="1200" b="1"/>
                        <a:t>e)</a:t>
                      </a:r>
                      <a:r>
                        <a:rPr lang="es-EC" sz="1200" b="1" kern="1200" err="1">
                          <a:solidFill>
                            <a:schemeClr val="tx1"/>
                          </a:solidFill>
                          <a:effectLst/>
                        </a:rPr>
                        <a:t>Tetranychus</a:t>
                      </a:r>
                      <a:br>
                        <a:rPr lang="es-EC" sz="1200" b="1" kern="120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s-EC" sz="1200" b="1" kern="1200" err="1">
                          <a:solidFill>
                            <a:schemeClr val="tx1"/>
                          </a:solidFill>
                          <a:effectLst/>
                        </a:rPr>
                        <a:t>urticae</a:t>
                      </a:r>
                      <a:r>
                        <a:rPr lang="es-EC" sz="1200" b="1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200" b="1" i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b="1"/>
                        <a:t>f) </a:t>
                      </a:r>
                      <a:r>
                        <a:rPr lang="es-EC" sz="1200" b="1" kern="1200" err="1">
                          <a:solidFill>
                            <a:schemeClr val="tx1"/>
                          </a:solidFill>
                          <a:effectLst/>
                        </a:rPr>
                        <a:t>Nezara</a:t>
                      </a:r>
                      <a:r>
                        <a:rPr lang="es-EC" sz="1200" b="1" kern="12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C" sz="1200" b="1" kern="1200" err="1">
                          <a:solidFill>
                            <a:schemeClr val="tx1"/>
                          </a:solidFill>
                          <a:effectLst/>
                        </a:rPr>
                        <a:t>viridula</a:t>
                      </a:r>
                      <a:endParaRPr lang="es-EC" sz="1200" b="1" i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120336"/>
                  </a:ext>
                </a:extLst>
              </a:tr>
              <a:tr h="341387">
                <a:tc>
                  <a:txBody>
                    <a:bodyPr/>
                    <a:lstStyle/>
                    <a:p>
                      <a:r>
                        <a:rPr lang="es-ES" sz="1200" b="1"/>
                        <a:t>g)</a:t>
                      </a:r>
                      <a:r>
                        <a:rPr lang="es-EC" sz="1200" b="1" kern="12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C" sz="1200" b="1" kern="1200" err="1">
                          <a:solidFill>
                            <a:schemeClr val="tx1"/>
                          </a:solidFill>
                          <a:effectLst/>
                        </a:rPr>
                        <a:t>Diaphorina</a:t>
                      </a:r>
                      <a:r>
                        <a:rPr lang="es-EC" sz="1200" b="1" kern="12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C" sz="1200" b="1" kern="1200" err="1">
                          <a:solidFill>
                            <a:schemeClr val="tx1"/>
                          </a:solidFill>
                          <a:effectLst/>
                        </a:rPr>
                        <a:t>citri</a:t>
                      </a:r>
                      <a:r>
                        <a:rPr lang="es-EC" sz="1200" b="1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200" b="1" i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b="1"/>
                        <a:t>h) </a:t>
                      </a:r>
                      <a:r>
                        <a:rPr lang="es-EC" sz="1200" b="1" kern="1200">
                          <a:solidFill>
                            <a:schemeClr val="tx1"/>
                          </a:solidFill>
                          <a:effectLst/>
                        </a:rPr>
                        <a:t>Thaumastocoris peregrinus</a:t>
                      </a:r>
                      <a:r>
                        <a:rPr lang="es-ES" sz="1200" b="1"/>
                        <a:t> </a:t>
                      </a:r>
                      <a:endParaRPr lang="es-EC" sz="1200" b="1" i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826293"/>
                  </a:ext>
                </a:extLst>
              </a:tr>
            </a:tbl>
          </a:graphicData>
        </a:graphic>
      </p:graphicFrame>
      <p:pic>
        <p:nvPicPr>
          <p:cNvPr id="3076" name="Picture 4" descr="Plagas y Enfermedades del Cultivo del Plátano y como Combatirlas">
            <a:extLst>
              <a:ext uri="{FF2B5EF4-FFF2-40B4-BE49-F238E27FC236}">
                <a16:creationId xmlns:a16="http://schemas.microsoft.com/office/drawing/2014/main" id="{F40665B2-98A9-4D4E-98E3-0C680BD2A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2708920"/>
            <a:ext cx="3215655" cy="241174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Tabla 31">
            <a:extLst>
              <a:ext uri="{FF2B5EF4-FFF2-40B4-BE49-F238E27FC236}">
                <a16:creationId xmlns:a16="http://schemas.microsoft.com/office/drawing/2014/main" id="{C23528FB-0228-5A43-8AB9-F9E144562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966818"/>
              </p:ext>
            </p:extLst>
          </p:nvPr>
        </p:nvGraphicFramePr>
        <p:xfrm>
          <a:off x="169051" y="2504184"/>
          <a:ext cx="3831698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5849">
                  <a:extLst>
                    <a:ext uri="{9D8B030D-6E8A-4147-A177-3AD203B41FA5}">
                      <a16:colId xmlns:a16="http://schemas.microsoft.com/office/drawing/2014/main" val="1714379329"/>
                    </a:ext>
                  </a:extLst>
                </a:gridCol>
                <a:gridCol w="1915849">
                  <a:extLst>
                    <a:ext uri="{9D8B030D-6E8A-4147-A177-3AD203B41FA5}">
                      <a16:colId xmlns:a16="http://schemas.microsoft.com/office/drawing/2014/main" val="10779976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C"/>
                        <a:t>Reino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err="1"/>
                        <a:t>Fungi</a:t>
                      </a:r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48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err="1"/>
                        <a:t>Filum</a:t>
                      </a:r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err="1"/>
                        <a:t>Ascomycota</a:t>
                      </a:r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010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/>
                        <a:t>Clase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err="1"/>
                        <a:t>Sordariomycetes</a:t>
                      </a:r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372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/>
                        <a:t>Orden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err="1"/>
                        <a:t>Hypocreales</a:t>
                      </a:r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995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/>
                        <a:t>Familia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err="1"/>
                        <a:t>Cordycipitaceae</a:t>
                      </a:r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583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/>
                        <a:t>Genero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/>
                        <a:t>Beauveria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232096"/>
                  </a:ext>
                </a:extLst>
              </a:tr>
            </a:tbl>
          </a:graphicData>
        </a:graphic>
      </p:graphicFrame>
      <p:sp>
        <p:nvSpPr>
          <p:cNvPr id="25" name="CuadroTexto 9">
            <a:extLst>
              <a:ext uri="{FF2B5EF4-FFF2-40B4-BE49-F238E27FC236}">
                <a16:creationId xmlns:a16="http://schemas.microsoft.com/office/drawing/2014/main" id="{C164B3B6-260B-C543-91BF-BEA2D01E59B5}"/>
              </a:ext>
            </a:extLst>
          </p:cNvPr>
          <p:cNvSpPr txBox="1"/>
          <p:nvPr/>
        </p:nvSpPr>
        <p:spPr>
          <a:xfrm>
            <a:off x="841284" y="1759445"/>
            <a:ext cx="2138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/>
              <a:t>Control Biológico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00DC0D4-4E02-4C47-AA53-4D2C5CED98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t="8993" r="18070"/>
          <a:stretch/>
        </p:blipFill>
        <p:spPr>
          <a:xfrm>
            <a:off x="977058" y="1711447"/>
            <a:ext cx="2369436" cy="252555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9D57F95-5636-42FD-A880-9C1AE2BB8510}"/>
              </a:ext>
            </a:extLst>
          </p:cNvPr>
          <p:cNvSpPr txBox="1"/>
          <p:nvPr/>
        </p:nvSpPr>
        <p:spPr>
          <a:xfrm>
            <a:off x="977057" y="1359120"/>
            <a:ext cx="104692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/>
              <a:t>C4</a:t>
            </a:r>
            <a:endParaRPr lang="es-EC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5A222B7-959A-4C21-845F-2CF78FC7E2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6" t="4179" r="18051"/>
          <a:stretch/>
        </p:blipFill>
        <p:spPr>
          <a:xfrm>
            <a:off x="3775752" y="1711446"/>
            <a:ext cx="2168152" cy="252555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DA7FA67-3560-40FA-A51A-BE8318872028}"/>
              </a:ext>
            </a:extLst>
          </p:cNvPr>
          <p:cNvSpPr txBox="1"/>
          <p:nvPr/>
        </p:nvSpPr>
        <p:spPr>
          <a:xfrm>
            <a:off x="3775752" y="1344010"/>
            <a:ext cx="113703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/>
              <a:t>C5</a:t>
            </a:r>
            <a:endParaRPr lang="es-EC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9013F3C-A8C3-4738-ABA2-96F43059B5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14" b="13929"/>
          <a:stretch/>
        </p:blipFill>
        <p:spPr>
          <a:xfrm rot="5400000">
            <a:off x="6425343" y="1688682"/>
            <a:ext cx="2524896" cy="25717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17BD5B7-91F6-4503-81F9-F50FA165A0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2" t="25316" r="35266" b="51613"/>
          <a:stretch/>
        </p:blipFill>
        <p:spPr>
          <a:xfrm rot="5400000">
            <a:off x="9293325" y="1485888"/>
            <a:ext cx="2595808" cy="28757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433453F2-C67E-497C-99D7-38EC1A85ED5B}"/>
              </a:ext>
            </a:extLst>
          </p:cNvPr>
          <p:cNvCxnSpPr>
            <a:endCxn id="16" idx="3"/>
          </p:cNvCxnSpPr>
          <p:nvPr/>
        </p:nvCxnSpPr>
        <p:spPr>
          <a:xfrm flipV="1">
            <a:off x="7961763" y="2005992"/>
            <a:ext cx="1612746" cy="14689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0793452F-3DC5-48B4-A0DF-49CAB2B51312}"/>
              </a:ext>
            </a:extLst>
          </p:cNvPr>
          <p:cNvCxnSpPr>
            <a:endCxn id="16" idx="5"/>
          </p:cNvCxnSpPr>
          <p:nvPr/>
        </p:nvCxnSpPr>
        <p:spPr>
          <a:xfrm>
            <a:off x="7961763" y="3501401"/>
            <a:ext cx="1612746" cy="3401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D9330130-7146-456A-8399-4FA1DEDF92E6}"/>
              </a:ext>
            </a:extLst>
          </p:cNvPr>
          <p:cNvSpPr txBox="1"/>
          <p:nvPr/>
        </p:nvSpPr>
        <p:spPr>
          <a:xfrm>
            <a:off x="322829" y="4584430"/>
            <a:ext cx="11065565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ES" dirty="0">
                <a:latin typeface="Arial"/>
                <a:cs typeface="Calibri"/>
              </a:rPr>
              <a:t>Presentan una coloración lila con bordes blancos en medio de cultivo PDA.</a:t>
            </a:r>
          </a:p>
          <a:p>
            <a:pPr algn="just"/>
            <a:r>
              <a:rPr lang="es-ES" dirty="0">
                <a:latin typeface="Arial"/>
                <a:ea typeface="+mn-lt"/>
                <a:cs typeface="+mn-lt"/>
              </a:rPr>
              <a:t>Según lo reportado por </a:t>
            </a:r>
            <a:r>
              <a:rPr lang="es-ES" dirty="0">
                <a:latin typeface="Arial"/>
                <a:cs typeface="Calibri"/>
              </a:rPr>
              <a:t>Arnulfo Monzón (2009) </a:t>
            </a:r>
            <a:r>
              <a:rPr lang="es-ES" i="1" dirty="0" err="1">
                <a:latin typeface="Arial"/>
                <a:cs typeface="Calibri"/>
              </a:rPr>
              <a:t>Paecilomyces</a:t>
            </a:r>
            <a:r>
              <a:rPr lang="es-ES" i="1" dirty="0">
                <a:latin typeface="Arial"/>
                <a:cs typeface="Calibri"/>
              </a:rPr>
              <a:t> </a:t>
            </a:r>
            <a:r>
              <a:rPr lang="es-ES" i="1" dirty="0" err="1">
                <a:latin typeface="Arial"/>
                <a:cs typeface="Calibri"/>
              </a:rPr>
              <a:t>spp</a:t>
            </a:r>
            <a:r>
              <a:rPr lang="es-ES" i="1" dirty="0">
                <a:latin typeface="Arial"/>
                <a:cs typeface="Calibri"/>
              </a:rPr>
              <a:t> </a:t>
            </a:r>
            <a:r>
              <a:rPr lang="es-ES" dirty="0">
                <a:latin typeface="Arial"/>
                <a:cs typeface="Calibri"/>
              </a:rPr>
              <a:t>presenta conidióforos erectos, que se originan individualmente (raramente en grupos o </a:t>
            </a:r>
            <a:r>
              <a:rPr lang="es-ES" dirty="0" err="1">
                <a:latin typeface="Arial"/>
                <a:cs typeface="Calibri"/>
              </a:rPr>
              <a:t>sinemas</a:t>
            </a:r>
            <a:r>
              <a:rPr lang="es-ES" dirty="0">
                <a:latin typeface="Arial"/>
                <a:cs typeface="Calibri"/>
              </a:rPr>
              <a:t>) a partir del micelio horizontal. Las </a:t>
            </a:r>
            <a:r>
              <a:rPr lang="es-ES" dirty="0" err="1">
                <a:latin typeface="Arial"/>
                <a:cs typeface="Calibri"/>
              </a:rPr>
              <a:t>conidias</a:t>
            </a:r>
            <a:r>
              <a:rPr lang="es-ES" dirty="0">
                <a:latin typeface="Arial"/>
                <a:cs typeface="Calibri"/>
              </a:rPr>
              <a:t> son elipsoidales a fusiformes, con dimensiones de 2.5 a 3μm de largo y de 2.0 a 2.2μm de ancho.</a:t>
            </a:r>
            <a:endParaRPr lang="es-ES" dirty="0">
              <a:latin typeface="Arial"/>
            </a:endParaRPr>
          </a:p>
          <a:p>
            <a:endParaRPr lang="es-EC">
              <a:cs typeface="Arial"/>
            </a:endParaRPr>
          </a:p>
        </p:txBody>
      </p:sp>
      <p:sp>
        <p:nvSpPr>
          <p:cNvPr id="15" name="Rectángulo 2">
            <a:extLst>
              <a:ext uri="{FF2B5EF4-FFF2-40B4-BE49-F238E27FC236}">
                <a16:creationId xmlns:a16="http://schemas.microsoft.com/office/drawing/2014/main" id="{23CD70F3-7ACE-6E4F-8F4A-F485374EE171}"/>
              </a:ext>
            </a:extLst>
          </p:cNvPr>
          <p:cNvSpPr/>
          <p:nvPr/>
        </p:nvSpPr>
        <p:spPr>
          <a:xfrm>
            <a:off x="501588" y="103967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uadroTexto 4">
            <a:extLst>
              <a:ext uri="{FF2B5EF4-FFF2-40B4-BE49-F238E27FC236}">
                <a16:creationId xmlns:a16="http://schemas.microsoft.com/office/drawing/2014/main" id="{4EFA1780-4FA9-844C-896F-53B4BF0D618F}"/>
              </a:ext>
            </a:extLst>
          </p:cNvPr>
          <p:cNvSpPr txBox="1"/>
          <p:nvPr/>
        </p:nvSpPr>
        <p:spPr>
          <a:xfrm>
            <a:off x="9979494" y="615270"/>
            <a:ext cx="2212506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600" b="1" i="1" dirty="0">
                <a:latin typeface="Times New Roman"/>
                <a:cs typeface="Times New Roman"/>
              </a:rPr>
              <a:t>Resultados y Discusión</a:t>
            </a:r>
            <a:endParaRPr lang="es-ES" dirty="0"/>
          </a:p>
        </p:txBody>
      </p:sp>
      <p:sp>
        <p:nvSpPr>
          <p:cNvPr id="21" name="CuadroTexto 8">
            <a:extLst>
              <a:ext uri="{FF2B5EF4-FFF2-40B4-BE49-F238E27FC236}">
                <a16:creationId xmlns:a16="http://schemas.microsoft.com/office/drawing/2014/main" id="{52049B10-F0B4-7548-92E9-E17C91802F33}"/>
              </a:ext>
            </a:extLst>
          </p:cNvPr>
          <p:cNvSpPr txBox="1"/>
          <p:nvPr/>
        </p:nvSpPr>
        <p:spPr>
          <a:xfrm>
            <a:off x="322829" y="722991"/>
            <a:ext cx="8794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>
                <a:solidFill>
                  <a:schemeClr val="accent2">
                    <a:lumMod val="75000"/>
                  </a:schemeClr>
                </a:solidFill>
              </a:rPr>
              <a:t>Contaminación con </a:t>
            </a:r>
            <a:r>
              <a:rPr lang="es-EC" sz="2400" b="1" i="1">
                <a:solidFill>
                  <a:schemeClr val="accent2">
                    <a:lumMod val="75000"/>
                  </a:schemeClr>
                </a:solidFill>
              </a:rPr>
              <a:t>Paecilomyces </a:t>
            </a:r>
            <a:r>
              <a:rPr lang="es-EC" sz="2400" b="1">
                <a:solidFill>
                  <a:schemeClr val="accent2">
                    <a:lumMod val="75000"/>
                  </a:schemeClr>
                </a:solidFill>
              </a:rPr>
              <a:t>(Beauvetic)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5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2EAD7E1-7D59-4946-B4FC-D016E514B52C}"/>
              </a:ext>
            </a:extLst>
          </p:cNvPr>
          <p:cNvSpPr txBox="1"/>
          <p:nvPr/>
        </p:nvSpPr>
        <p:spPr>
          <a:xfrm>
            <a:off x="208616" y="1660856"/>
            <a:ext cx="4489309" cy="50427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s-ES" sz="1800">
                <a:effectLst/>
                <a:latin typeface="Arial"/>
                <a:ea typeface="Times New Roman" panose="02020603050405020304" pitchFamily="18" charset="0"/>
                <a:cs typeface="Times New Roman"/>
              </a:rPr>
              <a:t>Soluciones necesarias:</a:t>
            </a:r>
            <a:endParaRPr lang="es-EC" sz="1800">
              <a:effectLst/>
              <a:latin typeface="Arial"/>
              <a:ea typeface="Calibri" panose="020F0502020204030204" pitchFamily="34" charset="0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s-ES" sz="1800">
                <a:effectLst/>
                <a:latin typeface="Arial"/>
                <a:ea typeface="Times New Roman" panose="02020603050405020304" pitchFamily="18" charset="0"/>
                <a:cs typeface="Times New Roman"/>
              </a:rPr>
              <a:t>1. Tampón de lisis:</a:t>
            </a:r>
            <a:r>
              <a:rPr lang="es-ES">
                <a:latin typeface="Arial"/>
                <a:ea typeface="Times New Roman" panose="02020603050405020304" pitchFamily="18" charset="0"/>
                <a:cs typeface="Times New Roman"/>
              </a:rPr>
              <a:t> </a:t>
            </a:r>
            <a:endParaRPr lang="es-EC" sz="1800">
              <a:effectLst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s-ES" sz="1800">
                <a:effectLst/>
                <a:latin typeface="Arial"/>
                <a:ea typeface="Times New Roman" panose="02020603050405020304" pitchFamily="18" charset="0"/>
                <a:cs typeface="Times New Roman"/>
              </a:rPr>
              <a:t>Tris-HCl 50 </a:t>
            </a:r>
            <a:r>
              <a:rPr lang="es-ES" sz="1800" err="1">
                <a:effectLst/>
                <a:latin typeface="Arial"/>
                <a:ea typeface="Times New Roman" panose="02020603050405020304" pitchFamily="18" charset="0"/>
                <a:cs typeface="Times New Roman"/>
              </a:rPr>
              <a:t>mM</a:t>
            </a:r>
            <a:endParaRPr lang="es-EC" sz="1800">
              <a:effectLst/>
              <a:latin typeface="Arial"/>
              <a:ea typeface="Calibri" panose="020F0502020204030204" pitchFamily="34" charset="0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s-ES" sz="1800">
                <a:effectLst/>
                <a:latin typeface="Arial"/>
                <a:ea typeface="Times New Roman" panose="02020603050405020304" pitchFamily="18" charset="0"/>
                <a:cs typeface="Times New Roman"/>
              </a:rPr>
              <a:t>EDTA 50 </a:t>
            </a:r>
            <a:r>
              <a:rPr lang="es-ES" sz="1800" err="1">
                <a:effectLst/>
                <a:latin typeface="Arial"/>
                <a:ea typeface="Times New Roman" panose="02020603050405020304" pitchFamily="18" charset="0"/>
                <a:cs typeface="Times New Roman"/>
              </a:rPr>
              <a:t>mM</a:t>
            </a:r>
            <a:endParaRPr lang="es-EC" sz="1800">
              <a:effectLst/>
              <a:latin typeface="Arial"/>
              <a:ea typeface="Calibri" panose="020F0502020204030204" pitchFamily="34" charset="0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s-ES" sz="1800">
                <a:effectLst/>
                <a:latin typeface="Arial"/>
                <a:ea typeface="Times New Roman" panose="02020603050405020304" pitchFamily="18" charset="0"/>
                <a:cs typeface="Times New Roman"/>
              </a:rPr>
              <a:t>SDS al 3%</a:t>
            </a:r>
            <a:endParaRPr lang="es-EC" sz="1800">
              <a:effectLst/>
              <a:latin typeface="Arial"/>
              <a:ea typeface="Calibri" panose="020F0502020204030204" pitchFamily="34" charset="0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s-ES" sz="1800">
                <a:effectLst/>
                <a:latin typeface="Arial"/>
                <a:ea typeface="Times New Roman" panose="02020603050405020304" pitchFamily="18" charset="0"/>
                <a:cs typeface="Times New Roman"/>
              </a:rPr>
              <a:t>2-mercaptoetanol al 1% (agregar justo antes de usar)</a:t>
            </a:r>
            <a:endParaRPr lang="es-EC" sz="1800">
              <a:effectLst/>
              <a:latin typeface="Arial"/>
              <a:ea typeface="Calibri" panose="020F0502020204030204" pitchFamily="34" charset="0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s-ES" sz="1800">
                <a:effectLst/>
                <a:latin typeface="Arial"/>
                <a:ea typeface="Times New Roman" panose="02020603050405020304" pitchFamily="18" charset="0"/>
                <a:cs typeface="Times New Roman"/>
              </a:rPr>
              <a:t>2. Cloroformo: fenol (1: 1)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s-ES" sz="1800">
                <a:effectLst/>
                <a:latin typeface="Arial"/>
                <a:ea typeface="Times New Roman" panose="02020603050405020304" pitchFamily="18" charset="0"/>
                <a:cs typeface="Times New Roman"/>
              </a:rPr>
              <a:t>3. SEVAG (cloroformo: alcohol isoamílico, 24: 1)</a:t>
            </a:r>
            <a:endParaRPr lang="es-EC" sz="1800">
              <a:effectLst/>
              <a:latin typeface="Arial"/>
              <a:ea typeface="Calibri" panose="020F0502020204030204" pitchFamily="34" charset="0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s-ES" sz="1800">
                <a:effectLst/>
                <a:latin typeface="Arial"/>
                <a:ea typeface="Times New Roman" panose="02020603050405020304" pitchFamily="18" charset="0"/>
                <a:cs typeface="Times New Roman"/>
              </a:rPr>
              <a:t>4. </a:t>
            </a:r>
            <a:r>
              <a:rPr lang="es-ES" sz="1800" err="1">
                <a:effectLst/>
                <a:latin typeface="Arial"/>
                <a:ea typeface="Times New Roman" panose="02020603050405020304" pitchFamily="18" charset="0"/>
                <a:cs typeface="Times New Roman"/>
              </a:rPr>
              <a:t>NaOAc</a:t>
            </a:r>
            <a:r>
              <a:rPr lang="es-ES" sz="1800">
                <a:effectLst/>
                <a:latin typeface="Arial"/>
                <a:ea typeface="Times New Roman" panose="02020603050405020304" pitchFamily="18" charset="0"/>
                <a:cs typeface="Times New Roman"/>
              </a:rPr>
              <a:t> 3 M (pH 8.0)</a:t>
            </a:r>
            <a:endParaRPr lang="es-EC" sz="1800">
              <a:effectLst/>
              <a:latin typeface="Arial"/>
              <a:ea typeface="Calibri" panose="020F0502020204030204" pitchFamily="34" charset="0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s-ES" sz="1800">
                <a:effectLst/>
                <a:latin typeface="Arial"/>
                <a:ea typeface="Times New Roman" panose="02020603050405020304" pitchFamily="18" charset="0"/>
                <a:cs typeface="Times New Roman"/>
              </a:rPr>
              <a:t>5. Isopropanol</a:t>
            </a:r>
            <a:endParaRPr lang="es-EC" sz="1800">
              <a:effectLst/>
              <a:latin typeface="Arial"/>
              <a:ea typeface="Calibri" panose="020F0502020204030204" pitchFamily="34" charset="0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s-ES" sz="1800">
                <a:effectLst/>
                <a:latin typeface="Arial"/>
                <a:ea typeface="Times New Roman" panose="02020603050405020304" pitchFamily="18" charset="0"/>
                <a:cs typeface="Times New Roman"/>
              </a:rPr>
              <a:t>6. Etanol (100%, -20 ° C)</a:t>
            </a:r>
            <a:endParaRPr lang="es-EC" sz="1800">
              <a:effectLst/>
              <a:latin typeface="Arial"/>
              <a:ea typeface="Calibri" panose="020F0502020204030204" pitchFamily="34" charset="0"/>
              <a:cs typeface="Times New Roman"/>
            </a:endParaRPr>
          </a:p>
          <a:p>
            <a:endParaRPr lang="es-EC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D5779EB-7CB3-4FF0-9C80-681D36A47026}"/>
              </a:ext>
            </a:extLst>
          </p:cNvPr>
          <p:cNvSpPr txBox="1"/>
          <p:nvPr/>
        </p:nvSpPr>
        <p:spPr>
          <a:xfrm>
            <a:off x="6390674" y="1780796"/>
            <a:ext cx="233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2</a:t>
            </a:r>
            <a:endParaRPr lang="es-EC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DE30144-B3C1-4443-A218-0B634CF9C7B9}"/>
              </a:ext>
            </a:extLst>
          </p:cNvPr>
          <p:cNvSpPr txBox="1"/>
          <p:nvPr/>
        </p:nvSpPr>
        <p:spPr>
          <a:xfrm>
            <a:off x="7439845" y="1788636"/>
            <a:ext cx="233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4</a:t>
            </a:r>
            <a:endParaRPr lang="es-EC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B627FD3-5A08-41A2-9234-314330ED0318}"/>
              </a:ext>
            </a:extLst>
          </p:cNvPr>
          <p:cNvSpPr txBox="1"/>
          <p:nvPr/>
        </p:nvSpPr>
        <p:spPr>
          <a:xfrm>
            <a:off x="6939333" y="1788636"/>
            <a:ext cx="233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3</a:t>
            </a:r>
            <a:endParaRPr lang="es-EC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A3B4C7C-C3A3-4A4D-AAFD-1308443DEA60}"/>
              </a:ext>
            </a:extLst>
          </p:cNvPr>
          <p:cNvSpPr txBox="1"/>
          <p:nvPr/>
        </p:nvSpPr>
        <p:spPr>
          <a:xfrm>
            <a:off x="7990688" y="1786083"/>
            <a:ext cx="405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5</a:t>
            </a:r>
            <a:endParaRPr lang="es-EC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5CF4B00-6685-4843-96F9-E683F5443B4E}"/>
              </a:ext>
            </a:extLst>
          </p:cNvPr>
          <p:cNvSpPr txBox="1"/>
          <p:nvPr/>
        </p:nvSpPr>
        <p:spPr>
          <a:xfrm>
            <a:off x="5882041" y="1780796"/>
            <a:ext cx="233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1</a:t>
            </a:r>
            <a:endParaRPr lang="es-EC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0C917E3-D6E7-4A43-8DA5-4B469C363441}"/>
              </a:ext>
            </a:extLst>
          </p:cNvPr>
          <p:cNvSpPr txBox="1"/>
          <p:nvPr/>
        </p:nvSpPr>
        <p:spPr>
          <a:xfrm>
            <a:off x="5875214" y="5201648"/>
            <a:ext cx="3422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/>
              <a:t>(Ana Avalos y María Castro, 2016)</a:t>
            </a:r>
            <a:endParaRPr lang="es-EC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B366610-8F7B-4B49-8DE4-6A61F2DB9137}"/>
              </a:ext>
            </a:extLst>
          </p:cNvPr>
          <p:cNvSpPr txBox="1"/>
          <p:nvPr/>
        </p:nvSpPr>
        <p:spPr>
          <a:xfrm>
            <a:off x="208616" y="1340768"/>
            <a:ext cx="5129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Lee, S. B., M.G. Milgroom, and J.W. Taylor (1988)</a:t>
            </a:r>
            <a:endParaRPr lang="es-EC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/>
          </a:p>
        </p:txBody>
      </p:sp>
      <p:graphicFrame>
        <p:nvGraphicFramePr>
          <p:cNvPr id="30" name="Tabla 30">
            <a:extLst>
              <a:ext uri="{FF2B5EF4-FFF2-40B4-BE49-F238E27FC236}">
                <a16:creationId xmlns:a16="http://schemas.microsoft.com/office/drawing/2014/main" id="{CBF96B31-A8B9-4B13-B983-6CE0D0300A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609780"/>
              </p:ext>
            </p:extLst>
          </p:nvPr>
        </p:nvGraphicFramePr>
        <p:xfrm>
          <a:off x="9397759" y="2116001"/>
          <a:ext cx="2599570" cy="25495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9785">
                  <a:extLst>
                    <a:ext uri="{9D8B030D-6E8A-4147-A177-3AD203B41FA5}">
                      <a16:colId xmlns:a16="http://schemas.microsoft.com/office/drawing/2014/main" val="3085365267"/>
                    </a:ext>
                  </a:extLst>
                </a:gridCol>
                <a:gridCol w="1299785">
                  <a:extLst>
                    <a:ext uri="{9D8B030D-6E8A-4147-A177-3AD203B41FA5}">
                      <a16:colId xmlns:a16="http://schemas.microsoft.com/office/drawing/2014/main" val="2428047705"/>
                    </a:ext>
                  </a:extLst>
                </a:gridCol>
              </a:tblGrid>
              <a:tr h="381885">
                <a:tc>
                  <a:txBody>
                    <a:bodyPr/>
                    <a:lstStyle/>
                    <a:p>
                      <a:r>
                        <a:rPr lang="es-EC" dirty="0"/>
                        <a:t>Marcador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973788"/>
                  </a:ext>
                </a:extLst>
              </a:tr>
              <a:tr h="381885">
                <a:tc>
                  <a:txBody>
                    <a:bodyPr/>
                    <a:lstStyle/>
                    <a:p>
                      <a:r>
                        <a:rPr lang="es-EC" dirty="0"/>
                        <a:t>BC-101 JM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/>
                        <a:t>0,570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157899"/>
                  </a:ext>
                </a:extLst>
              </a:tr>
              <a:tr h="381885">
                <a:tc>
                  <a:txBody>
                    <a:bodyPr/>
                    <a:lstStyle/>
                    <a:p>
                      <a:r>
                        <a:rPr lang="es-ES" dirty="0"/>
                        <a:t>B-102 JM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0,315 g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288906"/>
                  </a:ext>
                </a:extLst>
              </a:tr>
              <a:tr h="381885">
                <a:tc>
                  <a:txBody>
                    <a:bodyPr/>
                    <a:lstStyle/>
                    <a:p>
                      <a:r>
                        <a:rPr lang="es-ES" dirty="0"/>
                        <a:t>C1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0,678 g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916370"/>
                  </a:ext>
                </a:extLst>
              </a:tr>
              <a:tr h="381885">
                <a:tc>
                  <a:txBody>
                    <a:bodyPr/>
                    <a:lstStyle/>
                    <a:p>
                      <a:r>
                        <a:rPr lang="es-ES" dirty="0"/>
                        <a:t>C2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0,529 g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23341"/>
                  </a:ext>
                </a:extLst>
              </a:tr>
              <a:tr h="381885">
                <a:tc>
                  <a:txBody>
                    <a:bodyPr/>
                    <a:lstStyle/>
                    <a:p>
                      <a:r>
                        <a:rPr lang="es-ES" dirty="0"/>
                        <a:t>C3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0,298 g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907966"/>
                  </a:ext>
                </a:extLst>
              </a:tr>
            </a:tbl>
          </a:graphicData>
        </a:graphic>
      </p:graphicFrame>
      <p:pic>
        <p:nvPicPr>
          <p:cNvPr id="3" name="Imagen 3">
            <a:extLst>
              <a:ext uri="{FF2B5EF4-FFF2-40B4-BE49-F238E27FC236}">
                <a16:creationId xmlns:a16="http://schemas.microsoft.com/office/drawing/2014/main" id="{D5A9B9DC-2D63-4BA8-A2C3-3AE01D3B8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453" y="2133151"/>
            <a:ext cx="3238679" cy="290800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556979E6-590C-4B47-92FA-43F959AB8217}"/>
              </a:ext>
            </a:extLst>
          </p:cNvPr>
          <p:cNvSpPr txBox="1"/>
          <p:nvPr/>
        </p:nvSpPr>
        <p:spPr>
          <a:xfrm>
            <a:off x="8578352" y="1788636"/>
            <a:ext cx="23346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>
                <a:cs typeface="Calibri"/>
              </a:rPr>
              <a:t>6</a:t>
            </a:r>
          </a:p>
        </p:txBody>
      </p:sp>
      <p:sp>
        <p:nvSpPr>
          <p:cNvPr id="17" name="Rectángulo 2">
            <a:extLst>
              <a:ext uri="{FF2B5EF4-FFF2-40B4-BE49-F238E27FC236}">
                <a16:creationId xmlns:a16="http://schemas.microsoft.com/office/drawing/2014/main" id="{0112B430-1699-EE48-8C79-B4CE3FB739E0}"/>
              </a:ext>
            </a:extLst>
          </p:cNvPr>
          <p:cNvSpPr/>
          <p:nvPr/>
        </p:nvSpPr>
        <p:spPr>
          <a:xfrm>
            <a:off x="501588" y="103967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uadroTexto 4">
            <a:extLst>
              <a:ext uri="{FF2B5EF4-FFF2-40B4-BE49-F238E27FC236}">
                <a16:creationId xmlns:a16="http://schemas.microsoft.com/office/drawing/2014/main" id="{E9AF925B-6762-E942-9E5A-09ED86A7A5FA}"/>
              </a:ext>
            </a:extLst>
          </p:cNvPr>
          <p:cNvSpPr txBox="1"/>
          <p:nvPr/>
        </p:nvSpPr>
        <p:spPr>
          <a:xfrm>
            <a:off x="9979494" y="615270"/>
            <a:ext cx="2212506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600" b="1" i="1" dirty="0">
                <a:latin typeface="Times New Roman"/>
                <a:cs typeface="Times New Roman"/>
              </a:rPr>
              <a:t>Resultados y Discusión</a:t>
            </a:r>
            <a:endParaRPr lang="es-ES" dirty="0"/>
          </a:p>
        </p:txBody>
      </p:sp>
      <p:sp>
        <p:nvSpPr>
          <p:cNvPr id="21" name="CuadroTexto 8">
            <a:extLst>
              <a:ext uri="{FF2B5EF4-FFF2-40B4-BE49-F238E27FC236}">
                <a16:creationId xmlns:a16="http://schemas.microsoft.com/office/drawing/2014/main" id="{705D05A0-3B9B-024B-8841-9A3086029708}"/>
              </a:ext>
            </a:extLst>
          </p:cNvPr>
          <p:cNvSpPr txBox="1"/>
          <p:nvPr/>
        </p:nvSpPr>
        <p:spPr>
          <a:xfrm>
            <a:off x="325724" y="639055"/>
            <a:ext cx="8794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>
                <a:solidFill>
                  <a:schemeClr val="accent2">
                    <a:lumMod val="75000"/>
                  </a:schemeClr>
                </a:solidFill>
              </a:rPr>
              <a:t>Obtención de ADN genómico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CuadroTexto 1">
            <a:extLst>
              <a:ext uri="{FF2B5EF4-FFF2-40B4-BE49-F238E27FC236}">
                <a16:creationId xmlns:a16="http://schemas.microsoft.com/office/drawing/2014/main" id="{3E4884B1-D01E-4E47-A744-681BF72196BA}"/>
              </a:ext>
            </a:extLst>
          </p:cNvPr>
          <p:cNvSpPr txBox="1"/>
          <p:nvPr/>
        </p:nvSpPr>
        <p:spPr>
          <a:xfrm>
            <a:off x="5126068" y="3041350"/>
            <a:ext cx="615351" cy="38370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>
                <a:cs typeface="Calibri"/>
              </a:rPr>
              <a:t>10k</a:t>
            </a:r>
          </a:p>
        </p:txBody>
      </p:sp>
      <p:sp>
        <p:nvSpPr>
          <p:cNvPr id="23" name="CuadroTexto 1">
            <a:extLst>
              <a:ext uri="{FF2B5EF4-FFF2-40B4-BE49-F238E27FC236}">
                <a16:creationId xmlns:a16="http://schemas.microsoft.com/office/drawing/2014/main" id="{FEF5D8EE-24D8-44EF-9FFB-79239EB81F87}"/>
              </a:ext>
            </a:extLst>
          </p:cNvPr>
          <p:cNvSpPr txBox="1"/>
          <p:nvPr/>
        </p:nvSpPr>
        <p:spPr>
          <a:xfrm>
            <a:off x="4980497" y="3988459"/>
            <a:ext cx="78788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>
                <a:cs typeface="Calibri"/>
              </a:rPr>
              <a:t>1.5 K</a:t>
            </a: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737D0411-BF47-424E-BA56-B13A4614F2BA}"/>
              </a:ext>
            </a:extLst>
          </p:cNvPr>
          <p:cNvSpPr txBox="1"/>
          <p:nvPr/>
        </p:nvSpPr>
        <p:spPr>
          <a:xfrm>
            <a:off x="4981397" y="3500527"/>
            <a:ext cx="78787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>
                <a:cs typeface="Calibri"/>
              </a:rPr>
              <a:t>3.5 K</a:t>
            </a:r>
          </a:p>
        </p:txBody>
      </p:sp>
      <p:cxnSp>
        <p:nvCxnSpPr>
          <p:cNvPr id="2" name="Conector recto de flecha 1">
            <a:extLst>
              <a:ext uri="{FF2B5EF4-FFF2-40B4-BE49-F238E27FC236}">
                <a16:creationId xmlns:a16="http://schemas.microsoft.com/office/drawing/2014/main" id="{F03B3031-BD12-4CD5-A502-29AF6B501B16}"/>
              </a:ext>
            </a:extLst>
          </p:cNvPr>
          <p:cNvCxnSpPr/>
          <p:nvPr/>
        </p:nvCxnSpPr>
        <p:spPr>
          <a:xfrm flipV="1">
            <a:off x="5595667" y="3230590"/>
            <a:ext cx="345056" cy="14378"/>
          </a:xfrm>
          <a:prstGeom prst="straightConnector1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8741B47E-8014-49FA-B410-F4FC65808EE6}"/>
              </a:ext>
            </a:extLst>
          </p:cNvPr>
          <p:cNvCxnSpPr/>
          <p:nvPr/>
        </p:nvCxnSpPr>
        <p:spPr>
          <a:xfrm flipV="1">
            <a:off x="5638799" y="3762553"/>
            <a:ext cx="345056" cy="14378"/>
          </a:xfrm>
          <a:prstGeom prst="straightConnector1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ED20E741-FFD4-4770-AC20-F1D99C122E99}"/>
              </a:ext>
            </a:extLst>
          </p:cNvPr>
          <p:cNvCxnSpPr/>
          <p:nvPr/>
        </p:nvCxnSpPr>
        <p:spPr>
          <a:xfrm flipV="1">
            <a:off x="5595667" y="4179497"/>
            <a:ext cx="345056" cy="14378"/>
          </a:xfrm>
          <a:prstGeom prst="straightConnector1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36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5118FE14-1E17-4817-BB8F-649A7E4927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0151326"/>
              </p:ext>
            </p:extLst>
          </p:nvPr>
        </p:nvGraphicFramePr>
        <p:xfrm>
          <a:off x="898154" y="3218242"/>
          <a:ext cx="5393690" cy="266376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97685">
                  <a:extLst>
                    <a:ext uri="{9D8B030D-6E8A-4147-A177-3AD203B41FA5}">
                      <a16:colId xmlns:a16="http://schemas.microsoft.com/office/drawing/2014/main" val="3614607200"/>
                    </a:ext>
                  </a:extLst>
                </a:gridCol>
                <a:gridCol w="1797685">
                  <a:extLst>
                    <a:ext uri="{9D8B030D-6E8A-4147-A177-3AD203B41FA5}">
                      <a16:colId xmlns:a16="http://schemas.microsoft.com/office/drawing/2014/main" val="518733627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14997396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effectLst/>
                        </a:rPr>
                        <a:t>Temperatura</a:t>
                      </a:r>
                      <a:endParaRPr lang="es-EC" sz="1100" b="1" dirty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effectLst/>
                        </a:rPr>
                        <a:t>Tiempo</a:t>
                      </a:r>
                      <a:endParaRPr lang="es-EC" sz="1100" b="1" dirty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6729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Desnaturalización Inicial</a:t>
                      </a:r>
                      <a:endParaRPr lang="es-EC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95  </a:t>
                      </a:r>
                      <a:r>
                        <a:rPr lang="es-EC" sz="1200" baseline="30000" dirty="0">
                          <a:effectLst/>
                        </a:rPr>
                        <a:t>0</a:t>
                      </a:r>
                      <a:r>
                        <a:rPr lang="es-EC" sz="1200" dirty="0">
                          <a:effectLst/>
                        </a:rPr>
                        <a:t>C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3 minutos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1093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Desnaturalización </a:t>
                      </a:r>
                      <a:endParaRPr lang="es-EC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93 </a:t>
                      </a:r>
                      <a:r>
                        <a:rPr lang="es-EC" sz="1200" baseline="30000" dirty="0">
                          <a:effectLst/>
                        </a:rPr>
                        <a:t>0</a:t>
                      </a:r>
                      <a:r>
                        <a:rPr lang="es-EC" sz="1200" dirty="0">
                          <a:effectLst/>
                        </a:rPr>
                        <a:t>C</a:t>
                      </a:r>
                      <a:endParaRPr lang="es-EC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1 minuto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1288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 err="1">
                          <a:effectLst/>
                        </a:rPr>
                        <a:t>Annealing</a:t>
                      </a:r>
                      <a:endParaRPr lang="es-EC" sz="1100" dirty="0" err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58,6 </a:t>
                      </a:r>
                      <a:r>
                        <a:rPr lang="es-EC" sz="1200" baseline="30000" dirty="0">
                          <a:effectLst/>
                        </a:rPr>
                        <a:t>0</a:t>
                      </a:r>
                      <a:r>
                        <a:rPr lang="es-EC" sz="1200" dirty="0">
                          <a:effectLst/>
                        </a:rPr>
                        <a:t>C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1 minuto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67733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Extensión </a:t>
                      </a:r>
                      <a:endParaRPr lang="es-EC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72 </a:t>
                      </a:r>
                      <a:r>
                        <a:rPr lang="es-EC" sz="1200" baseline="30000" dirty="0">
                          <a:effectLst/>
                        </a:rPr>
                        <a:t>0</a:t>
                      </a:r>
                      <a:r>
                        <a:rPr lang="es-EC" sz="1200" dirty="0">
                          <a:effectLst/>
                        </a:rPr>
                        <a:t> C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1 minuto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1637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Extensión final </a:t>
                      </a:r>
                      <a:endParaRPr lang="es-EC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72 </a:t>
                      </a:r>
                      <a:r>
                        <a:rPr lang="es-EC" sz="1200" baseline="30000" dirty="0">
                          <a:effectLst/>
                        </a:rPr>
                        <a:t>0</a:t>
                      </a:r>
                      <a:r>
                        <a:rPr lang="es-EC" sz="1200" dirty="0">
                          <a:effectLst/>
                        </a:rPr>
                        <a:t>C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10 minutos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4217512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688CE81-D8AC-4966-985B-94414762F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436666"/>
              </p:ext>
            </p:extLst>
          </p:nvPr>
        </p:nvGraphicFramePr>
        <p:xfrm>
          <a:off x="883777" y="2239746"/>
          <a:ext cx="5393690" cy="6879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96845">
                  <a:extLst>
                    <a:ext uri="{9D8B030D-6E8A-4147-A177-3AD203B41FA5}">
                      <a16:colId xmlns:a16="http://schemas.microsoft.com/office/drawing/2014/main" val="1033904901"/>
                    </a:ext>
                  </a:extLst>
                </a:gridCol>
                <a:gridCol w="2696845">
                  <a:extLst>
                    <a:ext uri="{9D8B030D-6E8A-4147-A177-3AD203B41FA5}">
                      <a16:colId xmlns:a16="http://schemas.microsoft.com/office/drawing/2014/main" val="12387832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effectLst/>
                        </a:rPr>
                        <a:t>ITS 1 (Forward)</a:t>
                      </a:r>
                      <a:endParaRPr lang="es-EC" sz="1100" b="1" dirty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effectLst/>
                        </a:rPr>
                        <a:t>ITS 4 (Reverse)</a:t>
                      </a:r>
                      <a:endParaRPr lang="es-EC" sz="1100" b="1" dirty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07312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s-EC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TCCGTAGGTGAACCTGCGG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s-EC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TCCTCCGCTTATTGATATGC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3440933"/>
                  </a:ext>
                </a:extLst>
              </a:tr>
            </a:tbl>
          </a:graphicData>
        </a:graphic>
      </p:graphicFrame>
      <p:sp>
        <p:nvSpPr>
          <p:cNvPr id="22" name="CuadroTexto 21">
            <a:extLst>
              <a:ext uri="{FF2B5EF4-FFF2-40B4-BE49-F238E27FC236}">
                <a16:creationId xmlns:a16="http://schemas.microsoft.com/office/drawing/2014/main" id="{EACA4298-73E7-4DAD-8468-2E79FFAB0A1C}"/>
              </a:ext>
            </a:extLst>
          </p:cNvPr>
          <p:cNvSpPr txBox="1"/>
          <p:nvPr/>
        </p:nvSpPr>
        <p:spPr>
          <a:xfrm>
            <a:off x="6480163" y="5005560"/>
            <a:ext cx="1033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250</a:t>
            </a:r>
            <a:endParaRPr lang="es-EC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D8A80F6-17EC-4B0D-A583-6E4C9A4852EA}"/>
              </a:ext>
            </a:extLst>
          </p:cNvPr>
          <p:cNvSpPr txBox="1"/>
          <p:nvPr/>
        </p:nvSpPr>
        <p:spPr>
          <a:xfrm>
            <a:off x="6483156" y="4467379"/>
            <a:ext cx="84526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/>
              <a:t>500</a:t>
            </a:r>
            <a:endParaRPr lang="es-ES">
              <a:cs typeface="Arial"/>
            </a:endParaRPr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8E0C7822-984E-483A-954C-3FCF6757FE3B}"/>
              </a:ext>
            </a:extLst>
          </p:cNvPr>
          <p:cNvCxnSpPr>
            <a:cxnSpLocks/>
          </p:cNvCxnSpPr>
          <p:nvPr/>
        </p:nvCxnSpPr>
        <p:spPr>
          <a:xfrm>
            <a:off x="9939130" y="3696918"/>
            <a:ext cx="9011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61C4100-F46E-4605-923A-971391417991}"/>
              </a:ext>
            </a:extLst>
          </p:cNvPr>
          <p:cNvSpPr txBox="1"/>
          <p:nvPr/>
        </p:nvSpPr>
        <p:spPr>
          <a:xfrm>
            <a:off x="6483939" y="3584142"/>
            <a:ext cx="1033670" cy="369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1500</a:t>
            </a:r>
            <a:endParaRPr lang="es-EC"/>
          </a:p>
        </p:txBody>
      </p: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F023AD38-B247-48E8-87BE-7C597DADF4AE}"/>
              </a:ext>
            </a:extLst>
          </p:cNvPr>
          <p:cNvCxnSpPr/>
          <p:nvPr/>
        </p:nvCxnSpPr>
        <p:spPr>
          <a:xfrm>
            <a:off x="9939130" y="4158589"/>
            <a:ext cx="9011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9D68CDBD-9D01-41DC-B295-407B3A74492C}"/>
              </a:ext>
            </a:extLst>
          </p:cNvPr>
          <p:cNvCxnSpPr/>
          <p:nvPr/>
        </p:nvCxnSpPr>
        <p:spPr>
          <a:xfrm>
            <a:off x="9939130" y="4572000"/>
            <a:ext cx="9011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Imagen 5">
            <a:extLst>
              <a:ext uri="{FF2B5EF4-FFF2-40B4-BE49-F238E27FC236}">
                <a16:creationId xmlns:a16="http://schemas.microsoft.com/office/drawing/2014/main" id="{647B3EFB-F077-44CC-A1E2-11302D4E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990" y="2253383"/>
            <a:ext cx="3808022" cy="3817726"/>
          </a:xfrm>
          <a:prstGeom prst="rect">
            <a:avLst/>
          </a:prstGeom>
        </p:spPr>
      </p:pic>
      <p:sp>
        <p:nvSpPr>
          <p:cNvPr id="14" name="Rectángulo 2">
            <a:extLst>
              <a:ext uri="{FF2B5EF4-FFF2-40B4-BE49-F238E27FC236}">
                <a16:creationId xmlns:a16="http://schemas.microsoft.com/office/drawing/2014/main" id="{22734687-5050-8143-8687-99E50DECFABA}"/>
              </a:ext>
            </a:extLst>
          </p:cNvPr>
          <p:cNvSpPr/>
          <p:nvPr/>
        </p:nvSpPr>
        <p:spPr>
          <a:xfrm>
            <a:off x="501588" y="103967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CuadroTexto 4">
            <a:extLst>
              <a:ext uri="{FF2B5EF4-FFF2-40B4-BE49-F238E27FC236}">
                <a16:creationId xmlns:a16="http://schemas.microsoft.com/office/drawing/2014/main" id="{3A37AC1D-196D-9B43-9952-29006238E7B3}"/>
              </a:ext>
            </a:extLst>
          </p:cNvPr>
          <p:cNvSpPr txBox="1"/>
          <p:nvPr/>
        </p:nvSpPr>
        <p:spPr>
          <a:xfrm>
            <a:off x="9979494" y="615270"/>
            <a:ext cx="2212506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600" b="1" i="1" dirty="0">
                <a:latin typeface="Times New Roman"/>
                <a:cs typeface="Times New Roman"/>
              </a:rPr>
              <a:t>Resultados y Discusión</a:t>
            </a:r>
            <a:endParaRPr lang="es-ES" dirty="0"/>
          </a:p>
        </p:txBody>
      </p:sp>
      <p:sp>
        <p:nvSpPr>
          <p:cNvPr id="16" name="CuadroTexto 8">
            <a:extLst>
              <a:ext uri="{FF2B5EF4-FFF2-40B4-BE49-F238E27FC236}">
                <a16:creationId xmlns:a16="http://schemas.microsoft.com/office/drawing/2014/main" id="{909A1E05-2193-7A44-871B-6CA02CB871F8}"/>
              </a:ext>
            </a:extLst>
          </p:cNvPr>
          <p:cNvSpPr txBox="1"/>
          <p:nvPr/>
        </p:nvSpPr>
        <p:spPr>
          <a:xfrm>
            <a:off x="325724" y="639055"/>
            <a:ext cx="8794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>
                <a:solidFill>
                  <a:schemeClr val="accent2">
                    <a:lumMod val="75000"/>
                  </a:schemeClr>
                </a:solidFill>
              </a:rPr>
              <a:t>Identificación molecular mediante regiones ITS 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" name="Conector recto de flecha 1">
            <a:extLst>
              <a:ext uri="{FF2B5EF4-FFF2-40B4-BE49-F238E27FC236}">
                <a16:creationId xmlns:a16="http://schemas.microsoft.com/office/drawing/2014/main" id="{83EA5C9E-90C6-4552-9322-BE4D2CF2D57C}"/>
              </a:ext>
            </a:extLst>
          </p:cNvPr>
          <p:cNvCxnSpPr/>
          <p:nvPr/>
        </p:nvCxnSpPr>
        <p:spPr>
          <a:xfrm flipV="1">
            <a:off x="7004648" y="4639572"/>
            <a:ext cx="345056" cy="14378"/>
          </a:xfrm>
          <a:prstGeom prst="straightConnector1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ACDC37C0-69FE-4642-9FC4-DB41B552594A}"/>
              </a:ext>
            </a:extLst>
          </p:cNvPr>
          <p:cNvCxnSpPr>
            <a:cxnSpLocks/>
          </p:cNvCxnSpPr>
          <p:nvPr/>
        </p:nvCxnSpPr>
        <p:spPr>
          <a:xfrm flipV="1">
            <a:off x="7004647" y="5185911"/>
            <a:ext cx="345056" cy="14378"/>
          </a:xfrm>
          <a:prstGeom prst="straightConnector1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ED9CA477-3B89-4126-9568-EA01A3C6B5C8}"/>
              </a:ext>
            </a:extLst>
          </p:cNvPr>
          <p:cNvCxnSpPr>
            <a:cxnSpLocks/>
          </p:cNvCxnSpPr>
          <p:nvPr/>
        </p:nvCxnSpPr>
        <p:spPr>
          <a:xfrm flipV="1">
            <a:off x="7062157" y="3834440"/>
            <a:ext cx="345056" cy="14378"/>
          </a:xfrm>
          <a:prstGeom prst="straightConnector1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9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03DF92B-5F2F-4A8C-8D8D-0CDCA23E3018}"/>
              </a:ext>
            </a:extLst>
          </p:cNvPr>
          <p:cNvSpPr txBox="1"/>
          <p:nvPr/>
        </p:nvSpPr>
        <p:spPr>
          <a:xfrm>
            <a:off x="9596486" y="620688"/>
            <a:ext cx="2595514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600" b="1" i="1" dirty="0">
                <a:latin typeface="Times New Roman"/>
                <a:cs typeface="Times New Roman"/>
              </a:rPr>
              <a:t>Resultados y Discusión</a:t>
            </a:r>
            <a:endParaRPr lang="es-ES" dirty="0">
              <a:latin typeface="Times New Roman"/>
              <a:cs typeface="Times New Roman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1D772ED-2810-48B8-AF62-D3131C8A65BF}"/>
              </a:ext>
            </a:extLst>
          </p:cNvPr>
          <p:cNvSpPr txBox="1"/>
          <p:nvPr/>
        </p:nvSpPr>
        <p:spPr>
          <a:xfrm>
            <a:off x="501588" y="1016337"/>
            <a:ext cx="11188824" cy="87203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solidFill>
                  <a:schemeClr val="tx2"/>
                </a:solidFill>
                <a:latin typeface="Arial"/>
                <a:ea typeface="Calibri" panose="020F0502020204030204" pitchFamily="34" charset="0"/>
                <a:cs typeface="Times New Roman"/>
              </a:rPr>
              <a:t>Analisis de </a:t>
            </a:r>
            <a:r>
              <a:rPr lang="en-US" b="1" err="1">
                <a:solidFill>
                  <a:schemeClr val="tx2"/>
                </a:solidFill>
                <a:latin typeface="Arial"/>
                <a:ea typeface="Calibri" panose="020F0502020204030204" pitchFamily="34" charset="0"/>
                <a:cs typeface="Times New Roman"/>
              </a:rPr>
              <a:t>secuencias</a:t>
            </a:r>
            <a:r>
              <a:rPr lang="en-US" b="1">
                <a:solidFill>
                  <a:schemeClr val="tx2"/>
                </a:solidFill>
                <a:latin typeface="Arial"/>
                <a:ea typeface="Calibri" panose="020F0502020204030204" pitchFamily="34" charset="0"/>
                <a:cs typeface="Times New Roman"/>
              </a:rPr>
              <a:t> </a:t>
            </a:r>
            <a:endParaRPr lang="en-US" b="1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en-US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2">
            <a:extLst>
              <a:ext uri="{FF2B5EF4-FFF2-40B4-BE49-F238E27FC236}">
                <a16:creationId xmlns:a16="http://schemas.microsoft.com/office/drawing/2014/main" id="{0BD9DF73-E842-B648-BBC4-8EC38B708325}"/>
              </a:ext>
            </a:extLst>
          </p:cNvPr>
          <p:cNvSpPr/>
          <p:nvPr/>
        </p:nvSpPr>
        <p:spPr>
          <a:xfrm>
            <a:off x="501588" y="103967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750CD614-A5AF-4D34-96A5-CED9C57D5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57" y="1718612"/>
            <a:ext cx="5014822" cy="3823341"/>
          </a:xfrm>
          <a:prstGeom prst="rect">
            <a:avLst/>
          </a:prstGeom>
        </p:spPr>
      </p:pic>
      <p:pic>
        <p:nvPicPr>
          <p:cNvPr id="3" name="Imagen 3">
            <a:extLst>
              <a:ext uri="{FF2B5EF4-FFF2-40B4-BE49-F238E27FC236}">
                <a16:creationId xmlns:a16="http://schemas.microsoft.com/office/drawing/2014/main" id="{26678BCE-E726-4499-BE3D-2E31A3E91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891" y="1784006"/>
            <a:ext cx="5057953" cy="341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9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DB1E1ED-03B1-48FD-9C4A-17113BBD6A9C}"/>
              </a:ext>
            </a:extLst>
          </p:cNvPr>
          <p:cNvSpPr txBox="1"/>
          <p:nvPr/>
        </p:nvSpPr>
        <p:spPr>
          <a:xfrm>
            <a:off x="238664" y="741873"/>
            <a:ext cx="102338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>
                <a:solidFill>
                  <a:schemeClr val="tx2"/>
                </a:solidFill>
                <a:latin typeface="Arial"/>
                <a:cs typeface="Calibri"/>
              </a:rPr>
              <a:t>Patogenicidad de los diferentes aislados de </a:t>
            </a:r>
            <a:r>
              <a:rPr lang="es-ES" b="1" i="1" err="1">
                <a:solidFill>
                  <a:schemeClr val="tx2"/>
                </a:solidFill>
                <a:latin typeface="Arial"/>
                <a:cs typeface="Calibri"/>
              </a:rPr>
              <a:t>Beauveria</a:t>
            </a:r>
            <a:r>
              <a:rPr lang="es-ES" b="1" i="1">
                <a:solidFill>
                  <a:schemeClr val="tx2"/>
                </a:solidFill>
                <a:latin typeface="Arial"/>
                <a:cs typeface="Calibri"/>
              </a:rPr>
              <a:t> </a:t>
            </a:r>
            <a:r>
              <a:rPr lang="es-ES" b="1" i="1" err="1">
                <a:solidFill>
                  <a:schemeClr val="tx2"/>
                </a:solidFill>
                <a:latin typeface="Arial"/>
                <a:cs typeface="Calibri"/>
              </a:rPr>
              <a:t>Bassiana</a:t>
            </a:r>
            <a:r>
              <a:rPr lang="es-ES" b="1">
                <a:solidFill>
                  <a:schemeClr val="tx2"/>
                </a:solidFill>
                <a:latin typeface="Arial"/>
                <a:cs typeface="Calibri"/>
              </a:rPr>
              <a:t> frente a </a:t>
            </a:r>
            <a:r>
              <a:rPr lang="es-ES" b="1" i="1" err="1">
                <a:solidFill>
                  <a:schemeClr val="tx2"/>
                </a:solidFill>
                <a:latin typeface="Arial"/>
                <a:cs typeface="Calibri"/>
              </a:rPr>
              <a:t>Cosmopolites</a:t>
            </a:r>
            <a:r>
              <a:rPr lang="es-ES" b="1" i="1">
                <a:solidFill>
                  <a:schemeClr val="tx2"/>
                </a:solidFill>
                <a:latin typeface="Arial"/>
                <a:cs typeface="Calibri"/>
              </a:rPr>
              <a:t> </a:t>
            </a:r>
            <a:r>
              <a:rPr lang="es-ES" b="1" i="1" err="1">
                <a:solidFill>
                  <a:schemeClr val="tx2"/>
                </a:solidFill>
                <a:latin typeface="Arial"/>
                <a:cs typeface="Calibri"/>
              </a:rPr>
              <a:t>Sordidus</a:t>
            </a:r>
            <a:r>
              <a:rPr lang="es-ES" b="1">
                <a:solidFill>
                  <a:schemeClr val="tx2"/>
                </a:solidFill>
                <a:latin typeface="Arial"/>
                <a:cs typeface="Calibri"/>
              </a:rPr>
              <a:t>. </a:t>
            </a:r>
            <a:endParaRPr lang="es-ES" b="1">
              <a:solidFill>
                <a:schemeClr val="tx2"/>
              </a:solidFill>
              <a:latin typeface="Arial"/>
              <a:cs typeface="Arial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8145385E-EAA2-4EC2-AB10-06E5E67F23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382532"/>
              </p:ext>
            </p:extLst>
          </p:nvPr>
        </p:nvGraphicFramePr>
        <p:xfrm>
          <a:off x="330679" y="1624641"/>
          <a:ext cx="5878386" cy="1931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3019">
                  <a:extLst>
                    <a:ext uri="{9D8B030D-6E8A-4147-A177-3AD203B41FA5}">
                      <a16:colId xmlns:a16="http://schemas.microsoft.com/office/drawing/2014/main" val="2547011684"/>
                    </a:ext>
                  </a:extLst>
                </a:gridCol>
                <a:gridCol w="1088195">
                  <a:extLst>
                    <a:ext uri="{9D8B030D-6E8A-4147-A177-3AD203B41FA5}">
                      <a16:colId xmlns:a16="http://schemas.microsoft.com/office/drawing/2014/main" val="2700374639"/>
                    </a:ext>
                  </a:extLst>
                </a:gridCol>
                <a:gridCol w="1418920">
                  <a:extLst>
                    <a:ext uri="{9D8B030D-6E8A-4147-A177-3AD203B41FA5}">
                      <a16:colId xmlns:a16="http://schemas.microsoft.com/office/drawing/2014/main" val="2038420435"/>
                    </a:ext>
                  </a:extLst>
                </a:gridCol>
                <a:gridCol w="1408252">
                  <a:extLst>
                    <a:ext uri="{9D8B030D-6E8A-4147-A177-3AD203B41FA5}">
                      <a16:colId xmlns:a16="http://schemas.microsoft.com/office/drawing/2014/main" val="1239342887"/>
                    </a:ext>
                  </a:extLst>
                </a:gridCol>
              </a:tblGrid>
              <a:tr h="308340">
                <a:tc>
                  <a:txBody>
                    <a:bodyPr/>
                    <a:lstStyle/>
                    <a:p>
                      <a:pPr algn="just" fontAlgn="base"/>
                      <a:r>
                        <a:rPr lang="es-ES" sz="1200">
                          <a:effectLst/>
                        </a:rPr>
                        <a:t> Estadístico​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Valor​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Gl​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P-Valor​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768529"/>
                  </a:ext>
                </a:extLst>
              </a:tr>
              <a:tr h="405710">
                <a:tc>
                  <a:txBody>
                    <a:bodyPr/>
                    <a:lstStyle/>
                    <a:p>
                      <a:pPr algn="just" fontAlgn="base"/>
                      <a:r>
                        <a:rPr lang="es-ES" sz="1200">
                          <a:effectLst/>
                        </a:rPr>
                        <a:t>Chi cuadrado Pearson​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8,56​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8​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0,3810​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080311"/>
                  </a:ext>
                </a:extLst>
              </a:tr>
              <a:tr h="405710">
                <a:tc>
                  <a:txBody>
                    <a:bodyPr/>
                    <a:lstStyle/>
                    <a:p>
                      <a:pPr algn="just" fontAlgn="base"/>
                      <a:r>
                        <a:rPr lang="es-ES" sz="1200">
                          <a:effectLst/>
                        </a:rPr>
                        <a:t>Chi cuadrado MV-G2​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9,12​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8​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0,3319​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929898"/>
                  </a:ext>
                </a:extLst>
              </a:tr>
              <a:tr h="405710">
                <a:tc>
                  <a:txBody>
                    <a:bodyPr/>
                    <a:lstStyle/>
                    <a:p>
                      <a:pPr algn="just" fontAlgn="base"/>
                      <a:r>
                        <a:rPr lang="es-ES" sz="1200">
                          <a:effectLst/>
                        </a:rPr>
                        <a:t>Coef. Conting. Cramer​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0,29​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s-ES" sz="1200">
                          <a:effectLst/>
                        </a:rPr>
                        <a:t>​</a:t>
                      </a:r>
                      <a:endParaRPr lang="es-ES" sz="1200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s-ES" sz="1200">
                          <a:effectLst/>
                        </a:rPr>
                        <a:t>​</a:t>
                      </a:r>
                      <a:endParaRPr lang="es-ES" sz="1200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84377"/>
                  </a:ext>
                </a:extLst>
              </a:tr>
              <a:tr h="405710">
                <a:tc>
                  <a:txBody>
                    <a:bodyPr/>
                    <a:lstStyle/>
                    <a:p>
                      <a:pPr algn="just" fontAlgn="base"/>
                      <a:r>
                        <a:rPr lang="es-ES" sz="1200">
                          <a:effectLst/>
                        </a:rPr>
                        <a:t>Coef.Conting.Pearson​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0,44​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s-ES" sz="1200">
                          <a:effectLst/>
                        </a:rPr>
                        <a:t>​</a:t>
                      </a:r>
                      <a:endParaRPr lang="es-ES" sz="1200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s-ES" sz="1200">
                          <a:effectLst/>
                        </a:rPr>
                        <a:t>​</a:t>
                      </a:r>
                      <a:endParaRPr lang="es-ES" sz="1200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835311"/>
                  </a:ext>
                </a:extLst>
              </a:tr>
            </a:tbl>
          </a:graphicData>
        </a:graphic>
      </p:graphicFrame>
      <p:pic>
        <p:nvPicPr>
          <p:cNvPr id="6" name="Imagen 6" descr="Imagen que contiene interior, foto, tabla, pequeño&#10;&#10;Descripción generada automáticamente">
            <a:extLst>
              <a:ext uri="{FF2B5EF4-FFF2-40B4-BE49-F238E27FC236}">
                <a16:creationId xmlns:a16="http://schemas.microsoft.com/office/drawing/2014/main" id="{E5B725BC-9E9F-4E97-AFAD-A1D6A92D7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456" y="1570155"/>
            <a:ext cx="4684143" cy="2049914"/>
          </a:xfrm>
          <a:prstGeom prst="rect">
            <a:avLst/>
          </a:prstGeom>
        </p:spPr>
      </p:pic>
      <p:sp>
        <p:nvSpPr>
          <p:cNvPr id="7" name="CuadroTexto 1">
            <a:extLst>
              <a:ext uri="{FF2B5EF4-FFF2-40B4-BE49-F238E27FC236}">
                <a16:creationId xmlns:a16="http://schemas.microsoft.com/office/drawing/2014/main" id="{BF2B445A-7791-4490-8618-4F5FEF1A3FC4}"/>
              </a:ext>
            </a:extLst>
          </p:cNvPr>
          <p:cNvSpPr txBox="1"/>
          <p:nvPr/>
        </p:nvSpPr>
        <p:spPr>
          <a:xfrm>
            <a:off x="238664" y="3631720"/>
            <a:ext cx="11369614" cy="255454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000" b="1"/>
              <a:t>Hipótesis </a:t>
            </a:r>
            <a:endParaRPr lang="es-ES" sz="2000">
              <a:cs typeface="Calibri"/>
            </a:endParaRPr>
          </a:p>
          <a:p>
            <a:pPr algn="just"/>
            <a:r>
              <a:rPr lang="es" sz="2000" b="1">
                <a:ea typeface="+mn-lt"/>
                <a:cs typeface="+mn-lt"/>
              </a:rPr>
              <a:t>Ho = </a:t>
            </a:r>
            <a:r>
              <a:rPr lang="es" sz="2000">
                <a:ea typeface="+mn-lt"/>
                <a:cs typeface="+mn-lt"/>
              </a:rPr>
              <a:t>Los diferentes aislamientos de </a:t>
            </a:r>
            <a:r>
              <a:rPr lang="es" sz="2000" i="1" err="1">
                <a:ea typeface="+mn-lt"/>
                <a:cs typeface="+mn-lt"/>
              </a:rPr>
              <a:t>Beauveria</a:t>
            </a:r>
            <a:r>
              <a:rPr lang="es" sz="2000" i="1">
                <a:ea typeface="+mn-lt"/>
                <a:cs typeface="+mn-lt"/>
              </a:rPr>
              <a:t> </a:t>
            </a:r>
            <a:r>
              <a:rPr lang="es" sz="2000" i="1" err="1">
                <a:ea typeface="+mn-lt"/>
                <a:cs typeface="+mn-lt"/>
              </a:rPr>
              <a:t>Bassiana</a:t>
            </a:r>
            <a:r>
              <a:rPr lang="es" sz="2000" i="1">
                <a:ea typeface="+mn-lt"/>
                <a:cs typeface="+mn-lt"/>
              </a:rPr>
              <a:t> </a:t>
            </a:r>
            <a:r>
              <a:rPr lang="es" sz="2000">
                <a:ea typeface="+mn-lt"/>
                <a:cs typeface="+mn-lt"/>
              </a:rPr>
              <a:t>presenta una patogenicidad frente al género </a:t>
            </a:r>
            <a:r>
              <a:rPr lang="es" sz="2000" i="1" err="1">
                <a:ea typeface="+mn-lt"/>
                <a:cs typeface="+mn-lt"/>
              </a:rPr>
              <a:t>Cosmopolites</a:t>
            </a:r>
            <a:r>
              <a:rPr lang="es" sz="2000" i="1">
                <a:ea typeface="+mn-lt"/>
                <a:cs typeface="+mn-lt"/>
              </a:rPr>
              <a:t> </a:t>
            </a:r>
            <a:r>
              <a:rPr lang="es" sz="2000" i="1" err="1">
                <a:ea typeface="+mn-lt"/>
                <a:cs typeface="+mn-lt"/>
              </a:rPr>
              <a:t>sordidus</a:t>
            </a:r>
            <a:r>
              <a:rPr lang="es" sz="2000">
                <a:ea typeface="+mn-lt"/>
                <a:cs typeface="+mn-lt"/>
              </a:rPr>
              <a:t> independiente del tiempo de inoculación en una concentración de 10</a:t>
            </a:r>
            <a:r>
              <a:rPr lang="es" sz="2000" baseline="30000">
                <a:ea typeface="+mn-lt"/>
                <a:cs typeface="+mn-lt"/>
              </a:rPr>
              <a:t>6</a:t>
            </a:r>
            <a:r>
              <a:rPr lang="es" sz="2000">
                <a:ea typeface="+mn-lt"/>
                <a:cs typeface="+mn-lt"/>
              </a:rPr>
              <a:t> </a:t>
            </a:r>
            <a:r>
              <a:rPr lang="es" sz="2000" err="1">
                <a:ea typeface="+mn-lt"/>
                <a:cs typeface="+mn-lt"/>
              </a:rPr>
              <a:t>esp</a:t>
            </a:r>
            <a:r>
              <a:rPr lang="es" sz="2000">
                <a:ea typeface="+mn-lt"/>
                <a:cs typeface="+mn-lt"/>
              </a:rPr>
              <a:t>/</a:t>
            </a:r>
            <a:r>
              <a:rPr lang="es" sz="2000" err="1">
                <a:ea typeface="+mn-lt"/>
                <a:cs typeface="+mn-lt"/>
              </a:rPr>
              <a:t>mL</a:t>
            </a:r>
            <a:r>
              <a:rPr lang="es" sz="2000">
                <a:ea typeface="+mn-lt"/>
                <a:cs typeface="+mn-lt"/>
              </a:rPr>
              <a:t>. </a:t>
            </a:r>
            <a:endParaRPr lang="es-ES" sz="2000">
              <a:cs typeface="Calibri"/>
            </a:endParaRPr>
          </a:p>
          <a:p>
            <a:pPr algn="just"/>
            <a:endParaRPr lang="es" sz="2000">
              <a:ea typeface="+mn-lt"/>
              <a:cs typeface="+mn-lt"/>
            </a:endParaRPr>
          </a:p>
          <a:p>
            <a:pPr algn="just"/>
            <a:r>
              <a:rPr lang="es" sz="2000" b="1">
                <a:ea typeface="+mn-lt"/>
                <a:cs typeface="+mn-lt"/>
              </a:rPr>
              <a:t>Ha =</a:t>
            </a:r>
            <a:r>
              <a:rPr lang="es" sz="2000" i="1">
                <a:ea typeface="+mn-lt"/>
                <a:cs typeface="+mn-lt"/>
              </a:rPr>
              <a:t> </a:t>
            </a:r>
            <a:r>
              <a:rPr lang="es" sz="2000">
                <a:ea typeface="+mn-lt"/>
                <a:cs typeface="+mn-lt"/>
              </a:rPr>
              <a:t>Los diferentes aislamientos de </a:t>
            </a:r>
            <a:r>
              <a:rPr lang="es" sz="2000" i="1" err="1">
                <a:ea typeface="+mn-lt"/>
                <a:cs typeface="+mn-lt"/>
              </a:rPr>
              <a:t>Beauveria</a:t>
            </a:r>
            <a:r>
              <a:rPr lang="es" sz="2000" i="1">
                <a:ea typeface="+mn-lt"/>
                <a:cs typeface="+mn-lt"/>
              </a:rPr>
              <a:t> </a:t>
            </a:r>
            <a:r>
              <a:rPr lang="es" sz="2000" i="1" err="1">
                <a:ea typeface="+mn-lt"/>
                <a:cs typeface="+mn-lt"/>
              </a:rPr>
              <a:t>Bassiana</a:t>
            </a:r>
            <a:r>
              <a:rPr lang="es" sz="2000" i="1">
                <a:ea typeface="+mn-lt"/>
                <a:cs typeface="+mn-lt"/>
              </a:rPr>
              <a:t> </a:t>
            </a:r>
            <a:r>
              <a:rPr lang="es" sz="2000">
                <a:ea typeface="+mn-lt"/>
                <a:cs typeface="+mn-lt"/>
              </a:rPr>
              <a:t>presenta una patogenicidad frente al género </a:t>
            </a:r>
            <a:r>
              <a:rPr lang="es" sz="2000" i="1" err="1">
                <a:ea typeface="+mn-lt"/>
                <a:cs typeface="+mn-lt"/>
              </a:rPr>
              <a:t>Cosmopolites</a:t>
            </a:r>
            <a:r>
              <a:rPr lang="es" sz="2000" i="1">
                <a:ea typeface="+mn-lt"/>
                <a:cs typeface="+mn-lt"/>
              </a:rPr>
              <a:t> </a:t>
            </a:r>
            <a:r>
              <a:rPr lang="es" sz="2000" i="1" err="1">
                <a:ea typeface="+mn-lt"/>
                <a:cs typeface="+mn-lt"/>
              </a:rPr>
              <a:t>sordidus</a:t>
            </a:r>
            <a:r>
              <a:rPr lang="es" sz="2000">
                <a:ea typeface="+mn-lt"/>
                <a:cs typeface="+mn-lt"/>
              </a:rPr>
              <a:t> dependiente del tiempo de inoculación en una concentración de 10</a:t>
            </a:r>
            <a:r>
              <a:rPr lang="es" sz="2000" baseline="30000">
                <a:ea typeface="+mn-lt"/>
                <a:cs typeface="+mn-lt"/>
              </a:rPr>
              <a:t>6</a:t>
            </a:r>
            <a:r>
              <a:rPr lang="es" sz="2000">
                <a:ea typeface="+mn-lt"/>
                <a:cs typeface="+mn-lt"/>
              </a:rPr>
              <a:t> </a:t>
            </a:r>
            <a:r>
              <a:rPr lang="es" sz="2000" err="1">
                <a:ea typeface="+mn-lt"/>
                <a:cs typeface="+mn-lt"/>
              </a:rPr>
              <a:t>esp</a:t>
            </a:r>
            <a:r>
              <a:rPr lang="es" sz="2000">
                <a:ea typeface="+mn-lt"/>
                <a:cs typeface="+mn-lt"/>
              </a:rPr>
              <a:t>/</a:t>
            </a:r>
            <a:r>
              <a:rPr lang="es" sz="2000" err="1">
                <a:ea typeface="+mn-lt"/>
                <a:cs typeface="+mn-lt"/>
              </a:rPr>
              <a:t>mL</a:t>
            </a:r>
            <a:r>
              <a:rPr lang="es" sz="2000">
                <a:ea typeface="+mn-lt"/>
                <a:cs typeface="+mn-lt"/>
              </a:rPr>
              <a:t>.</a:t>
            </a:r>
            <a:r>
              <a:rPr lang="es-ES" sz="2000">
                <a:ea typeface="+mn-lt"/>
                <a:cs typeface="+mn-lt"/>
              </a:rPr>
              <a:t> </a:t>
            </a:r>
            <a:endParaRPr lang="es-ES" sz="2000">
              <a:cs typeface="Calibri" panose="020F0502020204030204"/>
            </a:endParaRPr>
          </a:p>
        </p:txBody>
      </p:sp>
      <p:sp>
        <p:nvSpPr>
          <p:cNvPr id="9" name="Rectángulo 2">
            <a:extLst>
              <a:ext uri="{FF2B5EF4-FFF2-40B4-BE49-F238E27FC236}">
                <a16:creationId xmlns:a16="http://schemas.microsoft.com/office/drawing/2014/main" id="{A4E942A3-EEFD-4022-8978-09DE70D21BE9}"/>
              </a:ext>
            </a:extLst>
          </p:cNvPr>
          <p:cNvSpPr/>
          <p:nvPr/>
        </p:nvSpPr>
        <p:spPr>
          <a:xfrm>
            <a:off x="1004795" y="3325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009ED6-AA56-4A86-A454-7EC8C0361EF3}"/>
              </a:ext>
            </a:extLst>
          </p:cNvPr>
          <p:cNvSpPr txBox="1"/>
          <p:nvPr/>
        </p:nvSpPr>
        <p:spPr>
          <a:xfrm>
            <a:off x="9999052" y="563179"/>
            <a:ext cx="2192948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600" b="1" i="1" dirty="0">
                <a:latin typeface="Times New Roman"/>
                <a:cs typeface="Times New Roman"/>
              </a:rPr>
              <a:t>Resultados y Discusión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990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0555400-92B9-4C39-BA60-C5867943EBB2}"/>
              </a:ext>
            </a:extLst>
          </p:cNvPr>
          <p:cNvSpPr txBox="1"/>
          <p:nvPr/>
        </p:nvSpPr>
        <p:spPr>
          <a:xfrm>
            <a:off x="9884033" y="620688"/>
            <a:ext cx="2307967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600" b="1" i="1" dirty="0">
                <a:latin typeface="Times New Roman"/>
                <a:cs typeface="Times New Roman"/>
              </a:rPr>
              <a:t>Resultados y Discusión</a:t>
            </a:r>
            <a:endParaRPr lang="es-ES" dirty="0"/>
          </a:p>
        </p:txBody>
      </p:sp>
      <p:sp>
        <p:nvSpPr>
          <p:cNvPr id="9" name="Rectángulo 2">
            <a:extLst>
              <a:ext uri="{FF2B5EF4-FFF2-40B4-BE49-F238E27FC236}">
                <a16:creationId xmlns:a16="http://schemas.microsoft.com/office/drawing/2014/main" id="{6A3912E1-3E39-4340-A1E2-2F0F12AE5299}"/>
              </a:ext>
            </a:extLst>
          </p:cNvPr>
          <p:cNvSpPr/>
          <p:nvPr/>
        </p:nvSpPr>
        <p:spPr>
          <a:xfrm>
            <a:off x="501588" y="103967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1800354-C492-425B-B44D-C81EEEA462DA}"/>
              </a:ext>
            </a:extLst>
          </p:cNvPr>
          <p:cNvSpPr>
            <a:spLocks noGrp="1"/>
          </p:cNvSpPr>
          <p:nvPr/>
        </p:nvSpPr>
        <p:spPr>
          <a:xfrm>
            <a:off x="507809" y="617281"/>
            <a:ext cx="10058400" cy="10338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>
                <a:solidFill>
                  <a:schemeClr val="tx2"/>
                </a:solidFill>
              </a:rPr>
              <a:t>Efecto antibacteriano de extractos crudos de </a:t>
            </a:r>
            <a:r>
              <a:rPr lang="es-ES" sz="2800" b="1" i="1" err="1">
                <a:solidFill>
                  <a:schemeClr val="tx2"/>
                </a:solidFill>
              </a:rPr>
              <a:t>Beauveria</a:t>
            </a:r>
            <a:r>
              <a:rPr lang="es-ES" sz="2800" b="1" i="1">
                <a:solidFill>
                  <a:schemeClr val="tx2"/>
                </a:solidFill>
              </a:rPr>
              <a:t> </a:t>
            </a:r>
            <a:r>
              <a:rPr lang="es-ES" sz="2800" b="1" i="1" err="1">
                <a:solidFill>
                  <a:schemeClr val="tx2"/>
                </a:solidFill>
              </a:rPr>
              <a:t>Bassiana</a:t>
            </a:r>
            <a:r>
              <a:rPr lang="es-ES" sz="2800" b="1">
                <a:solidFill>
                  <a:schemeClr val="tx2"/>
                </a:solidFill>
              </a:rPr>
              <a:t> frente al género </a:t>
            </a:r>
            <a:r>
              <a:rPr lang="es-ES" sz="2800" b="1" i="1">
                <a:solidFill>
                  <a:schemeClr val="tx2"/>
                </a:solidFill>
              </a:rPr>
              <a:t>Pseudomonas </a:t>
            </a:r>
            <a:r>
              <a:rPr lang="es-ES" sz="2800" b="1" i="1" err="1">
                <a:solidFill>
                  <a:schemeClr val="tx2"/>
                </a:solidFill>
              </a:rPr>
              <a:t>spp</a:t>
            </a:r>
            <a:r>
              <a:rPr lang="es-ES" sz="2800" b="1" i="1">
                <a:solidFill>
                  <a:schemeClr val="tx2"/>
                </a:solidFill>
              </a:rPr>
              <a:t>.</a:t>
            </a:r>
            <a:r>
              <a:rPr lang="es-ES" sz="2800" b="1">
                <a:solidFill>
                  <a:schemeClr val="tx2"/>
                </a:solidFill>
              </a:rPr>
              <a:t> </a:t>
            </a:r>
            <a:endParaRPr lang="es-ES" b="1">
              <a:solidFill>
                <a:schemeClr val="tx2"/>
              </a:solidFill>
              <a:cs typeface="Calibri Light" panose="020F0302020204030204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7507E49-9A44-46A0-8C5E-E6A3C97D98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352770"/>
              </p:ext>
            </p:extLst>
          </p:nvPr>
        </p:nvGraphicFramePr>
        <p:xfrm>
          <a:off x="584619" y="1777760"/>
          <a:ext cx="6076950" cy="220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950">
                  <a:extLst>
                    <a:ext uri="{9D8B030D-6E8A-4147-A177-3AD203B41FA5}">
                      <a16:colId xmlns:a16="http://schemas.microsoft.com/office/drawing/2014/main" val="200951435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4825488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1862174881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793045042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572640784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96953059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 Fuente de variación​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Suma de cuadrados​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Gl​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Cuadrado medio​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Razón- F​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Valor-P​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156672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Beauveria bassiana 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0,296​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4​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0,074​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22,20​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0,0001​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845061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Error​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0,0333333​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10​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0,0033333​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s-ES" sz="1200">
                          <a:effectLst/>
                        </a:rPr>
                        <a:t>​</a:t>
                      </a:r>
                      <a:endParaRPr lang="es-ES" sz="1200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s-ES" sz="1200">
                          <a:effectLst/>
                        </a:rPr>
                        <a:t>​</a:t>
                      </a:r>
                      <a:endParaRPr lang="es-ES" sz="1200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5421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Total (Corr)​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0,329333​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>
                          <a:effectLst/>
                        </a:rPr>
                        <a:t>14​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s-ES" sz="1200">
                          <a:effectLst/>
                        </a:rPr>
                        <a:t>​</a:t>
                      </a:r>
                      <a:endParaRPr lang="es-ES" sz="1200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s-ES" sz="1200">
                          <a:effectLst/>
                        </a:rPr>
                        <a:t>​</a:t>
                      </a:r>
                      <a:endParaRPr lang="es-ES" sz="1200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s-ES" sz="1200">
                          <a:effectLst/>
                        </a:rPr>
                        <a:t>​</a:t>
                      </a:r>
                      <a:endParaRPr lang="es-ES" sz="1200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9788"/>
                  </a:ext>
                </a:extLst>
              </a:tr>
            </a:tbl>
          </a:graphicData>
        </a:graphic>
      </p:graphicFrame>
      <p:pic>
        <p:nvPicPr>
          <p:cNvPr id="7" name="Imagen 7" descr="Imagen que contiene taza, tabla, pequeño, computadora&#10;&#10;Descripción generada automáticamente">
            <a:extLst>
              <a:ext uri="{FF2B5EF4-FFF2-40B4-BE49-F238E27FC236}">
                <a16:creationId xmlns:a16="http://schemas.microsoft.com/office/drawing/2014/main" id="{8184328F-FEB3-45F2-A252-7D35F0F53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494" y="1773751"/>
            <a:ext cx="4871049" cy="2160310"/>
          </a:xfrm>
          <a:prstGeom prst="rect">
            <a:avLst/>
          </a:prstGeom>
        </p:spPr>
      </p:pic>
      <p:sp>
        <p:nvSpPr>
          <p:cNvPr id="10" name="CuadroTexto 1">
            <a:extLst>
              <a:ext uri="{FF2B5EF4-FFF2-40B4-BE49-F238E27FC236}">
                <a16:creationId xmlns:a16="http://schemas.microsoft.com/office/drawing/2014/main" id="{52091816-08FE-4F1E-A225-D9DDB12FF4D9}"/>
              </a:ext>
            </a:extLst>
          </p:cNvPr>
          <p:cNvSpPr txBox="1"/>
          <p:nvPr/>
        </p:nvSpPr>
        <p:spPr>
          <a:xfrm>
            <a:off x="554968" y="3948023"/>
            <a:ext cx="11513387" cy="224676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>
                <a:cs typeface="Calibri"/>
              </a:rPr>
              <a:t>Hipótesis </a:t>
            </a:r>
          </a:p>
          <a:p>
            <a:endParaRPr lang="es-ES" sz="2000">
              <a:ea typeface="+mn-lt"/>
              <a:cs typeface="+mn-lt"/>
            </a:endParaRPr>
          </a:p>
          <a:p>
            <a:pPr algn="just"/>
            <a:r>
              <a:rPr lang="es" sz="2000" b="1">
                <a:ea typeface="+mn-lt"/>
                <a:cs typeface="+mn-lt"/>
              </a:rPr>
              <a:t>Ho=</a:t>
            </a:r>
            <a:r>
              <a:rPr lang="es" sz="2000">
                <a:ea typeface="+mn-lt"/>
                <a:cs typeface="+mn-lt"/>
              </a:rPr>
              <a:t> Los extractos crudos de los aislamientos de </a:t>
            </a:r>
            <a:r>
              <a:rPr lang="es" sz="2000" i="1" err="1">
                <a:ea typeface="+mn-lt"/>
                <a:cs typeface="+mn-lt"/>
              </a:rPr>
              <a:t>Beauveria</a:t>
            </a:r>
            <a:r>
              <a:rPr lang="es" sz="2000" i="1">
                <a:ea typeface="+mn-lt"/>
                <a:cs typeface="+mn-lt"/>
              </a:rPr>
              <a:t> </a:t>
            </a:r>
            <a:r>
              <a:rPr lang="es" sz="2000" i="1" err="1">
                <a:ea typeface="+mn-lt"/>
                <a:cs typeface="+mn-lt"/>
              </a:rPr>
              <a:t>bassiana</a:t>
            </a:r>
            <a:r>
              <a:rPr lang="es" sz="2000" i="1">
                <a:ea typeface="+mn-lt"/>
                <a:cs typeface="+mn-lt"/>
              </a:rPr>
              <a:t> </a:t>
            </a:r>
            <a:r>
              <a:rPr lang="es" sz="2000">
                <a:ea typeface="+mn-lt"/>
                <a:cs typeface="+mn-lt"/>
              </a:rPr>
              <a:t>no presentan una actividad antibacteriana para el género </a:t>
            </a:r>
            <a:r>
              <a:rPr lang="es" sz="2000" i="1">
                <a:ea typeface="+mn-lt"/>
                <a:cs typeface="+mn-lt"/>
              </a:rPr>
              <a:t>Pseudomonas </a:t>
            </a:r>
            <a:r>
              <a:rPr lang="es" sz="2000" i="1" err="1">
                <a:ea typeface="+mn-lt"/>
                <a:cs typeface="+mn-lt"/>
              </a:rPr>
              <a:t>spp</a:t>
            </a:r>
            <a:r>
              <a:rPr lang="es" sz="2000" i="1">
                <a:ea typeface="+mn-lt"/>
                <a:cs typeface="+mn-lt"/>
              </a:rPr>
              <a:t>.</a:t>
            </a:r>
            <a:r>
              <a:rPr lang="es-ES" sz="2000">
                <a:ea typeface="+mn-lt"/>
                <a:cs typeface="+mn-lt"/>
              </a:rPr>
              <a:t> </a:t>
            </a:r>
            <a:endParaRPr lang="es-ES" sz="2000">
              <a:cs typeface="Calibri"/>
            </a:endParaRPr>
          </a:p>
          <a:p>
            <a:pPr algn="just"/>
            <a:r>
              <a:rPr lang="es" sz="2000">
                <a:ea typeface="+mn-lt"/>
                <a:cs typeface="+mn-lt"/>
              </a:rPr>
              <a:t> </a:t>
            </a:r>
            <a:r>
              <a:rPr lang="es-ES" sz="2000">
                <a:ea typeface="+mn-lt"/>
                <a:cs typeface="+mn-lt"/>
              </a:rPr>
              <a:t> </a:t>
            </a:r>
            <a:endParaRPr lang="es-ES" sz="2000">
              <a:cs typeface="Calibri"/>
            </a:endParaRPr>
          </a:p>
          <a:p>
            <a:r>
              <a:rPr lang="es" sz="2000" b="1">
                <a:ea typeface="+mn-lt"/>
                <a:cs typeface="+mn-lt"/>
              </a:rPr>
              <a:t>Ha= </a:t>
            </a:r>
            <a:r>
              <a:rPr lang="es" sz="2000">
                <a:ea typeface="+mn-lt"/>
                <a:cs typeface="+mn-lt"/>
              </a:rPr>
              <a:t>Los extractos crudos de los aislamientos de </a:t>
            </a:r>
            <a:r>
              <a:rPr lang="es" sz="2000" i="1" err="1">
                <a:ea typeface="+mn-lt"/>
                <a:cs typeface="+mn-lt"/>
              </a:rPr>
              <a:t>Beauveria</a:t>
            </a:r>
            <a:r>
              <a:rPr lang="es" sz="2000" i="1">
                <a:ea typeface="+mn-lt"/>
                <a:cs typeface="+mn-lt"/>
              </a:rPr>
              <a:t> </a:t>
            </a:r>
            <a:r>
              <a:rPr lang="es" sz="2000" i="1" err="1">
                <a:ea typeface="+mn-lt"/>
                <a:cs typeface="+mn-lt"/>
              </a:rPr>
              <a:t>bassiana</a:t>
            </a:r>
            <a:r>
              <a:rPr lang="es" sz="2000">
                <a:ea typeface="+mn-lt"/>
                <a:cs typeface="+mn-lt"/>
              </a:rPr>
              <a:t> presentan una actividad antibacteriana para el género </a:t>
            </a:r>
            <a:r>
              <a:rPr lang="es" sz="2000" i="1">
                <a:ea typeface="+mn-lt"/>
                <a:cs typeface="+mn-lt"/>
              </a:rPr>
              <a:t>Pseudomonas </a:t>
            </a:r>
            <a:r>
              <a:rPr lang="es" sz="2000" i="1" err="1">
                <a:ea typeface="+mn-lt"/>
                <a:cs typeface="+mn-lt"/>
              </a:rPr>
              <a:t>spp</a:t>
            </a:r>
            <a:r>
              <a:rPr lang="es-ES" sz="2000">
                <a:ea typeface="+mn-lt"/>
                <a:cs typeface="+mn-lt"/>
              </a:rPr>
              <a:t> </a:t>
            </a:r>
            <a:endParaRPr lang="es-ES" sz="2000"/>
          </a:p>
        </p:txBody>
      </p:sp>
    </p:spTree>
    <p:extLst>
      <p:ext uri="{BB962C8B-B14F-4D97-AF65-F5344CB8AC3E}">
        <p14:creationId xmlns:p14="http://schemas.microsoft.com/office/powerpoint/2010/main" val="8432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AEBEA21-9212-4EF6-9A26-302A7E6AFBFC}"/>
              </a:ext>
            </a:extLst>
          </p:cNvPr>
          <p:cNvSpPr txBox="1"/>
          <p:nvPr/>
        </p:nvSpPr>
        <p:spPr>
          <a:xfrm>
            <a:off x="497457" y="10725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>
                <a:solidFill>
                  <a:schemeClr val="tx2"/>
                </a:solidFill>
                <a:latin typeface="Arial"/>
                <a:cs typeface="Calibri"/>
              </a:rPr>
              <a:t>Conclusiones</a:t>
            </a:r>
            <a:endParaRPr lang="es-ES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BC66069-6441-4F51-9F9B-2620CD13C85D}"/>
              </a:ext>
            </a:extLst>
          </p:cNvPr>
          <p:cNvSpPr txBox="1"/>
          <p:nvPr/>
        </p:nvSpPr>
        <p:spPr>
          <a:xfrm>
            <a:off x="497457" y="1848928"/>
            <a:ext cx="10765765" cy="406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buChar char="•"/>
            </a:pPr>
            <a:r>
              <a:rPr lang="es-ES" sz="2000">
                <a:solidFill>
                  <a:srgbClr val="404040"/>
                </a:solidFill>
                <a:cs typeface="Arial"/>
              </a:rPr>
              <a:t>A pesar de que el método de microscopia óptica empleando la </a:t>
            </a:r>
            <a:r>
              <a:rPr lang="es-ES" sz="2000" err="1">
                <a:solidFill>
                  <a:srgbClr val="404040"/>
                </a:solidFill>
                <a:cs typeface="Arial"/>
              </a:rPr>
              <a:t>tincion</a:t>
            </a:r>
            <a:r>
              <a:rPr lang="es-ES" sz="2000">
                <a:solidFill>
                  <a:srgbClr val="404040"/>
                </a:solidFill>
                <a:cs typeface="Arial"/>
              </a:rPr>
              <a:t> de azul de lactofenol nos proporciona una identificación de estructuras como hifas, conidióforo y conidios no son completamente suficientes para diferenciar cepas del género </a:t>
            </a:r>
            <a:r>
              <a:rPr lang="es-ES" sz="2000" i="1" err="1">
                <a:solidFill>
                  <a:srgbClr val="404040"/>
                </a:solidFill>
                <a:cs typeface="Arial"/>
              </a:rPr>
              <a:t>Beauveria</a:t>
            </a:r>
            <a:r>
              <a:rPr lang="es-ES" sz="2000" i="1">
                <a:solidFill>
                  <a:srgbClr val="404040"/>
                </a:solidFill>
                <a:cs typeface="Arial"/>
              </a:rPr>
              <a:t> </a:t>
            </a:r>
            <a:r>
              <a:rPr lang="es-ES" sz="2000" i="1" err="1">
                <a:solidFill>
                  <a:srgbClr val="404040"/>
                </a:solidFill>
                <a:cs typeface="Arial"/>
              </a:rPr>
              <a:t>spp</a:t>
            </a:r>
            <a:r>
              <a:rPr lang="es-ES" sz="2000" i="1">
                <a:solidFill>
                  <a:srgbClr val="404040"/>
                </a:solidFill>
                <a:cs typeface="Arial"/>
              </a:rPr>
              <a:t>, </a:t>
            </a:r>
            <a:r>
              <a:rPr lang="es-ES" sz="2000">
                <a:solidFill>
                  <a:srgbClr val="404040"/>
                </a:solidFill>
                <a:cs typeface="Arial"/>
              </a:rPr>
              <a:t>debido a que este presenta unas estructuras muy estrechamente relacionadas por lo que debe realizar pruebas moleculares para el establecimiento de su identidad.</a:t>
            </a:r>
            <a:r>
              <a:rPr lang="es-ES" sz="2000">
                <a:cs typeface="Arial"/>
              </a:rPr>
              <a:t>​</a:t>
            </a:r>
          </a:p>
          <a:p>
            <a:pPr algn="just">
              <a:buChar char="•"/>
            </a:pPr>
            <a:endParaRPr lang="es-ES" sz="2000">
              <a:solidFill>
                <a:srgbClr val="000000"/>
              </a:solidFill>
              <a:cs typeface="Arial"/>
            </a:endParaRPr>
          </a:p>
          <a:p>
            <a:pPr algn="just">
              <a:buChar char="•"/>
            </a:pPr>
            <a:r>
              <a:rPr lang="es-ES" sz="2000">
                <a:solidFill>
                  <a:srgbClr val="404040"/>
                </a:solidFill>
                <a:cs typeface="Arial"/>
              </a:rPr>
              <a:t>Las regiones ITS (</a:t>
            </a:r>
            <a:r>
              <a:rPr lang="es-ES" sz="2000" err="1">
                <a:solidFill>
                  <a:srgbClr val="404040"/>
                </a:solidFill>
                <a:cs typeface="Arial"/>
              </a:rPr>
              <a:t>Internal</a:t>
            </a:r>
            <a:r>
              <a:rPr lang="es-ES" sz="2000">
                <a:solidFill>
                  <a:srgbClr val="404040"/>
                </a:solidFill>
                <a:cs typeface="Arial"/>
              </a:rPr>
              <a:t> </a:t>
            </a:r>
            <a:r>
              <a:rPr lang="es-ES" sz="2000" err="1">
                <a:solidFill>
                  <a:srgbClr val="404040"/>
                </a:solidFill>
                <a:cs typeface="Arial"/>
              </a:rPr>
              <a:t>Transcribed</a:t>
            </a:r>
            <a:r>
              <a:rPr lang="es-ES" sz="2000">
                <a:solidFill>
                  <a:srgbClr val="404040"/>
                </a:solidFill>
                <a:cs typeface="Arial"/>
              </a:rPr>
              <a:t> </a:t>
            </a:r>
            <a:r>
              <a:rPr lang="es-ES" sz="2000" err="1">
                <a:solidFill>
                  <a:srgbClr val="404040"/>
                </a:solidFill>
                <a:cs typeface="Arial"/>
              </a:rPr>
              <a:t>Spacer</a:t>
            </a:r>
            <a:r>
              <a:rPr lang="es-ES" sz="2000">
                <a:solidFill>
                  <a:srgbClr val="404040"/>
                </a:solidFill>
                <a:cs typeface="Arial"/>
              </a:rPr>
              <a:t>) permiten identificar divergencias genéticas  para determinar variabilidad en </a:t>
            </a:r>
            <a:r>
              <a:rPr lang="es-ES" sz="2000" i="1" err="1">
                <a:solidFill>
                  <a:srgbClr val="404040"/>
                </a:solidFill>
                <a:cs typeface="Arial"/>
              </a:rPr>
              <a:t>Beauveria</a:t>
            </a:r>
            <a:r>
              <a:rPr lang="es-ES" sz="2000" i="1">
                <a:solidFill>
                  <a:srgbClr val="404040"/>
                </a:solidFill>
                <a:cs typeface="Arial"/>
              </a:rPr>
              <a:t> </a:t>
            </a:r>
            <a:r>
              <a:rPr lang="es-ES" sz="2000" i="1" err="1">
                <a:solidFill>
                  <a:srgbClr val="404040"/>
                </a:solidFill>
                <a:cs typeface="Arial"/>
              </a:rPr>
              <a:t>bassiana</a:t>
            </a:r>
            <a:r>
              <a:rPr lang="es-ES" sz="2000" i="1">
                <a:solidFill>
                  <a:srgbClr val="404040"/>
                </a:solidFill>
                <a:cs typeface="Arial"/>
              </a:rPr>
              <a:t>.</a:t>
            </a:r>
            <a:r>
              <a:rPr lang="en-US" sz="2000">
                <a:cs typeface="Arial"/>
              </a:rPr>
              <a:t>​</a:t>
            </a:r>
          </a:p>
          <a:p>
            <a:pPr algn="just">
              <a:buChar char="•"/>
            </a:pPr>
            <a:endParaRPr lang="en-US" sz="2000">
              <a:solidFill>
                <a:srgbClr val="000000"/>
              </a:solidFill>
              <a:latin typeface="Arial"/>
              <a:cs typeface="Arial"/>
            </a:endParaRPr>
          </a:p>
          <a:p>
            <a:pPr algn="just">
              <a:buChar char="•"/>
            </a:pPr>
            <a:r>
              <a:rPr lang="es-ES" sz="2000">
                <a:solidFill>
                  <a:srgbClr val="404040"/>
                </a:solidFill>
                <a:latin typeface="Calibri"/>
                <a:cs typeface="Arial"/>
              </a:rPr>
              <a:t>Los diferentes aislados de </a:t>
            </a:r>
            <a:r>
              <a:rPr lang="es-ES" sz="2000" i="1" err="1">
                <a:solidFill>
                  <a:srgbClr val="404040"/>
                </a:solidFill>
                <a:latin typeface="Calibri"/>
                <a:cs typeface="Arial"/>
              </a:rPr>
              <a:t>Beauveria</a:t>
            </a:r>
            <a:r>
              <a:rPr lang="es-ES" sz="2000" i="1">
                <a:solidFill>
                  <a:srgbClr val="404040"/>
                </a:solidFill>
                <a:latin typeface="Calibri"/>
                <a:cs typeface="Arial"/>
              </a:rPr>
              <a:t> </a:t>
            </a:r>
            <a:r>
              <a:rPr lang="es-ES" sz="2000" i="1" err="1">
                <a:solidFill>
                  <a:srgbClr val="404040"/>
                </a:solidFill>
                <a:latin typeface="Calibri"/>
                <a:cs typeface="Arial"/>
              </a:rPr>
              <a:t>bassiana</a:t>
            </a:r>
            <a:r>
              <a:rPr lang="es-ES" sz="2000" i="1">
                <a:solidFill>
                  <a:srgbClr val="404040"/>
                </a:solidFill>
                <a:latin typeface="Calibri"/>
                <a:cs typeface="Arial"/>
              </a:rPr>
              <a:t>  </a:t>
            </a:r>
            <a:r>
              <a:rPr lang="es-ES" sz="2000">
                <a:solidFill>
                  <a:srgbClr val="404040"/>
                </a:solidFill>
                <a:latin typeface="Calibri"/>
                <a:cs typeface="Arial"/>
              </a:rPr>
              <a:t>presenta una patogenicidad </a:t>
            </a:r>
            <a:r>
              <a:rPr lang="es-ES" sz="2000" i="1">
                <a:solidFill>
                  <a:srgbClr val="404040"/>
                </a:solidFill>
                <a:latin typeface="Calibri"/>
                <a:cs typeface="Arial"/>
              </a:rPr>
              <a:t> que </a:t>
            </a:r>
            <a:r>
              <a:rPr lang="es-ES" sz="2000">
                <a:solidFill>
                  <a:srgbClr val="404040"/>
                </a:solidFill>
                <a:latin typeface="Calibri"/>
                <a:cs typeface="Arial"/>
              </a:rPr>
              <a:t>es independiente del tiempo de inoculación en el que ocasiona la muerte a insectos del género </a:t>
            </a:r>
            <a:r>
              <a:rPr lang="es-ES" sz="2000" i="1" err="1">
                <a:solidFill>
                  <a:srgbClr val="404040"/>
                </a:solidFill>
                <a:latin typeface="Calibri"/>
                <a:cs typeface="Arial"/>
              </a:rPr>
              <a:t>Cosmopolites</a:t>
            </a:r>
            <a:r>
              <a:rPr lang="es-ES" sz="2000" i="1">
                <a:solidFill>
                  <a:srgbClr val="404040"/>
                </a:solidFill>
                <a:latin typeface="Calibri"/>
                <a:cs typeface="Arial"/>
              </a:rPr>
              <a:t> </a:t>
            </a:r>
            <a:r>
              <a:rPr lang="es-ES" sz="2000" i="1" err="1">
                <a:solidFill>
                  <a:srgbClr val="404040"/>
                </a:solidFill>
                <a:latin typeface="Calibri"/>
                <a:cs typeface="Arial"/>
              </a:rPr>
              <a:t>sordidus</a:t>
            </a:r>
            <a:r>
              <a:rPr lang="es-ES" sz="2000" i="1">
                <a:solidFill>
                  <a:srgbClr val="404040"/>
                </a:solidFill>
                <a:latin typeface="Calibri"/>
                <a:cs typeface="Arial"/>
              </a:rPr>
              <a:t> </a:t>
            </a:r>
            <a:r>
              <a:rPr lang="es-ES" sz="2000">
                <a:solidFill>
                  <a:srgbClr val="404040"/>
                </a:solidFill>
                <a:latin typeface="Calibri"/>
                <a:cs typeface="Arial"/>
              </a:rPr>
              <a:t>además de una actividad bactericida para bacterias </a:t>
            </a:r>
            <a:r>
              <a:rPr lang="es-ES" sz="2000" err="1">
                <a:solidFill>
                  <a:srgbClr val="404040"/>
                </a:solidFill>
                <a:latin typeface="Calibri"/>
                <a:cs typeface="Arial"/>
              </a:rPr>
              <a:t>fitopatogenas</a:t>
            </a:r>
            <a:r>
              <a:rPr lang="es-ES" sz="2000">
                <a:solidFill>
                  <a:srgbClr val="404040"/>
                </a:solidFill>
                <a:latin typeface="Calibri"/>
                <a:cs typeface="Arial"/>
              </a:rPr>
              <a:t> de genero </a:t>
            </a:r>
            <a:r>
              <a:rPr lang="es-ES" sz="2000" i="1">
                <a:solidFill>
                  <a:srgbClr val="404040"/>
                </a:solidFill>
                <a:latin typeface="Calibri"/>
                <a:cs typeface="Arial"/>
              </a:rPr>
              <a:t>Pseudomonas </a:t>
            </a:r>
            <a:r>
              <a:rPr lang="es-ES" sz="2000" i="1" err="1">
                <a:solidFill>
                  <a:srgbClr val="404040"/>
                </a:solidFill>
                <a:latin typeface="Calibri"/>
                <a:cs typeface="Arial"/>
              </a:rPr>
              <a:t>spp</a:t>
            </a:r>
            <a:r>
              <a:rPr lang="es-ES" sz="2000" i="1">
                <a:solidFill>
                  <a:srgbClr val="404040"/>
                </a:solidFill>
                <a:latin typeface="Calibri"/>
                <a:cs typeface="Arial"/>
              </a:rPr>
              <a:t>.</a:t>
            </a:r>
            <a:r>
              <a:rPr lang="en-US" sz="2000">
                <a:latin typeface="Calibri"/>
                <a:cs typeface="Arial"/>
              </a:rPr>
              <a:t>​</a:t>
            </a:r>
          </a:p>
          <a:p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7FBB11A-4D40-446A-A59A-0C9431EAEB91}"/>
              </a:ext>
            </a:extLst>
          </p:cNvPr>
          <p:cNvSpPr/>
          <p:nvPr/>
        </p:nvSpPr>
        <p:spPr>
          <a:xfrm>
            <a:off x="1306720" y="118344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4376B66-D429-4806-9C3E-A14EDE0D7547}"/>
              </a:ext>
            </a:extLst>
          </p:cNvPr>
          <p:cNvSpPr txBox="1"/>
          <p:nvPr/>
        </p:nvSpPr>
        <p:spPr>
          <a:xfrm>
            <a:off x="9884033" y="620688"/>
            <a:ext cx="2307967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600" b="1" i="1" dirty="0">
                <a:latin typeface="Times New Roman"/>
                <a:cs typeface="Times New Roman"/>
              </a:rPr>
              <a:t>Conclusiones </a:t>
            </a:r>
          </a:p>
        </p:txBody>
      </p:sp>
    </p:spTree>
    <p:extLst>
      <p:ext uri="{BB962C8B-B14F-4D97-AF65-F5344CB8AC3E}">
        <p14:creationId xmlns:p14="http://schemas.microsoft.com/office/powerpoint/2010/main" val="325246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D46B3B1-3806-4B1C-9A7F-2D9586560B32}"/>
              </a:ext>
            </a:extLst>
          </p:cNvPr>
          <p:cNvSpPr txBox="1"/>
          <p:nvPr/>
        </p:nvSpPr>
        <p:spPr>
          <a:xfrm>
            <a:off x="626854" y="1892061"/>
            <a:ext cx="11225840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buChar char="•"/>
            </a:pPr>
            <a:r>
              <a:rPr lang="es-ES">
                <a:solidFill>
                  <a:srgbClr val="404040"/>
                </a:solidFill>
                <a:latin typeface="Arial"/>
                <a:cs typeface="Arial"/>
              </a:rPr>
              <a:t>Se debe evitar la contaminación cruzada con otras cepas de hongos como </a:t>
            </a:r>
            <a:r>
              <a:rPr lang="es-ES" i="1" err="1">
                <a:solidFill>
                  <a:srgbClr val="404040"/>
                </a:solidFill>
                <a:latin typeface="Arial"/>
                <a:cs typeface="Arial"/>
              </a:rPr>
              <a:t>Trichodermas</a:t>
            </a:r>
            <a:r>
              <a:rPr lang="es-ES" i="1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s-ES" i="1" err="1">
                <a:solidFill>
                  <a:srgbClr val="404040"/>
                </a:solidFill>
                <a:latin typeface="Arial"/>
                <a:cs typeface="Arial"/>
              </a:rPr>
              <a:t>spp</a:t>
            </a:r>
            <a:r>
              <a:rPr lang="es-ES">
                <a:solidFill>
                  <a:srgbClr val="404040"/>
                </a:solidFill>
                <a:latin typeface="Arial"/>
                <a:cs typeface="Arial"/>
              </a:rPr>
              <a:t> como un factor primordial a la hora de realizar la propagación de </a:t>
            </a:r>
            <a:r>
              <a:rPr lang="es-ES" i="1" err="1">
                <a:solidFill>
                  <a:srgbClr val="404040"/>
                </a:solidFill>
                <a:latin typeface="Arial"/>
                <a:cs typeface="Arial"/>
              </a:rPr>
              <a:t>Beauveria</a:t>
            </a:r>
            <a:r>
              <a:rPr lang="es-ES" i="1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s-ES" i="1" err="1">
                <a:solidFill>
                  <a:srgbClr val="404040"/>
                </a:solidFill>
                <a:latin typeface="Arial"/>
                <a:cs typeface="Arial"/>
              </a:rPr>
              <a:t>bassiana</a:t>
            </a:r>
            <a:r>
              <a:rPr lang="es-ES" i="1">
                <a:solidFill>
                  <a:srgbClr val="404040"/>
                </a:solidFill>
                <a:latin typeface="Arial"/>
                <a:cs typeface="Arial"/>
              </a:rPr>
              <a:t>.</a:t>
            </a:r>
            <a:r>
              <a:rPr lang="es-ES">
                <a:latin typeface="Arial"/>
                <a:cs typeface="Arial"/>
              </a:rPr>
              <a:t>​</a:t>
            </a:r>
          </a:p>
          <a:p>
            <a:pPr algn="just">
              <a:buChar char="•"/>
            </a:pPr>
            <a:endParaRPr lang="es-ES">
              <a:solidFill>
                <a:srgbClr val="000000"/>
              </a:solidFill>
              <a:latin typeface="Arial"/>
              <a:cs typeface="Arial"/>
            </a:endParaRPr>
          </a:p>
          <a:p>
            <a:pPr algn="just">
              <a:buChar char="•"/>
            </a:pPr>
            <a:r>
              <a:rPr lang="es-ES">
                <a:solidFill>
                  <a:srgbClr val="404040"/>
                </a:solidFill>
                <a:latin typeface="Arial"/>
                <a:cs typeface="Arial"/>
              </a:rPr>
              <a:t>Se debe realizar el aislamiento de hongos entomopatógenos en condiciones ambientales favorables para su dispersión.</a:t>
            </a:r>
          </a:p>
          <a:p>
            <a:pPr algn="just">
              <a:buChar char="•"/>
            </a:pPr>
            <a:endParaRPr lang="en-US"/>
          </a:p>
          <a:p>
            <a:pPr algn="just">
              <a:buChar char="•"/>
            </a:pPr>
            <a:r>
              <a:rPr lang="es-ES">
                <a:solidFill>
                  <a:srgbClr val="404040"/>
                </a:solidFill>
                <a:latin typeface="Arial"/>
                <a:cs typeface="Arial"/>
              </a:rPr>
              <a:t>Para el </a:t>
            </a:r>
            <a:r>
              <a:rPr lang="es-ES" err="1">
                <a:solidFill>
                  <a:srgbClr val="404040"/>
                </a:solidFill>
                <a:latin typeface="Arial"/>
                <a:cs typeface="Arial"/>
              </a:rPr>
              <a:t>biocontrol</a:t>
            </a:r>
            <a:r>
              <a:rPr lang="es-ES">
                <a:solidFill>
                  <a:srgbClr val="404040"/>
                </a:solidFill>
                <a:latin typeface="Arial"/>
                <a:cs typeface="Arial"/>
              </a:rPr>
              <a:t> de bacterias fitopatógenas del género </a:t>
            </a:r>
            <a:r>
              <a:rPr lang="es-ES" i="1">
                <a:solidFill>
                  <a:srgbClr val="404040"/>
                </a:solidFill>
                <a:latin typeface="Arial"/>
                <a:cs typeface="Arial"/>
              </a:rPr>
              <a:t>Pseudomonas </a:t>
            </a:r>
            <a:r>
              <a:rPr lang="es-ES" i="1" err="1">
                <a:solidFill>
                  <a:srgbClr val="404040"/>
                </a:solidFill>
                <a:latin typeface="Arial"/>
                <a:cs typeface="Arial"/>
              </a:rPr>
              <a:t>spp</a:t>
            </a:r>
            <a:r>
              <a:rPr lang="es-ES" i="1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s-ES">
                <a:solidFill>
                  <a:srgbClr val="404040"/>
                </a:solidFill>
                <a:latin typeface="Arial"/>
                <a:cs typeface="Arial"/>
              </a:rPr>
              <a:t>e insectos barrenadores como </a:t>
            </a:r>
            <a:r>
              <a:rPr lang="es-ES" i="1" err="1">
                <a:solidFill>
                  <a:srgbClr val="404040"/>
                </a:solidFill>
                <a:latin typeface="Arial"/>
                <a:cs typeface="Arial"/>
              </a:rPr>
              <a:t>Cosmopolites</a:t>
            </a:r>
            <a:r>
              <a:rPr lang="es-ES" i="1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s-ES" i="1" err="1">
                <a:solidFill>
                  <a:srgbClr val="404040"/>
                </a:solidFill>
                <a:latin typeface="Arial"/>
                <a:cs typeface="Arial"/>
              </a:rPr>
              <a:t>sordidus</a:t>
            </a:r>
            <a:r>
              <a:rPr lang="es-ES" i="1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s-ES">
                <a:solidFill>
                  <a:srgbClr val="404040"/>
                </a:solidFill>
                <a:latin typeface="Arial"/>
                <a:cs typeface="Arial"/>
              </a:rPr>
              <a:t>en cultivos agrícolas del género </a:t>
            </a:r>
            <a:r>
              <a:rPr lang="es-ES" i="1">
                <a:solidFill>
                  <a:srgbClr val="404040"/>
                </a:solidFill>
                <a:latin typeface="Arial"/>
                <a:cs typeface="Arial"/>
              </a:rPr>
              <a:t>Musa.</a:t>
            </a:r>
            <a:endParaRPr lang="es-ES">
              <a:solidFill>
                <a:srgbClr val="404040"/>
              </a:solidFill>
              <a:latin typeface="Arial"/>
              <a:cs typeface="Arial"/>
            </a:endParaRPr>
          </a:p>
          <a:p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0F2D74-8675-4AC6-8969-7BDFA09A3835}"/>
              </a:ext>
            </a:extLst>
          </p:cNvPr>
          <p:cNvSpPr txBox="1"/>
          <p:nvPr/>
        </p:nvSpPr>
        <p:spPr>
          <a:xfrm>
            <a:off x="669985" y="113006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>
                <a:solidFill>
                  <a:schemeClr val="tx2"/>
                </a:solidFill>
                <a:latin typeface="Arial"/>
                <a:cs typeface="Calibri Light"/>
              </a:rPr>
              <a:t>Recomendaciones</a:t>
            </a:r>
            <a:r>
              <a:rPr lang="es-ES">
                <a:solidFill>
                  <a:srgbClr val="404040"/>
                </a:solidFill>
                <a:latin typeface="Calibri Light"/>
                <a:cs typeface="Calibri Light"/>
              </a:rPr>
              <a:t> </a:t>
            </a:r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2C5F45C-BEC0-48A6-BAAE-CB1C9B7589D1}"/>
              </a:ext>
            </a:extLst>
          </p:cNvPr>
          <p:cNvSpPr/>
          <p:nvPr/>
        </p:nvSpPr>
        <p:spPr>
          <a:xfrm>
            <a:off x="1119814" y="132721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2DE0420-9F9E-4EB3-808D-6002CA6C4517}"/>
              </a:ext>
            </a:extLst>
          </p:cNvPr>
          <p:cNvSpPr txBox="1"/>
          <p:nvPr/>
        </p:nvSpPr>
        <p:spPr>
          <a:xfrm>
            <a:off x="9884033" y="620688"/>
            <a:ext cx="2307967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600" b="1" i="1" dirty="0">
                <a:latin typeface="Times New Roman"/>
                <a:cs typeface="Times New Roman"/>
              </a:rPr>
              <a:t>Recomendaciones </a:t>
            </a:r>
          </a:p>
        </p:txBody>
      </p:sp>
    </p:spTree>
    <p:extLst>
      <p:ext uri="{BB962C8B-B14F-4D97-AF65-F5344CB8AC3E}">
        <p14:creationId xmlns:p14="http://schemas.microsoft.com/office/powerpoint/2010/main" val="198771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54434F17-E998-44A0-9B37-3416DF5679F4}"/>
              </a:ext>
            </a:extLst>
          </p:cNvPr>
          <p:cNvSpPr>
            <a:spLocks noGrp="1"/>
          </p:cNvSpPr>
          <p:nvPr/>
        </p:nvSpPr>
        <p:spPr>
          <a:xfrm>
            <a:off x="694714" y="1486301"/>
            <a:ext cx="10460966" cy="4584076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">
                <a:ea typeface="+mn-lt"/>
                <a:cs typeface="+mn-lt"/>
              </a:rPr>
              <a:t>Barnes SE, M. D. (1997). </a:t>
            </a:r>
            <a:r>
              <a:rPr lang="en-US">
                <a:ea typeface="+mn-lt"/>
                <a:cs typeface="+mn-lt"/>
              </a:rPr>
              <a:t>The effect of fatty, organic or phenolic acids on the germination of conidia of </a:t>
            </a:r>
            <a:r>
              <a:rPr lang="en-US" err="1">
                <a:ea typeface="+mn-lt"/>
                <a:cs typeface="+mn-lt"/>
              </a:rPr>
              <a:t>Metarhizium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flavoviride</a:t>
            </a:r>
            <a:r>
              <a:rPr lang="en-US">
                <a:ea typeface="+mn-lt"/>
                <a:cs typeface="+mn-lt"/>
              </a:rPr>
              <a:t>. </a:t>
            </a:r>
            <a:r>
              <a:rPr lang="es" i="1" err="1">
                <a:ea typeface="+mn-lt"/>
                <a:cs typeface="+mn-lt"/>
              </a:rPr>
              <a:t>Mycol</a:t>
            </a:r>
            <a:r>
              <a:rPr lang="es" i="1">
                <a:ea typeface="+mn-lt"/>
                <a:cs typeface="+mn-lt"/>
              </a:rPr>
              <a:t>. Res. 101 (6) : 662–666</a:t>
            </a:r>
            <a:r>
              <a:rPr lang="es">
                <a:ea typeface="+mn-lt"/>
                <a:cs typeface="+mn-lt"/>
              </a:rPr>
              <a:t>, 5.</a:t>
            </a:r>
            <a:r>
              <a:rPr lang="en-US">
                <a:ea typeface="+mn-lt"/>
                <a:cs typeface="+mn-lt"/>
              </a:rPr>
              <a:t> </a:t>
            </a:r>
            <a:endParaRPr lang="es-ES"/>
          </a:p>
          <a:p>
            <a:pPr algn="just"/>
            <a:r>
              <a:rPr lang="es" err="1">
                <a:ea typeface="+mn-lt"/>
                <a:cs typeface="+mn-lt"/>
              </a:rPr>
              <a:t>Bassi</a:t>
            </a:r>
            <a:r>
              <a:rPr lang="es">
                <a:ea typeface="+mn-lt"/>
                <a:cs typeface="+mn-lt"/>
              </a:rPr>
              <a:t>, A. (1836). Del mal del </a:t>
            </a:r>
            <a:r>
              <a:rPr lang="es" err="1">
                <a:ea typeface="+mn-lt"/>
                <a:cs typeface="+mn-lt"/>
              </a:rPr>
              <a:t>segno</a:t>
            </a:r>
            <a:r>
              <a:rPr lang="es">
                <a:ea typeface="+mn-lt"/>
                <a:cs typeface="+mn-lt"/>
              </a:rPr>
              <a:t> </a:t>
            </a:r>
            <a:r>
              <a:rPr lang="es" err="1">
                <a:ea typeface="+mn-lt"/>
                <a:cs typeface="+mn-lt"/>
              </a:rPr>
              <a:t>calcinaccio</a:t>
            </a:r>
            <a:r>
              <a:rPr lang="es">
                <a:ea typeface="+mn-lt"/>
                <a:cs typeface="+mn-lt"/>
              </a:rPr>
              <a:t> o </a:t>
            </a:r>
            <a:r>
              <a:rPr lang="es" err="1">
                <a:ea typeface="+mn-lt"/>
                <a:cs typeface="+mn-lt"/>
              </a:rPr>
              <a:t>moscardino</a:t>
            </a:r>
            <a:r>
              <a:rPr lang="es">
                <a:ea typeface="+mn-lt"/>
                <a:cs typeface="+mn-lt"/>
              </a:rPr>
              <a:t>.</a:t>
            </a:r>
            <a:r>
              <a:rPr lang="en-US">
                <a:ea typeface="+mn-lt"/>
                <a:cs typeface="+mn-lt"/>
              </a:rPr>
              <a:t> </a:t>
            </a:r>
          </a:p>
          <a:p>
            <a:pPr algn="just"/>
            <a:r>
              <a:rPr lang="es">
                <a:ea typeface="+mn-lt"/>
                <a:cs typeface="+mn-lt"/>
              </a:rPr>
              <a:t>José Guadalupe Ávila-Hernández, M. L.-I.-Q.-P.-M.-Z. (2020). </a:t>
            </a:r>
            <a:r>
              <a:rPr lang="en-US">
                <a:ea typeface="+mn-lt"/>
                <a:cs typeface="+mn-lt"/>
              </a:rPr>
              <a:t>Beauveria </a:t>
            </a:r>
            <a:r>
              <a:rPr lang="en-US" err="1">
                <a:ea typeface="+mn-lt"/>
                <a:cs typeface="+mn-lt"/>
              </a:rPr>
              <a:t>bassiana</a:t>
            </a:r>
            <a:r>
              <a:rPr lang="en-US">
                <a:ea typeface="+mn-lt"/>
                <a:cs typeface="+mn-lt"/>
              </a:rPr>
              <a:t> secondary metabolites: a review inside their production systems, biosynthesis, and bioactivities. </a:t>
            </a:r>
            <a:r>
              <a:rPr lang="en-US" i="1">
                <a:ea typeface="+mn-lt"/>
                <a:cs typeface="+mn-lt"/>
              </a:rPr>
              <a:t>Mexican Journal of Biotechnology</a:t>
            </a:r>
            <a:r>
              <a:rPr lang="en-US">
                <a:ea typeface="+mn-lt"/>
                <a:cs typeface="+mn-lt"/>
              </a:rPr>
              <a:t>, 33. </a:t>
            </a:r>
          </a:p>
          <a:p>
            <a:pPr algn="just"/>
            <a:r>
              <a:rPr lang="en-US">
                <a:ea typeface="+mn-lt"/>
                <a:cs typeface="+mn-lt"/>
              </a:rPr>
              <a:t>Hajek A.E, S. L. (1994). Interactions between fungal pathogens and insect host. </a:t>
            </a:r>
            <a:r>
              <a:rPr lang="es" i="1" err="1">
                <a:ea typeface="+mn-lt"/>
                <a:cs typeface="+mn-lt"/>
              </a:rPr>
              <a:t>Annual</a:t>
            </a:r>
            <a:r>
              <a:rPr lang="es" i="1">
                <a:ea typeface="+mn-lt"/>
                <a:cs typeface="+mn-lt"/>
              </a:rPr>
              <a:t> </a:t>
            </a:r>
            <a:r>
              <a:rPr lang="es" i="1" err="1">
                <a:ea typeface="+mn-lt"/>
                <a:cs typeface="+mn-lt"/>
              </a:rPr>
              <a:t>Review</a:t>
            </a:r>
            <a:r>
              <a:rPr lang="es" i="1">
                <a:ea typeface="+mn-lt"/>
                <a:cs typeface="+mn-lt"/>
              </a:rPr>
              <a:t> </a:t>
            </a:r>
            <a:r>
              <a:rPr lang="es" i="1" err="1">
                <a:ea typeface="+mn-lt"/>
                <a:cs typeface="+mn-lt"/>
              </a:rPr>
              <a:t>of</a:t>
            </a:r>
            <a:r>
              <a:rPr lang="es" i="1">
                <a:ea typeface="+mn-lt"/>
                <a:cs typeface="+mn-lt"/>
              </a:rPr>
              <a:t> </a:t>
            </a:r>
            <a:r>
              <a:rPr lang="es" i="1" err="1">
                <a:ea typeface="+mn-lt"/>
                <a:cs typeface="+mn-lt"/>
              </a:rPr>
              <a:t>Entomol</a:t>
            </a:r>
            <a:r>
              <a:rPr lang="es" i="1">
                <a:ea typeface="+mn-lt"/>
                <a:cs typeface="+mn-lt"/>
              </a:rPr>
              <a:t> 39:293-322</a:t>
            </a:r>
            <a:r>
              <a:rPr lang="es">
                <a:ea typeface="+mn-lt"/>
                <a:cs typeface="+mn-lt"/>
              </a:rPr>
              <a:t>, 31</a:t>
            </a:r>
            <a:endParaRPr lang="en-US">
              <a:ea typeface="+mn-lt"/>
              <a:cs typeface="+mn-lt"/>
            </a:endParaRPr>
          </a:p>
          <a:p>
            <a:pPr algn="just"/>
            <a:r>
              <a:rPr lang="en-US">
                <a:ea typeface="+mn-lt"/>
                <a:cs typeface="+mn-lt"/>
              </a:rPr>
              <a:t>Ostmark, H. E. (1974). Economic insect pests of bananas. </a:t>
            </a:r>
            <a:r>
              <a:rPr lang="es" i="1" err="1">
                <a:ea typeface="+mn-lt"/>
                <a:cs typeface="+mn-lt"/>
              </a:rPr>
              <a:t>Annualreviews</a:t>
            </a:r>
            <a:r>
              <a:rPr lang="es">
                <a:ea typeface="+mn-lt"/>
                <a:cs typeface="+mn-lt"/>
              </a:rPr>
              <a:t>, 16.</a:t>
            </a:r>
            <a:r>
              <a:rPr lang="es-ES">
                <a:ea typeface="+mn-lt"/>
                <a:cs typeface="+mn-lt"/>
              </a:rPr>
              <a:t> </a:t>
            </a:r>
            <a:endParaRPr lang="en-US">
              <a:ea typeface="+mn-lt"/>
              <a:cs typeface="+mn-lt"/>
            </a:endParaRPr>
          </a:p>
          <a:p>
            <a:pPr algn="just"/>
            <a:r>
              <a:rPr lang="en-US">
                <a:ea typeface="+mn-lt"/>
                <a:cs typeface="+mn-lt"/>
              </a:rPr>
              <a:t>Zimmerman, E. C. (1968). </a:t>
            </a:r>
            <a:r>
              <a:rPr lang="en-US" err="1">
                <a:ea typeface="+mn-lt"/>
                <a:cs typeface="+mn-lt"/>
              </a:rPr>
              <a:t>Rhynchophorinae</a:t>
            </a:r>
            <a:r>
              <a:rPr lang="en-US">
                <a:ea typeface="+mn-lt"/>
                <a:cs typeface="+mn-lt"/>
              </a:rPr>
              <a:t> of Southeastern Polynesia . </a:t>
            </a:r>
            <a:r>
              <a:rPr lang="en-US" i="1">
                <a:ea typeface="+mn-lt"/>
                <a:cs typeface="+mn-lt"/>
              </a:rPr>
              <a:t>Pacific Insects </a:t>
            </a:r>
            <a:r>
              <a:rPr lang="en-US">
                <a:ea typeface="+mn-lt"/>
                <a:cs typeface="+mn-lt"/>
              </a:rPr>
              <a:t>, 31.</a:t>
            </a:r>
            <a:endParaRPr lang="es-ES">
              <a:ea typeface="+mn-lt"/>
              <a:cs typeface="+mn-lt"/>
            </a:endParaRPr>
          </a:p>
          <a:p>
            <a:endParaRPr lang="es-ES">
              <a:ea typeface="+mn-lt"/>
              <a:cs typeface="+mn-lt"/>
            </a:endParaRPr>
          </a:p>
          <a:p>
            <a:endParaRPr lang="es-ES">
              <a:cs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034B415-B28D-4B0F-B5BC-AD23BAB76C11}"/>
              </a:ext>
            </a:extLst>
          </p:cNvPr>
          <p:cNvSpPr txBox="1"/>
          <p:nvPr/>
        </p:nvSpPr>
        <p:spPr>
          <a:xfrm>
            <a:off x="698740" y="84251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>
                <a:solidFill>
                  <a:schemeClr val="tx2"/>
                </a:solidFill>
                <a:latin typeface="Arial"/>
                <a:cs typeface="Calibri"/>
              </a:rPr>
              <a:t>Referencias </a:t>
            </a:r>
            <a:endParaRPr lang="es-ES" b="1">
              <a:solidFill>
                <a:schemeClr val="tx2"/>
              </a:solidFill>
              <a:latin typeface="Arial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374AE5E-88E2-4EB4-8589-036F0CB63897}"/>
              </a:ext>
            </a:extLst>
          </p:cNvPr>
          <p:cNvSpPr/>
          <p:nvPr/>
        </p:nvSpPr>
        <p:spPr>
          <a:xfrm>
            <a:off x="1234833" y="89589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77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9A36218-B499-41A2-A8E4-51CF1870F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6" t="18510" r="3990" b="23487"/>
          <a:stretch/>
        </p:blipFill>
        <p:spPr>
          <a:xfrm>
            <a:off x="1393635" y="2547136"/>
            <a:ext cx="5770307" cy="1637437"/>
          </a:xfrm>
          <a:prstGeom prst="rect">
            <a:avLst/>
          </a:prstGeom>
          <a:ln w="12700"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FB11554-C600-4F40-A38A-0B9764D40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726" y="2550629"/>
            <a:ext cx="1681096" cy="1541492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71583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2">
            <a:extLst>
              <a:ext uri="{FF2B5EF4-FFF2-40B4-BE49-F238E27FC236}">
                <a16:creationId xmlns:a16="http://schemas.microsoft.com/office/drawing/2014/main" id="{A594C41E-9F1C-694A-9EC8-030A85B68ACD}"/>
              </a:ext>
            </a:extLst>
          </p:cNvPr>
          <p:cNvSpPr/>
          <p:nvPr/>
        </p:nvSpPr>
        <p:spPr>
          <a:xfrm>
            <a:off x="501588" y="103967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CuadroTexto 3">
            <a:extLst>
              <a:ext uri="{FF2B5EF4-FFF2-40B4-BE49-F238E27FC236}">
                <a16:creationId xmlns:a16="http://schemas.microsoft.com/office/drawing/2014/main" id="{FB0DA0CA-7BD5-DD45-8D0F-E85BECC99BF1}"/>
              </a:ext>
            </a:extLst>
          </p:cNvPr>
          <p:cNvSpPr txBox="1"/>
          <p:nvPr/>
        </p:nvSpPr>
        <p:spPr>
          <a:xfrm>
            <a:off x="10128448" y="615270"/>
            <a:ext cx="2063552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sp>
        <p:nvSpPr>
          <p:cNvPr id="4" name="CuadroTexto 8">
            <a:extLst>
              <a:ext uri="{FF2B5EF4-FFF2-40B4-BE49-F238E27FC236}">
                <a16:creationId xmlns:a16="http://schemas.microsoft.com/office/drawing/2014/main" id="{A84DE537-4984-9740-A91B-B84F4A94B8C5}"/>
              </a:ext>
            </a:extLst>
          </p:cNvPr>
          <p:cNvSpPr txBox="1"/>
          <p:nvPr/>
        </p:nvSpPr>
        <p:spPr>
          <a:xfrm>
            <a:off x="325724" y="639055"/>
            <a:ext cx="67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>
                <a:solidFill>
                  <a:schemeClr val="accent2">
                    <a:lumMod val="75000"/>
                  </a:schemeClr>
                </a:solidFill>
              </a:rPr>
              <a:t>Características morfológicas de Beauveria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Imagen 4">
            <a:extLst>
              <a:ext uri="{FF2B5EF4-FFF2-40B4-BE49-F238E27FC236}">
                <a16:creationId xmlns:a16="http://schemas.microsoft.com/office/drawing/2014/main" id="{6D6A1C08-F0A3-C04C-A374-D2808E84B6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" t="13526" b="10425"/>
          <a:stretch/>
        </p:blipFill>
        <p:spPr>
          <a:xfrm>
            <a:off x="4801101" y="3398975"/>
            <a:ext cx="2589797" cy="2717654"/>
          </a:xfrm>
          <a:prstGeom prst="rect">
            <a:avLst/>
          </a:prstGeom>
        </p:spPr>
      </p:pic>
      <p:pic>
        <p:nvPicPr>
          <p:cNvPr id="15" name="Imagen 7">
            <a:extLst>
              <a:ext uri="{FF2B5EF4-FFF2-40B4-BE49-F238E27FC236}">
                <a16:creationId xmlns:a16="http://schemas.microsoft.com/office/drawing/2014/main" id="{FA134AA2-DB3A-0A4A-8C85-63A019C73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8" t="32604" r="9959" b="22482"/>
          <a:stretch/>
        </p:blipFill>
        <p:spPr>
          <a:xfrm>
            <a:off x="8382035" y="3425868"/>
            <a:ext cx="2589797" cy="2717654"/>
          </a:xfrm>
          <a:prstGeom prst="ellipse">
            <a:avLst/>
          </a:prstGeom>
          <a:ln w="28575">
            <a:solidFill>
              <a:srgbClr val="0070C0"/>
            </a:solidFill>
          </a:ln>
          <a:effectLst>
            <a:softEdge rad="112500"/>
          </a:effectLst>
        </p:spPr>
      </p:pic>
      <p:pic>
        <p:nvPicPr>
          <p:cNvPr id="16" name="Imagen 5">
            <a:extLst>
              <a:ext uri="{FF2B5EF4-FFF2-40B4-BE49-F238E27FC236}">
                <a16:creationId xmlns:a16="http://schemas.microsoft.com/office/drawing/2014/main" id="{34BE1119-BA7F-0C45-8B27-F53BE2C75E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45" r="11526" b="-638"/>
          <a:stretch/>
        </p:blipFill>
        <p:spPr>
          <a:xfrm rot="5400000">
            <a:off x="912524" y="3409687"/>
            <a:ext cx="2662523" cy="2828694"/>
          </a:xfrm>
          <a:prstGeom prst="rect">
            <a:avLst/>
          </a:prstGeom>
        </p:spPr>
      </p:pic>
      <p:pic>
        <p:nvPicPr>
          <p:cNvPr id="17" name="Gráfico 57" descr="Atrás con relleno sólido">
            <a:extLst>
              <a:ext uri="{FF2B5EF4-FFF2-40B4-BE49-F238E27FC236}">
                <a16:creationId xmlns:a16="http://schemas.microsoft.com/office/drawing/2014/main" id="{8CC42FE3-271C-4042-86A3-62E27D27F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8637" y="4250622"/>
            <a:ext cx="1398494" cy="1129552"/>
          </a:xfrm>
          <a:prstGeom prst="rect">
            <a:avLst/>
          </a:prstGeom>
        </p:spPr>
      </p:pic>
      <p:pic>
        <p:nvPicPr>
          <p:cNvPr id="18" name="Gráfico 57" descr="Atrás con relleno sólido">
            <a:extLst>
              <a:ext uri="{FF2B5EF4-FFF2-40B4-BE49-F238E27FC236}">
                <a16:creationId xmlns:a16="http://schemas.microsoft.com/office/drawing/2014/main" id="{828A85A5-2F46-9548-BB44-B5226DC8D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50025" y="4116151"/>
            <a:ext cx="1398494" cy="1129552"/>
          </a:xfrm>
          <a:prstGeom prst="rect">
            <a:avLst/>
          </a:prstGeom>
        </p:spPr>
      </p:pic>
      <p:sp>
        <p:nvSpPr>
          <p:cNvPr id="19" name="CuadroTexto 17">
            <a:extLst>
              <a:ext uri="{FF2B5EF4-FFF2-40B4-BE49-F238E27FC236}">
                <a16:creationId xmlns:a16="http://schemas.microsoft.com/office/drawing/2014/main" id="{280F9785-7B83-E940-B78D-32B4A61BE57B}"/>
              </a:ext>
            </a:extLst>
          </p:cNvPr>
          <p:cNvSpPr txBox="1"/>
          <p:nvPr/>
        </p:nvSpPr>
        <p:spPr>
          <a:xfrm>
            <a:off x="191344" y="1320782"/>
            <a:ext cx="8326058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kumimoji="0" lang="es-ES" altLang="es-EC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0" lang="es-ES" altLang="es-EC" b="0" i="0" u="none" strike="noStrike" cap="none" normalizeH="0" baseline="0">
                <a:ln>
                  <a:noFill/>
                </a:ln>
                <a:effectLst/>
                <a:latin typeface="Times New Roman"/>
                <a:cs typeface="Times New Roman"/>
              </a:rPr>
              <a:t>Micelio blanco o ligeramente coloreado con un aspecto blanco esponjoso a polvoriento</a:t>
            </a:r>
            <a:endParaRPr lang="es-ES" altLang="es-EC" b="0" i="0" u="none" strike="noStrike" cap="none" normalizeH="0" baseline="0">
              <a:ln>
                <a:noFill/>
              </a:ln>
              <a:effectLst/>
              <a:latin typeface="Times New Roman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0" lang="es-ES" altLang="es-EC" b="0" i="0" u="none" strike="noStrike" cap="none" normalizeH="0" baseline="0">
                <a:ln>
                  <a:noFill/>
                </a:ln>
                <a:effectLst/>
                <a:latin typeface="Times New Roman"/>
                <a:cs typeface="Times New Roman"/>
              </a:rPr>
              <a:t>Conidióforos solos, agrupados irregularmente o en racimos que aparece en </a:t>
            </a:r>
            <a:r>
              <a:rPr lang="es-ES" altLang="es-EC" err="1">
                <a:latin typeface="Times New Roman"/>
                <a:cs typeface="Times New Roman"/>
              </a:rPr>
              <a:t>zig-zag</a:t>
            </a:r>
            <a:r>
              <a:rPr lang="es-ES" altLang="es-EC">
                <a:latin typeface="Times New Roman"/>
                <a:cs typeface="Times New Roman"/>
              </a:rPr>
              <a:t> </a:t>
            </a:r>
            <a:r>
              <a:rPr kumimoji="0" lang="es-ES" altLang="es-EC" b="0" i="0" u="none" strike="noStrike" cap="none" normalizeH="0" baseline="0">
                <a:ln>
                  <a:noFill/>
                </a:ln>
                <a:effectLst/>
                <a:latin typeface="Times New Roman"/>
                <a:cs typeface="Times New Roman"/>
              </a:rPr>
              <a:t>después de que se producen varios conidios globosos </a:t>
            </a:r>
            <a:r>
              <a:rPr lang="es-ES">
                <a:latin typeface="Times New Roman"/>
                <a:cs typeface="Times New Roman"/>
              </a:rPr>
              <a:t>de 2 a 3 µ  (</a:t>
            </a:r>
            <a:r>
              <a:rPr lang="es-EC">
                <a:latin typeface="Times New Roman"/>
                <a:cs typeface="Times New Roman"/>
              </a:rPr>
              <a:t>Barnet &amp; Hunter, 1972).</a:t>
            </a:r>
            <a:endParaRPr kumimoji="0" lang="es-ES" altLang="es-EC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endParaRPr lang="es-EC"/>
          </a:p>
        </p:txBody>
      </p:sp>
      <p:pic>
        <p:nvPicPr>
          <p:cNvPr id="9218" name="Picture 2" descr="Beauveria bassiana en el Control Biológico de Patógenos | Intagri S.C.">
            <a:extLst>
              <a:ext uri="{FF2B5EF4-FFF2-40B4-BE49-F238E27FC236}">
                <a16:creationId xmlns:a16="http://schemas.microsoft.com/office/drawing/2014/main" id="{1A98B4B9-11DA-AF4A-8EF0-7E9189E67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456" y="1628800"/>
            <a:ext cx="2076386" cy="12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3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2">
            <a:extLst>
              <a:ext uri="{FF2B5EF4-FFF2-40B4-BE49-F238E27FC236}">
                <a16:creationId xmlns:a16="http://schemas.microsoft.com/office/drawing/2014/main" id="{AC63A6B9-406A-4F4F-A7AC-58DFE94D9DE4}"/>
              </a:ext>
            </a:extLst>
          </p:cNvPr>
          <p:cNvSpPr/>
          <p:nvPr/>
        </p:nvSpPr>
        <p:spPr>
          <a:xfrm>
            <a:off x="501588" y="103967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CuadroTexto 3">
            <a:extLst>
              <a:ext uri="{FF2B5EF4-FFF2-40B4-BE49-F238E27FC236}">
                <a16:creationId xmlns:a16="http://schemas.microsoft.com/office/drawing/2014/main" id="{1DBD2C23-290C-DA4F-827B-201A269C0EC3}"/>
              </a:ext>
            </a:extLst>
          </p:cNvPr>
          <p:cNvSpPr txBox="1"/>
          <p:nvPr/>
        </p:nvSpPr>
        <p:spPr>
          <a:xfrm>
            <a:off x="10128448" y="615270"/>
            <a:ext cx="2063552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sp>
        <p:nvSpPr>
          <p:cNvPr id="4" name="CuadroTexto 8">
            <a:extLst>
              <a:ext uri="{FF2B5EF4-FFF2-40B4-BE49-F238E27FC236}">
                <a16:creationId xmlns:a16="http://schemas.microsoft.com/office/drawing/2014/main" id="{ABBD7CE6-E047-EB42-BF9F-42FBFC7881E6}"/>
              </a:ext>
            </a:extLst>
          </p:cNvPr>
          <p:cNvSpPr txBox="1"/>
          <p:nvPr/>
        </p:nvSpPr>
        <p:spPr>
          <a:xfrm>
            <a:off x="325724" y="639055"/>
            <a:ext cx="67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>
                <a:solidFill>
                  <a:schemeClr val="accent2">
                    <a:lumMod val="75000"/>
                  </a:schemeClr>
                </a:solidFill>
              </a:rPr>
              <a:t>Mecanismo de infección del hongo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Imagen 3">
            <a:extLst>
              <a:ext uri="{FF2B5EF4-FFF2-40B4-BE49-F238E27FC236}">
                <a16:creationId xmlns:a16="http://schemas.microsoft.com/office/drawing/2014/main" id="{FE8ED59D-B3E3-7E47-8733-73F3B6115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614332"/>
            <a:ext cx="9222337" cy="397716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9132EC6-73C0-EB46-99C6-4E2DEDE5843F}"/>
              </a:ext>
            </a:extLst>
          </p:cNvPr>
          <p:cNvSpPr txBox="1"/>
          <p:nvPr/>
        </p:nvSpPr>
        <p:spPr>
          <a:xfrm>
            <a:off x="2495600" y="5849613"/>
            <a:ext cx="386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effectLst/>
                <a:latin typeface="Times New Roman" panose="02020603050405020304" pitchFamily="18" charset="0"/>
              </a:rPr>
              <a:t>(Gabriel </a:t>
            </a:r>
            <a:r>
              <a:rPr lang="sv-SE" err="1">
                <a:effectLst/>
                <a:latin typeface="Times New Roman" panose="02020603050405020304" pitchFamily="18" charset="0"/>
              </a:rPr>
              <a:t>Moura</a:t>
            </a:r>
            <a:r>
              <a:rPr lang="sv-SE">
                <a:effectLst/>
                <a:latin typeface="Times New Roman" panose="02020603050405020304" pitchFamily="18" charset="0"/>
              </a:rPr>
              <a:t> </a:t>
            </a:r>
            <a:r>
              <a:rPr lang="sv-SE" err="1">
                <a:effectLst/>
                <a:latin typeface="Times New Roman" panose="02020603050405020304" pitchFamily="18" charset="0"/>
              </a:rPr>
              <a:t>Mascarin</a:t>
            </a:r>
            <a:r>
              <a:rPr lang="sv-SE">
                <a:effectLst/>
                <a:latin typeface="Times New Roman" panose="02020603050405020304" pitchFamily="18" charset="0"/>
              </a:rPr>
              <a:t> et al, 2016)</a:t>
            </a:r>
            <a:endParaRPr lang="es-EC"/>
          </a:p>
        </p:txBody>
      </p:sp>
      <p:sp>
        <p:nvSpPr>
          <p:cNvPr id="7" name="CuadroTexto 7">
            <a:extLst>
              <a:ext uri="{FF2B5EF4-FFF2-40B4-BE49-F238E27FC236}">
                <a16:creationId xmlns:a16="http://schemas.microsoft.com/office/drawing/2014/main" id="{8C797515-0D69-C344-AB08-BC96F546C749}"/>
              </a:ext>
            </a:extLst>
          </p:cNvPr>
          <p:cNvSpPr txBox="1"/>
          <p:nvPr/>
        </p:nvSpPr>
        <p:spPr>
          <a:xfrm>
            <a:off x="119336" y="5884615"/>
            <a:ext cx="2855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s-ES" err="1">
                <a:latin typeface="Times New Roman" panose="02020603050405020304" pitchFamily="18" charset="0"/>
                <a:cs typeface="Times New Roman" panose="02020603050405020304" pitchFamily="18" charset="0"/>
              </a:rPr>
              <a:t>Hajek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ES" err="1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err="1">
                <a:latin typeface="Times New Roman" panose="02020603050405020304" pitchFamily="18" charset="0"/>
                <a:cs typeface="Times New Roman" panose="02020603050405020304" pitchFamily="18" charset="0"/>
              </a:rPr>
              <a:t>Leger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 1994)</a:t>
            </a:r>
          </a:p>
        </p:txBody>
      </p:sp>
    </p:spTree>
    <p:extLst>
      <p:ext uri="{BB962C8B-B14F-4D97-AF65-F5344CB8AC3E}">
        <p14:creationId xmlns:p14="http://schemas.microsoft.com/office/powerpoint/2010/main" val="22196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2">
            <a:extLst>
              <a:ext uri="{FF2B5EF4-FFF2-40B4-BE49-F238E27FC236}">
                <a16:creationId xmlns:a16="http://schemas.microsoft.com/office/drawing/2014/main" id="{5E052362-A3A7-0B44-BFDA-53E7F826CDC2}"/>
              </a:ext>
            </a:extLst>
          </p:cNvPr>
          <p:cNvSpPr/>
          <p:nvPr/>
        </p:nvSpPr>
        <p:spPr>
          <a:xfrm>
            <a:off x="501588" y="103967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CuadroTexto 3">
            <a:extLst>
              <a:ext uri="{FF2B5EF4-FFF2-40B4-BE49-F238E27FC236}">
                <a16:creationId xmlns:a16="http://schemas.microsoft.com/office/drawing/2014/main" id="{D95B86D3-2528-8342-82DE-896EF380F80C}"/>
              </a:ext>
            </a:extLst>
          </p:cNvPr>
          <p:cNvSpPr txBox="1"/>
          <p:nvPr/>
        </p:nvSpPr>
        <p:spPr>
          <a:xfrm>
            <a:off x="10128448" y="615270"/>
            <a:ext cx="2063552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sp>
        <p:nvSpPr>
          <p:cNvPr id="4" name="CuadroTexto 8">
            <a:extLst>
              <a:ext uri="{FF2B5EF4-FFF2-40B4-BE49-F238E27FC236}">
                <a16:creationId xmlns:a16="http://schemas.microsoft.com/office/drawing/2014/main" id="{81B74600-D9F1-5E4E-AC34-2418F29C4CB5}"/>
              </a:ext>
            </a:extLst>
          </p:cNvPr>
          <p:cNvSpPr txBox="1"/>
          <p:nvPr/>
        </p:nvSpPr>
        <p:spPr>
          <a:xfrm>
            <a:off x="325724" y="639055"/>
            <a:ext cx="67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>
                <a:solidFill>
                  <a:schemeClr val="accent2">
                    <a:lumMod val="75000"/>
                  </a:schemeClr>
                </a:solidFill>
              </a:rPr>
              <a:t>Interacción insecto-planta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C80D5EB-A897-DE43-A7F6-AEED6860B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448788"/>
            <a:ext cx="9282946" cy="430153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73CF482-6307-B04B-AD4B-FB97CDE49A51}"/>
              </a:ext>
            </a:extLst>
          </p:cNvPr>
          <p:cNvSpPr txBox="1"/>
          <p:nvPr/>
        </p:nvSpPr>
        <p:spPr>
          <a:xfrm>
            <a:off x="0" y="5897217"/>
            <a:ext cx="386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effectLst/>
                <a:latin typeface="Times New Roman" panose="02020603050405020304" pitchFamily="18" charset="0"/>
              </a:rPr>
              <a:t>(Gabriel Moura Mascarin et al, 2016)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265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2">
            <a:extLst>
              <a:ext uri="{FF2B5EF4-FFF2-40B4-BE49-F238E27FC236}">
                <a16:creationId xmlns:a16="http://schemas.microsoft.com/office/drawing/2014/main" id="{E46B988F-A1B1-4147-AA2E-8FA633B33427}"/>
              </a:ext>
            </a:extLst>
          </p:cNvPr>
          <p:cNvSpPr/>
          <p:nvPr/>
        </p:nvSpPr>
        <p:spPr>
          <a:xfrm>
            <a:off x="501588" y="103967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CuadroTexto 3">
            <a:extLst>
              <a:ext uri="{FF2B5EF4-FFF2-40B4-BE49-F238E27FC236}">
                <a16:creationId xmlns:a16="http://schemas.microsoft.com/office/drawing/2014/main" id="{6CE45401-156D-0746-8106-1564BC39DAD7}"/>
              </a:ext>
            </a:extLst>
          </p:cNvPr>
          <p:cNvSpPr txBox="1"/>
          <p:nvPr/>
        </p:nvSpPr>
        <p:spPr>
          <a:xfrm>
            <a:off x="10128448" y="615270"/>
            <a:ext cx="2063552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989CF97E-FA9E-8A4A-9224-711D0BBBA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17" y="1358732"/>
            <a:ext cx="3438665" cy="21235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6">
            <a:extLst>
              <a:ext uri="{FF2B5EF4-FFF2-40B4-BE49-F238E27FC236}">
                <a16:creationId xmlns:a16="http://schemas.microsoft.com/office/drawing/2014/main" id="{5EF5AF73-9999-FB4A-BBA3-F54BB1061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72" y="3826633"/>
            <a:ext cx="3439005" cy="15854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uadroTexto 9">
            <a:extLst>
              <a:ext uri="{FF2B5EF4-FFF2-40B4-BE49-F238E27FC236}">
                <a16:creationId xmlns:a16="http://schemas.microsoft.com/office/drawing/2014/main" id="{E970B971-26CC-4246-8236-292E80303BFA}"/>
              </a:ext>
            </a:extLst>
          </p:cNvPr>
          <p:cNvSpPr txBox="1"/>
          <p:nvPr/>
        </p:nvSpPr>
        <p:spPr>
          <a:xfrm>
            <a:off x="2012204" y="3395796"/>
            <a:ext cx="316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/>
              <a:t>Oosporein</a:t>
            </a:r>
          </a:p>
        </p:txBody>
      </p:sp>
      <p:sp>
        <p:nvSpPr>
          <p:cNvPr id="7" name="CuadroTexto 10">
            <a:extLst>
              <a:ext uri="{FF2B5EF4-FFF2-40B4-BE49-F238E27FC236}">
                <a16:creationId xmlns:a16="http://schemas.microsoft.com/office/drawing/2014/main" id="{B8B01DDC-9BEC-3242-94EE-62AA28DCC08C}"/>
              </a:ext>
            </a:extLst>
          </p:cNvPr>
          <p:cNvSpPr txBox="1"/>
          <p:nvPr/>
        </p:nvSpPr>
        <p:spPr>
          <a:xfrm>
            <a:off x="1898420" y="5466245"/>
            <a:ext cx="316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/>
              <a:t>Bassianin</a:t>
            </a:r>
          </a:p>
        </p:txBody>
      </p:sp>
      <p:pic>
        <p:nvPicPr>
          <p:cNvPr id="8" name="Imagen 15">
            <a:extLst>
              <a:ext uri="{FF2B5EF4-FFF2-40B4-BE49-F238E27FC236}">
                <a16:creationId xmlns:a16="http://schemas.microsoft.com/office/drawing/2014/main" id="{F51B898F-9CF3-F746-A8F2-08D0EAC0B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845" y="1358732"/>
            <a:ext cx="3860709" cy="15755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uadroTexto 20">
            <a:extLst>
              <a:ext uri="{FF2B5EF4-FFF2-40B4-BE49-F238E27FC236}">
                <a16:creationId xmlns:a16="http://schemas.microsoft.com/office/drawing/2014/main" id="{DC373B50-DB5E-5240-9581-A942040B654A}"/>
              </a:ext>
            </a:extLst>
          </p:cNvPr>
          <p:cNvSpPr txBox="1"/>
          <p:nvPr/>
        </p:nvSpPr>
        <p:spPr>
          <a:xfrm>
            <a:off x="7456332" y="5726507"/>
            <a:ext cx="2981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err="1"/>
              <a:t>Beauvericin</a:t>
            </a:r>
            <a:endParaRPr lang="es-EC"/>
          </a:p>
        </p:txBody>
      </p:sp>
      <p:sp>
        <p:nvSpPr>
          <p:cNvPr id="11" name="CuadroTexto 11">
            <a:extLst>
              <a:ext uri="{FF2B5EF4-FFF2-40B4-BE49-F238E27FC236}">
                <a16:creationId xmlns:a16="http://schemas.microsoft.com/office/drawing/2014/main" id="{98146207-2E7E-4447-97C7-2601C34CFA93}"/>
              </a:ext>
            </a:extLst>
          </p:cNvPr>
          <p:cNvSpPr txBox="1"/>
          <p:nvPr/>
        </p:nvSpPr>
        <p:spPr>
          <a:xfrm>
            <a:off x="47792" y="5835577"/>
            <a:ext cx="2789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600"/>
              <a:t>(</a:t>
            </a:r>
            <a:r>
              <a:rPr lang="es-EC"/>
              <a:t>José Hernández 2020</a:t>
            </a:r>
            <a:r>
              <a:rPr lang="es-EC" sz="1800"/>
              <a:t>)</a:t>
            </a:r>
            <a:endParaRPr lang="es-E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3">
            <a:extLst>
              <a:ext uri="{FF2B5EF4-FFF2-40B4-BE49-F238E27FC236}">
                <a16:creationId xmlns:a16="http://schemas.microsoft.com/office/drawing/2014/main" id="{4781BF1C-6A78-1045-8233-0708AEE82ED0}"/>
              </a:ext>
            </a:extLst>
          </p:cNvPr>
          <p:cNvSpPr txBox="1"/>
          <p:nvPr/>
        </p:nvSpPr>
        <p:spPr>
          <a:xfrm>
            <a:off x="7577693" y="3147503"/>
            <a:ext cx="2319131" cy="38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/>
              <a:t>Tenellin</a:t>
            </a:r>
          </a:p>
        </p:txBody>
      </p:sp>
      <p:pic>
        <p:nvPicPr>
          <p:cNvPr id="14338" name="Picture 2" descr="Beauvericin - Wikipedia">
            <a:extLst>
              <a:ext uri="{FF2B5EF4-FFF2-40B4-BE49-F238E27FC236}">
                <a16:creationId xmlns:a16="http://schemas.microsoft.com/office/drawing/2014/main" id="{D261ABD0-473C-7A4B-8DAC-D4FBBA5D5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709" y="3634924"/>
            <a:ext cx="1935526" cy="19809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8">
            <a:extLst>
              <a:ext uri="{FF2B5EF4-FFF2-40B4-BE49-F238E27FC236}">
                <a16:creationId xmlns:a16="http://schemas.microsoft.com/office/drawing/2014/main" id="{E9ADA6EC-9B2C-EC40-8898-33A1FA243EC1}"/>
              </a:ext>
            </a:extLst>
          </p:cNvPr>
          <p:cNvSpPr txBox="1"/>
          <p:nvPr/>
        </p:nvSpPr>
        <p:spPr>
          <a:xfrm>
            <a:off x="325724" y="639055"/>
            <a:ext cx="670637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C" sz="2400" b="1">
                <a:solidFill>
                  <a:schemeClr val="accent2">
                    <a:lumMod val="75000"/>
                  </a:schemeClr>
                </a:solidFill>
              </a:rPr>
              <a:t>Micotoxinas de </a:t>
            </a:r>
            <a:r>
              <a:rPr lang="es-EC" sz="2400" b="1" i="1" err="1">
                <a:solidFill>
                  <a:schemeClr val="accent2">
                    <a:lumMod val="75000"/>
                  </a:schemeClr>
                </a:solidFill>
              </a:rPr>
              <a:t>Beauveria</a:t>
            </a:r>
            <a:r>
              <a:rPr lang="es-EC" sz="2400" b="1" i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C" sz="2400" b="1" i="1" err="1">
                <a:solidFill>
                  <a:schemeClr val="accent2">
                    <a:lumMod val="75000"/>
                  </a:schemeClr>
                </a:solidFill>
              </a:rPr>
              <a:t>bassiana</a:t>
            </a:r>
            <a:endParaRPr lang="en-US" sz="2400" b="1" i="1" err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0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2">
            <a:extLst>
              <a:ext uri="{FF2B5EF4-FFF2-40B4-BE49-F238E27FC236}">
                <a16:creationId xmlns:a16="http://schemas.microsoft.com/office/drawing/2014/main" id="{C8AAEFCA-550D-5C4D-8DCD-CF3C4E30B8D7}"/>
              </a:ext>
            </a:extLst>
          </p:cNvPr>
          <p:cNvSpPr/>
          <p:nvPr/>
        </p:nvSpPr>
        <p:spPr>
          <a:xfrm>
            <a:off x="501588" y="103967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CuadroTexto 3">
            <a:extLst>
              <a:ext uri="{FF2B5EF4-FFF2-40B4-BE49-F238E27FC236}">
                <a16:creationId xmlns:a16="http://schemas.microsoft.com/office/drawing/2014/main" id="{0A36BABF-5C51-D845-887B-AD79519C69FB}"/>
              </a:ext>
            </a:extLst>
          </p:cNvPr>
          <p:cNvSpPr txBox="1"/>
          <p:nvPr/>
        </p:nvSpPr>
        <p:spPr>
          <a:xfrm>
            <a:off x="10128448" y="615270"/>
            <a:ext cx="2063552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FC7D3E01-D182-A74F-B2B1-D41D310D3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556792"/>
            <a:ext cx="4325718" cy="4022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uadroTexto 5">
            <a:extLst>
              <a:ext uri="{FF2B5EF4-FFF2-40B4-BE49-F238E27FC236}">
                <a16:creationId xmlns:a16="http://schemas.microsoft.com/office/drawing/2014/main" id="{1D0FFCA7-E887-7949-96AB-B69351FCEFBB}"/>
              </a:ext>
            </a:extLst>
          </p:cNvPr>
          <p:cNvSpPr txBox="1"/>
          <p:nvPr/>
        </p:nvSpPr>
        <p:spPr>
          <a:xfrm>
            <a:off x="6444185" y="5721529"/>
            <a:ext cx="4717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/>
              <a:t>(Harry K. Kaya &amp; Fernando E. Vega, 2012)</a:t>
            </a:r>
          </a:p>
        </p:txBody>
      </p:sp>
      <p:sp>
        <p:nvSpPr>
          <p:cNvPr id="6" name="CuadroTexto 2">
            <a:extLst>
              <a:ext uri="{FF2B5EF4-FFF2-40B4-BE49-F238E27FC236}">
                <a16:creationId xmlns:a16="http://schemas.microsoft.com/office/drawing/2014/main" id="{616A570E-4760-6642-8541-6F4263D508EB}"/>
              </a:ext>
            </a:extLst>
          </p:cNvPr>
          <p:cNvSpPr txBox="1"/>
          <p:nvPr/>
        </p:nvSpPr>
        <p:spPr>
          <a:xfrm>
            <a:off x="983432" y="1816465"/>
            <a:ext cx="4121426" cy="43088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s-ES" altLang="es-EC">
                <a:latin typeface="Arial"/>
                <a:cs typeface="Times New Roman"/>
              </a:rPr>
              <a:t>P</a:t>
            </a:r>
            <a:r>
              <a:rPr kumimoji="0" lang="es-ES" altLang="es-EC" b="0" i="0" u="none" strike="noStrike" cap="none" normalizeH="0" baseline="0">
                <a:ln>
                  <a:noFill/>
                </a:ln>
                <a:effectLst/>
                <a:latin typeface="Arial"/>
                <a:cs typeface="Times New Roman"/>
              </a:rPr>
              <a:t>resencia de compuestos inhibidores (fenoles, quinonas y lípidos)</a:t>
            </a:r>
            <a:endParaRPr lang="es-ES" altLang="es-EC">
              <a:latin typeface="Arial"/>
              <a:cs typeface="Times New Roman"/>
            </a:endParaRPr>
          </a:p>
          <a:p>
            <a:pPr marL="285750" indent="-28575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ES" altLang="es-EC">
                <a:latin typeface="Arial"/>
                <a:cs typeface="Times New Roman"/>
              </a:rPr>
              <a:t>L</a:t>
            </a:r>
            <a:r>
              <a:rPr kumimoji="0" lang="es-ES" altLang="es-EC" b="0" i="0" u="none" strike="noStrike" cap="none" normalizeH="0" baseline="0">
                <a:ln>
                  <a:noFill/>
                </a:ln>
                <a:effectLst/>
                <a:latin typeface="Arial"/>
                <a:cs typeface="Times New Roman"/>
              </a:rPr>
              <a:t>ipoproteínas polimerizadas</a:t>
            </a:r>
            <a:endParaRPr lang="es-ES" altLang="es-EC" b="0" i="0" u="none" strike="noStrike" cap="none" normalizeH="0" baseline="0">
              <a:ln>
                <a:noFill/>
              </a:ln>
              <a:effectLst/>
              <a:latin typeface="Arial"/>
              <a:cs typeface="Times New Roman"/>
            </a:endParaRPr>
          </a:p>
          <a:p>
            <a:pPr marL="285750" indent="-28575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ES" altLang="es-EC" err="1">
                <a:latin typeface="Arial"/>
                <a:cs typeface="Times New Roman"/>
              </a:rPr>
              <a:t>P</a:t>
            </a:r>
            <a:r>
              <a:rPr kumimoji="0" lang="es-ES" altLang="es-EC" b="0" i="0" u="none" strike="noStrike" cap="none" normalizeH="0" baseline="0" err="1">
                <a:ln>
                  <a:noFill/>
                </a:ln>
                <a:effectLst/>
                <a:latin typeface="Arial"/>
                <a:cs typeface="Times New Roman"/>
              </a:rPr>
              <a:t>rocutícula</a:t>
            </a:r>
            <a:endParaRPr lang="es-ES" altLang="es-EC" b="0" i="0" u="none" strike="noStrike" cap="none" normalizeH="0" baseline="0">
              <a:ln>
                <a:noFill/>
              </a:ln>
              <a:effectLst/>
              <a:latin typeface="Arial"/>
              <a:cs typeface="Times New Roman"/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ES" altLang="es-EC" err="1">
                <a:latin typeface="Arial"/>
                <a:cs typeface="Times New Roman"/>
              </a:rPr>
              <a:t>Melanización</a:t>
            </a:r>
            <a:r>
              <a:rPr lang="es-ES" altLang="es-EC">
                <a:latin typeface="Arial"/>
                <a:cs typeface="Times New Roman"/>
              </a:rPr>
              <a:t> </a:t>
            </a:r>
          </a:p>
          <a:p>
            <a:pPr marL="285750" indent="-28575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ES" altLang="es-EC">
                <a:latin typeface="Arial"/>
                <a:cs typeface="Times New Roman"/>
              </a:rPr>
              <a:t>M</a:t>
            </a:r>
            <a:r>
              <a:rPr kumimoji="0" lang="es-ES" altLang="es-EC" sz="1800" b="0" i="0" u="none" strike="noStrike" cap="none" normalizeH="0" baseline="0">
                <a:ln>
                  <a:noFill/>
                </a:ln>
                <a:effectLst/>
                <a:latin typeface="Arial"/>
                <a:cs typeface="Times New Roman"/>
              </a:rPr>
              <a:t>embrana</a:t>
            </a:r>
            <a:r>
              <a:rPr kumimoji="0" lang="es-ES" altLang="es-EC" sz="1800" b="0" i="0" u="none" strike="noStrike" cap="none" normalizeH="0" baseline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r>
              <a:rPr kumimoji="0" lang="es-ES" altLang="es-EC" sz="1800" b="0" i="0" u="none" strike="noStrike" cap="none" normalizeH="0" baseline="0" err="1">
                <a:ln>
                  <a:noFill/>
                </a:ln>
                <a:effectLst/>
                <a:latin typeface="Arial"/>
                <a:cs typeface="Times New Roman"/>
              </a:rPr>
              <a:t>peritrófica</a:t>
            </a:r>
            <a:r>
              <a:rPr lang="es-ES" altLang="es-EC" sz="2400"/>
              <a:t> </a:t>
            </a:r>
            <a:endParaRPr lang="es-ES" altLang="es-EC">
              <a:latin typeface="Arial"/>
              <a:cs typeface="Times New Roman" panose="02020603050405020304" pitchFamily="18" charset="0"/>
            </a:endParaRPr>
          </a:p>
          <a:p>
            <a:pPr marL="285750" indent="-28575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ES" altLang="es-EC">
                <a:latin typeface="Arial"/>
                <a:cs typeface="Times New Roman"/>
              </a:rPr>
              <a:t>Aumento de la temperatura corporal</a:t>
            </a:r>
          </a:p>
          <a:p>
            <a:pPr marL="285750" indent="-28575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es-ES" altLang="es-EC" b="0" i="0" u="none" strike="noStrike" cap="none" normalizeH="0" baseline="0">
                <a:ln>
                  <a:noFill/>
                </a:ln>
                <a:effectLst/>
                <a:latin typeface="Arial"/>
                <a:cs typeface="Times New Roman"/>
              </a:rPr>
              <a:t>Adición de </a:t>
            </a:r>
            <a:r>
              <a:rPr kumimoji="0" lang="es-ES" altLang="es-EC" b="0" i="0" u="none" strike="noStrike" cap="none" normalizeH="0" baseline="0" err="1">
                <a:ln>
                  <a:noFill/>
                </a:ln>
                <a:effectLst/>
                <a:latin typeface="Arial"/>
                <a:cs typeface="Times New Roman"/>
              </a:rPr>
              <a:t>glicoalcaloides</a:t>
            </a:r>
            <a:endParaRPr lang="es-ES" altLang="es-EC" b="0" i="0" u="none" strike="noStrike" cap="none" normalizeH="0" baseline="0">
              <a:ln>
                <a:noFill/>
              </a:ln>
              <a:effectLst/>
              <a:latin typeface="Arial"/>
              <a:cs typeface="Times New Roman"/>
            </a:endParaRPr>
          </a:p>
          <a:p>
            <a:pPr marL="285750" indent="-28575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s-ES" altLang="es-EC" sz="2400" b="0" i="0" u="none" strike="noStrike" cap="none" normalizeH="0" baseline="0">
              <a:ln>
                <a:noFill/>
              </a:ln>
              <a:effectLst/>
              <a:latin typeface="Arial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C" sz="2400"/>
              <a:t> </a:t>
            </a:r>
            <a:r>
              <a:rPr lang="es-ES">
                <a:latin typeface="Arial"/>
                <a:cs typeface="Times New Roman"/>
              </a:rPr>
              <a:t>( </a:t>
            </a:r>
            <a:r>
              <a:rPr lang="es-ES" err="1">
                <a:latin typeface="Arial"/>
                <a:cs typeface="Times New Roman"/>
              </a:rPr>
              <a:t>Hajek</a:t>
            </a:r>
            <a:r>
              <a:rPr lang="es-ES">
                <a:latin typeface="Arial"/>
                <a:cs typeface="Times New Roman"/>
              </a:rPr>
              <a:t> y </a:t>
            </a:r>
            <a:r>
              <a:rPr lang="es-ES" err="1">
                <a:latin typeface="Arial"/>
                <a:cs typeface="Times New Roman"/>
              </a:rPr>
              <a:t>St</a:t>
            </a:r>
            <a:r>
              <a:rPr lang="es-ES">
                <a:latin typeface="Arial"/>
                <a:cs typeface="Times New Roman"/>
              </a:rPr>
              <a:t> </a:t>
            </a:r>
            <a:r>
              <a:rPr lang="es-ES" err="1">
                <a:latin typeface="Arial"/>
                <a:cs typeface="Times New Roman"/>
              </a:rPr>
              <a:t>Leger</a:t>
            </a:r>
            <a:r>
              <a:rPr lang="es-ES">
                <a:latin typeface="Arial"/>
                <a:cs typeface="Times New Roman"/>
              </a:rPr>
              <a:t> 1994)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s-ES" altLang="es-EC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uadroTexto 8">
            <a:extLst>
              <a:ext uri="{FF2B5EF4-FFF2-40B4-BE49-F238E27FC236}">
                <a16:creationId xmlns:a16="http://schemas.microsoft.com/office/drawing/2014/main" id="{BFD9F909-36FB-1C4B-98AC-7BE9A7205923}"/>
              </a:ext>
            </a:extLst>
          </p:cNvPr>
          <p:cNvSpPr txBox="1"/>
          <p:nvPr/>
        </p:nvSpPr>
        <p:spPr>
          <a:xfrm>
            <a:off x="325724" y="639055"/>
            <a:ext cx="67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>
                <a:solidFill>
                  <a:schemeClr val="accent2">
                    <a:lumMod val="75000"/>
                  </a:schemeClr>
                </a:solidFill>
              </a:rPr>
              <a:t>Mecanismo de defensa de los insectos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22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DF4252D-0B70-4101-AB2A-A0D9DA547721}"/>
              </a:ext>
            </a:extLst>
          </p:cNvPr>
          <p:cNvSpPr txBox="1"/>
          <p:nvPr/>
        </p:nvSpPr>
        <p:spPr>
          <a:xfrm>
            <a:off x="10128448" y="615269"/>
            <a:ext cx="2063552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</a:p>
        </p:txBody>
      </p:sp>
      <p:graphicFrame>
        <p:nvGraphicFramePr>
          <p:cNvPr id="11" name="Diagrama 5">
            <a:extLst>
              <a:ext uri="{FF2B5EF4-FFF2-40B4-BE49-F238E27FC236}">
                <a16:creationId xmlns:a16="http://schemas.microsoft.com/office/drawing/2014/main" id="{F9F46A0D-5D78-494C-80B6-FC50E74CF4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0811807"/>
              </p:ext>
            </p:extLst>
          </p:nvPr>
        </p:nvGraphicFramePr>
        <p:xfrm>
          <a:off x="1343472" y="1514045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Rectángulo 2">
            <a:extLst>
              <a:ext uri="{FF2B5EF4-FFF2-40B4-BE49-F238E27FC236}">
                <a16:creationId xmlns:a16="http://schemas.microsoft.com/office/drawing/2014/main" id="{0468FFAF-AA1F-5948-80DD-D567CB21DA98}"/>
              </a:ext>
            </a:extLst>
          </p:cNvPr>
          <p:cNvSpPr/>
          <p:nvPr/>
        </p:nvSpPr>
        <p:spPr>
          <a:xfrm>
            <a:off x="501588" y="103967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6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>
            <a:extLst>
              <a:ext uri="{FF2B5EF4-FFF2-40B4-BE49-F238E27FC236}">
                <a16:creationId xmlns:a16="http://schemas.microsoft.com/office/drawing/2014/main" id="{02267FFC-C812-4748-B20A-3266ADEC4D8D}"/>
              </a:ext>
            </a:extLst>
          </p:cNvPr>
          <p:cNvSpPr txBox="1"/>
          <p:nvPr/>
        </p:nvSpPr>
        <p:spPr>
          <a:xfrm>
            <a:off x="10128448" y="613393"/>
            <a:ext cx="2063552" cy="338554"/>
          </a:xfrm>
          <a:prstGeom prst="rect">
            <a:avLst/>
          </a:prstGeom>
          <a:gradFill flip="none" rotWithShape="1">
            <a:gsLst>
              <a:gs pos="0">
                <a:srgbClr val="639B31">
                  <a:tint val="66000"/>
                  <a:satMod val="160000"/>
                </a:srgbClr>
              </a:gs>
              <a:gs pos="50000">
                <a:srgbClr val="639B31">
                  <a:tint val="44500"/>
                  <a:satMod val="160000"/>
                </a:srgbClr>
              </a:gs>
              <a:gs pos="100000">
                <a:srgbClr val="639B31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</a:p>
        </p:txBody>
      </p:sp>
      <p:sp>
        <p:nvSpPr>
          <p:cNvPr id="4" name="Rectángulo 2">
            <a:extLst>
              <a:ext uri="{FF2B5EF4-FFF2-40B4-BE49-F238E27FC236}">
                <a16:creationId xmlns:a16="http://schemas.microsoft.com/office/drawing/2014/main" id="{216E9DB5-6236-FE4F-B110-350F279DEF05}"/>
              </a:ext>
            </a:extLst>
          </p:cNvPr>
          <p:cNvSpPr/>
          <p:nvPr/>
        </p:nvSpPr>
        <p:spPr>
          <a:xfrm>
            <a:off x="501588" y="103967"/>
            <a:ext cx="11188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kern="0">
                <a:latin typeface="+mj-lt"/>
                <a:cs typeface="Times New Roman" panose="02020603050405020304" pitchFamily="18" charset="0"/>
              </a:rPr>
              <a:t>Caracterización de hongos </a:t>
            </a:r>
            <a:r>
              <a:rPr lang="es-ES" sz="1600" kern="0" err="1">
                <a:latin typeface="+mj-lt"/>
                <a:cs typeface="Times New Roman" panose="02020603050405020304" pitchFamily="18" charset="0"/>
              </a:rPr>
              <a:t>entomopatógenos</a:t>
            </a:r>
            <a:r>
              <a:rPr lang="es-ES" sz="1600" kern="0">
                <a:latin typeface="+mj-lt"/>
                <a:cs typeface="Times New Roman" panose="02020603050405020304" pitchFamily="18" charset="0"/>
              </a:rPr>
              <a:t> con potencial para el control biológico de estrés biótico en plantas</a:t>
            </a:r>
          </a:p>
          <a:p>
            <a:pPr algn="ctr"/>
            <a:endParaRPr lang="es-ES" sz="1600" kern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4B077732-01FD-8E47-84FD-ECCB276C7739}"/>
              </a:ext>
            </a:extLst>
          </p:cNvPr>
          <p:cNvSpPr txBox="1">
            <a:spLocks/>
          </p:cNvSpPr>
          <p:nvPr/>
        </p:nvSpPr>
        <p:spPr>
          <a:xfrm>
            <a:off x="191344" y="1830578"/>
            <a:ext cx="3487570" cy="1512168"/>
          </a:xfrm>
          <a:prstGeom prst="rect">
            <a:avLst/>
          </a:prstGeom>
        </p:spPr>
        <p:txBody>
          <a:bodyPr/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s-EC" sz="2000" b="1" kern="0">
                <a:solidFill>
                  <a:schemeClr val="tx1"/>
                </a:solidFill>
              </a:rPr>
              <a:t>Bioquímicos de América Bioamecsa </a:t>
            </a:r>
            <a:r>
              <a:rPr lang="es-EC" sz="1100" b="1" kern="0">
                <a:solidFill>
                  <a:schemeClr val="tx1"/>
                </a:solidFill>
              </a:rPr>
              <a:t>S.A. </a:t>
            </a:r>
            <a:r>
              <a:rPr lang="es-EC" sz="2000" b="1" kern="0">
                <a:solidFill>
                  <a:schemeClr val="tx1"/>
                </a:solidFill>
              </a:rPr>
              <a:t>(Ecuador)</a:t>
            </a:r>
          </a:p>
          <a:p>
            <a:pPr algn="ctr"/>
            <a:r>
              <a:rPr lang="es-EC" sz="2000" b="1" kern="0">
                <a:solidFill>
                  <a:schemeClr val="tx1"/>
                </a:solidFill>
              </a:rPr>
              <a:t>(Beaussiana)</a:t>
            </a:r>
          </a:p>
          <a:p>
            <a:endParaRPr lang="es-EC" sz="2000" kern="0"/>
          </a:p>
        </p:txBody>
      </p:sp>
      <p:sp>
        <p:nvSpPr>
          <p:cNvPr id="9" name="CuadroTexto 7">
            <a:extLst>
              <a:ext uri="{FF2B5EF4-FFF2-40B4-BE49-F238E27FC236}">
                <a16:creationId xmlns:a16="http://schemas.microsoft.com/office/drawing/2014/main" id="{FCC16B0E-A7CA-3645-ADAC-ACE2C4F8ADE3}"/>
              </a:ext>
            </a:extLst>
          </p:cNvPr>
          <p:cNvSpPr txBox="1"/>
          <p:nvPr/>
        </p:nvSpPr>
        <p:spPr>
          <a:xfrm>
            <a:off x="3678914" y="2549840"/>
            <a:ext cx="3790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err="1"/>
              <a:t>Ecuaplantas</a:t>
            </a:r>
            <a:r>
              <a:rPr lang="es-ES" b="1"/>
              <a:t> </a:t>
            </a:r>
          </a:p>
          <a:p>
            <a:pPr algn="ctr"/>
            <a:r>
              <a:rPr lang="es-ES" b="1"/>
              <a:t>(</a:t>
            </a:r>
            <a:r>
              <a:rPr lang="es-ES" b="1" err="1"/>
              <a:t>Beauvetic</a:t>
            </a:r>
            <a:r>
              <a:rPr lang="es-ES" b="1"/>
              <a:t> )</a:t>
            </a:r>
            <a:endParaRPr lang="es-EC" b="1"/>
          </a:p>
        </p:txBody>
      </p:sp>
      <p:pic>
        <p:nvPicPr>
          <p:cNvPr id="10" name="Imagen 8">
            <a:extLst>
              <a:ext uri="{FF2B5EF4-FFF2-40B4-BE49-F238E27FC236}">
                <a16:creationId xmlns:a16="http://schemas.microsoft.com/office/drawing/2014/main" id="{E006EA50-63B6-FF46-803D-A8863AB45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3357318"/>
            <a:ext cx="2479814" cy="2851654"/>
          </a:xfrm>
          <a:prstGeom prst="rect">
            <a:avLst/>
          </a:prstGeom>
        </p:spPr>
      </p:pic>
      <p:pic>
        <p:nvPicPr>
          <p:cNvPr id="11" name="Imagen 11">
            <a:extLst>
              <a:ext uri="{FF2B5EF4-FFF2-40B4-BE49-F238E27FC236}">
                <a16:creationId xmlns:a16="http://schemas.microsoft.com/office/drawing/2014/main" id="{D1DB976D-FA18-5740-8C5A-36B53A25E0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832" y="3284984"/>
            <a:ext cx="2479813" cy="2851654"/>
          </a:xfrm>
          <a:prstGeom prst="rect">
            <a:avLst/>
          </a:prstGeom>
        </p:spPr>
      </p:pic>
      <p:sp>
        <p:nvSpPr>
          <p:cNvPr id="12" name="CuadroTexto 8">
            <a:extLst>
              <a:ext uri="{FF2B5EF4-FFF2-40B4-BE49-F238E27FC236}">
                <a16:creationId xmlns:a16="http://schemas.microsoft.com/office/drawing/2014/main" id="{11F886CD-30DE-6F4C-8423-F2D7809895F5}"/>
              </a:ext>
            </a:extLst>
          </p:cNvPr>
          <p:cNvSpPr txBox="1"/>
          <p:nvPr/>
        </p:nvSpPr>
        <p:spPr>
          <a:xfrm>
            <a:off x="325724" y="639055"/>
            <a:ext cx="8794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>
                <a:solidFill>
                  <a:schemeClr val="accent2">
                    <a:lumMod val="75000"/>
                  </a:schemeClr>
                </a:solidFill>
              </a:rPr>
              <a:t>Productos utilizados para el aislamiento de </a:t>
            </a:r>
            <a:r>
              <a:rPr lang="es-EC" sz="2400" b="1" i="1">
                <a:solidFill>
                  <a:schemeClr val="accent2">
                    <a:lumMod val="75000"/>
                  </a:schemeClr>
                </a:solidFill>
              </a:rPr>
              <a:t>Beauveria spp</a:t>
            </a:r>
            <a:endParaRPr lang="en-US" sz="2400" b="1" i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290" name="Picture 2" descr="Broca del Café - CropLife Latin America">
            <a:extLst>
              <a:ext uri="{FF2B5EF4-FFF2-40B4-BE49-F238E27FC236}">
                <a16:creationId xmlns:a16="http://schemas.microsoft.com/office/drawing/2014/main" id="{DC76FED6-80DB-3E4A-81D1-ED308BE1E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141" y="3342746"/>
            <a:ext cx="3556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7">
            <a:extLst>
              <a:ext uri="{FF2B5EF4-FFF2-40B4-BE49-F238E27FC236}">
                <a16:creationId xmlns:a16="http://schemas.microsoft.com/office/drawing/2014/main" id="{0B372330-138E-9D4C-A0D8-1FC442F0076E}"/>
              </a:ext>
            </a:extLst>
          </p:cNvPr>
          <p:cNvSpPr txBox="1"/>
          <p:nvPr/>
        </p:nvSpPr>
        <p:spPr>
          <a:xfrm>
            <a:off x="7865019" y="2623713"/>
            <a:ext cx="3790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/>
              <a:t>Broca del café</a:t>
            </a:r>
          </a:p>
          <a:p>
            <a:pPr algn="ctr"/>
            <a:r>
              <a:rPr lang="en-US" b="1" i="1"/>
              <a:t>(</a:t>
            </a:r>
            <a:r>
              <a:rPr lang="en-US" b="1" i="1" err="1"/>
              <a:t>Hypothenemus</a:t>
            </a:r>
            <a:r>
              <a:rPr lang="en-US" b="1" i="1"/>
              <a:t> </a:t>
            </a:r>
            <a:r>
              <a:rPr lang="en-US" b="1" i="1" err="1"/>
              <a:t>hamperi</a:t>
            </a:r>
            <a:r>
              <a:rPr lang="en-US" b="1" i="1"/>
              <a:t>)</a:t>
            </a:r>
            <a:endParaRPr lang="es-EC" b="1" i="1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61F5FE-5E04-2548-B3B6-9B811539FC75}"/>
              </a:ext>
            </a:extLst>
          </p:cNvPr>
          <p:cNvCxnSpPr/>
          <p:nvPr/>
        </p:nvCxnSpPr>
        <p:spPr>
          <a:xfrm>
            <a:off x="767408" y="1830578"/>
            <a:ext cx="547260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3F3CB3C-5250-0D43-94AB-CA3F9C26C1EF}"/>
              </a:ext>
            </a:extLst>
          </p:cNvPr>
          <p:cNvCxnSpPr>
            <a:cxnSpLocks/>
          </p:cNvCxnSpPr>
          <p:nvPr/>
        </p:nvCxnSpPr>
        <p:spPr>
          <a:xfrm>
            <a:off x="7865019" y="1830578"/>
            <a:ext cx="399162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19D2E1F-2A3A-4742-B8D3-01BF279CB850}"/>
              </a:ext>
            </a:extLst>
          </p:cNvPr>
          <p:cNvSpPr txBox="1"/>
          <p:nvPr/>
        </p:nvSpPr>
        <p:spPr>
          <a:xfrm>
            <a:off x="2223339" y="1386272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>
                <a:solidFill>
                  <a:schemeClr val="accent2">
                    <a:lumMod val="75000"/>
                  </a:schemeClr>
                </a:solidFill>
              </a:rPr>
              <a:t>Productos Comerciales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CA9126-823B-0845-9A99-F449EE513268}"/>
              </a:ext>
            </a:extLst>
          </p:cNvPr>
          <p:cNvSpPr txBox="1"/>
          <p:nvPr/>
        </p:nvSpPr>
        <p:spPr>
          <a:xfrm>
            <a:off x="8544272" y="1317477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>
                <a:solidFill>
                  <a:schemeClr val="accent2">
                    <a:lumMod val="75000"/>
                  </a:schemeClr>
                </a:solidFill>
              </a:rPr>
              <a:t>Productos Naturales</a:t>
            </a:r>
          </a:p>
        </p:txBody>
      </p:sp>
    </p:spTree>
    <p:extLst>
      <p:ext uri="{BB962C8B-B14F-4D97-AF65-F5344CB8AC3E}">
        <p14:creationId xmlns:p14="http://schemas.microsoft.com/office/powerpoint/2010/main" val="9163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13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1600" b="1" kern="0" dirty="0">
            <a:latin typeface="+mj-lt"/>
            <a:cs typeface="Times New Roman" panose="02020603050405020304" pitchFamily="18" charset="0"/>
          </a:defRPr>
        </a:defPPr>
      </a:lstStyle>
    </a:sp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2380</Words>
  <Application>Microsoft Office PowerPoint</Application>
  <PresentationFormat>Panorámica</PresentationFormat>
  <Paragraphs>319</Paragraphs>
  <Slides>29</Slides>
  <Notes>5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8" baseType="lpstr">
      <vt:lpstr>Arial</vt:lpstr>
      <vt:lpstr>Arial Unicode MS</vt:lpstr>
      <vt:lpstr>Calibri</vt:lpstr>
      <vt:lpstr>Calibri Light</vt:lpstr>
      <vt:lpstr>Symbol</vt:lpstr>
      <vt:lpstr>Times New Roman</vt:lpstr>
      <vt:lpstr>Wingdings</vt:lpstr>
      <vt:lpstr>Tema13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Personal</cp:lastModifiedBy>
  <cp:revision>102</cp:revision>
  <dcterms:created xsi:type="dcterms:W3CDTF">2013-04-13T15:30:01Z</dcterms:created>
  <dcterms:modified xsi:type="dcterms:W3CDTF">2022-02-09T13:30:34Z</dcterms:modified>
</cp:coreProperties>
</file>