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2.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3.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4.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0"/>
  </p:notesMasterIdLst>
  <p:sldIdLst>
    <p:sldId id="256" r:id="rId2"/>
    <p:sldId id="257" r:id="rId3"/>
    <p:sldId id="259" r:id="rId4"/>
    <p:sldId id="260" r:id="rId5"/>
    <p:sldId id="262" r:id="rId6"/>
    <p:sldId id="264" r:id="rId7"/>
    <p:sldId id="266" r:id="rId8"/>
    <p:sldId id="268" r:id="rId9"/>
    <p:sldId id="269" r:id="rId10"/>
    <p:sldId id="270" r:id="rId11"/>
    <p:sldId id="294" r:id="rId12"/>
    <p:sldId id="272" r:id="rId13"/>
    <p:sldId id="273" r:id="rId14"/>
    <p:sldId id="274" r:id="rId15"/>
    <p:sldId id="275" r:id="rId16"/>
    <p:sldId id="276" r:id="rId17"/>
    <p:sldId id="277" r:id="rId18"/>
    <p:sldId id="278" r:id="rId19"/>
    <p:sldId id="279" r:id="rId20"/>
    <p:sldId id="281" r:id="rId21"/>
    <p:sldId id="284" r:id="rId22"/>
    <p:sldId id="305" r:id="rId23"/>
    <p:sldId id="302" r:id="rId24"/>
    <p:sldId id="285" r:id="rId25"/>
    <p:sldId id="297" r:id="rId26"/>
    <p:sldId id="306" r:id="rId27"/>
    <p:sldId id="303" r:id="rId28"/>
    <p:sldId id="298" r:id="rId29"/>
    <p:sldId id="299" r:id="rId30"/>
    <p:sldId id="304" r:id="rId31"/>
    <p:sldId id="307" r:id="rId32"/>
    <p:sldId id="300" r:id="rId33"/>
    <p:sldId id="308" r:id="rId34"/>
    <p:sldId id="310" r:id="rId35"/>
    <p:sldId id="311" r:id="rId36"/>
    <p:sldId id="309" r:id="rId37"/>
    <p:sldId id="312" r:id="rId38"/>
    <p:sldId id="313" r:id="rId39"/>
    <p:sldId id="314" r:id="rId40"/>
    <p:sldId id="315" r:id="rId41"/>
    <p:sldId id="316" r:id="rId42"/>
    <p:sldId id="317" r:id="rId43"/>
    <p:sldId id="288" r:id="rId44"/>
    <p:sldId id="295" r:id="rId45"/>
    <p:sldId id="290" r:id="rId46"/>
    <p:sldId id="291" r:id="rId47"/>
    <p:sldId id="296" r:id="rId48"/>
    <p:sldId id="293" r:id="rId4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5" userDrawn="1">
          <p15:clr>
            <a:srgbClr val="A4A3A4"/>
          </p15:clr>
        </p15:guide>
        <p15:guide id="3" pos="2880"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iHGV0CpEW+C+rxVhS/ZSTMeZ89l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rge garcia" initials="jg" lastIdx="3" clrIdx="0">
    <p:extLst>
      <p:ext uri="{19B8F6BF-5375-455C-9EA6-DF929625EA0E}">
        <p15:presenceInfo xmlns:p15="http://schemas.microsoft.com/office/powerpoint/2012/main" userId="3a0e5be3448fd3a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7C89A01-7C8F-4753-A373-B1594CFFA0DC}">
  <a:tblStyle styleId="{37C89A01-7C8F-4753-A373-B1594CFFA0D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90" d="100"/>
          <a:sy n="90" d="100"/>
        </p:scale>
        <p:origin x="1338" y="90"/>
      </p:cViewPr>
      <p:guideLst>
        <p:guide orient="horz" pos="2160"/>
        <p:guide pos="385"/>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djamesguerrero7\Downloads\Backlog-11-11-2021%20(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djamesguerrero7\Downloads\Backlog-11-11-2021%20(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djamesguerrero7\Downloads\Backlog-11-11-2021%20(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djamesguerrero7\Downloads\Backlog-11-11-2021%20(3).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1"/>
        <c:ser>
          <c:idx val="0"/>
          <c:order val="0"/>
          <c:tx>
            <c:v>Realizado</c:v>
          </c:tx>
          <c:spPr>
            <a:ln w="19050" cmpd="sng">
              <a:solidFill>
                <a:srgbClr val="4285F4"/>
              </a:solidFill>
            </a:ln>
          </c:spPr>
          <c:marker>
            <c:symbol val="none"/>
          </c:marker>
          <c:val>
            <c:numRef>
              <c:f>Sprint_Backlog_1!$F$25:$AD$25</c:f>
              <c:numCache>
                <c:formatCode>General</c:formatCode>
                <c:ptCount val="25"/>
                <c:pt idx="0">
                  <c:v>384</c:v>
                </c:pt>
                <c:pt idx="1">
                  <c:v>368</c:v>
                </c:pt>
                <c:pt idx="2">
                  <c:v>356</c:v>
                </c:pt>
                <c:pt idx="3">
                  <c:v>340</c:v>
                </c:pt>
                <c:pt idx="4">
                  <c:v>324</c:v>
                </c:pt>
                <c:pt idx="5">
                  <c:v>308</c:v>
                </c:pt>
                <c:pt idx="6">
                  <c:v>292</c:v>
                </c:pt>
                <c:pt idx="7">
                  <c:v>280</c:v>
                </c:pt>
                <c:pt idx="8">
                  <c:v>268</c:v>
                </c:pt>
                <c:pt idx="9">
                  <c:v>252</c:v>
                </c:pt>
                <c:pt idx="10">
                  <c:v>240</c:v>
                </c:pt>
                <c:pt idx="11">
                  <c:v>224</c:v>
                </c:pt>
                <c:pt idx="12">
                  <c:v>208</c:v>
                </c:pt>
                <c:pt idx="13">
                  <c:v>192</c:v>
                </c:pt>
                <c:pt idx="14">
                  <c:v>184</c:v>
                </c:pt>
                <c:pt idx="15">
                  <c:v>168</c:v>
                </c:pt>
                <c:pt idx="16">
                  <c:v>152</c:v>
                </c:pt>
                <c:pt idx="17">
                  <c:v>136</c:v>
                </c:pt>
                <c:pt idx="18">
                  <c:v>120</c:v>
                </c:pt>
                <c:pt idx="19">
                  <c:v>104</c:v>
                </c:pt>
                <c:pt idx="20">
                  <c:v>84</c:v>
                </c:pt>
                <c:pt idx="21">
                  <c:v>64</c:v>
                </c:pt>
                <c:pt idx="22">
                  <c:v>48</c:v>
                </c:pt>
                <c:pt idx="23">
                  <c:v>28</c:v>
                </c:pt>
                <c:pt idx="24">
                  <c:v>12</c:v>
                </c:pt>
              </c:numCache>
            </c:numRef>
          </c:val>
          <c:smooth val="0"/>
          <c:extLst>
            <c:ext xmlns:c16="http://schemas.microsoft.com/office/drawing/2014/chart" uri="{C3380CC4-5D6E-409C-BE32-E72D297353CC}">
              <c16:uniqueId val="{00000000-5BA7-4B55-AC5B-3EF8808D06D6}"/>
            </c:ext>
          </c:extLst>
        </c:ser>
        <c:ser>
          <c:idx val="1"/>
          <c:order val="1"/>
          <c:tx>
            <c:v>Esperado</c:v>
          </c:tx>
          <c:spPr>
            <a:ln w="19050" cmpd="sng">
              <a:solidFill>
                <a:srgbClr val="EA4335"/>
              </a:solidFill>
            </a:ln>
          </c:spPr>
          <c:marker>
            <c:symbol val="none"/>
          </c:marker>
          <c:val>
            <c:numRef>
              <c:f>Sprint_Backlog_1!$F$26:$AD$26</c:f>
              <c:numCache>
                <c:formatCode>0.00</c:formatCode>
                <c:ptCount val="25"/>
                <c:pt idx="0">
                  <c:v>384</c:v>
                </c:pt>
                <c:pt idx="1">
                  <c:v>368</c:v>
                </c:pt>
                <c:pt idx="2">
                  <c:v>352</c:v>
                </c:pt>
                <c:pt idx="3">
                  <c:v>336</c:v>
                </c:pt>
                <c:pt idx="4">
                  <c:v>320</c:v>
                </c:pt>
                <c:pt idx="5">
                  <c:v>304</c:v>
                </c:pt>
                <c:pt idx="6">
                  <c:v>288</c:v>
                </c:pt>
                <c:pt idx="7">
                  <c:v>272</c:v>
                </c:pt>
                <c:pt idx="8">
                  <c:v>256</c:v>
                </c:pt>
                <c:pt idx="9">
                  <c:v>240</c:v>
                </c:pt>
                <c:pt idx="10">
                  <c:v>224</c:v>
                </c:pt>
                <c:pt idx="11">
                  <c:v>208</c:v>
                </c:pt>
                <c:pt idx="12">
                  <c:v>192</c:v>
                </c:pt>
                <c:pt idx="13">
                  <c:v>176</c:v>
                </c:pt>
                <c:pt idx="14">
                  <c:v>160</c:v>
                </c:pt>
                <c:pt idx="15">
                  <c:v>144</c:v>
                </c:pt>
                <c:pt idx="16">
                  <c:v>128</c:v>
                </c:pt>
                <c:pt idx="17">
                  <c:v>112</c:v>
                </c:pt>
                <c:pt idx="18">
                  <c:v>96</c:v>
                </c:pt>
                <c:pt idx="19">
                  <c:v>80</c:v>
                </c:pt>
                <c:pt idx="20">
                  <c:v>64</c:v>
                </c:pt>
                <c:pt idx="21">
                  <c:v>48</c:v>
                </c:pt>
                <c:pt idx="22">
                  <c:v>32</c:v>
                </c:pt>
                <c:pt idx="23">
                  <c:v>16</c:v>
                </c:pt>
                <c:pt idx="24">
                  <c:v>0</c:v>
                </c:pt>
              </c:numCache>
            </c:numRef>
          </c:val>
          <c:smooth val="0"/>
          <c:extLst>
            <c:ext xmlns:c16="http://schemas.microsoft.com/office/drawing/2014/chart" uri="{C3380CC4-5D6E-409C-BE32-E72D297353CC}">
              <c16:uniqueId val="{00000001-5BA7-4B55-AC5B-3EF8808D06D6}"/>
            </c:ext>
          </c:extLst>
        </c:ser>
        <c:dLbls>
          <c:showLegendKey val="0"/>
          <c:showVal val="0"/>
          <c:showCatName val="0"/>
          <c:showSerName val="0"/>
          <c:showPercent val="0"/>
          <c:showBubbleSize val="0"/>
        </c:dLbls>
        <c:smooth val="0"/>
        <c:axId val="1234703559"/>
        <c:axId val="1128947105"/>
      </c:lineChart>
      <c:catAx>
        <c:axId val="1234703559"/>
        <c:scaling>
          <c:orientation val="minMax"/>
        </c:scaling>
        <c:delete val="0"/>
        <c:axPos val="b"/>
        <c:title>
          <c:tx>
            <c:rich>
              <a:bodyPr/>
              <a:lstStyle/>
              <a:p>
                <a:pPr>
                  <a:defRPr/>
                </a:pPr>
                <a:r>
                  <a:rPr lang="es-EC"/>
                  <a:t>Días</a:t>
                </a:r>
              </a:p>
            </c:rich>
          </c:tx>
          <c:overlay val="0"/>
        </c:title>
        <c:numFmt formatCode="General" sourceLinked="1"/>
        <c:majorTickMark val="out"/>
        <c:minorTickMark val="none"/>
        <c:tickLblPos val="nextTo"/>
        <c:txPr>
          <a:bodyPr/>
          <a:lstStyle/>
          <a:p>
            <a:pPr lvl="0">
              <a:defRPr b="0">
                <a:solidFill>
                  <a:srgbClr val="000000"/>
                </a:solidFill>
                <a:latin typeface="+mn-lt"/>
              </a:defRPr>
            </a:pPr>
            <a:endParaRPr lang="es-EC"/>
          </a:p>
        </c:txPr>
        <c:crossAx val="1128947105"/>
        <c:crosses val="autoZero"/>
        <c:auto val="1"/>
        <c:lblAlgn val="ctr"/>
        <c:lblOffset val="100"/>
        <c:noMultiLvlLbl val="1"/>
      </c:catAx>
      <c:valAx>
        <c:axId val="1128947105"/>
        <c:scaling>
          <c:orientation val="minMax"/>
        </c:scaling>
        <c:delete val="0"/>
        <c:axPos val="l"/>
        <c:majorGridlines>
          <c:spPr>
            <a:ln>
              <a:solidFill>
                <a:srgbClr val="B7B7B7"/>
              </a:solidFill>
            </a:ln>
          </c:spPr>
        </c:majorGridlines>
        <c:title>
          <c:tx>
            <c:rich>
              <a:bodyPr/>
              <a:lstStyle/>
              <a:p>
                <a:pPr>
                  <a:defRPr/>
                </a:pPr>
                <a:r>
                  <a:rPr lang="es-EC"/>
                  <a:t>Horas</a:t>
                </a:r>
              </a:p>
            </c:rich>
          </c:tx>
          <c:overlay val="0"/>
        </c:title>
        <c:numFmt formatCode="General" sourceLinked="1"/>
        <c:majorTickMark val="out"/>
        <c:minorTickMark val="none"/>
        <c:tickLblPos val="nextTo"/>
        <c:spPr>
          <a:ln/>
        </c:spPr>
        <c:txPr>
          <a:bodyPr/>
          <a:lstStyle/>
          <a:p>
            <a:pPr lvl="0">
              <a:defRPr b="0">
                <a:solidFill>
                  <a:srgbClr val="000000"/>
                </a:solidFill>
                <a:latin typeface="+mn-lt"/>
              </a:defRPr>
            </a:pPr>
            <a:endParaRPr lang="es-EC"/>
          </a:p>
        </c:txPr>
        <c:crossAx val="1234703559"/>
        <c:crosses val="autoZero"/>
        <c:crossBetween val="midCat"/>
      </c:valAx>
    </c:plotArea>
    <c:legend>
      <c:legendPos val="t"/>
      <c:overlay val="0"/>
    </c:legend>
    <c:plotVisOnly val="1"/>
    <c:dispBlanksAs val="zero"/>
    <c:showDLblsOverMax val="1"/>
  </c:chart>
  <c:spPr>
    <a:ln>
      <a:solidFill>
        <a:schemeClr val="tx1"/>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1"/>
        <c:ser>
          <c:idx val="0"/>
          <c:order val="0"/>
          <c:tx>
            <c:v>Realizado</c:v>
          </c:tx>
          <c:spPr>
            <a:ln w="19050" cmpd="sng">
              <a:solidFill>
                <a:srgbClr val="4285F4"/>
              </a:solidFill>
            </a:ln>
          </c:spPr>
          <c:marker>
            <c:symbol val="none"/>
          </c:marker>
          <c:val>
            <c:numRef>
              <c:f>Sprint_Backlog_2!$F$32:$Z$32</c:f>
              <c:numCache>
                <c:formatCode>General</c:formatCode>
                <c:ptCount val="21"/>
                <c:pt idx="0">
                  <c:v>320</c:v>
                </c:pt>
                <c:pt idx="1">
                  <c:v>304</c:v>
                </c:pt>
                <c:pt idx="2">
                  <c:v>288</c:v>
                </c:pt>
                <c:pt idx="3">
                  <c:v>272</c:v>
                </c:pt>
                <c:pt idx="4">
                  <c:v>264</c:v>
                </c:pt>
                <c:pt idx="5">
                  <c:v>240</c:v>
                </c:pt>
                <c:pt idx="6">
                  <c:v>224</c:v>
                </c:pt>
                <c:pt idx="7">
                  <c:v>208</c:v>
                </c:pt>
                <c:pt idx="8">
                  <c:v>192</c:v>
                </c:pt>
                <c:pt idx="9">
                  <c:v>176</c:v>
                </c:pt>
                <c:pt idx="10">
                  <c:v>160</c:v>
                </c:pt>
                <c:pt idx="11">
                  <c:v>152</c:v>
                </c:pt>
                <c:pt idx="12">
                  <c:v>136</c:v>
                </c:pt>
                <c:pt idx="13">
                  <c:v>112</c:v>
                </c:pt>
                <c:pt idx="14">
                  <c:v>96</c:v>
                </c:pt>
                <c:pt idx="15">
                  <c:v>80</c:v>
                </c:pt>
                <c:pt idx="16">
                  <c:v>64</c:v>
                </c:pt>
                <c:pt idx="17">
                  <c:v>48</c:v>
                </c:pt>
                <c:pt idx="18">
                  <c:v>32</c:v>
                </c:pt>
                <c:pt idx="19">
                  <c:v>16</c:v>
                </c:pt>
                <c:pt idx="20">
                  <c:v>0</c:v>
                </c:pt>
              </c:numCache>
            </c:numRef>
          </c:val>
          <c:smooth val="0"/>
          <c:extLst>
            <c:ext xmlns:c16="http://schemas.microsoft.com/office/drawing/2014/chart" uri="{C3380CC4-5D6E-409C-BE32-E72D297353CC}">
              <c16:uniqueId val="{00000000-123F-4EC2-8AA0-349B541AF6B9}"/>
            </c:ext>
          </c:extLst>
        </c:ser>
        <c:ser>
          <c:idx val="1"/>
          <c:order val="1"/>
          <c:tx>
            <c:v>Esperado</c:v>
          </c:tx>
          <c:spPr>
            <a:ln w="19050" cmpd="sng">
              <a:solidFill>
                <a:srgbClr val="EA4335"/>
              </a:solidFill>
            </a:ln>
          </c:spPr>
          <c:marker>
            <c:symbol val="none"/>
          </c:marker>
          <c:val>
            <c:numRef>
              <c:f>Sprint_Backlog_2!$F$33:$Z$33</c:f>
              <c:numCache>
                <c:formatCode>0.00</c:formatCode>
                <c:ptCount val="21"/>
                <c:pt idx="0">
                  <c:v>320</c:v>
                </c:pt>
                <c:pt idx="1">
                  <c:v>304</c:v>
                </c:pt>
                <c:pt idx="2">
                  <c:v>288</c:v>
                </c:pt>
                <c:pt idx="3">
                  <c:v>272</c:v>
                </c:pt>
                <c:pt idx="4">
                  <c:v>256</c:v>
                </c:pt>
                <c:pt idx="5">
                  <c:v>240</c:v>
                </c:pt>
                <c:pt idx="6">
                  <c:v>224</c:v>
                </c:pt>
                <c:pt idx="7">
                  <c:v>208</c:v>
                </c:pt>
                <c:pt idx="8">
                  <c:v>192</c:v>
                </c:pt>
                <c:pt idx="9">
                  <c:v>176</c:v>
                </c:pt>
                <c:pt idx="10">
                  <c:v>160</c:v>
                </c:pt>
                <c:pt idx="11">
                  <c:v>144</c:v>
                </c:pt>
                <c:pt idx="12">
                  <c:v>128</c:v>
                </c:pt>
                <c:pt idx="13">
                  <c:v>112</c:v>
                </c:pt>
                <c:pt idx="14">
                  <c:v>96</c:v>
                </c:pt>
                <c:pt idx="15">
                  <c:v>80</c:v>
                </c:pt>
                <c:pt idx="16">
                  <c:v>64</c:v>
                </c:pt>
                <c:pt idx="17">
                  <c:v>48</c:v>
                </c:pt>
                <c:pt idx="18">
                  <c:v>32</c:v>
                </c:pt>
                <c:pt idx="19">
                  <c:v>16</c:v>
                </c:pt>
                <c:pt idx="20">
                  <c:v>0</c:v>
                </c:pt>
              </c:numCache>
            </c:numRef>
          </c:val>
          <c:smooth val="0"/>
          <c:extLst>
            <c:ext xmlns:c16="http://schemas.microsoft.com/office/drawing/2014/chart" uri="{C3380CC4-5D6E-409C-BE32-E72D297353CC}">
              <c16:uniqueId val="{00000001-123F-4EC2-8AA0-349B541AF6B9}"/>
            </c:ext>
          </c:extLst>
        </c:ser>
        <c:dLbls>
          <c:showLegendKey val="0"/>
          <c:showVal val="0"/>
          <c:showCatName val="0"/>
          <c:showSerName val="0"/>
          <c:showPercent val="0"/>
          <c:showBubbleSize val="0"/>
        </c:dLbls>
        <c:smooth val="0"/>
        <c:axId val="639437749"/>
        <c:axId val="1095426844"/>
      </c:lineChart>
      <c:catAx>
        <c:axId val="639437749"/>
        <c:scaling>
          <c:orientation val="minMax"/>
        </c:scaling>
        <c:delete val="0"/>
        <c:axPos val="b"/>
        <c:title>
          <c:tx>
            <c:rich>
              <a:bodyPr/>
              <a:lstStyle/>
              <a:p>
                <a:pPr>
                  <a:defRPr/>
                </a:pPr>
                <a:r>
                  <a:rPr lang="es-EC"/>
                  <a:t>Días</a:t>
                </a:r>
              </a:p>
            </c:rich>
          </c:tx>
          <c:overlay val="0"/>
        </c:title>
        <c:numFmt formatCode="General" sourceLinked="1"/>
        <c:majorTickMark val="out"/>
        <c:minorTickMark val="none"/>
        <c:tickLblPos val="nextTo"/>
        <c:txPr>
          <a:bodyPr/>
          <a:lstStyle/>
          <a:p>
            <a:pPr lvl="0">
              <a:defRPr b="0">
                <a:solidFill>
                  <a:srgbClr val="000000"/>
                </a:solidFill>
                <a:latin typeface="+mn-lt"/>
              </a:defRPr>
            </a:pPr>
            <a:endParaRPr lang="es-EC"/>
          </a:p>
        </c:txPr>
        <c:crossAx val="1095426844"/>
        <c:crosses val="autoZero"/>
        <c:auto val="1"/>
        <c:lblAlgn val="ctr"/>
        <c:lblOffset val="100"/>
        <c:noMultiLvlLbl val="1"/>
      </c:catAx>
      <c:valAx>
        <c:axId val="1095426844"/>
        <c:scaling>
          <c:orientation val="minMax"/>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a:defRPr/>
                </a:pPr>
                <a:r>
                  <a:rPr lang="es-EC"/>
                  <a:t>Horas</a:t>
                </a:r>
              </a:p>
            </c:rich>
          </c:tx>
          <c:overlay val="0"/>
        </c:title>
        <c:numFmt formatCode="General" sourceLinked="1"/>
        <c:majorTickMark val="out"/>
        <c:minorTickMark val="none"/>
        <c:tickLblPos val="nextTo"/>
        <c:spPr>
          <a:ln/>
        </c:spPr>
        <c:txPr>
          <a:bodyPr/>
          <a:lstStyle/>
          <a:p>
            <a:pPr lvl="0">
              <a:defRPr b="0">
                <a:solidFill>
                  <a:srgbClr val="000000"/>
                </a:solidFill>
                <a:latin typeface="+mn-lt"/>
              </a:defRPr>
            </a:pPr>
            <a:endParaRPr lang="es-EC"/>
          </a:p>
        </c:txPr>
        <c:crossAx val="639437749"/>
        <c:crosses val="autoZero"/>
        <c:crossBetween val="midCat"/>
      </c:valAx>
    </c:plotArea>
    <c:legend>
      <c:legendPos val="t"/>
      <c:overlay val="0"/>
    </c:legend>
    <c:plotVisOnly val="1"/>
    <c:dispBlanksAs val="zero"/>
    <c:showDLblsOverMax val="1"/>
  </c:chart>
  <c:spPr>
    <a:ln>
      <a:solidFill>
        <a:schemeClr val="bg2"/>
      </a:solid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1"/>
        <c:ser>
          <c:idx val="0"/>
          <c:order val="0"/>
          <c:tx>
            <c:v>Realizado</c:v>
          </c:tx>
          <c:spPr>
            <a:ln w="19050" cmpd="sng">
              <a:solidFill>
                <a:srgbClr val="4285F4"/>
              </a:solidFill>
            </a:ln>
          </c:spPr>
          <c:marker>
            <c:symbol val="none"/>
          </c:marker>
          <c:val>
            <c:numRef>
              <c:f>Sprint_Backlog_3!$F$22:$AC$22</c:f>
              <c:numCache>
                <c:formatCode>General</c:formatCode>
                <c:ptCount val="24"/>
                <c:pt idx="0">
                  <c:v>368</c:v>
                </c:pt>
                <c:pt idx="1">
                  <c:v>352</c:v>
                </c:pt>
                <c:pt idx="2">
                  <c:v>344</c:v>
                </c:pt>
                <c:pt idx="3">
                  <c:v>336</c:v>
                </c:pt>
                <c:pt idx="4">
                  <c:v>304</c:v>
                </c:pt>
                <c:pt idx="5">
                  <c:v>296</c:v>
                </c:pt>
                <c:pt idx="6">
                  <c:v>280</c:v>
                </c:pt>
                <c:pt idx="7">
                  <c:v>272</c:v>
                </c:pt>
                <c:pt idx="8">
                  <c:v>256</c:v>
                </c:pt>
                <c:pt idx="9">
                  <c:v>248</c:v>
                </c:pt>
                <c:pt idx="10">
                  <c:v>240</c:v>
                </c:pt>
                <c:pt idx="11">
                  <c:v>224</c:v>
                </c:pt>
                <c:pt idx="12">
                  <c:v>208</c:v>
                </c:pt>
                <c:pt idx="13">
                  <c:v>192</c:v>
                </c:pt>
                <c:pt idx="14">
                  <c:v>192</c:v>
                </c:pt>
                <c:pt idx="15">
                  <c:v>176</c:v>
                </c:pt>
                <c:pt idx="16">
                  <c:v>144</c:v>
                </c:pt>
                <c:pt idx="17">
                  <c:v>112</c:v>
                </c:pt>
                <c:pt idx="18">
                  <c:v>96</c:v>
                </c:pt>
                <c:pt idx="19">
                  <c:v>72</c:v>
                </c:pt>
                <c:pt idx="20">
                  <c:v>56</c:v>
                </c:pt>
                <c:pt idx="21">
                  <c:v>40</c:v>
                </c:pt>
                <c:pt idx="22">
                  <c:v>16</c:v>
                </c:pt>
                <c:pt idx="23">
                  <c:v>0</c:v>
                </c:pt>
              </c:numCache>
            </c:numRef>
          </c:val>
          <c:smooth val="0"/>
          <c:extLst>
            <c:ext xmlns:c16="http://schemas.microsoft.com/office/drawing/2014/chart" uri="{C3380CC4-5D6E-409C-BE32-E72D297353CC}">
              <c16:uniqueId val="{00000000-F5FC-44B9-BF69-DC67A22D08EE}"/>
            </c:ext>
          </c:extLst>
        </c:ser>
        <c:ser>
          <c:idx val="1"/>
          <c:order val="1"/>
          <c:tx>
            <c:v>Esperado</c:v>
          </c:tx>
          <c:spPr>
            <a:ln w="19050" cmpd="sng">
              <a:solidFill>
                <a:srgbClr val="EA4335"/>
              </a:solidFill>
            </a:ln>
          </c:spPr>
          <c:marker>
            <c:symbol val="none"/>
          </c:marker>
          <c:val>
            <c:numRef>
              <c:f>Sprint_Backlog_3!$F$23:$AC$23</c:f>
              <c:numCache>
                <c:formatCode>0.00</c:formatCode>
                <c:ptCount val="24"/>
                <c:pt idx="0">
                  <c:v>368</c:v>
                </c:pt>
                <c:pt idx="1">
                  <c:v>352</c:v>
                </c:pt>
                <c:pt idx="2">
                  <c:v>336</c:v>
                </c:pt>
                <c:pt idx="3">
                  <c:v>320</c:v>
                </c:pt>
                <c:pt idx="4">
                  <c:v>304</c:v>
                </c:pt>
                <c:pt idx="5">
                  <c:v>288</c:v>
                </c:pt>
                <c:pt idx="6">
                  <c:v>272</c:v>
                </c:pt>
                <c:pt idx="7">
                  <c:v>256</c:v>
                </c:pt>
                <c:pt idx="8">
                  <c:v>240</c:v>
                </c:pt>
                <c:pt idx="9">
                  <c:v>224</c:v>
                </c:pt>
                <c:pt idx="10">
                  <c:v>208</c:v>
                </c:pt>
                <c:pt idx="11">
                  <c:v>192</c:v>
                </c:pt>
                <c:pt idx="12">
                  <c:v>176</c:v>
                </c:pt>
                <c:pt idx="13">
                  <c:v>160</c:v>
                </c:pt>
                <c:pt idx="14">
                  <c:v>144</c:v>
                </c:pt>
                <c:pt idx="15">
                  <c:v>128</c:v>
                </c:pt>
                <c:pt idx="16">
                  <c:v>112</c:v>
                </c:pt>
                <c:pt idx="17">
                  <c:v>96</c:v>
                </c:pt>
                <c:pt idx="18">
                  <c:v>80</c:v>
                </c:pt>
                <c:pt idx="19">
                  <c:v>64</c:v>
                </c:pt>
                <c:pt idx="20">
                  <c:v>48</c:v>
                </c:pt>
                <c:pt idx="21">
                  <c:v>32</c:v>
                </c:pt>
                <c:pt idx="22">
                  <c:v>16</c:v>
                </c:pt>
                <c:pt idx="23">
                  <c:v>0</c:v>
                </c:pt>
              </c:numCache>
            </c:numRef>
          </c:val>
          <c:smooth val="0"/>
          <c:extLst>
            <c:ext xmlns:c16="http://schemas.microsoft.com/office/drawing/2014/chart" uri="{C3380CC4-5D6E-409C-BE32-E72D297353CC}">
              <c16:uniqueId val="{00000001-F5FC-44B9-BF69-DC67A22D08EE}"/>
            </c:ext>
          </c:extLst>
        </c:ser>
        <c:dLbls>
          <c:showLegendKey val="0"/>
          <c:showVal val="0"/>
          <c:showCatName val="0"/>
          <c:showSerName val="0"/>
          <c:showPercent val="0"/>
          <c:showBubbleSize val="0"/>
        </c:dLbls>
        <c:smooth val="0"/>
        <c:axId val="1799866042"/>
        <c:axId val="951605684"/>
      </c:lineChart>
      <c:catAx>
        <c:axId val="1799866042"/>
        <c:scaling>
          <c:orientation val="minMax"/>
        </c:scaling>
        <c:delete val="0"/>
        <c:axPos val="b"/>
        <c:title>
          <c:tx>
            <c:rich>
              <a:bodyPr/>
              <a:lstStyle/>
              <a:p>
                <a:pPr lvl="0">
                  <a:defRPr b="0">
                    <a:solidFill>
                      <a:srgbClr val="000000"/>
                    </a:solidFill>
                    <a:latin typeface="+mn-lt"/>
                  </a:defRPr>
                </a:pPr>
                <a:endParaRPr lang="es-EC"/>
              </a:p>
            </c:rich>
          </c:tx>
          <c:overlay val="0"/>
        </c:title>
        <c:numFmt formatCode="General" sourceLinked="1"/>
        <c:majorTickMark val="none"/>
        <c:minorTickMark val="none"/>
        <c:tickLblPos val="nextTo"/>
        <c:txPr>
          <a:bodyPr/>
          <a:lstStyle/>
          <a:p>
            <a:pPr lvl="0">
              <a:defRPr b="0">
                <a:solidFill>
                  <a:srgbClr val="000000"/>
                </a:solidFill>
                <a:latin typeface="+mn-lt"/>
              </a:defRPr>
            </a:pPr>
            <a:endParaRPr lang="es-EC"/>
          </a:p>
        </c:txPr>
        <c:crossAx val="951605684"/>
        <c:crosses val="autoZero"/>
        <c:auto val="1"/>
        <c:lblAlgn val="ctr"/>
        <c:lblOffset val="100"/>
        <c:noMultiLvlLbl val="1"/>
      </c:catAx>
      <c:valAx>
        <c:axId val="951605684"/>
        <c:scaling>
          <c:orientation val="minMax"/>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lvl="0">
                  <a:defRPr b="0">
                    <a:solidFill>
                      <a:srgbClr val="000000"/>
                    </a:solidFill>
                    <a:latin typeface="+mn-lt"/>
                  </a:defRPr>
                </a:pPr>
                <a:endParaRPr lang="es-EC"/>
              </a:p>
            </c:rich>
          </c:tx>
          <c:overlay val="0"/>
        </c:title>
        <c:numFmt formatCode="General" sourceLinked="1"/>
        <c:majorTickMark val="none"/>
        <c:minorTickMark val="none"/>
        <c:tickLblPos val="nextTo"/>
        <c:spPr>
          <a:ln/>
        </c:spPr>
        <c:txPr>
          <a:bodyPr/>
          <a:lstStyle/>
          <a:p>
            <a:pPr lvl="0">
              <a:defRPr b="0">
                <a:solidFill>
                  <a:srgbClr val="000000"/>
                </a:solidFill>
                <a:latin typeface="+mn-lt"/>
              </a:defRPr>
            </a:pPr>
            <a:endParaRPr lang="es-EC"/>
          </a:p>
        </c:txPr>
        <c:crossAx val="1799866042"/>
        <c:crosses val="autoZero"/>
        <c:crossBetween val="midCat"/>
      </c:valAx>
    </c:plotArea>
    <c:legend>
      <c:legendPos val="t"/>
      <c:overlay val="0"/>
      <c:txPr>
        <a:bodyPr/>
        <a:lstStyle/>
        <a:p>
          <a:pPr lvl="0">
            <a:defRPr b="0">
              <a:solidFill>
                <a:srgbClr val="1A1A1A"/>
              </a:solidFill>
              <a:latin typeface="+mn-lt"/>
            </a:defRPr>
          </a:pPr>
          <a:endParaRPr lang="es-EC"/>
        </a:p>
      </c:txPr>
    </c:legend>
    <c:plotVisOnly val="1"/>
    <c:dispBlanksAs val="zero"/>
    <c:showDLblsOverMax val="1"/>
  </c:chart>
  <c:spPr>
    <a:ln>
      <a:solidFill>
        <a:schemeClr val="bg2"/>
      </a:solid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1"/>
        <c:ser>
          <c:idx val="0"/>
          <c:order val="0"/>
          <c:tx>
            <c:v>Realizado</c:v>
          </c:tx>
          <c:spPr>
            <a:ln w="19050" cmpd="sng">
              <a:solidFill>
                <a:srgbClr val="4285F4"/>
              </a:solidFill>
            </a:ln>
          </c:spPr>
          <c:marker>
            <c:symbol val="none"/>
          </c:marker>
          <c:val>
            <c:numRef>
              <c:f>Sprint_Backlog_4!$F$28:$AB$28</c:f>
              <c:numCache>
                <c:formatCode>General</c:formatCode>
                <c:ptCount val="23"/>
                <c:pt idx="0">
                  <c:v>352</c:v>
                </c:pt>
                <c:pt idx="1">
                  <c:v>336</c:v>
                </c:pt>
                <c:pt idx="2">
                  <c:v>320</c:v>
                </c:pt>
                <c:pt idx="3">
                  <c:v>304</c:v>
                </c:pt>
                <c:pt idx="4">
                  <c:v>288</c:v>
                </c:pt>
                <c:pt idx="5">
                  <c:v>272</c:v>
                </c:pt>
                <c:pt idx="6">
                  <c:v>256</c:v>
                </c:pt>
                <c:pt idx="7">
                  <c:v>240</c:v>
                </c:pt>
                <c:pt idx="8">
                  <c:v>232</c:v>
                </c:pt>
                <c:pt idx="9">
                  <c:v>216</c:v>
                </c:pt>
                <c:pt idx="10">
                  <c:v>208</c:v>
                </c:pt>
                <c:pt idx="11">
                  <c:v>200</c:v>
                </c:pt>
                <c:pt idx="12">
                  <c:v>192</c:v>
                </c:pt>
                <c:pt idx="13">
                  <c:v>176</c:v>
                </c:pt>
                <c:pt idx="14">
                  <c:v>152</c:v>
                </c:pt>
                <c:pt idx="15">
                  <c:v>136</c:v>
                </c:pt>
                <c:pt idx="16">
                  <c:v>120</c:v>
                </c:pt>
                <c:pt idx="17">
                  <c:v>104</c:v>
                </c:pt>
                <c:pt idx="18">
                  <c:v>88</c:v>
                </c:pt>
                <c:pt idx="19">
                  <c:v>48</c:v>
                </c:pt>
                <c:pt idx="20">
                  <c:v>32</c:v>
                </c:pt>
                <c:pt idx="21">
                  <c:v>16</c:v>
                </c:pt>
                <c:pt idx="22">
                  <c:v>0</c:v>
                </c:pt>
              </c:numCache>
            </c:numRef>
          </c:val>
          <c:smooth val="0"/>
          <c:extLst>
            <c:ext xmlns:c16="http://schemas.microsoft.com/office/drawing/2014/chart" uri="{C3380CC4-5D6E-409C-BE32-E72D297353CC}">
              <c16:uniqueId val="{00000000-AD5A-4972-9E3A-0E37C559BDE0}"/>
            </c:ext>
          </c:extLst>
        </c:ser>
        <c:ser>
          <c:idx val="1"/>
          <c:order val="1"/>
          <c:tx>
            <c:v>Esperado</c:v>
          </c:tx>
          <c:spPr>
            <a:ln w="19050" cmpd="sng">
              <a:solidFill>
                <a:srgbClr val="EA4335"/>
              </a:solidFill>
            </a:ln>
          </c:spPr>
          <c:marker>
            <c:symbol val="none"/>
          </c:marker>
          <c:val>
            <c:numRef>
              <c:f>Sprint_Backlog_4!$F$29:$AB$29</c:f>
              <c:numCache>
                <c:formatCode>0.00</c:formatCode>
                <c:ptCount val="23"/>
                <c:pt idx="0">
                  <c:v>352</c:v>
                </c:pt>
                <c:pt idx="1">
                  <c:v>336</c:v>
                </c:pt>
                <c:pt idx="2">
                  <c:v>320</c:v>
                </c:pt>
                <c:pt idx="3">
                  <c:v>304</c:v>
                </c:pt>
                <c:pt idx="4">
                  <c:v>288</c:v>
                </c:pt>
                <c:pt idx="5">
                  <c:v>272</c:v>
                </c:pt>
                <c:pt idx="6">
                  <c:v>256</c:v>
                </c:pt>
                <c:pt idx="7">
                  <c:v>240</c:v>
                </c:pt>
                <c:pt idx="8">
                  <c:v>224</c:v>
                </c:pt>
                <c:pt idx="9">
                  <c:v>208</c:v>
                </c:pt>
                <c:pt idx="10">
                  <c:v>192</c:v>
                </c:pt>
                <c:pt idx="11">
                  <c:v>176</c:v>
                </c:pt>
                <c:pt idx="12">
                  <c:v>160</c:v>
                </c:pt>
                <c:pt idx="13">
                  <c:v>144</c:v>
                </c:pt>
                <c:pt idx="14">
                  <c:v>128</c:v>
                </c:pt>
                <c:pt idx="15">
                  <c:v>112</c:v>
                </c:pt>
                <c:pt idx="16">
                  <c:v>96</c:v>
                </c:pt>
                <c:pt idx="17">
                  <c:v>80</c:v>
                </c:pt>
                <c:pt idx="18">
                  <c:v>64</c:v>
                </c:pt>
                <c:pt idx="19">
                  <c:v>48</c:v>
                </c:pt>
                <c:pt idx="20">
                  <c:v>32</c:v>
                </c:pt>
                <c:pt idx="21">
                  <c:v>16</c:v>
                </c:pt>
                <c:pt idx="22">
                  <c:v>0</c:v>
                </c:pt>
              </c:numCache>
            </c:numRef>
          </c:val>
          <c:smooth val="0"/>
          <c:extLst>
            <c:ext xmlns:c16="http://schemas.microsoft.com/office/drawing/2014/chart" uri="{C3380CC4-5D6E-409C-BE32-E72D297353CC}">
              <c16:uniqueId val="{00000001-AD5A-4972-9E3A-0E37C559BDE0}"/>
            </c:ext>
          </c:extLst>
        </c:ser>
        <c:dLbls>
          <c:showLegendKey val="0"/>
          <c:showVal val="0"/>
          <c:showCatName val="0"/>
          <c:showSerName val="0"/>
          <c:showPercent val="0"/>
          <c:showBubbleSize val="0"/>
        </c:dLbls>
        <c:smooth val="0"/>
        <c:axId val="1968843505"/>
        <c:axId val="1920390621"/>
      </c:lineChart>
      <c:catAx>
        <c:axId val="1968843505"/>
        <c:scaling>
          <c:orientation val="minMax"/>
        </c:scaling>
        <c:delete val="0"/>
        <c:axPos val="b"/>
        <c:title>
          <c:tx>
            <c:rich>
              <a:bodyPr/>
              <a:lstStyle/>
              <a:p>
                <a:pPr>
                  <a:defRPr/>
                </a:pPr>
                <a:r>
                  <a:rPr lang="es-EC"/>
                  <a:t>Días</a:t>
                </a:r>
              </a:p>
            </c:rich>
          </c:tx>
          <c:overlay val="0"/>
        </c:title>
        <c:numFmt formatCode="General" sourceLinked="1"/>
        <c:majorTickMark val="out"/>
        <c:minorTickMark val="none"/>
        <c:tickLblPos val="nextTo"/>
        <c:txPr>
          <a:bodyPr/>
          <a:lstStyle/>
          <a:p>
            <a:pPr lvl="0">
              <a:defRPr b="0">
                <a:solidFill>
                  <a:srgbClr val="000000"/>
                </a:solidFill>
                <a:latin typeface="+mn-lt"/>
              </a:defRPr>
            </a:pPr>
            <a:endParaRPr lang="es-EC"/>
          </a:p>
        </c:txPr>
        <c:crossAx val="1920390621"/>
        <c:crosses val="autoZero"/>
        <c:auto val="1"/>
        <c:lblAlgn val="ctr"/>
        <c:lblOffset val="100"/>
        <c:noMultiLvlLbl val="1"/>
      </c:catAx>
      <c:valAx>
        <c:axId val="1920390621"/>
        <c:scaling>
          <c:orientation val="minMax"/>
        </c:scaling>
        <c:delete val="0"/>
        <c:axPos val="l"/>
        <c:majorGridlines>
          <c:spPr>
            <a:ln>
              <a:solidFill>
                <a:srgbClr val="B7B7B7"/>
              </a:solidFill>
            </a:ln>
          </c:spPr>
        </c:majorGridlines>
        <c:title>
          <c:tx>
            <c:rich>
              <a:bodyPr/>
              <a:lstStyle/>
              <a:p>
                <a:pPr>
                  <a:defRPr/>
                </a:pPr>
                <a:r>
                  <a:rPr lang="es-EC"/>
                  <a:t>Horas</a:t>
                </a:r>
              </a:p>
            </c:rich>
          </c:tx>
          <c:overlay val="0"/>
        </c:title>
        <c:numFmt formatCode="General" sourceLinked="1"/>
        <c:majorTickMark val="out"/>
        <c:minorTickMark val="none"/>
        <c:tickLblPos val="nextTo"/>
        <c:spPr>
          <a:ln/>
        </c:spPr>
        <c:txPr>
          <a:bodyPr/>
          <a:lstStyle/>
          <a:p>
            <a:pPr lvl="0">
              <a:defRPr b="0">
                <a:solidFill>
                  <a:srgbClr val="000000"/>
                </a:solidFill>
                <a:latin typeface="+mn-lt"/>
              </a:defRPr>
            </a:pPr>
            <a:endParaRPr lang="es-EC"/>
          </a:p>
        </c:txPr>
        <c:crossAx val="1968843505"/>
        <c:crosses val="autoZero"/>
        <c:crossBetween val="between"/>
      </c:valAx>
    </c:plotArea>
    <c:legend>
      <c:legendPos val="t"/>
      <c:overlay val="0"/>
    </c:legend>
    <c:plotVisOnly val="1"/>
    <c:dispBlanksAs val="zero"/>
    <c:showDLblsOverMax val="1"/>
  </c:chart>
  <c:spPr>
    <a:ln>
      <a:solidFill>
        <a:schemeClr val="bg2"/>
      </a:solid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643530259293404"/>
          <c:y val="1.6443982344083209E-2"/>
          <c:w val="0.79552449893693733"/>
          <c:h val="0.83183762150096008"/>
        </c:manualLayout>
      </c:layout>
      <c:bar3DChart>
        <c:barDir val="col"/>
        <c:grouping val="clustered"/>
        <c:varyColors val="0"/>
        <c:ser>
          <c:idx val="0"/>
          <c:order val="0"/>
          <c:tx>
            <c:strRef>
              <c:f>Hoja1!$D$4</c:f>
              <c:strCache>
                <c:ptCount val="1"/>
                <c:pt idx="0">
                  <c:v>Acciones realizadas con éxito</c:v>
                </c:pt>
              </c:strCache>
            </c:strRef>
          </c:tx>
          <c:spPr>
            <a:solidFill>
              <a:schemeClr val="accent1"/>
            </a:solidFill>
            <a:ln>
              <a:noFill/>
            </a:ln>
            <a:effectLst/>
            <a:sp3d/>
          </c:spPr>
          <c:invertIfNegative val="0"/>
          <c:cat>
            <c:strRef>
              <c:f>Hoja1!$C$5:$C$11</c:f>
              <c:strCache>
                <c:ptCount val="7"/>
                <c:pt idx="0">
                  <c:v>Proceso de Autenticación</c:v>
                </c:pt>
                <c:pt idx="1">
                  <c:v>Configuración y parametrización</c:v>
                </c:pt>
                <c:pt idx="2">
                  <c:v>Módulo para la gestión del personal</c:v>
                </c:pt>
                <c:pt idx="3">
                  <c:v>Módulo para la gestión de productos</c:v>
                </c:pt>
                <c:pt idx="4">
                  <c:v>Módulo para la gestión de clientes</c:v>
                </c:pt>
                <c:pt idx="5">
                  <c:v>Módulo para la gestión de pedidos</c:v>
                </c:pt>
                <c:pt idx="6">
                  <c:v>Planificación de entregas y conciliación</c:v>
                </c:pt>
              </c:strCache>
            </c:strRef>
          </c:cat>
          <c:val>
            <c:numRef>
              <c:f>Hoja1!$D$5:$D$11</c:f>
              <c:numCache>
                <c:formatCode>General</c:formatCode>
                <c:ptCount val="7"/>
                <c:pt idx="0">
                  <c:v>1</c:v>
                </c:pt>
                <c:pt idx="1">
                  <c:v>0</c:v>
                </c:pt>
                <c:pt idx="2">
                  <c:v>7</c:v>
                </c:pt>
                <c:pt idx="3">
                  <c:v>7</c:v>
                </c:pt>
                <c:pt idx="4">
                  <c:v>6</c:v>
                </c:pt>
                <c:pt idx="5">
                  <c:v>3</c:v>
                </c:pt>
                <c:pt idx="6">
                  <c:v>3</c:v>
                </c:pt>
              </c:numCache>
            </c:numRef>
          </c:val>
          <c:extLst>
            <c:ext xmlns:c16="http://schemas.microsoft.com/office/drawing/2014/chart" uri="{C3380CC4-5D6E-409C-BE32-E72D297353CC}">
              <c16:uniqueId val="{00000000-85CD-427F-861A-BBA0513E6599}"/>
            </c:ext>
          </c:extLst>
        </c:ser>
        <c:ser>
          <c:idx val="1"/>
          <c:order val="1"/>
          <c:tx>
            <c:strRef>
              <c:f>Hoja1!$E$4</c:f>
              <c:strCache>
                <c:ptCount val="1"/>
                <c:pt idx="0">
                  <c:v>Errores encontrados</c:v>
                </c:pt>
              </c:strCache>
            </c:strRef>
          </c:tx>
          <c:spPr>
            <a:solidFill>
              <a:schemeClr val="accent2"/>
            </a:solidFill>
            <a:ln>
              <a:noFill/>
            </a:ln>
            <a:effectLst/>
            <a:sp3d/>
          </c:spPr>
          <c:invertIfNegative val="0"/>
          <c:cat>
            <c:strRef>
              <c:f>Hoja1!$C$5:$C$11</c:f>
              <c:strCache>
                <c:ptCount val="7"/>
                <c:pt idx="0">
                  <c:v>Proceso de Autenticación</c:v>
                </c:pt>
                <c:pt idx="1">
                  <c:v>Configuración y parametrización</c:v>
                </c:pt>
                <c:pt idx="2">
                  <c:v>Módulo para la gestión del personal</c:v>
                </c:pt>
                <c:pt idx="3">
                  <c:v>Módulo para la gestión de productos</c:v>
                </c:pt>
                <c:pt idx="4">
                  <c:v>Módulo para la gestión de clientes</c:v>
                </c:pt>
                <c:pt idx="5">
                  <c:v>Módulo para la gestión de pedidos</c:v>
                </c:pt>
                <c:pt idx="6">
                  <c:v>Planificación de entregas y conciliación</c:v>
                </c:pt>
              </c:strCache>
            </c:strRef>
          </c:cat>
          <c:val>
            <c:numRef>
              <c:f>Hoja1!$E$5:$E$11</c:f>
              <c:numCache>
                <c:formatCode>General</c:formatCode>
                <c:ptCount val="7"/>
                <c:pt idx="0">
                  <c:v>0</c:v>
                </c:pt>
                <c:pt idx="1">
                  <c:v>1</c:v>
                </c:pt>
                <c:pt idx="2">
                  <c:v>0</c:v>
                </c:pt>
                <c:pt idx="3">
                  <c:v>1</c:v>
                </c:pt>
                <c:pt idx="4">
                  <c:v>0</c:v>
                </c:pt>
                <c:pt idx="5">
                  <c:v>0</c:v>
                </c:pt>
                <c:pt idx="6">
                  <c:v>1</c:v>
                </c:pt>
              </c:numCache>
            </c:numRef>
          </c:val>
          <c:extLst>
            <c:ext xmlns:c16="http://schemas.microsoft.com/office/drawing/2014/chart" uri="{C3380CC4-5D6E-409C-BE32-E72D297353CC}">
              <c16:uniqueId val="{00000001-85CD-427F-861A-BBA0513E6599}"/>
            </c:ext>
          </c:extLst>
        </c:ser>
        <c:dLbls>
          <c:showLegendKey val="0"/>
          <c:showVal val="0"/>
          <c:showCatName val="0"/>
          <c:showSerName val="0"/>
          <c:showPercent val="0"/>
          <c:showBubbleSize val="0"/>
        </c:dLbls>
        <c:gapWidth val="150"/>
        <c:shape val="box"/>
        <c:axId val="2042799472"/>
        <c:axId val="2042806128"/>
        <c:axId val="0"/>
      </c:bar3DChart>
      <c:catAx>
        <c:axId val="204279947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crossAx val="2042806128"/>
        <c:crosses val="autoZero"/>
        <c:auto val="1"/>
        <c:lblAlgn val="ctr"/>
        <c:lblOffset val="100"/>
        <c:noMultiLvlLbl val="0"/>
      </c:catAx>
      <c:valAx>
        <c:axId val="2042806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crossAx val="204279947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Arial" panose="020B0604020202020204" pitchFamily="34" charset="0"/>
          <a:cs typeface="Arial" panose="020B0604020202020204" pitchFamily="34" charset="0"/>
        </a:defRPr>
      </a:pPr>
      <a:endParaRPr lang="es-EC"/>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157cf22dbd_1_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g1157cf22dbd_1_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157cf22dbd_1_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g1157cf22dbd_1_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2132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157cf22dbd_0_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g1157cf22db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157cf22dbd_0_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g1157cf22dbd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157cf22dbd_0_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g1157cf22dbd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157cf22dbd_1_1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g1157cf22dbd_1_1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157cf22dbd_1_1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g1157cf22dbd_1_1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157cf22dbd_1_1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g1157cf22dbd_1_1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1157cf22dbd_1_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1" name="Google Shape;321;g1157cf22dbd_1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1157cf22dbd_1_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g1157cf22dbd_1_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1157cf22dbd_1_2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6" name="Google Shape;346;g1157cf22dbd_1_2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157cf22dbd_1_2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g1157cf22dbd_1_2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157cf22dbd_1_2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g1157cf22dbd_1_2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8162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157cf22dbd_1_2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g1157cf22dbd_1_2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6180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157cf22dbd_1_2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0" name="Google Shape;380;g1157cf22dbd_1_2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157cf22dbd_1_2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g1157cf22dbd_1_2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60350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157cf22dbd_1_2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g1157cf22dbd_1_2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42414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157cf22dbd_1_2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g1157cf22dbd_1_2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65833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157cf22dbd_1_2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0" name="Google Shape;380;g1157cf22dbd_1_2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6257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157cf22dbd_1_2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g1157cf22dbd_1_2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1914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157cf22dbd_1_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4" name="Google Shape;124;g1157cf22dbd_1_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157cf22dbd_1_2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g1157cf22dbd_1_2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8469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157cf22dbd_1_2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g1157cf22dbd_1_2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94336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157cf22dbd_1_2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0" name="Google Shape;380;g1157cf22dbd_1_2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89510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157cf22dbd_1_2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g1157cf22dbd_1_2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56961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157cf22dbd_1_2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g1157cf22dbd_1_2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51934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157cf22dbd_1_2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g1157cf22dbd_1_2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6601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157cf22dbd_1_2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0" name="Google Shape;380;g1157cf22dbd_1_2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31854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157cf22dbd_1_2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0" name="Google Shape;380;g1157cf22dbd_1_2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83457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157cf22dbd_1_2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0" name="Google Shape;380;g1157cf22dbd_1_2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26072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157cf22dbd_1_2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0" name="Google Shape;380;g1157cf22dbd_1_2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9803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15b596f30a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g115b596f30a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157cf22dbd_1_2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0" name="Google Shape;380;g1157cf22dbd_1_2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06681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157cf22dbd_1_2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0" name="Google Shape;380;g1157cf22dbd_1_2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3163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157cf22dbd_1_2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0" name="Google Shape;380;g1157cf22dbd_1_2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35019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1157cf22dbd_1_9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g1157cf22dbd_1_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1157cf22dbd_1_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g1157cf22dbd_1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22098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1157cf22dbd_1_9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g1157cf22dbd_1_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1157cf22dbd_1_1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4" name="Google Shape;424;g1157cf22dbd_1_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1157cf22dbd_1_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g1157cf22dbd_1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52775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157cf22dbd_1_1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 name="Google Shape;438;g1157cf22dbd_1_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157cf22dbd_1_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g1157cf22dbd_1_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157cf22dbd_1_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g1157cf22dbd_1_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157cf22dbd_1_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g1157cf22dbd_1_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157cf22dbd_1_8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g1157cf22dbd_1_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157cf22dbd_1_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g1157cf22dbd_1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_Title Slide" type="title">
  <p:cSld name="TITLE">
    <p:spTree>
      <p:nvGrpSpPr>
        <p:cNvPr id="1" name="Shape 20"/>
        <p:cNvGrpSpPr/>
        <p:nvPr/>
      </p:nvGrpSpPr>
      <p:grpSpPr>
        <a:xfrm>
          <a:off x="0" y="0"/>
          <a:ext cx="0" cy="0"/>
          <a:chOff x="0" y="0"/>
          <a:chExt cx="0" cy="0"/>
        </a:xfrm>
      </p:grpSpPr>
      <p:graphicFrame>
        <p:nvGraphicFramePr>
          <p:cNvPr id="21" name="Google Shape;21;p39"/>
          <p:cNvGraphicFramePr/>
          <p:nvPr/>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1050" r:id="rId3" imgW="9144000" imgH="5616575" progId="">
                  <p:embed/>
                </p:oleObj>
              </mc:Choice>
              <mc:Fallback>
                <p:oleObj r:id="rId3" imgW="9144000" imgH="5616575" progId="">
                  <p:embed/>
                  <p:pic>
                    <p:nvPicPr>
                      <p:cNvPr id="21" name="Google Shape;21;p39"/>
                      <p:cNvPicPr preferRelativeResize="0"/>
                      <p:nvPr/>
                    </p:nvPicPr>
                    <p:blipFill rotWithShape="1">
                      <a:blip r:embed="rId4">
                        <a:alphaModFix/>
                      </a:blip>
                      <a:srcRect/>
                      <a:stretch/>
                    </p:blipFill>
                    <p:spPr>
                      <a:xfrm>
                        <a:off x="0" y="981075"/>
                        <a:ext cx="9144000" cy="5616575"/>
                      </a:xfrm>
                      <a:prstGeom prst="rect">
                        <a:avLst/>
                      </a:prstGeom>
                      <a:noFill/>
                      <a:ln>
                        <a:noFill/>
                      </a:ln>
                    </p:spPr>
                  </p:pic>
                </p:oleObj>
              </mc:Fallback>
            </mc:AlternateContent>
          </a:graphicData>
        </a:graphic>
      </p:graphicFrame>
      <p:sp>
        <p:nvSpPr>
          <p:cNvPr id="22" name="Google Shape;22;p39"/>
          <p:cNvSpPr/>
          <p:nvPr/>
        </p:nvSpPr>
        <p:spPr>
          <a:xfrm>
            <a:off x="457200" y="6245225"/>
            <a:ext cx="2133600" cy="4762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3" name="Google Shape;23;p39"/>
          <p:cNvSpPr/>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00">
              <a:solidFill>
                <a:srgbClr val="000000"/>
              </a:solidFill>
              <a:latin typeface="Calibri"/>
              <a:ea typeface="Calibri"/>
              <a:cs typeface="Calibri"/>
              <a:sym typeface="Calibri"/>
            </a:endParaRPr>
          </a:p>
        </p:txBody>
      </p:sp>
      <p:sp>
        <p:nvSpPr>
          <p:cNvPr id="24" name="Google Shape;24;p39"/>
          <p:cNvSpPr/>
          <p:nvPr/>
        </p:nvSpPr>
        <p:spPr>
          <a:xfrm>
            <a:off x="457200" y="6245225"/>
            <a:ext cx="2133600" cy="4762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sp>
        <p:nvSpPr>
          <p:cNvPr id="25" name="Google Shape;25;p39"/>
          <p:cNvSpPr/>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00">
              <a:solidFill>
                <a:srgbClr val="000000"/>
              </a:solidFill>
              <a:latin typeface="Calibri"/>
              <a:ea typeface="Calibri"/>
              <a:cs typeface="Calibri"/>
              <a:sym typeface="Calibri"/>
            </a:endParaRPr>
          </a:p>
        </p:txBody>
      </p:sp>
      <p:pic>
        <p:nvPicPr>
          <p:cNvPr id="26" name="Google Shape;26;p39" descr="bannner 2"/>
          <p:cNvPicPr preferRelativeResize="0"/>
          <p:nvPr/>
        </p:nvPicPr>
        <p:blipFill rotWithShape="1">
          <a:blip r:embed="rId5">
            <a:alphaModFix/>
          </a:blip>
          <a:srcRect/>
          <a:stretch/>
        </p:blipFill>
        <p:spPr>
          <a:xfrm>
            <a:off x="0" y="5722938"/>
            <a:ext cx="9144000" cy="1135062"/>
          </a:xfrm>
          <a:prstGeom prst="rect">
            <a:avLst/>
          </a:prstGeom>
          <a:noFill/>
          <a:ln>
            <a:noFill/>
          </a:ln>
        </p:spPr>
      </p:pic>
      <p:sp>
        <p:nvSpPr>
          <p:cNvPr id="27" name="Google Shape;27;p39"/>
          <p:cNvSpPr/>
          <p:nvPr/>
        </p:nvSpPr>
        <p:spPr>
          <a:xfrm>
            <a:off x="217488" y="260350"/>
            <a:ext cx="792162" cy="79216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8" name="Google Shape;28;p39" descr="LOGO ESPE ORIGINAL copia"/>
          <p:cNvPicPr preferRelativeResize="0"/>
          <p:nvPr/>
        </p:nvPicPr>
        <p:blipFill rotWithShape="1">
          <a:blip r:embed="rId6">
            <a:alphaModFix/>
          </a:blip>
          <a:srcRect/>
          <a:stretch/>
        </p:blipFill>
        <p:spPr>
          <a:xfrm>
            <a:off x="107950" y="115888"/>
            <a:ext cx="3313113" cy="88741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79"/>
        <p:cNvGrpSpPr/>
        <p:nvPr/>
      </p:nvGrpSpPr>
      <p:grpSpPr>
        <a:xfrm>
          <a:off x="0" y="0"/>
          <a:ext cx="0" cy="0"/>
          <a:chOff x="0" y="0"/>
          <a:chExt cx="0" cy="0"/>
        </a:xfrm>
      </p:grpSpPr>
      <p:sp>
        <p:nvSpPr>
          <p:cNvPr id="80" name="Google Shape;80;p5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50"/>
          <p:cNvSpPr>
            <a:spLocks noGrp="1"/>
          </p:cNvSpPr>
          <p:nvPr>
            <p:ph type="pic" idx="2"/>
          </p:nvPr>
        </p:nvSpPr>
        <p:spPr>
          <a:xfrm>
            <a:off x="1792288" y="612775"/>
            <a:ext cx="5486400" cy="4114800"/>
          </a:xfrm>
          <a:prstGeom prst="rect">
            <a:avLst/>
          </a:prstGeom>
          <a:noFill/>
          <a:ln>
            <a:noFill/>
          </a:ln>
        </p:spPr>
      </p:sp>
      <p:sp>
        <p:nvSpPr>
          <p:cNvPr id="82" name="Google Shape;82;p5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83" name="Google Shape;83;p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86"/>
        <p:cNvGrpSpPr/>
        <p:nvPr/>
      </p:nvGrpSpPr>
      <p:grpSpPr>
        <a:xfrm>
          <a:off x="0" y="0"/>
          <a:ext cx="0" cy="0"/>
          <a:chOff x="0" y="0"/>
          <a:chExt cx="0" cy="0"/>
        </a:xfrm>
      </p:grpSpPr>
      <p:sp>
        <p:nvSpPr>
          <p:cNvPr id="87" name="Google Shape;87;p5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5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9" name="Google Shape;89;p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92"/>
        <p:cNvGrpSpPr/>
        <p:nvPr/>
      </p:nvGrpSpPr>
      <p:grpSpPr>
        <a:xfrm>
          <a:off x="0" y="0"/>
          <a:ext cx="0" cy="0"/>
          <a:chOff x="0" y="0"/>
          <a:chExt cx="0" cy="0"/>
        </a:xfrm>
      </p:grpSpPr>
      <p:sp>
        <p:nvSpPr>
          <p:cNvPr id="93" name="Google Shape;93;p5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5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5" name="Google Shape;95;p5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5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29"/>
        <p:cNvGrpSpPr/>
        <p:nvPr/>
      </p:nvGrpSpPr>
      <p:grpSpPr>
        <a:xfrm>
          <a:off x="0" y="0"/>
          <a:ext cx="0" cy="0"/>
          <a:chOff x="0" y="0"/>
          <a:chExt cx="0" cy="0"/>
        </a:xfrm>
      </p:grpSpPr>
      <p:sp>
        <p:nvSpPr>
          <p:cNvPr id="30" name="Google Shape;30;p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34"/>
        <p:cNvGrpSpPr/>
        <p:nvPr/>
      </p:nvGrpSpPr>
      <p:grpSpPr>
        <a:xfrm>
          <a:off x="0" y="0"/>
          <a:ext cx="0" cy="0"/>
          <a:chOff x="0" y="0"/>
          <a:chExt cx="0" cy="0"/>
        </a:xfrm>
      </p:grpSpPr>
      <p:sp>
        <p:nvSpPr>
          <p:cNvPr id="35" name="Google Shape;35;p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4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7" name="Google Shape;37;p4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8" name="Google Shape;38;p4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9" name="Google Shape;39;p4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0" name="Google Shape;40;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43"/>
        <p:cNvGrpSpPr/>
        <p:nvPr/>
      </p:nvGrpSpPr>
      <p:grpSpPr>
        <a:xfrm>
          <a:off x="0" y="0"/>
          <a:ext cx="0" cy="0"/>
          <a:chOff x="0" y="0"/>
          <a:chExt cx="0" cy="0"/>
        </a:xfrm>
      </p:grpSpPr>
      <p:sp>
        <p:nvSpPr>
          <p:cNvPr id="44" name="Google Shape;44;p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6" name="Google Shape;46;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49"/>
        <p:cNvGrpSpPr/>
        <p:nvPr/>
      </p:nvGrpSpPr>
      <p:grpSpPr>
        <a:xfrm>
          <a:off x="0" y="0"/>
          <a:ext cx="0" cy="0"/>
          <a:chOff x="0" y="0"/>
          <a:chExt cx="0" cy="0"/>
        </a:xfrm>
      </p:grpSpPr>
      <p:sp>
        <p:nvSpPr>
          <p:cNvPr id="50" name="Google Shape;50;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53"/>
        <p:cNvGrpSpPr/>
        <p:nvPr/>
      </p:nvGrpSpPr>
      <p:grpSpPr>
        <a:xfrm>
          <a:off x="0" y="0"/>
          <a:ext cx="0" cy="0"/>
          <a:chOff x="0" y="0"/>
          <a:chExt cx="0" cy="0"/>
        </a:xfrm>
      </p:grpSpPr>
      <p:sp>
        <p:nvSpPr>
          <p:cNvPr id="54" name="Google Shape;54;p4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56" name="Google Shape;56;p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59"/>
        <p:cNvGrpSpPr/>
        <p:nvPr/>
      </p:nvGrpSpPr>
      <p:grpSpPr>
        <a:xfrm>
          <a:off x="0" y="0"/>
          <a:ext cx="0" cy="0"/>
          <a:chOff x="0" y="0"/>
          <a:chExt cx="0" cy="0"/>
        </a:xfrm>
      </p:grpSpPr>
      <p:sp>
        <p:nvSpPr>
          <p:cNvPr id="60" name="Google Shape;60;p4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4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62" name="Google Shape;62;p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65"/>
        <p:cNvGrpSpPr/>
        <p:nvPr/>
      </p:nvGrpSpPr>
      <p:grpSpPr>
        <a:xfrm>
          <a:off x="0" y="0"/>
          <a:ext cx="0" cy="0"/>
          <a:chOff x="0" y="0"/>
          <a:chExt cx="0" cy="0"/>
        </a:xfrm>
      </p:grpSpPr>
      <p:sp>
        <p:nvSpPr>
          <p:cNvPr id="66" name="Google Shape;66;p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8" name="Google Shape;68;p48"/>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9" name="Google Shape;69;p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72"/>
        <p:cNvGrpSpPr/>
        <p:nvPr/>
      </p:nvGrpSpPr>
      <p:grpSpPr>
        <a:xfrm>
          <a:off x="0" y="0"/>
          <a:ext cx="0" cy="0"/>
          <a:chOff x="0" y="0"/>
          <a:chExt cx="0" cy="0"/>
        </a:xfrm>
      </p:grpSpPr>
      <p:sp>
        <p:nvSpPr>
          <p:cNvPr id="73" name="Google Shape;73;p4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75" name="Google Shape;75;p4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6" name="Google Shape;76;p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
        <p:nvSpPr>
          <p:cNvPr id="15" name="Google Shape;15;p38"/>
          <p:cNvSpPr/>
          <p:nvPr/>
        </p:nvSpPr>
        <p:spPr>
          <a:xfrm>
            <a:off x="0" y="0"/>
            <a:ext cx="9144000" cy="620713"/>
          </a:xfrm>
          <a:prstGeom prst="rect">
            <a:avLst/>
          </a:prstGeom>
          <a:gradFill>
            <a:gsLst>
              <a:gs pos="0">
                <a:schemeClr val="lt1"/>
              </a:gs>
              <a:gs pos="100000">
                <a:srgbClr val="9EB78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38"/>
          <p:cNvSpPr/>
          <p:nvPr/>
        </p:nvSpPr>
        <p:spPr>
          <a:xfrm rot="10800000">
            <a:off x="0" y="6308725"/>
            <a:ext cx="7885113" cy="549275"/>
          </a:xfrm>
          <a:prstGeom prst="rect">
            <a:avLst/>
          </a:prstGeom>
          <a:gradFill>
            <a:gsLst>
              <a:gs pos="0">
                <a:schemeClr val="lt1"/>
              </a:gs>
              <a:gs pos="100000">
                <a:srgbClr val="9EB78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cxnSp>
        <p:nvCxnSpPr>
          <p:cNvPr id="17" name="Google Shape;17;p38"/>
          <p:cNvCxnSpPr/>
          <p:nvPr/>
        </p:nvCxnSpPr>
        <p:spPr>
          <a:xfrm>
            <a:off x="25400" y="6296025"/>
            <a:ext cx="6659563" cy="0"/>
          </a:xfrm>
          <a:prstGeom prst="straightConnector1">
            <a:avLst/>
          </a:prstGeom>
          <a:noFill/>
          <a:ln w="38100" cap="flat" cmpd="sng">
            <a:solidFill>
              <a:srgbClr val="FF0000"/>
            </a:solidFill>
            <a:prstDash val="solid"/>
            <a:round/>
            <a:headEnd type="none" w="med" len="med"/>
            <a:tailEnd type="none" w="med" len="med"/>
          </a:ln>
        </p:spPr>
      </p:cxnSp>
      <p:cxnSp>
        <p:nvCxnSpPr>
          <p:cNvPr id="18" name="Google Shape;18;p38"/>
          <p:cNvCxnSpPr/>
          <p:nvPr/>
        </p:nvCxnSpPr>
        <p:spPr>
          <a:xfrm>
            <a:off x="25400" y="6245225"/>
            <a:ext cx="6659563" cy="0"/>
          </a:xfrm>
          <a:prstGeom prst="straightConnector1">
            <a:avLst/>
          </a:prstGeom>
          <a:noFill/>
          <a:ln w="38100" cap="flat" cmpd="sng">
            <a:solidFill>
              <a:srgbClr val="006600"/>
            </a:solidFill>
            <a:prstDash val="solid"/>
            <a:round/>
            <a:headEnd type="none" w="med" len="med"/>
            <a:tailEnd type="none" w="med" len="med"/>
          </a:ln>
        </p:spPr>
      </p:cxnSp>
      <p:pic>
        <p:nvPicPr>
          <p:cNvPr id="19" name="Google Shape;19;p38" descr="LOGO ESPE ORIGINAL copia"/>
          <p:cNvPicPr preferRelativeResize="0"/>
          <p:nvPr/>
        </p:nvPicPr>
        <p:blipFill rotWithShape="1">
          <a:blip r:embed="rId14">
            <a:alphaModFix/>
          </a:blip>
          <a:srcRect l="3070"/>
          <a:stretch/>
        </p:blipFill>
        <p:spPr>
          <a:xfrm>
            <a:off x="6732588" y="5949950"/>
            <a:ext cx="2305050" cy="63658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zoom/>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pn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4.png"/><Relationship Id="rId4" Type="http://schemas.openxmlformats.org/officeDocument/2006/relationships/image" Target="../media/image7.pn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1"/>
          <p:cNvPicPr preferRelativeResize="0"/>
          <p:nvPr/>
        </p:nvPicPr>
        <p:blipFill rotWithShape="1">
          <a:blip r:embed="rId3">
            <a:alphaModFix/>
          </a:blip>
          <a:srcRect/>
          <a:stretch/>
        </p:blipFill>
        <p:spPr>
          <a:xfrm>
            <a:off x="107504" y="99323"/>
            <a:ext cx="913324" cy="881405"/>
          </a:xfrm>
          <a:prstGeom prst="rect">
            <a:avLst/>
          </a:prstGeom>
          <a:noFill/>
          <a:ln>
            <a:noFill/>
          </a:ln>
        </p:spPr>
      </p:pic>
      <p:pic>
        <p:nvPicPr>
          <p:cNvPr id="104" name="Google Shape;104;p1"/>
          <p:cNvPicPr preferRelativeResize="0"/>
          <p:nvPr/>
        </p:nvPicPr>
        <p:blipFill rotWithShape="1">
          <a:blip r:embed="rId4">
            <a:alphaModFix/>
          </a:blip>
          <a:srcRect/>
          <a:stretch/>
        </p:blipFill>
        <p:spPr>
          <a:xfrm>
            <a:off x="1020828" y="188640"/>
            <a:ext cx="2255028" cy="792088"/>
          </a:xfrm>
          <a:prstGeom prst="rect">
            <a:avLst/>
          </a:prstGeom>
          <a:noFill/>
          <a:ln>
            <a:noFill/>
          </a:ln>
        </p:spPr>
      </p:pic>
      <p:sp>
        <p:nvSpPr>
          <p:cNvPr id="105" name="Google Shape;105;p1"/>
          <p:cNvSpPr txBox="1"/>
          <p:nvPr/>
        </p:nvSpPr>
        <p:spPr>
          <a:xfrm>
            <a:off x="730777" y="1333216"/>
            <a:ext cx="8377800" cy="1112700"/>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None/>
            </a:pPr>
            <a:r>
              <a:rPr lang="es-ES" sz="2400" b="1">
                <a:solidFill>
                  <a:srgbClr val="000000"/>
                </a:solidFill>
              </a:rPr>
              <a:t>UNIVERSIDAD DE LAS FUERZAS ARMADAS - ESPE</a:t>
            </a:r>
            <a:endParaRPr sz="1000"/>
          </a:p>
          <a:p>
            <a:pPr marL="0" marR="0" lvl="0" indent="0" algn="ctr" rtl="0">
              <a:lnSpc>
                <a:spcPct val="115000"/>
              </a:lnSpc>
              <a:spcBef>
                <a:spcPts val="0"/>
              </a:spcBef>
              <a:spcAft>
                <a:spcPts val="0"/>
              </a:spcAft>
              <a:buNone/>
            </a:pPr>
            <a:r>
              <a:rPr lang="es-ES" sz="1800" b="1">
                <a:solidFill>
                  <a:schemeClr val="dk1"/>
                </a:solidFill>
              </a:rPr>
              <a:t>Trabajo de titulación, previo a la obtención del título de Ingeniería en Tecnologías de la Información</a:t>
            </a:r>
            <a:endParaRPr sz="1800" b="1">
              <a:solidFill>
                <a:srgbClr val="000000"/>
              </a:solidFill>
            </a:endParaRPr>
          </a:p>
        </p:txBody>
      </p:sp>
      <p:sp>
        <p:nvSpPr>
          <p:cNvPr id="106" name="Google Shape;106;p1"/>
          <p:cNvSpPr txBox="1"/>
          <p:nvPr/>
        </p:nvSpPr>
        <p:spPr>
          <a:xfrm>
            <a:off x="1331640" y="2552328"/>
            <a:ext cx="6840900" cy="11391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700" b="1">
                <a:solidFill>
                  <a:schemeClr val="dk1"/>
                </a:solidFill>
              </a:rPr>
              <a:t>“Implementación de un sistema web parametrizable que ubique en un mapa los puntos de venta donde se despachan productos vendidos por un negocio, con la guía del marco de trabajo SCRUM”</a:t>
            </a:r>
            <a:endParaRPr sz="1700" b="1">
              <a:solidFill>
                <a:srgbClr val="000000"/>
              </a:solidFill>
            </a:endParaRPr>
          </a:p>
        </p:txBody>
      </p:sp>
      <p:sp>
        <p:nvSpPr>
          <p:cNvPr id="107" name="Google Shape;107;p1"/>
          <p:cNvSpPr txBox="1"/>
          <p:nvPr/>
        </p:nvSpPr>
        <p:spPr>
          <a:xfrm>
            <a:off x="1251150" y="3979325"/>
            <a:ext cx="75003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600">
                <a:solidFill>
                  <a:schemeClr val="dk1"/>
                </a:solidFill>
              </a:rPr>
              <a:t>Autores:	García Aguilar, Jorge Luis y Guerrero Zambrano, James Henry</a:t>
            </a:r>
            <a:endParaRPr sz="1600"/>
          </a:p>
          <a:p>
            <a:pPr marL="0" marR="0" lvl="0" indent="0" algn="l" rtl="0">
              <a:spcBef>
                <a:spcPts val="0"/>
              </a:spcBef>
              <a:spcAft>
                <a:spcPts val="0"/>
              </a:spcAft>
              <a:buNone/>
            </a:pPr>
            <a:endParaRPr sz="1600">
              <a:solidFill>
                <a:schemeClr val="dk1"/>
              </a:solidFill>
            </a:endParaRPr>
          </a:p>
          <a:p>
            <a:pPr marL="0" marR="0" lvl="0" indent="0" algn="l" rtl="0">
              <a:spcBef>
                <a:spcPts val="0"/>
              </a:spcBef>
              <a:spcAft>
                <a:spcPts val="0"/>
              </a:spcAft>
              <a:buNone/>
            </a:pPr>
            <a:r>
              <a:rPr lang="es-ES" sz="1600">
                <a:solidFill>
                  <a:schemeClr val="dk1"/>
                </a:solidFill>
              </a:rPr>
              <a:t>Director:	Msc. Castillo Salinas, Luis Alberto</a:t>
            </a:r>
            <a:endParaRPr sz="1600">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g1157cf22dbd_1_87"/>
          <p:cNvPicPr preferRelativeResize="0"/>
          <p:nvPr/>
        </p:nvPicPr>
        <p:blipFill rotWithShape="1">
          <a:blip r:embed="rId3">
            <a:alphaModFix/>
          </a:blip>
          <a:srcRect/>
          <a:stretch/>
        </p:blipFill>
        <p:spPr>
          <a:xfrm>
            <a:off x="6732240" y="5951568"/>
            <a:ext cx="2232249" cy="590072"/>
          </a:xfrm>
          <a:prstGeom prst="rect">
            <a:avLst/>
          </a:prstGeom>
          <a:noFill/>
          <a:ln>
            <a:noFill/>
          </a:ln>
        </p:spPr>
      </p:pic>
      <p:sp>
        <p:nvSpPr>
          <p:cNvPr id="216" name="Google Shape;216;g1157cf22dbd_1_87"/>
          <p:cNvSpPr txBox="1"/>
          <p:nvPr/>
        </p:nvSpPr>
        <p:spPr>
          <a:xfrm>
            <a:off x="298750" y="67750"/>
            <a:ext cx="643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800" b="1"/>
              <a:t>Metodologías de Desarrollo de Software</a:t>
            </a:r>
            <a:endParaRPr sz="1800" b="1"/>
          </a:p>
        </p:txBody>
      </p:sp>
      <p:sp>
        <p:nvSpPr>
          <p:cNvPr id="11" name="Google Shape;185;g1157cf22dbd_1_79">
            <a:extLst>
              <a:ext uri="{FF2B5EF4-FFF2-40B4-BE49-F238E27FC236}">
                <a16:creationId xmlns:a16="http://schemas.microsoft.com/office/drawing/2014/main" id="{FB0EB9CC-6EA3-4DD9-9B3B-D645A480D384}"/>
              </a:ext>
            </a:extLst>
          </p:cNvPr>
          <p:cNvSpPr txBox="1"/>
          <p:nvPr/>
        </p:nvSpPr>
        <p:spPr>
          <a:xfrm>
            <a:off x="2525485" y="736742"/>
            <a:ext cx="4093029" cy="3370123"/>
          </a:xfrm>
          <a:prstGeom prst="rect">
            <a:avLst/>
          </a:prstGeom>
          <a:noFill/>
          <a:ln>
            <a:noFill/>
          </a:ln>
        </p:spPr>
        <p:txBody>
          <a:bodyPr spcFirstLastPara="1" wrap="square" lIns="91425" tIns="91425" rIns="91425" bIns="91425" anchor="t" anchorCtr="0">
            <a:spAutoFit/>
          </a:bodyPr>
          <a:lstStyle/>
          <a:p>
            <a:pPr lvl="0" algn="ctr" rtl="0">
              <a:lnSpc>
                <a:spcPct val="150000"/>
              </a:lnSpc>
              <a:spcBef>
                <a:spcPts val="0"/>
              </a:spcBef>
              <a:spcAft>
                <a:spcPts val="0"/>
              </a:spcAft>
            </a:pPr>
            <a:r>
              <a:rPr lang="es-ES" sz="1800" b="1" i="1" dirty="0"/>
              <a:t>Tradicionales</a:t>
            </a:r>
          </a:p>
          <a:p>
            <a:pPr lvl="0" algn="ctr" rtl="0">
              <a:lnSpc>
                <a:spcPct val="150000"/>
              </a:lnSpc>
              <a:spcBef>
                <a:spcPts val="0"/>
              </a:spcBef>
              <a:spcAft>
                <a:spcPts val="0"/>
              </a:spcAft>
            </a:pPr>
            <a:endParaRPr lang="es-ES" sz="1500" b="1" i="1" dirty="0"/>
          </a:p>
          <a:p>
            <a:pPr marL="285750" lvl="0" indent="-285750" rtl="0">
              <a:lnSpc>
                <a:spcPct val="150000"/>
              </a:lnSpc>
              <a:spcBef>
                <a:spcPts val="0"/>
              </a:spcBef>
              <a:spcAft>
                <a:spcPts val="0"/>
              </a:spcAft>
              <a:buFont typeface="Wingdings" panose="05000000000000000000" pitchFamily="2" charset="2"/>
              <a:buChar char="v"/>
            </a:pPr>
            <a:r>
              <a:rPr lang="es-ES" sz="1500" dirty="0"/>
              <a:t>Predictivos</a:t>
            </a:r>
          </a:p>
          <a:p>
            <a:pPr marL="285750" lvl="0" indent="-285750" rtl="0">
              <a:lnSpc>
                <a:spcPct val="150000"/>
              </a:lnSpc>
              <a:spcBef>
                <a:spcPts val="0"/>
              </a:spcBef>
              <a:spcAft>
                <a:spcPts val="0"/>
              </a:spcAft>
              <a:buFont typeface="Wingdings" panose="05000000000000000000" pitchFamily="2" charset="2"/>
              <a:buChar char="v"/>
            </a:pPr>
            <a:r>
              <a:rPr lang="es-ES" sz="1500" dirty="0"/>
              <a:t>Orientados a procesos</a:t>
            </a:r>
          </a:p>
          <a:p>
            <a:pPr marL="285750" lvl="0" indent="-285750" rtl="0">
              <a:lnSpc>
                <a:spcPct val="150000"/>
              </a:lnSpc>
              <a:spcBef>
                <a:spcPts val="0"/>
              </a:spcBef>
              <a:spcAft>
                <a:spcPts val="0"/>
              </a:spcAft>
              <a:buFont typeface="Wingdings" panose="05000000000000000000" pitchFamily="2" charset="2"/>
              <a:buChar char="v"/>
            </a:pPr>
            <a:r>
              <a:rPr lang="es-ES" sz="1500" dirty="0"/>
              <a:t>Procesos rígidos</a:t>
            </a:r>
          </a:p>
          <a:p>
            <a:pPr marL="285750" lvl="0" indent="-285750" rtl="0">
              <a:lnSpc>
                <a:spcPct val="150000"/>
              </a:lnSpc>
              <a:spcBef>
                <a:spcPts val="0"/>
              </a:spcBef>
              <a:spcAft>
                <a:spcPts val="0"/>
              </a:spcAft>
              <a:buFont typeface="Wingdings" panose="05000000000000000000" pitchFamily="2" charset="2"/>
              <a:buChar char="v"/>
            </a:pPr>
            <a:r>
              <a:rPr lang="es-ES" sz="1500" dirty="0"/>
              <a:t>Se concibe como un único proyecto</a:t>
            </a:r>
          </a:p>
          <a:p>
            <a:pPr marL="285750" lvl="0" indent="-285750" rtl="0">
              <a:lnSpc>
                <a:spcPct val="150000"/>
              </a:lnSpc>
              <a:spcBef>
                <a:spcPts val="0"/>
              </a:spcBef>
              <a:spcAft>
                <a:spcPts val="0"/>
              </a:spcAft>
              <a:buFont typeface="Wingdings" panose="05000000000000000000" pitchFamily="2" charset="2"/>
              <a:buChar char="v"/>
            </a:pPr>
            <a:r>
              <a:rPr lang="es-ES" sz="1500" dirty="0"/>
              <a:t>Poca comunicación con el cliente</a:t>
            </a:r>
          </a:p>
          <a:p>
            <a:pPr marL="285750" lvl="0" indent="-285750" rtl="0">
              <a:lnSpc>
                <a:spcPct val="150000"/>
              </a:lnSpc>
              <a:spcBef>
                <a:spcPts val="0"/>
              </a:spcBef>
              <a:spcAft>
                <a:spcPts val="0"/>
              </a:spcAft>
              <a:buFont typeface="Wingdings" panose="05000000000000000000" pitchFamily="2" charset="2"/>
              <a:buChar char="v"/>
            </a:pPr>
            <a:r>
              <a:rPr lang="es-ES" sz="1500" dirty="0"/>
              <a:t>Entrega de software al finalizar</a:t>
            </a:r>
          </a:p>
          <a:p>
            <a:pPr marL="285750" lvl="0" indent="-285750" rtl="0">
              <a:lnSpc>
                <a:spcPct val="150000"/>
              </a:lnSpc>
              <a:spcBef>
                <a:spcPts val="0"/>
              </a:spcBef>
              <a:spcAft>
                <a:spcPts val="0"/>
              </a:spcAft>
              <a:buFont typeface="Wingdings" panose="05000000000000000000" pitchFamily="2" charset="2"/>
              <a:buChar char="v"/>
            </a:pPr>
            <a:r>
              <a:rPr lang="es-ES" sz="1500" dirty="0"/>
              <a:t>Poca documentación</a:t>
            </a:r>
          </a:p>
        </p:txBody>
      </p:sp>
      <p:pic>
        <p:nvPicPr>
          <p:cNvPr id="8" name="Imagen 7">
            <a:extLst>
              <a:ext uri="{FF2B5EF4-FFF2-40B4-BE49-F238E27FC236}">
                <a16:creationId xmlns:a16="http://schemas.microsoft.com/office/drawing/2014/main" id="{42B659BF-7FFB-44A7-BFC3-425B6594E42D}"/>
              </a:ext>
            </a:extLst>
          </p:cNvPr>
          <p:cNvPicPr>
            <a:picLocks noChangeAspect="1"/>
          </p:cNvPicPr>
          <p:nvPr/>
        </p:nvPicPr>
        <p:blipFill rotWithShape="1">
          <a:blip r:embed="rId4"/>
          <a:srcRect l="5581" t="40127" r="7572" b="33079"/>
          <a:stretch/>
        </p:blipFill>
        <p:spPr>
          <a:xfrm>
            <a:off x="962297" y="3828391"/>
            <a:ext cx="7219405" cy="183751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g1157cf22dbd_1_87"/>
          <p:cNvPicPr preferRelativeResize="0"/>
          <p:nvPr/>
        </p:nvPicPr>
        <p:blipFill rotWithShape="1">
          <a:blip r:embed="rId3">
            <a:alphaModFix/>
          </a:blip>
          <a:srcRect/>
          <a:stretch/>
        </p:blipFill>
        <p:spPr>
          <a:xfrm>
            <a:off x="6732240" y="5951568"/>
            <a:ext cx="2232249" cy="590072"/>
          </a:xfrm>
          <a:prstGeom prst="rect">
            <a:avLst/>
          </a:prstGeom>
          <a:noFill/>
          <a:ln>
            <a:noFill/>
          </a:ln>
        </p:spPr>
      </p:pic>
      <p:sp>
        <p:nvSpPr>
          <p:cNvPr id="216" name="Google Shape;216;g1157cf22dbd_1_87"/>
          <p:cNvSpPr txBox="1"/>
          <p:nvPr/>
        </p:nvSpPr>
        <p:spPr>
          <a:xfrm>
            <a:off x="298750" y="67750"/>
            <a:ext cx="643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800" b="1"/>
              <a:t>Metodologías de Desarrollo de Software</a:t>
            </a:r>
            <a:endParaRPr sz="1800" b="1"/>
          </a:p>
        </p:txBody>
      </p:sp>
      <p:pic>
        <p:nvPicPr>
          <p:cNvPr id="5" name="Imagen 4">
            <a:extLst>
              <a:ext uri="{FF2B5EF4-FFF2-40B4-BE49-F238E27FC236}">
                <a16:creationId xmlns:a16="http://schemas.microsoft.com/office/drawing/2014/main" id="{B2E14B5E-F169-4B3D-B8C2-1775FF2FEC28}"/>
              </a:ext>
            </a:extLst>
          </p:cNvPr>
          <p:cNvPicPr>
            <a:picLocks noChangeAspect="1"/>
          </p:cNvPicPr>
          <p:nvPr/>
        </p:nvPicPr>
        <p:blipFill rotWithShape="1">
          <a:blip r:embed="rId4"/>
          <a:srcRect l="12666" t="12825" r="12921" b="13217"/>
          <a:stretch/>
        </p:blipFill>
        <p:spPr>
          <a:xfrm>
            <a:off x="509199" y="1475308"/>
            <a:ext cx="4062801" cy="4037945"/>
          </a:xfrm>
          <a:prstGeom prst="rect">
            <a:avLst/>
          </a:prstGeom>
        </p:spPr>
      </p:pic>
      <p:sp>
        <p:nvSpPr>
          <p:cNvPr id="11" name="Google Shape;185;g1157cf22dbd_1_79">
            <a:extLst>
              <a:ext uri="{FF2B5EF4-FFF2-40B4-BE49-F238E27FC236}">
                <a16:creationId xmlns:a16="http://schemas.microsoft.com/office/drawing/2014/main" id="{FB0EB9CC-6EA3-4DD9-9B3B-D645A480D384}"/>
              </a:ext>
            </a:extLst>
          </p:cNvPr>
          <p:cNvSpPr txBox="1"/>
          <p:nvPr/>
        </p:nvSpPr>
        <p:spPr>
          <a:xfrm>
            <a:off x="4685725" y="1004867"/>
            <a:ext cx="4093029" cy="3670205"/>
          </a:xfrm>
          <a:prstGeom prst="rect">
            <a:avLst/>
          </a:prstGeom>
          <a:noFill/>
          <a:ln>
            <a:noFill/>
          </a:ln>
        </p:spPr>
        <p:txBody>
          <a:bodyPr spcFirstLastPara="1" wrap="square" lIns="91425" tIns="91425" rIns="91425" bIns="91425" anchor="t" anchorCtr="0">
            <a:spAutoFit/>
          </a:bodyPr>
          <a:lstStyle/>
          <a:p>
            <a:pPr lvl="0" algn="ctr" rtl="0">
              <a:lnSpc>
                <a:spcPct val="150000"/>
              </a:lnSpc>
              <a:spcBef>
                <a:spcPts val="0"/>
              </a:spcBef>
              <a:spcAft>
                <a:spcPts val="0"/>
              </a:spcAft>
            </a:pPr>
            <a:r>
              <a:rPr lang="es-ES" sz="1600" b="1" i="1" dirty="0"/>
              <a:t>Ágiles</a:t>
            </a:r>
          </a:p>
          <a:p>
            <a:pPr lvl="0" algn="ctr" rtl="0">
              <a:lnSpc>
                <a:spcPct val="150000"/>
              </a:lnSpc>
              <a:spcBef>
                <a:spcPts val="0"/>
              </a:spcBef>
              <a:spcAft>
                <a:spcPts val="0"/>
              </a:spcAft>
            </a:pPr>
            <a:endParaRPr lang="es-ES" sz="1500" b="1" i="1" dirty="0"/>
          </a:p>
          <a:p>
            <a:pPr marL="285750" lvl="0" indent="-285750" rtl="0">
              <a:lnSpc>
                <a:spcPct val="150000"/>
              </a:lnSpc>
              <a:spcBef>
                <a:spcPts val="0"/>
              </a:spcBef>
              <a:spcAft>
                <a:spcPts val="0"/>
              </a:spcAft>
              <a:buFont typeface="Wingdings" panose="05000000000000000000" pitchFamily="2" charset="2"/>
              <a:buChar char="v"/>
            </a:pPr>
            <a:r>
              <a:rPr lang="es-ES" sz="1500" dirty="0"/>
              <a:t>Adaptativos</a:t>
            </a:r>
          </a:p>
          <a:p>
            <a:pPr marL="285750" lvl="0" indent="-285750" rtl="0">
              <a:lnSpc>
                <a:spcPct val="150000"/>
              </a:lnSpc>
              <a:spcBef>
                <a:spcPts val="0"/>
              </a:spcBef>
              <a:spcAft>
                <a:spcPts val="0"/>
              </a:spcAft>
              <a:buFont typeface="Wingdings" panose="05000000000000000000" pitchFamily="2" charset="2"/>
              <a:buChar char="v"/>
            </a:pPr>
            <a:r>
              <a:rPr lang="es-ES" sz="1500" dirty="0"/>
              <a:t>Orientados a personas</a:t>
            </a:r>
          </a:p>
          <a:p>
            <a:pPr marL="285750" lvl="0" indent="-285750" rtl="0">
              <a:lnSpc>
                <a:spcPct val="150000"/>
              </a:lnSpc>
              <a:spcBef>
                <a:spcPts val="0"/>
              </a:spcBef>
              <a:spcAft>
                <a:spcPts val="0"/>
              </a:spcAft>
              <a:buFont typeface="Wingdings" panose="05000000000000000000" pitchFamily="2" charset="2"/>
              <a:buChar char="v"/>
            </a:pPr>
            <a:r>
              <a:rPr lang="es-ES" sz="1500" dirty="0"/>
              <a:t>Procesos flexibles</a:t>
            </a:r>
          </a:p>
          <a:p>
            <a:pPr marL="285750" lvl="0" indent="-285750" rtl="0">
              <a:lnSpc>
                <a:spcPct val="150000"/>
              </a:lnSpc>
              <a:spcBef>
                <a:spcPts val="0"/>
              </a:spcBef>
              <a:spcAft>
                <a:spcPts val="0"/>
              </a:spcAft>
              <a:buFont typeface="Wingdings" panose="05000000000000000000" pitchFamily="2" charset="2"/>
              <a:buChar char="v"/>
            </a:pPr>
            <a:r>
              <a:rPr lang="es-ES" sz="1500" dirty="0"/>
              <a:t>Se puede subdividir a un proyecto en varios</a:t>
            </a:r>
          </a:p>
          <a:p>
            <a:pPr marL="285750" lvl="0" indent="-285750" rtl="0">
              <a:lnSpc>
                <a:spcPct val="150000"/>
              </a:lnSpc>
              <a:spcBef>
                <a:spcPts val="0"/>
              </a:spcBef>
              <a:spcAft>
                <a:spcPts val="0"/>
              </a:spcAft>
              <a:buFont typeface="Wingdings" panose="05000000000000000000" pitchFamily="2" charset="2"/>
              <a:buChar char="v"/>
            </a:pPr>
            <a:r>
              <a:rPr lang="es-ES" sz="1500" dirty="0"/>
              <a:t>Comunicación constante con el cliente</a:t>
            </a:r>
          </a:p>
          <a:p>
            <a:pPr marL="285750" lvl="0" indent="-285750" rtl="0">
              <a:lnSpc>
                <a:spcPct val="150000"/>
              </a:lnSpc>
              <a:spcBef>
                <a:spcPts val="0"/>
              </a:spcBef>
              <a:spcAft>
                <a:spcPts val="0"/>
              </a:spcAft>
              <a:buFont typeface="Wingdings" panose="05000000000000000000" pitchFamily="2" charset="2"/>
              <a:buChar char="v"/>
            </a:pPr>
            <a:r>
              <a:rPr lang="es-ES" sz="1500" dirty="0"/>
              <a:t>Entregas constantes</a:t>
            </a:r>
          </a:p>
          <a:p>
            <a:pPr marL="285750" lvl="0" indent="-285750" rtl="0">
              <a:lnSpc>
                <a:spcPct val="150000"/>
              </a:lnSpc>
              <a:spcBef>
                <a:spcPts val="0"/>
              </a:spcBef>
              <a:spcAft>
                <a:spcPts val="0"/>
              </a:spcAft>
              <a:buFont typeface="Wingdings" panose="05000000000000000000" pitchFamily="2" charset="2"/>
              <a:buChar char="v"/>
            </a:pPr>
            <a:r>
              <a:rPr lang="es-ES" sz="1500" dirty="0"/>
              <a:t>Poca documentación</a:t>
            </a:r>
          </a:p>
        </p:txBody>
      </p:sp>
    </p:spTree>
    <p:extLst>
      <p:ext uri="{BB962C8B-B14F-4D97-AF65-F5344CB8AC3E}">
        <p14:creationId xmlns:p14="http://schemas.microsoft.com/office/powerpoint/2010/main" val="3414754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g1157cf22dbd_0_11"/>
          <p:cNvPicPr preferRelativeResize="0"/>
          <p:nvPr/>
        </p:nvPicPr>
        <p:blipFill rotWithShape="1">
          <a:blip r:embed="rId3">
            <a:alphaModFix/>
          </a:blip>
          <a:srcRect/>
          <a:stretch/>
        </p:blipFill>
        <p:spPr>
          <a:xfrm>
            <a:off x="6732240" y="5951568"/>
            <a:ext cx="2232249" cy="590072"/>
          </a:xfrm>
          <a:prstGeom prst="rect">
            <a:avLst/>
          </a:prstGeom>
          <a:noFill/>
          <a:ln>
            <a:noFill/>
          </a:ln>
        </p:spPr>
      </p:pic>
      <p:sp>
        <p:nvSpPr>
          <p:cNvPr id="234" name="Google Shape;234;g1157cf22dbd_0_11"/>
          <p:cNvSpPr txBox="1"/>
          <p:nvPr/>
        </p:nvSpPr>
        <p:spPr>
          <a:xfrm>
            <a:off x="298750" y="67750"/>
            <a:ext cx="643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800" b="1"/>
              <a:t>Marco de trabajo SCRUM</a:t>
            </a:r>
            <a:endParaRPr sz="1800" b="1"/>
          </a:p>
        </p:txBody>
      </p:sp>
      <p:sp>
        <p:nvSpPr>
          <p:cNvPr id="235" name="Google Shape;235;g1157cf22dbd_0_11"/>
          <p:cNvSpPr/>
          <p:nvPr/>
        </p:nvSpPr>
        <p:spPr>
          <a:xfrm>
            <a:off x="946625" y="1504500"/>
            <a:ext cx="1924500" cy="1416600"/>
          </a:xfrm>
          <a:prstGeom prst="roundRect">
            <a:avLst>
              <a:gd name="adj" fmla="val 16667"/>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S" sz="1600"/>
              <a:t>Normas y mecanismos</a:t>
            </a:r>
            <a:endParaRPr sz="1600"/>
          </a:p>
        </p:txBody>
      </p:sp>
      <p:sp>
        <p:nvSpPr>
          <p:cNvPr id="236" name="Google Shape;236;g1157cf22dbd_0_11"/>
          <p:cNvSpPr/>
          <p:nvPr/>
        </p:nvSpPr>
        <p:spPr>
          <a:xfrm>
            <a:off x="3399650" y="2471700"/>
            <a:ext cx="1924500" cy="1690800"/>
          </a:xfrm>
          <a:prstGeom prst="roundRect">
            <a:avLst>
              <a:gd name="adj" fmla="val 16667"/>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S" sz="1600"/>
              <a:t>Asignación de roles </a:t>
            </a:r>
            <a:endParaRPr sz="1600"/>
          </a:p>
        </p:txBody>
      </p:sp>
      <p:sp>
        <p:nvSpPr>
          <p:cNvPr id="237" name="Google Shape;237;g1157cf22dbd_0_11"/>
          <p:cNvSpPr/>
          <p:nvPr/>
        </p:nvSpPr>
        <p:spPr>
          <a:xfrm>
            <a:off x="5840150" y="3617100"/>
            <a:ext cx="1924500" cy="1416600"/>
          </a:xfrm>
          <a:prstGeom prst="roundRect">
            <a:avLst>
              <a:gd name="adj" fmla="val 16667"/>
            </a:avLst>
          </a:prstGeom>
          <a:solidFill>
            <a:schemeClr val="lt1"/>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S" sz="1600"/>
              <a:t>Entregas incrementales</a:t>
            </a:r>
            <a:endParaRPr sz="1600"/>
          </a:p>
        </p:txBody>
      </p:sp>
      <p:cxnSp>
        <p:nvCxnSpPr>
          <p:cNvPr id="238" name="Google Shape;238;g1157cf22dbd_0_11"/>
          <p:cNvCxnSpPr>
            <a:stCxn id="235" idx="3"/>
            <a:endCxn id="236" idx="0"/>
          </p:cNvCxnSpPr>
          <p:nvPr/>
        </p:nvCxnSpPr>
        <p:spPr>
          <a:xfrm>
            <a:off x="2871125" y="2212800"/>
            <a:ext cx="1490700" cy="258900"/>
          </a:xfrm>
          <a:prstGeom prst="bentConnector2">
            <a:avLst/>
          </a:prstGeom>
          <a:noFill/>
          <a:ln w="19050" cap="flat" cmpd="sng">
            <a:solidFill>
              <a:srgbClr val="38761D"/>
            </a:solidFill>
            <a:prstDash val="solid"/>
            <a:round/>
            <a:headEnd type="none" w="med" len="med"/>
            <a:tailEnd type="none" w="med" len="med"/>
          </a:ln>
        </p:spPr>
      </p:cxnSp>
      <p:cxnSp>
        <p:nvCxnSpPr>
          <p:cNvPr id="239" name="Google Shape;239;g1157cf22dbd_0_11"/>
          <p:cNvCxnSpPr>
            <a:stCxn id="236" idx="3"/>
            <a:endCxn id="237" idx="0"/>
          </p:cNvCxnSpPr>
          <p:nvPr/>
        </p:nvCxnSpPr>
        <p:spPr>
          <a:xfrm>
            <a:off x="5324150" y="3317100"/>
            <a:ext cx="1478400" cy="300000"/>
          </a:xfrm>
          <a:prstGeom prst="bentConnector2">
            <a:avLst/>
          </a:prstGeom>
          <a:noFill/>
          <a:ln w="19050" cap="flat" cmpd="sng">
            <a:solidFill>
              <a:srgbClr val="38761D"/>
            </a:solidFill>
            <a:prstDash val="solid"/>
            <a:round/>
            <a:headEnd type="none" w="med" len="med"/>
            <a:tailEnd type="none" w="med" len="med"/>
          </a:ln>
        </p:spPr>
      </p:cxnSp>
      <p:pic>
        <p:nvPicPr>
          <p:cNvPr id="240" name="Google Shape;240;g1157cf22dbd_0_11"/>
          <p:cNvPicPr preferRelativeResize="0"/>
          <p:nvPr/>
        </p:nvPicPr>
        <p:blipFill>
          <a:blip r:embed="rId4">
            <a:alphaModFix/>
          </a:blip>
          <a:stretch>
            <a:fillRect/>
          </a:stretch>
        </p:blipFill>
        <p:spPr>
          <a:xfrm>
            <a:off x="5411925" y="2212798"/>
            <a:ext cx="967530" cy="967550"/>
          </a:xfrm>
          <a:prstGeom prst="rect">
            <a:avLst/>
          </a:prstGeom>
          <a:noFill/>
          <a:ln>
            <a:noFill/>
          </a:ln>
        </p:spPr>
      </p:pic>
      <p:pic>
        <p:nvPicPr>
          <p:cNvPr id="241" name="Google Shape;241;g1157cf22dbd_0_11"/>
          <p:cNvPicPr preferRelativeResize="0"/>
          <p:nvPr/>
        </p:nvPicPr>
        <p:blipFill>
          <a:blip r:embed="rId5">
            <a:alphaModFix/>
          </a:blip>
          <a:stretch>
            <a:fillRect/>
          </a:stretch>
        </p:blipFill>
        <p:spPr>
          <a:xfrm>
            <a:off x="1147200" y="3012375"/>
            <a:ext cx="1322749" cy="1322749"/>
          </a:xfrm>
          <a:prstGeom prst="rect">
            <a:avLst/>
          </a:prstGeom>
          <a:noFill/>
          <a:ln>
            <a:noFill/>
          </a:ln>
        </p:spPr>
      </p:pic>
      <p:pic>
        <p:nvPicPr>
          <p:cNvPr id="242" name="Google Shape;242;g1157cf22dbd_0_11"/>
          <p:cNvPicPr preferRelativeResize="0"/>
          <p:nvPr/>
        </p:nvPicPr>
        <p:blipFill rotWithShape="1">
          <a:blip r:embed="rId6">
            <a:alphaModFix/>
          </a:blip>
          <a:srcRect b="26210"/>
          <a:stretch/>
        </p:blipFill>
        <p:spPr>
          <a:xfrm>
            <a:off x="7270400" y="3908850"/>
            <a:ext cx="2046313" cy="1690798"/>
          </a:xfrm>
          <a:prstGeom prst="rect">
            <a:avLst/>
          </a:prstGeom>
          <a:noFill/>
          <a:ln>
            <a:noFill/>
          </a:ln>
        </p:spPr>
      </p:pic>
      <p:sp>
        <p:nvSpPr>
          <p:cNvPr id="243" name="Google Shape;243;g1157cf22dbd_0_11"/>
          <p:cNvSpPr txBox="1"/>
          <p:nvPr/>
        </p:nvSpPr>
        <p:spPr>
          <a:xfrm>
            <a:off x="946625" y="801429"/>
            <a:ext cx="6433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600" b="1"/>
              <a:t>Definición</a:t>
            </a:r>
            <a:endParaRPr sz="1600" b="1"/>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g1157cf22dbd_0_35"/>
          <p:cNvPicPr preferRelativeResize="0"/>
          <p:nvPr/>
        </p:nvPicPr>
        <p:blipFill rotWithShape="1">
          <a:blip r:embed="rId3">
            <a:alphaModFix/>
          </a:blip>
          <a:srcRect/>
          <a:stretch/>
        </p:blipFill>
        <p:spPr>
          <a:xfrm>
            <a:off x="6732240" y="5951568"/>
            <a:ext cx="2232249" cy="590072"/>
          </a:xfrm>
          <a:prstGeom prst="rect">
            <a:avLst/>
          </a:prstGeom>
          <a:noFill/>
          <a:ln>
            <a:noFill/>
          </a:ln>
        </p:spPr>
      </p:pic>
      <p:sp>
        <p:nvSpPr>
          <p:cNvPr id="249" name="Google Shape;249;g1157cf22dbd_0_35"/>
          <p:cNvSpPr txBox="1"/>
          <p:nvPr/>
        </p:nvSpPr>
        <p:spPr>
          <a:xfrm>
            <a:off x="298750" y="67750"/>
            <a:ext cx="643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800" b="1"/>
              <a:t>Marco de trabajo SCRUM</a:t>
            </a:r>
            <a:endParaRPr sz="1800" b="1"/>
          </a:p>
        </p:txBody>
      </p:sp>
      <p:sp>
        <p:nvSpPr>
          <p:cNvPr id="250" name="Google Shape;250;g1157cf22dbd_0_35"/>
          <p:cNvSpPr txBox="1"/>
          <p:nvPr/>
        </p:nvSpPr>
        <p:spPr>
          <a:xfrm>
            <a:off x="921550" y="1077604"/>
            <a:ext cx="6433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600" b="1"/>
              <a:t>Roles</a:t>
            </a:r>
            <a:endParaRPr sz="1600" b="1"/>
          </a:p>
        </p:txBody>
      </p:sp>
      <p:pic>
        <p:nvPicPr>
          <p:cNvPr id="251" name="Google Shape;251;g1157cf22dbd_0_35"/>
          <p:cNvPicPr preferRelativeResize="0"/>
          <p:nvPr/>
        </p:nvPicPr>
        <p:blipFill>
          <a:blip r:embed="rId4">
            <a:alphaModFix/>
          </a:blip>
          <a:stretch>
            <a:fillRect/>
          </a:stretch>
        </p:blipFill>
        <p:spPr>
          <a:xfrm>
            <a:off x="674275" y="2056850"/>
            <a:ext cx="1623550" cy="1804700"/>
          </a:xfrm>
          <a:prstGeom prst="rect">
            <a:avLst/>
          </a:prstGeom>
          <a:noFill/>
          <a:ln>
            <a:noFill/>
          </a:ln>
        </p:spPr>
      </p:pic>
      <p:sp>
        <p:nvSpPr>
          <p:cNvPr id="252" name="Google Shape;252;g1157cf22dbd_0_35"/>
          <p:cNvSpPr txBox="1"/>
          <p:nvPr/>
        </p:nvSpPr>
        <p:spPr>
          <a:xfrm>
            <a:off x="369900" y="4036100"/>
            <a:ext cx="22323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1600"/>
              <a:t>Product Owner</a:t>
            </a:r>
            <a:endParaRPr sz="1600"/>
          </a:p>
        </p:txBody>
      </p:sp>
      <p:pic>
        <p:nvPicPr>
          <p:cNvPr id="253" name="Google Shape;253;g1157cf22dbd_0_35"/>
          <p:cNvPicPr preferRelativeResize="0"/>
          <p:nvPr/>
        </p:nvPicPr>
        <p:blipFill>
          <a:blip r:embed="rId5">
            <a:alphaModFix/>
          </a:blip>
          <a:stretch>
            <a:fillRect/>
          </a:stretch>
        </p:blipFill>
        <p:spPr>
          <a:xfrm>
            <a:off x="3456675" y="2056850"/>
            <a:ext cx="1804700" cy="1804700"/>
          </a:xfrm>
          <a:prstGeom prst="rect">
            <a:avLst/>
          </a:prstGeom>
          <a:noFill/>
          <a:ln>
            <a:noFill/>
          </a:ln>
        </p:spPr>
      </p:pic>
      <p:sp>
        <p:nvSpPr>
          <p:cNvPr id="254" name="Google Shape;254;g1157cf22dbd_0_35"/>
          <p:cNvSpPr txBox="1"/>
          <p:nvPr/>
        </p:nvSpPr>
        <p:spPr>
          <a:xfrm>
            <a:off x="3242875" y="4036100"/>
            <a:ext cx="22323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1600"/>
              <a:t>Scrum Master</a:t>
            </a:r>
            <a:endParaRPr sz="1600"/>
          </a:p>
        </p:txBody>
      </p:sp>
      <p:pic>
        <p:nvPicPr>
          <p:cNvPr id="255" name="Google Shape;255;g1157cf22dbd_0_35"/>
          <p:cNvPicPr preferRelativeResize="0"/>
          <p:nvPr/>
        </p:nvPicPr>
        <p:blipFill>
          <a:blip r:embed="rId6">
            <a:alphaModFix/>
          </a:blip>
          <a:stretch>
            <a:fillRect/>
          </a:stretch>
        </p:blipFill>
        <p:spPr>
          <a:xfrm>
            <a:off x="5819688" y="2092925"/>
            <a:ext cx="2824625" cy="1732550"/>
          </a:xfrm>
          <a:prstGeom prst="rect">
            <a:avLst/>
          </a:prstGeom>
          <a:noFill/>
          <a:ln>
            <a:noFill/>
          </a:ln>
        </p:spPr>
      </p:pic>
      <p:sp>
        <p:nvSpPr>
          <p:cNvPr id="256" name="Google Shape;256;g1157cf22dbd_0_35"/>
          <p:cNvSpPr txBox="1"/>
          <p:nvPr/>
        </p:nvSpPr>
        <p:spPr>
          <a:xfrm>
            <a:off x="6115850" y="4036100"/>
            <a:ext cx="22323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1600"/>
              <a:t>Development Team</a:t>
            </a:r>
            <a:endParaRPr sz="16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g1157cf22dbd_0_56"/>
          <p:cNvPicPr preferRelativeResize="0"/>
          <p:nvPr/>
        </p:nvPicPr>
        <p:blipFill rotWithShape="1">
          <a:blip r:embed="rId3">
            <a:alphaModFix/>
          </a:blip>
          <a:srcRect/>
          <a:stretch/>
        </p:blipFill>
        <p:spPr>
          <a:xfrm>
            <a:off x="6732240" y="5951568"/>
            <a:ext cx="2232249" cy="590072"/>
          </a:xfrm>
          <a:prstGeom prst="rect">
            <a:avLst/>
          </a:prstGeom>
          <a:noFill/>
          <a:ln>
            <a:noFill/>
          </a:ln>
        </p:spPr>
      </p:pic>
      <p:sp>
        <p:nvSpPr>
          <p:cNvPr id="262" name="Google Shape;262;g1157cf22dbd_0_56"/>
          <p:cNvSpPr txBox="1"/>
          <p:nvPr/>
        </p:nvSpPr>
        <p:spPr>
          <a:xfrm>
            <a:off x="298750" y="67750"/>
            <a:ext cx="643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800" b="1"/>
              <a:t>Marco de trabajo SCRUM</a:t>
            </a:r>
            <a:endParaRPr sz="1800" b="1"/>
          </a:p>
        </p:txBody>
      </p:sp>
      <p:sp>
        <p:nvSpPr>
          <p:cNvPr id="263" name="Google Shape;263;g1157cf22dbd_0_56"/>
          <p:cNvSpPr txBox="1"/>
          <p:nvPr/>
        </p:nvSpPr>
        <p:spPr>
          <a:xfrm>
            <a:off x="921550" y="1077604"/>
            <a:ext cx="6433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600" b="1"/>
              <a:t>Artefactos</a:t>
            </a:r>
            <a:endParaRPr sz="1600" b="1"/>
          </a:p>
        </p:txBody>
      </p:sp>
      <p:sp>
        <p:nvSpPr>
          <p:cNvPr id="264" name="Google Shape;264;g1157cf22dbd_0_56"/>
          <p:cNvSpPr txBox="1"/>
          <p:nvPr/>
        </p:nvSpPr>
        <p:spPr>
          <a:xfrm>
            <a:off x="2399350" y="4005488"/>
            <a:ext cx="22323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1600"/>
              <a:t>Product Backlog</a:t>
            </a:r>
            <a:endParaRPr sz="1600"/>
          </a:p>
        </p:txBody>
      </p:sp>
      <p:sp>
        <p:nvSpPr>
          <p:cNvPr id="265" name="Google Shape;265;g1157cf22dbd_0_56"/>
          <p:cNvSpPr txBox="1"/>
          <p:nvPr/>
        </p:nvSpPr>
        <p:spPr>
          <a:xfrm>
            <a:off x="4518863" y="4005500"/>
            <a:ext cx="22323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1600"/>
              <a:t>Sprint Backlog</a:t>
            </a:r>
            <a:endParaRPr sz="1600"/>
          </a:p>
        </p:txBody>
      </p:sp>
      <p:sp>
        <p:nvSpPr>
          <p:cNvPr id="266" name="Google Shape;266;g1157cf22dbd_0_56"/>
          <p:cNvSpPr txBox="1"/>
          <p:nvPr/>
        </p:nvSpPr>
        <p:spPr>
          <a:xfrm>
            <a:off x="3821675" y="5951575"/>
            <a:ext cx="22323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1600"/>
              <a:t>Development Team</a:t>
            </a:r>
            <a:endParaRPr sz="1600"/>
          </a:p>
        </p:txBody>
      </p:sp>
      <p:pic>
        <p:nvPicPr>
          <p:cNvPr id="267" name="Google Shape;267;g1157cf22dbd_0_56"/>
          <p:cNvPicPr preferRelativeResize="0"/>
          <p:nvPr/>
        </p:nvPicPr>
        <p:blipFill>
          <a:blip r:embed="rId4">
            <a:alphaModFix/>
          </a:blip>
          <a:stretch>
            <a:fillRect/>
          </a:stretch>
        </p:blipFill>
        <p:spPr>
          <a:xfrm>
            <a:off x="2824938" y="2307516"/>
            <a:ext cx="1381125" cy="1381125"/>
          </a:xfrm>
          <a:prstGeom prst="rect">
            <a:avLst/>
          </a:prstGeom>
          <a:noFill/>
          <a:ln>
            <a:noFill/>
          </a:ln>
        </p:spPr>
      </p:pic>
      <p:pic>
        <p:nvPicPr>
          <p:cNvPr id="268" name="Google Shape;268;g1157cf22dbd_0_56"/>
          <p:cNvPicPr preferRelativeResize="0"/>
          <p:nvPr/>
        </p:nvPicPr>
        <p:blipFill>
          <a:blip r:embed="rId5">
            <a:alphaModFix/>
          </a:blip>
          <a:stretch>
            <a:fillRect/>
          </a:stretch>
        </p:blipFill>
        <p:spPr>
          <a:xfrm>
            <a:off x="4884685" y="2247739"/>
            <a:ext cx="1500677" cy="1500700"/>
          </a:xfrm>
          <a:prstGeom prst="rect">
            <a:avLst/>
          </a:prstGeom>
          <a:noFill/>
          <a:ln>
            <a:noFill/>
          </a:ln>
        </p:spPr>
      </p:pic>
      <p:pic>
        <p:nvPicPr>
          <p:cNvPr id="269" name="Google Shape;269;g1157cf22dbd_0_56"/>
          <p:cNvPicPr preferRelativeResize="0"/>
          <p:nvPr/>
        </p:nvPicPr>
        <p:blipFill>
          <a:blip r:embed="rId6">
            <a:alphaModFix/>
          </a:blip>
          <a:stretch>
            <a:fillRect/>
          </a:stretch>
        </p:blipFill>
        <p:spPr>
          <a:xfrm>
            <a:off x="620675" y="2307530"/>
            <a:ext cx="1500700" cy="1495021"/>
          </a:xfrm>
          <a:prstGeom prst="rect">
            <a:avLst/>
          </a:prstGeom>
          <a:noFill/>
          <a:ln>
            <a:noFill/>
          </a:ln>
        </p:spPr>
      </p:pic>
      <p:sp>
        <p:nvSpPr>
          <p:cNvPr id="270" name="Google Shape;270;g1157cf22dbd_0_56"/>
          <p:cNvSpPr txBox="1"/>
          <p:nvPr/>
        </p:nvSpPr>
        <p:spPr>
          <a:xfrm>
            <a:off x="254875" y="4062438"/>
            <a:ext cx="22323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1600"/>
              <a:t>Sprint</a:t>
            </a:r>
            <a:endParaRPr sz="1600"/>
          </a:p>
        </p:txBody>
      </p:sp>
      <p:pic>
        <p:nvPicPr>
          <p:cNvPr id="271" name="Google Shape;271;g1157cf22dbd_0_56"/>
          <p:cNvPicPr preferRelativeResize="0"/>
          <p:nvPr/>
        </p:nvPicPr>
        <p:blipFill>
          <a:blip r:embed="rId7">
            <a:alphaModFix/>
          </a:blip>
          <a:stretch>
            <a:fillRect/>
          </a:stretch>
        </p:blipFill>
        <p:spPr>
          <a:xfrm>
            <a:off x="7019897" y="2255982"/>
            <a:ext cx="1381125" cy="1598107"/>
          </a:xfrm>
          <a:prstGeom prst="rect">
            <a:avLst/>
          </a:prstGeom>
          <a:noFill/>
          <a:ln>
            <a:noFill/>
          </a:ln>
        </p:spPr>
      </p:pic>
      <p:sp>
        <p:nvSpPr>
          <p:cNvPr id="272" name="Google Shape;272;g1157cf22dbd_0_56"/>
          <p:cNvSpPr txBox="1"/>
          <p:nvPr/>
        </p:nvSpPr>
        <p:spPr>
          <a:xfrm>
            <a:off x="6594300" y="4005500"/>
            <a:ext cx="22323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1600"/>
              <a:t>Incremento</a:t>
            </a:r>
            <a:endParaRPr sz="16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g1157cf22dbd_1_151"/>
          <p:cNvPicPr preferRelativeResize="0"/>
          <p:nvPr/>
        </p:nvPicPr>
        <p:blipFill rotWithShape="1">
          <a:blip r:embed="rId3">
            <a:alphaModFix/>
          </a:blip>
          <a:srcRect/>
          <a:stretch/>
        </p:blipFill>
        <p:spPr>
          <a:xfrm>
            <a:off x="6732240" y="5951568"/>
            <a:ext cx="2232249" cy="590072"/>
          </a:xfrm>
          <a:prstGeom prst="rect">
            <a:avLst/>
          </a:prstGeom>
          <a:noFill/>
          <a:ln>
            <a:noFill/>
          </a:ln>
        </p:spPr>
      </p:pic>
      <p:sp>
        <p:nvSpPr>
          <p:cNvPr id="278" name="Google Shape;278;g1157cf22dbd_1_151"/>
          <p:cNvSpPr txBox="1"/>
          <p:nvPr/>
        </p:nvSpPr>
        <p:spPr>
          <a:xfrm>
            <a:off x="298750" y="67750"/>
            <a:ext cx="643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800" b="1"/>
              <a:t>Herramientas utilizadas en el desarrollo</a:t>
            </a:r>
            <a:endParaRPr sz="1800" b="1"/>
          </a:p>
        </p:txBody>
      </p:sp>
      <p:pic>
        <p:nvPicPr>
          <p:cNvPr id="279" name="Google Shape;279;g1157cf22dbd_1_151"/>
          <p:cNvPicPr preferRelativeResize="0"/>
          <p:nvPr/>
        </p:nvPicPr>
        <p:blipFill>
          <a:blip r:embed="rId4">
            <a:alphaModFix/>
          </a:blip>
          <a:stretch>
            <a:fillRect/>
          </a:stretch>
        </p:blipFill>
        <p:spPr>
          <a:xfrm>
            <a:off x="488600" y="1290213"/>
            <a:ext cx="2711823" cy="1407550"/>
          </a:xfrm>
          <a:prstGeom prst="rect">
            <a:avLst/>
          </a:prstGeom>
          <a:noFill/>
          <a:ln>
            <a:noFill/>
          </a:ln>
        </p:spPr>
      </p:pic>
      <p:pic>
        <p:nvPicPr>
          <p:cNvPr id="280" name="Google Shape;280;g1157cf22dbd_1_151"/>
          <p:cNvPicPr preferRelativeResize="0"/>
          <p:nvPr/>
        </p:nvPicPr>
        <p:blipFill rotWithShape="1">
          <a:blip r:embed="rId5">
            <a:alphaModFix/>
          </a:blip>
          <a:srcRect t="14383"/>
          <a:stretch/>
        </p:blipFill>
        <p:spPr>
          <a:xfrm>
            <a:off x="3697750" y="1138825"/>
            <a:ext cx="1997701" cy="1710349"/>
          </a:xfrm>
          <a:prstGeom prst="rect">
            <a:avLst/>
          </a:prstGeom>
          <a:noFill/>
          <a:ln>
            <a:noFill/>
          </a:ln>
        </p:spPr>
      </p:pic>
      <p:pic>
        <p:nvPicPr>
          <p:cNvPr id="281" name="Google Shape;281;g1157cf22dbd_1_151"/>
          <p:cNvPicPr preferRelativeResize="0"/>
          <p:nvPr/>
        </p:nvPicPr>
        <p:blipFill>
          <a:blip r:embed="rId6">
            <a:alphaModFix/>
          </a:blip>
          <a:stretch>
            <a:fillRect/>
          </a:stretch>
        </p:blipFill>
        <p:spPr>
          <a:xfrm>
            <a:off x="5943575" y="1256650"/>
            <a:ext cx="2711825" cy="1627091"/>
          </a:xfrm>
          <a:prstGeom prst="rect">
            <a:avLst/>
          </a:prstGeom>
          <a:noFill/>
          <a:ln>
            <a:noFill/>
          </a:ln>
        </p:spPr>
      </p:pic>
      <p:sp>
        <p:nvSpPr>
          <p:cNvPr id="282" name="Google Shape;282;g1157cf22dbd_1_151"/>
          <p:cNvSpPr txBox="1"/>
          <p:nvPr/>
        </p:nvSpPr>
        <p:spPr>
          <a:xfrm>
            <a:off x="560900" y="795750"/>
            <a:ext cx="25131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1500"/>
              <a:t>Base de datos</a:t>
            </a:r>
            <a:endParaRPr sz="1500"/>
          </a:p>
        </p:txBody>
      </p:sp>
      <p:sp>
        <p:nvSpPr>
          <p:cNvPr id="283" name="Google Shape;283;g1157cf22dbd_1_151"/>
          <p:cNvSpPr txBox="1"/>
          <p:nvPr/>
        </p:nvSpPr>
        <p:spPr>
          <a:xfrm>
            <a:off x="3440050" y="795750"/>
            <a:ext cx="25131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1500"/>
              <a:t>HTML</a:t>
            </a:r>
            <a:endParaRPr sz="1500"/>
          </a:p>
        </p:txBody>
      </p:sp>
      <p:sp>
        <p:nvSpPr>
          <p:cNvPr id="284" name="Google Shape;284;g1157cf22dbd_1_151"/>
          <p:cNvSpPr txBox="1"/>
          <p:nvPr/>
        </p:nvSpPr>
        <p:spPr>
          <a:xfrm>
            <a:off x="6042938" y="795750"/>
            <a:ext cx="25131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1500"/>
              <a:t>CSS</a:t>
            </a:r>
            <a:endParaRPr sz="1500"/>
          </a:p>
        </p:txBody>
      </p:sp>
      <p:pic>
        <p:nvPicPr>
          <p:cNvPr id="285" name="Google Shape;285;g1157cf22dbd_1_151"/>
          <p:cNvPicPr preferRelativeResize="0"/>
          <p:nvPr/>
        </p:nvPicPr>
        <p:blipFill>
          <a:blip r:embed="rId7">
            <a:alphaModFix/>
          </a:blip>
          <a:stretch>
            <a:fillRect/>
          </a:stretch>
        </p:blipFill>
        <p:spPr>
          <a:xfrm>
            <a:off x="989338" y="3817775"/>
            <a:ext cx="1710350" cy="1710350"/>
          </a:xfrm>
          <a:prstGeom prst="rect">
            <a:avLst/>
          </a:prstGeom>
          <a:noFill/>
          <a:ln>
            <a:noFill/>
          </a:ln>
        </p:spPr>
      </p:pic>
      <p:pic>
        <p:nvPicPr>
          <p:cNvPr id="286" name="Google Shape;286;g1157cf22dbd_1_151"/>
          <p:cNvPicPr preferRelativeResize="0"/>
          <p:nvPr/>
        </p:nvPicPr>
        <p:blipFill>
          <a:blip r:embed="rId8">
            <a:alphaModFix/>
          </a:blip>
          <a:stretch>
            <a:fillRect/>
          </a:stretch>
        </p:blipFill>
        <p:spPr>
          <a:xfrm>
            <a:off x="5520687" y="3487370"/>
            <a:ext cx="3557601" cy="2371155"/>
          </a:xfrm>
          <a:prstGeom prst="rect">
            <a:avLst/>
          </a:prstGeom>
          <a:noFill/>
          <a:ln>
            <a:noFill/>
          </a:ln>
        </p:spPr>
      </p:pic>
      <p:pic>
        <p:nvPicPr>
          <p:cNvPr id="287" name="Google Shape;287;g1157cf22dbd_1_151"/>
          <p:cNvPicPr preferRelativeResize="0"/>
          <p:nvPr/>
        </p:nvPicPr>
        <p:blipFill>
          <a:blip r:embed="rId9">
            <a:alphaModFix/>
          </a:blip>
          <a:stretch>
            <a:fillRect/>
          </a:stretch>
        </p:blipFill>
        <p:spPr>
          <a:xfrm>
            <a:off x="3697750" y="3804766"/>
            <a:ext cx="1997700" cy="1736360"/>
          </a:xfrm>
          <a:prstGeom prst="rect">
            <a:avLst/>
          </a:prstGeom>
          <a:noFill/>
          <a:ln>
            <a:noFill/>
          </a:ln>
        </p:spPr>
      </p:pic>
      <p:sp>
        <p:nvSpPr>
          <p:cNvPr id="288" name="Google Shape;288;g1157cf22dbd_1_151"/>
          <p:cNvSpPr txBox="1"/>
          <p:nvPr/>
        </p:nvSpPr>
        <p:spPr>
          <a:xfrm>
            <a:off x="587975" y="3221250"/>
            <a:ext cx="25131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1500"/>
              <a:t>JavaScript</a:t>
            </a:r>
            <a:endParaRPr sz="1500"/>
          </a:p>
        </p:txBody>
      </p:sp>
      <p:sp>
        <p:nvSpPr>
          <p:cNvPr id="289" name="Google Shape;289;g1157cf22dbd_1_151"/>
          <p:cNvSpPr txBox="1"/>
          <p:nvPr/>
        </p:nvSpPr>
        <p:spPr>
          <a:xfrm>
            <a:off x="3440050" y="3221250"/>
            <a:ext cx="25131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1500"/>
              <a:t>React</a:t>
            </a:r>
            <a:endParaRPr sz="1500"/>
          </a:p>
        </p:txBody>
      </p:sp>
      <p:sp>
        <p:nvSpPr>
          <p:cNvPr id="290" name="Google Shape;290;g1157cf22dbd_1_151"/>
          <p:cNvSpPr txBox="1"/>
          <p:nvPr/>
        </p:nvSpPr>
        <p:spPr>
          <a:xfrm>
            <a:off x="6042938" y="3221250"/>
            <a:ext cx="25131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1500"/>
              <a:t>Bootstrap</a:t>
            </a:r>
            <a:endParaRPr sz="15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g1157cf22dbd_1_171"/>
          <p:cNvPicPr preferRelativeResize="0"/>
          <p:nvPr/>
        </p:nvPicPr>
        <p:blipFill rotWithShape="1">
          <a:blip r:embed="rId3">
            <a:alphaModFix/>
          </a:blip>
          <a:srcRect/>
          <a:stretch/>
        </p:blipFill>
        <p:spPr>
          <a:xfrm>
            <a:off x="6732240" y="5951568"/>
            <a:ext cx="2232249" cy="590072"/>
          </a:xfrm>
          <a:prstGeom prst="rect">
            <a:avLst/>
          </a:prstGeom>
          <a:noFill/>
          <a:ln>
            <a:noFill/>
          </a:ln>
        </p:spPr>
      </p:pic>
      <p:sp>
        <p:nvSpPr>
          <p:cNvPr id="296" name="Google Shape;296;g1157cf22dbd_1_171"/>
          <p:cNvSpPr txBox="1"/>
          <p:nvPr/>
        </p:nvSpPr>
        <p:spPr>
          <a:xfrm>
            <a:off x="298750" y="67750"/>
            <a:ext cx="643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800" b="1"/>
              <a:t>Herramientas utilizadas en el desarrollo</a:t>
            </a:r>
            <a:endParaRPr sz="1800" b="1"/>
          </a:p>
        </p:txBody>
      </p:sp>
      <p:sp>
        <p:nvSpPr>
          <p:cNvPr id="297" name="Google Shape;297;g1157cf22dbd_1_171"/>
          <p:cNvSpPr txBox="1"/>
          <p:nvPr/>
        </p:nvSpPr>
        <p:spPr>
          <a:xfrm>
            <a:off x="1423513" y="815013"/>
            <a:ext cx="25131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1500"/>
              <a:t>Node.js</a:t>
            </a:r>
            <a:endParaRPr sz="1500"/>
          </a:p>
        </p:txBody>
      </p:sp>
      <p:sp>
        <p:nvSpPr>
          <p:cNvPr id="298" name="Google Shape;298;g1157cf22dbd_1_171"/>
          <p:cNvSpPr txBox="1"/>
          <p:nvPr/>
        </p:nvSpPr>
        <p:spPr>
          <a:xfrm>
            <a:off x="5344600" y="815013"/>
            <a:ext cx="25131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1500"/>
              <a:t>AWS</a:t>
            </a:r>
            <a:endParaRPr sz="1500"/>
          </a:p>
        </p:txBody>
      </p:sp>
      <p:sp>
        <p:nvSpPr>
          <p:cNvPr id="299" name="Google Shape;299;g1157cf22dbd_1_171"/>
          <p:cNvSpPr txBox="1"/>
          <p:nvPr/>
        </p:nvSpPr>
        <p:spPr>
          <a:xfrm>
            <a:off x="3315450" y="3221250"/>
            <a:ext cx="25131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1500"/>
              <a:t>LoadUI</a:t>
            </a:r>
            <a:endParaRPr sz="1500"/>
          </a:p>
        </p:txBody>
      </p:sp>
      <p:pic>
        <p:nvPicPr>
          <p:cNvPr id="300" name="Google Shape;300;g1157cf22dbd_1_171"/>
          <p:cNvPicPr preferRelativeResize="0"/>
          <p:nvPr/>
        </p:nvPicPr>
        <p:blipFill>
          <a:blip r:embed="rId4">
            <a:alphaModFix/>
          </a:blip>
          <a:stretch>
            <a:fillRect/>
          </a:stretch>
        </p:blipFill>
        <p:spPr>
          <a:xfrm>
            <a:off x="1286288" y="1230500"/>
            <a:ext cx="2787555" cy="1705200"/>
          </a:xfrm>
          <a:prstGeom prst="rect">
            <a:avLst/>
          </a:prstGeom>
          <a:noFill/>
          <a:ln>
            <a:noFill/>
          </a:ln>
        </p:spPr>
      </p:pic>
      <p:pic>
        <p:nvPicPr>
          <p:cNvPr id="301" name="Google Shape;301;g1157cf22dbd_1_171"/>
          <p:cNvPicPr preferRelativeResize="0"/>
          <p:nvPr/>
        </p:nvPicPr>
        <p:blipFill>
          <a:blip r:embed="rId5">
            <a:alphaModFix/>
          </a:blip>
          <a:stretch>
            <a:fillRect/>
          </a:stretch>
        </p:blipFill>
        <p:spPr>
          <a:xfrm>
            <a:off x="5433662" y="1384550"/>
            <a:ext cx="2334999" cy="1397101"/>
          </a:xfrm>
          <a:prstGeom prst="rect">
            <a:avLst/>
          </a:prstGeom>
          <a:noFill/>
          <a:ln>
            <a:noFill/>
          </a:ln>
        </p:spPr>
      </p:pic>
      <p:pic>
        <p:nvPicPr>
          <p:cNvPr id="302" name="Google Shape;302;g1157cf22dbd_1_171"/>
          <p:cNvPicPr preferRelativeResize="0"/>
          <p:nvPr/>
        </p:nvPicPr>
        <p:blipFill>
          <a:blip r:embed="rId6">
            <a:alphaModFix/>
          </a:blip>
          <a:stretch>
            <a:fillRect/>
          </a:stretch>
        </p:blipFill>
        <p:spPr>
          <a:xfrm>
            <a:off x="3714750" y="3733325"/>
            <a:ext cx="1714500" cy="19526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 name="Imagen 2">
            <a:extLst>
              <a:ext uri="{FF2B5EF4-FFF2-40B4-BE49-F238E27FC236}">
                <a16:creationId xmlns:a16="http://schemas.microsoft.com/office/drawing/2014/main" id="{ABB8F118-C94E-4389-AFD6-8B7B550363B6}"/>
              </a:ext>
            </a:extLst>
          </p:cNvPr>
          <p:cNvPicPr>
            <a:picLocks noChangeAspect="1"/>
          </p:cNvPicPr>
          <p:nvPr/>
        </p:nvPicPr>
        <p:blipFill rotWithShape="1">
          <a:blip r:embed="rId3"/>
          <a:srcRect l="24780" t="18272" r="26952" b="20565"/>
          <a:stretch/>
        </p:blipFill>
        <p:spPr>
          <a:xfrm>
            <a:off x="386757" y="1468439"/>
            <a:ext cx="4373125" cy="3692733"/>
          </a:xfrm>
          <a:prstGeom prst="rect">
            <a:avLst/>
          </a:prstGeom>
        </p:spPr>
      </p:pic>
      <p:pic>
        <p:nvPicPr>
          <p:cNvPr id="308" name="Google Shape;308;g1157cf22dbd_1_191"/>
          <p:cNvPicPr preferRelativeResize="0"/>
          <p:nvPr/>
        </p:nvPicPr>
        <p:blipFill rotWithShape="1">
          <a:blip r:embed="rId4">
            <a:alphaModFix/>
          </a:blip>
          <a:srcRect/>
          <a:stretch/>
        </p:blipFill>
        <p:spPr>
          <a:xfrm>
            <a:off x="6732240" y="5951568"/>
            <a:ext cx="2232249" cy="590072"/>
          </a:xfrm>
          <a:prstGeom prst="rect">
            <a:avLst/>
          </a:prstGeom>
          <a:noFill/>
          <a:ln>
            <a:noFill/>
          </a:ln>
        </p:spPr>
      </p:pic>
      <p:sp>
        <p:nvSpPr>
          <p:cNvPr id="309" name="Google Shape;309;g1157cf22dbd_1_191"/>
          <p:cNvSpPr txBox="1"/>
          <p:nvPr/>
        </p:nvSpPr>
        <p:spPr>
          <a:xfrm>
            <a:off x="298750" y="67750"/>
            <a:ext cx="643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800" b="1"/>
              <a:t>Herramientas utilizadas en el desarrollo</a:t>
            </a:r>
            <a:endParaRPr sz="1800" b="1"/>
          </a:p>
        </p:txBody>
      </p:sp>
      <p:pic>
        <p:nvPicPr>
          <p:cNvPr id="310" name="Google Shape;310;g1157cf22dbd_1_191"/>
          <p:cNvPicPr preferRelativeResize="0"/>
          <p:nvPr/>
        </p:nvPicPr>
        <p:blipFill>
          <a:blip r:embed="rId5">
            <a:alphaModFix/>
          </a:blip>
          <a:stretch>
            <a:fillRect/>
          </a:stretch>
        </p:blipFill>
        <p:spPr>
          <a:xfrm>
            <a:off x="1803507" y="2393606"/>
            <a:ext cx="1539624" cy="921199"/>
          </a:xfrm>
          <a:prstGeom prst="rect">
            <a:avLst/>
          </a:prstGeom>
          <a:noFill/>
          <a:ln>
            <a:noFill/>
          </a:ln>
        </p:spPr>
      </p:pic>
      <p:pic>
        <p:nvPicPr>
          <p:cNvPr id="311" name="Google Shape;311;g1157cf22dbd_1_191"/>
          <p:cNvPicPr preferRelativeResize="0"/>
          <p:nvPr/>
        </p:nvPicPr>
        <p:blipFill rotWithShape="1">
          <a:blip r:embed="rId6">
            <a:alphaModFix/>
          </a:blip>
          <a:srcRect l="31990" r="31911" b="36024"/>
          <a:stretch/>
        </p:blipFill>
        <p:spPr>
          <a:xfrm>
            <a:off x="5917726" y="586968"/>
            <a:ext cx="1239800" cy="1403800"/>
          </a:xfrm>
          <a:prstGeom prst="rect">
            <a:avLst/>
          </a:prstGeom>
          <a:noFill/>
          <a:ln>
            <a:noFill/>
          </a:ln>
        </p:spPr>
      </p:pic>
      <p:pic>
        <p:nvPicPr>
          <p:cNvPr id="312" name="Google Shape;312;g1157cf22dbd_1_191"/>
          <p:cNvPicPr preferRelativeResize="0"/>
          <p:nvPr/>
        </p:nvPicPr>
        <p:blipFill rotWithShape="1">
          <a:blip r:embed="rId7">
            <a:alphaModFix/>
          </a:blip>
          <a:srcRect l="17438" r="17052" b="20153"/>
          <a:stretch/>
        </p:blipFill>
        <p:spPr>
          <a:xfrm>
            <a:off x="5860111" y="2064225"/>
            <a:ext cx="1355025" cy="1029425"/>
          </a:xfrm>
          <a:prstGeom prst="rect">
            <a:avLst/>
          </a:prstGeom>
          <a:noFill/>
          <a:ln>
            <a:noFill/>
          </a:ln>
        </p:spPr>
      </p:pic>
      <p:pic>
        <p:nvPicPr>
          <p:cNvPr id="313" name="Google Shape;313;g1157cf22dbd_1_191"/>
          <p:cNvPicPr preferRelativeResize="0"/>
          <p:nvPr/>
        </p:nvPicPr>
        <p:blipFill rotWithShape="1">
          <a:blip r:embed="rId8">
            <a:alphaModFix/>
          </a:blip>
          <a:srcRect l="16989" t="16967" r="20502" b="26532"/>
          <a:stretch/>
        </p:blipFill>
        <p:spPr>
          <a:xfrm>
            <a:off x="5967549" y="3257012"/>
            <a:ext cx="1138935" cy="1029425"/>
          </a:xfrm>
          <a:prstGeom prst="rect">
            <a:avLst/>
          </a:prstGeom>
          <a:noFill/>
          <a:ln>
            <a:noFill/>
          </a:ln>
        </p:spPr>
      </p:pic>
      <p:pic>
        <p:nvPicPr>
          <p:cNvPr id="314" name="Google Shape;314;g1157cf22dbd_1_191"/>
          <p:cNvPicPr preferRelativeResize="0"/>
          <p:nvPr/>
        </p:nvPicPr>
        <p:blipFill rotWithShape="1">
          <a:blip r:embed="rId9">
            <a:alphaModFix/>
          </a:blip>
          <a:srcRect l="5274" t="13516" r="84401" b="62738"/>
          <a:stretch/>
        </p:blipFill>
        <p:spPr>
          <a:xfrm>
            <a:off x="6006478" y="4540376"/>
            <a:ext cx="1061076" cy="1029425"/>
          </a:xfrm>
          <a:prstGeom prst="rect">
            <a:avLst/>
          </a:prstGeom>
          <a:noFill/>
          <a:ln>
            <a:noFill/>
          </a:ln>
        </p:spPr>
      </p:pic>
      <p:sp>
        <p:nvSpPr>
          <p:cNvPr id="315" name="Google Shape;315;g1157cf22dbd_1_191"/>
          <p:cNvSpPr txBox="1"/>
          <p:nvPr/>
        </p:nvSpPr>
        <p:spPr>
          <a:xfrm>
            <a:off x="6150078" y="1173935"/>
            <a:ext cx="25131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1500" dirty="0"/>
              <a:t>EC2</a:t>
            </a:r>
            <a:endParaRPr sz="1500" dirty="0"/>
          </a:p>
        </p:txBody>
      </p:sp>
      <p:sp>
        <p:nvSpPr>
          <p:cNvPr id="316" name="Google Shape;316;g1157cf22dbd_1_191"/>
          <p:cNvSpPr txBox="1"/>
          <p:nvPr/>
        </p:nvSpPr>
        <p:spPr>
          <a:xfrm>
            <a:off x="6189724" y="2386179"/>
            <a:ext cx="25131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1500" dirty="0"/>
              <a:t>RDS</a:t>
            </a:r>
            <a:endParaRPr sz="1500" dirty="0"/>
          </a:p>
        </p:txBody>
      </p:sp>
      <p:sp>
        <p:nvSpPr>
          <p:cNvPr id="317" name="Google Shape;317;g1157cf22dbd_1_191"/>
          <p:cNvSpPr txBox="1"/>
          <p:nvPr/>
        </p:nvSpPr>
        <p:spPr>
          <a:xfrm>
            <a:off x="7157526" y="4715860"/>
            <a:ext cx="1327614" cy="646500"/>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s-ES" sz="1500" dirty="0" err="1"/>
              <a:t>Location</a:t>
            </a:r>
            <a:endParaRPr sz="1500" dirty="0"/>
          </a:p>
          <a:p>
            <a:pPr marL="0" lvl="0" indent="0" rtl="0">
              <a:spcBef>
                <a:spcPts val="0"/>
              </a:spcBef>
              <a:spcAft>
                <a:spcPts val="0"/>
              </a:spcAft>
              <a:buNone/>
            </a:pPr>
            <a:r>
              <a:rPr lang="es-ES" sz="1500" dirty="0" err="1"/>
              <a:t>Service</a:t>
            </a:r>
            <a:endParaRPr sz="1500" dirty="0"/>
          </a:p>
        </p:txBody>
      </p:sp>
      <p:sp>
        <p:nvSpPr>
          <p:cNvPr id="318" name="Google Shape;318;g1157cf22dbd_1_191"/>
          <p:cNvSpPr txBox="1"/>
          <p:nvPr/>
        </p:nvSpPr>
        <p:spPr>
          <a:xfrm>
            <a:off x="7151903" y="3548848"/>
            <a:ext cx="1548235" cy="415500"/>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s-ES" sz="1500" dirty="0" err="1"/>
              <a:t>Amplify</a:t>
            </a:r>
            <a:endParaRPr sz="1500" dirty="0"/>
          </a:p>
        </p:txBody>
      </p:sp>
      <p:cxnSp>
        <p:nvCxnSpPr>
          <p:cNvPr id="5" name="Conector: angular 4">
            <a:extLst>
              <a:ext uri="{FF2B5EF4-FFF2-40B4-BE49-F238E27FC236}">
                <a16:creationId xmlns:a16="http://schemas.microsoft.com/office/drawing/2014/main" id="{6FD460E5-6BF2-44BD-B9FF-D2A83CBD04DB}"/>
              </a:ext>
            </a:extLst>
          </p:cNvPr>
          <p:cNvCxnSpPr>
            <a:stCxn id="3" idx="3"/>
            <a:endCxn id="311" idx="1"/>
          </p:cNvCxnSpPr>
          <p:nvPr/>
        </p:nvCxnSpPr>
        <p:spPr>
          <a:xfrm flipV="1">
            <a:off x="4759882" y="1288868"/>
            <a:ext cx="1157844" cy="2025938"/>
          </a:xfrm>
          <a:prstGeom prst="bentConnector3">
            <a:avLst>
              <a:gd name="adj1" fmla="val 48903"/>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7" name="Conector: angular 6">
            <a:extLst>
              <a:ext uri="{FF2B5EF4-FFF2-40B4-BE49-F238E27FC236}">
                <a16:creationId xmlns:a16="http://schemas.microsoft.com/office/drawing/2014/main" id="{60DA17B1-71E3-4155-B62C-E14D94C9ED69}"/>
              </a:ext>
            </a:extLst>
          </p:cNvPr>
          <p:cNvCxnSpPr>
            <a:stCxn id="3" idx="3"/>
            <a:endCxn id="312" idx="1"/>
          </p:cNvCxnSpPr>
          <p:nvPr/>
        </p:nvCxnSpPr>
        <p:spPr>
          <a:xfrm flipV="1">
            <a:off x="4759882" y="2578938"/>
            <a:ext cx="1100229" cy="735868"/>
          </a:xfrm>
          <a:prstGeom prst="bentConnector3">
            <a:avLst>
              <a:gd name="adj1" fmla="val 51732"/>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9" name="Conector: angular 8">
            <a:extLst>
              <a:ext uri="{FF2B5EF4-FFF2-40B4-BE49-F238E27FC236}">
                <a16:creationId xmlns:a16="http://schemas.microsoft.com/office/drawing/2014/main" id="{E6A26DF2-98C8-4575-B9D3-3BA59F41FCCC}"/>
              </a:ext>
            </a:extLst>
          </p:cNvPr>
          <p:cNvCxnSpPr>
            <a:stCxn id="3" idx="3"/>
            <a:endCxn id="313" idx="1"/>
          </p:cNvCxnSpPr>
          <p:nvPr/>
        </p:nvCxnSpPr>
        <p:spPr>
          <a:xfrm>
            <a:off x="4759882" y="3314806"/>
            <a:ext cx="1207667" cy="456919"/>
          </a:xfrm>
          <a:prstGeom prst="bentConnector3">
            <a:avLst>
              <a:gd name="adj1" fmla="val 46989"/>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11" name="Conector: angular 10">
            <a:extLst>
              <a:ext uri="{FF2B5EF4-FFF2-40B4-BE49-F238E27FC236}">
                <a16:creationId xmlns:a16="http://schemas.microsoft.com/office/drawing/2014/main" id="{C0DCA2C0-E904-4ADF-97C6-43EA479D09E5}"/>
              </a:ext>
            </a:extLst>
          </p:cNvPr>
          <p:cNvCxnSpPr>
            <a:stCxn id="3" idx="3"/>
            <a:endCxn id="314" idx="1"/>
          </p:cNvCxnSpPr>
          <p:nvPr/>
        </p:nvCxnSpPr>
        <p:spPr>
          <a:xfrm>
            <a:off x="4759882" y="3314806"/>
            <a:ext cx="1246596" cy="1740283"/>
          </a:xfrm>
          <a:prstGeom prst="bentConnector3">
            <a:avLst>
              <a:gd name="adj1" fmla="val 45434"/>
            </a:avLst>
          </a:prstGeom>
          <a:ln>
            <a:tailEnd type="triangle"/>
          </a:ln>
        </p:spPr>
        <p:style>
          <a:lnRef idx="1">
            <a:schemeClr val="accent3"/>
          </a:lnRef>
          <a:fillRef idx="0">
            <a:schemeClr val="accent3"/>
          </a:fillRef>
          <a:effectRef idx="0">
            <a:schemeClr val="accent3"/>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g1157cf22dbd_1_36"/>
          <p:cNvPicPr preferRelativeResize="0"/>
          <p:nvPr/>
        </p:nvPicPr>
        <p:blipFill rotWithShape="1">
          <a:blip r:embed="rId3">
            <a:alphaModFix/>
          </a:blip>
          <a:srcRect/>
          <a:stretch/>
        </p:blipFill>
        <p:spPr>
          <a:xfrm>
            <a:off x="6732240" y="5951568"/>
            <a:ext cx="2232249" cy="590072"/>
          </a:xfrm>
          <a:prstGeom prst="rect">
            <a:avLst/>
          </a:prstGeom>
          <a:noFill/>
          <a:ln>
            <a:noFill/>
          </a:ln>
        </p:spPr>
      </p:pic>
      <p:sp>
        <p:nvSpPr>
          <p:cNvPr id="325" name="Google Shape;325;g1157cf22dbd_1_36"/>
          <p:cNvSpPr txBox="1"/>
          <p:nvPr/>
        </p:nvSpPr>
        <p:spPr>
          <a:xfrm>
            <a:off x="4572000" y="2844239"/>
            <a:ext cx="4599203" cy="116952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3200" b="1" dirty="0"/>
              <a:t>APLICACIÓN DE LA</a:t>
            </a:r>
          </a:p>
          <a:p>
            <a:pPr marL="0" lvl="0" indent="0" algn="ctr" rtl="0">
              <a:spcBef>
                <a:spcPts val="0"/>
              </a:spcBef>
              <a:spcAft>
                <a:spcPts val="0"/>
              </a:spcAft>
              <a:buNone/>
            </a:pPr>
            <a:r>
              <a:rPr lang="es-ES" sz="3200" b="1" dirty="0"/>
              <a:t>METODOLOGÍA</a:t>
            </a:r>
            <a:endParaRPr sz="3200" b="1" dirty="0"/>
          </a:p>
        </p:txBody>
      </p:sp>
      <p:pic>
        <p:nvPicPr>
          <p:cNvPr id="7" name="Imagen 6">
            <a:extLst>
              <a:ext uri="{FF2B5EF4-FFF2-40B4-BE49-F238E27FC236}">
                <a16:creationId xmlns:a16="http://schemas.microsoft.com/office/drawing/2014/main" id="{11E39C56-DA28-4082-B904-6392C265CCE4}"/>
              </a:ext>
            </a:extLst>
          </p:cNvPr>
          <p:cNvPicPr>
            <a:picLocks noChangeAspect="1"/>
          </p:cNvPicPr>
          <p:nvPr/>
        </p:nvPicPr>
        <p:blipFill rotWithShape="1">
          <a:blip r:embed="rId4"/>
          <a:srcRect l="23263" r="18855"/>
          <a:stretch/>
        </p:blipFill>
        <p:spPr>
          <a:xfrm>
            <a:off x="-1" y="635725"/>
            <a:ext cx="4572001" cy="558475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g1157cf22dbd_1_91"/>
          <p:cNvPicPr preferRelativeResize="0"/>
          <p:nvPr/>
        </p:nvPicPr>
        <p:blipFill rotWithShape="1">
          <a:blip r:embed="rId3">
            <a:alphaModFix/>
          </a:blip>
          <a:srcRect/>
          <a:stretch/>
        </p:blipFill>
        <p:spPr>
          <a:xfrm>
            <a:off x="6732240" y="5951568"/>
            <a:ext cx="2232249" cy="590072"/>
          </a:xfrm>
          <a:prstGeom prst="rect">
            <a:avLst/>
          </a:prstGeom>
          <a:noFill/>
          <a:ln>
            <a:noFill/>
          </a:ln>
        </p:spPr>
      </p:pic>
      <p:sp>
        <p:nvSpPr>
          <p:cNvPr id="331" name="Google Shape;331;g1157cf22dbd_1_91"/>
          <p:cNvSpPr txBox="1"/>
          <p:nvPr/>
        </p:nvSpPr>
        <p:spPr>
          <a:xfrm>
            <a:off x="630238" y="529450"/>
            <a:ext cx="7886744" cy="1661963"/>
          </a:xfrm>
          <a:prstGeom prst="rect">
            <a:avLst/>
          </a:prstGeom>
          <a:noFill/>
          <a:ln>
            <a:noFill/>
          </a:ln>
        </p:spPr>
        <p:txBody>
          <a:bodyPr spcFirstLastPara="1" wrap="square" lIns="91425" tIns="91425" rIns="91425" bIns="91425" anchor="t" anchorCtr="0">
            <a:spAutoFit/>
          </a:bodyPr>
          <a:lstStyle/>
          <a:p>
            <a:pPr algn="just">
              <a:lnSpc>
                <a:spcPct val="150000"/>
              </a:lnSpc>
            </a:pPr>
            <a:r>
              <a:rPr lang="es-ES" sz="1600" dirty="0">
                <a:solidFill>
                  <a:schemeClr val="dk1"/>
                </a:solidFill>
              </a:rPr>
              <a:t>Tomando como principal referencia el tiempo estimado para el desarrollo del proyecto (90 días), y en concordancia con el </a:t>
            </a:r>
            <a:r>
              <a:rPr lang="es-ES" sz="1600" dirty="0" err="1">
                <a:solidFill>
                  <a:schemeClr val="dk1"/>
                </a:solidFill>
              </a:rPr>
              <a:t>Product</a:t>
            </a:r>
            <a:r>
              <a:rPr lang="es-ES" sz="1600" dirty="0">
                <a:solidFill>
                  <a:schemeClr val="dk1"/>
                </a:solidFill>
              </a:rPr>
              <a:t> </a:t>
            </a:r>
            <a:r>
              <a:rPr lang="es-ES" sz="1600" dirty="0" err="1">
                <a:solidFill>
                  <a:schemeClr val="dk1"/>
                </a:solidFill>
              </a:rPr>
              <a:t>Owner</a:t>
            </a:r>
            <a:r>
              <a:rPr lang="es-ES" sz="1600" dirty="0">
                <a:solidFill>
                  <a:schemeClr val="dk1"/>
                </a:solidFill>
              </a:rPr>
              <a:t> y sus prioridades, se establecieron las siguientes tareas. </a:t>
            </a:r>
            <a:endParaRPr lang="es-ES" sz="1600" dirty="0"/>
          </a:p>
          <a:p>
            <a:pPr marL="0" lvl="0" indent="0" algn="just" rtl="0">
              <a:lnSpc>
                <a:spcPct val="150000"/>
              </a:lnSpc>
              <a:spcBef>
                <a:spcPts val="0"/>
              </a:spcBef>
              <a:spcAft>
                <a:spcPts val="0"/>
              </a:spcAft>
              <a:buNone/>
            </a:pPr>
            <a:endParaRPr sz="1600" dirty="0"/>
          </a:p>
        </p:txBody>
      </p:sp>
      <p:sp>
        <p:nvSpPr>
          <p:cNvPr id="332" name="Google Shape;332;g1157cf22dbd_1_91"/>
          <p:cNvSpPr txBox="1"/>
          <p:nvPr/>
        </p:nvSpPr>
        <p:spPr>
          <a:xfrm>
            <a:off x="298750" y="67750"/>
            <a:ext cx="643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800" b="1"/>
              <a:t>Aplicación de SCRUM</a:t>
            </a:r>
            <a:endParaRPr sz="1800" b="1"/>
          </a:p>
        </p:txBody>
      </p:sp>
      <p:graphicFrame>
        <p:nvGraphicFramePr>
          <p:cNvPr id="8" name="Google Shape;342;g1157cf22dbd_1_221">
            <a:extLst>
              <a:ext uri="{FF2B5EF4-FFF2-40B4-BE49-F238E27FC236}">
                <a16:creationId xmlns:a16="http://schemas.microsoft.com/office/drawing/2014/main" id="{541D8BB5-BE4E-4E1B-86C6-B32698BE5845}"/>
              </a:ext>
            </a:extLst>
          </p:cNvPr>
          <p:cNvGraphicFramePr/>
          <p:nvPr>
            <p:extLst>
              <p:ext uri="{D42A27DB-BD31-4B8C-83A1-F6EECF244321}">
                <p14:modId xmlns:p14="http://schemas.microsoft.com/office/powerpoint/2010/main" val="3733914022"/>
              </p:ext>
            </p:extLst>
          </p:nvPr>
        </p:nvGraphicFramePr>
        <p:xfrm>
          <a:off x="1236617" y="1845327"/>
          <a:ext cx="6489728" cy="3962010"/>
        </p:xfrm>
        <a:graphic>
          <a:graphicData uri="http://schemas.openxmlformats.org/drawingml/2006/table">
            <a:tbl>
              <a:tblPr>
                <a:noFill/>
                <a:tableStyleId>{37C89A01-7C8F-4753-A373-B1594CFFA0DC}</a:tableStyleId>
              </a:tblPr>
              <a:tblGrid>
                <a:gridCol w="818606">
                  <a:extLst>
                    <a:ext uri="{9D8B030D-6E8A-4147-A177-3AD203B41FA5}">
                      <a16:colId xmlns:a16="http://schemas.microsoft.com/office/drawing/2014/main" val="20000"/>
                    </a:ext>
                  </a:extLst>
                </a:gridCol>
                <a:gridCol w="2673531">
                  <a:extLst>
                    <a:ext uri="{9D8B030D-6E8A-4147-A177-3AD203B41FA5}">
                      <a16:colId xmlns:a16="http://schemas.microsoft.com/office/drawing/2014/main" val="20001"/>
                    </a:ext>
                  </a:extLst>
                </a:gridCol>
                <a:gridCol w="1471749">
                  <a:extLst>
                    <a:ext uri="{9D8B030D-6E8A-4147-A177-3AD203B41FA5}">
                      <a16:colId xmlns:a16="http://schemas.microsoft.com/office/drawing/2014/main" val="20002"/>
                    </a:ext>
                  </a:extLst>
                </a:gridCol>
                <a:gridCol w="798359">
                  <a:extLst>
                    <a:ext uri="{9D8B030D-6E8A-4147-A177-3AD203B41FA5}">
                      <a16:colId xmlns:a16="http://schemas.microsoft.com/office/drawing/2014/main" val="20003"/>
                    </a:ext>
                  </a:extLst>
                </a:gridCol>
                <a:gridCol w="727483">
                  <a:extLst>
                    <a:ext uri="{9D8B030D-6E8A-4147-A177-3AD203B41FA5}">
                      <a16:colId xmlns:a16="http://schemas.microsoft.com/office/drawing/2014/main" val="20004"/>
                    </a:ext>
                  </a:extLst>
                </a:gridCol>
              </a:tblGrid>
              <a:tr h="287714">
                <a:tc>
                  <a:txBody>
                    <a:bodyPr/>
                    <a:lstStyle/>
                    <a:p>
                      <a:pPr marL="0" lvl="0" indent="0" algn="ctr" rtl="0">
                        <a:lnSpc>
                          <a:spcPct val="100000"/>
                        </a:lnSpc>
                        <a:spcBef>
                          <a:spcPts val="0"/>
                        </a:spcBef>
                        <a:spcAft>
                          <a:spcPts val="0"/>
                        </a:spcAft>
                        <a:buNone/>
                      </a:pPr>
                      <a:r>
                        <a:rPr lang="es-ES" sz="800" b="1"/>
                        <a:t>Código</a:t>
                      </a:r>
                      <a:endParaRPr sz="800" b="1"/>
                    </a:p>
                  </a:txBody>
                  <a:tcPr marL="68575" marR="68575" marT="91425" marB="91425">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s-ES" sz="800" b="1"/>
                        <a:t>Descripción</a:t>
                      </a:r>
                      <a:endParaRPr sz="800" b="1"/>
                    </a:p>
                  </a:txBody>
                  <a:tcPr marL="68575" marR="68575" marT="91425" marB="91425">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s-ES" sz="800" b="1" dirty="0"/>
                        <a:t>Valor De Estimación (Días)</a:t>
                      </a:r>
                      <a:endParaRPr sz="800" b="1" dirty="0"/>
                    </a:p>
                  </a:txBody>
                  <a:tcPr marL="68575" marR="68575" marT="91425" marB="91425">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s-ES" sz="800" b="1"/>
                        <a:t>Prioridad</a:t>
                      </a:r>
                      <a:endParaRPr sz="800" b="1"/>
                    </a:p>
                  </a:txBody>
                  <a:tcPr marL="68575" marR="68575" marT="91425" marB="91425">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s-ES" sz="800" b="1"/>
                        <a:t>Orden</a:t>
                      </a:r>
                      <a:endParaRPr sz="800" b="1"/>
                    </a:p>
                  </a:txBody>
                  <a:tcPr marL="68575" marR="68575" marT="91425" marB="91425">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27343">
                <a:tc>
                  <a:txBody>
                    <a:bodyPr/>
                    <a:lstStyle/>
                    <a:p>
                      <a:pPr marL="0" lvl="0" indent="0" algn="ctr" rtl="0">
                        <a:lnSpc>
                          <a:spcPct val="100000"/>
                        </a:lnSpc>
                        <a:spcBef>
                          <a:spcPts val="0"/>
                        </a:spcBef>
                        <a:spcAft>
                          <a:spcPts val="0"/>
                        </a:spcAft>
                        <a:buNone/>
                      </a:pPr>
                      <a:r>
                        <a:rPr lang="es-ES" sz="800"/>
                        <a:t>RF1</a:t>
                      </a:r>
                      <a:endParaRPr sz="800"/>
                    </a:p>
                  </a:txBody>
                  <a:tcPr marL="68575" marR="68575" marT="91425" marB="91425">
                    <a:lnT w="12575" cap="flat" cmpd="sng">
                      <a:solidFill>
                        <a:srgbClr val="000000"/>
                      </a:solidFill>
                      <a:prstDash val="solid"/>
                      <a:round/>
                      <a:headEnd type="none" w="sm" len="sm"/>
                      <a:tailEnd type="none" w="sm" len="sm"/>
                    </a:lnT>
                  </a:tcPr>
                </a:tc>
                <a:tc>
                  <a:txBody>
                    <a:bodyPr/>
                    <a:lstStyle/>
                    <a:p>
                      <a:pPr marL="0" lvl="0" indent="0" algn="ctr" rtl="0">
                        <a:lnSpc>
                          <a:spcPct val="100000"/>
                        </a:lnSpc>
                        <a:spcBef>
                          <a:spcPts val="0"/>
                        </a:spcBef>
                        <a:spcAft>
                          <a:spcPts val="0"/>
                        </a:spcAft>
                        <a:buNone/>
                      </a:pPr>
                      <a:r>
                        <a:rPr lang="es-ES" sz="800" dirty="0"/>
                        <a:t>Diseño y creación de la base de datos del sistema</a:t>
                      </a:r>
                      <a:endParaRPr sz="800" dirty="0"/>
                    </a:p>
                  </a:txBody>
                  <a:tcPr marL="68575" marR="68575" marT="91425" marB="91425">
                    <a:lnT w="12575" cap="flat" cmpd="sng">
                      <a:solidFill>
                        <a:srgbClr val="000000"/>
                      </a:solidFill>
                      <a:prstDash val="solid"/>
                      <a:round/>
                      <a:headEnd type="none" w="sm" len="sm"/>
                      <a:tailEnd type="none" w="sm" len="sm"/>
                    </a:lnT>
                  </a:tcPr>
                </a:tc>
                <a:tc>
                  <a:txBody>
                    <a:bodyPr/>
                    <a:lstStyle/>
                    <a:p>
                      <a:pPr marL="0" lvl="0" indent="0" algn="ctr" rtl="0">
                        <a:lnSpc>
                          <a:spcPct val="100000"/>
                        </a:lnSpc>
                        <a:spcBef>
                          <a:spcPts val="0"/>
                        </a:spcBef>
                        <a:spcAft>
                          <a:spcPts val="0"/>
                        </a:spcAft>
                        <a:buNone/>
                      </a:pPr>
                      <a:r>
                        <a:rPr lang="es-ES" sz="800"/>
                        <a:t>5</a:t>
                      </a:r>
                      <a:endParaRPr sz="800"/>
                    </a:p>
                  </a:txBody>
                  <a:tcPr marL="68575" marR="68575" marT="91425" marB="91425">
                    <a:lnT w="12575" cap="flat" cmpd="sng">
                      <a:solidFill>
                        <a:srgbClr val="000000"/>
                      </a:solidFill>
                      <a:prstDash val="solid"/>
                      <a:round/>
                      <a:headEnd type="none" w="sm" len="sm"/>
                      <a:tailEnd type="none" w="sm" len="sm"/>
                    </a:lnT>
                  </a:tcPr>
                </a:tc>
                <a:tc>
                  <a:txBody>
                    <a:bodyPr/>
                    <a:lstStyle/>
                    <a:p>
                      <a:pPr marL="0" lvl="0" indent="0" algn="ctr" rtl="0">
                        <a:lnSpc>
                          <a:spcPct val="100000"/>
                        </a:lnSpc>
                        <a:spcBef>
                          <a:spcPts val="0"/>
                        </a:spcBef>
                        <a:spcAft>
                          <a:spcPts val="0"/>
                        </a:spcAft>
                        <a:buNone/>
                      </a:pPr>
                      <a:r>
                        <a:rPr lang="es-ES" sz="800"/>
                        <a:t>ALTA</a:t>
                      </a:r>
                      <a:endParaRPr sz="800"/>
                    </a:p>
                  </a:txBody>
                  <a:tcPr marL="68575" marR="68575" marT="91425" marB="91425">
                    <a:lnT w="12575" cap="flat" cmpd="sng">
                      <a:solidFill>
                        <a:srgbClr val="000000"/>
                      </a:solidFill>
                      <a:prstDash val="solid"/>
                      <a:round/>
                      <a:headEnd type="none" w="sm" len="sm"/>
                      <a:tailEnd type="none" w="sm" len="sm"/>
                    </a:lnT>
                  </a:tcPr>
                </a:tc>
                <a:tc>
                  <a:txBody>
                    <a:bodyPr/>
                    <a:lstStyle/>
                    <a:p>
                      <a:pPr marL="0" lvl="0" indent="0" algn="ctr" rtl="0">
                        <a:lnSpc>
                          <a:spcPct val="100000"/>
                        </a:lnSpc>
                        <a:spcBef>
                          <a:spcPts val="0"/>
                        </a:spcBef>
                        <a:spcAft>
                          <a:spcPts val="0"/>
                        </a:spcAft>
                        <a:buNone/>
                      </a:pPr>
                      <a:r>
                        <a:rPr lang="es-ES" sz="800"/>
                        <a:t>1</a:t>
                      </a:r>
                      <a:endParaRPr sz="800"/>
                    </a:p>
                  </a:txBody>
                  <a:tcPr marL="68575" marR="68575" marT="91425" marB="91425">
                    <a:lnT w="12575" cap="flat" cmpd="sng">
                      <a:solidFill>
                        <a:srgbClr val="000000"/>
                      </a:solidFill>
                      <a:prstDash val="solid"/>
                      <a:round/>
                      <a:headEnd type="none" w="sm" len="sm"/>
                      <a:tailEnd type="none" w="sm" len="sm"/>
                    </a:lnT>
                  </a:tcPr>
                </a:tc>
                <a:extLst>
                  <a:ext uri="{0D108BD9-81ED-4DB2-BD59-A6C34878D82A}">
                    <a16:rowId xmlns:a16="http://schemas.microsoft.com/office/drawing/2014/main" val="10001"/>
                  </a:ext>
                </a:extLst>
              </a:tr>
              <a:tr h="287714">
                <a:tc>
                  <a:txBody>
                    <a:bodyPr/>
                    <a:lstStyle/>
                    <a:p>
                      <a:pPr marL="0" lvl="0" indent="0" algn="ctr" rtl="0">
                        <a:lnSpc>
                          <a:spcPct val="100000"/>
                        </a:lnSpc>
                        <a:spcBef>
                          <a:spcPts val="0"/>
                        </a:spcBef>
                        <a:spcAft>
                          <a:spcPts val="0"/>
                        </a:spcAft>
                        <a:buNone/>
                      </a:pPr>
                      <a:r>
                        <a:rPr lang="es-ES" sz="800"/>
                        <a:t>RF2</a:t>
                      </a:r>
                      <a:endParaRPr sz="800"/>
                    </a:p>
                  </a:txBody>
                  <a:tcPr marL="68575" marR="68575" marT="91425" marB="91425"/>
                </a:tc>
                <a:tc>
                  <a:txBody>
                    <a:bodyPr/>
                    <a:lstStyle/>
                    <a:p>
                      <a:pPr marL="0" lvl="0" indent="0" algn="ctr" rtl="0">
                        <a:lnSpc>
                          <a:spcPct val="100000"/>
                        </a:lnSpc>
                        <a:spcBef>
                          <a:spcPts val="0"/>
                        </a:spcBef>
                        <a:spcAft>
                          <a:spcPts val="0"/>
                        </a:spcAft>
                        <a:buNone/>
                      </a:pPr>
                      <a:r>
                        <a:rPr lang="es-ES" sz="800"/>
                        <a:t>Creación del Backend</a:t>
                      </a:r>
                      <a:endParaRPr sz="800"/>
                    </a:p>
                  </a:txBody>
                  <a:tcPr marL="68575" marR="68575" marT="91425" marB="91425"/>
                </a:tc>
                <a:tc>
                  <a:txBody>
                    <a:bodyPr/>
                    <a:lstStyle/>
                    <a:p>
                      <a:pPr marL="0" lvl="0" indent="0" algn="ctr" rtl="0">
                        <a:lnSpc>
                          <a:spcPct val="100000"/>
                        </a:lnSpc>
                        <a:spcBef>
                          <a:spcPts val="0"/>
                        </a:spcBef>
                        <a:spcAft>
                          <a:spcPts val="0"/>
                        </a:spcAft>
                        <a:buNone/>
                      </a:pPr>
                      <a:r>
                        <a:rPr lang="es-ES" sz="800"/>
                        <a:t>10</a:t>
                      </a:r>
                      <a:endParaRPr sz="800"/>
                    </a:p>
                  </a:txBody>
                  <a:tcPr marL="68575" marR="68575" marT="91425" marB="91425"/>
                </a:tc>
                <a:tc>
                  <a:txBody>
                    <a:bodyPr/>
                    <a:lstStyle/>
                    <a:p>
                      <a:pPr marL="0" lvl="0" indent="0" algn="ctr" rtl="0">
                        <a:lnSpc>
                          <a:spcPct val="100000"/>
                        </a:lnSpc>
                        <a:spcBef>
                          <a:spcPts val="0"/>
                        </a:spcBef>
                        <a:spcAft>
                          <a:spcPts val="0"/>
                        </a:spcAft>
                        <a:buNone/>
                      </a:pPr>
                      <a:r>
                        <a:rPr lang="es-ES" sz="800"/>
                        <a:t>ALTA</a:t>
                      </a:r>
                      <a:endParaRPr sz="800"/>
                    </a:p>
                  </a:txBody>
                  <a:tcPr marL="68575" marR="68575" marT="91425" marB="91425"/>
                </a:tc>
                <a:tc>
                  <a:txBody>
                    <a:bodyPr/>
                    <a:lstStyle/>
                    <a:p>
                      <a:pPr marL="0" lvl="0" indent="0" algn="ctr" rtl="0">
                        <a:lnSpc>
                          <a:spcPct val="100000"/>
                        </a:lnSpc>
                        <a:spcBef>
                          <a:spcPts val="0"/>
                        </a:spcBef>
                        <a:spcAft>
                          <a:spcPts val="0"/>
                        </a:spcAft>
                        <a:buNone/>
                      </a:pPr>
                      <a:r>
                        <a:rPr lang="es-ES" sz="800"/>
                        <a:t>2</a:t>
                      </a:r>
                      <a:endParaRPr sz="800"/>
                    </a:p>
                  </a:txBody>
                  <a:tcPr marL="68575" marR="68575" marT="91425" marB="91425"/>
                </a:tc>
                <a:extLst>
                  <a:ext uri="{0D108BD9-81ED-4DB2-BD59-A6C34878D82A}">
                    <a16:rowId xmlns:a16="http://schemas.microsoft.com/office/drawing/2014/main" val="10002"/>
                  </a:ext>
                </a:extLst>
              </a:tr>
              <a:tr h="287714">
                <a:tc>
                  <a:txBody>
                    <a:bodyPr/>
                    <a:lstStyle/>
                    <a:p>
                      <a:pPr marL="0" lvl="0" indent="0" algn="ctr" rtl="0">
                        <a:lnSpc>
                          <a:spcPct val="100000"/>
                        </a:lnSpc>
                        <a:spcBef>
                          <a:spcPts val="0"/>
                        </a:spcBef>
                        <a:spcAft>
                          <a:spcPts val="0"/>
                        </a:spcAft>
                        <a:buNone/>
                      </a:pPr>
                      <a:r>
                        <a:rPr lang="es-ES" sz="800"/>
                        <a:t>RF3</a:t>
                      </a:r>
                      <a:endParaRPr sz="800"/>
                    </a:p>
                  </a:txBody>
                  <a:tcPr marL="68575" marR="68575" marT="91425" marB="91425"/>
                </a:tc>
                <a:tc>
                  <a:txBody>
                    <a:bodyPr/>
                    <a:lstStyle/>
                    <a:p>
                      <a:pPr marL="0" lvl="0" indent="0" algn="ctr" rtl="0">
                        <a:lnSpc>
                          <a:spcPct val="100000"/>
                        </a:lnSpc>
                        <a:spcBef>
                          <a:spcPts val="0"/>
                        </a:spcBef>
                        <a:spcAft>
                          <a:spcPts val="0"/>
                        </a:spcAft>
                        <a:buNone/>
                      </a:pPr>
                      <a:r>
                        <a:rPr lang="es-ES" sz="800" dirty="0"/>
                        <a:t>Autenticación</a:t>
                      </a:r>
                      <a:endParaRPr sz="800" dirty="0"/>
                    </a:p>
                  </a:txBody>
                  <a:tcPr marL="68575" marR="68575" marT="91425" marB="91425"/>
                </a:tc>
                <a:tc>
                  <a:txBody>
                    <a:bodyPr/>
                    <a:lstStyle/>
                    <a:p>
                      <a:pPr marL="0" lvl="0" indent="0" algn="ctr" rtl="0">
                        <a:lnSpc>
                          <a:spcPct val="100000"/>
                        </a:lnSpc>
                        <a:spcBef>
                          <a:spcPts val="0"/>
                        </a:spcBef>
                        <a:spcAft>
                          <a:spcPts val="0"/>
                        </a:spcAft>
                        <a:buNone/>
                      </a:pPr>
                      <a:r>
                        <a:rPr lang="es-ES" sz="800"/>
                        <a:t>5</a:t>
                      </a:r>
                      <a:endParaRPr sz="800"/>
                    </a:p>
                  </a:txBody>
                  <a:tcPr marL="68575" marR="68575" marT="91425" marB="91425"/>
                </a:tc>
                <a:tc>
                  <a:txBody>
                    <a:bodyPr/>
                    <a:lstStyle/>
                    <a:p>
                      <a:pPr marL="0" lvl="0" indent="0" algn="ctr" rtl="0">
                        <a:lnSpc>
                          <a:spcPct val="100000"/>
                        </a:lnSpc>
                        <a:spcBef>
                          <a:spcPts val="0"/>
                        </a:spcBef>
                        <a:spcAft>
                          <a:spcPts val="0"/>
                        </a:spcAft>
                        <a:buNone/>
                      </a:pPr>
                      <a:r>
                        <a:rPr lang="es-ES" sz="800"/>
                        <a:t>MEDIA</a:t>
                      </a:r>
                      <a:endParaRPr sz="800"/>
                    </a:p>
                  </a:txBody>
                  <a:tcPr marL="68575" marR="68575" marT="91425" marB="91425"/>
                </a:tc>
                <a:tc>
                  <a:txBody>
                    <a:bodyPr/>
                    <a:lstStyle/>
                    <a:p>
                      <a:pPr marL="0" lvl="0" indent="0" algn="ctr" rtl="0">
                        <a:lnSpc>
                          <a:spcPct val="100000"/>
                        </a:lnSpc>
                        <a:spcBef>
                          <a:spcPts val="0"/>
                        </a:spcBef>
                        <a:spcAft>
                          <a:spcPts val="0"/>
                        </a:spcAft>
                        <a:buNone/>
                      </a:pPr>
                      <a:r>
                        <a:rPr lang="es-ES" sz="800"/>
                        <a:t>11</a:t>
                      </a:r>
                      <a:endParaRPr sz="800"/>
                    </a:p>
                  </a:txBody>
                  <a:tcPr marL="68575" marR="68575" marT="91425" marB="91425"/>
                </a:tc>
                <a:extLst>
                  <a:ext uri="{0D108BD9-81ED-4DB2-BD59-A6C34878D82A}">
                    <a16:rowId xmlns:a16="http://schemas.microsoft.com/office/drawing/2014/main" val="10003"/>
                  </a:ext>
                </a:extLst>
              </a:tr>
              <a:tr h="287714">
                <a:tc>
                  <a:txBody>
                    <a:bodyPr/>
                    <a:lstStyle/>
                    <a:p>
                      <a:pPr marL="0" lvl="0" indent="0" algn="ctr" rtl="0">
                        <a:lnSpc>
                          <a:spcPct val="100000"/>
                        </a:lnSpc>
                        <a:spcBef>
                          <a:spcPts val="0"/>
                        </a:spcBef>
                        <a:spcAft>
                          <a:spcPts val="0"/>
                        </a:spcAft>
                        <a:buNone/>
                      </a:pPr>
                      <a:r>
                        <a:rPr lang="es-ES" sz="800"/>
                        <a:t>RF4</a:t>
                      </a:r>
                      <a:endParaRPr sz="800"/>
                    </a:p>
                  </a:txBody>
                  <a:tcPr marL="68575" marR="68575" marT="91425" marB="91425"/>
                </a:tc>
                <a:tc>
                  <a:txBody>
                    <a:bodyPr/>
                    <a:lstStyle/>
                    <a:p>
                      <a:pPr marL="0" lvl="0" indent="0" algn="ctr" rtl="0">
                        <a:lnSpc>
                          <a:spcPct val="100000"/>
                        </a:lnSpc>
                        <a:spcBef>
                          <a:spcPts val="0"/>
                        </a:spcBef>
                        <a:spcAft>
                          <a:spcPts val="0"/>
                        </a:spcAft>
                        <a:buNone/>
                      </a:pPr>
                      <a:r>
                        <a:rPr lang="es-ES" sz="800"/>
                        <a:t>Gestión del personal</a:t>
                      </a:r>
                      <a:endParaRPr sz="800"/>
                    </a:p>
                  </a:txBody>
                  <a:tcPr marL="68575" marR="68575" marT="91425" marB="91425"/>
                </a:tc>
                <a:tc>
                  <a:txBody>
                    <a:bodyPr/>
                    <a:lstStyle/>
                    <a:p>
                      <a:pPr marL="0" lvl="0" indent="0" algn="ctr" rtl="0">
                        <a:lnSpc>
                          <a:spcPct val="100000"/>
                        </a:lnSpc>
                        <a:spcBef>
                          <a:spcPts val="0"/>
                        </a:spcBef>
                        <a:spcAft>
                          <a:spcPts val="0"/>
                        </a:spcAft>
                        <a:buNone/>
                      </a:pPr>
                      <a:r>
                        <a:rPr lang="es-ES" sz="800"/>
                        <a:t>10</a:t>
                      </a:r>
                      <a:endParaRPr sz="800"/>
                    </a:p>
                  </a:txBody>
                  <a:tcPr marL="68575" marR="68575" marT="91425" marB="91425"/>
                </a:tc>
                <a:tc>
                  <a:txBody>
                    <a:bodyPr/>
                    <a:lstStyle/>
                    <a:p>
                      <a:pPr marL="0" lvl="0" indent="0" algn="ctr" rtl="0">
                        <a:lnSpc>
                          <a:spcPct val="100000"/>
                        </a:lnSpc>
                        <a:spcBef>
                          <a:spcPts val="0"/>
                        </a:spcBef>
                        <a:spcAft>
                          <a:spcPts val="0"/>
                        </a:spcAft>
                        <a:buNone/>
                      </a:pPr>
                      <a:r>
                        <a:rPr lang="es-ES" sz="800"/>
                        <a:t>ALTA</a:t>
                      </a:r>
                      <a:endParaRPr sz="800"/>
                    </a:p>
                  </a:txBody>
                  <a:tcPr marL="68575" marR="68575" marT="91425" marB="91425"/>
                </a:tc>
                <a:tc>
                  <a:txBody>
                    <a:bodyPr/>
                    <a:lstStyle/>
                    <a:p>
                      <a:pPr marL="0" lvl="0" indent="0" algn="ctr" rtl="0">
                        <a:lnSpc>
                          <a:spcPct val="100000"/>
                        </a:lnSpc>
                        <a:spcBef>
                          <a:spcPts val="0"/>
                        </a:spcBef>
                        <a:spcAft>
                          <a:spcPts val="0"/>
                        </a:spcAft>
                        <a:buNone/>
                      </a:pPr>
                      <a:r>
                        <a:rPr lang="es-ES" sz="800"/>
                        <a:t>5</a:t>
                      </a:r>
                      <a:endParaRPr sz="800"/>
                    </a:p>
                  </a:txBody>
                  <a:tcPr marL="68575" marR="68575" marT="91425" marB="91425"/>
                </a:tc>
                <a:extLst>
                  <a:ext uri="{0D108BD9-81ED-4DB2-BD59-A6C34878D82A}">
                    <a16:rowId xmlns:a16="http://schemas.microsoft.com/office/drawing/2014/main" val="10004"/>
                  </a:ext>
                </a:extLst>
              </a:tr>
              <a:tr h="287714">
                <a:tc>
                  <a:txBody>
                    <a:bodyPr/>
                    <a:lstStyle/>
                    <a:p>
                      <a:pPr marL="0" lvl="0" indent="0" algn="ctr" rtl="0">
                        <a:lnSpc>
                          <a:spcPct val="100000"/>
                        </a:lnSpc>
                        <a:spcBef>
                          <a:spcPts val="0"/>
                        </a:spcBef>
                        <a:spcAft>
                          <a:spcPts val="0"/>
                        </a:spcAft>
                        <a:buNone/>
                      </a:pPr>
                      <a:r>
                        <a:rPr lang="es-ES" sz="800"/>
                        <a:t>RF5</a:t>
                      </a:r>
                      <a:endParaRPr sz="800"/>
                    </a:p>
                  </a:txBody>
                  <a:tcPr marL="68575" marR="68575" marT="91425" marB="91425"/>
                </a:tc>
                <a:tc>
                  <a:txBody>
                    <a:bodyPr/>
                    <a:lstStyle/>
                    <a:p>
                      <a:pPr marL="0" lvl="0" indent="0" algn="ctr" rtl="0">
                        <a:lnSpc>
                          <a:spcPct val="100000"/>
                        </a:lnSpc>
                        <a:spcBef>
                          <a:spcPts val="0"/>
                        </a:spcBef>
                        <a:spcAft>
                          <a:spcPts val="0"/>
                        </a:spcAft>
                        <a:buNone/>
                      </a:pPr>
                      <a:r>
                        <a:rPr lang="es-ES" sz="800"/>
                        <a:t>Gestión de los productos</a:t>
                      </a:r>
                      <a:endParaRPr sz="800"/>
                    </a:p>
                  </a:txBody>
                  <a:tcPr marL="68575" marR="68575" marT="91425" marB="91425"/>
                </a:tc>
                <a:tc>
                  <a:txBody>
                    <a:bodyPr/>
                    <a:lstStyle/>
                    <a:p>
                      <a:pPr marL="0" lvl="0" indent="0" algn="ctr" rtl="0">
                        <a:lnSpc>
                          <a:spcPct val="100000"/>
                        </a:lnSpc>
                        <a:spcBef>
                          <a:spcPts val="0"/>
                        </a:spcBef>
                        <a:spcAft>
                          <a:spcPts val="0"/>
                        </a:spcAft>
                        <a:buNone/>
                      </a:pPr>
                      <a:r>
                        <a:rPr lang="es-ES" sz="800"/>
                        <a:t>5</a:t>
                      </a:r>
                      <a:endParaRPr sz="800"/>
                    </a:p>
                  </a:txBody>
                  <a:tcPr marL="68575" marR="68575" marT="91425" marB="91425"/>
                </a:tc>
                <a:tc>
                  <a:txBody>
                    <a:bodyPr/>
                    <a:lstStyle/>
                    <a:p>
                      <a:pPr marL="0" lvl="0" indent="0" algn="ctr" rtl="0">
                        <a:lnSpc>
                          <a:spcPct val="100000"/>
                        </a:lnSpc>
                        <a:spcBef>
                          <a:spcPts val="0"/>
                        </a:spcBef>
                        <a:spcAft>
                          <a:spcPts val="0"/>
                        </a:spcAft>
                        <a:buNone/>
                      </a:pPr>
                      <a:r>
                        <a:rPr lang="es-ES" sz="800"/>
                        <a:t>ALTA</a:t>
                      </a:r>
                      <a:endParaRPr sz="800"/>
                    </a:p>
                  </a:txBody>
                  <a:tcPr marL="68575" marR="68575" marT="91425" marB="91425"/>
                </a:tc>
                <a:tc>
                  <a:txBody>
                    <a:bodyPr/>
                    <a:lstStyle/>
                    <a:p>
                      <a:pPr marL="0" lvl="0" indent="0" algn="ctr" rtl="0">
                        <a:lnSpc>
                          <a:spcPct val="100000"/>
                        </a:lnSpc>
                        <a:spcBef>
                          <a:spcPts val="0"/>
                        </a:spcBef>
                        <a:spcAft>
                          <a:spcPts val="0"/>
                        </a:spcAft>
                        <a:buNone/>
                      </a:pPr>
                      <a:r>
                        <a:rPr lang="es-ES" sz="800"/>
                        <a:t>3</a:t>
                      </a:r>
                      <a:endParaRPr sz="800"/>
                    </a:p>
                  </a:txBody>
                  <a:tcPr marL="68575" marR="68575" marT="91425" marB="91425"/>
                </a:tc>
                <a:extLst>
                  <a:ext uri="{0D108BD9-81ED-4DB2-BD59-A6C34878D82A}">
                    <a16:rowId xmlns:a16="http://schemas.microsoft.com/office/drawing/2014/main" val="10005"/>
                  </a:ext>
                </a:extLst>
              </a:tr>
              <a:tr h="287714">
                <a:tc>
                  <a:txBody>
                    <a:bodyPr/>
                    <a:lstStyle/>
                    <a:p>
                      <a:pPr marL="0" lvl="0" indent="0" algn="ctr" rtl="0">
                        <a:lnSpc>
                          <a:spcPct val="100000"/>
                        </a:lnSpc>
                        <a:spcBef>
                          <a:spcPts val="0"/>
                        </a:spcBef>
                        <a:spcAft>
                          <a:spcPts val="0"/>
                        </a:spcAft>
                        <a:buNone/>
                      </a:pPr>
                      <a:r>
                        <a:rPr lang="es-ES" sz="800"/>
                        <a:t>RF6</a:t>
                      </a:r>
                      <a:endParaRPr sz="800"/>
                    </a:p>
                  </a:txBody>
                  <a:tcPr marL="68575" marR="68575" marT="91425" marB="91425"/>
                </a:tc>
                <a:tc>
                  <a:txBody>
                    <a:bodyPr/>
                    <a:lstStyle/>
                    <a:p>
                      <a:pPr marL="0" lvl="0" indent="0" algn="ctr" rtl="0">
                        <a:lnSpc>
                          <a:spcPct val="100000"/>
                        </a:lnSpc>
                        <a:spcBef>
                          <a:spcPts val="0"/>
                        </a:spcBef>
                        <a:spcAft>
                          <a:spcPts val="0"/>
                        </a:spcAft>
                        <a:buNone/>
                      </a:pPr>
                      <a:r>
                        <a:rPr lang="es-ES" sz="800"/>
                        <a:t>Gestión de clientes</a:t>
                      </a:r>
                      <a:endParaRPr sz="800"/>
                    </a:p>
                  </a:txBody>
                  <a:tcPr marL="68575" marR="68575" marT="91425" marB="91425"/>
                </a:tc>
                <a:tc>
                  <a:txBody>
                    <a:bodyPr/>
                    <a:lstStyle/>
                    <a:p>
                      <a:pPr marL="0" lvl="0" indent="0" algn="ctr" rtl="0">
                        <a:lnSpc>
                          <a:spcPct val="100000"/>
                        </a:lnSpc>
                        <a:spcBef>
                          <a:spcPts val="0"/>
                        </a:spcBef>
                        <a:spcAft>
                          <a:spcPts val="0"/>
                        </a:spcAft>
                        <a:buNone/>
                      </a:pPr>
                      <a:r>
                        <a:rPr lang="es-ES" sz="800"/>
                        <a:t>5</a:t>
                      </a:r>
                      <a:endParaRPr sz="800"/>
                    </a:p>
                  </a:txBody>
                  <a:tcPr marL="68575" marR="68575" marT="91425" marB="91425"/>
                </a:tc>
                <a:tc>
                  <a:txBody>
                    <a:bodyPr/>
                    <a:lstStyle/>
                    <a:p>
                      <a:pPr marL="0" lvl="0" indent="0" algn="ctr" rtl="0">
                        <a:lnSpc>
                          <a:spcPct val="100000"/>
                        </a:lnSpc>
                        <a:spcBef>
                          <a:spcPts val="0"/>
                        </a:spcBef>
                        <a:spcAft>
                          <a:spcPts val="0"/>
                        </a:spcAft>
                        <a:buNone/>
                      </a:pPr>
                      <a:r>
                        <a:rPr lang="es-ES" sz="800"/>
                        <a:t>ALTA</a:t>
                      </a:r>
                      <a:endParaRPr sz="800"/>
                    </a:p>
                  </a:txBody>
                  <a:tcPr marL="68575" marR="68575" marT="91425" marB="91425"/>
                </a:tc>
                <a:tc>
                  <a:txBody>
                    <a:bodyPr/>
                    <a:lstStyle/>
                    <a:p>
                      <a:pPr marL="0" lvl="0" indent="0" algn="ctr" rtl="0">
                        <a:lnSpc>
                          <a:spcPct val="100000"/>
                        </a:lnSpc>
                        <a:spcBef>
                          <a:spcPts val="0"/>
                        </a:spcBef>
                        <a:spcAft>
                          <a:spcPts val="0"/>
                        </a:spcAft>
                        <a:buNone/>
                      </a:pPr>
                      <a:r>
                        <a:rPr lang="es-ES" sz="800"/>
                        <a:t>4</a:t>
                      </a:r>
                      <a:endParaRPr sz="800"/>
                    </a:p>
                  </a:txBody>
                  <a:tcPr marL="68575" marR="68575" marT="91425" marB="91425"/>
                </a:tc>
                <a:extLst>
                  <a:ext uri="{0D108BD9-81ED-4DB2-BD59-A6C34878D82A}">
                    <a16:rowId xmlns:a16="http://schemas.microsoft.com/office/drawing/2014/main" val="10006"/>
                  </a:ext>
                </a:extLst>
              </a:tr>
              <a:tr h="287714">
                <a:tc>
                  <a:txBody>
                    <a:bodyPr/>
                    <a:lstStyle/>
                    <a:p>
                      <a:pPr marL="0" lvl="0" indent="0" algn="ctr" rtl="0">
                        <a:lnSpc>
                          <a:spcPct val="100000"/>
                        </a:lnSpc>
                        <a:spcBef>
                          <a:spcPts val="0"/>
                        </a:spcBef>
                        <a:spcAft>
                          <a:spcPts val="0"/>
                        </a:spcAft>
                        <a:buNone/>
                      </a:pPr>
                      <a:r>
                        <a:rPr lang="es-ES" sz="800"/>
                        <a:t>RF7</a:t>
                      </a:r>
                      <a:endParaRPr sz="800"/>
                    </a:p>
                  </a:txBody>
                  <a:tcPr marL="68575" marR="68575" marT="91425" marB="91425"/>
                </a:tc>
                <a:tc>
                  <a:txBody>
                    <a:bodyPr/>
                    <a:lstStyle/>
                    <a:p>
                      <a:pPr marL="0" lvl="0" indent="0" algn="ctr" rtl="0">
                        <a:lnSpc>
                          <a:spcPct val="100000"/>
                        </a:lnSpc>
                        <a:spcBef>
                          <a:spcPts val="0"/>
                        </a:spcBef>
                        <a:spcAft>
                          <a:spcPts val="0"/>
                        </a:spcAft>
                        <a:buNone/>
                      </a:pPr>
                      <a:r>
                        <a:rPr lang="es-ES" sz="800"/>
                        <a:t>Gestión de pedidos</a:t>
                      </a:r>
                      <a:endParaRPr sz="800"/>
                    </a:p>
                  </a:txBody>
                  <a:tcPr marL="68575" marR="68575" marT="91425" marB="91425"/>
                </a:tc>
                <a:tc>
                  <a:txBody>
                    <a:bodyPr/>
                    <a:lstStyle/>
                    <a:p>
                      <a:pPr marL="0" lvl="0" indent="0" algn="ctr" rtl="0">
                        <a:lnSpc>
                          <a:spcPct val="100000"/>
                        </a:lnSpc>
                        <a:spcBef>
                          <a:spcPts val="0"/>
                        </a:spcBef>
                        <a:spcAft>
                          <a:spcPts val="0"/>
                        </a:spcAft>
                        <a:buNone/>
                      </a:pPr>
                      <a:r>
                        <a:rPr lang="es-ES" sz="800"/>
                        <a:t>10</a:t>
                      </a:r>
                      <a:endParaRPr sz="800"/>
                    </a:p>
                  </a:txBody>
                  <a:tcPr marL="68575" marR="68575" marT="91425" marB="91425"/>
                </a:tc>
                <a:tc>
                  <a:txBody>
                    <a:bodyPr/>
                    <a:lstStyle/>
                    <a:p>
                      <a:pPr marL="0" lvl="0" indent="0" algn="ctr" rtl="0">
                        <a:lnSpc>
                          <a:spcPct val="100000"/>
                        </a:lnSpc>
                        <a:spcBef>
                          <a:spcPts val="0"/>
                        </a:spcBef>
                        <a:spcAft>
                          <a:spcPts val="0"/>
                        </a:spcAft>
                        <a:buNone/>
                      </a:pPr>
                      <a:r>
                        <a:rPr lang="es-ES" sz="800"/>
                        <a:t>ALTA</a:t>
                      </a:r>
                      <a:endParaRPr sz="800"/>
                    </a:p>
                  </a:txBody>
                  <a:tcPr marL="68575" marR="68575" marT="91425" marB="91425"/>
                </a:tc>
                <a:tc>
                  <a:txBody>
                    <a:bodyPr/>
                    <a:lstStyle/>
                    <a:p>
                      <a:pPr marL="0" lvl="0" indent="0" algn="ctr" rtl="0">
                        <a:lnSpc>
                          <a:spcPct val="100000"/>
                        </a:lnSpc>
                        <a:spcBef>
                          <a:spcPts val="0"/>
                        </a:spcBef>
                        <a:spcAft>
                          <a:spcPts val="0"/>
                        </a:spcAft>
                        <a:buNone/>
                      </a:pPr>
                      <a:r>
                        <a:rPr lang="es-ES" sz="800"/>
                        <a:t>7</a:t>
                      </a:r>
                      <a:endParaRPr sz="800"/>
                    </a:p>
                  </a:txBody>
                  <a:tcPr marL="68575" marR="68575" marT="91425" marB="91425"/>
                </a:tc>
                <a:extLst>
                  <a:ext uri="{0D108BD9-81ED-4DB2-BD59-A6C34878D82A}">
                    <a16:rowId xmlns:a16="http://schemas.microsoft.com/office/drawing/2014/main" val="10007"/>
                  </a:ext>
                </a:extLst>
              </a:tr>
              <a:tr h="287714">
                <a:tc>
                  <a:txBody>
                    <a:bodyPr/>
                    <a:lstStyle/>
                    <a:p>
                      <a:pPr marL="0" lvl="0" indent="0" algn="ctr" rtl="0">
                        <a:lnSpc>
                          <a:spcPct val="100000"/>
                        </a:lnSpc>
                        <a:spcBef>
                          <a:spcPts val="0"/>
                        </a:spcBef>
                        <a:spcAft>
                          <a:spcPts val="0"/>
                        </a:spcAft>
                        <a:buNone/>
                      </a:pPr>
                      <a:r>
                        <a:rPr lang="es-ES" sz="800"/>
                        <a:t>RF8</a:t>
                      </a:r>
                      <a:endParaRPr sz="800"/>
                    </a:p>
                  </a:txBody>
                  <a:tcPr marL="68575" marR="68575" marT="91425" marB="91425"/>
                </a:tc>
                <a:tc>
                  <a:txBody>
                    <a:bodyPr/>
                    <a:lstStyle/>
                    <a:p>
                      <a:pPr marL="0" lvl="0" indent="0" algn="ctr" rtl="0">
                        <a:lnSpc>
                          <a:spcPct val="100000"/>
                        </a:lnSpc>
                        <a:spcBef>
                          <a:spcPts val="0"/>
                        </a:spcBef>
                        <a:spcAft>
                          <a:spcPts val="0"/>
                        </a:spcAft>
                        <a:buNone/>
                      </a:pPr>
                      <a:r>
                        <a:rPr lang="es-ES" sz="800"/>
                        <a:t>Gestión de proveedores</a:t>
                      </a:r>
                      <a:endParaRPr sz="800"/>
                    </a:p>
                  </a:txBody>
                  <a:tcPr marL="68575" marR="68575" marT="91425" marB="91425"/>
                </a:tc>
                <a:tc>
                  <a:txBody>
                    <a:bodyPr/>
                    <a:lstStyle/>
                    <a:p>
                      <a:pPr marL="0" lvl="0" indent="0" algn="ctr" rtl="0">
                        <a:lnSpc>
                          <a:spcPct val="100000"/>
                        </a:lnSpc>
                        <a:spcBef>
                          <a:spcPts val="0"/>
                        </a:spcBef>
                        <a:spcAft>
                          <a:spcPts val="0"/>
                        </a:spcAft>
                        <a:buNone/>
                      </a:pPr>
                      <a:r>
                        <a:rPr lang="es-ES" sz="800"/>
                        <a:t>5</a:t>
                      </a:r>
                      <a:endParaRPr sz="800"/>
                    </a:p>
                  </a:txBody>
                  <a:tcPr marL="68575" marR="68575" marT="91425" marB="91425"/>
                </a:tc>
                <a:tc>
                  <a:txBody>
                    <a:bodyPr/>
                    <a:lstStyle/>
                    <a:p>
                      <a:pPr marL="0" lvl="0" indent="0" algn="ctr" rtl="0">
                        <a:lnSpc>
                          <a:spcPct val="100000"/>
                        </a:lnSpc>
                        <a:spcBef>
                          <a:spcPts val="0"/>
                        </a:spcBef>
                        <a:spcAft>
                          <a:spcPts val="0"/>
                        </a:spcAft>
                        <a:buNone/>
                      </a:pPr>
                      <a:r>
                        <a:rPr lang="es-ES" sz="800"/>
                        <a:t>ALTA</a:t>
                      </a:r>
                      <a:endParaRPr sz="800"/>
                    </a:p>
                  </a:txBody>
                  <a:tcPr marL="68575" marR="68575" marT="91425" marB="91425"/>
                </a:tc>
                <a:tc>
                  <a:txBody>
                    <a:bodyPr/>
                    <a:lstStyle/>
                    <a:p>
                      <a:pPr marL="0" lvl="0" indent="0" algn="ctr" rtl="0">
                        <a:lnSpc>
                          <a:spcPct val="100000"/>
                        </a:lnSpc>
                        <a:spcBef>
                          <a:spcPts val="0"/>
                        </a:spcBef>
                        <a:spcAft>
                          <a:spcPts val="0"/>
                        </a:spcAft>
                        <a:buNone/>
                      </a:pPr>
                      <a:r>
                        <a:rPr lang="es-ES" sz="800"/>
                        <a:t>6</a:t>
                      </a:r>
                      <a:endParaRPr sz="800"/>
                    </a:p>
                  </a:txBody>
                  <a:tcPr marL="68575" marR="68575" marT="91425" marB="91425"/>
                </a:tc>
                <a:extLst>
                  <a:ext uri="{0D108BD9-81ED-4DB2-BD59-A6C34878D82A}">
                    <a16:rowId xmlns:a16="http://schemas.microsoft.com/office/drawing/2014/main" val="10008"/>
                  </a:ext>
                </a:extLst>
              </a:tr>
              <a:tr h="287714">
                <a:tc>
                  <a:txBody>
                    <a:bodyPr/>
                    <a:lstStyle/>
                    <a:p>
                      <a:pPr marL="0" lvl="0" indent="0" algn="ctr" rtl="0">
                        <a:lnSpc>
                          <a:spcPct val="100000"/>
                        </a:lnSpc>
                        <a:spcBef>
                          <a:spcPts val="0"/>
                        </a:spcBef>
                        <a:spcAft>
                          <a:spcPts val="0"/>
                        </a:spcAft>
                        <a:buNone/>
                      </a:pPr>
                      <a:r>
                        <a:rPr lang="es-ES" sz="800"/>
                        <a:t>RF9</a:t>
                      </a:r>
                      <a:endParaRPr sz="800"/>
                    </a:p>
                  </a:txBody>
                  <a:tcPr marL="68575" marR="68575" marT="91425" marB="91425"/>
                </a:tc>
                <a:tc>
                  <a:txBody>
                    <a:bodyPr/>
                    <a:lstStyle/>
                    <a:p>
                      <a:pPr marL="0" lvl="0" indent="0" algn="ctr" rtl="0">
                        <a:lnSpc>
                          <a:spcPct val="100000"/>
                        </a:lnSpc>
                        <a:spcBef>
                          <a:spcPts val="0"/>
                        </a:spcBef>
                        <a:spcAft>
                          <a:spcPts val="0"/>
                        </a:spcAft>
                        <a:buNone/>
                      </a:pPr>
                      <a:r>
                        <a:rPr lang="es-ES" sz="800"/>
                        <a:t>Gestión de rutas</a:t>
                      </a:r>
                      <a:endParaRPr sz="800"/>
                    </a:p>
                  </a:txBody>
                  <a:tcPr marL="68575" marR="68575" marT="91425" marB="91425"/>
                </a:tc>
                <a:tc>
                  <a:txBody>
                    <a:bodyPr/>
                    <a:lstStyle/>
                    <a:p>
                      <a:pPr marL="0" lvl="0" indent="0" algn="ctr" rtl="0">
                        <a:lnSpc>
                          <a:spcPct val="100000"/>
                        </a:lnSpc>
                        <a:spcBef>
                          <a:spcPts val="0"/>
                        </a:spcBef>
                        <a:spcAft>
                          <a:spcPts val="0"/>
                        </a:spcAft>
                        <a:buNone/>
                      </a:pPr>
                      <a:r>
                        <a:rPr lang="es-ES" sz="800"/>
                        <a:t>10</a:t>
                      </a:r>
                      <a:endParaRPr sz="800"/>
                    </a:p>
                  </a:txBody>
                  <a:tcPr marL="68575" marR="68575" marT="91425" marB="91425"/>
                </a:tc>
                <a:tc>
                  <a:txBody>
                    <a:bodyPr/>
                    <a:lstStyle/>
                    <a:p>
                      <a:pPr marL="0" lvl="0" indent="0" algn="ctr" rtl="0">
                        <a:lnSpc>
                          <a:spcPct val="100000"/>
                        </a:lnSpc>
                        <a:spcBef>
                          <a:spcPts val="0"/>
                        </a:spcBef>
                        <a:spcAft>
                          <a:spcPts val="0"/>
                        </a:spcAft>
                        <a:buNone/>
                      </a:pPr>
                      <a:r>
                        <a:rPr lang="es-ES" sz="800"/>
                        <a:t>ALTA</a:t>
                      </a:r>
                      <a:endParaRPr sz="800"/>
                    </a:p>
                  </a:txBody>
                  <a:tcPr marL="68575" marR="68575" marT="91425" marB="91425"/>
                </a:tc>
                <a:tc>
                  <a:txBody>
                    <a:bodyPr/>
                    <a:lstStyle/>
                    <a:p>
                      <a:pPr marL="0" lvl="0" indent="0" algn="ctr" rtl="0">
                        <a:lnSpc>
                          <a:spcPct val="100000"/>
                        </a:lnSpc>
                        <a:spcBef>
                          <a:spcPts val="0"/>
                        </a:spcBef>
                        <a:spcAft>
                          <a:spcPts val="0"/>
                        </a:spcAft>
                        <a:buNone/>
                      </a:pPr>
                      <a:r>
                        <a:rPr lang="es-ES" sz="800"/>
                        <a:t>8</a:t>
                      </a:r>
                      <a:endParaRPr sz="800"/>
                    </a:p>
                  </a:txBody>
                  <a:tcPr marL="68575" marR="68575" marT="91425" marB="91425"/>
                </a:tc>
                <a:extLst>
                  <a:ext uri="{0D108BD9-81ED-4DB2-BD59-A6C34878D82A}">
                    <a16:rowId xmlns:a16="http://schemas.microsoft.com/office/drawing/2014/main" val="10009"/>
                  </a:ext>
                </a:extLst>
              </a:tr>
              <a:tr h="287714">
                <a:tc>
                  <a:txBody>
                    <a:bodyPr/>
                    <a:lstStyle/>
                    <a:p>
                      <a:pPr marL="0" lvl="0" indent="0" algn="ctr" rtl="0">
                        <a:lnSpc>
                          <a:spcPct val="100000"/>
                        </a:lnSpc>
                        <a:spcBef>
                          <a:spcPts val="0"/>
                        </a:spcBef>
                        <a:spcAft>
                          <a:spcPts val="0"/>
                        </a:spcAft>
                        <a:buNone/>
                      </a:pPr>
                      <a:r>
                        <a:rPr lang="es-ES" sz="800"/>
                        <a:t>RF10</a:t>
                      </a:r>
                      <a:endParaRPr sz="800"/>
                    </a:p>
                  </a:txBody>
                  <a:tcPr marL="68575" marR="68575" marT="91425" marB="91425"/>
                </a:tc>
                <a:tc>
                  <a:txBody>
                    <a:bodyPr/>
                    <a:lstStyle/>
                    <a:p>
                      <a:pPr marL="0" lvl="0" indent="0" algn="ctr" rtl="0">
                        <a:lnSpc>
                          <a:spcPct val="100000"/>
                        </a:lnSpc>
                        <a:spcBef>
                          <a:spcPts val="0"/>
                        </a:spcBef>
                        <a:spcAft>
                          <a:spcPts val="0"/>
                        </a:spcAft>
                        <a:buNone/>
                      </a:pPr>
                      <a:r>
                        <a:rPr lang="es-ES" sz="800"/>
                        <a:t>Facturación</a:t>
                      </a:r>
                      <a:endParaRPr sz="800"/>
                    </a:p>
                  </a:txBody>
                  <a:tcPr marL="68575" marR="68575" marT="91425" marB="91425"/>
                </a:tc>
                <a:tc>
                  <a:txBody>
                    <a:bodyPr/>
                    <a:lstStyle/>
                    <a:p>
                      <a:pPr marL="0" lvl="0" indent="0" algn="ctr" rtl="0">
                        <a:lnSpc>
                          <a:spcPct val="100000"/>
                        </a:lnSpc>
                        <a:spcBef>
                          <a:spcPts val="0"/>
                        </a:spcBef>
                        <a:spcAft>
                          <a:spcPts val="0"/>
                        </a:spcAft>
                        <a:buNone/>
                      </a:pPr>
                      <a:r>
                        <a:rPr lang="es-ES" sz="800"/>
                        <a:t>5</a:t>
                      </a:r>
                      <a:endParaRPr sz="800"/>
                    </a:p>
                  </a:txBody>
                  <a:tcPr marL="68575" marR="68575" marT="91425" marB="91425"/>
                </a:tc>
                <a:tc>
                  <a:txBody>
                    <a:bodyPr/>
                    <a:lstStyle/>
                    <a:p>
                      <a:pPr marL="0" lvl="0" indent="0" algn="ctr" rtl="0">
                        <a:lnSpc>
                          <a:spcPct val="100000"/>
                        </a:lnSpc>
                        <a:spcBef>
                          <a:spcPts val="0"/>
                        </a:spcBef>
                        <a:spcAft>
                          <a:spcPts val="0"/>
                        </a:spcAft>
                        <a:buNone/>
                      </a:pPr>
                      <a:r>
                        <a:rPr lang="es-ES" sz="800"/>
                        <a:t>MEDIA</a:t>
                      </a:r>
                      <a:endParaRPr sz="800"/>
                    </a:p>
                  </a:txBody>
                  <a:tcPr marL="68575" marR="68575" marT="91425" marB="91425"/>
                </a:tc>
                <a:tc>
                  <a:txBody>
                    <a:bodyPr/>
                    <a:lstStyle/>
                    <a:p>
                      <a:pPr marL="0" lvl="0" indent="0" algn="ctr" rtl="0">
                        <a:lnSpc>
                          <a:spcPct val="100000"/>
                        </a:lnSpc>
                        <a:spcBef>
                          <a:spcPts val="0"/>
                        </a:spcBef>
                        <a:spcAft>
                          <a:spcPts val="0"/>
                        </a:spcAft>
                        <a:buNone/>
                      </a:pPr>
                      <a:r>
                        <a:rPr lang="es-ES" sz="800"/>
                        <a:t>12</a:t>
                      </a:r>
                      <a:endParaRPr sz="800"/>
                    </a:p>
                  </a:txBody>
                  <a:tcPr marL="68575" marR="68575" marT="91425" marB="91425"/>
                </a:tc>
                <a:extLst>
                  <a:ext uri="{0D108BD9-81ED-4DB2-BD59-A6C34878D82A}">
                    <a16:rowId xmlns:a16="http://schemas.microsoft.com/office/drawing/2014/main" val="10010"/>
                  </a:ext>
                </a:extLst>
              </a:tr>
              <a:tr h="287714">
                <a:tc>
                  <a:txBody>
                    <a:bodyPr/>
                    <a:lstStyle/>
                    <a:p>
                      <a:pPr marL="0" lvl="0" indent="0" algn="ctr" rtl="0">
                        <a:lnSpc>
                          <a:spcPct val="100000"/>
                        </a:lnSpc>
                        <a:spcBef>
                          <a:spcPts val="0"/>
                        </a:spcBef>
                        <a:spcAft>
                          <a:spcPts val="0"/>
                        </a:spcAft>
                        <a:buNone/>
                      </a:pPr>
                      <a:r>
                        <a:rPr lang="es-ES" sz="800"/>
                        <a:t>RF11</a:t>
                      </a:r>
                      <a:endParaRPr sz="800"/>
                    </a:p>
                  </a:txBody>
                  <a:tcPr marL="68575" marR="68575" marT="91425" marB="91425"/>
                </a:tc>
                <a:tc>
                  <a:txBody>
                    <a:bodyPr/>
                    <a:lstStyle/>
                    <a:p>
                      <a:pPr marL="0" lvl="0" indent="0" algn="ctr" rtl="0">
                        <a:lnSpc>
                          <a:spcPct val="100000"/>
                        </a:lnSpc>
                        <a:spcBef>
                          <a:spcPts val="0"/>
                        </a:spcBef>
                        <a:spcAft>
                          <a:spcPts val="0"/>
                        </a:spcAft>
                        <a:buNone/>
                      </a:pPr>
                      <a:r>
                        <a:rPr lang="es-ES" sz="800"/>
                        <a:t>Cuadre de caja</a:t>
                      </a:r>
                      <a:endParaRPr sz="800"/>
                    </a:p>
                  </a:txBody>
                  <a:tcPr marL="68575" marR="68575" marT="91425" marB="91425"/>
                </a:tc>
                <a:tc>
                  <a:txBody>
                    <a:bodyPr/>
                    <a:lstStyle/>
                    <a:p>
                      <a:pPr marL="0" lvl="0" indent="0" algn="ctr" rtl="0">
                        <a:lnSpc>
                          <a:spcPct val="100000"/>
                        </a:lnSpc>
                        <a:spcBef>
                          <a:spcPts val="0"/>
                        </a:spcBef>
                        <a:spcAft>
                          <a:spcPts val="0"/>
                        </a:spcAft>
                        <a:buNone/>
                      </a:pPr>
                      <a:r>
                        <a:rPr lang="es-ES" sz="800"/>
                        <a:t>5</a:t>
                      </a:r>
                      <a:endParaRPr sz="800"/>
                    </a:p>
                  </a:txBody>
                  <a:tcPr marL="68575" marR="68575" marT="91425" marB="91425"/>
                </a:tc>
                <a:tc>
                  <a:txBody>
                    <a:bodyPr/>
                    <a:lstStyle/>
                    <a:p>
                      <a:pPr marL="0" lvl="0" indent="0" algn="ctr" rtl="0">
                        <a:lnSpc>
                          <a:spcPct val="100000"/>
                        </a:lnSpc>
                        <a:spcBef>
                          <a:spcPts val="0"/>
                        </a:spcBef>
                        <a:spcAft>
                          <a:spcPts val="0"/>
                        </a:spcAft>
                        <a:buNone/>
                      </a:pPr>
                      <a:r>
                        <a:rPr lang="es-ES" sz="800"/>
                        <a:t>MEDIA</a:t>
                      </a:r>
                      <a:endParaRPr sz="800"/>
                    </a:p>
                  </a:txBody>
                  <a:tcPr marL="68575" marR="68575" marT="91425" marB="91425"/>
                </a:tc>
                <a:tc>
                  <a:txBody>
                    <a:bodyPr/>
                    <a:lstStyle/>
                    <a:p>
                      <a:pPr marL="0" lvl="0" indent="0" algn="ctr" rtl="0">
                        <a:lnSpc>
                          <a:spcPct val="100000"/>
                        </a:lnSpc>
                        <a:spcBef>
                          <a:spcPts val="0"/>
                        </a:spcBef>
                        <a:spcAft>
                          <a:spcPts val="0"/>
                        </a:spcAft>
                        <a:buNone/>
                      </a:pPr>
                      <a:r>
                        <a:rPr lang="es-ES" sz="800"/>
                        <a:t>10</a:t>
                      </a:r>
                      <a:endParaRPr sz="800"/>
                    </a:p>
                  </a:txBody>
                  <a:tcPr marL="68575" marR="68575" marT="91425" marB="91425"/>
                </a:tc>
                <a:extLst>
                  <a:ext uri="{0D108BD9-81ED-4DB2-BD59-A6C34878D82A}">
                    <a16:rowId xmlns:a16="http://schemas.microsoft.com/office/drawing/2014/main" val="10011"/>
                  </a:ext>
                </a:extLst>
              </a:tr>
              <a:tr h="287714">
                <a:tc>
                  <a:txBody>
                    <a:bodyPr/>
                    <a:lstStyle/>
                    <a:p>
                      <a:pPr marL="0" lvl="0" indent="0" algn="ctr" rtl="0">
                        <a:lnSpc>
                          <a:spcPct val="100000"/>
                        </a:lnSpc>
                        <a:spcBef>
                          <a:spcPts val="0"/>
                        </a:spcBef>
                        <a:spcAft>
                          <a:spcPts val="0"/>
                        </a:spcAft>
                        <a:buNone/>
                      </a:pPr>
                      <a:r>
                        <a:rPr lang="es-ES" sz="800"/>
                        <a:t>RF12</a:t>
                      </a:r>
                      <a:endParaRPr sz="800"/>
                    </a:p>
                  </a:txBody>
                  <a:tcPr marL="68575" marR="68575" marT="91425" marB="91425">
                    <a:lnB w="12575"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s-ES" sz="800"/>
                        <a:t>Generación de Reportes</a:t>
                      </a:r>
                      <a:endParaRPr sz="800"/>
                    </a:p>
                  </a:txBody>
                  <a:tcPr marL="68575" marR="68575" marT="91425" marB="91425">
                    <a:lnB w="12575"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s-ES" sz="800"/>
                        <a:t>5</a:t>
                      </a:r>
                      <a:endParaRPr sz="800"/>
                    </a:p>
                  </a:txBody>
                  <a:tcPr marL="68575" marR="68575" marT="91425" marB="91425">
                    <a:lnB w="12575"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s-ES" sz="800"/>
                        <a:t>MEDIA</a:t>
                      </a:r>
                      <a:endParaRPr sz="800"/>
                    </a:p>
                  </a:txBody>
                  <a:tcPr marL="68575" marR="68575" marT="91425" marB="91425">
                    <a:lnB w="12575"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s-ES" sz="800" dirty="0"/>
                        <a:t>9</a:t>
                      </a:r>
                      <a:endParaRPr sz="800" dirty="0"/>
                    </a:p>
                  </a:txBody>
                  <a:tcPr marL="68575" marR="68575" marT="91425" marB="91425">
                    <a:lnB w="12575"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2"/>
          <p:cNvPicPr preferRelativeResize="0"/>
          <p:nvPr/>
        </p:nvPicPr>
        <p:blipFill rotWithShape="1">
          <a:blip r:embed="rId3">
            <a:alphaModFix/>
          </a:blip>
          <a:srcRect/>
          <a:stretch/>
        </p:blipFill>
        <p:spPr>
          <a:xfrm>
            <a:off x="6732240" y="5951568"/>
            <a:ext cx="2232248" cy="590072"/>
          </a:xfrm>
          <a:prstGeom prst="rect">
            <a:avLst/>
          </a:prstGeom>
          <a:noFill/>
          <a:ln>
            <a:noFill/>
          </a:ln>
        </p:spPr>
      </p:pic>
      <p:sp>
        <p:nvSpPr>
          <p:cNvPr id="114" name="Google Shape;114;p2"/>
          <p:cNvSpPr txBox="1"/>
          <p:nvPr/>
        </p:nvSpPr>
        <p:spPr>
          <a:xfrm>
            <a:off x="4860622" y="839867"/>
            <a:ext cx="3325223" cy="4801284"/>
          </a:xfrm>
          <a:prstGeom prst="rect">
            <a:avLst/>
          </a:prstGeom>
          <a:noFill/>
          <a:ln>
            <a:noFill/>
          </a:ln>
        </p:spPr>
        <p:txBody>
          <a:bodyPr spcFirstLastPara="1" wrap="square" lIns="91425" tIns="91425" rIns="91425" bIns="91425" anchor="t" anchorCtr="0">
            <a:spAutoFit/>
          </a:bodyPr>
          <a:lstStyle/>
          <a:p>
            <a:pPr marL="457200" lvl="0" indent="-355600" algn="l" rtl="0">
              <a:lnSpc>
                <a:spcPct val="150000"/>
              </a:lnSpc>
              <a:spcBef>
                <a:spcPts val="0"/>
              </a:spcBef>
              <a:spcAft>
                <a:spcPts val="0"/>
              </a:spcAft>
              <a:buSzPts val="2000"/>
              <a:buChar char="❖"/>
            </a:pPr>
            <a:r>
              <a:rPr lang="es-ES" sz="2000" dirty="0"/>
              <a:t>Introducción</a:t>
            </a:r>
            <a:endParaRPr sz="2000" dirty="0"/>
          </a:p>
          <a:p>
            <a:pPr marL="457200" lvl="0" indent="-355600" algn="l" rtl="0">
              <a:lnSpc>
                <a:spcPct val="150000"/>
              </a:lnSpc>
              <a:spcBef>
                <a:spcPts val="0"/>
              </a:spcBef>
              <a:spcAft>
                <a:spcPts val="0"/>
              </a:spcAft>
              <a:buSzPts val="2000"/>
              <a:buChar char="❖"/>
            </a:pPr>
            <a:r>
              <a:rPr lang="es-ES" sz="2000" dirty="0"/>
              <a:t>Antecedentes</a:t>
            </a:r>
            <a:endParaRPr sz="2000" dirty="0"/>
          </a:p>
          <a:p>
            <a:pPr marL="457200" lvl="0" indent="-355600" algn="l" rtl="0">
              <a:lnSpc>
                <a:spcPct val="150000"/>
              </a:lnSpc>
              <a:spcBef>
                <a:spcPts val="0"/>
              </a:spcBef>
              <a:spcAft>
                <a:spcPts val="0"/>
              </a:spcAft>
              <a:buSzPts val="2000"/>
              <a:buChar char="❖"/>
            </a:pPr>
            <a:r>
              <a:rPr lang="es-ES" sz="2000" dirty="0"/>
              <a:t>Justificación </a:t>
            </a:r>
            <a:endParaRPr sz="2000" dirty="0"/>
          </a:p>
          <a:p>
            <a:pPr marL="457200" lvl="0" indent="-355600" algn="l" rtl="0">
              <a:lnSpc>
                <a:spcPct val="150000"/>
              </a:lnSpc>
              <a:spcBef>
                <a:spcPts val="0"/>
              </a:spcBef>
              <a:spcAft>
                <a:spcPts val="0"/>
              </a:spcAft>
              <a:buSzPts val="2000"/>
              <a:buChar char="❖"/>
            </a:pPr>
            <a:r>
              <a:rPr lang="es-ES" sz="2000" dirty="0"/>
              <a:t>Alcance</a:t>
            </a:r>
            <a:endParaRPr sz="2000" dirty="0"/>
          </a:p>
          <a:p>
            <a:pPr marL="457200" lvl="0" indent="-355600" algn="l" rtl="0">
              <a:lnSpc>
                <a:spcPct val="150000"/>
              </a:lnSpc>
              <a:spcBef>
                <a:spcPts val="0"/>
              </a:spcBef>
              <a:spcAft>
                <a:spcPts val="0"/>
              </a:spcAft>
              <a:buSzPts val="2000"/>
              <a:buChar char="❖"/>
            </a:pPr>
            <a:r>
              <a:rPr lang="es-ES" sz="2000" dirty="0"/>
              <a:t>Objetivos</a:t>
            </a:r>
            <a:endParaRPr sz="2000" dirty="0"/>
          </a:p>
          <a:p>
            <a:pPr marL="457200" lvl="0" indent="-355600" algn="l" rtl="0">
              <a:lnSpc>
                <a:spcPct val="150000"/>
              </a:lnSpc>
              <a:spcBef>
                <a:spcPts val="0"/>
              </a:spcBef>
              <a:spcAft>
                <a:spcPts val="0"/>
              </a:spcAft>
              <a:buSzPts val="2000"/>
              <a:buChar char="❖"/>
            </a:pPr>
            <a:r>
              <a:rPr lang="es-ES" sz="2000" dirty="0"/>
              <a:t>Marco Teórico</a:t>
            </a:r>
            <a:endParaRPr sz="2000" dirty="0"/>
          </a:p>
          <a:p>
            <a:pPr marL="457200" lvl="0" indent="-355600" algn="l" rtl="0">
              <a:lnSpc>
                <a:spcPct val="150000"/>
              </a:lnSpc>
              <a:spcBef>
                <a:spcPts val="0"/>
              </a:spcBef>
              <a:spcAft>
                <a:spcPts val="0"/>
              </a:spcAft>
              <a:buSzPts val="2000"/>
              <a:buChar char="❖"/>
            </a:pPr>
            <a:r>
              <a:rPr lang="es-ES" sz="2000" dirty="0"/>
              <a:t>Metodología</a:t>
            </a:r>
            <a:endParaRPr sz="2000" dirty="0"/>
          </a:p>
          <a:p>
            <a:pPr marL="457200" lvl="0" indent="-355600" algn="l" rtl="0">
              <a:lnSpc>
                <a:spcPct val="150000"/>
              </a:lnSpc>
              <a:spcBef>
                <a:spcPts val="0"/>
              </a:spcBef>
              <a:spcAft>
                <a:spcPts val="0"/>
              </a:spcAft>
              <a:buSzPts val="2000"/>
              <a:buChar char="❖"/>
            </a:pPr>
            <a:r>
              <a:rPr lang="es-ES" sz="2000" dirty="0"/>
              <a:t>Caso de Estudio</a:t>
            </a:r>
            <a:endParaRPr sz="2000" dirty="0"/>
          </a:p>
          <a:p>
            <a:pPr marL="457200" lvl="0" indent="-355600" algn="l" rtl="0">
              <a:lnSpc>
                <a:spcPct val="150000"/>
              </a:lnSpc>
              <a:spcBef>
                <a:spcPts val="0"/>
              </a:spcBef>
              <a:spcAft>
                <a:spcPts val="0"/>
              </a:spcAft>
              <a:buSzPts val="2000"/>
              <a:buChar char="❖"/>
            </a:pPr>
            <a:r>
              <a:rPr lang="es-ES" sz="2000" dirty="0"/>
              <a:t>Conclusiones</a:t>
            </a:r>
            <a:endParaRPr sz="2000" dirty="0"/>
          </a:p>
          <a:p>
            <a:pPr marL="457200" lvl="0" indent="-355600" algn="l" rtl="0">
              <a:lnSpc>
                <a:spcPct val="150000"/>
              </a:lnSpc>
              <a:spcBef>
                <a:spcPts val="0"/>
              </a:spcBef>
              <a:spcAft>
                <a:spcPts val="0"/>
              </a:spcAft>
              <a:buSzPts val="2000"/>
              <a:buChar char="❖"/>
            </a:pPr>
            <a:r>
              <a:rPr lang="es-ES" sz="2000" dirty="0"/>
              <a:t>Recomendaciones</a:t>
            </a:r>
            <a:endParaRPr sz="2000" dirty="0"/>
          </a:p>
        </p:txBody>
      </p:sp>
      <p:sp>
        <p:nvSpPr>
          <p:cNvPr id="13" name="Google Shape;127;g1157cf22dbd_1_65">
            <a:extLst>
              <a:ext uri="{FF2B5EF4-FFF2-40B4-BE49-F238E27FC236}">
                <a16:creationId xmlns:a16="http://schemas.microsoft.com/office/drawing/2014/main" id="{754BC773-7A01-4E44-83E6-9ADE866E2690}"/>
              </a:ext>
            </a:extLst>
          </p:cNvPr>
          <p:cNvSpPr txBox="1"/>
          <p:nvPr/>
        </p:nvSpPr>
        <p:spPr>
          <a:xfrm>
            <a:off x="298750" y="67750"/>
            <a:ext cx="643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800" b="1" dirty="0"/>
              <a:t>Agenda</a:t>
            </a:r>
            <a:endParaRPr sz="1800" b="1" dirty="0"/>
          </a:p>
        </p:txBody>
      </p:sp>
      <p:pic>
        <p:nvPicPr>
          <p:cNvPr id="10" name="Imagen 9">
            <a:extLst>
              <a:ext uri="{FF2B5EF4-FFF2-40B4-BE49-F238E27FC236}">
                <a16:creationId xmlns:a16="http://schemas.microsoft.com/office/drawing/2014/main" id="{6C70677C-BBF1-4C3A-9075-EF3B9A665F8D}"/>
              </a:ext>
            </a:extLst>
          </p:cNvPr>
          <p:cNvPicPr>
            <a:picLocks noChangeAspect="1"/>
          </p:cNvPicPr>
          <p:nvPr/>
        </p:nvPicPr>
        <p:blipFill rotWithShape="1">
          <a:blip r:embed="rId4"/>
          <a:srcRect l="2200" r="43204"/>
          <a:stretch/>
        </p:blipFill>
        <p:spPr>
          <a:xfrm>
            <a:off x="-3377" y="608441"/>
            <a:ext cx="4584076" cy="556593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g1157cf22dbd_1_233"/>
          <p:cNvPicPr preferRelativeResize="0"/>
          <p:nvPr/>
        </p:nvPicPr>
        <p:blipFill rotWithShape="1">
          <a:blip r:embed="rId3">
            <a:alphaModFix/>
          </a:blip>
          <a:srcRect/>
          <a:stretch/>
        </p:blipFill>
        <p:spPr>
          <a:xfrm>
            <a:off x="6732240" y="5951568"/>
            <a:ext cx="2232249" cy="590072"/>
          </a:xfrm>
          <a:prstGeom prst="rect">
            <a:avLst/>
          </a:prstGeom>
          <a:noFill/>
          <a:ln>
            <a:noFill/>
          </a:ln>
        </p:spPr>
      </p:pic>
      <p:sp>
        <p:nvSpPr>
          <p:cNvPr id="349" name="Google Shape;349;g1157cf22dbd_1_233"/>
          <p:cNvSpPr txBox="1"/>
          <p:nvPr/>
        </p:nvSpPr>
        <p:spPr>
          <a:xfrm>
            <a:off x="298750" y="67750"/>
            <a:ext cx="643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800" b="1"/>
              <a:t>Aplicación de SCRUM</a:t>
            </a:r>
            <a:endParaRPr sz="1800" b="1"/>
          </a:p>
        </p:txBody>
      </p:sp>
      <p:graphicFrame>
        <p:nvGraphicFramePr>
          <p:cNvPr id="350" name="Google Shape;350;g1157cf22dbd_1_233"/>
          <p:cNvGraphicFramePr/>
          <p:nvPr>
            <p:extLst>
              <p:ext uri="{D42A27DB-BD31-4B8C-83A1-F6EECF244321}">
                <p14:modId xmlns:p14="http://schemas.microsoft.com/office/powerpoint/2010/main" val="3996778861"/>
              </p:ext>
            </p:extLst>
          </p:nvPr>
        </p:nvGraphicFramePr>
        <p:xfrm>
          <a:off x="929787" y="1182802"/>
          <a:ext cx="7284425" cy="2346750"/>
        </p:xfrm>
        <a:graphic>
          <a:graphicData uri="http://schemas.openxmlformats.org/drawingml/2006/table">
            <a:tbl>
              <a:tblPr>
                <a:noFill/>
                <a:tableStyleId>{37C89A01-7C8F-4753-A373-B1594CFFA0DC}</a:tableStyleId>
              </a:tblPr>
              <a:tblGrid>
                <a:gridCol w="2212500">
                  <a:extLst>
                    <a:ext uri="{9D8B030D-6E8A-4147-A177-3AD203B41FA5}">
                      <a16:colId xmlns:a16="http://schemas.microsoft.com/office/drawing/2014/main" val="20000"/>
                    </a:ext>
                  </a:extLst>
                </a:gridCol>
                <a:gridCol w="1199375">
                  <a:extLst>
                    <a:ext uri="{9D8B030D-6E8A-4147-A177-3AD203B41FA5}">
                      <a16:colId xmlns:a16="http://schemas.microsoft.com/office/drawing/2014/main" val="20001"/>
                    </a:ext>
                  </a:extLst>
                </a:gridCol>
                <a:gridCol w="1767800">
                  <a:extLst>
                    <a:ext uri="{9D8B030D-6E8A-4147-A177-3AD203B41FA5}">
                      <a16:colId xmlns:a16="http://schemas.microsoft.com/office/drawing/2014/main" val="20002"/>
                    </a:ext>
                  </a:extLst>
                </a:gridCol>
                <a:gridCol w="2104750">
                  <a:extLst>
                    <a:ext uri="{9D8B030D-6E8A-4147-A177-3AD203B41FA5}">
                      <a16:colId xmlns:a16="http://schemas.microsoft.com/office/drawing/2014/main" val="20003"/>
                    </a:ext>
                  </a:extLst>
                </a:gridCol>
              </a:tblGrid>
              <a:tr h="0">
                <a:tc gridSpan="4">
                  <a:txBody>
                    <a:bodyPr/>
                    <a:lstStyle/>
                    <a:p>
                      <a:pPr marL="0" lvl="0" indent="0" algn="ctr" rtl="0">
                        <a:lnSpc>
                          <a:spcPct val="100000"/>
                        </a:lnSpc>
                        <a:spcBef>
                          <a:spcPts val="0"/>
                        </a:spcBef>
                        <a:spcAft>
                          <a:spcPts val="0"/>
                        </a:spcAft>
                        <a:buNone/>
                      </a:pPr>
                      <a:r>
                        <a:rPr lang="es-ES" sz="1000" b="1"/>
                        <a:t>Sprint 1</a:t>
                      </a:r>
                      <a:endParaRPr sz="1000" b="1"/>
                    </a:p>
                  </a:txBody>
                  <a:tcPr marL="68575" marR="68575" marT="91425" marB="91425">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0"/>
                  </a:ext>
                </a:extLst>
              </a:tr>
              <a:tr h="285650">
                <a:tc>
                  <a:txBody>
                    <a:bodyPr/>
                    <a:lstStyle/>
                    <a:p>
                      <a:pPr marL="0" lvl="0" indent="0" algn="r" rtl="0">
                        <a:lnSpc>
                          <a:spcPct val="100000"/>
                        </a:lnSpc>
                        <a:spcBef>
                          <a:spcPts val="0"/>
                        </a:spcBef>
                        <a:spcAft>
                          <a:spcPts val="0"/>
                        </a:spcAft>
                        <a:buNone/>
                      </a:pPr>
                      <a:r>
                        <a:rPr lang="es-ES" sz="1000"/>
                        <a:t>Duración del Sprint</a:t>
                      </a:r>
                      <a:endParaRPr sz="1000"/>
                    </a:p>
                  </a:txBody>
                  <a:tcPr marL="68575" marR="68575" marT="91425" marB="91425">
                    <a:lnT w="12575" cap="flat" cmpd="sng">
                      <a:solidFill>
                        <a:srgbClr val="000000"/>
                      </a:solidFill>
                      <a:prstDash val="solid"/>
                      <a:round/>
                      <a:headEnd type="none" w="sm" len="sm"/>
                      <a:tailEnd type="none" w="sm" len="sm"/>
                    </a:lnT>
                  </a:tcPr>
                </a:tc>
                <a:tc gridSpan="3">
                  <a:txBody>
                    <a:bodyPr/>
                    <a:lstStyle/>
                    <a:p>
                      <a:pPr marL="0" lvl="0" indent="0" algn="ctr" rtl="0">
                        <a:lnSpc>
                          <a:spcPct val="100000"/>
                        </a:lnSpc>
                        <a:spcBef>
                          <a:spcPts val="0"/>
                        </a:spcBef>
                        <a:spcAft>
                          <a:spcPts val="0"/>
                        </a:spcAft>
                        <a:buNone/>
                      </a:pPr>
                      <a:r>
                        <a:rPr lang="es-ES" sz="1000"/>
                        <a:t>24</a:t>
                      </a:r>
                      <a:endParaRPr sz="1000"/>
                    </a:p>
                  </a:txBody>
                  <a:tcPr marL="68575" marR="68575" marT="91425" marB="91425">
                    <a:lnT w="12575" cap="flat" cmpd="sng">
                      <a:solidFill>
                        <a:srgbClr val="000000"/>
                      </a:solidFill>
                      <a:prstDash val="solid"/>
                      <a:round/>
                      <a:headEnd type="none" w="sm" len="sm"/>
                      <a:tailEnd type="none" w="sm" len="sm"/>
                    </a:lnT>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1"/>
                  </a:ext>
                </a:extLst>
              </a:tr>
              <a:tr h="229775">
                <a:tc>
                  <a:txBody>
                    <a:bodyPr/>
                    <a:lstStyle/>
                    <a:p>
                      <a:pPr marL="0" lvl="0" indent="0" algn="r" rtl="0">
                        <a:lnSpc>
                          <a:spcPct val="100000"/>
                        </a:lnSpc>
                        <a:spcBef>
                          <a:spcPts val="0"/>
                        </a:spcBef>
                        <a:spcAft>
                          <a:spcPts val="0"/>
                        </a:spcAft>
                        <a:buNone/>
                      </a:pPr>
                      <a:r>
                        <a:rPr lang="es-ES" sz="1000"/>
                        <a:t>Días de trabajo en el Sprint</a:t>
                      </a:r>
                      <a:endParaRPr sz="1000"/>
                    </a:p>
                  </a:txBody>
                  <a:tcPr marL="68575" marR="68575" marT="91425" marB="91425">
                    <a:lnB w="12575" cap="flat" cmpd="sng">
                      <a:solidFill>
                        <a:srgbClr val="000000"/>
                      </a:solidFill>
                      <a:prstDash val="solid"/>
                      <a:round/>
                      <a:headEnd type="none" w="sm" len="sm"/>
                      <a:tailEnd type="none" w="sm" len="sm"/>
                    </a:lnB>
                  </a:tcPr>
                </a:tc>
                <a:tc gridSpan="3">
                  <a:txBody>
                    <a:bodyPr/>
                    <a:lstStyle/>
                    <a:p>
                      <a:pPr marL="0" lvl="0" indent="0" algn="ctr" rtl="0">
                        <a:lnSpc>
                          <a:spcPct val="100000"/>
                        </a:lnSpc>
                        <a:spcBef>
                          <a:spcPts val="0"/>
                        </a:spcBef>
                        <a:spcAft>
                          <a:spcPts val="0"/>
                        </a:spcAft>
                        <a:buNone/>
                      </a:pPr>
                      <a:r>
                        <a:rPr lang="es-ES" sz="1000"/>
                        <a:t>24</a:t>
                      </a:r>
                      <a:endParaRPr sz="1000"/>
                    </a:p>
                  </a:txBody>
                  <a:tcPr marL="68575" marR="68575" marT="91425" marB="91425">
                    <a:lnB w="12575" cap="flat" cmpd="sng">
                      <a:solidFill>
                        <a:srgbClr val="000000"/>
                      </a:solidFill>
                      <a:prstDash val="solid"/>
                      <a:round/>
                      <a:headEnd type="none" w="sm" len="sm"/>
                      <a:tailEnd type="none" w="sm" len="sm"/>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2"/>
                  </a:ext>
                </a:extLst>
              </a:tr>
              <a:tr h="0">
                <a:tc>
                  <a:txBody>
                    <a:bodyPr/>
                    <a:lstStyle/>
                    <a:p>
                      <a:pPr marL="0" lvl="0" indent="0" algn="ctr" rtl="0">
                        <a:lnSpc>
                          <a:spcPct val="100000"/>
                        </a:lnSpc>
                        <a:spcBef>
                          <a:spcPts val="0"/>
                        </a:spcBef>
                        <a:spcAft>
                          <a:spcPts val="0"/>
                        </a:spcAft>
                        <a:buNone/>
                      </a:pPr>
                      <a:r>
                        <a:rPr lang="es-ES" sz="1000" b="1"/>
                        <a:t>Miembro del equipo</a:t>
                      </a:r>
                      <a:endParaRPr sz="1000" b="1"/>
                    </a:p>
                  </a:txBody>
                  <a:tcPr marL="68575" marR="68575" marT="91425" marB="91425">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s-ES" sz="1000" b="1"/>
                        <a:t>Días hábiles</a:t>
                      </a:r>
                      <a:endParaRPr sz="1000" b="1"/>
                    </a:p>
                  </a:txBody>
                  <a:tcPr marL="68575" marR="68575" marT="91425" marB="91425">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s-ES" sz="1000" b="1"/>
                        <a:t>Horas hábiles por día</a:t>
                      </a:r>
                      <a:endParaRPr sz="1000" b="1"/>
                    </a:p>
                  </a:txBody>
                  <a:tcPr marL="68575" marR="68575" marT="91425" marB="91425">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s-ES" sz="1000" b="1"/>
                        <a:t>Horas hábiles por Sprint</a:t>
                      </a:r>
                      <a:endParaRPr sz="1000" b="1"/>
                    </a:p>
                  </a:txBody>
                  <a:tcPr marL="68575" marR="68575" marT="91425" marB="91425">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74475">
                <a:tc>
                  <a:txBody>
                    <a:bodyPr/>
                    <a:lstStyle/>
                    <a:p>
                      <a:pPr marL="0" lvl="0" indent="0" algn="ctr" rtl="0">
                        <a:lnSpc>
                          <a:spcPct val="100000"/>
                        </a:lnSpc>
                        <a:spcBef>
                          <a:spcPts val="0"/>
                        </a:spcBef>
                        <a:spcAft>
                          <a:spcPts val="0"/>
                        </a:spcAft>
                        <a:buNone/>
                      </a:pPr>
                      <a:r>
                        <a:rPr lang="es-ES" sz="1000"/>
                        <a:t>Jorge García</a:t>
                      </a:r>
                      <a:endParaRPr sz="1000"/>
                    </a:p>
                  </a:txBody>
                  <a:tcPr marL="68575" marR="68575" marT="91425" marB="91425">
                    <a:lnT w="12575" cap="flat" cmpd="sng">
                      <a:solidFill>
                        <a:srgbClr val="000000"/>
                      </a:solidFill>
                      <a:prstDash val="solid"/>
                      <a:round/>
                      <a:headEnd type="none" w="sm" len="sm"/>
                      <a:tailEnd type="none" w="sm" len="sm"/>
                    </a:lnT>
                  </a:tcPr>
                </a:tc>
                <a:tc>
                  <a:txBody>
                    <a:bodyPr/>
                    <a:lstStyle/>
                    <a:p>
                      <a:pPr marL="0" lvl="0" indent="0" algn="ctr" rtl="0">
                        <a:lnSpc>
                          <a:spcPct val="100000"/>
                        </a:lnSpc>
                        <a:spcBef>
                          <a:spcPts val="0"/>
                        </a:spcBef>
                        <a:spcAft>
                          <a:spcPts val="0"/>
                        </a:spcAft>
                        <a:buNone/>
                      </a:pPr>
                      <a:r>
                        <a:rPr lang="es-ES" sz="1000"/>
                        <a:t>24</a:t>
                      </a:r>
                      <a:endParaRPr sz="1000"/>
                    </a:p>
                  </a:txBody>
                  <a:tcPr marL="68575" marR="68575" marT="91425" marB="91425">
                    <a:lnT w="12575" cap="flat" cmpd="sng">
                      <a:solidFill>
                        <a:srgbClr val="000000"/>
                      </a:solidFill>
                      <a:prstDash val="solid"/>
                      <a:round/>
                      <a:headEnd type="none" w="sm" len="sm"/>
                      <a:tailEnd type="none" w="sm" len="sm"/>
                    </a:lnT>
                  </a:tcPr>
                </a:tc>
                <a:tc>
                  <a:txBody>
                    <a:bodyPr/>
                    <a:lstStyle/>
                    <a:p>
                      <a:pPr marL="0" lvl="0" indent="0" algn="ctr" rtl="0">
                        <a:lnSpc>
                          <a:spcPct val="100000"/>
                        </a:lnSpc>
                        <a:spcBef>
                          <a:spcPts val="0"/>
                        </a:spcBef>
                        <a:spcAft>
                          <a:spcPts val="0"/>
                        </a:spcAft>
                        <a:buNone/>
                      </a:pPr>
                      <a:r>
                        <a:rPr lang="es-ES" sz="1000"/>
                        <a:t>8</a:t>
                      </a:r>
                      <a:endParaRPr sz="1000"/>
                    </a:p>
                  </a:txBody>
                  <a:tcPr marL="68575" marR="68575" marT="91425" marB="91425">
                    <a:lnT w="12575" cap="flat" cmpd="sng">
                      <a:solidFill>
                        <a:srgbClr val="000000"/>
                      </a:solidFill>
                      <a:prstDash val="solid"/>
                      <a:round/>
                      <a:headEnd type="none" w="sm" len="sm"/>
                      <a:tailEnd type="none" w="sm" len="sm"/>
                    </a:lnT>
                  </a:tcPr>
                </a:tc>
                <a:tc>
                  <a:txBody>
                    <a:bodyPr/>
                    <a:lstStyle/>
                    <a:p>
                      <a:pPr marL="0" lvl="0" indent="0" algn="ctr" rtl="0">
                        <a:lnSpc>
                          <a:spcPct val="100000"/>
                        </a:lnSpc>
                        <a:spcBef>
                          <a:spcPts val="0"/>
                        </a:spcBef>
                        <a:spcAft>
                          <a:spcPts val="0"/>
                        </a:spcAft>
                        <a:buNone/>
                      </a:pPr>
                      <a:r>
                        <a:rPr lang="es-ES" sz="1000"/>
                        <a:t>192</a:t>
                      </a:r>
                      <a:endParaRPr sz="1000"/>
                    </a:p>
                  </a:txBody>
                  <a:tcPr marL="68575" marR="68575" marT="91425" marB="91425">
                    <a:lnT w="12575" cap="flat" cmpd="sng">
                      <a:solidFill>
                        <a:srgbClr val="000000"/>
                      </a:solidFill>
                      <a:prstDash val="solid"/>
                      <a:round/>
                      <a:headEnd type="none" w="sm" len="sm"/>
                      <a:tailEnd type="none" w="sm" len="sm"/>
                    </a:lnT>
                  </a:tcPr>
                </a:tc>
                <a:extLst>
                  <a:ext uri="{0D108BD9-81ED-4DB2-BD59-A6C34878D82A}">
                    <a16:rowId xmlns:a16="http://schemas.microsoft.com/office/drawing/2014/main" val="10004"/>
                  </a:ext>
                </a:extLst>
              </a:tr>
              <a:tr h="296825">
                <a:tc>
                  <a:txBody>
                    <a:bodyPr/>
                    <a:lstStyle/>
                    <a:p>
                      <a:pPr marL="0" lvl="0" indent="0" algn="ctr" rtl="0">
                        <a:lnSpc>
                          <a:spcPct val="100000"/>
                        </a:lnSpc>
                        <a:spcBef>
                          <a:spcPts val="0"/>
                        </a:spcBef>
                        <a:spcAft>
                          <a:spcPts val="0"/>
                        </a:spcAft>
                        <a:buNone/>
                      </a:pPr>
                      <a:r>
                        <a:rPr lang="es-ES" sz="1000"/>
                        <a:t>James Guerrero</a:t>
                      </a:r>
                      <a:endParaRPr sz="1000"/>
                    </a:p>
                  </a:txBody>
                  <a:tcPr marL="68575" marR="68575" marT="91425" marB="91425">
                    <a:lnB w="12575"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s-ES" sz="1000"/>
                        <a:t>24</a:t>
                      </a:r>
                      <a:endParaRPr sz="1000"/>
                    </a:p>
                  </a:txBody>
                  <a:tcPr marL="68575" marR="68575" marT="91425" marB="91425">
                    <a:lnB w="12575"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s-ES" sz="1000"/>
                        <a:t>8</a:t>
                      </a:r>
                      <a:endParaRPr sz="1000"/>
                    </a:p>
                  </a:txBody>
                  <a:tcPr marL="68575" marR="68575" marT="91425" marB="91425">
                    <a:lnB w="12575"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s-ES" sz="1000"/>
                        <a:t>192</a:t>
                      </a:r>
                      <a:endParaRPr sz="1000"/>
                    </a:p>
                  </a:txBody>
                  <a:tcPr marL="68575" marR="68575" marT="91425" marB="91425">
                    <a:lnB w="1257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0">
                <a:tc gridSpan="3">
                  <a:txBody>
                    <a:bodyPr/>
                    <a:lstStyle/>
                    <a:p>
                      <a:pPr marL="0" lvl="0" indent="0" algn="ctr" rtl="0">
                        <a:lnSpc>
                          <a:spcPct val="100000"/>
                        </a:lnSpc>
                        <a:spcBef>
                          <a:spcPts val="0"/>
                        </a:spcBef>
                        <a:spcAft>
                          <a:spcPts val="0"/>
                        </a:spcAft>
                        <a:buNone/>
                      </a:pPr>
                      <a:r>
                        <a:rPr lang="es-ES" sz="1000" b="1"/>
                        <a:t>Total</a:t>
                      </a:r>
                      <a:endParaRPr sz="1000" b="1"/>
                    </a:p>
                  </a:txBody>
                  <a:tcPr marL="68575" marR="68575" marT="91425" marB="91425">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hMerge="1">
                  <a:txBody>
                    <a:bodyPr/>
                    <a:lstStyle/>
                    <a:p>
                      <a:endParaRPr lang="es-EC"/>
                    </a:p>
                  </a:txBody>
                  <a:tcPr/>
                </a:tc>
                <a:tc hMerge="1">
                  <a:txBody>
                    <a:bodyPr/>
                    <a:lstStyle/>
                    <a:p>
                      <a:endParaRPr lang="es-EC"/>
                    </a:p>
                  </a:txBody>
                  <a:tcPr/>
                </a:tc>
                <a:tc>
                  <a:txBody>
                    <a:bodyPr/>
                    <a:lstStyle/>
                    <a:p>
                      <a:pPr marL="0" lvl="0" indent="0" algn="ctr" rtl="0">
                        <a:lnSpc>
                          <a:spcPct val="100000"/>
                        </a:lnSpc>
                        <a:spcBef>
                          <a:spcPts val="0"/>
                        </a:spcBef>
                        <a:spcAft>
                          <a:spcPts val="0"/>
                        </a:spcAft>
                        <a:buNone/>
                      </a:pPr>
                      <a:r>
                        <a:rPr lang="es-ES" sz="1000" dirty="0"/>
                        <a:t>384</a:t>
                      </a:r>
                      <a:endParaRPr sz="1000" dirty="0"/>
                    </a:p>
                  </a:txBody>
                  <a:tcPr marL="68575" marR="68575" marT="91425" marB="91425">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352" name="Google Shape;352;g1157cf22dbd_1_233"/>
          <p:cNvSpPr txBox="1"/>
          <p:nvPr/>
        </p:nvSpPr>
        <p:spPr>
          <a:xfrm>
            <a:off x="1355250" y="640576"/>
            <a:ext cx="64335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1600"/>
              <a:t>Definición de los Sprint</a:t>
            </a:r>
            <a:endParaRPr sz="1600"/>
          </a:p>
        </p:txBody>
      </p:sp>
      <p:pic>
        <p:nvPicPr>
          <p:cNvPr id="3" name="Imagen 2">
            <a:extLst>
              <a:ext uri="{FF2B5EF4-FFF2-40B4-BE49-F238E27FC236}">
                <a16:creationId xmlns:a16="http://schemas.microsoft.com/office/drawing/2014/main" id="{535C0642-932F-400B-B96B-E9F070AC2A10}"/>
              </a:ext>
            </a:extLst>
          </p:cNvPr>
          <p:cNvPicPr>
            <a:picLocks noChangeAspect="1"/>
          </p:cNvPicPr>
          <p:nvPr/>
        </p:nvPicPr>
        <p:blipFill>
          <a:blip r:embed="rId4"/>
          <a:stretch>
            <a:fillRect/>
          </a:stretch>
        </p:blipFill>
        <p:spPr>
          <a:xfrm>
            <a:off x="-52250" y="4067444"/>
            <a:ext cx="6793199" cy="225555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6" name="Google Shape;376;g1157cf22dbd_1_292"/>
          <p:cNvPicPr preferRelativeResize="0"/>
          <p:nvPr/>
        </p:nvPicPr>
        <p:blipFill>
          <a:blip r:embed="rId3">
            <a:alphaModFix/>
          </a:blip>
          <a:stretch>
            <a:fillRect/>
          </a:stretch>
        </p:blipFill>
        <p:spPr>
          <a:xfrm>
            <a:off x="3494783" y="735850"/>
            <a:ext cx="5256803" cy="5386300"/>
          </a:xfrm>
          <a:prstGeom prst="rect">
            <a:avLst/>
          </a:prstGeom>
          <a:noFill/>
          <a:ln w="9525" cap="flat" cmpd="sng">
            <a:solidFill>
              <a:schemeClr val="dk2"/>
            </a:solidFill>
            <a:prstDash val="solid"/>
            <a:round/>
            <a:headEnd type="none" w="sm" len="sm"/>
            <a:tailEnd type="none" w="sm" len="sm"/>
          </a:ln>
        </p:spPr>
      </p:pic>
      <p:pic>
        <p:nvPicPr>
          <p:cNvPr id="373" name="Google Shape;373;g1157cf22dbd_1_292"/>
          <p:cNvPicPr preferRelativeResize="0"/>
          <p:nvPr/>
        </p:nvPicPr>
        <p:blipFill rotWithShape="1">
          <a:blip r:embed="rId4">
            <a:alphaModFix/>
          </a:blip>
          <a:srcRect/>
          <a:stretch/>
        </p:blipFill>
        <p:spPr>
          <a:xfrm>
            <a:off x="6732240" y="5951568"/>
            <a:ext cx="2232249" cy="590072"/>
          </a:xfrm>
          <a:prstGeom prst="rect">
            <a:avLst/>
          </a:prstGeom>
          <a:noFill/>
          <a:ln>
            <a:noFill/>
          </a:ln>
        </p:spPr>
      </p:pic>
      <p:sp>
        <p:nvSpPr>
          <p:cNvPr id="374" name="Google Shape;374;g1157cf22dbd_1_292"/>
          <p:cNvSpPr txBox="1"/>
          <p:nvPr/>
        </p:nvSpPr>
        <p:spPr>
          <a:xfrm>
            <a:off x="298750" y="67750"/>
            <a:ext cx="643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800" b="1"/>
              <a:t>Aplicación de SCRUM</a:t>
            </a:r>
            <a:endParaRPr sz="1800" b="1"/>
          </a:p>
        </p:txBody>
      </p:sp>
      <p:sp>
        <p:nvSpPr>
          <p:cNvPr id="375" name="Google Shape;375;g1157cf22dbd_1_292"/>
          <p:cNvSpPr txBox="1"/>
          <p:nvPr/>
        </p:nvSpPr>
        <p:spPr>
          <a:xfrm>
            <a:off x="240549" y="944560"/>
            <a:ext cx="3006495" cy="141574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1600" b="1" i="1" dirty="0"/>
              <a:t>Resultados del Sprint 1</a:t>
            </a:r>
          </a:p>
          <a:p>
            <a:pPr marL="0" lvl="0" indent="0" algn="ctr" rtl="0">
              <a:spcBef>
                <a:spcPts val="0"/>
              </a:spcBef>
              <a:spcAft>
                <a:spcPts val="0"/>
              </a:spcAft>
              <a:buNone/>
            </a:pPr>
            <a:endParaRPr lang="es-ES" sz="1600" b="1" i="1" dirty="0"/>
          </a:p>
          <a:p>
            <a:pPr marL="285750" indent="-285750">
              <a:buFont typeface="Wingdings" panose="05000000000000000000" pitchFamily="2" charset="2"/>
              <a:buChar char="v"/>
            </a:pPr>
            <a:r>
              <a:rPr lang="es-ES" sz="1600" dirty="0"/>
              <a:t>Diseño de la base de datos.</a:t>
            </a:r>
          </a:p>
          <a:p>
            <a:pPr marL="285750" indent="-285750">
              <a:buFont typeface="Wingdings" panose="05000000000000000000" pitchFamily="2" charset="2"/>
              <a:buChar char="v"/>
            </a:pPr>
            <a:r>
              <a:rPr lang="es-ES" sz="1600" dirty="0"/>
              <a:t>Backend con los servicios web.</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7" name="Imagen 6">
            <a:extLst>
              <a:ext uri="{FF2B5EF4-FFF2-40B4-BE49-F238E27FC236}">
                <a16:creationId xmlns:a16="http://schemas.microsoft.com/office/drawing/2014/main" id="{6DEC080F-78BC-4F17-811F-E2157F4D2D8A}"/>
              </a:ext>
            </a:extLst>
          </p:cNvPr>
          <p:cNvPicPr>
            <a:picLocks noChangeAspect="1"/>
          </p:cNvPicPr>
          <p:nvPr/>
        </p:nvPicPr>
        <p:blipFill>
          <a:blip r:embed="rId3"/>
          <a:stretch>
            <a:fillRect/>
          </a:stretch>
        </p:blipFill>
        <p:spPr>
          <a:xfrm>
            <a:off x="3377942" y="849079"/>
            <a:ext cx="5417717" cy="2530004"/>
          </a:xfrm>
          <a:prstGeom prst="rect">
            <a:avLst/>
          </a:prstGeom>
          <a:ln>
            <a:solidFill>
              <a:schemeClr val="tx1"/>
            </a:solidFill>
          </a:ln>
        </p:spPr>
      </p:pic>
      <p:pic>
        <p:nvPicPr>
          <p:cNvPr id="373" name="Google Shape;373;g1157cf22dbd_1_292"/>
          <p:cNvPicPr preferRelativeResize="0"/>
          <p:nvPr/>
        </p:nvPicPr>
        <p:blipFill rotWithShape="1">
          <a:blip r:embed="rId4">
            <a:alphaModFix/>
          </a:blip>
          <a:srcRect/>
          <a:stretch/>
        </p:blipFill>
        <p:spPr>
          <a:xfrm>
            <a:off x="6732240" y="5951568"/>
            <a:ext cx="2232249" cy="590072"/>
          </a:xfrm>
          <a:prstGeom prst="rect">
            <a:avLst/>
          </a:prstGeom>
          <a:noFill/>
          <a:ln>
            <a:noFill/>
          </a:ln>
        </p:spPr>
      </p:pic>
      <p:sp>
        <p:nvSpPr>
          <p:cNvPr id="374" name="Google Shape;374;g1157cf22dbd_1_292"/>
          <p:cNvSpPr txBox="1"/>
          <p:nvPr/>
        </p:nvSpPr>
        <p:spPr>
          <a:xfrm>
            <a:off x="298750" y="67750"/>
            <a:ext cx="643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800" b="1"/>
              <a:t>Aplicación de SCRUM</a:t>
            </a:r>
            <a:endParaRPr sz="1800" b="1"/>
          </a:p>
        </p:txBody>
      </p:sp>
      <p:sp>
        <p:nvSpPr>
          <p:cNvPr id="375" name="Google Shape;375;g1157cf22dbd_1_292"/>
          <p:cNvSpPr txBox="1"/>
          <p:nvPr/>
        </p:nvSpPr>
        <p:spPr>
          <a:xfrm>
            <a:off x="240549" y="944560"/>
            <a:ext cx="3006495" cy="116952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1600" b="1" i="1" dirty="0"/>
              <a:t>Resultados del Sprint 1</a:t>
            </a:r>
          </a:p>
          <a:p>
            <a:pPr marL="0" lvl="0" indent="0" algn="ctr" rtl="0">
              <a:spcBef>
                <a:spcPts val="0"/>
              </a:spcBef>
              <a:spcAft>
                <a:spcPts val="0"/>
              </a:spcAft>
              <a:buNone/>
            </a:pPr>
            <a:endParaRPr lang="es-ES" sz="1600" b="1" i="1" dirty="0"/>
          </a:p>
          <a:p>
            <a:pPr marL="285750" indent="-285750">
              <a:buFont typeface="Wingdings" panose="05000000000000000000" pitchFamily="2" charset="2"/>
              <a:buChar char="v"/>
            </a:pPr>
            <a:r>
              <a:rPr lang="es-ES" sz="1600" dirty="0"/>
              <a:t>Módulo para la gestión del personal.</a:t>
            </a:r>
          </a:p>
        </p:txBody>
      </p:sp>
      <p:pic>
        <p:nvPicPr>
          <p:cNvPr id="8" name="Imagen 7">
            <a:extLst>
              <a:ext uri="{FF2B5EF4-FFF2-40B4-BE49-F238E27FC236}">
                <a16:creationId xmlns:a16="http://schemas.microsoft.com/office/drawing/2014/main" id="{01B340A2-7F2D-456C-BA05-8C399E7BC7F6}"/>
              </a:ext>
            </a:extLst>
          </p:cNvPr>
          <p:cNvPicPr>
            <a:picLocks noChangeAspect="1"/>
          </p:cNvPicPr>
          <p:nvPr/>
        </p:nvPicPr>
        <p:blipFill rotWithShape="1">
          <a:blip r:embed="rId5"/>
          <a:srcRect l="2511" r="6337"/>
          <a:stretch/>
        </p:blipFill>
        <p:spPr>
          <a:xfrm>
            <a:off x="1863141" y="2761531"/>
            <a:ext cx="5417717" cy="3247390"/>
          </a:xfrm>
          <a:prstGeom prst="rect">
            <a:avLst/>
          </a:prstGeom>
          <a:ln>
            <a:solidFill>
              <a:schemeClr val="tx1"/>
            </a:solidFill>
          </a:ln>
        </p:spPr>
      </p:pic>
    </p:spTree>
    <p:extLst>
      <p:ext uri="{BB962C8B-B14F-4D97-AF65-F5344CB8AC3E}">
        <p14:creationId xmlns:p14="http://schemas.microsoft.com/office/powerpoint/2010/main" val="3621594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g1157cf22dbd_1_292"/>
          <p:cNvPicPr preferRelativeResize="0"/>
          <p:nvPr/>
        </p:nvPicPr>
        <p:blipFill rotWithShape="1">
          <a:blip r:embed="rId3">
            <a:alphaModFix/>
          </a:blip>
          <a:srcRect/>
          <a:stretch/>
        </p:blipFill>
        <p:spPr>
          <a:xfrm>
            <a:off x="6732240" y="5951568"/>
            <a:ext cx="2232249" cy="590072"/>
          </a:xfrm>
          <a:prstGeom prst="rect">
            <a:avLst/>
          </a:prstGeom>
          <a:noFill/>
          <a:ln>
            <a:noFill/>
          </a:ln>
        </p:spPr>
      </p:pic>
      <p:sp>
        <p:nvSpPr>
          <p:cNvPr id="374" name="Google Shape;374;g1157cf22dbd_1_292"/>
          <p:cNvSpPr txBox="1"/>
          <p:nvPr/>
        </p:nvSpPr>
        <p:spPr>
          <a:xfrm>
            <a:off x="298750" y="67750"/>
            <a:ext cx="643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800" b="1"/>
              <a:t>Aplicación de SCRUM</a:t>
            </a:r>
            <a:endParaRPr sz="1800" b="1"/>
          </a:p>
        </p:txBody>
      </p:sp>
      <p:sp>
        <p:nvSpPr>
          <p:cNvPr id="375" name="Google Shape;375;g1157cf22dbd_1_292"/>
          <p:cNvSpPr txBox="1"/>
          <p:nvPr/>
        </p:nvSpPr>
        <p:spPr>
          <a:xfrm>
            <a:off x="625492" y="929700"/>
            <a:ext cx="3006495" cy="240062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1600" b="1" i="1" dirty="0"/>
              <a:t>Resultados del Sprint 1</a:t>
            </a:r>
          </a:p>
          <a:p>
            <a:pPr marL="0" lvl="0" indent="0" algn="ctr" rtl="0">
              <a:spcBef>
                <a:spcPts val="0"/>
              </a:spcBef>
              <a:spcAft>
                <a:spcPts val="0"/>
              </a:spcAft>
              <a:buNone/>
            </a:pPr>
            <a:endParaRPr lang="es-ES" sz="1600" b="1" i="1" dirty="0"/>
          </a:p>
          <a:p>
            <a:pPr marL="285750" indent="-285750">
              <a:buFont typeface="Wingdings" panose="05000000000000000000" pitchFamily="2" charset="2"/>
              <a:buChar char="v"/>
            </a:pPr>
            <a:r>
              <a:rPr lang="es-ES" sz="1600" dirty="0"/>
              <a:t>Sub módulo para la gestión de roles.</a:t>
            </a:r>
          </a:p>
          <a:p>
            <a:pPr marL="285750" indent="-285750">
              <a:buFont typeface="Wingdings" panose="05000000000000000000" pitchFamily="2" charset="2"/>
              <a:buChar char="v"/>
            </a:pPr>
            <a:r>
              <a:rPr lang="es-ES" sz="1600" dirty="0"/>
              <a:t>Sub módulo para la gestión de personal no activo o dado de baja.</a:t>
            </a:r>
          </a:p>
          <a:p>
            <a:pPr marL="285750" indent="-285750">
              <a:buFont typeface="Wingdings" panose="05000000000000000000" pitchFamily="2" charset="2"/>
              <a:buChar char="v"/>
            </a:pPr>
            <a:endParaRPr lang="es-ES" sz="1600" dirty="0"/>
          </a:p>
          <a:p>
            <a:pPr marL="285750" indent="-285750">
              <a:buFont typeface="Wingdings" panose="05000000000000000000" pitchFamily="2" charset="2"/>
              <a:buChar char="v"/>
            </a:pPr>
            <a:endParaRPr lang="es-ES" sz="1600" dirty="0"/>
          </a:p>
        </p:txBody>
      </p:sp>
      <p:pic>
        <p:nvPicPr>
          <p:cNvPr id="8" name="Imagen 7">
            <a:extLst>
              <a:ext uri="{FF2B5EF4-FFF2-40B4-BE49-F238E27FC236}">
                <a16:creationId xmlns:a16="http://schemas.microsoft.com/office/drawing/2014/main" id="{1C5336D8-451C-4A93-8089-7570EB6D806B}"/>
              </a:ext>
            </a:extLst>
          </p:cNvPr>
          <p:cNvPicPr>
            <a:picLocks noChangeAspect="1"/>
          </p:cNvPicPr>
          <p:nvPr/>
        </p:nvPicPr>
        <p:blipFill rotWithShape="1">
          <a:blip r:embed="rId4"/>
          <a:srcRect l="11971" r="15617" b="1614"/>
          <a:stretch/>
        </p:blipFill>
        <p:spPr bwMode="auto">
          <a:xfrm>
            <a:off x="4176648" y="713742"/>
            <a:ext cx="4330923" cy="2957250"/>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9" name="Imagen 8">
            <a:extLst>
              <a:ext uri="{FF2B5EF4-FFF2-40B4-BE49-F238E27FC236}">
                <a16:creationId xmlns:a16="http://schemas.microsoft.com/office/drawing/2014/main" id="{C46EDA0E-9584-4740-A632-186607B6E338}"/>
              </a:ext>
            </a:extLst>
          </p:cNvPr>
          <p:cNvPicPr>
            <a:picLocks noChangeAspect="1"/>
          </p:cNvPicPr>
          <p:nvPr/>
        </p:nvPicPr>
        <p:blipFill rotWithShape="1">
          <a:blip r:embed="rId5"/>
          <a:srcRect b="25949"/>
          <a:stretch/>
        </p:blipFill>
        <p:spPr>
          <a:xfrm>
            <a:off x="949937" y="3765413"/>
            <a:ext cx="7244126" cy="1997312"/>
          </a:xfrm>
          <a:prstGeom prst="rect">
            <a:avLst/>
          </a:prstGeom>
          <a:ln>
            <a:solidFill>
              <a:schemeClr val="tx1"/>
            </a:solidFill>
          </a:ln>
        </p:spPr>
      </p:pic>
    </p:spTree>
    <p:extLst>
      <p:ext uri="{BB962C8B-B14F-4D97-AF65-F5344CB8AC3E}">
        <p14:creationId xmlns:p14="http://schemas.microsoft.com/office/powerpoint/2010/main" val="3167372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g1157cf22dbd_1_284"/>
          <p:cNvPicPr preferRelativeResize="0"/>
          <p:nvPr/>
        </p:nvPicPr>
        <p:blipFill rotWithShape="1">
          <a:blip r:embed="rId3">
            <a:alphaModFix/>
          </a:blip>
          <a:srcRect/>
          <a:stretch/>
        </p:blipFill>
        <p:spPr>
          <a:xfrm>
            <a:off x="6732240" y="5951568"/>
            <a:ext cx="2232249" cy="590072"/>
          </a:xfrm>
          <a:prstGeom prst="rect">
            <a:avLst/>
          </a:prstGeom>
          <a:noFill/>
          <a:ln>
            <a:noFill/>
          </a:ln>
        </p:spPr>
      </p:pic>
      <p:sp>
        <p:nvSpPr>
          <p:cNvPr id="383" name="Google Shape;383;g1157cf22dbd_1_284"/>
          <p:cNvSpPr txBox="1"/>
          <p:nvPr/>
        </p:nvSpPr>
        <p:spPr>
          <a:xfrm>
            <a:off x="298750" y="67750"/>
            <a:ext cx="643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800" b="1"/>
              <a:t>Aplicación de SCRUM</a:t>
            </a:r>
            <a:endParaRPr sz="1800" b="1"/>
          </a:p>
        </p:txBody>
      </p:sp>
      <p:sp>
        <p:nvSpPr>
          <p:cNvPr id="384" name="Google Shape;384;g1157cf22dbd_1_284"/>
          <p:cNvSpPr txBox="1"/>
          <p:nvPr/>
        </p:nvSpPr>
        <p:spPr>
          <a:xfrm>
            <a:off x="1355250" y="690882"/>
            <a:ext cx="6433500" cy="92329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1600" b="1" i="1" dirty="0"/>
              <a:t>Resultados del Sprint 1</a:t>
            </a:r>
          </a:p>
          <a:p>
            <a:pPr marL="0" lvl="0" indent="0" algn="ctr" rtl="0">
              <a:spcBef>
                <a:spcPts val="0"/>
              </a:spcBef>
              <a:spcAft>
                <a:spcPts val="0"/>
              </a:spcAft>
              <a:buNone/>
            </a:pPr>
            <a:endParaRPr lang="es-ES" sz="1600" b="1" i="1" dirty="0"/>
          </a:p>
          <a:p>
            <a:pPr marL="0" lvl="0" indent="0" algn="ctr" rtl="0">
              <a:spcBef>
                <a:spcPts val="0"/>
              </a:spcBef>
              <a:spcAft>
                <a:spcPts val="0"/>
              </a:spcAft>
              <a:buNone/>
            </a:pPr>
            <a:r>
              <a:rPr lang="es-EC" sz="1600" dirty="0"/>
              <a:t>Burndown Chart Sprint 1</a:t>
            </a:r>
            <a:endParaRPr sz="1600" dirty="0"/>
          </a:p>
        </p:txBody>
      </p:sp>
      <p:graphicFrame>
        <p:nvGraphicFramePr>
          <p:cNvPr id="6" name="Gráfico 5" title="Gráfico">
            <a:extLst>
              <a:ext uri="{FF2B5EF4-FFF2-40B4-BE49-F238E27FC236}">
                <a16:creationId xmlns:a16="http://schemas.microsoft.com/office/drawing/2014/main" id="{00000000-0008-0000-0400-000002000000}"/>
              </a:ext>
            </a:extLst>
          </p:cNvPr>
          <p:cNvGraphicFramePr/>
          <p:nvPr>
            <p:extLst>
              <p:ext uri="{D42A27DB-BD31-4B8C-83A1-F6EECF244321}">
                <p14:modId xmlns:p14="http://schemas.microsoft.com/office/powerpoint/2010/main" val="1531921171"/>
              </p:ext>
            </p:extLst>
          </p:nvPr>
        </p:nvGraphicFramePr>
        <p:xfrm>
          <a:off x="1236425" y="1731702"/>
          <a:ext cx="6671150" cy="412528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g1157cf22dbd_1_292"/>
          <p:cNvPicPr preferRelativeResize="0"/>
          <p:nvPr/>
        </p:nvPicPr>
        <p:blipFill rotWithShape="1">
          <a:blip r:embed="rId3">
            <a:alphaModFix/>
          </a:blip>
          <a:srcRect/>
          <a:stretch/>
        </p:blipFill>
        <p:spPr>
          <a:xfrm>
            <a:off x="6732240" y="5951568"/>
            <a:ext cx="2232249" cy="590072"/>
          </a:xfrm>
          <a:prstGeom prst="rect">
            <a:avLst/>
          </a:prstGeom>
          <a:noFill/>
          <a:ln>
            <a:noFill/>
          </a:ln>
        </p:spPr>
      </p:pic>
      <p:sp>
        <p:nvSpPr>
          <p:cNvPr id="374" name="Google Shape;374;g1157cf22dbd_1_292"/>
          <p:cNvSpPr txBox="1"/>
          <p:nvPr/>
        </p:nvSpPr>
        <p:spPr>
          <a:xfrm>
            <a:off x="298750" y="67750"/>
            <a:ext cx="643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800" b="1"/>
              <a:t>Aplicación de SCRUM</a:t>
            </a:r>
            <a:endParaRPr sz="1800" b="1"/>
          </a:p>
        </p:txBody>
      </p:sp>
      <p:sp>
        <p:nvSpPr>
          <p:cNvPr id="375" name="Google Shape;375;g1157cf22dbd_1_292"/>
          <p:cNvSpPr txBox="1"/>
          <p:nvPr/>
        </p:nvSpPr>
        <p:spPr>
          <a:xfrm>
            <a:off x="619897" y="936055"/>
            <a:ext cx="3006495" cy="116952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1600" b="1" i="1" dirty="0"/>
              <a:t>Resultados del Sprint 2</a:t>
            </a:r>
          </a:p>
          <a:p>
            <a:pPr marL="0" lvl="0" indent="0" algn="ctr" rtl="0">
              <a:spcBef>
                <a:spcPts val="0"/>
              </a:spcBef>
              <a:spcAft>
                <a:spcPts val="0"/>
              </a:spcAft>
              <a:buNone/>
            </a:pPr>
            <a:endParaRPr lang="es-ES" sz="1600" b="1" i="1" dirty="0"/>
          </a:p>
          <a:p>
            <a:pPr marL="285750" indent="-285750">
              <a:buFont typeface="Wingdings" panose="05000000000000000000" pitchFamily="2" charset="2"/>
              <a:buChar char="v"/>
            </a:pPr>
            <a:r>
              <a:rPr lang="es-ES" sz="1600" dirty="0"/>
              <a:t>Módulo para la gestión de productos y proveedores.</a:t>
            </a:r>
          </a:p>
        </p:txBody>
      </p:sp>
      <p:pic>
        <p:nvPicPr>
          <p:cNvPr id="11" name="Imagen 10">
            <a:extLst>
              <a:ext uri="{FF2B5EF4-FFF2-40B4-BE49-F238E27FC236}">
                <a16:creationId xmlns:a16="http://schemas.microsoft.com/office/drawing/2014/main" id="{62A0B708-5F0F-4909-A6D7-CA801CF58E45}"/>
              </a:ext>
            </a:extLst>
          </p:cNvPr>
          <p:cNvPicPr>
            <a:picLocks noChangeAspect="1"/>
          </p:cNvPicPr>
          <p:nvPr/>
        </p:nvPicPr>
        <p:blipFill rotWithShape="1">
          <a:blip r:embed="rId4"/>
          <a:srcRect l="3463" r="9175"/>
          <a:stretch/>
        </p:blipFill>
        <p:spPr>
          <a:xfrm>
            <a:off x="3851246" y="856638"/>
            <a:ext cx="4900266" cy="2735956"/>
          </a:xfrm>
          <a:prstGeom prst="rect">
            <a:avLst/>
          </a:prstGeom>
          <a:ln>
            <a:solidFill>
              <a:schemeClr val="tx1"/>
            </a:solidFill>
          </a:ln>
        </p:spPr>
      </p:pic>
      <p:pic>
        <p:nvPicPr>
          <p:cNvPr id="10" name="Imagen 9">
            <a:extLst>
              <a:ext uri="{FF2B5EF4-FFF2-40B4-BE49-F238E27FC236}">
                <a16:creationId xmlns:a16="http://schemas.microsoft.com/office/drawing/2014/main" id="{2237A18B-D6C6-42AA-ADF3-34547834ABF4}"/>
              </a:ext>
            </a:extLst>
          </p:cNvPr>
          <p:cNvPicPr>
            <a:picLocks noChangeAspect="1"/>
          </p:cNvPicPr>
          <p:nvPr/>
        </p:nvPicPr>
        <p:blipFill rotWithShape="1">
          <a:blip r:embed="rId5"/>
          <a:srcRect l="17775"/>
          <a:stretch/>
        </p:blipFill>
        <p:spPr>
          <a:xfrm>
            <a:off x="353059" y="2978496"/>
            <a:ext cx="4900266" cy="2374910"/>
          </a:xfrm>
          <a:prstGeom prst="rect">
            <a:avLst/>
          </a:prstGeom>
          <a:ln>
            <a:solidFill>
              <a:schemeClr val="bg2"/>
            </a:solidFill>
          </a:ln>
        </p:spPr>
      </p:pic>
      <p:pic>
        <p:nvPicPr>
          <p:cNvPr id="14" name="Imagen 13">
            <a:extLst>
              <a:ext uri="{FF2B5EF4-FFF2-40B4-BE49-F238E27FC236}">
                <a16:creationId xmlns:a16="http://schemas.microsoft.com/office/drawing/2014/main" id="{A16BCF0E-058F-4ED9-A925-F05C54BB1053}"/>
              </a:ext>
            </a:extLst>
          </p:cNvPr>
          <p:cNvPicPr>
            <a:picLocks noChangeAspect="1"/>
          </p:cNvPicPr>
          <p:nvPr/>
        </p:nvPicPr>
        <p:blipFill rotWithShape="1">
          <a:blip r:embed="rId6"/>
          <a:srcRect l="5165" t="4470" r="5457" b="16291"/>
          <a:stretch/>
        </p:blipFill>
        <p:spPr bwMode="auto">
          <a:xfrm>
            <a:off x="4396624" y="3919782"/>
            <a:ext cx="4354888" cy="1946917"/>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81311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g1157cf22dbd_1_292"/>
          <p:cNvPicPr preferRelativeResize="0"/>
          <p:nvPr/>
        </p:nvPicPr>
        <p:blipFill rotWithShape="1">
          <a:blip r:embed="rId3">
            <a:alphaModFix/>
          </a:blip>
          <a:srcRect/>
          <a:stretch/>
        </p:blipFill>
        <p:spPr>
          <a:xfrm>
            <a:off x="6732240" y="5951568"/>
            <a:ext cx="2232249" cy="590072"/>
          </a:xfrm>
          <a:prstGeom prst="rect">
            <a:avLst/>
          </a:prstGeom>
          <a:noFill/>
          <a:ln>
            <a:noFill/>
          </a:ln>
        </p:spPr>
      </p:pic>
      <p:sp>
        <p:nvSpPr>
          <p:cNvPr id="374" name="Google Shape;374;g1157cf22dbd_1_292"/>
          <p:cNvSpPr txBox="1"/>
          <p:nvPr/>
        </p:nvSpPr>
        <p:spPr>
          <a:xfrm>
            <a:off x="298750" y="67750"/>
            <a:ext cx="643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800" b="1"/>
              <a:t>Aplicación de SCRUM</a:t>
            </a:r>
            <a:endParaRPr sz="1800" b="1"/>
          </a:p>
        </p:txBody>
      </p:sp>
      <p:sp>
        <p:nvSpPr>
          <p:cNvPr id="375" name="Google Shape;375;g1157cf22dbd_1_292"/>
          <p:cNvSpPr txBox="1"/>
          <p:nvPr/>
        </p:nvSpPr>
        <p:spPr>
          <a:xfrm>
            <a:off x="619897" y="936055"/>
            <a:ext cx="3006495" cy="116952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1600" b="1" i="1" dirty="0"/>
              <a:t>Resultados del Sprint 2</a:t>
            </a:r>
          </a:p>
          <a:p>
            <a:pPr marL="0" lvl="0" indent="0" algn="ctr" rtl="0">
              <a:spcBef>
                <a:spcPts val="0"/>
              </a:spcBef>
              <a:spcAft>
                <a:spcPts val="0"/>
              </a:spcAft>
              <a:buNone/>
            </a:pPr>
            <a:endParaRPr lang="es-ES" sz="1600" b="1" i="1" dirty="0"/>
          </a:p>
          <a:p>
            <a:pPr marL="285750" indent="-285750">
              <a:buFont typeface="Wingdings" panose="05000000000000000000" pitchFamily="2" charset="2"/>
              <a:buChar char="v"/>
            </a:pPr>
            <a:r>
              <a:rPr lang="es-ES" sz="1600" dirty="0"/>
              <a:t>Módulo para la gestión de clientes.</a:t>
            </a:r>
          </a:p>
        </p:txBody>
      </p:sp>
      <p:pic>
        <p:nvPicPr>
          <p:cNvPr id="8" name="Imagen 7">
            <a:extLst>
              <a:ext uri="{FF2B5EF4-FFF2-40B4-BE49-F238E27FC236}">
                <a16:creationId xmlns:a16="http://schemas.microsoft.com/office/drawing/2014/main" id="{C0DDA64F-EC77-45A5-BB85-D2654D8F9512}"/>
              </a:ext>
            </a:extLst>
          </p:cNvPr>
          <p:cNvPicPr>
            <a:picLocks noChangeAspect="1"/>
          </p:cNvPicPr>
          <p:nvPr/>
        </p:nvPicPr>
        <p:blipFill rotWithShape="1">
          <a:blip r:embed="rId4"/>
          <a:srcRect b="22345"/>
          <a:stretch/>
        </p:blipFill>
        <p:spPr bwMode="auto">
          <a:xfrm>
            <a:off x="3427963" y="936055"/>
            <a:ext cx="5376403" cy="2016151"/>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9" name="Imagen 8">
            <a:extLst>
              <a:ext uri="{FF2B5EF4-FFF2-40B4-BE49-F238E27FC236}">
                <a16:creationId xmlns:a16="http://schemas.microsoft.com/office/drawing/2014/main" id="{B72D3A4A-0D5A-490E-8F09-B941A0A0BD8E}"/>
              </a:ext>
            </a:extLst>
          </p:cNvPr>
          <p:cNvPicPr>
            <a:picLocks noChangeAspect="1"/>
          </p:cNvPicPr>
          <p:nvPr/>
        </p:nvPicPr>
        <p:blipFill>
          <a:blip r:embed="rId5"/>
          <a:stretch>
            <a:fillRect/>
          </a:stretch>
        </p:blipFill>
        <p:spPr>
          <a:xfrm>
            <a:off x="364671" y="3214731"/>
            <a:ext cx="4785156" cy="2149749"/>
          </a:xfrm>
          <a:prstGeom prst="rect">
            <a:avLst/>
          </a:prstGeom>
          <a:ln>
            <a:solidFill>
              <a:schemeClr val="tx1"/>
            </a:solidFill>
          </a:ln>
        </p:spPr>
      </p:pic>
      <p:pic>
        <p:nvPicPr>
          <p:cNvPr id="13" name="Imagen 12">
            <a:extLst>
              <a:ext uri="{FF2B5EF4-FFF2-40B4-BE49-F238E27FC236}">
                <a16:creationId xmlns:a16="http://schemas.microsoft.com/office/drawing/2014/main" id="{6C2A385A-2E2B-4677-944D-251A2A905E73}"/>
              </a:ext>
            </a:extLst>
          </p:cNvPr>
          <p:cNvPicPr>
            <a:picLocks noChangeAspect="1"/>
          </p:cNvPicPr>
          <p:nvPr/>
        </p:nvPicPr>
        <p:blipFill rotWithShape="1">
          <a:blip r:embed="rId6"/>
          <a:srcRect l="4579" r="7216"/>
          <a:stretch/>
        </p:blipFill>
        <p:spPr>
          <a:xfrm>
            <a:off x="4785569" y="3209320"/>
            <a:ext cx="4010093" cy="2155160"/>
          </a:xfrm>
          <a:prstGeom prst="rect">
            <a:avLst/>
          </a:prstGeom>
          <a:ln>
            <a:solidFill>
              <a:schemeClr val="tx1"/>
            </a:solidFill>
          </a:ln>
        </p:spPr>
      </p:pic>
    </p:spTree>
    <p:extLst>
      <p:ext uri="{BB962C8B-B14F-4D97-AF65-F5344CB8AC3E}">
        <p14:creationId xmlns:p14="http://schemas.microsoft.com/office/powerpoint/2010/main" val="15784956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g1157cf22dbd_1_292"/>
          <p:cNvPicPr preferRelativeResize="0"/>
          <p:nvPr/>
        </p:nvPicPr>
        <p:blipFill rotWithShape="1">
          <a:blip r:embed="rId3">
            <a:alphaModFix/>
          </a:blip>
          <a:srcRect/>
          <a:stretch/>
        </p:blipFill>
        <p:spPr>
          <a:xfrm>
            <a:off x="6732240" y="5951568"/>
            <a:ext cx="2232249" cy="590072"/>
          </a:xfrm>
          <a:prstGeom prst="rect">
            <a:avLst/>
          </a:prstGeom>
          <a:noFill/>
          <a:ln>
            <a:noFill/>
          </a:ln>
        </p:spPr>
      </p:pic>
      <p:sp>
        <p:nvSpPr>
          <p:cNvPr id="374" name="Google Shape;374;g1157cf22dbd_1_292"/>
          <p:cNvSpPr txBox="1"/>
          <p:nvPr/>
        </p:nvSpPr>
        <p:spPr>
          <a:xfrm>
            <a:off x="298750" y="67750"/>
            <a:ext cx="643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800" b="1"/>
              <a:t>Aplicación de SCRUM</a:t>
            </a:r>
            <a:endParaRPr sz="1800" b="1"/>
          </a:p>
        </p:txBody>
      </p:sp>
      <p:sp>
        <p:nvSpPr>
          <p:cNvPr id="375" name="Google Shape;375;g1157cf22dbd_1_292"/>
          <p:cNvSpPr txBox="1"/>
          <p:nvPr/>
        </p:nvSpPr>
        <p:spPr>
          <a:xfrm>
            <a:off x="619897" y="936055"/>
            <a:ext cx="3006495" cy="166196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1600" b="1" i="1" dirty="0"/>
              <a:t>Resultados del Sprint 2</a:t>
            </a:r>
          </a:p>
          <a:p>
            <a:pPr marL="0" lvl="0" indent="0" algn="ctr" rtl="0">
              <a:spcBef>
                <a:spcPts val="0"/>
              </a:spcBef>
              <a:spcAft>
                <a:spcPts val="0"/>
              </a:spcAft>
              <a:buNone/>
            </a:pPr>
            <a:endParaRPr lang="es-ES" sz="1600" b="1" i="1" dirty="0"/>
          </a:p>
          <a:p>
            <a:pPr marL="285750" indent="-285750">
              <a:buFont typeface="Wingdings" panose="05000000000000000000" pitchFamily="2" charset="2"/>
              <a:buChar char="v"/>
            </a:pPr>
            <a:r>
              <a:rPr lang="es-ES" sz="1600" dirty="0"/>
              <a:t>Sub módulo para la gestión de establecimientos.</a:t>
            </a:r>
          </a:p>
          <a:p>
            <a:pPr marL="285750" indent="-285750">
              <a:buFont typeface="Wingdings" panose="05000000000000000000" pitchFamily="2" charset="2"/>
              <a:buChar char="v"/>
            </a:pPr>
            <a:r>
              <a:rPr lang="es-ES" sz="1600" dirty="0"/>
              <a:t>Sub módulo para la gestión de categorías.</a:t>
            </a:r>
          </a:p>
        </p:txBody>
      </p:sp>
      <p:pic>
        <p:nvPicPr>
          <p:cNvPr id="9" name="Imagen 8">
            <a:extLst>
              <a:ext uri="{FF2B5EF4-FFF2-40B4-BE49-F238E27FC236}">
                <a16:creationId xmlns:a16="http://schemas.microsoft.com/office/drawing/2014/main" id="{326841F3-15F8-4C79-8E73-4E47A116FF45}"/>
              </a:ext>
            </a:extLst>
          </p:cNvPr>
          <p:cNvPicPr>
            <a:picLocks noChangeAspect="1"/>
          </p:cNvPicPr>
          <p:nvPr/>
        </p:nvPicPr>
        <p:blipFill>
          <a:blip r:embed="rId4"/>
          <a:stretch>
            <a:fillRect/>
          </a:stretch>
        </p:blipFill>
        <p:spPr>
          <a:xfrm>
            <a:off x="897084" y="3429000"/>
            <a:ext cx="7349831" cy="2144486"/>
          </a:xfrm>
          <a:prstGeom prst="rect">
            <a:avLst/>
          </a:prstGeom>
          <a:ln>
            <a:solidFill>
              <a:schemeClr val="tx1"/>
            </a:solidFill>
          </a:ln>
        </p:spPr>
      </p:pic>
      <p:pic>
        <p:nvPicPr>
          <p:cNvPr id="12" name="Imagen 11">
            <a:extLst>
              <a:ext uri="{FF2B5EF4-FFF2-40B4-BE49-F238E27FC236}">
                <a16:creationId xmlns:a16="http://schemas.microsoft.com/office/drawing/2014/main" id="{AFAEAD81-AE15-46E3-B99A-8AD92D13B753}"/>
              </a:ext>
            </a:extLst>
          </p:cNvPr>
          <p:cNvPicPr>
            <a:picLocks noChangeAspect="1"/>
          </p:cNvPicPr>
          <p:nvPr/>
        </p:nvPicPr>
        <p:blipFill rotWithShape="1">
          <a:blip r:embed="rId5"/>
          <a:srcRect l="10585" t="9490" r="10294" b="3381"/>
          <a:stretch/>
        </p:blipFill>
        <p:spPr>
          <a:xfrm>
            <a:off x="3708263" y="771078"/>
            <a:ext cx="5050384" cy="2529471"/>
          </a:xfrm>
          <a:prstGeom prst="rect">
            <a:avLst/>
          </a:prstGeom>
          <a:ln>
            <a:solidFill>
              <a:schemeClr val="tx1"/>
            </a:solidFill>
          </a:ln>
        </p:spPr>
      </p:pic>
    </p:spTree>
    <p:extLst>
      <p:ext uri="{BB962C8B-B14F-4D97-AF65-F5344CB8AC3E}">
        <p14:creationId xmlns:p14="http://schemas.microsoft.com/office/powerpoint/2010/main" val="6623449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g1157cf22dbd_1_284"/>
          <p:cNvPicPr preferRelativeResize="0"/>
          <p:nvPr/>
        </p:nvPicPr>
        <p:blipFill rotWithShape="1">
          <a:blip r:embed="rId3">
            <a:alphaModFix/>
          </a:blip>
          <a:srcRect/>
          <a:stretch/>
        </p:blipFill>
        <p:spPr>
          <a:xfrm>
            <a:off x="6732240" y="5951568"/>
            <a:ext cx="2232249" cy="590072"/>
          </a:xfrm>
          <a:prstGeom prst="rect">
            <a:avLst/>
          </a:prstGeom>
          <a:noFill/>
          <a:ln>
            <a:noFill/>
          </a:ln>
        </p:spPr>
      </p:pic>
      <p:sp>
        <p:nvSpPr>
          <p:cNvPr id="383" name="Google Shape;383;g1157cf22dbd_1_284"/>
          <p:cNvSpPr txBox="1"/>
          <p:nvPr/>
        </p:nvSpPr>
        <p:spPr>
          <a:xfrm>
            <a:off x="298750" y="67750"/>
            <a:ext cx="643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800" b="1"/>
              <a:t>Aplicación de SCRUM</a:t>
            </a:r>
            <a:endParaRPr sz="1800" b="1"/>
          </a:p>
        </p:txBody>
      </p:sp>
      <p:sp>
        <p:nvSpPr>
          <p:cNvPr id="384" name="Google Shape;384;g1157cf22dbd_1_284"/>
          <p:cNvSpPr txBox="1"/>
          <p:nvPr/>
        </p:nvSpPr>
        <p:spPr>
          <a:xfrm>
            <a:off x="1355250" y="690882"/>
            <a:ext cx="6433500" cy="92329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1600" b="1" i="1" dirty="0"/>
              <a:t>Resultados del Sprint 2</a:t>
            </a:r>
          </a:p>
          <a:p>
            <a:pPr marL="0" lvl="0" indent="0" algn="ctr" rtl="0">
              <a:spcBef>
                <a:spcPts val="0"/>
              </a:spcBef>
              <a:spcAft>
                <a:spcPts val="0"/>
              </a:spcAft>
              <a:buNone/>
            </a:pPr>
            <a:endParaRPr lang="es-ES" sz="1600" b="1" i="1" dirty="0"/>
          </a:p>
          <a:p>
            <a:pPr marL="0" lvl="0" indent="0" algn="ctr" rtl="0">
              <a:spcBef>
                <a:spcPts val="0"/>
              </a:spcBef>
              <a:spcAft>
                <a:spcPts val="0"/>
              </a:spcAft>
              <a:buNone/>
            </a:pPr>
            <a:r>
              <a:rPr lang="es-EC" sz="1600" dirty="0"/>
              <a:t>Burndown Chart Sprint 2</a:t>
            </a:r>
            <a:endParaRPr sz="1600" dirty="0"/>
          </a:p>
        </p:txBody>
      </p:sp>
      <p:graphicFrame>
        <p:nvGraphicFramePr>
          <p:cNvPr id="5" name="Gráfico 4" title="Gráfico">
            <a:extLst>
              <a:ext uri="{FF2B5EF4-FFF2-40B4-BE49-F238E27FC236}">
                <a16:creationId xmlns:a16="http://schemas.microsoft.com/office/drawing/2014/main" id="{00000000-0008-0000-0500-000002000000}"/>
              </a:ext>
            </a:extLst>
          </p:cNvPr>
          <p:cNvGraphicFramePr/>
          <p:nvPr>
            <p:extLst>
              <p:ext uri="{D42A27DB-BD31-4B8C-83A1-F6EECF244321}">
                <p14:modId xmlns:p14="http://schemas.microsoft.com/office/powerpoint/2010/main" val="2265308566"/>
              </p:ext>
            </p:extLst>
          </p:nvPr>
        </p:nvGraphicFramePr>
        <p:xfrm>
          <a:off x="1210693" y="1739843"/>
          <a:ext cx="6722613" cy="415710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345900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12" name="Imagen 11">
            <a:extLst>
              <a:ext uri="{FF2B5EF4-FFF2-40B4-BE49-F238E27FC236}">
                <a16:creationId xmlns:a16="http://schemas.microsoft.com/office/drawing/2014/main" id="{A5BE5E38-3FD6-4879-B079-FA9F8BD1D2C4}"/>
              </a:ext>
            </a:extLst>
          </p:cNvPr>
          <p:cNvPicPr>
            <a:picLocks noChangeAspect="1"/>
          </p:cNvPicPr>
          <p:nvPr/>
        </p:nvPicPr>
        <p:blipFill>
          <a:blip r:embed="rId3"/>
          <a:stretch>
            <a:fillRect/>
          </a:stretch>
        </p:blipFill>
        <p:spPr>
          <a:xfrm>
            <a:off x="3754489" y="3466309"/>
            <a:ext cx="5090761" cy="2599785"/>
          </a:xfrm>
          <a:prstGeom prst="rect">
            <a:avLst/>
          </a:prstGeom>
          <a:ln>
            <a:solidFill>
              <a:schemeClr val="tx1"/>
            </a:solidFill>
          </a:ln>
        </p:spPr>
      </p:pic>
      <p:pic>
        <p:nvPicPr>
          <p:cNvPr id="373" name="Google Shape;373;g1157cf22dbd_1_292"/>
          <p:cNvPicPr preferRelativeResize="0"/>
          <p:nvPr/>
        </p:nvPicPr>
        <p:blipFill rotWithShape="1">
          <a:blip r:embed="rId4">
            <a:alphaModFix/>
          </a:blip>
          <a:srcRect/>
          <a:stretch/>
        </p:blipFill>
        <p:spPr>
          <a:xfrm>
            <a:off x="6732240" y="5951568"/>
            <a:ext cx="2232249" cy="590072"/>
          </a:xfrm>
          <a:prstGeom prst="rect">
            <a:avLst/>
          </a:prstGeom>
          <a:noFill/>
          <a:ln>
            <a:noFill/>
          </a:ln>
        </p:spPr>
      </p:pic>
      <p:sp>
        <p:nvSpPr>
          <p:cNvPr id="374" name="Google Shape;374;g1157cf22dbd_1_292"/>
          <p:cNvSpPr txBox="1"/>
          <p:nvPr/>
        </p:nvSpPr>
        <p:spPr>
          <a:xfrm>
            <a:off x="298750" y="67750"/>
            <a:ext cx="643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800" b="1"/>
              <a:t>Aplicación de SCRUM</a:t>
            </a:r>
            <a:endParaRPr sz="1800" b="1"/>
          </a:p>
        </p:txBody>
      </p:sp>
      <p:sp>
        <p:nvSpPr>
          <p:cNvPr id="375" name="Google Shape;375;g1157cf22dbd_1_292"/>
          <p:cNvSpPr txBox="1"/>
          <p:nvPr/>
        </p:nvSpPr>
        <p:spPr>
          <a:xfrm>
            <a:off x="619897" y="791906"/>
            <a:ext cx="3006495" cy="116952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1600" b="1" i="1" dirty="0"/>
              <a:t>Resultados del Sprint 3</a:t>
            </a:r>
          </a:p>
          <a:p>
            <a:pPr marL="0" lvl="0" indent="0" algn="ctr" rtl="0">
              <a:spcBef>
                <a:spcPts val="0"/>
              </a:spcBef>
              <a:spcAft>
                <a:spcPts val="0"/>
              </a:spcAft>
              <a:buNone/>
            </a:pPr>
            <a:endParaRPr lang="es-ES" sz="1600" b="1" i="1" dirty="0"/>
          </a:p>
          <a:p>
            <a:pPr marL="285750" indent="-285750">
              <a:buFont typeface="Wingdings" panose="05000000000000000000" pitchFamily="2" charset="2"/>
              <a:buChar char="v"/>
            </a:pPr>
            <a:r>
              <a:rPr lang="es-ES" sz="1600" dirty="0"/>
              <a:t>Módulo para la gestión de pedidos.</a:t>
            </a:r>
          </a:p>
        </p:txBody>
      </p:sp>
      <p:pic>
        <p:nvPicPr>
          <p:cNvPr id="10" name="Imagen 9">
            <a:extLst>
              <a:ext uri="{FF2B5EF4-FFF2-40B4-BE49-F238E27FC236}">
                <a16:creationId xmlns:a16="http://schemas.microsoft.com/office/drawing/2014/main" id="{AF8313AB-937E-4096-8994-47D90F62B19C}"/>
              </a:ext>
            </a:extLst>
          </p:cNvPr>
          <p:cNvPicPr>
            <a:picLocks noChangeAspect="1"/>
          </p:cNvPicPr>
          <p:nvPr/>
        </p:nvPicPr>
        <p:blipFill>
          <a:blip r:embed="rId5"/>
          <a:stretch>
            <a:fillRect/>
          </a:stretch>
        </p:blipFill>
        <p:spPr>
          <a:xfrm>
            <a:off x="3754489" y="790056"/>
            <a:ext cx="5090761" cy="2564594"/>
          </a:xfrm>
          <a:prstGeom prst="rect">
            <a:avLst/>
          </a:prstGeom>
          <a:ln>
            <a:solidFill>
              <a:schemeClr val="bg2"/>
            </a:solidFill>
          </a:ln>
        </p:spPr>
      </p:pic>
    </p:spTree>
    <p:extLst>
      <p:ext uri="{BB962C8B-B14F-4D97-AF65-F5344CB8AC3E}">
        <p14:creationId xmlns:p14="http://schemas.microsoft.com/office/powerpoint/2010/main" val="3353790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g1157cf22dbd_1_65"/>
          <p:cNvPicPr preferRelativeResize="0"/>
          <p:nvPr/>
        </p:nvPicPr>
        <p:blipFill rotWithShape="1">
          <a:blip r:embed="rId3">
            <a:alphaModFix/>
          </a:blip>
          <a:srcRect/>
          <a:stretch/>
        </p:blipFill>
        <p:spPr>
          <a:xfrm>
            <a:off x="6732240" y="5951568"/>
            <a:ext cx="2232249" cy="590072"/>
          </a:xfrm>
          <a:prstGeom prst="rect">
            <a:avLst/>
          </a:prstGeom>
          <a:noFill/>
          <a:ln>
            <a:noFill/>
          </a:ln>
        </p:spPr>
      </p:pic>
      <p:sp>
        <p:nvSpPr>
          <p:cNvPr id="127" name="Google Shape;127;g1157cf22dbd_1_65"/>
          <p:cNvSpPr txBox="1"/>
          <p:nvPr/>
        </p:nvSpPr>
        <p:spPr>
          <a:xfrm>
            <a:off x="298750" y="67750"/>
            <a:ext cx="643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800" b="1" dirty="0"/>
              <a:t>Introducción</a:t>
            </a:r>
            <a:endParaRPr sz="1800" b="1" dirty="0"/>
          </a:p>
        </p:txBody>
      </p:sp>
      <p:sp>
        <p:nvSpPr>
          <p:cNvPr id="128" name="Google Shape;128;g1157cf22dbd_1_65"/>
          <p:cNvSpPr txBox="1"/>
          <p:nvPr/>
        </p:nvSpPr>
        <p:spPr>
          <a:xfrm>
            <a:off x="4681371" y="629324"/>
            <a:ext cx="4101737" cy="4747423"/>
          </a:xfrm>
          <a:prstGeom prst="rect">
            <a:avLst/>
          </a:prstGeom>
          <a:noFill/>
          <a:ln>
            <a:noFill/>
          </a:ln>
        </p:spPr>
        <p:txBody>
          <a:bodyPr spcFirstLastPara="1" wrap="square" lIns="91425" tIns="91425" rIns="91425" bIns="91425" anchor="t" anchorCtr="0">
            <a:spAutoFit/>
          </a:bodyPr>
          <a:lstStyle/>
          <a:p>
            <a:pPr marL="133350" lvl="0" rtl="0">
              <a:lnSpc>
                <a:spcPct val="150000"/>
              </a:lnSpc>
              <a:spcBef>
                <a:spcPts val="0"/>
              </a:spcBef>
              <a:spcAft>
                <a:spcPts val="0"/>
              </a:spcAft>
              <a:buSzPts val="1500"/>
            </a:pPr>
            <a:r>
              <a:rPr lang="es-ES" sz="1500" dirty="0"/>
              <a:t>Mediante sistemas informáticos se busca la:</a:t>
            </a:r>
          </a:p>
          <a:p>
            <a:pPr marL="457200" lvl="0" indent="-323850" rtl="0">
              <a:lnSpc>
                <a:spcPct val="150000"/>
              </a:lnSpc>
              <a:spcBef>
                <a:spcPts val="0"/>
              </a:spcBef>
              <a:spcAft>
                <a:spcPts val="0"/>
              </a:spcAft>
              <a:buSzPts val="1500"/>
              <a:buChar char="❖"/>
            </a:pPr>
            <a:r>
              <a:rPr lang="es-ES" sz="1500" dirty="0"/>
              <a:t>Sistematización y automatización de los procesos administrativos y operacionales.</a:t>
            </a:r>
            <a:endParaRPr sz="1500" dirty="0"/>
          </a:p>
          <a:p>
            <a:pPr marL="457200" lvl="0" indent="-323850" rtl="0">
              <a:lnSpc>
                <a:spcPct val="150000"/>
              </a:lnSpc>
              <a:spcBef>
                <a:spcPts val="0"/>
              </a:spcBef>
              <a:spcAft>
                <a:spcPts val="0"/>
              </a:spcAft>
              <a:buSzPts val="1500"/>
              <a:buChar char="❖"/>
            </a:pPr>
            <a:r>
              <a:rPr lang="es-ES" sz="1500" dirty="0"/>
              <a:t>Gestión óptima de recursos materiales, económicos y humanos.</a:t>
            </a:r>
            <a:endParaRPr sz="1500" dirty="0"/>
          </a:p>
          <a:p>
            <a:pPr marL="0" lvl="0" indent="0" rtl="0">
              <a:lnSpc>
                <a:spcPct val="150000"/>
              </a:lnSpc>
              <a:spcBef>
                <a:spcPts val="1000"/>
              </a:spcBef>
              <a:spcAft>
                <a:spcPts val="0"/>
              </a:spcAft>
              <a:buNone/>
            </a:pPr>
            <a:r>
              <a:rPr lang="es-ES" sz="1500" b="1" dirty="0"/>
              <a:t>¿Qué se busca?</a:t>
            </a:r>
          </a:p>
          <a:p>
            <a:pPr marL="285750" indent="-285750">
              <a:lnSpc>
                <a:spcPct val="150000"/>
              </a:lnSpc>
              <a:spcBef>
                <a:spcPts val="1000"/>
              </a:spcBef>
              <a:buFont typeface="Wingdings" panose="05000000000000000000" pitchFamily="2" charset="2"/>
              <a:buChar char="v"/>
            </a:pPr>
            <a:r>
              <a:rPr lang="es-ES" sz="1500" dirty="0"/>
              <a:t>Diseñar y programar un sistema web parametrizable, que permita la gestión de recursos en negocios dedicados a la venta y distribución de productos varios.</a:t>
            </a:r>
          </a:p>
          <a:p>
            <a:pPr marL="0" lvl="0" indent="0" algn="just" rtl="0">
              <a:lnSpc>
                <a:spcPct val="150000"/>
              </a:lnSpc>
              <a:spcBef>
                <a:spcPts val="1000"/>
              </a:spcBef>
              <a:spcAft>
                <a:spcPts val="0"/>
              </a:spcAft>
              <a:buNone/>
            </a:pPr>
            <a:endParaRPr sz="1600" b="1" dirty="0"/>
          </a:p>
        </p:txBody>
      </p:sp>
      <p:pic>
        <p:nvPicPr>
          <p:cNvPr id="13" name="Imagen 12">
            <a:extLst>
              <a:ext uri="{FF2B5EF4-FFF2-40B4-BE49-F238E27FC236}">
                <a16:creationId xmlns:a16="http://schemas.microsoft.com/office/drawing/2014/main" id="{E34BAC93-84CA-4677-99DC-CC9BC574FC01}"/>
              </a:ext>
            </a:extLst>
          </p:cNvPr>
          <p:cNvPicPr>
            <a:picLocks noChangeAspect="1"/>
          </p:cNvPicPr>
          <p:nvPr/>
        </p:nvPicPr>
        <p:blipFill rotWithShape="1">
          <a:blip r:embed="rId4"/>
          <a:srcRect r="45353"/>
          <a:stretch/>
        </p:blipFill>
        <p:spPr>
          <a:xfrm>
            <a:off x="0" y="629324"/>
            <a:ext cx="4572000" cy="558194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g1157cf22dbd_1_292"/>
          <p:cNvPicPr preferRelativeResize="0"/>
          <p:nvPr/>
        </p:nvPicPr>
        <p:blipFill rotWithShape="1">
          <a:blip r:embed="rId3">
            <a:alphaModFix/>
          </a:blip>
          <a:srcRect/>
          <a:stretch/>
        </p:blipFill>
        <p:spPr>
          <a:xfrm>
            <a:off x="6732240" y="5951568"/>
            <a:ext cx="2232249" cy="590072"/>
          </a:xfrm>
          <a:prstGeom prst="rect">
            <a:avLst/>
          </a:prstGeom>
          <a:noFill/>
          <a:ln>
            <a:noFill/>
          </a:ln>
        </p:spPr>
      </p:pic>
      <p:sp>
        <p:nvSpPr>
          <p:cNvPr id="374" name="Google Shape;374;g1157cf22dbd_1_292"/>
          <p:cNvSpPr txBox="1"/>
          <p:nvPr/>
        </p:nvSpPr>
        <p:spPr>
          <a:xfrm>
            <a:off x="298750" y="67750"/>
            <a:ext cx="643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800" b="1"/>
              <a:t>Aplicación de SCRUM</a:t>
            </a:r>
            <a:endParaRPr sz="1800" b="1"/>
          </a:p>
        </p:txBody>
      </p:sp>
      <p:sp>
        <p:nvSpPr>
          <p:cNvPr id="375" name="Google Shape;375;g1157cf22dbd_1_292"/>
          <p:cNvSpPr txBox="1"/>
          <p:nvPr/>
        </p:nvSpPr>
        <p:spPr>
          <a:xfrm>
            <a:off x="619897" y="791906"/>
            <a:ext cx="3006495" cy="116952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1600" b="1" i="1" dirty="0"/>
              <a:t>Resultados del Sprint 3</a:t>
            </a:r>
          </a:p>
          <a:p>
            <a:pPr marL="0" lvl="0" indent="0" algn="ctr" rtl="0">
              <a:spcBef>
                <a:spcPts val="0"/>
              </a:spcBef>
              <a:spcAft>
                <a:spcPts val="0"/>
              </a:spcAft>
              <a:buNone/>
            </a:pPr>
            <a:endParaRPr lang="es-ES" sz="1600" b="1" i="1" dirty="0"/>
          </a:p>
          <a:p>
            <a:pPr marL="285750" indent="-285750">
              <a:buFont typeface="Wingdings" panose="05000000000000000000" pitchFamily="2" charset="2"/>
              <a:buChar char="v"/>
            </a:pPr>
            <a:r>
              <a:rPr lang="es-ES" sz="1600" dirty="0"/>
              <a:t>Módulo para la gestión de rutas.</a:t>
            </a:r>
          </a:p>
        </p:txBody>
      </p:sp>
      <p:pic>
        <p:nvPicPr>
          <p:cNvPr id="7" name="Imagen 6">
            <a:extLst>
              <a:ext uri="{FF2B5EF4-FFF2-40B4-BE49-F238E27FC236}">
                <a16:creationId xmlns:a16="http://schemas.microsoft.com/office/drawing/2014/main" id="{B62C7E53-E899-4BA2-BC68-09BDB27388E4}"/>
              </a:ext>
            </a:extLst>
          </p:cNvPr>
          <p:cNvPicPr>
            <a:picLocks noChangeAspect="1"/>
          </p:cNvPicPr>
          <p:nvPr/>
        </p:nvPicPr>
        <p:blipFill>
          <a:blip r:embed="rId4"/>
          <a:stretch>
            <a:fillRect/>
          </a:stretch>
        </p:blipFill>
        <p:spPr>
          <a:xfrm>
            <a:off x="983219" y="2085548"/>
            <a:ext cx="7177562" cy="3805028"/>
          </a:xfrm>
          <a:prstGeom prst="rect">
            <a:avLst/>
          </a:prstGeom>
          <a:ln>
            <a:solidFill>
              <a:schemeClr val="bg2"/>
            </a:solidFill>
          </a:ln>
        </p:spPr>
      </p:pic>
    </p:spTree>
    <p:extLst>
      <p:ext uri="{BB962C8B-B14F-4D97-AF65-F5344CB8AC3E}">
        <p14:creationId xmlns:p14="http://schemas.microsoft.com/office/powerpoint/2010/main" val="1775582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g1157cf22dbd_1_292"/>
          <p:cNvPicPr preferRelativeResize="0"/>
          <p:nvPr/>
        </p:nvPicPr>
        <p:blipFill rotWithShape="1">
          <a:blip r:embed="rId3">
            <a:alphaModFix/>
          </a:blip>
          <a:srcRect/>
          <a:stretch/>
        </p:blipFill>
        <p:spPr>
          <a:xfrm>
            <a:off x="6732240" y="5951568"/>
            <a:ext cx="2232249" cy="590072"/>
          </a:xfrm>
          <a:prstGeom prst="rect">
            <a:avLst/>
          </a:prstGeom>
          <a:noFill/>
          <a:ln>
            <a:noFill/>
          </a:ln>
        </p:spPr>
      </p:pic>
      <p:sp>
        <p:nvSpPr>
          <p:cNvPr id="374" name="Google Shape;374;g1157cf22dbd_1_292"/>
          <p:cNvSpPr txBox="1"/>
          <p:nvPr/>
        </p:nvSpPr>
        <p:spPr>
          <a:xfrm>
            <a:off x="298750" y="67750"/>
            <a:ext cx="643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800" b="1"/>
              <a:t>Aplicación de SCRUM</a:t>
            </a:r>
            <a:endParaRPr sz="1800" b="1"/>
          </a:p>
        </p:txBody>
      </p:sp>
      <p:sp>
        <p:nvSpPr>
          <p:cNvPr id="375" name="Google Shape;375;g1157cf22dbd_1_292"/>
          <p:cNvSpPr txBox="1"/>
          <p:nvPr/>
        </p:nvSpPr>
        <p:spPr>
          <a:xfrm>
            <a:off x="619897" y="791906"/>
            <a:ext cx="3006495" cy="116952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1600" b="1" i="1" dirty="0"/>
              <a:t>Resultados del Sprint 3</a:t>
            </a:r>
          </a:p>
          <a:p>
            <a:pPr marL="0" lvl="0" indent="0" algn="ctr" rtl="0">
              <a:spcBef>
                <a:spcPts val="0"/>
              </a:spcBef>
              <a:spcAft>
                <a:spcPts val="0"/>
              </a:spcAft>
              <a:buNone/>
            </a:pPr>
            <a:endParaRPr lang="es-ES" sz="1600" b="1" i="1" dirty="0"/>
          </a:p>
          <a:p>
            <a:pPr marL="285750" indent="-285750">
              <a:buFont typeface="Wingdings" panose="05000000000000000000" pitchFamily="2" charset="2"/>
              <a:buChar char="v"/>
            </a:pPr>
            <a:r>
              <a:rPr lang="es-ES" sz="1600" dirty="0"/>
              <a:t>Sub módulo para la planificación de entregas.</a:t>
            </a:r>
          </a:p>
        </p:txBody>
      </p:sp>
      <p:pic>
        <p:nvPicPr>
          <p:cNvPr id="6" name="Imagen 5">
            <a:extLst>
              <a:ext uri="{FF2B5EF4-FFF2-40B4-BE49-F238E27FC236}">
                <a16:creationId xmlns:a16="http://schemas.microsoft.com/office/drawing/2014/main" id="{C833296C-21C0-4D3E-B736-4B9A92D2DBDD}"/>
              </a:ext>
            </a:extLst>
          </p:cNvPr>
          <p:cNvPicPr>
            <a:picLocks noChangeAspect="1"/>
          </p:cNvPicPr>
          <p:nvPr/>
        </p:nvPicPr>
        <p:blipFill rotWithShape="1">
          <a:blip r:embed="rId4"/>
          <a:srcRect l="5311"/>
          <a:stretch/>
        </p:blipFill>
        <p:spPr>
          <a:xfrm>
            <a:off x="3411011" y="791906"/>
            <a:ext cx="5553478" cy="1627275"/>
          </a:xfrm>
          <a:prstGeom prst="rect">
            <a:avLst/>
          </a:prstGeom>
          <a:ln>
            <a:solidFill>
              <a:schemeClr val="tx1"/>
            </a:solidFill>
          </a:ln>
        </p:spPr>
      </p:pic>
      <p:pic>
        <p:nvPicPr>
          <p:cNvPr id="8" name="Imagen 7">
            <a:extLst>
              <a:ext uri="{FF2B5EF4-FFF2-40B4-BE49-F238E27FC236}">
                <a16:creationId xmlns:a16="http://schemas.microsoft.com/office/drawing/2014/main" id="{72405B11-3D72-47C9-9228-EADDAE285D6B}"/>
              </a:ext>
            </a:extLst>
          </p:cNvPr>
          <p:cNvPicPr>
            <a:picLocks noChangeAspect="1"/>
          </p:cNvPicPr>
          <p:nvPr/>
        </p:nvPicPr>
        <p:blipFill rotWithShape="1">
          <a:blip r:embed="rId5"/>
          <a:srcRect l="10294" t="26935" r="9414" b="6534"/>
          <a:stretch/>
        </p:blipFill>
        <p:spPr>
          <a:xfrm>
            <a:off x="3411011" y="2500474"/>
            <a:ext cx="5553478" cy="1834270"/>
          </a:xfrm>
          <a:prstGeom prst="rect">
            <a:avLst/>
          </a:prstGeom>
          <a:ln>
            <a:solidFill>
              <a:schemeClr val="tx1"/>
            </a:solidFill>
          </a:ln>
        </p:spPr>
      </p:pic>
      <p:pic>
        <p:nvPicPr>
          <p:cNvPr id="3" name="Imagen 2">
            <a:extLst>
              <a:ext uri="{FF2B5EF4-FFF2-40B4-BE49-F238E27FC236}">
                <a16:creationId xmlns:a16="http://schemas.microsoft.com/office/drawing/2014/main" id="{511FF56A-E924-4F2C-AD55-8F987068C027}"/>
              </a:ext>
            </a:extLst>
          </p:cNvPr>
          <p:cNvPicPr>
            <a:picLocks noChangeAspect="1"/>
          </p:cNvPicPr>
          <p:nvPr/>
        </p:nvPicPr>
        <p:blipFill rotWithShape="1">
          <a:blip r:embed="rId6"/>
          <a:srcRect l="3956"/>
          <a:stretch/>
        </p:blipFill>
        <p:spPr>
          <a:xfrm>
            <a:off x="430639" y="3555496"/>
            <a:ext cx="5294140" cy="2264343"/>
          </a:xfrm>
          <a:prstGeom prst="rect">
            <a:avLst/>
          </a:prstGeom>
          <a:ln>
            <a:solidFill>
              <a:schemeClr val="bg2"/>
            </a:solidFill>
          </a:ln>
        </p:spPr>
      </p:pic>
    </p:spTree>
    <p:extLst>
      <p:ext uri="{BB962C8B-B14F-4D97-AF65-F5344CB8AC3E}">
        <p14:creationId xmlns:p14="http://schemas.microsoft.com/office/powerpoint/2010/main" val="7825728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g1157cf22dbd_1_284"/>
          <p:cNvPicPr preferRelativeResize="0"/>
          <p:nvPr/>
        </p:nvPicPr>
        <p:blipFill rotWithShape="1">
          <a:blip r:embed="rId3">
            <a:alphaModFix/>
          </a:blip>
          <a:srcRect/>
          <a:stretch/>
        </p:blipFill>
        <p:spPr>
          <a:xfrm>
            <a:off x="6732240" y="5951568"/>
            <a:ext cx="2232249" cy="590072"/>
          </a:xfrm>
          <a:prstGeom prst="rect">
            <a:avLst/>
          </a:prstGeom>
          <a:noFill/>
          <a:ln>
            <a:noFill/>
          </a:ln>
        </p:spPr>
      </p:pic>
      <p:sp>
        <p:nvSpPr>
          <p:cNvPr id="383" name="Google Shape;383;g1157cf22dbd_1_284"/>
          <p:cNvSpPr txBox="1"/>
          <p:nvPr/>
        </p:nvSpPr>
        <p:spPr>
          <a:xfrm>
            <a:off x="298750" y="67750"/>
            <a:ext cx="643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800" b="1"/>
              <a:t>Aplicación de SCRUM</a:t>
            </a:r>
            <a:endParaRPr sz="1800" b="1"/>
          </a:p>
        </p:txBody>
      </p:sp>
      <p:sp>
        <p:nvSpPr>
          <p:cNvPr id="384" name="Google Shape;384;g1157cf22dbd_1_284"/>
          <p:cNvSpPr txBox="1"/>
          <p:nvPr/>
        </p:nvSpPr>
        <p:spPr>
          <a:xfrm>
            <a:off x="1355250" y="690882"/>
            <a:ext cx="6433500" cy="92329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1600" b="1" i="1" dirty="0"/>
              <a:t>Resultados del Sprint 3</a:t>
            </a:r>
          </a:p>
          <a:p>
            <a:pPr marL="0" lvl="0" indent="0" algn="ctr" rtl="0">
              <a:spcBef>
                <a:spcPts val="0"/>
              </a:spcBef>
              <a:spcAft>
                <a:spcPts val="0"/>
              </a:spcAft>
              <a:buNone/>
            </a:pPr>
            <a:endParaRPr lang="es-ES" sz="1600" b="1" i="1" dirty="0"/>
          </a:p>
          <a:p>
            <a:pPr marL="0" lvl="0" indent="0" algn="ctr" rtl="0">
              <a:spcBef>
                <a:spcPts val="0"/>
              </a:spcBef>
              <a:spcAft>
                <a:spcPts val="0"/>
              </a:spcAft>
              <a:buNone/>
            </a:pPr>
            <a:r>
              <a:rPr lang="es-EC" sz="1600" dirty="0"/>
              <a:t>Burndown Chart Sprint 3</a:t>
            </a:r>
            <a:endParaRPr sz="1600" dirty="0"/>
          </a:p>
        </p:txBody>
      </p:sp>
      <p:graphicFrame>
        <p:nvGraphicFramePr>
          <p:cNvPr id="6" name="Gráfico 5" title="Gráfico">
            <a:extLst>
              <a:ext uri="{FF2B5EF4-FFF2-40B4-BE49-F238E27FC236}">
                <a16:creationId xmlns:a16="http://schemas.microsoft.com/office/drawing/2014/main" id="{00000000-0008-0000-0600-000003000000}"/>
              </a:ext>
            </a:extLst>
          </p:cNvPr>
          <p:cNvGraphicFramePr/>
          <p:nvPr>
            <p:extLst>
              <p:ext uri="{D42A27DB-BD31-4B8C-83A1-F6EECF244321}">
                <p14:modId xmlns:p14="http://schemas.microsoft.com/office/powerpoint/2010/main" val="822424877"/>
              </p:ext>
            </p:extLst>
          </p:nvPr>
        </p:nvGraphicFramePr>
        <p:xfrm>
          <a:off x="1190180" y="1734245"/>
          <a:ext cx="6763640" cy="418247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308225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g1157cf22dbd_1_292"/>
          <p:cNvPicPr preferRelativeResize="0"/>
          <p:nvPr/>
        </p:nvPicPr>
        <p:blipFill rotWithShape="1">
          <a:blip r:embed="rId3">
            <a:alphaModFix/>
          </a:blip>
          <a:srcRect/>
          <a:stretch/>
        </p:blipFill>
        <p:spPr>
          <a:xfrm>
            <a:off x="6732240" y="5951568"/>
            <a:ext cx="2232249" cy="590072"/>
          </a:xfrm>
          <a:prstGeom prst="rect">
            <a:avLst/>
          </a:prstGeom>
          <a:noFill/>
          <a:ln>
            <a:noFill/>
          </a:ln>
        </p:spPr>
      </p:pic>
      <p:sp>
        <p:nvSpPr>
          <p:cNvPr id="374" name="Google Shape;374;g1157cf22dbd_1_292"/>
          <p:cNvSpPr txBox="1"/>
          <p:nvPr/>
        </p:nvSpPr>
        <p:spPr>
          <a:xfrm>
            <a:off x="298750" y="67750"/>
            <a:ext cx="643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800" b="1"/>
              <a:t>Aplicación de SCRUM</a:t>
            </a:r>
            <a:endParaRPr sz="1800" b="1"/>
          </a:p>
        </p:txBody>
      </p:sp>
      <p:sp>
        <p:nvSpPr>
          <p:cNvPr id="375" name="Google Shape;375;g1157cf22dbd_1_292"/>
          <p:cNvSpPr txBox="1"/>
          <p:nvPr/>
        </p:nvSpPr>
        <p:spPr>
          <a:xfrm>
            <a:off x="611188" y="791906"/>
            <a:ext cx="3006495" cy="166196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1600" b="1" i="1" dirty="0"/>
              <a:t>Resultados del Sprint 4</a:t>
            </a:r>
          </a:p>
          <a:p>
            <a:pPr marL="0" lvl="0" indent="0" algn="ctr" rtl="0">
              <a:spcBef>
                <a:spcPts val="0"/>
              </a:spcBef>
              <a:spcAft>
                <a:spcPts val="0"/>
              </a:spcAft>
              <a:buNone/>
            </a:pPr>
            <a:endParaRPr lang="es-ES" sz="1600" b="1" i="1" dirty="0"/>
          </a:p>
          <a:p>
            <a:pPr marL="285750" indent="-285750">
              <a:buFont typeface="Wingdings" panose="05000000000000000000" pitchFamily="2" charset="2"/>
              <a:buChar char="v"/>
            </a:pPr>
            <a:r>
              <a:rPr lang="es-ES" sz="1600" dirty="0"/>
              <a:t>Autenticación.</a:t>
            </a:r>
          </a:p>
          <a:p>
            <a:pPr marL="285750" indent="-285750">
              <a:buFont typeface="Wingdings" panose="05000000000000000000" pitchFamily="2" charset="2"/>
              <a:buChar char="v"/>
            </a:pPr>
            <a:r>
              <a:rPr lang="es-ES" sz="1600" dirty="0"/>
              <a:t>Parámetros configurables de la Empresa.</a:t>
            </a:r>
          </a:p>
          <a:p>
            <a:pPr marL="285750" indent="-285750">
              <a:buFont typeface="Wingdings" panose="05000000000000000000" pitchFamily="2" charset="2"/>
              <a:buChar char="v"/>
            </a:pPr>
            <a:endParaRPr lang="es-ES" sz="1600" dirty="0"/>
          </a:p>
        </p:txBody>
      </p:sp>
      <p:pic>
        <p:nvPicPr>
          <p:cNvPr id="8" name="Imagen 7">
            <a:extLst>
              <a:ext uri="{FF2B5EF4-FFF2-40B4-BE49-F238E27FC236}">
                <a16:creationId xmlns:a16="http://schemas.microsoft.com/office/drawing/2014/main" id="{CF5BCAE1-357B-4E2A-B6BD-0021A772DCC4}"/>
              </a:ext>
            </a:extLst>
          </p:cNvPr>
          <p:cNvPicPr>
            <a:picLocks noChangeAspect="1"/>
          </p:cNvPicPr>
          <p:nvPr/>
        </p:nvPicPr>
        <p:blipFill rotWithShape="1">
          <a:blip r:embed="rId4"/>
          <a:srcRect l="13370" t="9289" r="13654" b="8829"/>
          <a:stretch/>
        </p:blipFill>
        <p:spPr>
          <a:xfrm>
            <a:off x="4328160" y="791906"/>
            <a:ext cx="4337383" cy="2325188"/>
          </a:xfrm>
          <a:prstGeom prst="rect">
            <a:avLst/>
          </a:prstGeom>
          <a:ln>
            <a:solidFill>
              <a:schemeClr val="tx1"/>
            </a:solidFill>
          </a:ln>
        </p:spPr>
      </p:pic>
      <p:pic>
        <p:nvPicPr>
          <p:cNvPr id="9" name="Imagen 8">
            <a:extLst>
              <a:ext uri="{FF2B5EF4-FFF2-40B4-BE49-F238E27FC236}">
                <a16:creationId xmlns:a16="http://schemas.microsoft.com/office/drawing/2014/main" id="{4325474F-F851-4659-93E1-92C1EFC786C3}"/>
              </a:ext>
            </a:extLst>
          </p:cNvPr>
          <p:cNvPicPr>
            <a:picLocks noChangeAspect="1"/>
          </p:cNvPicPr>
          <p:nvPr/>
        </p:nvPicPr>
        <p:blipFill rotWithShape="1">
          <a:blip r:embed="rId5">
            <a:extLst>
              <a:ext uri="{28A0092B-C50C-407E-A947-70E740481C1C}">
                <a14:useLocalDpi xmlns:a14="http://schemas.microsoft.com/office/drawing/2010/main" val="0"/>
              </a:ext>
            </a:extLst>
          </a:blip>
          <a:srcRect l="25714" t="7672" r="26017" b="7572"/>
          <a:stretch/>
        </p:blipFill>
        <p:spPr bwMode="auto">
          <a:xfrm>
            <a:off x="5155989" y="2985323"/>
            <a:ext cx="3509554" cy="2966245"/>
          </a:xfrm>
          <a:prstGeom prst="rect">
            <a:avLst/>
          </a:prstGeom>
          <a:no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11" name="Imagen 10">
            <a:extLst>
              <a:ext uri="{FF2B5EF4-FFF2-40B4-BE49-F238E27FC236}">
                <a16:creationId xmlns:a16="http://schemas.microsoft.com/office/drawing/2014/main" id="{BD47BBDF-BA53-4A13-91B5-097782556B69}"/>
              </a:ext>
            </a:extLst>
          </p:cNvPr>
          <p:cNvPicPr>
            <a:picLocks noChangeAspect="1"/>
          </p:cNvPicPr>
          <p:nvPr/>
        </p:nvPicPr>
        <p:blipFill rotWithShape="1">
          <a:blip r:embed="rId6"/>
          <a:srcRect r="9772" b="1929"/>
          <a:stretch/>
        </p:blipFill>
        <p:spPr bwMode="auto">
          <a:xfrm>
            <a:off x="236720" y="2985323"/>
            <a:ext cx="4875212" cy="2425700"/>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396523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g1157cf22dbd_1_292"/>
          <p:cNvPicPr preferRelativeResize="0"/>
          <p:nvPr/>
        </p:nvPicPr>
        <p:blipFill rotWithShape="1">
          <a:blip r:embed="rId3">
            <a:alphaModFix/>
          </a:blip>
          <a:srcRect/>
          <a:stretch/>
        </p:blipFill>
        <p:spPr>
          <a:xfrm>
            <a:off x="6732240" y="5951568"/>
            <a:ext cx="2232249" cy="590072"/>
          </a:xfrm>
          <a:prstGeom prst="rect">
            <a:avLst/>
          </a:prstGeom>
          <a:noFill/>
          <a:ln>
            <a:noFill/>
          </a:ln>
        </p:spPr>
      </p:pic>
      <p:sp>
        <p:nvSpPr>
          <p:cNvPr id="374" name="Google Shape;374;g1157cf22dbd_1_292"/>
          <p:cNvSpPr txBox="1"/>
          <p:nvPr/>
        </p:nvSpPr>
        <p:spPr>
          <a:xfrm>
            <a:off x="298750" y="67750"/>
            <a:ext cx="643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800" b="1"/>
              <a:t>Aplicación de SCRUM</a:t>
            </a:r>
            <a:endParaRPr sz="1800" b="1"/>
          </a:p>
        </p:txBody>
      </p:sp>
      <p:sp>
        <p:nvSpPr>
          <p:cNvPr id="375" name="Google Shape;375;g1157cf22dbd_1_292"/>
          <p:cNvSpPr txBox="1"/>
          <p:nvPr/>
        </p:nvSpPr>
        <p:spPr>
          <a:xfrm>
            <a:off x="611188" y="791906"/>
            <a:ext cx="3006495" cy="116952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1600" b="1" i="1" dirty="0"/>
              <a:t>Resultados del Sprint 4</a:t>
            </a:r>
          </a:p>
          <a:p>
            <a:pPr marL="0" lvl="0" indent="0" algn="ctr" rtl="0">
              <a:spcBef>
                <a:spcPts val="0"/>
              </a:spcBef>
              <a:spcAft>
                <a:spcPts val="0"/>
              </a:spcAft>
              <a:buNone/>
            </a:pPr>
            <a:endParaRPr lang="es-ES" sz="1600" b="1" i="1" dirty="0"/>
          </a:p>
          <a:p>
            <a:pPr marL="285750" indent="-285750">
              <a:buFont typeface="Wingdings" panose="05000000000000000000" pitchFamily="2" charset="2"/>
              <a:buChar char="v"/>
            </a:pPr>
            <a:r>
              <a:rPr lang="es-ES" sz="1600" dirty="0"/>
              <a:t>Módulo de Facturación y Cuadre de Caja.</a:t>
            </a:r>
          </a:p>
        </p:txBody>
      </p:sp>
      <p:pic>
        <p:nvPicPr>
          <p:cNvPr id="10" name="Imagen 9">
            <a:extLst>
              <a:ext uri="{FF2B5EF4-FFF2-40B4-BE49-F238E27FC236}">
                <a16:creationId xmlns:a16="http://schemas.microsoft.com/office/drawing/2014/main" id="{79B7363C-9F76-4619-997B-F808CE07C37F}"/>
              </a:ext>
            </a:extLst>
          </p:cNvPr>
          <p:cNvPicPr>
            <a:picLocks noChangeAspect="1"/>
          </p:cNvPicPr>
          <p:nvPr/>
        </p:nvPicPr>
        <p:blipFill>
          <a:blip r:embed="rId4"/>
          <a:stretch>
            <a:fillRect/>
          </a:stretch>
        </p:blipFill>
        <p:spPr>
          <a:xfrm>
            <a:off x="3617683" y="848616"/>
            <a:ext cx="5209419" cy="1700853"/>
          </a:xfrm>
          <a:prstGeom prst="rect">
            <a:avLst/>
          </a:prstGeom>
          <a:ln>
            <a:solidFill>
              <a:schemeClr val="tx1"/>
            </a:solidFill>
          </a:ln>
        </p:spPr>
      </p:pic>
      <p:pic>
        <p:nvPicPr>
          <p:cNvPr id="13" name="Imagen 12">
            <a:extLst>
              <a:ext uri="{FF2B5EF4-FFF2-40B4-BE49-F238E27FC236}">
                <a16:creationId xmlns:a16="http://schemas.microsoft.com/office/drawing/2014/main" id="{9C28FBF0-DA9E-4CE6-A629-7C2892862DA1}"/>
              </a:ext>
            </a:extLst>
          </p:cNvPr>
          <p:cNvPicPr>
            <a:picLocks noChangeAspect="1"/>
          </p:cNvPicPr>
          <p:nvPr/>
        </p:nvPicPr>
        <p:blipFill>
          <a:blip r:embed="rId5"/>
          <a:stretch>
            <a:fillRect/>
          </a:stretch>
        </p:blipFill>
        <p:spPr>
          <a:xfrm>
            <a:off x="732968" y="2690632"/>
            <a:ext cx="3877492" cy="3235800"/>
          </a:xfrm>
          <a:prstGeom prst="rect">
            <a:avLst/>
          </a:prstGeom>
          <a:ln>
            <a:solidFill>
              <a:schemeClr val="tx1"/>
            </a:solidFill>
          </a:ln>
        </p:spPr>
      </p:pic>
      <p:pic>
        <p:nvPicPr>
          <p:cNvPr id="14" name="Imagen 13">
            <a:extLst>
              <a:ext uri="{FF2B5EF4-FFF2-40B4-BE49-F238E27FC236}">
                <a16:creationId xmlns:a16="http://schemas.microsoft.com/office/drawing/2014/main" id="{78E783A2-59C1-4413-B8E6-959FE6C0F6F7}"/>
              </a:ext>
            </a:extLst>
          </p:cNvPr>
          <p:cNvPicPr>
            <a:picLocks noChangeAspect="1"/>
          </p:cNvPicPr>
          <p:nvPr/>
        </p:nvPicPr>
        <p:blipFill>
          <a:blip r:embed="rId6"/>
          <a:stretch>
            <a:fillRect/>
          </a:stretch>
        </p:blipFill>
        <p:spPr>
          <a:xfrm>
            <a:off x="4839788" y="2690632"/>
            <a:ext cx="3189514" cy="3297876"/>
          </a:xfrm>
          <a:prstGeom prst="rect">
            <a:avLst/>
          </a:prstGeom>
          <a:ln>
            <a:solidFill>
              <a:schemeClr val="tx1"/>
            </a:solidFill>
          </a:ln>
        </p:spPr>
      </p:pic>
    </p:spTree>
    <p:extLst>
      <p:ext uri="{BB962C8B-B14F-4D97-AF65-F5344CB8AC3E}">
        <p14:creationId xmlns:p14="http://schemas.microsoft.com/office/powerpoint/2010/main" val="13245036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g1157cf22dbd_1_292"/>
          <p:cNvPicPr preferRelativeResize="0"/>
          <p:nvPr/>
        </p:nvPicPr>
        <p:blipFill rotWithShape="1">
          <a:blip r:embed="rId3">
            <a:alphaModFix/>
          </a:blip>
          <a:srcRect/>
          <a:stretch/>
        </p:blipFill>
        <p:spPr>
          <a:xfrm>
            <a:off x="6732240" y="5951568"/>
            <a:ext cx="2232249" cy="590072"/>
          </a:xfrm>
          <a:prstGeom prst="rect">
            <a:avLst/>
          </a:prstGeom>
          <a:noFill/>
          <a:ln>
            <a:noFill/>
          </a:ln>
        </p:spPr>
      </p:pic>
      <p:sp>
        <p:nvSpPr>
          <p:cNvPr id="374" name="Google Shape;374;g1157cf22dbd_1_292"/>
          <p:cNvSpPr txBox="1"/>
          <p:nvPr/>
        </p:nvSpPr>
        <p:spPr>
          <a:xfrm>
            <a:off x="298750" y="67750"/>
            <a:ext cx="643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800" b="1"/>
              <a:t>Aplicación de SCRUM</a:t>
            </a:r>
            <a:endParaRPr sz="1800" b="1"/>
          </a:p>
        </p:txBody>
      </p:sp>
      <p:sp>
        <p:nvSpPr>
          <p:cNvPr id="375" name="Google Shape;375;g1157cf22dbd_1_292"/>
          <p:cNvSpPr txBox="1"/>
          <p:nvPr/>
        </p:nvSpPr>
        <p:spPr>
          <a:xfrm>
            <a:off x="611188" y="791906"/>
            <a:ext cx="3006495" cy="116952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1600" b="1" i="1" dirty="0"/>
              <a:t>Resultados del Sprint 4</a:t>
            </a:r>
          </a:p>
          <a:p>
            <a:pPr marL="0" lvl="0" indent="0" algn="ctr" rtl="0">
              <a:spcBef>
                <a:spcPts val="0"/>
              </a:spcBef>
              <a:spcAft>
                <a:spcPts val="0"/>
              </a:spcAft>
              <a:buNone/>
            </a:pPr>
            <a:endParaRPr lang="es-ES" sz="1600" b="1" i="1" dirty="0"/>
          </a:p>
          <a:p>
            <a:pPr marL="285750" indent="-285750">
              <a:buFont typeface="Wingdings" panose="05000000000000000000" pitchFamily="2" charset="2"/>
              <a:buChar char="v"/>
            </a:pPr>
            <a:r>
              <a:rPr lang="es-ES" sz="1600" dirty="0"/>
              <a:t>Módulo para la Generación de Reportes.</a:t>
            </a:r>
          </a:p>
        </p:txBody>
      </p:sp>
      <p:pic>
        <p:nvPicPr>
          <p:cNvPr id="8" name="Imagen 7">
            <a:extLst>
              <a:ext uri="{FF2B5EF4-FFF2-40B4-BE49-F238E27FC236}">
                <a16:creationId xmlns:a16="http://schemas.microsoft.com/office/drawing/2014/main" id="{AC58D480-0479-46C3-BC61-B6E0E2FDC8F7}"/>
              </a:ext>
            </a:extLst>
          </p:cNvPr>
          <p:cNvPicPr>
            <a:picLocks noChangeAspect="1"/>
          </p:cNvPicPr>
          <p:nvPr/>
        </p:nvPicPr>
        <p:blipFill rotWithShape="1">
          <a:blip r:embed="rId4"/>
          <a:srcRect l="19084" b="36251"/>
          <a:stretch/>
        </p:blipFill>
        <p:spPr>
          <a:xfrm>
            <a:off x="3953690" y="863273"/>
            <a:ext cx="4809309" cy="1584824"/>
          </a:xfrm>
          <a:prstGeom prst="rect">
            <a:avLst/>
          </a:prstGeom>
          <a:ln>
            <a:solidFill>
              <a:schemeClr val="tx1"/>
            </a:solidFill>
          </a:ln>
        </p:spPr>
      </p:pic>
      <p:pic>
        <p:nvPicPr>
          <p:cNvPr id="9" name="Imagen 8">
            <a:extLst>
              <a:ext uri="{FF2B5EF4-FFF2-40B4-BE49-F238E27FC236}">
                <a16:creationId xmlns:a16="http://schemas.microsoft.com/office/drawing/2014/main" id="{560301EF-ECEE-4B11-9CB8-A6C7B2A4A8FE}"/>
              </a:ext>
            </a:extLst>
          </p:cNvPr>
          <p:cNvPicPr>
            <a:picLocks noChangeAspect="1"/>
          </p:cNvPicPr>
          <p:nvPr/>
        </p:nvPicPr>
        <p:blipFill>
          <a:blip r:embed="rId5"/>
          <a:stretch>
            <a:fillRect/>
          </a:stretch>
        </p:blipFill>
        <p:spPr>
          <a:xfrm>
            <a:off x="414744" y="2536914"/>
            <a:ext cx="5943600" cy="2359660"/>
          </a:xfrm>
          <a:prstGeom prst="rect">
            <a:avLst/>
          </a:prstGeom>
          <a:ln>
            <a:solidFill>
              <a:schemeClr val="tx1"/>
            </a:solidFill>
          </a:ln>
        </p:spPr>
      </p:pic>
      <p:pic>
        <p:nvPicPr>
          <p:cNvPr id="11" name="Imagen 10">
            <a:extLst>
              <a:ext uri="{FF2B5EF4-FFF2-40B4-BE49-F238E27FC236}">
                <a16:creationId xmlns:a16="http://schemas.microsoft.com/office/drawing/2014/main" id="{ABD96924-F69D-400D-9E95-25F28AFC60A8}"/>
              </a:ext>
            </a:extLst>
          </p:cNvPr>
          <p:cNvPicPr>
            <a:picLocks noChangeAspect="1"/>
          </p:cNvPicPr>
          <p:nvPr/>
        </p:nvPicPr>
        <p:blipFill rotWithShape="1">
          <a:blip r:embed="rId6"/>
          <a:srcRect l="21282" r="1941"/>
          <a:stretch/>
        </p:blipFill>
        <p:spPr>
          <a:xfrm>
            <a:off x="4199707" y="3381088"/>
            <a:ext cx="4563292" cy="2570480"/>
          </a:xfrm>
          <a:prstGeom prst="rect">
            <a:avLst/>
          </a:prstGeom>
          <a:ln>
            <a:solidFill>
              <a:schemeClr val="tx1"/>
            </a:solidFill>
          </a:ln>
        </p:spPr>
      </p:pic>
    </p:spTree>
    <p:extLst>
      <p:ext uri="{BB962C8B-B14F-4D97-AF65-F5344CB8AC3E}">
        <p14:creationId xmlns:p14="http://schemas.microsoft.com/office/powerpoint/2010/main" val="534877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g1157cf22dbd_1_284"/>
          <p:cNvPicPr preferRelativeResize="0"/>
          <p:nvPr/>
        </p:nvPicPr>
        <p:blipFill rotWithShape="1">
          <a:blip r:embed="rId3">
            <a:alphaModFix/>
          </a:blip>
          <a:srcRect/>
          <a:stretch/>
        </p:blipFill>
        <p:spPr>
          <a:xfrm>
            <a:off x="6732240" y="5951568"/>
            <a:ext cx="2232249" cy="590072"/>
          </a:xfrm>
          <a:prstGeom prst="rect">
            <a:avLst/>
          </a:prstGeom>
          <a:noFill/>
          <a:ln>
            <a:noFill/>
          </a:ln>
        </p:spPr>
      </p:pic>
      <p:sp>
        <p:nvSpPr>
          <p:cNvPr id="383" name="Google Shape;383;g1157cf22dbd_1_284"/>
          <p:cNvSpPr txBox="1"/>
          <p:nvPr/>
        </p:nvSpPr>
        <p:spPr>
          <a:xfrm>
            <a:off x="298750" y="67750"/>
            <a:ext cx="643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800" b="1"/>
              <a:t>Aplicación de SCRUM</a:t>
            </a:r>
            <a:endParaRPr sz="1800" b="1"/>
          </a:p>
        </p:txBody>
      </p:sp>
      <p:sp>
        <p:nvSpPr>
          <p:cNvPr id="384" name="Google Shape;384;g1157cf22dbd_1_284"/>
          <p:cNvSpPr txBox="1"/>
          <p:nvPr/>
        </p:nvSpPr>
        <p:spPr>
          <a:xfrm>
            <a:off x="1355250" y="690882"/>
            <a:ext cx="6433500" cy="92329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1600" b="1" i="1" dirty="0"/>
              <a:t>Resultados del Sprint 4</a:t>
            </a:r>
          </a:p>
          <a:p>
            <a:pPr marL="0" lvl="0" indent="0" algn="ctr" rtl="0">
              <a:spcBef>
                <a:spcPts val="0"/>
              </a:spcBef>
              <a:spcAft>
                <a:spcPts val="0"/>
              </a:spcAft>
              <a:buNone/>
            </a:pPr>
            <a:endParaRPr lang="es-ES" sz="1600" b="1" i="1" dirty="0"/>
          </a:p>
          <a:p>
            <a:pPr marL="0" lvl="0" indent="0" algn="ctr" rtl="0">
              <a:spcBef>
                <a:spcPts val="0"/>
              </a:spcBef>
              <a:spcAft>
                <a:spcPts val="0"/>
              </a:spcAft>
              <a:buNone/>
            </a:pPr>
            <a:r>
              <a:rPr lang="es-EC" sz="1600" dirty="0"/>
              <a:t>Burndown Chart Sprint 4</a:t>
            </a:r>
            <a:endParaRPr sz="1600" dirty="0"/>
          </a:p>
        </p:txBody>
      </p:sp>
      <p:graphicFrame>
        <p:nvGraphicFramePr>
          <p:cNvPr id="7" name="Gráfico 6" title="Gráfico">
            <a:extLst>
              <a:ext uri="{FF2B5EF4-FFF2-40B4-BE49-F238E27FC236}">
                <a16:creationId xmlns:a16="http://schemas.microsoft.com/office/drawing/2014/main" id="{00000000-0008-0000-0700-000004000000}"/>
              </a:ext>
            </a:extLst>
          </p:cNvPr>
          <p:cNvGraphicFramePr/>
          <p:nvPr>
            <p:extLst>
              <p:ext uri="{D42A27DB-BD31-4B8C-83A1-F6EECF244321}">
                <p14:modId xmlns:p14="http://schemas.microsoft.com/office/powerpoint/2010/main" val="3666010036"/>
              </p:ext>
            </p:extLst>
          </p:nvPr>
        </p:nvGraphicFramePr>
        <p:xfrm>
          <a:off x="1200694" y="1698140"/>
          <a:ext cx="6742611" cy="416946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106459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g1157cf22dbd_1_284"/>
          <p:cNvPicPr preferRelativeResize="0"/>
          <p:nvPr/>
        </p:nvPicPr>
        <p:blipFill rotWithShape="1">
          <a:blip r:embed="rId3">
            <a:alphaModFix/>
          </a:blip>
          <a:srcRect/>
          <a:stretch/>
        </p:blipFill>
        <p:spPr>
          <a:xfrm>
            <a:off x="6732240" y="5951568"/>
            <a:ext cx="2232249" cy="590072"/>
          </a:xfrm>
          <a:prstGeom prst="rect">
            <a:avLst/>
          </a:prstGeom>
          <a:noFill/>
          <a:ln>
            <a:noFill/>
          </a:ln>
        </p:spPr>
      </p:pic>
      <p:sp>
        <p:nvSpPr>
          <p:cNvPr id="383" name="Google Shape;383;g1157cf22dbd_1_284"/>
          <p:cNvSpPr txBox="1"/>
          <p:nvPr/>
        </p:nvSpPr>
        <p:spPr>
          <a:xfrm>
            <a:off x="298740" y="85510"/>
            <a:ext cx="6433500" cy="461700"/>
          </a:xfrm>
          <a:prstGeom prst="rect">
            <a:avLst/>
          </a:prstGeom>
          <a:noFill/>
          <a:ln>
            <a:noFill/>
          </a:ln>
        </p:spPr>
        <p:txBody>
          <a:bodyPr spcFirstLastPara="1" wrap="square" lIns="91425" tIns="91425" rIns="91425" bIns="91425" anchor="t" anchorCtr="0">
            <a:spAutoFit/>
          </a:bodyPr>
          <a:lstStyle/>
          <a:p>
            <a:r>
              <a:rPr lang="es-419" sz="1800" b="1" dirty="0">
                <a:effectLst/>
                <a:latin typeface="Arial" panose="020B0604020202020204" pitchFamily="34" charset="0"/>
                <a:ea typeface="Times New Roman" panose="02020603050405020304" pitchFamily="18" charset="0"/>
                <a:cs typeface="Times New Roman" panose="02020603050405020304" pitchFamily="18" charset="0"/>
              </a:rPr>
              <a:t>Recolección de Datos</a:t>
            </a:r>
            <a:endParaRPr lang="es-EC" sz="1800" b="1"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84" name="Google Shape;384;g1157cf22dbd_1_284"/>
          <p:cNvSpPr txBox="1"/>
          <p:nvPr/>
        </p:nvSpPr>
        <p:spPr>
          <a:xfrm>
            <a:off x="587756" y="793692"/>
            <a:ext cx="6433500" cy="430857"/>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s-ES" sz="1600" b="1" i="1" dirty="0"/>
              <a:t>Pruebas de carga</a:t>
            </a:r>
          </a:p>
        </p:txBody>
      </p:sp>
      <p:pic>
        <p:nvPicPr>
          <p:cNvPr id="6" name="Imagen 5">
            <a:extLst>
              <a:ext uri="{FF2B5EF4-FFF2-40B4-BE49-F238E27FC236}">
                <a16:creationId xmlns:a16="http://schemas.microsoft.com/office/drawing/2014/main" id="{D3E5D037-FDD4-4C2D-9785-1BEDD8B4A1CE}"/>
              </a:ext>
            </a:extLst>
          </p:cNvPr>
          <p:cNvPicPr>
            <a:picLocks noChangeAspect="1"/>
          </p:cNvPicPr>
          <p:nvPr/>
        </p:nvPicPr>
        <p:blipFill>
          <a:blip r:embed="rId4"/>
          <a:stretch>
            <a:fillRect/>
          </a:stretch>
        </p:blipFill>
        <p:spPr>
          <a:xfrm>
            <a:off x="502697" y="1488791"/>
            <a:ext cx="6727444" cy="2172338"/>
          </a:xfrm>
          <a:prstGeom prst="rect">
            <a:avLst/>
          </a:prstGeom>
        </p:spPr>
      </p:pic>
      <p:pic>
        <p:nvPicPr>
          <p:cNvPr id="8" name="Imagen 7">
            <a:extLst>
              <a:ext uri="{FF2B5EF4-FFF2-40B4-BE49-F238E27FC236}">
                <a16:creationId xmlns:a16="http://schemas.microsoft.com/office/drawing/2014/main" id="{DC732F0B-3F0D-47C2-ADE9-C070A8A17787}"/>
              </a:ext>
            </a:extLst>
          </p:cNvPr>
          <p:cNvPicPr>
            <a:picLocks noChangeAspect="1"/>
          </p:cNvPicPr>
          <p:nvPr/>
        </p:nvPicPr>
        <p:blipFill rotWithShape="1">
          <a:blip r:embed="rId5"/>
          <a:srcRect r="1027"/>
          <a:stretch/>
        </p:blipFill>
        <p:spPr>
          <a:xfrm>
            <a:off x="2241152" y="3514988"/>
            <a:ext cx="6400151" cy="2045510"/>
          </a:xfrm>
          <a:prstGeom prst="rect">
            <a:avLst/>
          </a:prstGeom>
        </p:spPr>
      </p:pic>
    </p:spTree>
    <p:extLst>
      <p:ext uri="{BB962C8B-B14F-4D97-AF65-F5344CB8AC3E}">
        <p14:creationId xmlns:p14="http://schemas.microsoft.com/office/powerpoint/2010/main" val="12257538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g1157cf22dbd_1_284"/>
          <p:cNvPicPr preferRelativeResize="0"/>
          <p:nvPr/>
        </p:nvPicPr>
        <p:blipFill rotWithShape="1">
          <a:blip r:embed="rId3">
            <a:alphaModFix/>
          </a:blip>
          <a:srcRect/>
          <a:stretch/>
        </p:blipFill>
        <p:spPr>
          <a:xfrm>
            <a:off x="6732240" y="5951568"/>
            <a:ext cx="2232249" cy="590072"/>
          </a:xfrm>
          <a:prstGeom prst="rect">
            <a:avLst/>
          </a:prstGeom>
          <a:noFill/>
          <a:ln>
            <a:noFill/>
          </a:ln>
        </p:spPr>
      </p:pic>
      <p:sp>
        <p:nvSpPr>
          <p:cNvPr id="383" name="Google Shape;383;g1157cf22dbd_1_284"/>
          <p:cNvSpPr txBox="1"/>
          <p:nvPr/>
        </p:nvSpPr>
        <p:spPr>
          <a:xfrm>
            <a:off x="298750" y="67750"/>
            <a:ext cx="6433500" cy="461635"/>
          </a:xfrm>
          <a:prstGeom prst="rect">
            <a:avLst/>
          </a:prstGeom>
          <a:noFill/>
          <a:ln>
            <a:noFill/>
          </a:ln>
        </p:spPr>
        <p:txBody>
          <a:bodyPr spcFirstLastPara="1" wrap="square" lIns="91425" tIns="91425" rIns="91425" bIns="91425" anchor="t" anchorCtr="0">
            <a:spAutoFit/>
          </a:bodyPr>
          <a:lstStyle/>
          <a:p>
            <a:r>
              <a:rPr lang="es-419" sz="1800" b="1" dirty="0">
                <a:effectLst/>
                <a:latin typeface="Arial" panose="020B0604020202020204" pitchFamily="34" charset="0"/>
                <a:ea typeface="Times New Roman" panose="02020603050405020304" pitchFamily="18" charset="0"/>
                <a:cs typeface="Times New Roman" panose="02020603050405020304" pitchFamily="18" charset="0"/>
              </a:rPr>
              <a:t>Recolección de Datos</a:t>
            </a:r>
            <a:endParaRPr lang="es-EC" sz="1800" b="1"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84" name="Google Shape;384;g1157cf22dbd_1_284"/>
          <p:cNvSpPr txBox="1"/>
          <p:nvPr/>
        </p:nvSpPr>
        <p:spPr>
          <a:xfrm>
            <a:off x="587756" y="793692"/>
            <a:ext cx="6433500" cy="430857"/>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s-ES" sz="1600" b="1" i="1" dirty="0"/>
              <a:t>Información del usuario experto</a:t>
            </a:r>
          </a:p>
        </p:txBody>
      </p:sp>
      <p:graphicFrame>
        <p:nvGraphicFramePr>
          <p:cNvPr id="4" name="Tabla 3">
            <a:extLst>
              <a:ext uri="{FF2B5EF4-FFF2-40B4-BE49-F238E27FC236}">
                <a16:creationId xmlns:a16="http://schemas.microsoft.com/office/drawing/2014/main" id="{BF350A4C-4FF6-424E-9CF0-E847C0119CBC}"/>
              </a:ext>
            </a:extLst>
          </p:cNvPr>
          <p:cNvGraphicFramePr>
            <a:graphicFrameLocks noGrp="1"/>
          </p:cNvGraphicFramePr>
          <p:nvPr>
            <p:extLst>
              <p:ext uri="{D42A27DB-BD31-4B8C-83A1-F6EECF244321}">
                <p14:modId xmlns:p14="http://schemas.microsoft.com/office/powerpoint/2010/main" val="3039922555"/>
              </p:ext>
            </p:extLst>
          </p:nvPr>
        </p:nvGraphicFramePr>
        <p:xfrm>
          <a:off x="1203771" y="1963685"/>
          <a:ext cx="6706852" cy="2083300"/>
        </p:xfrm>
        <a:graphic>
          <a:graphicData uri="http://schemas.openxmlformats.org/drawingml/2006/table">
            <a:tbl>
              <a:tblPr firstRow="1" firstCol="1" bandRow="1">
                <a:tableStyleId>{37C89A01-7C8F-4753-A373-B1594CFFA0DC}</a:tableStyleId>
              </a:tblPr>
              <a:tblGrid>
                <a:gridCol w="2441658">
                  <a:extLst>
                    <a:ext uri="{9D8B030D-6E8A-4147-A177-3AD203B41FA5}">
                      <a16:colId xmlns:a16="http://schemas.microsoft.com/office/drawing/2014/main" val="3456746699"/>
                    </a:ext>
                  </a:extLst>
                </a:gridCol>
                <a:gridCol w="4265194">
                  <a:extLst>
                    <a:ext uri="{9D8B030D-6E8A-4147-A177-3AD203B41FA5}">
                      <a16:colId xmlns:a16="http://schemas.microsoft.com/office/drawing/2014/main" val="1329003403"/>
                    </a:ext>
                  </a:extLst>
                </a:gridCol>
              </a:tblGrid>
              <a:tr h="421283">
                <a:tc>
                  <a:txBody>
                    <a:bodyPr/>
                    <a:lstStyle/>
                    <a:p>
                      <a:pPr indent="457200">
                        <a:lnSpc>
                          <a:spcPct val="150000"/>
                        </a:lnSpc>
                        <a:spcAft>
                          <a:spcPts val="800"/>
                        </a:spcAft>
                      </a:pPr>
                      <a:r>
                        <a:rPr lang="es-419" sz="1100">
                          <a:effectLst/>
                        </a:rPr>
                        <a:t>Apellidos y nombres</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nSpc>
                          <a:spcPct val="150000"/>
                        </a:lnSpc>
                        <a:spcAft>
                          <a:spcPts val="800"/>
                        </a:spcAft>
                      </a:pPr>
                      <a:r>
                        <a:rPr lang="es-419" sz="1100">
                          <a:effectLst/>
                        </a:rPr>
                        <a:t>Miñaca Rivadeneira Gustavo Daniel</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85368140"/>
                  </a:ext>
                </a:extLst>
              </a:tr>
              <a:tr h="421283">
                <a:tc>
                  <a:txBody>
                    <a:bodyPr/>
                    <a:lstStyle/>
                    <a:p>
                      <a:pPr indent="457200">
                        <a:lnSpc>
                          <a:spcPct val="150000"/>
                        </a:lnSpc>
                        <a:spcAft>
                          <a:spcPts val="800"/>
                        </a:spcAft>
                      </a:pPr>
                      <a:r>
                        <a:rPr lang="es-419" sz="1100">
                          <a:effectLst/>
                        </a:rPr>
                        <a:t>Cédula</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nSpc>
                          <a:spcPct val="150000"/>
                        </a:lnSpc>
                        <a:spcAft>
                          <a:spcPts val="800"/>
                        </a:spcAft>
                      </a:pPr>
                      <a:r>
                        <a:rPr lang="es-419" sz="1100">
                          <a:effectLst/>
                        </a:rPr>
                        <a:t>1723869234</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61068157"/>
                  </a:ext>
                </a:extLst>
              </a:tr>
              <a:tr h="421283">
                <a:tc>
                  <a:txBody>
                    <a:bodyPr/>
                    <a:lstStyle/>
                    <a:p>
                      <a:pPr indent="457200">
                        <a:lnSpc>
                          <a:spcPct val="150000"/>
                        </a:lnSpc>
                        <a:spcAft>
                          <a:spcPts val="800"/>
                        </a:spcAft>
                      </a:pPr>
                      <a:r>
                        <a:rPr lang="es-419" sz="1100">
                          <a:effectLst/>
                        </a:rPr>
                        <a:t>Empresa Actual</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nSpc>
                          <a:spcPct val="150000"/>
                        </a:lnSpc>
                        <a:spcAft>
                          <a:spcPts val="800"/>
                        </a:spcAft>
                      </a:pPr>
                      <a:r>
                        <a:rPr lang="es-419" sz="1100" dirty="0">
                          <a:effectLst/>
                        </a:rPr>
                        <a:t>DIPOR</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71296573"/>
                  </a:ext>
                </a:extLst>
              </a:tr>
              <a:tr h="398168">
                <a:tc>
                  <a:txBody>
                    <a:bodyPr/>
                    <a:lstStyle/>
                    <a:p>
                      <a:pPr indent="457200">
                        <a:lnSpc>
                          <a:spcPct val="150000"/>
                        </a:lnSpc>
                        <a:spcAft>
                          <a:spcPts val="800"/>
                        </a:spcAft>
                      </a:pPr>
                      <a:r>
                        <a:rPr lang="es-419" sz="1100" dirty="0">
                          <a:effectLst/>
                        </a:rPr>
                        <a:t>Cargo dentro de la empresa</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nSpc>
                          <a:spcPct val="150000"/>
                        </a:lnSpc>
                        <a:spcAft>
                          <a:spcPts val="800"/>
                        </a:spcAft>
                      </a:pPr>
                      <a:r>
                        <a:rPr lang="es-419" sz="1100" dirty="0">
                          <a:effectLst/>
                        </a:rPr>
                        <a:t>Jefe del departamento de despacho</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21571197"/>
                  </a:ext>
                </a:extLst>
              </a:tr>
              <a:tr h="421283">
                <a:tc>
                  <a:txBody>
                    <a:bodyPr/>
                    <a:lstStyle/>
                    <a:p>
                      <a:pPr indent="457200">
                        <a:lnSpc>
                          <a:spcPct val="150000"/>
                        </a:lnSpc>
                        <a:spcAft>
                          <a:spcPts val="800"/>
                        </a:spcAft>
                      </a:pPr>
                      <a:r>
                        <a:rPr lang="es-419" sz="1100">
                          <a:effectLst/>
                        </a:rPr>
                        <a:t>Años de trayectoria</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457200">
                        <a:lnSpc>
                          <a:spcPct val="150000"/>
                        </a:lnSpc>
                        <a:spcAft>
                          <a:spcPts val="800"/>
                        </a:spcAft>
                      </a:pPr>
                      <a:r>
                        <a:rPr lang="es-419" sz="1100" dirty="0">
                          <a:effectLst/>
                        </a:rPr>
                        <a:t>10 años</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56564742"/>
                  </a:ext>
                </a:extLst>
              </a:tr>
            </a:tbl>
          </a:graphicData>
        </a:graphic>
      </p:graphicFrame>
    </p:spTree>
    <p:extLst>
      <p:ext uri="{BB962C8B-B14F-4D97-AF65-F5344CB8AC3E}">
        <p14:creationId xmlns:p14="http://schemas.microsoft.com/office/powerpoint/2010/main" val="3834843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g1157cf22dbd_1_284"/>
          <p:cNvPicPr preferRelativeResize="0"/>
          <p:nvPr/>
        </p:nvPicPr>
        <p:blipFill rotWithShape="1">
          <a:blip r:embed="rId3">
            <a:alphaModFix/>
          </a:blip>
          <a:srcRect/>
          <a:stretch/>
        </p:blipFill>
        <p:spPr>
          <a:xfrm>
            <a:off x="6732240" y="5951568"/>
            <a:ext cx="2232249" cy="590072"/>
          </a:xfrm>
          <a:prstGeom prst="rect">
            <a:avLst/>
          </a:prstGeom>
          <a:noFill/>
          <a:ln>
            <a:noFill/>
          </a:ln>
        </p:spPr>
      </p:pic>
      <p:sp>
        <p:nvSpPr>
          <p:cNvPr id="383" name="Google Shape;383;g1157cf22dbd_1_284"/>
          <p:cNvSpPr txBox="1"/>
          <p:nvPr/>
        </p:nvSpPr>
        <p:spPr>
          <a:xfrm>
            <a:off x="298750" y="67750"/>
            <a:ext cx="6433500" cy="461635"/>
          </a:xfrm>
          <a:prstGeom prst="rect">
            <a:avLst/>
          </a:prstGeom>
          <a:noFill/>
          <a:ln>
            <a:noFill/>
          </a:ln>
        </p:spPr>
        <p:txBody>
          <a:bodyPr spcFirstLastPara="1" wrap="square" lIns="91425" tIns="91425" rIns="91425" bIns="91425" anchor="t" anchorCtr="0">
            <a:spAutoFit/>
          </a:bodyPr>
          <a:lstStyle/>
          <a:p>
            <a:r>
              <a:rPr lang="es-419" sz="1800" b="1" dirty="0">
                <a:effectLst/>
                <a:latin typeface="Arial" panose="020B0604020202020204" pitchFamily="34" charset="0"/>
                <a:ea typeface="Times New Roman" panose="02020603050405020304" pitchFamily="18" charset="0"/>
                <a:cs typeface="Times New Roman" panose="02020603050405020304" pitchFamily="18" charset="0"/>
              </a:rPr>
              <a:t>Recolección de Datos</a:t>
            </a:r>
            <a:endParaRPr lang="es-EC" sz="1800" b="1"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84" name="Google Shape;384;g1157cf22dbd_1_284"/>
          <p:cNvSpPr txBox="1"/>
          <p:nvPr/>
        </p:nvSpPr>
        <p:spPr>
          <a:xfrm>
            <a:off x="587756" y="793692"/>
            <a:ext cx="6433500" cy="430857"/>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s-ES" sz="1600" b="1" i="1" dirty="0"/>
              <a:t>Pruebas de criterios de aceptación</a:t>
            </a:r>
          </a:p>
        </p:txBody>
      </p:sp>
      <p:graphicFrame>
        <p:nvGraphicFramePr>
          <p:cNvPr id="2" name="Tabla 1">
            <a:extLst>
              <a:ext uri="{FF2B5EF4-FFF2-40B4-BE49-F238E27FC236}">
                <a16:creationId xmlns:a16="http://schemas.microsoft.com/office/drawing/2014/main" id="{0ABB4FAC-9C52-4A16-917E-9C5C4BB82201}"/>
              </a:ext>
            </a:extLst>
          </p:cNvPr>
          <p:cNvGraphicFramePr>
            <a:graphicFrameLocks noGrp="1"/>
          </p:cNvGraphicFramePr>
          <p:nvPr>
            <p:extLst>
              <p:ext uri="{D42A27DB-BD31-4B8C-83A1-F6EECF244321}">
                <p14:modId xmlns:p14="http://schemas.microsoft.com/office/powerpoint/2010/main" val="3303733349"/>
              </p:ext>
            </p:extLst>
          </p:nvPr>
        </p:nvGraphicFramePr>
        <p:xfrm>
          <a:off x="898451" y="1325076"/>
          <a:ext cx="7347098" cy="4525965"/>
        </p:xfrm>
        <a:graphic>
          <a:graphicData uri="http://schemas.openxmlformats.org/drawingml/2006/table">
            <a:tbl>
              <a:tblPr firstRow="1" firstCol="1" bandRow="1">
                <a:tableStyleId>{37C89A01-7C8F-4753-A373-B1594CFFA0DC}</a:tableStyleId>
              </a:tblPr>
              <a:tblGrid>
                <a:gridCol w="1114960">
                  <a:extLst>
                    <a:ext uri="{9D8B030D-6E8A-4147-A177-3AD203B41FA5}">
                      <a16:colId xmlns:a16="http://schemas.microsoft.com/office/drawing/2014/main" val="470707057"/>
                    </a:ext>
                  </a:extLst>
                </a:gridCol>
                <a:gridCol w="2340787">
                  <a:extLst>
                    <a:ext uri="{9D8B030D-6E8A-4147-A177-3AD203B41FA5}">
                      <a16:colId xmlns:a16="http://schemas.microsoft.com/office/drawing/2014/main" val="1259015038"/>
                    </a:ext>
                  </a:extLst>
                </a:gridCol>
                <a:gridCol w="3891351">
                  <a:extLst>
                    <a:ext uri="{9D8B030D-6E8A-4147-A177-3AD203B41FA5}">
                      <a16:colId xmlns:a16="http://schemas.microsoft.com/office/drawing/2014/main" val="3170528421"/>
                    </a:ext>
                  </a:extLst>
                </a:gridCol>
              </a:tblGrid>
              <a:tr h="182268">
                <a:tc>
                  <a:txBody>
                    <a:bodyPr/>
                    <a:lstStyle/>
                    <a:p>
                      <a:pPr algn="ctr">
                        <a:lnSpc>
                          <a:spcPct val="150000"/>
                        </a:lnSpc>
                        <a:spcAft>
                          <a:spcPts val="800"/>
                        </a:spcAft>
                      </a:pPr>
                      <a:r>
                        <a:rPr lang="es-EC" sz="900">
                          <a:effectLst/>
                        </a:rPr>
                        <a:t>Criterio</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6712" marR="56712" marT="0" marB="0" anchor="ctr"/>
                </a:tc>
                <a:tc>
                  <a:txBody>
                    <a:bodyPr/>
                    <a:lstStyle/>
                    <a:p>
                      <a:pPr algn="ctr">
                        <a:lnSpc>
                          <a:spcPct val="150000"/>
                        </a:lnSpc>
                        <a:spcAft>
                          <a:spcPts val="800"/>
                        </a:spcAft>
                      </a:pPr>
                      <a:r>
                        <a:rPr lang="es-EC" sz="900">
                          <a:effectLst/>
                        </a:rPr>
                        <a:t>Evento</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6712" marR="56712" marT="0" marB="0" anchor="ctr"/>
                </a:tc>
                <a:tc>
                  <a:txBody>
                    <a:bodyPr/>
                    <a:lstStyle/>
                    <a:p>
                      <a:pPr algn="ctr">
                        <a:lnSpc>
                          <a:spcPct val="150000"/>
                        </a:lnSpc>
                        <a:spcAft>
                          <a:spcPts val="800"/>
                        </a:spcAft>
                      </a:pPr>
                      <a:r>
                        <a:rPr lang="es-EC" sz="900">
                          <a:effectLst/>
                        </a:rPr>
                        <a:t>Resultado obtenido</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6712" marR="56712" marT="0" marB="0" anchor="ctr"/>
                </a:tc>
                <a:extLst>
                  <a:ext uri="{0D108BD9-81ED-4DB2-BD59-A6C34878D82A}">
                    <a16:rowId xmlns:a16="http://schemas.microsoft.com/office/drawing/2014/main" val="2411575051"/>
                  </a:ext>
                </a:extLst>
              </a:tr>
              <a:tr h="598158">
                <a:tc>
                  <a:txBody>
                    <a:bodyPr/>
                    <a:lstStyle/>
                    <a:p>
                      <a:pPr algn="ctr">
                        <a:lnSpc>
                          <a:spcPct val="150000"/>
                        </a:lnSpc>
                        <a:spcAft>
                          <a:spcPts val="800"/>
                        </a:spcAft>
                      </a:pPr>
                      <a:r>
                        <a:rPr lang="es-EC" sz="900">
                          <a:effectLst/>
                        </a:rPr>
                        <a:t>CAS1-01</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6712" marR="56712" marT="0" marB="0"/>
                </a:tc>
                <a:tc>
                  <a:txBody>
                    <a:bodyPr/>
                    <a:lstStyle/>
                    <a:p>
                      <a:pPr>
                        <a:lnSpc>
                          <a:spcPct val="150000"/>
                        </a:lnSpc>
                        <a:spcAft>
                          <a:spcPts val="800"/>
                        </a:spcAft>
                      </a:pPr>
                      <a:r>
                        <a:rPr lang="es-EC" sz="900">
                          <a:effectLst/>
                        </a:rPr>
                        <a:t>Cuando se ingresen todos los campos y se asignen los permisos a cada rol</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6712" marR="56712" marT="0" marB="0"/>
                </a:tc>
                <a:tc>
                  <a:txBody>
                    <a:bodyPr/>
                    <a:lstStyle/>
                    <a:p>
                      <a:pPr>
                        <a:lnSpc>
                          <a:spcPct val="150000"/>
                        </a:lnSpc>
                        <a:spcAft>
                          <a:spcPts val="800"/>
                        </a:spcAft>
                      </a:pPr>
                      <a:r>
                        <a:rPr lang="es-EC" sz="900">
                          <a:effectLst/>
                        </a:rPr>
                        <a:t>Se registró un nuevo rol de personal en la base de datos</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6712" marR="56712" marT="0" marB="0"/>
                </a:tc>
                <a:extLst>
                  <a:ext uri="{0D108BD9-81ED-4DB2-BD59-A6C34878D82A}">
                    <a16:rowId xmlns:a16="http://schemas.microsoft.com/office/drawing/2014/main" val="2681960027"/>
                  </a:ext>
                </a:extLst>
              </a:tr>
              <a:tr h="390213">
                <a:tc>
                  <a:txBody>
                    <a:bodyPr/>
                    <a:lstStyle/>
                    <a:p>
                      <a:pPr algn="ctr">
                        <a:lnSpc>
                          <a:spcPct val="150000"/>
                        </a:lnSpc>
                        <a:spcAft>
                          <a:spcPts val="800"/>
                        </a:spcAft>
                      </a:pPr>
                      <a:r>
                        <a:rPr lang="es-EC" sz="900">
                          <a:effectLst/>
                        </a:rPr>
                        <a:t>CAS1-02</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6712" marR="56712" marT="0" marB="0"/>
                </a:tc>
                <a:tc>
                  <a:txBody>
                    <a:bodyPr/>
                    <a:lstStyle/>
                    <a:p>
                      <a:pPr>
                        <a:lnSpc>
                          <a:spcPct val="150000"/>
                        </a:lnSpc>
                        <a:spcAft>
                          <a:spcPts val="800"/>
                        </a:spcAft>
                      </a:pPr>
                      <a:r>
                        <a:rPr lang="es-EC" sz="900">
                          <a:effectLst/>
                        </a:rPr>
                        <a:t>Cuando se presiona el botón actualizar</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6712" marR="56712" marT="0" marB="0"/>
                </a:tc>
                <a:tc>
                  <a:txBody>
                    <a:bodyPr/>
                    <a:lstStyle/>
                    <a:p>
                      <a:pPr>
                        <a:lnSpc>
                          <a:spcPct val="150000"/>
                        </a:lnSpc>
                        <a:spcAft>
                          <a:spcPts val="800"/>
                        </a:spcAft>
                      </a:pPr>
                      <a:r>
                        <a:rPr lang="es-EC" sz="900">
                          <a:effectLst/>
                        </a:rPr>
                        <a:t>Actualización exitosa de los datos del rol</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6712" marR="56712" marT="0" marB="0"/>
                </a:tc>
                <a:extLst>
                  <a:ext uri="{0D108BD9-81ED-4DB2-BD59-A6C34878D82A}">
                    <a16:rowId xmlns:a16="http://schemas.microsoft.com/office/drawing/2014/main" val="2087143146"/>
                  </a:ext>
                </a:extLst>
              </a:tr>
              <a:tr h="598158">
                <a:tc>
                  <a:txBody>
                    <a:bodyPr/>
                    <a:lstStyle/>
                    <a:p>
                      <a:pPr algn="ctr">
                        <a:lnSpc>
                          <a:spcPct val="150000"/>
                        </a:lnSpc>
                        <a:spcAft>
                          <a:spcPts val="800"/>
                        </a:spcAft>
                      </a:pPr>
                      <a:r>
                        <a:rPr lang="es-EC" sz="900">
                          <a:effectLst/>
                        </a:rPr>
                        <a:t>CAS1-03</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6712" marR="56712" marT="0" marB="0"/>
                </a:tc>
                <a:tc>
                  <a:txBody>
                    <a:bodyPr/>
                    <a:lstStyle/>
                    <a:p>
                      <a:pPr>
                        <a:lnSpc>
                          <a:spcPct val="150000"/>
                        </a:lnSpc>
                        <a:spcAft>
                          <a:spcPts val="800"/>
                        </a:spcAft>
                      </a:pPr>
                      <a:r>
                        <a:rPr lang="es-EC" sz="900">
                          <a:effectLst/>
                        </a:rPr>
                        <a:t>Cuando se presione el botón guardar o actualizar</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6712" marR="56712" marT="0" marB="0"/>
                </a:tc>
                <a:tc>
                  <a:txBody>
                    <a:bodyPr/>
                    <a:lstStyle/>
                    <a:p>
                      <a:pPr>
                        <a:lnSpc>
                          <a:spcPct val="150000"/>
                        </a:lnSpc>
                        <a:spcAft>
                          <a:spcPts val="800"/>
                        </a:spcAft>
                      </a:pPr>
                      <a:r>
                        <a:rPr lang="es-EC" sz="900">
                          <a:effectLst/>
                        </a:rPr>
                        <a:t>Se registraron los datos ingresados una vez cumplidos los campos obligatorios del formulario</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6712" marR="56712" marT="0" marB="0"/>
                </a:tc>
                <a:extLst>
                  <a:ext uri="{0D108BD9-81ED-4DB2-BD59-A6C34878D82A}">
                    <a16:rowId xmlns:a16="http://schemas.microsoft.com/office/drawing/2014/main" val="1283125440"/>
                  </a:ext>
                </a:extLst>
              </a:tr>
              <a:tr h="390213">
                <a:tc>
                  <a:txBody>
                    <a:bodyPr/>
                    <a:lstStyle/>
                    <a:p>
                      <a:pPr algn="ctr">
                        <a:lnSpc>
                          <a:spcPct val="150000"/>
                        </a:lnSpc>
                        <a:spcAft>
                          <a:spcPts val="800"/>
                        </a:spcAft>
                      </a:pPr>
                      <a:r>
                        <a:rPr lang="es-EC" sz="900">
                          <a:effectLst/>
                        </a:rPr>
                        <a:t>CAS1-04</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6712" marR="56712" marT="0" marB="0"/>
                </a:tc>
                <a:tc>
                  <a:txBody>
                    <a:bodyPr/>
                    <a:lstStyle/>
                    <a:p>
                      <a:pPr>
                        <a:lnSpc>
                          <a:spcPct val="150000"/>
                        </a:lnSpc>
                        <a:spcAft>
                          <a:spcPts val="800"/>
                        </a:spcAft>
                      </a:pPr>
                      <a:r>
                        <a:rPr lang="es-EC" sz="900">
                          <a:effectLst/>
                        </a:rPr>
                        <a:t>Cuando se presione el botón guardar o actualizar</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6712" marR="56712" marT="0" marB="0"/>
                </a:tc>
                <a:tc>
                  <a:txBody>
                    <a:bodyPr/>
                    <a:lstStyle/>
                    <a:p>
                      <a:pPr>
                        <a:lnSpc>
                          <a:spcPct val="150000"/>
                        </a:lnSpc>
                        <a:spcAft>
                          <a:spcPts val="800"/>
                        </a:spcAft>
                      </a:pPr>
                      <a:r>
                        <a:rPr lang="es-EC" sz="900">
                          <a:effectLst/>
                        </a:rPr>
                        <a:t>El sistema dio conocer el estado de la operación realizada</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6712" marR="56712" marT="0" marB="0"/>
                </a:tc>
                <a:extLst>
                  <a:ext uri="{0D108BD9-81ED-4DB2-BD59-A6C34878D82A}">
                    <a16:rowId xmlns:a16="http://schemas.microsoft.com/office/drawing/2014/main" val="1777776984"/>
                  </a:ext>
                </a:extLst>
              </a:tr>
              <a:tr h="598158">
                <a:tc>
                  <a:txBody>
                    <a:bodyPr/>
                    <a:lstStyle/>
                    <a:p>
                      <a:pPr algn="ctr">
                        <a:lnSpc>
                          <a:spcPct val="150000"/>
                        </a:lnSpc>
                        <a:spcAft>
                          <a:spcPts val="800"/>
                        </a:spcAft>
                      </a:pPr>
                      <a:r>
                        <a:rPr lang="es-EC" sz="900">
                          <a:effectLst/>
                        </a:rPr>
                        <a:t>CAS1-05</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6712" marR="56712" marT="0" marB="0"/>
                </a:tc>
                <a:tc>
                  <a:txBody>
                    <a:bodyPr/>
                    <a:lstStyle/>
                    <a:p>
                      <a:pPr>
                        <a:lnSpc>
                          <a:spcPct val="150000"/>
                        </a:lnSpc>
                        <a:spcAft>
                          <a:spcPts val="800"/>
                        </a:spcAft>
                      </a:pPr>
                      <a:r>
                        <a:rPr lang="es-EC" sz="900">
                          <a:effectLst/>
                        </a:rPr>
                        <a:t>Cuando se ingresen todos los campos obligatorios del formulario de registro</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6712" marR="56712" marT="0" marB="0"/>
                </a:tc>
                <a:tc>
                  <a:txBody>
                    <a:bodyPr/>
                    <a:lstStyle/>
                    <a:p>
                      <a:pPr>
                        <a:lnSpc>
                          <a:spcPct val="150000"/>
                        </a:lnSpc>
                        <a:spcAft>
                          <a:spcPts val="800"/>
                        </a:spcAft>
                      </a:pPr>
                      <a:r>
                        <a:rPr lang="es-EC" sz="900">
                          <a:effectLst/>
                        </a:rPr>
                        <a:t>Se registró un nuevo miembro del personal en la base de datos</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6712" marR="56712" marT="0" marB="0"/>
                </a:tc>
                <a:extLst>
                  <a:ext uri="{0D108BD9-81ED-4DB2-BD59-A6C34878D82A}">
                    <a16:rowId xmlns:a16="http://schemas.microsoft.com/office/drawing/2014/main" val="3948330431"/>
                  </a:ext>
                </a:extLst>
              </a:tr>
              <a:tr h="390213">
                <a:tc>
                  <a:txBody>
                    <a:bodyPr/>
                    <a:lstStyle/>
                    <a:p>
                      <a:pPr algn="ctr">
                        <a:lnSpc>
                          <a:spcPct val="150000"/>
                        </a:lnSpc>
                        <a:spcAft>
                          <a:spcPts val="800"/>
                        </a:spcAft>
                      </a:pPr>
                      <a:r>
                        <a:rPr lang="es-EC" sz="900">
                          <a:effectLst/>
                        </a:rPr>
                        <a:t>CAS1-06</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6712" marR="56712" marT="0" marB="0"/>
                </a:tc>
                <a:tc>
                  <a:txBody>
                    <a:bodyPr/>
                    <a:lstStyle/>
                    <a:p>
                      <a:pPr>
                        <a:lnSpc>
                          <a:spcPct val="150000"/>
                        </a:lnSpc>
                        <a:spcAft>
                          <a:spcPts val="800"/>
                        </a:spcAft>
                      </a:pPr>
                      <a:r>
                        <a:rPr lang="es-EC" sz="900">
                          <a:effectLst/>
                        </a:rPr>
                        <a:t>Cuando se presiona el botón actualizar</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6712" marR="56712" marT="0" marB="0"/>
                </a:tc>
                <a:tc>
                  <a:txBody>
                    <a:bodyPr/>
                    <a:lstStyle/>
                    <a:p>
                      <a:pPr>
                        <a:lnSpc>
                          <a:spcPct val="150000"/>
                        </a:lnSpc>
                        <a:spcAft>
                          <a:spcPts val="800"/>
                        </a:spcAft>
                      </a:pPr>
                      <a:r>
                        <a:rPr lang="es-EC" sz="900">
                          <a:effectLst/>
                        </a:rPr>
                        <a:t>Actualización exitosa de los datos del miembro del personal en la base de datos</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6712" marR="56712" marT="0" marB="0"/>
                </a:tc>
                <a:extLst>
                  <a:ext uri="{0D108BD9-81ED-4DB2-BD59-A6C34878D82A}">
                    <a16:rowId xmlns:a16="http://schemas.microsoft.com/office/drawing/2014/main" val="4048201406"/>
                  </a:ext>
                </a:extLst>
              </a:tr>
              <a:tr h="598158">
                <a:tc>
                  <a:txBody>
                    <a:bodyPr/>
                    <a:lstStyle/>
                    <a:p>
                      <a:pPr algn="ctr">
                        <a:lnSpc>
                          <a:spcPct val="150000"/>
                        </a:lnSpc>
                        <a:spcAft>
                          <a:spcPts val="800"/>
                        </a:spcAft>
                      </a:pPr>
                      <a:r>
                        <a:rPr lang="es-EC" sz="900">
                          <a:effectLst/>
                        </a:rPr>
                        <a:t>CAS1-07</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6712" marR="56712" marT="0" marB="0"/>
                </a:tc>
                <a:tc>
                  <a:txBody>
                    <a:bodyPr/>
                    <a:lstStyle/>
                    <a:p>
                      <a:pPr>
                        <a:lnSpc>
                          <a:spcPct val="150000"/>
                        </a:lnSpc>
                        <a:spcAft>
                          <a:spcPts val="800"/>
                        </a:spcAft>
                      </a:pPr>
                      <a:r>
                        <a:rPr lang="es-EC" sz="900">
                          <a:effectLst/>
                        </a:rPr>
                        <a:t>Cuando se presione el botón guardar o actualizar</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6712" marR="56712" marT="0" marB="0"/>
                </a:tc>
                <a:tc>
                  <a:txBody>
                    <a:bodyPr/>
                    <a:lstStyle/>
                    <a:p>
                      <a:pPr>
                        <a:lnSpc>
                          <a:spcPct val="150000"/>
                        </a:lnSpc>
                        <a:spcAft>
                          <a:spcPts val="800"/>
                        </a:spcAft>
                      </a:pPr>
                      <a:r>
                        <a:rPr lang="es-EC" sz="900">
                          <a:effectLst/>
                        </a:rPr>
                        <a:t>Se registraron los datos ingresados una vez cumplidos los campos obligatorios del formulario</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6712" marR="56712" marT="0" marB="0"/>
                </a:tc>
                <a:extLst>
                  <a:ext uri="{0D108BD9-81ED-4DB2-BD59-A6C34878D82A}">
                    <a16:rowId xmlns:a16="http://schemas.microsoft.com/office/drawing/2014/main" val="1453892802"/>
                  </a:ext>
                </a:extLst>
              </a:tr>
              <a:tr h="390213">
                <a:tc>
                  <a:txBody>
                    <a:bodyPr/>
                    <a:lstStyle/>
                    <a:p>
                      <a:pPr algn="ctr">
                        <a:lnSpc>
                          <a:spcPct val="150000"/>
                        </a:lnSpc>
                        <a:spcAft>
                          <a:spcPts val="800"/>
                        </a:spcAft>
                      </a:pPr>
                      <a:r>
                        <a:rPr lang="es-EC" sz="900">
                          <a:effectLst/>
                        </a:rPr>
                        <a:t>CAS1-08</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6712" marR="56712" marT="0" marB="0"/>
                </a:tc>
                <a:tc>
                  <a:txBody>
                    <a:bodyPr/>
                    <a:lstStyle/>
                    <a:p>
                      <a:pPr>
                        <a:lnSpc>
                          <a:spcPct val="150000"/>
                        </a:lnSpc>
                        <a:spcAft>
                          <a:spcPts val="800"/>
                        </a:spcAft>
                      </a:pPr>
                      <a:r>
                        <a:rPr lang="es-EC" sz="900">
                          <a:effectLst/>
                        </a:rPr>
                        <a:t>Cuando se presione el botón guardar o actualizar</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6712" marR="56712" marT="0" marB="0"/>
                </a:tc>
                <a:tc>
                  <a:txBody>
                    <a:bodyPr/>
                    <a:lstStyle/>
                    <a:p>
                      <a:pPr>
                        <a:lnSpc>
                          <a:spcPct val="150000"/>
                        </a:lnSpc>
                        <a:spcAft>
                          <a:spcPts val="800"/>
                        </a:spcAft>
                      </a:pPr>
                      <a:r>
                        <a:rPr lang="es-EC" sz="900">
                          <a:effectLst/>
                        </a:rPr>
                        <a:t>El sistema dio a conocer el estado de la operación realizada</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6712" marR="56712" marT="0" marB="0"/>
                </a:tc>
                <a:extLst>
                  <a:ext uri="{0D108BD9-81ED-4DB2-BD59-A6C34878D82A}">
                    <a16:rowId xmlns:a16="http://schemas.microsoft.com/office/drawing/2014/main" val="306211820"/>
                  </a:ext>
                </a:extLst>
              </a:tr>
              <a:tr h="390213">
                <a:tc>
                  <a:txBody>
                    <a:bodyPr/>
                    <a:lstStyle/>
                    <a:p>
                      <a:pPr algn="ctr">
                        <a:lnSpc>
                          <a:spcPct val="150000"/>
                        </a:lnSpc>
                        <a:spcAft>
                          <a:spcPts val="800"/>
                        </a:spcAft>
                      </a:pPr>
                      <a:r>
                        <a:rPr lang="es-EC" sz="900">
                          <a:effectLst/>
                        </a:rPr>
                        <a:t>CAS1-09</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6712" marR="56712" marT="0" marB="0"/>
                </a:tc>
                <a:tc>
                  <a:txBody>
                    <a:bodyPr/>
                    <a:lstStyle/>
                    <a:p>
                      <a:pPr>
                        <a:lnSpc>
                          <a:spcPct val="150000"/>
                        </a:lnSpc>
                        <a:spcAft>
                          <a:spcPts val="800"/>
                        </a:spcAft>
                      </a:pPr>
                      <a:r>
                        <a:rPr lang="es-EC" sz="900">
                          <a:effectLst/>
                        </a:rPr>
                        <a:t>Cuando se presione el botón eliminar</a:t>
                      </a:r>
                      <a:endParaRPr lang="es-EC" sz="900">
                        <a:effectLst/>
                        <a:latin typeface="Arial" panose="020B0604020202020204" pitchFamily="34" charset="0"/>
                        <a:ea typeface="Calibri" panose="020F0502020204030204" pitchFamily="34" charset="0"/>
                        <a:cs typeface="Times New Roman" panose="02020603050405020304" pitchFamily="18" charset="0"/>
                      </a:endParaRPr>
                    </a:p>
                  </a:txBody>
                  <a:tcPr marL="56712" marR="56712" marT="0" marB="0"/>
                </a:tc>
                <a:tc>
                  <a:txBody>
                    <a:bodyPr/>
                    <a:lstStyle/>
                    <a:p>
                      <a:pPr>
                        <a:lnSpc>
                          <a:spcPct val="150000"/>
                        </a:lnSpc>
                        <a:spcAft>
                          <a:spcPts val="800"/>
                        </a:spcAft>
                      </a:pPr>
                      <a:r>
                        <a:rPr lang="es-EC" sz="900" dirty="0">
                          <a:effectLst/>
                        </a:rPr>
                        <a:t>Se actualizó el estado del miembro del personal en la base de datos </a:t>
                      </a:r>
                      <a:endParaRPr lang="es-EC" sz="900" dirty="0">
                        <a:effectLst/>
                        <a:latin typeface="Arial" panose="020B0604020202020204" pitchFamily="34" charset="0"/>
                        <a:ea typeface="Calibri" panose="020F0502020204030204" pitchFamily="34" charset="0"/>
                        <a:cs typeface="Times New Roman" panose="02020603050405020304" pitchFamily="18" charset="0"/>
                      </a:endParaRPr>
                    </a:p>
                  </a:txBody>
                  <a:tcPr marL="56712" marR="56712" marT="0" marB="0"/>
                </a:tc>
                <a:extLst>
                  <a:ext uri="{0D108BD9-81ED-4DB2-BD59-A6C34878D82A}">
                    <a16:rowId xmlns:a16="http://schemas.microsoft.com/office/drawing/2014/main" val="1410051101"/>
                  </a:ext>
                </a:extLst>
              </a:tr>
            </a:tbl>
          </a:graphicData>
        </a:graphic>
      </p:graphicFrame>
    </p:spTree>
    <p:extLst>
      <p:ext uri="{BB962C8B-B14F-4D97-AF65-F5344CB8AC3E}">
        <p14:creationId xmlns:p14="http://schemas.microsoft.com/office/powerpoint/2010/main" val="2099535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g115b596f30a_0_6"/>
          <p:cNvPicPr preferRelativeResize="0"/>
          <p:nvPr/>
        </p:nvPicPr>
        <p:blipFill rotWithShape="1">
          <a:blip r:embed="rId3">
            <a:alphaModFix/>
          </a:blip>
          <a:srcRect/>
          <a:stretch/>
        </p:blipFill>
        <p:spPr>
          <a:xfrm>
            <a:off x="6732240" y="5951568"/>
            <a:ext cx="2232249" cy="590072"/>
          </a:xfrm>
          <a:prstGeom prst="rect">
            <a:avLst/>
          </a:prstGeom>
          <a:noFill/>
          <a:ln>
            <a:noFill/>
          </a:ln>
        </p:spPr>
      </p:pic>
      <p:sp>
        <p:nvSpPr>
          <p:cNvPr id="136" name="Google Shape;136;g115b596f30a_0_6"/>
          <p:cNvSpPr txBox="1"/>
          <p:nvPr/>
        </p:nvSpPr>
        <p:spPr>
          <a:xfrm>
            <a:off x="298750" y="67750"/>
            <a:ext cx="643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800" b="1"/>
              <a:t>Introducción</a:t>
            </a:r>
            <a:endParaRPr sz="1800" b="1"/>
          </a:p>
        </p:txBody>
      </p:sp>
      <p:sp>
        <p:nvSpPr>
          <p:cNvPr id="137" name="Google Shape;137;g115b596f30a_0_6"/>
          <p:cNvSpPr txBox="1"/>
          <p:nvPr/>
        </p:nvSpPr>
        <p:spPr>
          <a:xfrm>
            <a:off x="4720046" y="638032"/>
            <a:ext cx="4162697" cy="5050070"/>
          </a:xfrm>
          <a:prstGeom prst="rect">
            <a:avLst/>
          </a:prstGeom>
          <a:noFill/>
          <a:ln>
            <a:noFill/>
          </a:ln>
        </p:spPr>
        <p:txBody>
          <a:bodyPr spcFirstLastPara="1" wrap="square" lIns="91425" tIns="91425" rIns="91425" bIns="91425" anchor="t" anchorCtr="0">
            <a:spAutoFit/>
          </a:bodyPr>
          <a:lstStyle/>
          <a:p>
            <a:pPr lvl="1">
              <a:lnSpc>
                <a:spcPct val="150000"/>
              </a:lnSpc>
            </a:pPr>
            <a:r>
              <a:rPr lang="es-ES" sz="1600" b="1" dirty="0"/>
              <a:t>¿Como se realizó?</a:t>
            </a:r>
            <a:endParaRPr sz="1600" b="1" dirty="0"/>
          </a:p>
          <a:p>
            <a:pPr marL="457200" lvl="0" indent="-323850" rtl="0">
              <a:lnSpc>
                <a:spcPct val="150000"/>
              </a:lnSpc>
              <a:spcBef>
                <a:spcPts val="1000"/>
              </a:spcBef>
              <a:spcAft>
                <a:spcPts val="0"/>
              </a:spcAft>
              <a:buSzPts val="1500"/>
              <a:buChar char="❖"/>
            </a:pPr>
            <a:r>
              <a:rPr lang="es-ES" sz="1500" dirty="0"/>
              <a:t>Marco de trabajo SCRUM.</a:t>
            </a:r>
            <a:endParaRPr sz="1500" b="1" dirty="0"/>
          </a:p>
          <a:p>
            <a:pPr marL="457200" lvl="0" indent="-323850" rtl="0">
              <a:lnSpc>
                <a:spcPct val="150000"/>
              </a:lnSpc>
              <a:spcBef>
                <a:spcPts val="0"/>
              </a:spcBef>
              <a:spcAft>
                <a:spcPts val="0"/>
              </a:spcAft>
              <a:buSzPts val="1500"/>
              <a:buChar char="❖"/>
            </a:pPr>
            <a:r>
              <a:rPr lang="es-ES" sz="1500" dirty="0"/>
              <a:t>Investigación que permitió entender la forma de operar y administrar los recursos.</a:t>
            </a:r>
            <a:endParaRPr sz="1500" dirty="0"/>
          </a:p>
          <a:p>
            <a:pPr marL="457200" lvl="0" indent="-323850" rtl="0">
              <a:lnSpc>
                <a:spcPct val="150000"/>
              </a:lnSpc>
              <a:spcBef>
                <a:spcPts val="0"/>
              </a:spcBef>
              <a:spcAft>
                <a:spcPts val="0"/>
              </a:spcAft>
              <a:buSzPts val="1500"/>
              <a:buChar char="❖"/>
            </a:pPr>
            <a:r>
              <a:rPr lang="es-ES" sz="1500" dirty="0"/>
              <a:t>Modelos entidad - relación, para una correcta integración del sistema y el modelo de negocio.</a:t>
            </a:r>
            <a:endParaRPr sz="1500" dirty="0"/>
          </a:p>
          <a:p>
            <a:pPr marL="0" lvl="0" indent="0" rtl="0">
              <a:lnSpc>
                <a:spcPct val="150000"/>
              </a:lnSpc>
              <a:spcBef>
                <a:spcPts val="1000"/>
              </a:spcBef>
              <a:spcAft>
                <a:spcPts val="0"/>
              </a:spcAft>
              <a:buNone/>
            </a:pPr>
            <a:r>
              <a:rPr lang="es-ES" sz="1600" b="1" dirty="0"/>
              <a:t>¿Qué se espera obtener?</a:t>
            </a:r>
            <a:endParaRPr sz="1600" b="1" dirty="0"/>
          </a:p>
          <a:p>
            <a:pPr marL="457200" lvl="0" indent="-323850" rtl="0">
              <a:lnSpc>
                <a:spcPct val="150000"/>
              </a:lnSpc>
              <a:spcBef>
                <a:spcPts val="1000"/>
              </a:spcBef>
              <a:spcAft>
                <a:spcPts val="0"/>
              </a:spcAft>
              <a:buSzPts val="1500"/>
              <a:buChar char="❖"/>
            </a:pPr>
            <a:r>
              <a:rPr lang="es-ES" sz="1500" dirty="0"/>
              <a:t>Impacto tecnológico y económico.</a:t>
            </a:r>
            <a:endParaRPr sz="1500" dirty="0"/>
          </a:p>
          <a:p>
            <a:pPr marL="0" lvl="0" indent="0" rtl="0">
              <a:lnSpc>
                <a:spcPct val="150000"/>
              </a:lnSpc>
              <a:spcBef>
                <a:spcPts val="1000"/>
              </a:spcBef>
              <a:spcAft>
                <a:spcPts val="0"/>
              </a:spcAft>
              <a:buNone/>
            </a:pPr>
            <a:r>
              <a:rPr lang="es-ES" sz="1600" b="1" dirty="0"/>
              <a:t>¿Cómo está dividido el proyecto?</a:t>
            </a:r>
            <a:r>
              <a:rPr lang="es-ES" dirty="0"/>
              <a:t> </a:t>
            </a:r>
            <a:endParaRPr dirty="0"/>
          </a:p>
          <a:p>
            <a:pPr marL="457200" lvl="0" indent="-323850" rtl="0">
              <a:lnSpc>
                <a:spcPct val="150000"/>
              </a:lnSpc>
              <a:spcBef>
                <a:spcPts val="1000"/>
              </a:spcBef>
              <a:spcAft>
                <a:spcPts val="0"/>
              </a:spcAft>
              <a:buSzPts val="1500"/>
              <a:buChar char="❖"/>
            </a:pPr>
            <a:r>
              <a:rPr lang="es-ES" sz="1500" dirty="0"/>
              <a:t>Backend y frontend</a:t>
            </a:r>
            <a:endParaRPr sz="1500" dirty="0"/>
          </a:p>
        </p:txBody>
      </p:sp>
      <p:pic>
        <p:nvPicPr>
          <p:cNvPr id="9" name="Imagen 8">
            <a:extLst>
              <a:ext uri="{FF2B5EF4-FFF2-40B4-BE49-F238E27FC236}">
                <a16:creationId xmlns:a16="http://schemas.microsoft.com/office/drawing/2014/main" id="{40ED29F9-E102-4F71-B993-00D2190C96F1}"/>
              </a:ext>
            </a:extLst>
          </p:cNvPr>
          <p:cNvPicPr>
            <a:picLocks noChangeAspect="1"/>
          </p:cNvPicPr>
          <p:nvPr/>
        </p:nvPicPr>
        <p:blipFill rotWithShape="1">
          <a:blip r:embed="rId4"/>
          <a:srcRect l="10397" r="35019"/>
          <a:stretch/>
        </p:blipFill>
        <p:spPr>
          <a:xfrm>
            <a:off x="0" y="629323"/>
            <a:ext cx="4572000" cy="558193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g1157cf22dbd_1_284"/>
          <p:cNvPicPr preferRelativeResize="0"/>
          <p:nvPr/>
        </p:nvPicPr>
        <p:blipFill rotWithShape="1">
          <a:blip r:embed="rId3">
            <a:alphaModFix/>
          </a:blip>
          <a:srcRect/>
          <a:stretch/>
        </p:blipFill>
        <p:spPr>
          <a:xfrm>
            <a:off x="6732240" y="5951568"/>
            <a:ext cx="2232249" cy="590072"/>
          </a:xfrm>
          <a:prstGeom prst="rect">
            <a:avLst/>
          </a:prstGeom>
          <a:noFill/>
          <a:ln>
            <a:noFill/>
          </a:ln>
        </p:spPr>
      </p:pic>
      <p:sp>
        <p:nvSpPr>
          <p:cNvPr id="383" name="Google Shape;383;g1157cf22dbd_1_284"/>
          <p:cNvSpPr txBox="1"/>
          <p:nvPr/>
        </p:nvSpPr>
        <p:spPr>
          <a:xfrm>
            <a:off x="298750" y="67750"/>
            <a:ext cx="6433500" cy="461635"/>
          </a:xfrm>
          <a:prstGeom prst="rect">
            <a:avLst/>
          </a:prstGeom>
          <a:noFill/>
          <a:ln>
            <a:noFill/>
          </a:ln>
        </p:spPr>
        <p:txBody>
          <a:bodyPr spcFirstLastPara="1" wrap="square" lIns="91425" tIns="91425" rIns="91425" bIns="91425" anchor="t" anchorCtr="0">
            <a:spAutoFit/>
          </a:bodyPr>
          <a:lstStyle/>
          <a:p>
            <a:r>
              <a:rPr lang="es-419" sz="1800" b="1" dirty="0">
                <a:effectLst/>
                <a:latin typeface="Arial" panose="020B0604020202020204" pitchFamily="34" charset="0"/>
                <a:ea typeface="Times New Roman" panose="02020603050405020304" pitchFamily="18" charset="0"/>
                <a:cs typeface="Times New Roman" panose="02020603050405020304" pitchFamily="18" charset="0"/>
              </a:rPr>
              <a:t>Recolección de Datos</a:t>
            </a:r>
            <a:endParaRPr lang="es-EC" sz="1800" b="1"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84" name="Google Shape;384;g1157cf22dbd_1_284"/>
          <p:cNvSpPr txBox="1"/>
          <p:nvPr/>
        </p:nvSpPr>
        <p:spPr>
          <a:xfrm>
            <a:off x="587756" y="793692"/>
            <a:ext cx="6433500" cy="430857"/>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s-ES" sz="1600" b="1" i="1" dirty="0"/>
              <a:t>Pruebas con el usuario experto</a:t>
            </a:r>
          </a:p>
        </p:txBody>
      </p:sp>
      <p:pic>
        <p:nvPicPr>
          <p:cNvPr id="6" name="Imagen 5">
            <a:extLst>
              <a:ext uri="{FF2B5EF4-FFF2-40B4-BE49-F238E27FC236}">
                <a16:creationId xmlns:a16="http://schemas.microsoft.com/office/drawing/2014/main" id="{1BC1D652-5911-4190-B6FB-FF4894061BA7}"/>
              </a:ext>
            </a:extLst>
          </p:cNvPr>
          <p:cNvPicPr>
            <a:picLocks noChangeAspect="1"/>
          </p:cNvPicPr>
          <p:nvPr/>
        </p:nvPicPr>
        <p:blipFill rotWithShape="1">
          <a:blip r:embed="rId4"/>
          <a:srcRect t="688" r="481" b="940"/>
          <a:stretch/>
        </p:blipFill>
        <p:spPr bwMode="auto">
          <a:xfrm>
            <a:off x="785582" y="1488856"/>
            <a:ext cx="7572836" cy="348747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211713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g1157cf22dbd_1_284"/>
          <p:cNvPicPr preferRelativeResize="0"/>
          <p:nvPr/>
        </p:nvPicPr>
        <p:blipFill rotWithShape="1">
          <a:blip r:embed="rId3">
            <a:alphaModFix/>
          </a:blip>
          <a:srcRect/>
          <a:stretch/>
        </p:blipFill>
        <p:spPr>
          <a:xfrm>
            <a:off x="6732240" y="5951568"/>
            <a:ext cx="2232249" cy="590072"/>
          </a:xfrm>
          <a:prstGeom prst="rect">
            <a:avLst/>
          </a:prstGeom>
          <a:noFill/>
          <a:ln>
            <a:noFill/>
          </a:ln>
        </p:spPr>
      </p:pic>
      <p:sp>
        <p:nvSpPr>
          <p:cNvPr id="383" name="Google Shape;383;g1157cf22dbd_1_284"/>
          <p:cNvSpPr txBox="1"/>
          <p:nvPr/>
        </p:nvSpPr>
        <p:spPr>
          <a:xfrm>
            <a:off x="298750" y="67750"/>
            <a:ext cx="6433500" cy="461635"/>
          </a:xfrm>
          <a:prstGeom prst="rect">
            <a:avLst/>
          </a:prstGeom>
          <a:noFill/>
          <a:ln>
            <a:noFill/>
          </a:ln>
        </p:spPr>
        <p:txBody>
          <a:bodyPr spcFirstLastPara="1" wrap="square" lIns="91425" tIns="91425" rIns="91425" bIns="91425" anchor="t" anchorCtr="0">
            <a:spAutoFit/>
          </a:bodyPr>
          <a:lstStyle/>
          <a:p>
            <a:r>
              <a:rPr lang="es-419" sz="1800" b="1" dirty="0">
                <a:effectLst/>
                <a:latin typeface="Arial" panose="020B0604020202020204" pitchFamily="34" charset="0"/>
                <a:ea typeface="Times New Roman" panose="02020603050405020304" pitchFamily="18" charset="0"/>
                <a:cs typeface="Times New Roman" panose="02020603050405020304" pitchFamily="18" charset="0"/>
              </a:rPr>
              <a:t>Análisis de resultados</a:t>
            </a:r>
            <a:endParaRPr lang="es-EC" sz="1800" b="1"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7" name="Imagen 6">
            <a:extLst>
              <a:ext uri="{FF2B5EF4-FFF2-40B4-BE49-F238E27FC236}">
                <a16:creationId xmlns:a16="http://schemas.microsoft.com/office/drawing/2014/main" id="{5BAA668F-932E-442B-ABB9-61855D63C6D3}"/>
              </a:ext>
            </a:extLst>
          </p:cNvPr>
          <p:cNvPicPr>
            <a:picLocks noChangeAspect="1"/>
          </p:cNvPicPr>
          <p:nvPr/>
        </p:nvPicPr>
        <p:blipFill>
          <a:blip r:embed="rId4"/>
          <a:stretch>
            <a:fillRect/>
          </a:stretch>
        </p:blipFill>
        <p:spPr>
          <a:xfrm>
            <a:off x="607129" y="2200940"/>
            <a:ext cx="7929742" cy="2254102"/>
          </a:xfrm>
          <a:prstGeom prst="rect">
            <a:avLst/>
          </a:prstGeom>
        </p:spPr>
      </p:pic>
      <p:sp>
        <p:nvSpPr>
          <p:cNvPr id="9" name="Google Shape;384;g1157cf22dbd_1_284">
            <a:extLst>
              <a:ext uri="{FF2B5EF4-FFF2-40B4-BE49-F238E27FC236}">
                <a16:creationId xmlns:a16="http://schemas.microsoft.com/office/drawing/2014/main" id="{BA641F3E-75CA-470D-812A-DAA1CD2DE4A8}"/>
              </a:ext>
            </a:extLst>
          </p:cNvPr>
          <p:cNvSpPr txBox="1"/>
          <p:nvPr/>
        </p:nvSpPr>
        <p:spPr>
          <a:xfrm>
            <a:off x="298750" y="952482"/>
            <a:ext cx="8090338" cy="430857"/>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s-ES" sz="1600" b="1" i="1" dirty="0"/>
              <a:t>Representación estadística de prueba de carga a la página de inicio del sistema</a:t>
            </a:r>
          </a:p>
        </p:txBody>
      </p:sp>
    </p:spTree>
    <p:extLst>
      <p:ext uri="{BB962C8B-B14F-4D97-AF65-F5344CB8AC3E}">
        <p14:creationId xmlns:p14="http://schemas.microsoft.com/office/powerpoint/2010/main" val="36241993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g1157cf22dbd_1_284"/>
          <p:cNvPicPr preferRelativeResize="0"/>
          <p:nvPr/>
        </p:nvPicPr>
        <p:blipFill rotWithShape="1">
          <a:blip r:embed="rId3">
            <a:alphaModFix/>
          </a:blip>
          <a:srcRect/>
          <a:stretch/>
        </p:blipFill>
        <p:spPr>
          <a:xfrm>
            <a:off x="6732240" y="5951568"/>
            <a:ext cx="2232249" cy="590072"/>
          </a:xfrm>
          <a:prstGeom prst="rect">
            <a:avLst/>
          </a:prstGeom>
          <a:noFill/>
          <a:ln>
            <a:noFill/>
          </a:ln>
        </p:spPr>
      </p:pic>
      <p:sp>
        <p:nvSpPr>
          <p:cNvPr id="383" name="Google Shape;383;g1157cf22dbd_1_284"/>
          <p:cNvSpPr txBox="1"/>
          <p:nvPr/>
        </p:nvSpPr>
        <p:spPr>
          <a:xfrm>
            <a:off x="298750" y="67750"/>
            <a:ext cx="6433500" cy="461635"/>
          </a:xfrm>
          <a:prstGeom prst="rect">
            <a:avLst/>
          </a:prstGeom>
          <a:noFill/>
          <a:ln>
            <a:noFill/>
          </a:ln>
        </p:spPr>
        <p:txBody>
          <a:bodyPr spcFirstLastPara="1" wrap="square" lIns="91425" tIns="91425" rIns="91425" bIns="91425" anchor="t" anchorCtr="0">
            <a:spAutoFit/>
          </a:bodyPr>
          <a:lstStyle/>
          <a:p>
            <a:r>
              <a:rPr lang="es-419" sz="1800" b="1" dirty="0">
                <a:effectLst/>
                <a:latin typeface="Arial" panose="020B0604020202020204" pitchFamily="34" charset="0"/>
                <a:ea typeface="Times New Roman" panose="02020603050405020304" pitchFamily="18" charset="0"/>
                <a:cs typeface="Times New Roman" panose="02020603050405020304" pitchFamily="18" charset="0"/>
              </a:rPr>
              <a:t>Análisis de resultados</a:t>
            </a:r>
            <a:endParaRPr lang="es-EC" sz="1800" b="1"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9" name="Google Shape;384;g1157cf22dbd_1_284">
            <a:extLst>
              <a:ext uri="{FF2B5EF4-FFF2-40B4-BE49-F238E27FC236}">
                <a16:creationId xmlns:a16="http://schemas.microsoft.com/office/drawing/2014/main" id="{BA641F3E-75CA-470D-812A-DAA1CD2DE4A8}"/>
              </a:ext>
            </a:extLst>
          </p:cNvPr>
          <p:cNvSpPr txBox="1"/>
          <p:nvPr/>
        </p:nvSpPr>
        <p:spPr>
          <a:xfrm>
            <a:off x="298750" y="799146"/>
            <a:ext cx="8217929" cy="677078"/>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s-ES" sz="1600" b="1" i="1" dirty="0"/>
              <a:t>Representación estadística de acciones completadas con éxito y errores por módulos del sistema </a:t>
            </a:r>
          </a:p>
        </p:txBody>
      </p:sp>
      <p:graphicFrame>
        <p:nvGraphicFramePr>
          <p:cNvPr id="6" name="Gráfico 5">
            <a:extLst>
              <a:ext uri="{FF2B5EF4-FFF2-40B4-BE49-F238E27FC236}">
                <a16:creationId xmlns:a16="http://schemas.microsoft.com/office/drawing/2014/main" id="{7E3CD087-E4D4-439B-B7D2-36B64D7F19E0}"/>
              </a:ext>
            </a:extLst>
          </p:cNvPr>
          <p:cNvGraphicFramePr/>
          <p:nvPr>
            <p:extLst>
              <p:ext uri="{D42A27DB-BD31-4B8C-83A1-F6EECF244321}">
                <p14:modId xmlns:p14="http://schemas.microsoft.com/office/powerpoint/2010/main" val="4194996859"/>
              </p:ext>
            </p:extLst>
          </p:nvPr>
        </p:nvGraphicFramePr>
        <p:xfrm>
          <a:off x="0" y="1626780"/>
          <a:ext cx="9143999" cy="409353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691728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g1157cf22dbd_1_95"/>
          <p:cNvPicPr preferRelativeResize="0"/>
          <p:nvPr/>
        </p:nvPicPr>
        <p:blipFill rotWithShape="1">
          <a:blip r:embed="rId3">
            <a:alphaModFix/>
          </a:blip>
          <a:srcRect/>
          <a:stretch/>
        </p:blipFill>
        <p:spPr>
          <a:xfrm>
            <a:off x="6732240" y="5951568"/>
            <a:ext cx="2232249" cy="590072"/>
          </a:xfrm>
          <a:prstGeom prst="rect">
            <a:avLst/>
          </a:prstGeom>
          <a:noFill/>
          <a:ln>
            <a:noFill/>
          </a:ln>
        </p:spPr>
      </p:pic>
      <p:sp>
        <p:nvSpPr>
          <p:cNvPr id="4" name="Google Shape;325;g1157cf22dbd_1_36">
            <a:extLst>
              <a:ext uri="{FF2B5EF4-FFF2-40B4-BE49-F238E27FC236}">
                <a16:creationId xmlns:a16="http://schemas.microsoft.com/office/drawing/2014/main" id="{1ACFA9DC-28DC-4C56-8351-E9263C1FEDDB}"/>
              </a:ext>
            </a:extLst>
          </p:cNvPr>
          <p:cNvSpPr txBox="1"/>
          <p:nvPr/>
        </p:nvSpPr>
        <p:spPr>
          <a:xfrm>
            <a:off x="2272398" y="3090461"/>
            <a:ext cx="4599203" cy="67707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3200" b="1" dirty="0"/>
              <a:t>TRABAJOS FUTUROS</a:t>
            </a:r>
            <a:endParaRPr sz="3200" b="1" dirty="0"/>
          </a:p>
        </p:txBody>
      </p:sp>
      <p:pic>
        <p:nvPicPr>
          <p:cNvPr id="4098" name="Picture 2" descr="Future Icon">
            <a:extLst>
              <a:ext uri="{FF2B5EF4-FFF2-40B4-BE49-F238E27FC236}">
                <a16:creationId xmlns:a16="http://schemas.microsoft.com/office/drawing/2014/main" id="{D5BD1F19-2D6A-4241-B99E-21FF213412B6}"/>
              </a:ext>
            </a:extLst>
          </p:cNvPr>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43823" y="1136398"/>
            <a:ext cx="1656352" cy="16563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g1157cf22dbd_1_36"/>
          <p:cNvPicPr preferRelativeResize="0"/>
          <p:nvPr/>
        </p:nvPicPr>
        <p:blipFill rotWithShape="1">
          <a:blip r:embed="rId3">
            <a:alphaModFix/>
          </a:blip>
          <a:srcRect/>
          <a:stretch/>
        </p:blipFill>
        <p:spPr>
          <a:xfrm>
            <a:off x="6732240" y="5951568"/>
            <a:ext cx="2232249" cy="590072"/>
          </a:xfrm>
          <a:prstGeom prst="rect">
            <a:avLst/>
          </a:prstGeom>
          <a:noFill/>
          <a:ln>
            <a:noFill/>
          </a:ln>
        </p:spPr>
      </p:pic>
      <p:sp>
        <p:nvSpPr>
          <p:cNvPr id="325" name="Google Shape;325;g1157cf22dbd_1_36"/>
          <p:cNvSpPr txBox="1"/>
          <p:nvPr/>
        </p:nvSpPr>
        <p:spPr>
          <a:xfrm>
            <a:off x="4572000" y="3090461"/>
            <a:ext cx="4599203" cy="67707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3200" b="1" dirty="0"/>
              <a:t>CONCLUSIONES</a:t>
            </a:r>
            <a:endParaRPr sz="3200" b="1" dirty="0"/>
          </a:p>
        </p:txBody>
      </p:sp>
      <p:pic>
        <p:nvPicPr>
          <p:cNvPr id="6" name="Imagen 5">
            <a:extLst>
              <a:ext uri="{FF2B5EF4-FFF2-40B4-BE49-F238E27FC236}">
                <a16:creationId xmlns:a16="http://schemas.microsoft.com/office/drawing/2014/main" id="{0EE2BBE7-411C-4478-82B0-F104DEFEDF08}"/>
              </a:ext>
            </a:extLst>
          </p:cNvPr>
          <p:cNvPicPr>
            <a:picLocks noChangeAspect="1"/>
          </p:cNvPicPr>
          <p:nvPr/>
        </p:nvPicPr>
        <p:blipFill rotWithShape="1">
          <a:blip r:embed="rId4"/>
          <a:srcRect l="19288" r="26561"/>
          <a:stretch/>
        </p:blipFill>
        <p:spPr>
          <a:xfrm>
            <a:off x="-1" y="624492"/>
            <a:ext cx="4572001" cy="5591597"/>
          </a:xfrm>
          <a:prstGeom prst="rect">
            <a:avLst/>
          </a:prstGeom>
        </p:spPr>
      </p:pic>
    </p:spTree>
    <p:extLst>
      <p:ext uri="{BB962C8B-B14F-4D97-AF65-F5344CB8AC3E}">
        <p14:creationId xmlns:p14="http://schemas.microsoft.com/office/powerpoint/2010/main" val="23629899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19" name="Google Shape;419;g1157cf22dbd_1_99"/>
          <p:cNvPicPr preferRelativeResize="0"/>
          <p:nvPr/>
        </p:nvPicPr>
        <p:blipFill rotWithShape="1">
          <a:blip r:embed="rId3">
            <a:alphaModFix/>
          </a:blip>
          <a:srcRect/>
          <a:stretch/>
        </p:blipFill>
        <p:spPr>
          <a:xfrm>
            <a:off x="6732240" y="5951568"/>
            <a:ext cx="2232249" cy="590072"/>
          </a:xfrm>
          <a:prstGeom prst="rect">
            <a:avLst/>
          </a:prstGeom>
          <a:noFill/>
          <a:ln>
            <a:noFill/>
          </a:ln>
        </p:spPr>
      </p:pic>
      <p:sp>
        <p:nvSpPr>
          <p:cNvPr id="420" name="Google Shape;420;g1157cf22dbd_1_99"/>
          <p:cNvSpPr/>
          <p:nvPr/>
        </p:nvSpPr>
        <p:spPr>
          <a:xfrm>
            <a:off x="387300" y="714900"/>
            <a:ext cx="8369400" cy="5067591"/>
          </a:xfrm>
          <a:prstGeom prst="rect">
            <a:avLst/>
          </a:prstGeom>
          <a:noFill/>
          <a:ln>
            <a:noFill/>
          </a:ln>
        </p:spPr>
        <p:txBody>
          <a:bodyPr spcFirstLastPara="1" wrap="square" lIns="91425" tIns="91425" rIns="91425" bIns="91425" anchor="ctr" anchorCtr="0">
            <a:noAutofit/>
          </a:bodyPr>
          <a:lstStyle/>
          <a:p>
            <a:pPr marL="457200" lvl="0" indent="-323850" algn="l" rtl="0">
              <a:lnSpc>
                <a:spcPct val="150000"/>
              </a:lnSpc>
              <a:spcBef>
                <a:spcPts val="0"/>
              </a:spcBef>
              <a:spcAft>
                <a:spcPts val="0"/>
              </a:spcAft>
              <a:buSzPts val="1500"/>
              <a:buChar char="❖"/>
            </a:pPr>
            <a:r>
              <a:rPr lang="es-ES" dirty="0"/>
              <a:t>Con la finalización del presente proyecto, se concluye que, el sistema web parametrizable desarrollado es accesible y adaptable a una variedad de negocios relacionados con la venta y distribución de productos varios, además, de permitir la visualización de dichos establecimientos en un mapa.</a:t>
            </a:r>
          </a:p>
          <a:p>
            <a:pPr marL="457200" lvl="0" indent="-323850" algn="l" rtl="0">
              <a:lnSpc>
                <a:spcPct val="150000"/>
              </a:lnSpc>
              <a:spcBef>
                <a:spcPts val="0"/>
              </a:spcBef>
              <a:spcAft>
                <a:spcPts val="0"/>
              </a:spcAft>
              <a:buSzPts val="1500"/>
              <a:buChar char="❖"/>
            </a:pPr>
            <a:r>
              <a:rPr lang="es-ES" dirty="0"/>
              <a:t>El proceso de levantamiento de requerimientos realizado mediante entrevistas e investigación, permitió comprender la lógica operacional y administrativa de aquellos negocios relacionados con la venta y distribución de productos varios.</a:t>
            </a:r>
          </a:p>
          <a:p>
            <a:pPr marL="457200" lvl="0" indent="-323850" algn="l" rtl="0">
              <a:lnSpc>
                <a:spcPct val="150000"/>
              </a:lnSpc>
              <a:spcBef>
                <a:spcPts val="0"/>
              </a:spcBef>
              <a:spcAft>
                <a:spcPts val="0"/>
              </a:spcAft>
              <a:buSzPts val="1500"/>
              <a:buChar char="❖"/>
            </a:pPr>
            <a:r>
              <a:rPr lang="es-ES" dirty="0"/>
              <a:t>Tras la aplicación del marco de trabajo SCRUM, se concluye que, el proceso de desarrollo de software se agilizó gracias a la guía que brinda el mismo, para estructurar adecuadamente las tareas y actividades a realizar dentro de los tiempos establecidos. De igual forma, facultó la generación de entregables que aportaron funcionalidad al producto final luego de cada sprint. </a:t>
            </a:r>
          </a:p>
          <a:p>
            <a:pPr marL="457200" lvl="0" indent="-323850" algn="l" rtl="0">
              <a:lnSpc>
                <a:spcPct val="150000"/>
              </a:lnSpc>
              <a:spcBef>
                <a:spcPts val="0"/>
              </a:spcBef>
              <a:spcAft>
                <a:spcPts val="0"/>
              </a:spcAft>
              <a:buSzPts val="1500"/>
              <a:buChar char="❖"/>
            </a:pPr>
            <a:r>
              <a:rPr lang="es-ES" dirty="0"/>
              <a:t>Tras el uso de la librería React, de JavaScript, para el desarrollo web, se concluye que, el proceso de creación de software se vio beneficiado debido a la simplicidad que brinda la misma para la integración de nuevos componentes; lo que permitió generar un código más limpio y de fácil mantenimiento. Además, de brindar las prestaciones necesarias para la incorporación de otras tecnologías web, que, en conjunto permitieron desarrollar un producto software de calidad.</a:t>
            </a:r>
          </a:p>
        </p:txBody>
      </p:sp>
      <p:sp>
        <p:nvSpPr>
          <p:cNvPr id="421" name="Google Shape;421;g1157cf22dbd_1_99"/>
          <p:cNvSpPr txBox="1"/>
          <p:nvPr/>
        </p:nvSpPr>
        <p:spPr>
          <a:xfrm>
            <a:off x="298750" y="67750"/>
            <a:ext cx="643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800" b="1"/>
              <a:t>Conclusiones</a:t>
            </a:r>
            <a:endParaRPr sz="1800" b="1"/>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6" name="Google Shape;426;g1157cf22dbd_1_114"/>
          <p:cNvPicPr preferRelativeResize="0"/>
          <p:nvPr/>
        </p:nvPicPr>
        <p:blipFill rotWithShape="1">
          <a:blip r:embed="rId3">
            <a:alphaModFix/>
          </a:blip>
          <a:srcRect/>
          <a:stretch/>
        </p:blipFill>
        <p:spPr>
          <a:xfrm>
            <a:off x="6732240" y="5951568"/>
            <a:ext cx="2232249" cy="590072"/>
          </a:xfrm>
          <a:prstGeom prst="rect">
            <a:avLst/>
          </a:prstGeom>
          <a:noFill/>
          <a:ln>
            <a:noFill/>
          </a:ln>
        </p:spPr>
      </p:pic>
      <p:sp>
        <p:nvSpPr>
          <p:cNvPr id="427" name="Google Shape;427;g1157cf22dbd_1_114"/>
          <p:cNvSpPr/>
          <p:nvPr/>
        </p:nvSpPr>
        <p:spPr>
          <a:xfrm>
            <a:off x="377850" y="652300"/>
            <a:ext cx="8388300" cy="4520591"/>
          </a:xfrm>
          <a:prstGeom prst="rect">
            <a:avLst/>
          </a:prstGeom>
          <a:noFill/>
          <a:ln>
            <a:noFill/>
          </a:ln>
        </p:spPr>
        <p:txBody>
          <a:bodyPr spcFirstLastPara="1" wrap="square" lIns="91425" tIns="91425" rIns="91425" bIns="91425" anchor="ctr" anchorCtr="0">
            <a:noAutofit/>
          </a:bodyPr>
          <a:lstStyle/>
          <a:p>
            <a:pPr marL="457200" lvl="0" indent="-323850" algn="l" rtl="0">
              <a:lnSpc>
                <a:spcPct val="150000"/>
              </a:lnSpc>
              <a:spcBef>
                <a:spcPts val="0"/>
              </a:spcBef>
              <a:spcAft>
                <a:spcPts val="0"/>
              </a:spcAft>
              <a:buSzPts val="1500"/>
              <a:buChar char="❖"/>
            </a:pPr>
            <a:r>
              <a:rPr lang="es-ES" dirty="0"/>
              <a:t>Las fases de implementación y pruebas, constatan que el sistema web parametrizable es adaptable a los procesos operacionales y administrativos de distintas empresas, siempre y cuando su actividad económica esté relacionada con la venta y distribución de productos varios.</a:t>
            </a:r>
          </a:p>
          <a:p>
            <a:pPr marL="457200" lvl="0" indent="-323850" algn="l" rtl="0">
              <a:lnSpc>
                <a:spcPct val="150000"/>
              </a:lnSpc>
              <a:spcBef>
                <a:spcPts val="0"/>
              </a:spcBef>
              <a:spcAft>
                <a:spcPts val="0"/>
              </a:spcAft>
              <a:buSzPts val="1500"/>
              <a:buChar char="❖"/>
            </a:pPr>
            <a:r>
              <a:rPr lang="es-ES" dirty="0"/>
              <a:t>La fase de pruebas de carga evidencia la estabilidad del sistema web en todo momento y ante la concurrencia de solicitudes simultáneas de usuarios. En el caso de las pruebas funcionales realizadas con la ayuda del usuario experto, si bien en su mayoría resultaron satisfactorias, hubo una serie de recomendaciones que permitirían al sistema web dotarse de una mayor capacidad operacional y adaptabilidad a los procesos de diferentes empresas.</a:t>
            </a:r>
          </a:p>
          <a:p>
            <a:pPr marL="457200" lvl="0" indent="-323850" algn="l" rtl="0">
              <a:lnSpc>
                <a:spcPct val="150000"/>
              </a:lnSpc>
              <a:spcBef>
                <a:spcPts val="0"/>
              </a:spcBef>
              <a:spcAft>
                <a:spcPts val="0"/>
              </a:spcAft>
              <a:buSzPts val="1500"/>
              <a:buChar char="❖"/>
            </a:pPr>
            <a:r>
              <a:rPr lang="es-ES" dirty="0"/>
              <a:t>El uso de la gama de servicios ofrecidos por Amazon a través de su plataforma AWS, ha permitido generar soluciones a los distintos requerimientos presentados, tanto como para el almacenamiento de información como para la geolocalización y búsqueda de mejores rutas, entre otros requerimientos más. Cabe recalcar que, para el desarrollo del presente sistema web se utilizaron cinco herramientas distintas de la plataforma, entre las que se destacan Amazon EC2 y RDS, que brindaron las prestaciones necesarias para la implementación del sistema en la nube. </a:t>
            </a:r>
          </a:p>
        </p:txBody>
      </p:sp>
      <p:sp>
        <p:nvSpPr>
          <p:cNvPr id="428" name="Google Shape;428;g1157cf22dbd_1_114"/>
          <p:cNvSpPr txBox="1"/>
          <p:nvPr/>
        </p:nvSpPr>
        <p:spPr>
          <a:xfrm>
            <a:off x="298750" y="67750"/>
            <a:ext cx="643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800" b="1"/>
              <a:t>Conclusiones</a:t>
            </a:r>
            <a:endParaRPr sz="1800" b="1"/>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g1157cf22dbd_1_36"/>
          <p:cNvPicPr preferRelativeResize="0"/>
          <p:nvPr/>
        </p:nvPicPr>
        <p:blipFill rotWithShape="1">
          <a:blip r:embed="rId3">
            <a:alphaModFix/>
          </a:blip>
          <a:srcRect/>
          <a:stretch/>
        </p:blipFill>
        <p:spPr>
          <a:xfrm>
            <a:off x="6732240" y="5951568"/>
            <a:ext cx="2232249" cy="590072"/>
          </a:xfrm>
          <a:prstGeom prst="rect">
            <a:avLst/>
          </a:prstGeom>
          <a:noFill/>
          <a:ln>
            <a:noFill/>
          </a:ln>
        </p:spPr>
      </p:pic>
      <p:sp>
        <p:nvSpPr>
          <p:cNvPr id="325" name="Google Shape;325;g1157cf22dbd_1_36"/>
          <p:cNvSpPr txBox="1"/>
          <p:nvPr/>
        </p:nvSpPr>
        <p:spPr>
          <a:xfrm>
            <a:off x="4572000" y="3090461"/>
            <a:ext cx="4599203" cy="61552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2800" b="1" dirty="0"/>
              <a:t>RECOMENDACIONES</a:t>
            </a:r>
            <a:endParaRPr sz="3200" b="1" dirty="0"/>
          </a:p>
        </p:txBody>
      </p:sp>
      <p:pic>
        <p:nvPicPr>
          <p:cNvPr id="6" name="Imagen 5">
            <a:extLst>
              <a:ext uri="{FF2B5EF4-FFF2-40B4-BE49-F238E27FC236}">
                <a16:creationId xmlns:a16="http://schemas.microsoft.com/office/drawing/2014/main" id="{0EE2BBE7-411C-4478-82B0-F104DEFEDF08}"/>
              </a:ext>
            </a:extLst>
          </p:cNvPr>
          <p:cNvPicPr>
            <a:picLocks noChangeAspect="1"/>
          </p:cNvPicPr>
          <p:nvPr/>
        </p:nvPicPr>
        <p:blipFill rotWithShape="1">
          <a:blip r:embed="rId4"/>
          <a:srcRect l="19288" r="26561"/>
          <a:stretch/>
        </p:blipFill>
        <p:spPr>
          <a:xfrm>
            <a:off x="-1" y="624492"/>
            <a:ext cx="4572001" cy="5591597"/>
          </a:xfrm>
          <a:prstGeom prst="rect">
            <a:avLst/>
          </a:prstGeom>
        </p:spPr>
      </p:pic>
    </p:spTree>
    <p:extLst>
      <p:ext uri="{BB962C8B-B14F-4D97-AF65-F5344CB8AC3E}">
        <p14:creationId xmlns:p14="http://schemas.microsoft.com/office/powerpoint/2010/main" val="40107649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40" name="Google Shape;440;g1157cf22dbd_1_121"/>
          <p:cNvPicPr preferRelativeResize="0"/>
          <p:nvPr/>
        </p:nvPicPr>
        <p:blipFill rotWithShape="1">
          <a:blip r:embed="rId3">
            <a:alphaModFix/>
          </a:blip>
          <a:srcRect/>
          <a:stretch/>
        </p:blipFill>
        <p:spPr>
          <a:xfrm>
            <a:off x="6732240" y="5951568"/>
            <a:ext cx="2232249" cy="590072"/>
          </a:xfrm>
          <a:prstGeom prst="rect">
            <a:avLst/>
          </a:prstGeom>
          <a:noFill/>
          <a:ln>
            <a:noFill/>
          </a:ln>
        </p:spPr>
      </p:pic>
      <p:sp>
        <p:nvSpPr>
          <p:cNvPr id="441" name="Google Shape;441;g1157cf22dbd_1_121"/>
          <p:cNvSpPr/>
          <p:nvPr/>
        </p:nvSpPr>
        <p:spPr>
          <a:xfrm>
            <a:off x="360600" y="797725"/>
            <a:ext cx="8422800" cy="4331624"/>
          </a:xfrm>
          <a:prstGeom prst="rect">
            <a:avLst/>
          </a:pr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457200" lvl="0" indent="-323850" algn="l" rtl="0">
              <a:lnSpc>
                <a:spcPct val="150000"/>
              </a:lnSpc>
              <a:spcBef>
                <a:spcPts val="0"/>
              </a:spcBef>
              <a:spcAft>
                <a:spcPts val="0"/>
              </a:spcAft>
              <a:buSzPts val="1500"/>
              <a:buChar char="❖"/>
            </a:pPr>
            <a:r>
              <a:rPr lang="es-ES" sz="1500" dirty="0"/>
              <a:t>Si bien actualmente el respaldo de la información no se realiza por estar dentro de la capa gratuita de AWS, si se mejoran las condiciones del servicio será necesario crear políticas orientadas al respaldo de la información que pueda generarse en la base de datos del sistema web.</a:t>
            </a:r>
          </a:p>
          <a:p>
            <a:pPr marL="457200" lvl="0" indent="-323850" algn="l" rtl="0">
              <a:lnSpc>
                <a:spcPct val="150000"/>
              </a:lnSpc>
              <a:spcBef>
                <a:spcPts val="0"/>
              </a:spcBef>
              <a:spcAft>
                <a:spcPts val="0"/>
              </a:spcAft>
              <a:buSzPts val="1500"/>
              <a:buChar char="❖"/>
            </a:pPr>
            <a:r>
              <a:rPr lang="es-ES" sz="1500" dirty="0"/>
              <a:t>Si bien la funcionalidad del sistema web es completa, su adaptación a pantallas más pequeñas como las de los dispositivos móviles no se encuentra optimizada, por lo que se recomienda que, en caso de querer hacer uso del sistema desde un dispositivo como el mencionado anteriormente, se deba generar una versión nueva dedicada a sistemas operativos Android o IOS para un correcto funcionamiento.</a:t>
            </a:r>
          </a:p>
          <a:p>
            <a:pPr marL="457200" lvl="0" indent="-323850" algn="l" rtl="0">
              <a:lnSpc>
                <a:spcPct val="150000"/>
              </a:lnSpc>
              <a:spcBef>
                <a:spcPts val="0"/>
              </a:spcBef>
              <a:spcAft>
                <a:spcPts val="0"/>
              </a:spcAft>
              <a:buSzPts val="1500"/>
              <a:buChar char="❖"/>
            </a:pPr>
            <a:r>
              <a:rPr lang="es-ES" sz="1500" dirty="0"/>
              <a:t>En caso de hacer uso del presente sistema web, es importante resaltar que los servicios de AWS incluidos en el desarrollo tienen un vencimiento en su gratuidad de doce meses a partir de su primera implementación, por lo que, se debe prever los costos operacionales de los mismos una vez finalizado el tiempo de gratuidad. </a:t>
            </a:r>
          </a:p>
        </p:txBody>
      </p:sp>
      <p:sp>
        <p:nvSpPr>
          <p:cNvPr id="442" name="Google Shape;442;g1157cf22dbd_1_121"/>
          <p:cNvSpPr txBox="1"/>
          <p:nvPr/>
        </p:nvSpPr>
        <p:spPr>
          <a:xfrm>
            <a:off x="298750" y="130425"/>
            <a:ext cx="643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800" b="1"/>
              <a:t>Recomendaciones</a:t>
            </a:r>
            <a:endParaRPr sz="1800" b="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g1157cf22dbd_1_71"/>
          <p:cNvPicPr preferRelativeResize="0"/>
          <p:nvPr/>
        </p:nvPicPr>
        <p:blipFill rotWithShape="1">
          <a:blip r:embed="rId3">
            <a:alphaModFix/>
          </a:blip>
          <a:srcRect/>
          <a:stretch/>
        </p:blipFill>
        <p:spPr>
          <a:xfrm>
            <a:off x="6732240" y="5951568"/>
            <a:ext cx="2232249" cy="590072"/>
          </a:xfrm>
          <a:prstGeom prst="rect">
            <a:avLst/>
          </a:prstGeom>
          <a:noFill/>
          <a:ln>
            <a:noFill/>
          </a:ln>
        </p:spPr>
      </p:pic>
      <p:sp>
        <p:nvSpPr>
          <p:cNvPr id="153" name="Google Shape;153;g1157cf22dbd_1_71"/>
          <p:cNvSpPr txBox="1"/>
          <p:nvPr/>
        </p:nvSpPr>
        <p:spPr>
          <a:xfrm>
            <a:off x="298750" y="67750"/>
            <a:ext cx="643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800" b="1"/>
              <a:t>Antecedentes</a:t>
            </a:r>
            <a:endParaRPr sz="1800" b="1"/>
          </a:p>
        </p:txBody>
      </p:sp>
      <p:pic>
        <p:nvPicPr>
          <p:cNvPr id="5" name="Imagen 4">
            <a:extLst>
              <a:ext uri="{FF2B5EF4-FFF2-40B4-BE49-F238E27FC236}">
                <a16:creationId xmlns:a16="http://schemas.microsoft.com/office/drawing/2014/main" id="{1812E1E2-9DD4-4084-BDCA-17E280E4E82B}"/>
              </a:ext>
            </a:extLst>
          </p:cNvPr>
          <p:cNvPicPr>
            <a:picLocks noChangeAspect="1"/>
          </p:cNvPicPr>
          <p:nvPr/>
        </p:nvPicPr>
        <p:blipFill rotWithShape="1">
          <a:blip r:embed="rId4"/>
          <a:srcRect r="50652"/>
          <a:stretch/>
        </p:blipFill>
        <p:spPr>
          <a:xfrm>
            <a:off x="-1258" y="627017"/>
            <a:ext cx="4564549" cy="5582025"/>
          </a:xfrm>
          <a:prstGeom prst="rect">
            <a:avLst/>
          </a:prstGeom>
        </p:spPr>
      </p:pic>
      <p:sp>
        <p:nvSpPr>
          <p:cNvPr id="8" name="Google Shape;185;g1157cf22dbd_1_79">
            <a:extLst>
              <a:ext uri="{FF2B5EF4-FFF2-40B4-BE49-F238E27FC236}">
                <a16:creationId xmlns:a16="http://schemas.microsoft.com/office/drawing/2014/main" id="{75F6521D-0CDA-4B4A-B55E-0878D9D6484A}"/>
              </a:ext>
            </a:extLst>
          </p:cNvPr>
          <p:cNvSpPr txBox="1"/>
          <p:nvPr/>
        </p:nvSpPr>
        <p:spPr>
          <a:xfrm>
            <a:off x="4580711" y="697896"/>
            <a:ext cx="4145278" cy="4708951"/>
          </a:xfrm>
          <a:prstGeom prst="rect">
            <a:avLst/>
          </a:prstGeom>
          <a:noFill/>
          <a:ln>
            <a:noFill/>
          </a:ln>
        </p:spPr>
        <p:txBody>
          <a:bodyPr spcFirstLastPara="1" wrap="square" lIns="91425" tIns="91425" rIns="91425" bIns="91425" anchor="t" anchorCtr="0">
            <a:spAutoFit/>
          </a:bodyPr>
          <a:lstStyle/>
          <a:p>
            <a:pPr marL="425450" lvl="0" indent="-285750" rtl="0">
              <a:lnSpc>
                <a:spcPct val="150000"/>
              </a:lnSpc>
              <a:spcBef>
                <a:spcPts val="0"/>
              </a:spcBef>
              <a:spcAft>
                <a:spcPts val="0"/>
              </a:spcAft>
              <a:buSzPts val="1400"/>
              <a:buFont typeface="Wingdings" panose="05000000000000000000" pitchFamily="2" charset="2"/>
              <a:buChar char="v"/>
            </a:pPr>
            <a:r>
              <a:rPr lang="es-ES" dirty="0"/>
              <a:t>Según estadísticas nacionales e internacionales existe resistencia hacia la inversión en herramientas tecnológicas.</a:t>
            </a:r>
          </a:p>
          <a:p>
            <a:pPr marL="139700" lvl="0" rtl="0">
              <a:lnSpc>
                <a:spcPct val="150000"/>
              </a:lnSpc>
              <a:spcBef>
                <a:spcPts val="0"/>
              </a:spcBef>
              <a:spcAft>
                <a:spcPts val="0"/>
              </a:spcAft>
              <a:buSzPts val="1400"/>
            </a:pPr>
            <a:endParaRPr lang="es-ES" dirty="0"/>
          </a:p>
          <a:p>
            <a:pPr marL="425450" lvl="0" indent="-285750" rtl="0">
              <a:lnSpc>
                <a:spcPct val="150000"/>
              </a:lnSpc>
              <a:spcBef>
                <a:spcPts val="0"/>
              </a:spcBef>
              <a:spcAft>
                <a:spcPts val="0"/>
              </a:spcAft>
              <a:buSzPts val="1400"/>
              <a:buFont typeface="Wingdings" panose="05000000000000000000" pitchFamily="2" charset="2"/>
              <a:buChar char="v"/>
            </a:pPr>
            <a:r>
              <a:rPr lang="es-ES" dirty="0"/>
              <a:t>La resistencia abrió una ventana de posibilidades para los sistemas ERP.</a:t>
            </a:r>
          </a:p>
          <a:p>
            <a:pPr marL="139700" lvl="0" rtl="0">
              <a:lnSpc>
                <a:spcPct val="150000"/>
              </a:lnSpc>
              <a:spcBef>
                <a:spcPts val="0"/>
              </a:spcBef>
              <a:spcAft>
                <a:spcPts val="0"/>
              </a:spcAft>
              <a:buSzPts val="1400"/>
            </a:pPr>
            <a:endParaRPr lang="es-ES" dirty="0"/>
          </a:p>
          <a:p>
            <a:pPr marL="425450" lvl="0" indent="-285750" rtl="0">
              <a:lnSpc>
                <a:spcPct val="150000"/>
              </a:lnSpc>
              <a:spcBef>
                <a:spcPts val="0"/>
              </a:spcBef>
              <a:spcAft>
                <a:spcPts val="0"/>
              </a:spcAft>
              <a:buSzPts val="1400"/>
              <a:buFont typeface="Wingdings" panose="05000000000000000000" pitchFamily="2" charset="2"/>
              <a:buChar char="v"/>
            </a:pPr>
            <a:r>
              <a:rPr lang="es-EC" dirty="0"/>
              <a:t>Se espera un crecimiento en las inversiones realizadas sobre los sistemas de gestión de recursos en los años venideros.</a:t>
            </a:r>
          </a:p>
          <a:p>
            <a:pPr marL="139700" lvl="0" rtl="0">
              <a:lnSpc>
                <a:spcPct val="150000"/>
              </a:lnSpc>
              <a:spcBef>
                <a:spcPts val="0"/>
              </a:spcBef>
              <a:spcAft>
                <a:spcPts val="0"/>
              </a:spcAft>
              <a:buSzPts val="1400"/>
            </a:pPr>
            <a:endParaRPr lang="es-EC" dirty="0"/>
          </a:p>
          <a:p>
            <a:pPr marL="425450" lvl="0" indent="-285750" rtl="0">
              <a:lnSpc>
                <a:spcPct val="150000"/>
              </a:lnSpc>
              <a:spcBef>
                <a:spcPts val="0"/>
              </a:spcBef>
              <a:spcAft>
                <a:spcPts val="0"/>
              </a:spcAft>
              <a:buSzPts val="1400"/>
              <a:buFont typeface="Wingdings" panose="05000000000000000000" pitchFamily="2" charset="2"/>
              <a:buChar char="v"/>
            </a:pPr>
            <a:r>
              <a:rPr lang="es-EC" dirty="0"/>
              <a:t>La implementación de sistemas ERP es fundamental para el crecimiento de las empresas.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g1157cf22dbd_1_75"/>
          <p:cNvPicPr preferRelativeResize="0"/>
          <p:nvPr/>
        </p:nvPicPr>
        <p:blipFill rotWithShape="1">
          <a:blip r:embed="rId3">
            <a:alphaModFix/>
          </a:blip>
          <a:srcRect/>
          <a:stretch/>
        </p:blipFill>
        <p:spPr>
          <a:xfrm>
            <a:off x="6732240" y="5951568"/>
            <a:ext cx="2232249" cy="590072"/>
          </a:xfrm>
          <a:prstGeom prst="rect">
            <a:avLst/>
          </a:prstGeom>
          <a:noFill/>
          <a:ln>
            <a:noFill/>
          </a:ln>
        </p:spPr>
      </p:pic>
      <p:sp>
        <p:nvSpPr>
          <p:cNvPr id="166" name="Google Shape;166;g1157cf22dbd_1_75"/>
          <p:cNvSpPr txBox="1"/>
          <p:nvPr/>
        </p:nvSpPr>
        <p:spPr>
          <a:xfrm>
            <a:off x="298750" y="67750"/>
            <a:ext cx="643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800" b="1"/>
              <a:t>Justificación</a:t>
            </a:r>
            <a:endParaRPr sz="1800" b="1"/>
          </a:p>
        </p:txBody>
      </p:sp>
      <p:sp>
        <p:nvSpPr>
          <p:cNvPr id="167" name="Google Shape;167;g1157cf22dbd_1_75"/>
          <p:cNvSpPr txBox="1"/>
          <p:nvPr/>
        </p:nvSpPr>
        <p:spPr>
          <a:xfrm>
            <a:off x="4583697" y="625249"/>
            <a:ext cx="4203253" cy="5032117"/>
          </a:xfrm>
          <a:prstGeom prst="rect">
            <a:avLst/>
          </a:prstGeom>
          <a:noFill/>
          <a:ln>
            <a:noFill/>
          </a:ln>
        </p:spPr>
        <p:txBody>
          <a:bodyPr spcFirstLastPara="1" wrap="square" lIns="91425" tIns="91425" rIns="91425" bIns="91425" anchor="t" anchorCtr="0">
            <a:spAutoFit/>
          </a:bodyPr>
          <a:lstStyle/>
          <a:p>
            <a:pPr marL="457200" lvl="0" indent="-323850" rtl="0">
              <a:lnSpc>
                <a:spcPct val="150000"/>
              </a:lnSpc>
              <a:spcBef>
                <a:spcPts val="0"/>
              </a:spcBef>
              <a:spcAft>
                <a:spcPts val="0"/>
              </a:spcAft>
              <a:buSzPts val="1500"/>
              <a:buChar char="❖"/>
            </a:pPr>
            <a:r>
              <a:rPr lang="es-ES" dirty="0"/>
              <a:t>Las empresas consideran que realizar sus procesos operativos y administrativos de forma manual es la forma óptima.</a:t>
            </a:r>
          </a:p>
          <a:p>
            <a:pPr marL="457200" lvl="0" indent="-323850" rtl="0">
              <a:lnSpc>
                <a:spcPct val="150000"/>
              </a:lnSpc>
              <a:spcBef>
                <a:spcPts val="0"/>
              </a:spcBef>
              <a:spcAft>
                <a:spcPts val="0"/>
              </a:spcAft>
              <a:buSzPts val="1500"/>
              <a:buChar char="❖"/>
            </a:pPr>
            <a:r>
              <a:rPr lang="es-ES" dirty="0"/>
              <a:t>La adopción de soluciones de TI se asocia como un gasto y más no como una inversión.</a:t>
            </a:r>
          </a:p>
          <a:p>
            <a:pPr marL="457200" lvl="0" indent="-323850" rtl="0">
              <a:lnSpc>
                <a:spcPct val="150000"/>
              </a:lnSpc>
              <a:spcBef>
                <a:spcPts val="0"/>
              </a:spcBef>
              <a:spcAft>
                <a:spcPts val="0"/>
              </a:spcAft>
              <a:buSzPts val="1500"/>
              <a:buChar char="❖"/>
            </a:pPr>
            <a:r>
              <a:rPr lang="es-ES" dirty="0"/>
              <a:t>Son muchas las pequeñas y medianas empresas que no cuentan con un sistema informático de gestión que apoye la lógica de su negocio.</a:t>
            </a:r>
          </a:p>
          <a:p>
            <a:pPr marL="457200" lvl="0" indent="-323850" rtl="0">
              <a:lnSpc>
                <a:spcPct val="150000"/>
              </a:lnSpc>
              <a:spcBef>
                <a:spcPts val="0"/>
              </a:spcBef>
              <a:spcAft>
                <a:spcPts val="0"/>
              </a:spcAft>
              <a:buSzPts val="1500"/>
              <a:buChar char="❖"/>
            </a:pPr>
            <a:r>
              <a:rPr lang="es-ES" dirty="0"/>
              <a:t>Es necesario integrar soluciones tecnológicas que permitan:</a:t>
            </a:r>
          </a:p>
          <a:p>
            <a:pPr marL="914400" lvl="1" indent="-323850" rtl="0">
              <a:lnSpc>
                <a:spcPct val="150000"/>
              </a:lnSpc>
              <a:spcBef>
                <a:spcPts val="0"/>
              </a:spcBef>
              <a:spcAft>
                <a:spcPts val="0"/>
              </a:spcAft>
              <a:buSzPts val="1500"/>
              <a:buChar char="➢"/>
            </a:pPr>
            <a:r>
              <a:rPr lang="es-ES" dirty="0"/>
              <a:t>Generar nuevas oportunidades.</a:t>
            </a:r>
          </a:p>
          <a:p>
            <a:pPr marL="914400" lvl="1" indent="-323850" rtl="0">
              <a:lnSpc>
                <a:spcPct val="150000"/>
              </a:lnSpc>
              <a:spcBef>
                <a:spcPts val="0"/>
              </a:spcBef>
              <a:spcAft>
                <a:spcPts val="0"/>
              </a:spcAft>
              <a:buSzPts val="1500"/>
              <a:buChar char="➢"/>
            </a:pPr>
            <a:r>
              <a:rPr lang="es-ES" dirty="0"/>
              <a:t>Brindar apoyo en la toma de decisiones.</a:t>
            </a:r>
            <a:endParaRPr sz="1500" dirty="0"/>
          </a:p>
        </p:txBody>
      </p:sp>
      <p:pic>
        <p:nvPicPr>
          <p:cNvPr id="5" name="Imagen 4">
            <a:extLst>
              <a:ext uri="{FF2B5EF4-FFF2-40B4-BE49-F238E27FC236}">
                <a16:creationId xmlns:a16="http://schemas.microsoft.com/office/drawing/2014/main" id="{9D607096-8863-48D4-ABA4-4B0E5C88FB84}"/>
              </a:ext>
            </a:extLst>
          </p:cNvPr>
          <p:cNvPicPr>
            <a:picLocks noChangeAspect="1"/>
          </p:cNvPicPr>
          <p:nvPr/>
        </p:nvPicPr>
        <p:blipFill>
          <a:blip r:embed="rId4"/>
          <a:stretch>
            <a:fillRect/>
          </a:stretch>
        </p:blipFill>
        <p:spPr>
          <a:xfrm>
            <a:off x="0" y="616540"/>
            <a:ext cx="4572000" cy="560308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g1157cf22dbd_1_79"/>
          <p:cNvPicPr preferRelativeResize="0"/>
          <p:nvPr/>
        </p:nvPicPr>
        <p:blipFill rotWithShape="1">
          <a:blip r:embed="rId3">
            <a:alphaModFix/>
          </a:blip>
          <a:srcRect/>
          <a:stretch/>
        </p:blipFill>
        <p:spPr>
          <a:xfrm>
            <a:off x="6732240" y="5951568"/>
            <a:ext cx="2232249" cy="590072"/>
          </a:xfrm>
          <a:prstGeom prst="rect">
            <a:avLst/>
          </a:prstGeom>
          <a:noFill/>
          <a:ln>
            <a:noFill/>
          </a:ln>
        </p:spPr>
      </p:pic>
      <p:sp>
        <p:nvSpPr>
          <p:cNvPr id="184" name="Google Shape;184;g1157cf22dbd_1_79"/>
          <p:cNvSpPr txBox="1"/>
          <p:nvPr/>
        </p:nvSpPr>
        <p:spPr>
          <a:xfrm>
            <a:off x="298750" y="67750"/>
            <a:ext cx="643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800" b="1"/>
              <a:t>Alcance</a:t>
            </a:r>
            <a:endParaRPr sz="1800" b="1"/>
          </a:p>
        </p:txBody>
      </p:sp>
      <p:sp>
        <p:nvSpPr>
          <p:cNvPr id="185" name="Google Shape;185;g1157cf22dbd_1_79"/>
          <p:cNvSpPr txBox="1"/>
          <p:nvPr/>
        </p:nvSpPr>
        <p:spPr>
          <a:xfrm>
            <a:off x="4667793" y="828525"/>
            <a:ext cx="4093029" cy="4708951"/>
          </a:xfrm>
          <a:prstGeom prst="rect">
            <a:avLst/>
          </a:prstGeom>
          <a:noFill/>
          <a:ln>
            <a:noFill/>
          </a:ln>
        </p:spPr>
        <p:txBody>
          <a:bodyPr spcFirstLastPara="1" wrap="square" lIns="91425" tIns="91425" rIns="91425" bIns="91425" anchor="t" anchorCtr="0">
            <a:spAutoFit/>
          </a:bodyPr>
          <a:lstStyle/>
          <a:p>
            <a:pPr marL="0" lvl="0" indent="0" rtl="0">
              <a:lnSpc>
                <a:spcPct val="150000"/>
              </a:lnSpc>
              <a:spcBef>
                <a:spcPts val="0"/>
              </a:spcBef>
              <a:spcAft>
                <a:spcPts val="0"/>
              </a:spcAft>
              <a:buNone/>
            </a:pPr>
            <a:r>
              <a:rPr lang="es-ES" dirty="0"/>
              <a:t>El sistema está enfocado en las empresas relacionadas con la venta y distribución de productos varios, y permite:</a:t>
            </a:r>
            <a:endParaRPr dirty="0"/>
          </a:p>
          <a:p>
            <a:pPr marL="457200" lvl="0" indent="-317500" rtl="0">
              <a:lnSpc>
                <a:spcPct val="150000"/>
              </a:lnSpc>
              <a:spcBef>
                <a:spcPts val="0"/>
              </a:spcBef>
              <a:spcAft>
                <a:spcPts val="0"/>
              </a:spcAft>
              <a:buSzPts val="1400"/>
              <a:buChar char="❖"/>
            </a:pPr>
            <a:r>
              <a:rPr lang="es-ES" dirty="0"/>
              <a:t>Registrar información de una empresa.</a:t>
            </a:r>
            <a:endParaRPr dirty="0"/>
          </a:p>
          <a:p>
            <a:pPr marL="457200" lvl="0" indent="-317500" rtl="0">
              <a:lnSpc>
                <a:spcPct val="150000"/>
              </a:lnSpc>
              <a:spcBef>
                <a:spcPts val="0"/>
              </a:spcBef>
              <a:spcAft>
                <a:spcPts val="0"/>
              </a:spcAft>
              <a:buSzPts val="1400"/>
              <a:buChar char="❖"/>
            </a:pPr>
            <a:r>
              <a:rPr lang="es-ES" dirty="0"/>
              <a:t>Gestionar información de miembros del personal, productos, categorías, proveedores, clientes, y establecimientos.</a:t>
            </a:r>
            <a:endParaRPr dirty="0"/>
          </a:p>
          <a:p>
            <a:pPr marL="457200" lvl="0" indent="-317500" rtl="0">
              <a:lnSpc>
                <a:spcPct val="150000"/>
              </a:lnSpc>
              <a:spcBef>
                <a:spcPts val="0"/>
              </a:spcBef>
              <a:spcAft>
                <a:spcPts val="0"/>
              </a:spcAft>
              <a:buSzPts val="1400"/>
              <a:buChar char="❖"/>
            </a:pPr>
            <a:r>
              <a:rPr lang="es-ES" dirty="0"/>
              <a:t>Generación y monitoreo de pedidos, rutas de entregas y cuadres de caja.</a:t>
            </a:r>
            <a:endParaRPr dirty="0"/>
          </a:p>
          <a:p>
            <a:pPr marL="457200" lvl="0" indent="-317500" rtl="0">
              <a:lnSpc>
                <a:spcPct val="150000"/>
              </a:lnSpc>
              <a:spcBef>
                <a:spcPts val="0"/>
              </a:spcBef>
              <a:spcAft>
                <a:spcPts val="0"/>
              </a:spcAft>
              <a:buSzPts val="1400"/>
              <a:buChar char="❖"/>
            </a:pPr>
            <a:r>
              <a:rPr lang="es-ES" dirty="0"/>
              <a:t>Generación de reportes sobre los principales procesos administrativos.</a:t>
            </a:r>
            <a:endParaRPr dirty="0"/>
          </a:p>
          <a:p>
            <a:pPr marL="457200" lvl="0" indent="-317500" rtl="0">
              <a:lnSpc>
                <a:spcPct val="150000"/>
              </a:lnSpc>
              <a:spcBef>
                <a:spcPts val="0"/>
              </a:spcBef>
              <a:spcAft>
                <a:spcPts val="0"/>
              </a:spcAft>
              <a:buSzPts val="1400"/>
              <a:buChar char="❖"/>
            </a:pPr>
            <a:r>
              <a:rPr lang="es-ES" dirty="0"/>
              <a:t>Creación de nuevos usuarios con distintos roles.</a:t>
            </a:r>
            <a:endParaRPr dirty="0"/>
          </a:p>
          <a:p>
            <a:pPr marL="0" lvl="0" indent="0" algn="just" rtl="0">
              <a:lnSpc>
                <a:spcPct val="150000"/>
              </a:lnSpc>
              <a:spcBef>
                <a:spcPts val="0"/>
              </a:spcBef>
              <a:spcAft>
                <a:spcPts val="0"/>
              </a:spcAft>
              <a:buNone/>
            </a:pPr>
            <a:endParaRPr dirty="0"/>
          </a:p>
        </p:txBody>
      </p:sp>
      <p:pic>
        <p:nvPicPr>
          <p:cNvPr id="3" name="Imagen 2">
            <a:extLst>
              <a:ext uri="{FF2B5EF4-FFF2-40B4-BE49-F238E27FC236}">
                <a16:creationId xmlns:a16="http://schemas.microsoft.com/office/drawing/2014/main" id="{4FE21C3C-19E5-4A49-9EA0-BB96A5AC24EE}"/>
              </a:ext>
            </a:extLst>
          </p:cNvPr>
          <p:cNvPicPr>
            <a:picLocks noChangeAspect="1"/>
          </p:cNvPicPr>
          <p:nvPr/>
        </p:nvPicPr>
        <p:blipFill rotWithShape="1">
          <a:blip r:embed="rId4"/>
          <a:srcRect l="35235" r="10266"/>
          <a:stretch/>
        </p:blipFill>
        <p:spPr>
          <a:xfrm>
            <a:off x="-1" y="612534"/>
            <a:ext cx="4572001" cy="559709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g1157cf22dbd_1_83"/>
          <p:cNvPicPr preferRelativeResize="0"/>
          <p:nvPr/>
        </p:nvPicPr>
        <p:blipFill rotWithShape="1">
          <a:blip r:embed="rId3">
            <a:alphaModFix/>
          </a:blip>
          <a:srcRect/>
          <a:stretch/>
        </p:blipFill>
        <p:spPr>
          <a:xfrm>
            <a:off x="6732240" y="5951568"/>
            <a:ext cx="2232249" cy="590072"/>
          </a:xfrm>
          <a:prstGeom prst="rect">
            <a:avLst/>
          </a:prstGeom>
          <a:noFill/>
          <a:ln>
            <a:noFill/>
          </a:ln>
        </p:spPr>
      </p:pic>
      <p:sp>
        <p:nvSpPr>
          <p:cNvPr id="199" name="Google Shape;199;g1157cf22dbd_1_83"/>
          <p:cNvSpPr txBox="1"/>
          <p:nvPr/>
        </p:nvSpPr>
        <p:spPr>
          <a:xfrm>
            <a:off x="637632" y="695500"/>
            <a:ext cx="367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800" b="1"/>
              <a:t>Objetivo General </a:t>
            </a:r>
            <a:endParaRPr sz="1800" b="1"/>
          </a:p>
        </p:txBody>
      </p:sp>
      <p:sp>
        <p:nvSpPr>
          <p:cNvPr id="200" name="Google Shape;200;g1157cf22dbd_1_83"/>
          <p:cNvSpPr txBox="1"/>
          <p:nvPr/>
        </p:nvSpPr>
        <p:spPr>
          <a:xfrm>
            <a:off x="616275" y="1107878"/>
            <a:ext cx="7833900" cy="11697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s-ES" sz="1600" dirty="0"/>
              <a:t>Implementar un sistema web parametrizable que ubique en un mapa los puntos de venta donde se despachan productos vendidos por un negocio, con la guía del marco de trabajo SCRUM.</a:t>
            </a:r>
            <a:endParaRPr sz="1600" dirty="0"/>
          </a:p>
        </p:txBody>
      </p:sp>
      <p:sp>
        <p:nvSpPr>
          <p:cNvPr id="201" name="Google Shape;201;g1157cf22dbd_1_83"/>
          <p:cNvSpPr txBox="1"/>
          <p:nvPr/>
        </p:nvSpPr>
        <p:spPr>
          <a:xfrm>
            <a:off x="624984" y="2438938"/>
            <a:ext cx="367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800" b="1" dirty="0"/>
              <a:t>Objetivos Específicos </a:t>
            </a:r>
            <a:endParaRPr sz="1800" b="1" dirty="0"/>
          </a:p>
        </p:txBody>
      </p:sp>
      <p:sp>
        <p:nvSpPr>
          <p:cNvPr id="202" name="Google Shape;202;g1157cf22dbd_1_83"/>
          <p:cNvSpPr txBox="1"/>
          <p:nvPr/>
        </p:nvSpPr>
        <p:spPr>
          <a:xfrm>
            <a:off x="655050" y="2879133"/>
            <a:ext cx="7833900" cy="2165100"/>
          </a:xfrm>
          <a:prstGeom prst="rect">
            <a:avLst/>
          </a:prstGeom>
          <a:noFill/>
          <a:ln>
            <a:noFill/>
          </a:ln>
        </p:spPr>
        <p:txBody>
          <a:bodyPr spcFirstLastPara="1" wrap="square" lIns="91425" tIns="91425" rIns="91425" bIns="91425" anchor="t" anchorCtr="0">
            <a:spAutoFit/>
          </a:bodyPr>
          <a:lstStyle/>
          <a:p>
            <a:pPr marL="457200" lvl="0" indent="-330200" algn="l" rtl="0">
              <a:lnSpc>
                <a:spcPct val="150000"/>
              </a:lnSpc>
              <a:spcBef>
                <a:spcPts val="0"/>
              </a:spcBef>
              <a:spcAft>
                <a:spcPts val="0"/>
              </a:spcAft>
              <a:buSzPts val="1600"/>
              <a:buChar char="❖"/>
            </a:pPr>
            <a:r>
              <a:rPr lang="es-ES" sz="1600" dirty="0"/>
              <a:t>Analizar la lógica operacional y administrativa para el inventariado, venta y distribución georreferenciada de productos varios. </a:t>
            </a:r>
            <a:endParaRPr sz="1600" dirty="0"/>
          </a:p>
          <a:p>
            <a:pPr marL="457200" lvl="0" indent="-330200" algn="l" rtl="0">
              <a:lnSpc>
                <a:spcPct val="150000"/>
              </a:lnSpc>
              <a:spcBef>
                <a:spcPts val="1000"/>
              </a:spcBef>
              <a:spcAft>
                <a:spcPts val="0"/>
              </a:spcAft>
              <a:buSzPts val="1600"/>
              <a:buChar char="❖"/>
            </a:pPr>
            <a:r>
              <a:rPr lang="es-ES" sz="1600" dirty="0"/>
              <a:t>Determinar requerimientos funcionales y no funcionales. </a:t>
            </a:r>
            <a:endParaRPr sz="1600" dirty="0"/>
          </a:p>
          <a:p>
            <a:pPr marL="457200" lvl="0" indent="-330200" algn="l" rtl="0">
              <a:lnSpc>
                <a:spcPct val="150000"/>
              </a:lnSpc>
              <a:spcBef>
                <a:spcPts val="1000"/>
              </a:spcBef>
              <a:spcAft>
                <a:spcPts val="0"/>
              </a:spcAft>
              <a:buSzPts val="1600"/>
              <a:buChar char="❖"/>
            </a:pPr>
            <a:r>
              <a:rPr lang="es-ES" sz="1600" dirty="0"/>
              <a:t>Diseñar y desarrollar el sistema web parametrizable para la gestión, venta y distribución de productos varios.</a:t>
            </a:r>
            <a:endParaRPr sz="1600" dirty="0"/>
          </a:p>
        </p:txBody>
      </p:sp>
      <p:sp>
        <p:nvSpPr>
          <p:cNvPr id="203" name="Google Shape;203;g1157cf22dbd_1_83"/>
          <p:cNvSpPr txBox="1"/>
          <p:nvPr/>
        </p:nvSpPr>
        <p:spPr>
          <a:xfrm>
            <a:off x="298750" y="67750"/>
            <a:ext cx="6433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800" b="1"/>
              <a:t>Objetivos</a:t>
            </a:r>
            <a:endParaRPr sz="1800" b="1"/>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g1157cf22dbd_1_30"/>
          <p:cNvPicPr preferRelativeResize="0"/>
          <p:nvPr/>
        </p:nvPicPr>
        <p:blipFill rotWithShape="1">
          <a:blip r:embed="rId3">
            <a:alphaModFix/>
          </a:blip>
          <a:srcRect/>
          <a:stretch/>
        </p:blipFill>
        <p:spPr>
          <a:xfrm>
            <a:off x="6732240" y="5951568"/>
            <a:ext cx="2232249" cy="590072"/>
          </a:xfrm>
          <a:prstGeom prst="rect">
            <a:avLst/>
          </a:prstGeom>
          <a:noFill/>
          <a:ln>
            <a:noFill/>
          </a:ln>
        </p:spPr>
      </p:pic>
      <p:sp>
        <p:nvSpPr>
          <p:cNvPr id="210" name="Google Shape;210;g1157cf22dbd_1_30"/>
          <p:cNvSpPr txBox="1"/>
          <p:nvPr/>
        </p:nvSpPr>
        <p:spPr>
          <a:xfrm>
            <a:off x="5305787" y="2693790"/>
            <a:ext cx="2852906" cy="129263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ES" sz="3600" b="1" dirty="0"/>
              <a:t>MARCO TEÓRICO</a:t>
            </a:r>
            <a:endParaRPr sz="3600" b="1" dirty="0"/>
          </a:p>
        </p:txBody>
      </p:sp>
      <p:pic>
        <p:nvPicPr>
          <p:cNvPr id="3" name="Imagen 2">
            <a:extLst>
              <a:ext uri="{FF2B5EF4-FFF2-40B4-BE49-F238E27FC236}">
                <a16:creationId xmlns:a16="http://schemas.microsoft.com/office/drawing/2014/main" id="{65B036BA-1C48-4E2D-B6D4-D9E85902C29E}"/>
              </a:ext>
            </a:extLst>
          </p:cNvPr>
          <p:cNvPicPr>
            <a:picLocks noChangeAspect="1"/>
          </p:cNvPicPr>
          <p:nvPr/>
        </p:nvPicPr>
        <p:blipFill rotWithShape="1">
          <a:blip r:embed="rId4"/>
          <a:srcRect l="9800" r="29225"/>
          <a:stretch/>
        </p:blipFill>
        <p:spPr>
          <a:xfrm>
            <a:off x="1" y="608511"/>
            <a:ext cx="4572000" cy="5623560"/>
          </a:xfrm>
          <a:prstGeom prst="rect">
            <a:avLst/>
          </a:prstGeom>
        </p:spPr>
      </p:pic>
    </p:spTree>
  </p:cSld>
  <p:clrMapOvr>
    <a:masterClrMapping/>
  </p:clrMapOvr>
</p:sld>
</file>

<file path=ppt/theme/theme1.xml><?xml version="1.0" encoding="utf-8"?>
<a:theme xmlns:a="http://schemas.openxmlformats.org/drawingml/2006/main" name="espe">
  <a:themeElements>
    <a:clrScheme name="Aspecto">
      <a:dk1>
        <a:srgbClr val="000000"/>
      </a:dk1>
      <a:lt1>
        <a:srgbClr val="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ersonalizado 1">
    <a:dk1>
      <a:sysClr val="windowText" lastClr="000000"/>
    </a:dk1>
    <a:lt1>
      <a:sysClr val="window" lastClr="FFFFFF"/>
    </a:lt1>
    <a:dk2>
      <a:srgbClr val="44546A"/>
    </a:dk2>
    <a:lt2>
      <a:srgbClr val="E7E6E6"/>
    </a:lt2>
    <a:accent1>
      <a:srgbClr val="0070C0"/>
    </a:accent1>
    <a:accent2>
      <a:srgbClr val="FF0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525</TotalTime>
  <Words>1985</Words>
  <Application>Microsoft Office PowerPoint</Application>
  <PresentationFormat>Presentación en pantalla (4:3)</PresentationFormat>
  <Paragraphs>349</Paragraphs>
  <Slides>48</Slides>
  <Notes>48</Notes>
  <HiddenSlides>0</HiddenSlides>
  <MMClips>0</MMClips>
  <ScaleCrop>false</ScaleCrop>
  <HeadingPairs>
    <vt:vector size="8" baseType="variant">
      <vt:variant>
        <vt:lpstr>Fuentes usadas</vt:lpstr>
      </vt:variant>
      <vt:variant>
        <vt:i4>3</vt:i4>
      </vt:variant>
      <vt:variant>
        <vt:lpstr>Tema</vt:lpstr>
      </vt:variant>
      <vt:variant>
        <vt:i4>1</vt:i4>
      </vt:variant>
      <vt:variant>
        <vt:lpstr>Servidores OLE incrustados</vt:lpstr>
      </vt:variant>
      <vt:variant>
        <vt:i4>0</vt:i4>
      </vt:variant>
      <vt:variant>
        <vt:lpstr>Títulos de diapositiva</vt:lpstr>
      </vt:variant>
      <vt:variant>
        <vt:i4>48</vt:i4>
      </vt:variant>
    </vt:vector>
  </HeadingPairs>
  <TitlesOfParts>
    <vt:vector size="52" baseType="lpstr">
      <vt:lpstr>Arial</vt:lpstr>
      <vt:lpstr>Calibri</vt:lpstr>
      <vt:lpstr>Wingdings</vt:lpstr>
      <vt:lpstr>espe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Alejandra</dc:creator>
  <cp:lastModifiedBy>Dj James Guerrero</cp:lastModifiedBy>
  <cp:revision>23</cp:revision>
  <dcterms:created xsi:type="dcterms:W3CDTF">2016-02-07T23:09:39Z</dcterms:created>
  <dcterms:modified xsi:type="dcterms:W3CDTF">2022-03-03T00:15:50Z</dcterms:modified>
</cp:coreProperties>
</file>