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9144000"/>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83" roundtripDataSignature="AMtx7mg7h2V+0+0K5win139Y4Wg5OjLd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8CCD45-9FB2-4046-A1D9-036293534DDA}">
  <a:tblStyle styleId="{FF8CCD45-9FB2-4046-A1D9-036293534DD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E8E9A8F-723D-4936-AA9E-411A547CFA9F}"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customschemas.google.com/relationships/presentationmetadata" Target="meta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1731"/>
          </a:xfrm>
          <a:prstGeom prst="rect">
            <a:avLst/>
          </a:prstGeom>
          <a:noFill/>
          <a:ln>
            <a:noFill/>
          </a:ln>
        </p:spPr>
        <p:txBody>
          <a:bodyPr anchorCtr="0" anchor="t" bIns="49925" lIns="99875" spcFirstLastPara="1" rIns="99875" wrap="square" tIns="499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0"/>
            <a:ext cx="3076363" cy="511731"/>
          </a:xfrm>
          <a:prstGeom prst="rect">
            <a:avLst/>
          </a:prstGeom>
          <a:noFill/>
          <a:ln>
            <a:noFill/>
          </a:ln>
        </p:spPr>
        <p:txBody>
          <a:bodyPr anchorCtr="0" anchor="t" bIns="49925" lIns="99875" spcFirstLastPara="1" rIns="99875" wrap="square" tIns="499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8350"/>
            <a:ext cx="5118100" cy="3838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861443"/>
            <a:ext cx="5679440" cy="4605576"/>
          </a:xfrm>
          <a:prstGeom prst="rect">
            <a:avLst/>
          </a:prstGeom>
          <a:noFill/>
          <a:ln>
            <a:noFill/>
          </a:ln>
        </p:spPr>
        <p:txBody>
          <a:bodyPr anchorCtr="0" anchor="t" bIns="49925" lIns="99875" spcFirstLastPara="1" rIns="99875" wrap="square" tIns="499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6363" cy="511731"/>
          </a:xfrm>
          <a:prstGeom prst="rect">
            <a:avLst/>
          </a:prstGeom>
          <a:noFill/>
          <a:ln>
            <a:noFill/>
          </a:ln>
        </p:spPr>
        <p:txBody>
          <a:bodyPr anchorCtr="0" anchor="b" bIns="49925" lIns="99875" spcFirstLastPara="1" rIns="99875" wrap="square" tIns="499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6"/>
            <a:ext cx="3076363" cy="511731"/>
          </a:xfrm>
          <a:prstGeom prst="rect">
            <a:avLst/>
          </a:prstGeom>
          <a:noFill/>
          <a:ln>
            <a:noFill/>
          </a:ln>
        </p:spPr>
        <p:txBody>
          <a:bodyPr anchorCtr="0" anchor="b" bIns="49925" lIns="99875" spcFirstLastPara="1" rIns="99875" wrap="square" tIns="499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EC"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6" name="Google Shape;66;p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
        <p:nvSpPr>
          <p:cNvPr id="67" name="Google Shape;67;p1:notes"/>
          <p:cNvSpPr txBox="1"/>
          <p:nvPr>
            <p:ph idx="11" type="ftr"/>
          </p:nvPr>
        </p:nvSpPr>
        <p:spPr>
          <a:xfrm>
            <a:off x="0" y="9721106"/>
            <a:ext cx="3076500" cy="511800"/>
          </a:xfrm>
          <a:prstGeom prst="rect">
            <a:avLst/>
          </a:prstGeom>
          <a:noFill/>
          <a:ln>
            <a:noFill/>
          </a:ln>
        </p:spPr>
        <p:txBody>
          <a:bodyPr anchorCtr="0" anchor="b" bIns="49925" lIns="99875" spcFirstLastPara="1" rIns="99875" wrap="square" tIns="49925">
            <a:noAutofit/>
          </a:bodyPr>
          <a:lstStyle/>
          <a:p>
            <a:pPr indent="0" lvl="0" marL="0" rtl="0" algn="l">
              <a:lnSpc>
                <a:spcPct val="100000"/>
              </a:lnSpc>
              <a:spcBef>
                <a:spcPts val="0"/>
              </a:spcBef>
              <a:spcAft>
                <a:spcPts val="0"/>
              </a:spcAft>
              <a:buSzPts val="1400"/>
              <a:buNone/>
            </a:pPr>
            <a:r>
              <a:rPr lang="es-EC"/>
              <a:t>CÓDIGO: SGC.DI.269       VERSIÓN: 1.0        DICIEMBRE 13 2011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94d185d73_0_1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194d185d73_0_1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40" name="Google Shape;140;g1194d185d73_0_1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79e2443fc_0_2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979e2443fc_0_23: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47" name="Google Shape;147;g979e2443fc_0_23: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633852110_0_4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1633852110_0_4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58" name="Google Shape;158;g11633852110_0_4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633852110_0_5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1633852110_0_5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68" name="Google Shape;168;g11633852110_0_5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633852110_0_6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1633852110_0_6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77" name="Google Shape;177;g11633852110_0_6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633852110_0_7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1633852110_0_7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86" name="Google Shape;186;g11633852110_0_7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633852110_0_8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1633852110_0_8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95" name="Google Shape;195;g11633852110_0_8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633852110_0_10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11633852110_0_10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04" name="Google Shape;204;g11633852110_0_10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633852110_0_11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11633852110_0_11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14" name="Google Shape;214;g11633852110_0_11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633852110_0_12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1633852110_0_12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23" name="Google Shape;223;g11633852110_0_12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886b4bc06_3_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9886b4bc06_3_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78" name="Google Shape;78;g9886b4bc06_3_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633852110_0_14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1633852110_0_14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37" name="Google Shape;237;g11633852110_0_14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633852110_0_15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1633852110_0_159: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45" name="Google Shape;245;g11633852110_0_15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633852110_0_17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1633852110_0_17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53" name="Google Shape;253;g11633852110_0_17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633852110_0_17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11633852110_0_17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61" name="Google Shape;261;g11633852110_0_17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633852110_0_18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11633852110_0_18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69" name="Google Shape;269;g11633852110_0_18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633852110_0_19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11633852110_0_19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77" name="Google Shape;277;g11633852110_0_19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1633852110_0_20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11633852110_0_20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87" name="Google Shape;287;g11633852110_0_20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633852110_0_2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11633852110_0_21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295" name="Google Shape;295;g11633852110_0_21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633852110_0_22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11633852110_0_22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03" name="Google Shape;303;g11633852110_0_22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633852110_0_23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11633852110_0_23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11" name="Google Shape;311;g11633852110_0_23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633852110_0_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g11633852110_0_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86" name="Google Shape;86;g11633852110_0_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633852110_0_24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1633852110_0_24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19" name="Google Shape;319;g11633852110_0_24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633852110_0_24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11633852110_0_24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27" name="Google Shape;327;g11633852110_0_24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1633852110_0_25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11633852110_0_25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35" name="Google Shape;335;g11633852110_0_25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633852110_0_26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11633852110_0_26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43" name="Google Shape;343;g11633852110_0_26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1633852110_0_27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11633852110_0_27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51" name="Google Shape;351;g11633852110_0_27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633852110_0_28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11633852110_0_28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59" name="Google Shape;359;g11633852110_0_28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1633852110_0_29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11633852110_0_29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67" name="Google Shape;367;g11633852110_0_29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1633852110_0_28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11633852110_0_28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77" name="Google Shape;377;g11633852110_0_28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1633852110_0_30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11633852110_0_30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85" name="Google Shape;385;g11633852110_0_30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1633852110_0_3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11633852110_0_31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394" name="Google Shape;394;g11633852110_0_31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633852110_0_1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11633852110_0_1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94" name="Google Shape;94;g11633852110_0_1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1633852110_0_32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11633852110_0_32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02" name="Google Shape;402;g11633852110_0_32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1633852110_0_33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11633852110_0_333: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10" name="Google Shape;410;g11633852110_0_333: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1633852110_0_34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11633852110_0_34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18" name="Google Shape;418;g11633852110_0_34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1633852110_0_35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11633852110_0_35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28" name="Google Shape;428;g11633852110_0_35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1633852110_0_37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11633852110_0_37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36" name="Google Shape;436;g11633852110_0_37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1633852110_0_36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11633852110_0_36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44" name="Google Shape;444;g11633852110_0_36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1633852110_0_37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11633852110_0_37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52" name="Google Shape;452;g11633852110_0_37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633852110_0_38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11633852110_0_38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60" name="Google Shape;460;g11633852110_0_38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1633852110_0_39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11633852110_0_39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68" name="Google Shape;468;g11633852110_0_39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1633852110_0_40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11633852110_0_40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77" name="Google Shape;477;g11633852110_0_40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633852110_0_2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11633852110_0_2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02" name="Google Shape;102;g11633852110_0_2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1633852110_0_41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11633852110_0_41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85" name="Google Shape;485;g11633852110_0_41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1633852110_0_42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11633852110_0_42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493" name="Google Shape;493;g11633852110_0_42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1633852110_0_43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11633852110_0_439: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02" name="Google Shape;502;g11633852110_0_43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1633852110_0_43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11633852110_0_43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10" name="Google Shape;510;g11633852110_0_43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1633852110_0_463: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11633852110_0_463: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18" name="Google Shape;518;g11633852110_0_463: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1633852110_0_47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11633852110_0_47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26" name="Google Shape;526;g11633852110_0_47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1633852110_0_48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11633852110_0_48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34" name="Google Shape;534;g11633852110_0_48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1633852110_0_48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11633852110_0_48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41" name="Google Shape;541;g11633852110_0_48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SzPts val="1400"/>
              <a:buNone/>
            </a:pPr>
            <a:fld id="{00000000-1234-1234-1234-123412341234}" type="slidenum">
              <a:rPr lang="es-EC"/>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1633852110_0_45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11633852110_0_45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49" name="Google Shape;549;g11633852110_0_45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1633852110_0_50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11633852110_0_50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57" name="Google Shape;557;g11633852110_0_50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94d185d73_0_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1194d185d73_0_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09" name="Google Shape;109;g1194d185d73_0_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1633852110_0_61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11633852110_0_619: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65" name="Google Shape;565;g11633852110_0_61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1633852110_0_49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11633852110_0_49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75" name="Google Shape;575;g11633852110_0_49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1633852110_0_53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11633852110_0_53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84" name="Google Shape;584;g11633852110_0_53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1633852110_0_51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g11633852110_0_51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592" name="Google Shape;592;g11633852110_0_51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1633852110_0_54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11633852110_0_54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01" name="Google Shape;601;g11633852110_0_54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1633852110_0_55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11633852110_0_55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08" name="Google Shape;608;g11633852110_0_55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1633852110_0_55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1633852110_0_559: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16" name="Google Shape;616;g11633852110_0_55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1633852110_0_567: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g11633852110_0_567: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24" name="Google Shape;624;g11633852110_0_567: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1633852110_0_57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g11633852110_0_57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32" name="Google Shape;632;g11633852110_0_57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1633852110_0_584: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11633852110_0_584: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40" name="Google Shape;640;g11633852110_0_584: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633852110_0_29: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11633852110_0_29: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16" name="Google Shape;116;g11633852110_0_29: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1633852110_0_59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11633852110_0_59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48" name="Google Shape;648;g11633852110_0_59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1952e11f47_1_10: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11952e11f47_1_10: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56" name="Google Shape;656;g11952e11f47_1_10: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1633852110_0_59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g11633852110_0_59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64" name="Google Shape;664;g11633852110_0_59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1633852110_0_605: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11633852110_0_605: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72" name="Google Shape;672;g11633852110_0_605: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1633852110_0_61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11633852110_0_61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80" name="Google Shape;680;g11633852110_0_61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1952e11f47_1_2: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11952e11f47_1_2: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88" name="Google Shape;688;g11952e11f47_1_2: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979e2443fc_4_1: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g979e2443fc_4_1: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696" name="Google Shape;696;g979e2443fc_4_1: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94d185d73_0_6: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1194d185d73_0_6: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25" name="Google Shape;125;g1194d185d73_0_6: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633852110_0_38:notes"/>
          <p:cNvSpPr/>
          <p:nvPr>
            <p:ph idx="2" type="sldImg"/>
          </p:nvPr>
        </p:nvSpPr>
        <p:spPr>
          <a:xfrm>
            <a:off x="990600" y="768350"/>
            <a:ext cx="5118000" cy="383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11633852110_0_38:notes"/>
          <p:cNvSpPr txBox="1"/>
          <p:nvPr>
            <p:ph idx="1" type="body"/>
          </p:nvPr>
        </p:nvSpPr>
        <p:spPr>
          <a:xfrm>
            <a:off x="709930" y="4861443"/>
            <a:ext cx="5679300" cy="4605600"/>
          </a:xfrm>
          <a:prstGeom prst="rect">
            <a:avLst/>
          </a:prstGeom>
          <a:noFill/>
          <a:ln>
            <a:noFill/>
          </a:ln>
        </p:spPr>
        <p:txBody>
          <a:bodyPr anchorCtr="0" anchor="t" bIns="49925" lIns="99875" spcFirstLastPara="1" rIns="99875" wrap="square" tIns="49925">
            <a:noAutofit/>
          </a:bodyPr>
          <a:lstStyle/>
          <a:p>
            <a:pPr indent="0" lvl="0" marL="0" rtl="0" algn="l">
              <a:lnSpc>
                <a:spcPct val="100000"/>
              </a:lnSpc>
              <a:spcBef>
                <a:spcPts val="0"/>
              </a:spcBef>
              <a:spcAft>
                <a:spcPts val="0"/>
              </a:spcAft>
              <a:buSzPts val="1400"/>
              <a:buNone/>
            </a:pPr>
            <a:r>
              <a:t/>
            </a:r>
            <a:endParaRPr/>
          </a:p>
        </p:txBody>
      </p:sp>
      <p:sp>
        <p:nvSpPr>
          <p:cNvPr id="132" name="Google Shape;132;g11633852110_0_38:notes"/>
          <p:cNvSpPr txBox="1"/>
          <p:nvPr>
            <p:ph idx="12" type="sldNum"/>
          </p:nvPr>
        </p:nvSpPr>
        <p:spPr>
          <a:xfrm>
            <a:off x="4021293" y="9721106"/>
            <a:ext cx="3076500" cy="511800"/>
          </a:xfrm>
          <a:prstGeom prst="rect">
            <a:avLst/>
          </a:prstGeom>
          <a:noFill/>
          <a:ln>
            <a:noFill/>
          </a:ln>
        </p:spPr>
        <p:txBody>
          <a:bodyPr anchorCtr="0" anchor="b" bIns="49925" lIns="99875" spcFirstLastPara="1" rIns="99875" wrap="square" tIns="499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C"/>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p:cSld name="Diapositiva de título">
    <p:spTree>
      <p:nvGrpSpPr>
        <p:cNvPr id="18" name="Shape 18"/>
        <p:cNvGrpSpPr/>
        <p:nvPr/>
      </p:nvGrpSpPr>
      <p:grpSpPr>
        <a:xfrm>
          <a:off x="0" y="0"/>
          <a:ext cx="0" cy="0"/>
          <a:chOff x="0" y="0"/>
          <a:chExt cx="0" cy="0"/>
        </a:xfrm>
      </p:grpSpPr>
      <p:pic>
        <p:nvPicPr>
          <p:cNvPr id="19" name="Google Shape;19;p12"/>
          <p:cNvPicPr preferRelativeResize="0"/>
          <p:nvPr/>
        </p:nvPicPr>
        <p:blipFill rotWithShape="1">
          <a:blip r:embed="rId2">
            <a:alphaModFix/>
          </a:blip>
          <a:srcRect b="0" l="0" r="2678" t="0"/>
          <a:stretch/>
        </p:blipFill>
        <p:spPr>
          <a:xfrm>
            <a:off x="-19050" y="749300"/>
            <a:ext cx="9163050" cy="5360988"/>
          </a:xfrm>
          <a:prstGeom prst="rect">
            <a:avLst/>
          </a:prstGeom>
          <a:noFill/>
          <a:ln>
            <a:noFill/>
          </a:ln>
        </p:spPr>
      </p:pic>
      <p:sp>
        <p:nvSpPr>
          <p:cNvPr id="20" name="Google Shape;20;p12"/>
          <p:cNvSpPr/>
          <p:nvPr/>
        </p:nvSpPr>
        <p:spPr>
          <a:xfrm>
            <a:off x="3071813" y="2286000"/>
            <a:ext cx="2895600" cy="476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pie de pagina espe.jpg" id="21" name="Google Shape;21;p12"/>
          <p:cNvPicPr preferRelativeResize="0"/>
          <p:nvPr/>
        </p:nvPicPr>
        <p:blipFill rotWithShape="1">
          <a:blip r:embed="rId3">
            <a:alphaModFix/>
          </a:blip>
          <a:srcRect b="0" l="0" r="0" t="0"/>
          <a:stretch/>
        </p:blipFill>
        <p:spPr>
          <a:xfrm>
            <a:off x="0" y="5864225"/>
            <a:ext cx="9144000" cy="1065213"/>
          </a:xfrm>
          <a:prstGeom prst="rect">
            <a:avLst/>
          </a:prstGeom>
          <a:noFill/>
          <a:ln cap="flat" cmpd="sng" w="9525">
            <a:solidFill>
              <a:schemeClr val="dk1"/>
            </a:solidFill>
            <a:prstDash val="solid"/>
            <a:miter lim="800000"/>
            <a:headEnd len="sm" w="sm" type="none"/>
            <a:tailEnd len="sm" w="sm" type="none"/>
          </a:ln>
        </p:spPr>
      </p:pic>
      <p:sp>
        <p:nvSpPr>
          <p:cNvPr id="22" name="Google Shape;22;p12"/>
          <p:cNvSpPr txBox="1"/>
          <p:nvPr>
            <p:ph idx="10" type="dt"/>
          </p:nvPr>
        </p:nvSpPr>
        <p:spPr>
          <a:xfrm>
            <a:off x="385192" y="5661248"/>
            <a:ext cx="2026568" cy="21602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1" type="ftr"/>
          </p:nvPr>
        </p:nvSpPr>
        <p:spPr>
          <a:xfrm>
            <a:off x="4388160" y="5662451"/>
            <a:ext cx="1447800" cy="2136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2" type="sldNum"/>
          </p:nvPr>
        </p:nvSpPr>
        <p:spPr>
          <a:xfrm>
            <a:off x="7812360" y="5662451"/>
            <a:ext cx="874440" cy="21361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1.1</a:t>
            </a:r>
            <a:endParaRPr b="0"/>
          </a:p>
        </p:txBody>
      </p:sp>
      <p:pic>
        <p:nvPicPr>
          <p:cNvPr id="25" name="Google Shape;25;p12"/>
          <p:cNvPicPr preferRelativeResize="0"/>
          <p:nvPr/>
        </p:nvPicPr>
        <p:blipFill rotWithShape="1">
          <a:blip r:embed="rId4">
            <a:alphaModFix/>
          </a:blip>
          <a:srcRect b="0" l="0" r="0" t="0"/>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3" name="Shape 53"/>
        <p:cNvGrpSpPr/>
        <p:nvPr/>
      </p:nvGrpSpPr>
      <p:grpSpPr>
        <a:xfrm>
          <a:off x="0" y="0"/>
          <a:ext cx="0" cy="0"/>
          <a:chOff x="0" y="0"/>
          <a:chExt cx="0" cy="0"/>
        </a:xfrm>
      </p:grpSpPr>
      <p:sp>
        <p:nvSpPr>
          <p:cNvPr id="54" name="Google Shape;54;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5" name="Google Shape;55;p21"/>
          <p:cNvSpPr/>
          <p:nvPr>
            <p:ph idx="2" type="pic"/>
          </p:nvPr>
        </p:nvSpPr>
        <p:spPr>
          <a:xfrm>
            <a:off x="1792288" y="612775"/>
            <a:ext cx="5486400" cy="4114800"/>
          </a:xfrm>
          <a:prstGeom prst="rect">
            <a:avLst/>
          </a:prstGeom>
          <a:noFill/>
          <a:ln>
            <a:noFill/>
          </a:ln>
        </p:spPr>
      </p:sp>
      <p:sp>
        <p:nvSpPr>
          <p:cNvPr id="56" name="Google Shape;56;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7" name="Shape 57"/>
        <p:cNvGrpSpPr/>
        <p:nvPr/>
      </p:nvGrpSpPr>
      <p:grpSpPr>
        <a:xfrm>
          <a:off x="0" y="0"/>
          <a:ext cx="0" cy="0"/>
          <a:chOff x="0" y="0"/>
          <a:chExt cx="0" cy="0"/>
        </a:xfrm>
      </p:grpSpPr>
      <p:sp>
        <p:nvSpPr>
          <p:cNvPr id="58" name="Google Shape;58;p2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9" name="Google Shape;59;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0" name="Shape 60"/>
        <p:cNvGrpSpPr/>
        <p:nvPr/>
      </p:nvGrpSpPr>
      <p:grpSpPr>
        <a:xfrm>
          <a:off x="0" y="0"/>
          <a:ext cx="0" cy="0"/>
          <a:chOff x="0" y="0"/>
          <a:chExt cx="0" cy="0"/>
        </a:xfrm>
      </p:grpSpPr>
      <p:sp>
        <p:nvSpPr>
          <p:cNvPr id="61" name="Google Shape;61;p23"/>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62" name="Google Shape;62;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 blanco" type="blank">
  <p:cSld name="BLANK">
    <p:spTree>
      <p:nvGrpSpPr>
        <p:cNvPr id="26" name="Shape 26"/>
        <p:cNvGrpSpPr/>
        <p:nvPr/>
      </p:nvGrpSpPr>
      <p:grpSpPr>
        <a:xfrm>
          <a:off x="0" y="0"/>
          <a:ext cx="0" cy="0"/>
          <a:chOff x="0" y="0"/>
          <a:chExt cx="0" cy="0"/>
        </a:xfrm>
      </p:grpSpPr>
      <p:sp>
        <p:nvSpPr>
          <p:cNvPr id="27" name="Google Shape;27;p13"/>
          <p:cNvSpPr txBox="1"/>
          <p:nvPr>
            <p:ph idx="10" type="dt"/>
          </p:nvPr>
        </p:nvSpPr>
        <p:spPr>
          <a:xfrm>
            <a:off x="385192" y="6656871"/>
            <a:ext cx="2026568" cy="21602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2" type="sldNum"/>
          </p:nvPr>
        </p:nvSpPr>
        <p:spPr>
          <a:xfrm>
            <a:off x="7812360" y="6658074"/>
            <a:ext cx="874440" cy="21361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1.0</a:t>
            </a:r>
            <a:endParaRPr/>
          </a:p>
        </p:txBody>
      </p:sp>
      <p:sp>
        <p:nvSpPr>
          <p:cNvPr id="29" name="Google Shape;29;p13"/>
          <p:cNvSpPr txBox="1"/>
          <p:nvPr>
            <p:ph idx="11" type="ftr"/>
          </p:nvPr>
        </p:nvSpPr>
        <p:spPr>
          <a:xfrm>
            <a:off x="4388160" y="6658074"/>
            <a:ext cx="1447800" cy="2136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30" name="Shape 30"/>
        <p:cNvGrpSpPr/>
        <p:nvPr/>
      </p:nvGrpSpPr>
      <p:grpSpPr>
        <a:xfrm>
          <a:off x="0" y="0"/>
          <a:ext cx="0" cy="0"/>
          <a:chOff x="0" y="0"/>
          <a:chExt cx="0" cy="0"/>
        </a:xfrm>
      </p:grpSpPr>
      <p:sp>
        <p:nvSpPr>
          <p:cNvPr id="31" name="Google Shape;3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81000" lvl="5" marL="2743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6pPr>
            <a:lvl7pPr indent="-381000" lvl="6" marL="3200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7pPr>
            <a:lvl8pPr indent="-381000" lvl="7" marL="3657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8pPr>
            <a:lvl9pPr indent="-381000" lvl="8" marL="4114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9pPr>
          </a:lstStyle>
          <a:p/>
        </p:txBody>
      </p:sp>
      <p:sp>
        <p:nvSpPr>
          <p:cNvPr id="32" name="Google Shape;32;p1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 name="Shape 33"/>
        <p:cNvGrpSpPr/>
        <p:nvPr/>
      </p:nvGrpSpPr>
      <p:grpSpPr>
        <a:xfrm>
          <a:off x="0" y="0"/>
          <a:ext cx="0" cy="0"/>
          <a:chOff x="0" y="0"/>
          <a:chExt cx="0" cy="0"/>
        </a:xfrm>
      </p:grpSpPr>
      <p:sp>
        <p:nvSpPr>
          <p:cNvPr id="34" name="Google Shape;34;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5" name="Google Shape;35;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2pPr>
            <a:lvl3pPr indent="-228600" lvl="2" marL="1371600" marR="0" rtl="0" algn="l">
              <a:lnSpc>
                <a:spcPct val="100000"/>
              </a:lnSpc>
              <a:spcBef>
                <a:spcPts val="32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6" name="Shape 36"/>
        <p:cNvGrpSpPr/>
        <p:nvPr/>
      </p:nvGrpSpPr>
      <p:grpSpPr>
        <a:xfrm>
          <a:off x="0" y="0"/>
          <a:ext cx="0" cy="0"/>
          <a:chOff x="0" y="0"/>
          <a:chExt cx="0" cy="0"/>
        </a:xfrm>
      </p:grpSpPr>
      <p:sp>
        <p:nvSpPr>
          <p:cNvPr id="37" name="Google Shape;37;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38" name="Google Shape;38;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9" name="Google Shape;39;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lnSpc>
                <a:spcPct val="100000"/>
              </a:lnSpc>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6" name="Shape 46"/>
        <p:cNvGrpSpPr/>
        <p:nvPr/>
      </p:nvGrpSpPr>
      <p:grpSpPr>
        <a:xfrm>
          <a:off x="0" y="0"/>
          <a:ext cx="0" cy="0"/>
          <a:chOff x="0" y="0"/>
          <a:chExt cx="0" cy="0"/>
        </a:xfrm>
      </p:grpSpPr>
      <p:sp>
        <p:nvSpPr>
          <p:cNvPr id="47" name="Google Shape;47;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48"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2000" u="none" cap="none" strike="noStrike">
                <a:solidFill>
                  <a:srgbClr val="FFFFCC"/>
                </a:solidFill>
                <a:latin typeface="Arial"/>
                <a:ea typeface="Arial"/>
                <a:cs typeface="Arial"/>
                <a:sym typeface="Arial"/>
              </a:defRPr>
            </a:lvl1pPr>
            <a:lvl2pPr lvl="1"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2pPr>
            <a:lvl3pPr lvl="2"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3pPr>
            <a:lvl4pPr lvl="3"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4pPr>
            <a:lvl5pPr lvl="4"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5pPr>
            <a:lvl6pPr lvl="5"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6pPr>
            <a:lvl7pPr lvl="6"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7pPr>
            <a:lvl8pPr lvl="7"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8pPr>
            <a:lvl9pPr lvl="8" marR="0" rtl="0" algn="r">
              <a:lnSpc>
                <a:spcPct val="100000"/>
              </a:lnSpc>
              <a:spcBef>
                <a:spcPts val="0"/>
              </a:spcBef>
              <a:spcAft>
                <a:spcPts val="0"/>
              </a:spcAft>
              <a:buClr>
                <a:srgbClr val="000000"/>
              </a:buClr>
              <a:buSzPts val="1400"/>
              <a:buFont typeface="Arial"/>
              <a:buNone/>
              <a:defRPr b="1" i="1" sz="3200" u="none" cap="none" strike="noStrike">
                <a:solidFill>
                  <a:srgbClr val="FFFFCC"/>
                </a:solidFill>
                <a:latin typeface="Arial"/>
                <a:ea typeface="Arial"/>
                <a:cs typeface="Arial"/>
                <a:sym typeface="Arial"/>
              </a:defRPr>
            </a:lvl9pPr>
          </a:lstStyle>
          <a:p/>
        </p:txBody>
      </p:sp>
      <p:sp>
        <p:nvSpPr>
          <p:cNvPr id="51" name="Google Shape;51;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2" name="Google Shape;52;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rtl="0" algn="l">
              <a:lnSpc>
                <a:spcPct val="100000"/>
              </a:lnSpc>
              <a:spcBef>
                <a:spcPts val="20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0" y="0"/>
            <a:ext cx="9144000" cy="620713"/>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1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cxnSp>
        <p:nvCxnSpPr>
          <p:cNvPr id="12" name="Google Shape;12;p11"/>
          <p:cNvCxnSpPr/>
          <p:nvPr/>
        </p:nvCxnSpPr>
        <p:spPr>
          <a:xfrm>
            <a:off x="25400" y="6235700"/>
            <a:ext cx="6659563" cy="0"/>
          </a:xfrm>
          <a:prstGeom prst="straightConnector1">
            <a:avLst/>
          </a:prstGeom>
          <a:noFill/>
          <a:ln cap="flat" cmpd="sng" w="38100">
            <a:solidFill>
              <a:srgbClr val="FF0000"/>
            </a:solidFill>
            <a:prstDash val="solid"/>
            <a:round/>
            <a:headEnd len="sm" w="sm" type="none"/>
            <a:tailEnd len="sm" w="sm" type="none"/>
          </a:ln>
        </p:spPr>
      </p:cxnSp>
      <p:cxnSp>
        <p:nvCxnSpPr>
          <p:cNvPr id="13" name="Google Shape;13;p11"/>
          <p:cNvCxnSpPr/>
          <p:nvPr/>
        </p:nvCxnSpPr>
        <p:spPr>
          <a:xfrm>
            <a:off x="25400" y="6283325"/>
            <a:ext cx="6659563" cy="0"/>
          </a:xfrm>
          <a:prstGeom prst="straightConnector1">
            <a:avLst/>
          </a:prstGeom>
          <a:noFill/>
          <a:ln cap="flat" cmpd="sng" w="38100">
            <a:solidFill>
              <a:srgbClr val="006600"/>
            </a:solidFill>
            <a:prstDash val="solid"/>
            <a:round/>
            <a:headEnd len="sm" w="sm" type="none"/>
            <a:tailEnd len="sm" w="sm" type="none"/>
          </a:ln>
        </p:spPr>
      </p:cxnSp>
      <p:sp>
        <p:nvSpPr>
          <p:cNvPr id="14" name="Google Shape;14;p11"/>
          <p:cNvSpPr txBox="1"/>
          <p:nvPr>
            <p:ph idx="10" type="dt"/>
          </p:nvPr>
        </p:nvSpPr>
        <p:spPr>
          <a:xfrm>
            <a:off x="385192" y="6656871"/>
            <a:ext cx="2026568" cy="21602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11"/>
          <p:cNvSpPr txBox="1"/>
          <p:nvPr>
            <p:ph idx="11" type="ftr"/>
          </p:nvPr>
        </p:nvSpPr>
        <p:spPr>
          <a:xfrm>
            <a:off x="4388160" y="6658074"/>
            <a:ext cx="1447800" cy="21361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11"/>
          <p:cNvSpPr txBox="1"/>
          <p:nvPr>
            <p:ph idx="12" type="sldNum"/>
          </p:nvPr>
        </p:nvSpPr>
        <p:spPr>
          <a:xfrm>
            <a:off x="7812360" y="6658074"/>
            <a:ext cx="874440" cy="213618"/>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r>
              <a:rPr lang="es-EC"/>
              <a:t>VERSIÓN: </a:t>
            </a:r>
            <a:r>
              <a:rPr b="0" lang="es-EC"/>
              <a:t>1.1</a:t>
            </a:r>
            <a:endParaRPr b="0"/>
          </a:p>
        </p:txBody>
      </p:sp>
      <p:pic>
        <p:nvPicPr>
          <p:cNvPr id="17" name="Google Shape;17;p11"/>
          <p:cNvPicPr preferRelativeResize="0"/>
          <p:nvPr/>
        </p:nvPicPr>
        <p:blipFill rotWithShape="1">
          <a:blip r:embed="rId1">
            <a:alphaModFix/>
          </a:blip>
          <a:srcRect b="0" l="0" r="0" t="0"/>
          <a:stretch/>
        </p:blipFill>
        <p:spPr>
          <a:xfrm>
            <a:off x="6700214" y="5981170"/>
            <a:ext cx="2232000" cy="5764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idx="10" type="dt"/>
          </p:nvPr>
        </p:nvSpPr>
        <p:spPr>
          <a:xfrm>
            <a:off x="385192" y="5661248"/>
            <a:ext cx="2026500" cy="21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s-EC"/>
              <a:t>FECHA ÚLTIMA REVISIÓN: 13/12/11</a:t>
            </a:r>
            <a:endParaRPr/>
          </a:p>
        </p:txBody>
      </p:sp>
      <p:sp>
        <p:nvSpPr>
          <p:cNvPr id="70" name="Google Shape;70;p1"/>
          <p:cNvSpPr txBox="1"/>
          <p:nvPr>
            <p:ph idx="12" type="sldNum"/>
          </p:nvPr>
        </p:nvSpPr>
        <p:spPr>
          <a:xfrm>
            <a:off x="7812360" y="5662451"/>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b="1" lang="es-EC"/>
              <a:t>VERSIÓN: </a:t>
            </a:r>
            <a:r>
              <a:rPr lang="es-EC"/>
              <a:t>1.0</a:t>
            </a:r>
            <a:endParaRPr/>
          </a:p>
        </p:txBody>
      </p:sp>
      <p:sp>
        <p:nvSpPr>
          <p:cNvPr id="71" name="Google Shape;71;p1"/>
          <p:cNvSpPr txBox="1"/>
          <p:nvPr>
            <p:ph idx="11" type="ftr"/>
          </p:nvPr>
        </p:nvSpPr>
        <p:spPr>
          <a:xfrm>
            <a:off x="4388160" y="5662451"/>
            <a:ext cx="14478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s-EC"/>
              <a:t>CÓDIGO: </a:t>
            </a:r>
            <a:r>
              <a:rPr lang="es-EC"/>
              <a:t>GDI.3.1.004</a:t>
            </a:r>
            <a:endParaRPr/>
          </a:p>
        </p:txBody>
      </p:sp>
      <p:sp>
        <p:nvSpPr>
          <p:cNvPr id="72" name="Google Shape;72;p1"/>
          <p:cNvSpPr txBox="1"/>
          <p:nvPr/>
        </p:nvSpPr>
        <p:spPr>
          <a:xfrm>
            <a:off x="1791775" y="1013600"/>
            <a:ext cx="6303000" cy="69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s-EC" sz="1700" u="none" cap="none" strike="noStrike">
                <a:solidFill>
                  <a:srgbClr val="000000"/>
                </a:solidFill>
                <a:latin typeface="Arial"/>
                <a:ea typeface="Arial"/>
                <a:cs typeface="Arial"/>
                <a:sym typeface="Arial"/>
              </a:rPr>
              <a:t> DEPARTAMENTO DE CIENCIAS DE LA COMPUTACIÓN </a:t>
            </a:r>
            <a:endParaRPr b="0" i="0" sz="1700" u="none" cap="none" strike="noStrike">
              <a:solidFill>
                <a:srgbClr val="000000"/>
              </a:solidFill>
              <a:latin typeface="Arial"/>
              <a:ea typeface="Arial"/>
              <a:cs typeface="Arial"/>
              <a:sym typeface="Arial"/>
            </a:endParaRPr>
          </a:p>
        </p:txBody>
      </p:sp>
      <p:sp>
        <p:nvSpPr>
          <p:cNvPr id="73" name="Google Shape;73;p1"/>
          <p:cNvSpPr txBox="1"/>
          <p:nvPr/>
        </p:nvSpPr>
        <p:spPr>
          <a:xfrm>
            <a:off x="902875" y="1874100"/>
            <a:ext cx="8080800" cy="498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EC" sz="1600" u="none" cap="none" strike="noStrike">
                <a:solidFill>
                  <a:srgbClr val="000000"/>
                </a:solidFill>
                <a:latin typeface="Arial"/>
                <a:ea typeface="Arial"/>
                <a:cs typeface="Arial"/>
                <a:sym typeface="Arial"/>
              </a:rPr>
              <a:t>“DESARROLLO DE UNA APLICACIÓN MÓVIL PARA PERSONAS CON DISCAPACIDAD AUDITIVA”</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s-EC" sz="1600" u="none" cap="none" strike="noStrike">
                <a:solidFill>
                  <a:srgbClr val="000000"/>
                </a:solidFill>
                <a:latin typeface="Arial"/>
                <a:ea typeface="Arial"/>
                <a:cs typeface="Arial"/>
                <a:sym typeface="Arial"/>
              </a:rPr>
              <a:t>   </a:t>
            </a:r>
            <a:r>
              <a:rPr b="1" i="0" lang="es-EC" sz="1600" u="none" cap="none" strike="noStrike">
                <a:solidFill>
                  <a:srgbClr val="000000"/>
                </a:solidFill>
                <a:latin typeface="Arial"/>
                <a:ea typeface="Arial"/>
                <a:cs typeface="Arial"/>
                <a:sym typeface="Arial"/>
              </a:rPr>
              <a:t>Autores:</a:t>
            </a:r>
            <a:r>
              <a:rPr b="0" i="0" lang="es-EC"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s-EC" sz="1600" u="none" cap="none" strike="noStrike">
                <a:solidFill>
                  <a:srgbClr val="000000"/>
                </a:solidFill>
                <a:latin typeface="Arial"/>
                <a:ea typeface="Arial"/>
                <a:cs typeface="Arial"/>
                <a:sym typeface="Arial"/>
              </a:rPr>
              <a:t>Cadena Oyasa, Jennifer Daniela </a:t>
            </a:r>
            <a:br>
              <a:rPr b="0" i="0" lang="es-EC" sz="1600" u="none" cap="none" strike="noStrike">
                <a:solidFill>
                  <a:srgbClr val="000000"/>
                </a:solidFill>
                <a:latin typeface="Arial"/>
                <a:ea typeface="Arial"/>
                <a:cs typeface="Arial"/>
                <a:sym typeface="Arial"/>
              </a:rPr>
            </a:br>
            <a:r>
              <a:rPr b="0" i="0" lang="es-EC" sz="1600" u="none" cap="none" strike="noStrike">
                <a:solidFill>
                  <a:srgbClr val="000000"/>
                </a:solidFill>
                <a:latin typeface="Arial"/>
                <a:ea typeface="Arial"/>
                <a:cs typeface="Arial"/>
                <a:sym typeface="Arial"/>
              </a:rPr>
              <a:t>Merino Sangoluisa, Johnny Ismael</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s-EC" sz="1600" u="none" cap="none" strike="noStrike">
                <a:solidFill>
                  <a:schemeClr val="dk1"/>
                </a:solidFill>
                <a:latin typeface="Arial"/>
                <a:ea typeface="Arial"/>
                <a:cs typeface="Arial"/>
                <a:sym typeface="Arial"/>
              </a:rPr>
              <a:t>Director:</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s-EC" sz="1600" u="none" cap="none" strike="noStrike">
                <a:solidFill>
                  <a:srgbClr val="000000"/>
                </a:solidFill>
                <a:latin typeface="Arial"/>
                <a:ea typeface="Arial"/>
                <a:cs typeface="Arial"/>
                <a:sym typeface="Arial"/>
              </a:rPr>
              <a:t> </a:t>
            </a:r>
            <a:r>
              <a:rPr lang="es-EC" sz="1600"/>
              <a:t>Mgs</a:t>
            </a:r>
            <a:r>
              <a:rPr b="0" i="0" lang="es-EC" sz="1600" u="none" cap="none" strike="noStrike">
                <a:solidFill>
                  <a:srgbClr val="000000"/>
                </a:solidFill>
                <a:latin typeface="Arial"/>
                <a:ea typeface="Arial"/>
                <a:cs typeface="Arial"/>
                <a:sym typeface="Arial"/>
              </a:rPr>
              <a:t>. Martínez Cepeda, Verónica Isabel</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pic>
        <p:nvPicPr>
          <p:cNvPr id="74" name="Google Shape;74;p1"/>
          <p:cNvPicPr preferRelativeResize="0"/>
          <p:nvPr/>
        </p:nvPicPr>
        <p:blipFill rotWithShape="1">
          <a:blip r:embed="rId3">
            <a:alphaModFix/>
          </a:blip>
          <a:srcRect b="0" l="0" r="0" t="0"/>
          <a:stretch/>
        </p:blipFill>
        <p:spPr>
          <a:xfrm>
            <a:off x="7249869" y="216994"/>
            <a:ext cx="1613675" cy="63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194d185d73_0_1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43" name="Google Shape;143;g1194d185d73_0_14"/>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Por otro lado, la aplicación también brindará una sección para el deletreo del abecedario, números, símbolos y signos especiales en lengua de señas ecuatoriana, a través del uso de imágenes y gifs, mismas que se articulan con el lenguaje de señas.</a:t>
            </a:r>
            <a:endParaRPr sz="1600"/>
          </a:p>
          <a:p>
            <a:pPr indent="0" lvl="0" marL="0" marR="0" rtl="0" algn="just">
              <a:lnSpc>
                <a:spcPct val="150000"/>
              </a:lnSpc>
              <a:spcBef>
                <a:spcPts val="1000"/>
              </a:spcBef>
              <a:spcAft>
                <a:spcPts val="0"/>
              </a:spcAft>
              <a:buClr>
                <a:schemeClr val="dk1"/>
              </a:buClr>
              <a:buSzPts val="1100"/>
              <a:buFont typeface="Arial"/>
              <a:buNone/>
            </a:pPr>
            <a:r>
              <a:rPr lang="es-EC" sz="1600"/>
              <a:t>El proyecto no solo se limitará al desarrollo de una aplicación móvil, ya que al ser híbrida se desplegará en la web bajo el subdominio espechat.espe.edu.ec, asignado al proyecto de Vinculación social del Departamento de Ciencias de la Computación de la Universidad de las Fuerzas Armadas ESPE Sede Santo Domingo de los Tsáchilas.</a:t>
            </a:r>
            <a:endParaRPr sz="1600"/>
          </a:p>
          <a:p>
            <a:pPr indent="0" lvl="0" marL="0" marR="0" rtl="0" algn="just">
              <a:lnSpc>
                <a:spcPct val="150000"/>
              </a:lnSpc>
              <a:spcBef>
                <a:spcPts val="1000"/>
              </a:spcBef>
              <a:spcAft>
                <a:spcPts val="0"/>
              </a:spcAft>
              <a:buClr>
                <a:schemeClr val="dk1"/>
              </a:buClr>
              <a:buSzPts val="1100"/>
              <a:buFont typeface="Arial"/>
              <a:buNone/>
            </a:pPr>
            <a:r>
              <a:t/>
            </a:r>
            <a:endParaRPr sz="1600"/>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979e2443fc_0_23"/>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50" name="Google Shape;150;g979e2443fc_0_23"/>
          <p:cNvSpPr txBox="1"/>
          <p:nvPr/>
        </p:nvSpPr>
        <p:spPr>
          <a:xfrm>
            <a:off x="152925" y="762000"/>
            <a:ext cx="6322200" cy="584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Objetivo General</a:t>
            </a:r>
            <a:endParaRPr b="1" i="0" sz="2600" u="none" cap="none" strike="noStrike">
              <a:solidFill>
                <a:srgbClr val="000000"/>
              </a:solidFill>
              <a:latin typeface="Arial"/>
              <a:ea typeface="Arial"/>
              <a:cs typeface="Arial"/>
              <a:sym typeface="Arial"/>
            </a:endParaRPr>
          </a:p>
        </p:txBody>
      </p:sp>
      <p:sp>
        <p:nvSpPr>
          <p:cNvPr id="151" name="Google Shape;151;g979e2443fc_0_23"/>
          <p:cNvSpPr txBox="1"/>
          <p:nvPr/>
        </p:nvSpPr>
        <p:spPr>
          <a:xfrm>
            <a:off x="219925" y="1444875"/>
            <a:ext cx="8533800" cy="584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Desarrollo de una aplicación móvil para personas con discapacidad auditiva.</a:t>
            </a:r>
            <a:endParaRPr b="0" i="0" sz="1600" u="none" cap="none" strike="noStrike">
              <a:solidFill>
                <a:srgbClr val="000000"/>
              </a:solidFill>
              <a:latin typeface="Arial"/>
              <a:ea typeface="Arial"/>
              <a:cs typeface="Arial"/>
              <a:sym typeface="Arial"/>
            </a:endParaRPr>
          </a:p>
        </p:txBody>
      </p:sp>
      <p:sp>
        <p:nvSpPr>
          <p:cNvPr id="152" name="Google Shape;152;g979e2443fc_0_23"/>
          <p:cNvSpPr txBox="1"/>
          <p:nvPr/>
        </p:nvSpPr>
        <p:spPr>
          <a:xfrm>
            <a:off x="219925" y="2190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Objetivos Específicos</a:t>
            </a:r>
            <a:endParaRPr b="1" i="0" sz="2600" u="none" cap="none" strike="noStrike">
              <a:solidFill>
                <a:srgbClr val="000000"/>
              </a:solidFill>
              <a:latin typeface="Arial"/>
              <a:ea typeface="Arial"/>
              <a:cs typeface="Arial"/>
              <a:sym typeface="Arial"/>
            </a:endParaRPr>
          </a:p>
        </p:txBody>
      </p:sp>
      <p:sp>
        <p:nvSpPr>
          <p:cNvPr id="153" name="Google Shape;153;g979e2443fc_0_23"/>
          <p:cNvSpPr txBox="1"/>
          <p:nvPr/>
        </p:nvSpPr>
        <p:spPr>
          <a:xfrm>
            <a:off x="305100" y="3128425"/>
            <a:ext cx="8533800" cy="1312800"/>
          </a:xfrm>
          <a:prstGeom prst="rect">
            <a:avLst/>
          </a:prstGeom>
          <a:noFill/>
          <a:ln>
            <a:noFill/>
          </a:ln>
        </p:spPr>
        <p:txBody>
          <a:bodyPr anchorCtr="0" anchor="t" bIns="91425" lIns="91425" spcFirstLastPara="1" rIns="91425" wrap="square" tIns="91425">
            <a:noAutofit/>
          </a:bodyPr>
          <a:lstStyle/>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chemeClr val="dk1"/>
                </a:solidFill>
                <a:latin typeface="Arial"/>
                <a:ea typeface="Arial"/>
                <a:cs typeface="Arial"/>
                <a:sym typeface="Arial"/>
              </a:rPr>
              <a:t>Determinar requerimientos funcionales y no funcionales.</a:t>
            </a:r>
            <a:endParaRPr b="0" i="0" sz="16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chemeClr val="dk1"/>
                </a:solidFill>
                <a:latin typeface="Arial"/>
                <a:ea typeface="Arial"/>
                <a:cs typeface="Arial"/>
                <a:sym typeface="Arial"/>
              </a:rPr>
              <a:t>Determinar la metodología, arquitectura y herramientas para la aplicación.</a:t>
            </a:r>
            <a:endParaRPr b="0" i="0" sz="1600" u="none" cap="none" strike="noStrike">
              <a:solidFill>
                <a:schemeClr val="dk1"/>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chemeClr val="dk1"/>
                </a:solidFill>
                <a:latin typeface="Arial"/>
                <a:ea typeface="Arial"/>
                <a:cs typeface="Arial"/>
                <a:sym typeface="Arial"/>
              </a:rPr>
              <a:t>Determinar los aspectos de usabilidad y accesibilidad web inclusiva.</a:t>
            </a:r>
            <a:endParaRPr b="0" i="0" sz="1600" u="none" cap="none" strike="noStrike">
              <a:solidFill>
                <a:srgbClr val="000000"/>
              </a:solidFill>
              <a:latin typeface="Arial"/>
              <a:ea typeface="Arial"/>
              <a:cs typeface="Arial"/>
              <a:sym typeface="Arial"/>
            </a:endParaRPr>
          </a:p>
        </p:txBody>
      </p:sp>
      <p:sp>
        <p:nvSpPr>
          <p:cNvPr id="154" name="Google Shape;154;g979e2443fc_0_23"/>
          <p:cNvSpPr txBox="1"/>
          <p:nvPr/>
        </p:nvSpPr>
        <p:spPr>
          <a:xfrm>
            <a:off x="152925" y="76200"/>
            <a:ext cx="6322200" cy="584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Objetivos</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1633852110_0_4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61" name="Google Shape;161;g11633852110_0_46"/>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Marco Teórico</a:t>
            </a:r>
            <a:endParaRPr b="1" i="0" sz="2600" u="none" cap="none" strike="noStrike">
              <a:solidFill>
                <a:srgbClr val="000000"/>
              </a:solidFill>
              <a:latin typeface="Arial"/>
              <a:ea typeface="Arial"/>
              <a:cs typeface="Arial"/>
              <a:sym typeface="Arial"/>
            </a:endParaRPr>
          </a:p>
        </p:txBody>
      </p:sp>
      <p:sp>
        <p:nvSpPr>
          <p:cNvPr id="162" name="Google Shape;162;g11633852110_0_46"/>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La educación en pandemia COVID-19: Según la UNESCO, desde febrero del 2020 el impacto del coronavirus (COVID-19) en la educación, dio como resultado el cierre de escuelas, y afectó a 54’037.980 alumnos matriculados en los niveles de educación preescolar, primaria, secundaria inferior y secundaria superior, estas cifras tomadas al 26 de enero del 2022, del Instituto de Estadística de la UNESCO, tal y como se muestra en la siguiente figura del monitoreo global de cierres de escuelas.</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163" name="Google Shape;163;g11633852110_0_46"/>
          <p:cNvPicPr preferRelativeResize="0"/>
          <p:nvPr/>
        </p:nvPicPr>
        <p:blipFill rotWithShape="1">
          <a:blip r:embed="rId3">
            <a:alphaModFix/>
          </a:blip>
          <a:srcRect b="0" l="0" r="0" t="0"/>
          <a:stretch/>
        </p:blipFill>
        <p:spPr>
          <a:xfrm>
            <a:off x="261600" y="2991425"/>
            <a:ext cx="5848675" cy="3123725"/>
          </a:xfrm>
          <a:prstGeom prst="rect">
            <a:avLst/>
          </a:prstGeom>
          <a:noFill/>
          <a:ln cap="flat" cmpd="sng" w="38100">
            <a:solidFill>
              <a:srgbClr val="000000"/>
            </a:solidFill>
            <a:prstDash val="solid"/>
            <a:miter lim="8000"/>
            <a:headEnd len="sm" w="sm" type="none"/>
            <a:tailEnd len="sm" w="sm" type="none"/>
          </a:ln>
        </p:spPr>
      </p:pic>
      <p:sp>
        <p:nvSpPr>
          <p:cNvPr id="164" name="Google Shape;164;g11633852110_0_46"/>
          <p:cNvSpPr txBox="1"/>
          <p:nvPr/>
        </p:nvSpPr>
        <p:spPr>
          <a:xfrm>
            <a:off x="6275050" y="3068625"/>
            <a:ext cx="27669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EC" sz="1400" u="none" cap="none" strike="noStrike">
                <a:solidFill>
                  <a:srgbClr val="000000"/>
                </a:solidFill>
                <a:latin typeface="Arial"/>
                <a:ea typeface="Arial"/>
                <a:cs typeface="Arial"/>
                <a:sym typeface="Arial"/>
              </a:rPr>
              <a:t>Nota: El gráfico representa la evolución global del cierre de escuelas causado por el COVID-19. Fuente: UNESCO, página https://en.unesco.org/covid19/educationresponse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1633852110_0_5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71" name="Google Shape;171;g11633852110_0_57"/>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Discapacidad auditiva</a:t>
            </a:r>
            <a:endParaRPr b="1" i="0" sz="2600" u="none" cap="none" strike="noStrike">
              <a:solidFill>
                <a:srgbClr val="000000"/>
              </a:solidFill>
              <a:latin typeface="Arial"/>
              <a:ea typeface="Arial"/>
              <a:cs typeface="Arial"/>
              <a:sym typeface="Arial"/>
            </a:endParaRPr>
          </a:p>
        </p:txBody>
      </p:sp>
      <p:sp>
        <p:nvSpPr>
          <p:cNvPr id="172" name="Google Shape;172;g11633852110_0_57"/>
          <p:cNvSpPr txBox="1"/>
          <p:nvPr/>
        </p:nvSpPr>
        <p:spPr>
          <a:xfrm>
            <a:off x="152875" y="6984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La discapacidad auditiva puede definirse como trastorno sensorial caracterizado por la incapacidad de percibir patrones sonoros, producidos por cambios en el órgano de la audición o del tracto auditivo (Ríos, 2001).</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173" name="Google Shape;173;g11633852110_0_57"/>
          <p:cNvPicPr preferRelativeResize="0"/>
          <p:nvPr/>
        </p:nvPicPr>
        <p:blipFill rotWithShape="1">
          <a:blip r:embed="rId3">
            <a:alphaModFix/>
          </a:blip>
          <a:srcRect b="0" l="0" r="0" t="0"/>
          <a:stretch/>
        </p:blipFill>
        <p:spPr>
          <a:xfrm>
            <a:off x="812775" y="1856450"/>
            <a:ext cx="7699350" cy="4050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1633852110_0_6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80" name="Google Shape;180;g11633852110_0_67"/>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Lenguaje de señas</a:t>
            </a:r>
            <a:endParaRPr b="1" i="0" sz="2600" u="none" cap="none" strike="noStrike">
              <a:solidFill>
                <a:srgbClr val="000000"/>
              </a:solidFill>
              <a:latin typeface="Arial"/>
              <a:ea typeface="Arial"/>
              <a:cs typeface="Arial"/>
              <a:sym typeface="Arial"/>
            </a:endParaRPr>
          </a:p>
        </p:txBody>
      </p:sp>
      <p:sp>
        <p:nvSpPr>
          <p:cNvPr id="181" name="Google Shape;181;g11633852110_0_67"/>
          <p:cNvSpPr txBox="1"/>
          <p:nvPr/>
        </p:nvSpPr>
        <p:spPr>
          <a:xfrm>
            <a:off x="152875" y="6984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Al lenguaje de señas también se le conoce como lenguaje de signos, o como lenguas naturales que han ido evolucionado de las diferentes comunidades de personas sordas y oyentes de la misma región o país (Jarque, 2012).</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182" name="Google Shape;182;g11633852110_0_67"/>
          <p:cNvPicPr preferRelativeResize="0"/>
          <p:nvPr/>
        </p:nvPicPr>
        <p:blipFill rotWithShape="1">
          <a:blip r:embed="rId3">
            <a:alphaModFix/>
          </a:blip>
          <a:srcRect b="0" l="0" r="14170" t="0"/>
          <a:stretch/>
        </p:blipFill>
        <p:spPr>
          <a:xfrm>
            <a:off x="1845050" y="2107125"/>
            <a:ext cx="5700924" cy="348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633852110_0_7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89" name="Google Shape;189;g11633852110_0_76"/>
          <p:cNvSpPr txBox="1"/>
          <p:nvPr/>
        </p:nvSpPr>
        <p:spPr>
          <a:xfrm>
            <a:off x="325050" y="0"/>
            <a:ext cx="88236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200" u="none" cap="none" strike="noStrike">
                <a:solidFill>
                  <a:srgbClr val="000000"/>
                </a:solidFill>
                <a:latin typeface="Arial"/>
                <a:ea typeface="Arial"/>
                <a:cs typeface="Arial"/>
                <a:sym typeface="Arial"/>
              </a:rPr>
              <a:t>Diccionario de Lengua de Señas Ecuatoriano “Gabriel Román”</a:t>
            </a:r>
            <a:endParaRPr b="1" i="0" sz="2200" u="none" cap="none" strike="noStrike">
              <a:solidFill>
                <a:srgbClr val="000000"/>
              </a:solidFill>
              <a:latin typeface="Arial"/>
              <a:ea typeface="Arial"/>
              <a:cs typeface="Arial"/>
              <a:sym typeface="Arial"/>
            </a:endParaRPr>
          </a:p>
        </p:txBody>
      </p:sp>
      <p:sp>
        <p:nvSpPr>
          <p:cNvPr id="190" name="Google Shape;190;g11633852110_0_76"/>
          <p:cNvSpPr txBox="1"/>
          <p:nvPr/>
        </p:nvSpPr>
        <p:spPr>
          <a:xfrm>
            <a:off x="152875" y="6984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El Consejo Nacional para la Igualdad de Discapacidades (CONADIS), empezó con el desarrollo del diccionario de lengua de señas ecuatoriana “Gabriel Román” en la web, con el apoyo de la Federación Nacional de Sordos del Ecuador (FENASEC), y la Universidad Tecnológica Indoamérica – UTI (CONADIS, n.d.-a). Este cuenta con aproximadamente 5.000 palabras tomadas del “Diccionario Oficial de la Lengua de Señas Ecuatoriana” (Gabriel Roman, 2012).</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191" name="Google Shape;191;g11633852110_0_76"/>
          <p:cNvPicPr preferRelativeResize="0"/>
          <p:nvPr/>
        </p:nvPicPr>
        <p:blipFill rotWithShape="1">
          <a:blip r:embed="rId3">
            <a:alphaModFix/>
          </a:blip>
          <a:srcRect b="0" l="0" r="0" t="0"/>
          <a:stretch/>
        </p:blipFill>
        <p:spPr>
          <a:xfrm>
            <a:off x="1419150" y="2685900"/>
            <a:ext cx="6072226" cy="3181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1633852110_0_8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98" name="Google Shape;198;g11633852110_0_85"/>
          <p:cNvSpPr txBox="1"/>
          <p:nvPr/>
        </p:nvSpPr>
        <p:spPr>
          <a:xfrm>
            <a:off x="152875" y="6984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En el glosario básico de lengua de señas ecuatoriana, podemos apreciar el abecedario y la imagen del alfabeto dactilográfico, compuesto por treinta letras de la A-Z, expresa como modular la seña de manera adecuada (FENASEC, 2012).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199" name="Google Shape;199;g11633852110_0_85"/>
          <p:cNvPicPr preferRelativeResize="0"/>
          <p:nvPr/>
        </p:nvPicPr>
        <p:blipFill rotWithShape="1">
          <a:blip r:embed="rId3">
            <a:alphaModFix/>
          </a:blip>
          <a:srcRect b="0" l="0" r="0" t="0"/>
          <a:stretch/>
        </p:blipFill>
        <p:spPr>
          <a:xfrm>
            <a:off x="3016225" y="1911025"/>
            <a:ext cx="3224550" cy="3483650"/>
          </a:xfrm>
          <a:prstGeom prst="rect">
            <a:avLst/>
          </a:prstGeom>
          <a:noFill/>
          <a:ln cap="flat" cmpd="sng" w="38100">
            <a:solidFill>
              <a:srgbClr val="000000"/>
            </a:solidFill>
            <a:prstDash val="solid"/>
            <a:miter lim="8000"/>
            <a:headEnd len="sm" w="sm" type="none"/>
            <a:tailEnd len="sm" w="sm" type="none"/>
          </a:ln>
        </p:spPr>
      </p:pic>
      <p:sp>
        <p:nvSpPr>
          <p:cNvPr id="200" name="Google Shape;200;g11633852110_0_85"/>
          <p:cNvSpPr txBox="1"/>
          <p:nvPr/>
        </p:nvSpPr>
        <p:spPr>
          <a:xfrm>
            <a:off x="986250" y="5482050"/>
            <a:ext cx="7500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EC" sz="1400" u="none" cap="none" strike="noStrike">
                <a:solidFill>
                  <a:srgbClr val="000000"/>
                </a:solidFill>
                <a:latin typeface="Arial"/>
                <a:ea typeface="Arial"/>
                <a:cs typeface="Arial"/>
                <a:sym typeface="Arial"/>
              </a:rPr>
              <a:t>Nota: Abecedario en Lengua de Señas Ecuatoriana, compuesto de treinta letras. Fuente: “Glosario básico de Lengua de Señas Ecuatoriana” (FENASEC, 2012).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1633852110_0_10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07" name="Google Shape;207;g11633852110_0_105"/>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Discapacidad auditiva en Ecuador</a:t>
            </a:r>
            <a:endParaRPr b="1" i="0" sz="2600" u="none" cap="none" strike="noStrike">
              <a:solidFill>
                <a:srgbClr val="000000"/>
              </a:solidFill>
              <a:latin typeface="Arial"/>
              <a:ea typeface="Arial"/>
              <a:cs typeface="Arial"/>
              <a:sym typeface="Arial"/>
            </a:endParaRPr>
          </a:p>
        </p:txBody>
      </p:sp>
      <p:sp>
        <p:nvSpPr>
          <p:cNvPr id="208" name="Google Shape;208;g11633852110_0_105"/>
          <p:cNvSpPr txBox="1"/>
          <p:nvPr/>
        </p:nvSpPr>
        <p:spPr>
          <a:xfrm>
            <a:off x="152875" y="6984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El Consejo Nacional para la Igualdad de Discapacidades (CONADIS), a enero del 2022, en Ecuador registró a 471.205 personas en el registro nacional de discapacidades. Donde 215.156 personas representan el 45.66% en discapacidad física, 108.957 personas equivalen al 23.11% con discapacidad intelectual, 66.538 personas que equivale al 14.12% con discapacidad auditiva, 54.397 personas equivalen al 11.54% con discapacidad visual, y 26.157 personas equivale al 5.55% con discapacidad psicosocial (CONADIS, n.d.-b), tal y como se aprecia en la siguiente figura.</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209" name="Google Shape;209;g11633852110_0_105"/>
          <p:cNvPicPr preferRelativeResize="0"/>
          <p:nvPr/>
        </p:nvPicPr>
        <p:blipFill rotWithShape="1">
          <a:blip r:embed="rId3">
            <a:alphaModFix/>
          </a:blip>
          <a:srcRect b="3259" l="0" r="0" t="0"/>
          <a:stretch/>
        </p:blipFill>
        <p:spPr>
          <a:xfrm>
            <a:off x="1845025" y="3231925"/>
            <a:ext cx="5343525" cy="2286000"/>
          </a:xfrm>
          <a:prstGeom prst="rect">
            <a:avLst/>
          </a:prstGeom>
          <a:noFill/>
          <a:ln cap="flat" cmpd="sng" w="38100">
            <a:solidFill>
              <a:srgbClr val="000000"/>
            </a:solidFill>
            <a:prstDash val="solid"/>
            <a:miter lim="8000"/>
            <a:headEnd len="sm" w="sm" type="none"/>
            <a:tailEnd len="sm" w="sm" type="none"/>
          </a:ln>
        </p:spPr>
      </p:pic>
      <p:sp>
        <p:nvSpPr>
          <p:cNvPr id="210" name="Google Shape;210;g11633852110_0_105"/>
          <p:cNvSpPr txBox="1"/>
          <p:nvPr/>
        </p:nvSpPr>
        <p:spPr>
          <a:xfrm>
            <a:off x="1474188" y="5517925"/>
            <a:ext cx="6085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EC" sz="1400" u="none" cap="none" strike="noStrike">
                <a:solidFill>
                  <a:srgbClr val="000000"/>
                </a:solidFill>
                <a:latin typeface="Arial"/>
                <a:ea typeface="Arial"/>
                <a:cs typeface="Arial"/>
                <a:sym typeface="Arial"/>
              </a:rPr>
              <a:t>Nota: Total de personas registradas por tipo de discapacidad. Fuente: CONADIS, y Ministerio de Salud Pública, 2022 (CONADIS, n.d.-b).</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1633852110_0_11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17" name="Google Shape;217;g11633852110_0_117"/>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Metodología</a:t>
            </a:r>
            <a:endParaRPr b="1" i="0" sz="2600" u="none" cap="none" strike="noStrike">
              <a:solidFill>
                <a:srgbClr val="000000"/>
              </a:solidFill>
              <a:latin typeface="Arial"/>
              <a:ea typeface="Arial"/>
              <a:cs typeface="Arial"/>
              <a:sym typeface="Arial"/>
            </a:endParaRPr>
          </a:p>
        </p:txBody>
      </p:sp>
      <p:sp>
        <p:nvSpPr>
          <p:cNvPr id="218" name="Google Shape;218;g11633852110_0_117"/>
          <p:cNvSpPr txBox="1"/>
          <p:nvPr/>
        </p:nvSpPr>
        <p:spPr>
          <a:xfrm>
            <a:off x="207475" y="13267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Scrum se denomina como un proceso en el que se aplican buenas prácticas, mismas que buscan optimizar y aumentar la productividad, además permite mejorar la entrega de todos los productos funcionales. Los desarrolladores de la guía Scrum Ken Schwaber y Jeff Sutherland, mencionan que Scrum es un marco de trabajo que permite desarrollar y mantener productos complejos (Ken Schwaber, 2013).  Además, gracias a su enfoque ágil, permite dividir un proyecto en este caso el software en ciclos de trabajo, al permitir el cumplimiento de los respectivos entregables de manera iterativa e incremental.</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
        <p:nvSpPr>
          <p:cNvPr id="219" name="Google Shape;219;g11633852110_0_117"/>
          <p:cNvSpPr txBox="1"/>
          <p:nvPr/>
        </p:nvSpPr>
        <p:spPr>
          <a:xfrm>
            <a:off x="325050" y="6875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Metodología SCRUM</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1633852110_0_12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26" name="Google Shape;226;g11633852110_0_127"/>
          <p:cNvSpPr txBox="1"/>
          <p:nvPr/>
        </p:nvSpPr>
        <p:spPr>
          <a:xfrm>
            <a:off x="160200" y="120427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A continuación, </a:t>
            </a:r>
            <a:r>
              <a:rPr lang="es-EC" sz="1600"/>
              <a:t>se muestra</a:t>
            </a:r>
            <a:r>
              <a:rPr b="0" i="0" lang="es-EC" sz="1600" u="none" cap="none" strike="noStrike">
                <a:solidFill>
                  <a:srgbClr val="000000"/>
                </a:solidFill>
                <a:latin typeface="Arial"/>
                <a:ea typeface="Arial"/>
                <a:cs typeface="Arial"/>
                <a:sym typeface="Arial"/>
              </a:rPr>
              <a:t> los roles del Equipo Scrum (Scrum Team), compuesto por: </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100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Product Owner: Verónica Isabel Martínez Cepeda</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Scrum Master: Verónica Isabel Martínez Cepeda</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Development Team: Cadena Jennifer y Merino Johnny</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
        <p:nvSpPr>
          <p:cNvPr id="227" name="Google Shape;227;g11633852110_0_127"/>
          <p:cNvSpPr txBox="1"/>
          <p:nvPr/>
        </p:nvSpPr>
        <p:spPr>
          <a:xfrm>
            <a:off x="325050" y="635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Equipo SCRUM</a:t>
            </a:r>
            <a:endParaRPr b="1" i="0" sz="2600" u="none" cap="none" strike="noStrike">
              <a:solidFill>
                <a:srgbClr val="000000"/>
              </a:solidFill>
              <a:latin typeface="Arial"/>
              <a:ea typeface="Arial"/>
              <a:cs typeface="Arial"/>
              <a:sym typeface="Arial"/>
            </a:endParaRPr>
          </a:p>
        </p:txBody>
      </p:sp>
      <p:pic>
        <p:nvPicPr>
          <p:cNvPr id="228" name="Google Shape;228;g11633852110_0_127"/>
          <p:cNvPicPr preferRelativeResize="0"/>
          <p:nvPr/>
        </p:nvPicPr>
        <p:blipFill rotWithShape="1">
          <a:blip r:embed="rId3">
            <a:alphaModFix/>
          </a:blip>
          <a:srcRect b="0" l="0" r="0" t="4333"/>
          <a:stretch/>
        </p:blipFill>
        <p:spPr>
          <a:xfrm>
            <a:off x="325050" y="2941125"/>
            <a:ext cx="2430511" cy="2339275"/>
          </a:xfrm>
          <a:prstGeom prst="rect">
            <a:avLst/>
          </a:prstGeom>
          <a:noFill/>
          <a:ln>
            <a:noFill/>
          </a:ln>
        </p:spPr>
      </p:pic>
      <p:pic>
        <p:nvPicPr>
          <p:cNvPr id="229" name="Google Shape;229;g11633852110_0_127"/>
          <p:cNvPicPr preferRelativeResize="0"/>
          <p:nvPr/>
        </p:nvPicPr>
        <p:blipFill rotWithShape="1">
          <a:blip r:embed="rId4">
            <a:alphaModFix/>
          </a:blip>
          <a:srcRect b="0" l="0" r="0" t="0"/>
          <a:stretch/>
        </p:blipFill>
        <p:spPr>
          <a:xfrm>
            <a:off x="6344850" y="3026263"/>
            <a:ext cx="2430501" cy="2321396"/>
          </a:xfrm>
          <a:prstGeom prst="rect">
            <a:avLst/>
          </a:prstGeom>
          <a:noFill/>
          <a:ln>
            <a:noFill/>
          </a:ln>
        </p:spPr>
      </p:pic>
      <p:pic>
        <p:nvPicPr>
          <p:cNvPr id="230" name="Google Shape;230;g11633852110_0_127"/>
          <p:cNvPicPr preferRelativeResize="0"/>
          <p:nvPr/>
        </p:nvPicPr>
        <p:blipFill rotWithShape="1">
          <a:blip r:embed="rId5">
            <a:alphaModFix/>
          </a:blip>
          <a:srcRect b="0" l="0" r="0" t="0"/>
          <a:stretch/>
        </p:blipFill>
        <p:spPr>
          <a:xfrm>
            <a:off x="4038325" y="3037550"/>
            <a:ext cx="2231743" cy="2233899"/>
          </a:xfrm>
          <a:prstGeom prst="rect">
            <a:avLst/>
          </a:prstGeom>
          <a:noFill/>
          <a:ln>
            <a:noFill/>
          </a:ln>
        </p:spPr>
      </p:pic>
      <p:sp>
        <p:nvSpPr>
          <p:cNvPr id="231" name="Google Shape;231;g11633852110_0_127"/>
          <p:cNvSpPr txBox="1"/>
          <p:nvPr/>
        </p:nvSpPr>
        <p:spPr>
          <a:xfrm>
            <a:off x="40300" y="5280400"/>
            <a:ext cx="30000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1600"/>
              <a:buFont typeface="Arial"/>
              <a:buNone/>
            </a:pPr>
            <a:r>
              <a:rPr b="0" i="0" lang="es-EC" sz="1600" u="none" cap="none" strike="noStrike">
                <a:solidFill>
                  <a:schemeClr val="dk1"/>
                </a:solidFill>
                <a:latin typeface="Arial"/>
                <a:ea typeface="Arial"/>
                <a:cs typeface="Arial"/>
                <a:sym typeface="Arial"/>
              </a:rPr>
              <a:t>Verónica Martínez</a:t>
            </a:r>
            <a:br>
              <a:rPr b="0" i="0" lang="es-EC" sz="1600" u="none" cap="none" strike="noStrike">
                <a:solidFill>
                  <a:schemeClr val="dk1"/>
                </a:solidFill>
                <a:latin typeface="Arial"/>
                <a:ea typeface="Arial"/>
                <a:cs typeface="Arial"/>
                <a:sym typeface="Arial"/>
              </a:rPr>
            </a:br>
            <a:r>
              <a:rPr b="1" i="0" lang="es-EC" sz="1600" u="none" cap="none" strike="noStrike">
                <a:solidFill>
                  <a:schemeClr val="dk1"/>
                </a:solidFill>
                <a:latin typeface="Arial"/>
                <a:ea typeface="Arial"/>
                <a:cs typeface="Arial"/>
                <a:sym typeface="Arial"/>
              </a:rPr>
              <a:t>Product Owner                           Scrum Master</a:t>
            </a:r>
            <a:endParaRPr b="1" i="0" sz="1400" u="none" cap="none" strike="noStrike">
              <a:solidFill>
                <a:srgbClr val="000000"/>
              </a:solidFill>
              <a:latin typeface="Arial"/>
              <a:ea typeface="Arial"/>
              <a:cs typeface="Arial"/>
              <a:sym typeface="Arial"/>
            </a:endParaRPr>
          </a:p>
        </p:txBody>
      </p:sp>
      <p:sp>
        <p:nvSpPr>
          <p:cNvPr id="232" name="Google Shape;232;g11633852110_0_127"/>
          <p:cNvSpPr txBox="1"/>
          <p:nvPr/>
        </p:nvSpPr>
        <p:spPr>
          <a:xfrm>
            <a:off x="3774100" y="5280400"/>
            <a:ext cx="3000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1600"/>
              <a:buFont typeface="Arial"/>
              <a:buNone/>
            </a:pPr>
            <a:r>
              <a:rPr b="0" i="0" lang="es-EC" sz="1600" u="none" cap="none" strike="noStrike">
                <a:solidFill>
                  <a:schemeClr val="dk1"/>
                </a:solidFill>
                <a:latin typeface="Arial"/>
                <a:ea typeface="Arial"/>
                <a:cs typeface="Arial"/>
                <a:sym typeface="Arial"/>
              </a:rPr>
              <a:t>Cadena Jennifer</a:t>
            </a:r>
            <a:br>
              <a:rPr b="0" i="0" lang="es-EC" sz="1600" u="none" cap="none" strike="noStrike">
                <a:solidFill>
                  <a:schemeClr val="dk1"/>
                </a:solidFill>
                <a:latin typeface="Arial"/>
                <a:ea typeface="Arial"/>
                <a:cs typeface="Arial"/>
                <a:sym typeface="Arial"/>
              </a:rPr>
            </a:br>
            <a:r>
              <a:rPr b="1" i="0" lang="es-EC" sz="1600" u="none" cap="none" strike="noStrike">
                <a:solidFill>
                  <a:schemeClr val="dk1"/>
                </a:solidFill>
                <a:latin typeface="Arial"/>
                <a:ea typeface="Arial"/>
                <a:cs typeface="Arial"/>
                <a:sym typeface="Arial"/>
              </a:rPr>
              <a:t>Development Team</a:t>
            </a:r>
            <a:endParaRPr b="1" i="0" sz="1400" u="none" cap="none" strike="noStrike">
              <a:solidFill>
                <a:srgbClr val="000000"/>
              </a:solidFill>
              <a:latin typeface="Arial"/>
              <a:ea typeface="Arial"/>
              <a:cs typeface="Arial"/>
              <a:sym typeface="Arial"/>
            </a:endParaRPr>
          </a:p>
        </p:txBody>
      </p:sp>
      <p:sp>
        <p:nvSpPr>
          <p:cNvPr id="233" name="Google Shape;233;g11633852110_0_127"/>
          <p:cNvSpPr txBox="1"/>
          <p:nvPr/>
        </p:nvSpPr>
        <p:spPr>
          <a:xfrm>
            <a:off x="6136300" y="5280400"/>
            <a:ext cx="3000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1600"/>
              <a:buFont typeface="Arial"/>
              <a:buNone/>
            </a:pPr>
            <a:r>
              <a:rPr b="0" i="0" lang="es-EC" sz="1600" u="none" cap="none" strike="noStrike">
                <a:solidFill>
                  <a:schemeClr val="dk1"/>
                </a:solidFill>
                <a:latin typeface="Arial"/>
                <a:ea typeface="Arial"/>
                <a:cs typeface="Arial"/>
                <a:sym typeface="Arial"/>
              </a:rPr>
              <a:t>Merino Johnny</a:t>
            </a:r>
            <a:br>
              <a:rPr b="0" i="0" lang="es-EC" sz="1600" u="none" cap="none" strike="noStrike">
                <a:solidFill>
                  <a:schemeClr val="dk1"/>
                </a:solidFill>
                <a:latin typeface="Arial"/>
                <a:ea typeface="Arial"/>
                <a:cs typeface="Arial"/>
                <a:sym typeface="Arial"/>
              </a:rPr>
            </a:br>
            <a:r>
              <a:rPr b="1" i="0" lang="es-EC" sz="1600" u="none" cap="none" strike="noStrike">
                <a:solidFill>
                  <a:schemeClr val="dk1"/>
                </a:solidFill>
                <a:latin typeface="Arial"/>
                <a:ea typeface="Arial"/>
                <a:cs typeface="Arial"/>
                <a:sym typeface="Arial"/>
              </a:rPr>
              <a:t>Development Team</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9886b4bc06_3_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81" name="Google Shape;81;g9886b4bc06_3_4"/>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Contenido</a:t>
            </a:r>
            <a:endParaRPr b="1" i="0" sz="2600" u="none" cap="none" strike="noStrike">
              <a:solidFill>
                <a:srgbClr val="000000"/>
              </a:solidFill>
              <a:latin typeface="Arial"/>
              <a:ea typeface="Arial"/>
              <a:cs typeface="Arial"/>
              <a:sym typeface="Arial"/>
            </a:endParaRPr>
          </a:p>
        </p:txBody>
      </p:sp>
      <p:sp>
        <p:nvSpPr>
          <p:cNvPr id="82" name="Google Shape;82;g9886b4bc06_3_4"/>
          <p:cNvSpPr txBox="1"/>
          <p:nvPr/>
        </p:nvSpPr>
        <p:spPr>
          <a:xfrm>
            <a:off x="325050" y="960525"/>
            <a:ext cx="8823600" cy="3658800"/>
          </a:xfrm>
          <a:prstGeom prst="rect">
            <a:avLst/>
          </a:prstGeom>
          <a:noFill/>
          <a:ln>
            <a:noFill/>
          </a:ln>
        </p:spPr>
        <p:txBody>
          <a:bodyPr anchorCtr="0" anchor="t" bIns="91425" lIns="91425" spcFirstLastPara="1" rIns="91425" wrap="square" tIns="91425">
            <a:noAutofit/>
          </a:bodyPr>
          <a:lstStyle/>
          <a:p>
            <a:pPr indent="-330200" lvl="0" marL="457200" marR="0" rtl="0" algn="just">
              <a:lnSpc>
                <a:spcPct val="150000"/>
              </a:lnSpc>
              <a:spcBef>
                <a:spcPts val="100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Resumen</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Antecedentes</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Objetivos</a:t>
            </a:r>
            <a:endParaRPr b="0" i="0" sz="1600" u="none" cap="none" strike="noStrike">
              <a:solidFill>
                <a:srgbClr val="000000"/>
              </a:solidFill>
              <a:latin typeface="Arial"/>
              <a:ea typeface="Arial"/>
              <a:cs typeface="Arial"/>
              <a:sym typeface="Arial"/>
            </a:endParaRPr>
          </a:p>
          <a:p>
            <a:pPr indent="-330200" lvl="1" marL="9144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Objetivo General</a:t>
            </a:r>
            <a:endParaRPr b="0" i="0" sz="1600" u="none" cap="none" strike="noStrike">
              <a:solidFill>
                <a:srgbClr val="000000"/>
              </a:solidFill>
              <a:latin typeface="Arial"/>
              <a:ea typeface="Arial"/>
              <a:cs typeface="Arial"/>
              <a:sym typeface="Arial"/>
            </a:endParaRPr>
          </a:p>
          <a:p>
            <a:pPr indent="-330200" lvl="1" marL="9144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Objetivos Específicos</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Marco Teórico</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Metodología</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Revisión y retrospectiva</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Análisis de resultados</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Trabajos futuros</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Conclusiones</a:t>
            </a:r>
            <a:endParaRPr b="0" i="0" sz="1600" u="none" cap="none" strike="noStrike">
              <a:solidFill>
                <a:srgbClr val="000000"/>
              </a:solidFill>
              <a:latin typeface="Arial"/>
              <a:ea typeface="Arial"/>
              <a:cs typeface="Arial"/>
              <a:sym typeface="Arial"/>
            </a:endParaRPr>
          </a:p>
          <a:p>
            <a:pPr indent="-330200" lvl="0" marL="457200" marR="0" rtl="0" algn="just">
              <a:lnSpc>
                <a:spcPct val="150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Recomendaciones</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1633852110_0_14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40" name="Google Shape;240;g11633852110_0_145"/>
          <p:cNvSpPr txBox="1"/>
          <p:nvPr/>
        </p:nvSpPr>
        <p:spPr>
          <a:xfrm>
            <a:off x="325050" y="635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Requerimientos Funcionales</a:t>
            </a:r>
            <a:endParaRPr b="1" i="0" sz="2600" u="none" cap="none" strike="noStrike">
              <a:solidFill>
                <a:srgbClr val="000000"/>
              </a:solidFill>
              <a:latin typeface="Arial"/>
              <a:ea typeface="Arial"/>
              <a:cs typeface="Arial"/>
              <a:sym typeface="Arial"/>
            </a:endParaRPr>
          </a:p>
        </p:txBody>
      </p:sp>
      <p:pic>
        <p:nvPicPr>
          <p:cNvPr id="241" name="Google Shape;241;g11633852110_0_145"/>
          <p:cNvPicPr preferRelativeResize="0"/>
          <p:nvPr/>
        </p:nvPicPr>
        <p:blipFill rotWithShape="1">
          <a:blip r:embed="rId3">
            <a:alphaModFix/>
          </a:blip>
          <a:srcRect b="0" l="0" r="0" t="0"/>
          <a:stretch/>
        </p:blipFill>
        <p:spPr>
          <a:xfrm>
            <a:off x="395050" y="1414463"/>
            <a:ext cx="7867650" cy="4029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1633852110_0_15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48" name="Google Shape;248;g11633852110_0_159"/>
          <p:cNvSpPr txBox="1"/>
          <p:nvPr/>
        </p:nvSpPr>
        <p:spPr>
          <a:xfrm>
            <a:off x="6355100" y="2381950"/>
            <a:ext cx="2739000" cy="988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Requerimientos no Funcionales</a:t>
            </a:r>
            <a:endParaRPr b="1" i="0" sz="2600" u="none" cap="none" strike="noStrike">
              <a:solidFill>
                <a:srgbClr val="000000"/>
              </a:solidFill>
              <a:latin typeface="Arial"/>
              <a:ea typeface="Arial"/>
              <a:cs typeface="Arial"/>
              <a:sym typeface="Arial"/>
            </a:endParaRPr>
          </a:p>
        </p:txBody>
      </p:sp>
      <p:pic>
        <p:nvPicPr>
          <p:cNvPr id="249" name="Google Shape;249;g11633852110_0_159"/>
          <p:cNvPicPr preferRelativeResize="0"/>
          <p:nvPr/>
        </p:nvPicPr>
        <p:blipFill rotWithShape="1">
          <a:blip r:embed="rId3">
            <a:alphaModFix/>
          </a:blip>
          <a:srcRect b="0" l="0" r="0" t="0"/>
          <a:stretch/>
        </p:blipFill>
        <p:spPr>
          <a:xfrm>
            <a:off x="94425" y="774350"/>
            <a:ext cx="6310176" cy="5401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1633852110_0_17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56" name="Google Shape;256;g11633852110_0_170"/>
          <p:cNvSpPr txBox="1"/>
          <p:nvPr/>
        </p:nvSpPr>
        <p:spPr>
          <a:xfrm>
            <a:off x="325050" y="635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Requerimientos del Sistema</a:t>
            </a:r>
            <a:endParaRPr b="1" i="0" sz="2600" u="none" cap="none" strike="noStrike">
              <a:solidFill>
                <a:srgbClr val="000000"/>
              </a:solidFill>
              <a:latin typeface="Arial"/>
              <a:ea typeface="Arial"/>
              <a:cs typeface="Arial"/>
              <a:sym typeface="Arial"/>
            </a:endParaRPr>
          </a:p>
        </p:txBody>
      </p:sp>
      <p:pic>
        <p:nvPicPr>
          <p:cNvPr id="257" name="Google Shape;257;g11633852110_0_170"/>
          <p:cNvPicPr preferRelativeResize="0"/>
          <p:nvPr/>
        </p:nvPicPr>
        <p:blipFill rotWithShape="1">
          <a:blip r:embed="rId3">
            <a:alphaModFix/>
          </a:blip>
          <a:srcRect b="0" l="0" r="0" t="0"/>
          <a:stretch/>
        </p:blipFill>
        <p:spPr>
          <a:xfrm>
            <a:off x="408075" y="1378925"/>
            <a:ext cx="7067550" cy="3248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1633852110_0_17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64" name="Google Shape;264;g11633852110_0_178"/>
          <p:cNvSpPr txBox="1"/>
          <p:nvPr/>
        </p:nvSpPr>
        <p:spPr>
          <a:xfrm>
            <a:off x="325050" y="635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Requerimientos Exploratorios</a:t>
            </a:r>
            <a:endParaRPr b="1" i="0" sz="2600" u="none" cap="none" strike="noStrike">
              <a:solidFill>
                <a:srgbClr val="000000"/>
              </a:solidFill>
              <a:latin typeface="Arial"/>
              <a:ea typeface="Arial"/>
              <a:cs typeface="Arial"/>
              <a:sym typeface="Arial"/>
            </a:endParaRPr>
          </a:p>
        </p:txBody>
      </p:sp>
      <p:pic>
        <p:nvPicPr>
          <p:cNvPr id="265" name="Google Shape;265;g11633852110_0_178"/>
          <p:cNvPicPr preferRelativeResize="0"/>
          <p:nvPr/>
        </p:nvPicPr>
        <p:blipFill rotWithShape="1">
          <a:blip r:embed="rId3">
            <a:alphaModFix/>
          </a:blip>
          <a:srcRect b="0" l="0" r="0" t="0"/>
          <a:stretch/>
        </p:blipFill>
        <p:spPr>
          <a:xfrm>
            <a:off x="393050" y="1589475"/>
            <a:ext cx="7181850" cy="3305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1633852110_0_18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72" name="Google Shape;272;g11633852110_0_186"/>
          <p:cNvSpPr txBox="1"/>
          <p:nvPr/>
        </p:nvSpPr>
        <p:spPr>
          <a:xfrm>
            <a:off x="5875325" y="278825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Product Backlog</a:t>
            </a:r>
            <a:endParaRPr b="1" i="0" sz="2600" u="none" cap="none" strike="noStrike">
              <a:solidFill>
                <a:srgbClr val="000000"/>
              </a:solidFill>
              <a:latin typeface="Arial"/>
              <a:ea typeface="Arial"/>
              <a:cs typeface="Arial"/>
              <a:sym typeface="Arial"/>
            </a:endParaRPr>
          </a:p>
        </p:txBody>
      </p:sp>
      <p:pic>
        <p:nvPicPr>
          <p:cNvPr id="273" name="Google Shape;273;g11633852110_0_186"/>
          <p:cNvPicPr preferRelativeResize="0"/>
          <p:nvPr/>
        </p:nvPicPr>
        <p:blipFill rotWithShape="1">
          <a:blip r:embed="rId3">
            <a:alphaModFix/>
          </a:blip>
          <a:srcRect b="0" l="0" r="0" t="0"/>
          <a:stretch/>
        </p:blipFill>
        <p:spPr>
          <a:xfrm>
            <a:off x="288825" y="94925"/>
            <a:ext cx="5370599" cy="669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1633852110_0_19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80" name="Google Shape;280;g11633852110_0_196"/>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Sprint Length</a:t>
            </a:r>
            <a:endParaRPr b="1" i="0" sz="2600" u="none" cap="none" strike="noStrike">
              <a:solidFill>
                <a:srgbClr val="000000"/>
              </a:solidFill>
              <a:latin typeface="Arial"/>
              <a:ea typeface="Arial"/>
              <a:cs typeface="Arial"/>
              <a:sym typeface="Arial"/>
            </a:endParaRPr>
          </a:p>
        </p:txBody>
      </p:sp>
      <p:pic>
        <p:nvPicPr>
          <p:cNvPr id="281" name="Google Shape;281;g11633852110_0_196"/>
          <p:cNvPicPr preferRelativeResize="0"/>
          <p:nvPr/>
        </p:nvPicPr>
        <p:blipFill rotWithShape="1">
          <a:blip r:embed="rId3">
            <a:alphaModFix/>
          </a:blip>
          <a:srcRect b="0" l="0" r="0" t="0"/>
          <a:stretch/>
        </p:blipFill>
        <p:spPr>
          <a:xfrm>
            <a:off x="305050" y="1260550"/>
            <a:ext cx="4266950" cy="1883178"/>
          </a:xfrm>
          <a:prstGeom prst="rect">
            <a:avLst/>
          </a:prstGeom>
          <a:noFill/>
          <a:ln>
            <a:noFill/>
          </a:ln>
        </p:spPr>
      </p:pic>
      <p:sp>
        <p:nvSpPr>
          <p:cNvPr id="282" name="Google Shape;282;g11633852110_0_196"/>
          <p:cNvSpPr txBox="1"/>
          <p:nvPr/>
        </p:nvSpPr>
        <p:spPr>
          <a:xfrm>
            <a:off x="305050" y="33242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Equipo de Desarrollo</a:t>
            </a:r>
            <a:endParaRPr b="1" i="0" sz="2600" u="none" cap="none" strike="noStrike">
              <a:solidFill>
                <a:srgbClr val="000000"/>
              </a:solidFill>
              <a:latin typeface="Arial"/>
              <a:ea typeface="Arial"/>
              <a:cs typeface="Arial"/>
              <a:sym typeface="Arial"/>
            </a:endParaRPr>
          </a:p>
        </p:txBody>
      </p:sp>
      <p:pic>
        <p:nvPicPr>
          <p:cNvPr id="283" name="Google Shape;283;g11633852110_0_196"/>
          <p:cNvPicPr preferRelativeResize="0"/>
          <p:nvPr/>
        </p:nvPicPr>
        <p:blipFill rotWithShape="1">
          <a:blip r:embed="rId4">
            <a:alphaModFix/>
          </a:blip>
          <a:srcRect b="0" l="0" r="0" t="0"/>
          <a:stretch/>
        </p:blipFill>
        <p:spPr>
          <a:xfrm>
            <a:off x="305050" y="3901650"/>
            <a:ext cx="7686220" cy="1883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1633852110_0_20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90" name="Google Shape;290;g11633852110_0_206"/>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Primer Sprint Planning</a:t>
            </a:r>
            <a:endParaRPr b="1" i="0" sz="2600" u="none" cap="none" strike="noStrike">
              <a:solidFill>
                <a:srgbClr val="000000"/>
              </a:solidFill>
              <a:latin typeface="Arial"/>
              <a:ea typeface="Arial"/>
              <a:cs typeface="Arial"/>
              <a:sym typeface="Arial"/>
            </a:endParaRPr>
          </a:p>
        </p:txBody>
      </p:sp>
      <p:pic>
        <p:nvPicPr>
          <p:cNvPr id="291" name="Google Shape;291;g11633852110_0_206"/>
          <p:cNvPicPr preferRelativeResize="0"/>
          <p:nvPr/>
        </p:nvPicPr>
        <p:blipFill rotWithShape="1">
          <a:blip r:embed="rId3">
            <a:alphaModFix/>
          </a:blip>
          <a:srcRect b="0" l="0" r="0" t="0"/>
          <a:stretch/>
        </p:blipFill>
        <p:spPr>
          <a:xfrm>
            <a:off x="305050" y="1424001"/>
            <a:ext cx="7647974" cy="4275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1633852110_0_2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298" name="Google Shape;298;g11633852110_0_216"/>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Gráfico de Evolución Sprint 1</a:t>
            </a:r>
            <a:endParaRPr b="1" i="0" sz="2600" u="none" cap="none" strike="noStrike">
              <a:solidFill>
                <a:srgbClr val="000000"/>
              </a:solidFill>
              <a:latin typeface="Arial"/>
              <a:ea typeface="Arial"/>
              <a:cs typeface="Arial"/>
              <a:sym typeface="Arial"/>
            </a:endParaRPr>
          </a:p>
        </p:txBody>
      </p:sp>
      <p:pic>
        <p:nvPicPr>
          <p:cNvPr id="299" name="Google Shape;299;g11633852110_0_216"/>
          <p:cNvPicPr preferRelativeResize="0"/>
          <p:nvPr/>
        </p:nvPicPr>
        <p:blipFill rotWithShape="1">
          <a:blip r:embed="rId3">
            <a:alphaModFix/>
          </a:blip>
          <a:srcRect b="0" l="0" r="0" t="0"/>
          <a:stretch/>
        </p:blipFill>
        <p:spPr>
          <a:xfrm>
            <a:off x="573500" y="1514225"/>
            <a:ext cx="7857676" cy="41218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1633852110_0_22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06" name="Google Shape;306;g11633852110_0_224"/>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Segundo Sprint Planning</a:t>
            </a:r>
            <a:endParaRPr b="1" i="0" sz="2600" u="none" cap="none" strike="noStrike">
              <a:solidFill>
                <a:srgbClr val="000000"/>
              </a:solidFill>
              <a:latin typeface="Arial"/>
              <a:ea typeface="Arial"/>
              <a:cs typeface="Arial"/>
              <a:sym typeface="Arial"/>
            </a:endParaRPr>
          </a:p>
        </p:txBody>
      </p:sp>
      <p:pic>
        <p:nvPicPr>
          <p:cNvPr id="307" name="Google Shape;307;g11633852110_0_224"/>
          <p:cNvPicPr preferRelativeResize="0"/>
          <p:nvPr/>
        </p:nvPicPr>
        <p:blipFill rotWithShape="1">
          <a:blip r:embed="rId3">
            <a:alphaModFix/>
          </a:blip>
          <a:srcRect b="0" l="0" r="0" t="0"/>
          <a:stretch/>
        </p:blipFill>
        <p:spPr>
          <a:xfrm>
            <a:off x="305050" y="1514225"/>
            <a:ext cx="8473751" cy="3373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1633852110_0_23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14" name="Google Shape;314;g11633852110_0_232"/>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Gráfico de Evolución Sprint 2</a:t>
            </a:r>
            <a:endParaRPr b="1" i="0" sz="2600" u="none" cap="none" strike="noStrike">
              <a:solidFill>
                <a:srgbClr val="000000"/>
              </a:solidFill>
              <a:latin typeface="Arial"/>
              <a:ea typeface="Arial"/>
              <a:cs typeface="Arial"/>
              <a:sym typeface="Arial"/>
            </a:endParaRPr>
          </a:p>
        </p:txBody>
      </p:sp>
      <p:pic>
        <p:nvPicPr>
          <p:cNvPr id="315" name="Google Shape;315;g11633852110_0_232"/>
          <p:cNvPicPr preferRelativeResize="0"/>
          <p:nvPr/>
        </p:nvPicPr>
        <p:blipFill rotWithShape="1">
          <a:blip r:embed="rId3">
            <a:alphaModFix/>
          </a:blip>
          <a:srcRect b="0" l="0" r="0" t="0"/>
          <a:stretch/>
        </p:blipFill>
        <p:spPr>
          <a:xfrm>
            <a:off x="152400" y="1389775"/>
            <a:ext cx="8534450" cy="4425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1633852110_0_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89" name="Google Shape;89;g11633852110_0_8"/>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Resumen</a:t>
            </a:r>
            <a:endParaRPr b="1" i="0" sz="2600" u="none" cap="none" strike="noStrike">
              <a:solidFill>
                <a:srgbClr val="000000"/>
              </a:solidFill>
              <a:latin typeface="Arial"/>
              <a:ea typeface="Arial"/>
              <a:cs typeface="Arial"/>
              <a:sym typeface="Arial"/>
            </a:endParaRPr>
          </a:p>
        </p:txBody>
      </p:sp>
      <p:sp>
        <p:nvSpPr>
          <p:cNvPr id="90" name="Google Shape;90;g11633852110_0_8"/>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El presente trabajo está orientado al desarrollo de una aplicación móvil para personas con discapacidad auditiva, ejecutado en la Universidad de las Fuerzas Armadas ESPE Sede Santo Domingo de los Tsáchilas. Esta aplicación rompe la barrera de comunicación entre las personas sordas y oyentes, a través de mensajes que se traducen de texto a audio y viceversa.  La API utilizada genera texto en español a partir de mensajes enviados en tiempo real, funcionalidad que facilita la comunicación de las personas con dificultades auditivas, que requieren un apoyo visual para acceder a la información, comunicarse y aprender. Se utilizó la metodología Ágil de desarrollo SCRUM para la organización del trabajo en bloques de tiempo y la gestión del desarrollo de software. Además, se emplearon herramientas de desarrollo de código abierto. Se emplearon encuestas en escala de Likert, donde se obtuvieron como resultados, que el desarrollo de la aplicación móvil creada, posee usabilidad y accesibilidad inclusiva. Para el funcionamiento de la aplicación híbrida (móvil y web), es primordial contar con factores tecnológicos como hardware y software, para su proyección en pantallas de dispositivos móviles con sistema operativo Android o computadores multiplataforma con acceso a la web.</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1633852110_0_24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22" name="Google Shape;322;g11633852110_0_240"/>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Tercer Sprint Planning</a:t>
            </a:r>
            <a:endParaRPr b="1" i="0" sz="2600" u="none" cap="none" strike="noStrike">
              <a:solidFill>
                <a:srgbClr val="000000"/>
              </a:solidFill>
              <a:latin typeface="Arial"/>
              <a:ea typeface="Arial"/>
              <a:cs typeface="Arial"/>
              <a:sym typeface="Arial"/>
            </a:endParaRPr>
          </a:p>
        </p:txBody>
      </p:sp>
      <p:pic>
        <p:nvPicPr>
          <p:cNvPr id="323" name="Google Shape;323;g11633852110_0_240"/>
          <p:cNvPicPr preferRelativeResize="0"/>
          <p:nvPr/>
        </p:nvPicPr>
        <p:blipFill rotWithShape="1">
          <a:blip r:embed="rId3">
            <a:alphaModFix/>
          </a:blip>
          <a:srcRect b="0" l="0" r="0" t="0"/>
          <a:stretch/>
        </p:blipFill>
        <p:spPr>
          <a:xfrm>
            <a:off x="408075" y="1657350"/>
            <a:ext cx="8278775" cy="20950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1633852110_0_24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30" name="Google Shape;330;g11633852110_0_248"/>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Gráfico de Evolución Sprint 3</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31" name="Google Shape;331;g11633852110_0_248"/>
          <p:cNvPicPr preferRelativeResize="0"/>
          <p:nvPr/>
        </p:nvPicPr>
        <p:blipFill rotWithShape="1">
          <a:blip r:embed="rId3">
            <a:alphaModFix/>
          </a:blip>
          <a:srcRect b="0" l="0" r="0" t="0"/>
          <a:stretch/>
        </p:blipFill>
        <p:spPr>
          <a:xfrm>
            <a:off x="305050" y="1441025"/>
            <a:ext cx="8138899" cy="416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1633852110_0_25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38" name="Google Shape;338;g11633852110_0_256"/>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Cuarto Sprint Planning</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39" name="Google Shape;339;g11633852110_0_256"/>
          <p:cNvPicPr preferRelativeResize="0"/>
          <p:nvPr/>
        </p:nvPicPr>
        <p:blipFill rotWithShape="1">
          <a:blip r:embed="rId3">
            <a:alphaModFix/>
          </a:blip>
          <a:srcRect b="0" l="0" r="0" t="0"/>
          <a:stretch/>
        </p:blipFill>
        <p:spPr>
          <a:xfrm>
            <a:off x="381100" y="1681650"/>
            <a:ext cx="8381801" cy="230443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1633852110_0_26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46" name="Google Shape;346;g11633852110_0_264"/>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Gráfico de Evolución Sprint 4</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47" name="Google Shape;347;g11633852110_0_264"/>
          <p:cNvPicPr preferRelativeResize="0"/>
          <p:nvPr/>
        </p:nvPicPr>
        <p:blipFill rotWithShape="1">
          <a:blip r:embed="rId3">
            <a:alphaModFix/>
          </a:blip>
          <a:srcRect b="0" l="0" r="0" t="0"/>
          <a:stretch/>
        </p:blipFill>
        <p:spPr>
          <a:xfrm>
            <a:off x="305050" y="1514225"/>
            <a:ext cx="8306550" cy="4336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1633852110_0_27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54" name="Google Shape;354;g11633852110_0_272"/>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Quinto Sprint Planning</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55" name="Google Shape;355;g11633852110_0_272"/>
          <p:cNvPicPr preferRelativeResize="0"/>
          <p:nvPr/>
        </p:nvPicPr>
        <p:blipFill rotWithShape="1">
          <a:blip r:embed="rId3">
            <a:alphaModFix/>
          </a:blip>
          <a:srcRect b="0" l="0" r="0" t="0"/>
          <a:stretch/>
        </p:blipFill>
        <p:spPr>
          <a:xfrm>
            <a:off x="378000" y="1441025"/>
            <a:ext cx="8428450" cy="1506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1633852110_0_28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62" name="Google Shape;362;g11633852110_0_280"/>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Gráfico de Evolución Sprint 5</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63" name="Google Shape;363;g11633852110_0_280"/>
          <p:cNvPicPr preferRelativeResize="0"/>
          <p:nvPr/>
        </p:nvPicPr>
        <p:blipFill rotWithShape="1">
          <a:blip r:embed="rId3">
            <a:alphaModFix/>
          </a:blip>
          <a:srcRect b="0" l="0" r="0" t="0"/>
          <a:stretch/>
        </p:blipFill>
        <p:spPr>
          <a:xfrm>
            <a:off x="393025" y="1291438"/>
            <a:ext cx="7833551" cy="4275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1633852110_0_29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70" name="Google Shape;370;g11633852110_0_297"/>
          <p:cNvSpPr txBox="1"/>
          <p:nvPr/>
        </p:nvSpPr>
        <p:spPr>
          <a:xfrm>
            <a:off x="129925" y="55191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Diseño Base de Datos No Relacional</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71" name="Google Shape;371;g11633852110_0_297"/>
          <p:cNvPicPr preferRelativeResize="0"/>
          <p:nvPr/>
        </p:nvPicPr>
        <p:blipFill rotWithShape="1">
          <a:blip r:embed="rId3">
            <a:alphaModFix/>
          </a:blip>
          <a:srcRect b="0" l="0" r="0" t="13058"/>
          <a:stretch/>
        </p:blipFill>
        <p:spPr>
          <a:xfrm>
            <a:off x="152388" y="1221138"/>
            <a:ext cx="8884175" cy="4243850"/>
          </a:xfrm>
          <a:prstGeom prst="rect">
            <a:avLst/>
          </a:prstGeom>
          <a:noFill/>
          <a:ln cap="flat" cmpd="sng" w="38100">
            <a:solidFill>
              <a:srgbClr val="000000"/>
            </a:solidFill>
            <a:prstDash val="solid"/>
            <a:miter lim="8000"/>
            <a:headEnd len="sm" w="sm" type="none"/>
            <a:tailEnd len="sm" w="sm" type="none"/>
          </a:ln>
        </p:spPr>
      </p:pic>
      <p:sp>
        <p:nvSpPr>
          <p:cNvPr id="372" name="Google Shape;372;g11633852110_0_297"/>
          <p:cNvSpPr txBox="1"/>
          <p:nvPr/>
        </p:nvSpPr>
        <p:spPr>
          <a:xfrm>
            <a:off x="30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Desarrollo Primera Fase</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373" name="Google Shape;373;g11633852110_0_297"/>
          <p:cNvSpPr txBox="1"/>
          <p:nvPr/>
        </p:nvSpPr>
        <p:spPr>
          <a:xfrm>
            <a:off x="305050" y="5581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4000"/>
              <a:buFont typeface="Arial"/>
              <a:buNone/>
            </a:pPr>
            <a:r>
              <a:rPr b="1" i="0" lang="es-EC" sz="2600" u="none" cap="none" strike="noStrike">
                <a:solidFill>
                  <a:schemeClr val="dk1"/>
                </a:solidFill>
                <a:latin typeface="Arial"/>
                <a:ea typeface="Arial"/>
                <a:cs typeface="Arial"/>
                <a:sym typeface="Arial"/>
              </a:rPr>
              <a:t>Resultados Sprint Backlog 1</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1633852110_0_28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80" name="Google Shape;380;g11633852110_0_288"/>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Diseño de Arquitectura de Software</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381" name="Google Shape;381;g11633852110_0_288"/>
          <p:cNvPicPr preferRelativeResize="0"/>
          <p:nvPr/>
        </p:nvPicPr>
        <p:blipFill rotWithShape="1">
          <a:blip r:embed="rId3">
            <a:alphaModFix/>
          </a:blip>
          <a:srcRect b="15315" l="0" r="0" t="12477"/>
          <a:stretch/>
        </p:blipFill>
        <p:spPr>
          <a:xfrm>
            <a:off x="305050" y="1549075"/>
            <a:ext cx="8346625" cy="3759850"/>
          </a:xfrm>
          <a:prstGeom prst="rect">
            <a:avLst/>
          </a:prstGeom>
          <a:noFill/>
          <a:ln cap="flat" cmpd="sng" w="38100">
            <a:solidFill>
              <a:srgbClr val="000000"/>
            </a:solidFill>
            <a:prstDash val="solid"/>
            <a:miter lim="8000"/>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1633852110_0_30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88" name="Google Shape;388;g11633852110_0_307"/>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Opciones Imagotipo</a:t>
            </a:r>
            <a:endParaRPr b="1" i="0" sz="2600" u="none" cap="none" strike="noStrike">
              <a:solidFill>
                <a:srgbClr val="000000"/>
              </a:solidFill>
              <a:latin typeface="Arial"/>
              <a:ea typeface="Arial"/>
              <a:cs typeface="Arial"/>
              <a:sym typeface="Arial"/>
            </a:endParaRPr>
          </a:p>
        </p:txBody>
      </p:sp>
      <p:pic>
        <p:nvPicPr>
          <p:cNvPr id="389" name="Google Shape;389;g11633852110_0_307"/>
          <p:cNvPicPr preferRelativeResize="0"/>
          <p:nvPr/>
        </p:nvPicPr>
        <p:blipFill rotWithShape="1">
          <a:blip r:embed="rId3">
            <a:alphaModFix/>
          </a:blip>
          <a:srcRect b="0" l="0" r="0" t="0"/>
          <a:stretch/>
        </p:blipFill>
        <p:spPr>
          <a:xfrm>
            <a:off x="305050" y="1395925"/>
            <a:ext cx="7917525" cy="2634675"/>
          </a:xfrm>
          <a:prstGeom prst="rect">
            <a:avLst/>
          </a:prstGeom>
          <a:noFill/>
          <a:ln>
            <a:noFill/>
          </a:ln>
        </p:spPr>
      </p:pic>
      <p:sp>
        <p:nvSpPr>
          <p:cNvPr id="390" name="Google Shape;390;g11633852110_0_307"/>
          <p:cNvSpPr txBox="1"/>
          <p:nvPr/>
        </p:nvSpPr>
        <p:spPr>
          <a:xfrm>
            <a:off x="24490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Sprint Backlog 1</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11633852110_0_3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397" name="Google Shape;397;g11633852110_0_316"/>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Encuesta Imagotipo</a:t>
            </a:r>
            <a:endParaRPr b="1" i="0" sz="2600" u="none" cap="none" strike="noStrike">
              <a:solidFill>
                <a:srgbClr val="000000"/>
              </a:solidFill>
              <a:latin typeface="Arial"/>
              <a:ea typeface="Arial"/>
              <a:cs typeface="Arial"/>
              <a:sym typeface="Arial"/>
            </a:endParaRPr>
          </a:p>
        </p:txBody>
      </p:sp>
      <p:pic>
        <p:nvPicPr>
          <p:cNvPr id="398" name="Google Shape;398;g11633852110_0_316"/>
          <p:cNvPicPr preferRelativeResize="0"/>
          <p:nvPr/>
        </p:nvPicPr>
        <p:blipFill rotWithShape="1">
          <a:blip r:embed="rId3">
            <a:alphaModFix/>
          </a:blip>
          <a:srcRect b="0" l="0" r="0" t="0"/>
          <a:stretch/>
        </p:blipFill>
        <p:spPr>
          <a:xfrm>
            <a:off x="378000" y="1576400"/>
            <a:ext cx="8422224" cy="385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1633852110_0_1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97" name="Google Shape;97;g11633852110_0_15"/>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Antecedentes</a:t>
            </a:r>
            <a:endParaRPr b="1" i="0" sz="2600" u="none" cap="none" strike="noStrike">
              <a:solidFill>
                <a:srgbClr val="000000"/>
              </a:solidFill>
              <a:latin typeface="Arial"/>
              <a:ea typeface="Arial"/>
              <a:cs typeface="Arial"/>
              <a:sym typeface="Arial"/>
            </a:endParaRPr>
          </a:p>
        </p:txBody>
      </p:sp>
      <p:sp>
        <p:nvSpPr>
          <p:cNvPr id="98" name="Google Shape;98;g11633852110_0_15"/>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En la Universidad de las Fuerzas Armadas ESPE Sede Santo Domingo de los Tsáchilas, en la carrera de Ingeniería en Tecnologías de la Información, al existir la necesidad de la presencia de un intérprete que facilite la comunicación del docente con el estudiante con discapacidad auditiva. Sin embargo, desde marzo del 2020 con la llegada de la COVID-19, pandemia que originó muchos cambios a nivel mundial, obligó el cierre obligatorio de instituciones, y como resultado provoca implementar la educación virtual desde casa, por ende, origina el desarrollo de la aplicación móvil (Aguilar, 2020). Así también, se hace evidente en los docentes, el uso de ciertas tecnologías como: el dictado por voz de los documentos de Google, Google Meet, también las videollamadas y la activación de subtítulos de la misma, fueron de gran utilidad para la comunicación con los estudiantes que no tienen discapacidad y los que poseen pérdida de la capacidad auditiva, al unirse a clases y continuar su aprendizaje desde las aulas virtuales.</a:t>
            </a:r>
            <a:r>
              <a:rPr b="0" i="0" lang="es-EC"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1633852110_0_32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05" name="Google Shape;405;g11633852110_0_324"/>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Imagotipo Ganador</a:t>
            </a:r>
            <a:endParaRPr b="1" i="0" sz="2600" u="none" cap="none" strike="noStrike">
              <a:solidFill>
                <a:srgbClr val="000000"/>
              </a:solidFill>
              <a:latin typeface="Arial"/>
              <a:ea typeface="Arial"/>
              <a:cs typeface="Arial"/>
              <a:sym typeface="Arial"/>
            </a:endParaRPr>
          </a:p>
        </p:txBody>
      </p:sp>
      <p:pic>
        <p:nvPicPr>
          <p:cNvPr id="406" name="Google Shape;406;g11633852110_0_324"/>
          <p:cNvPicPr preferRelativeResize="0"/>
          <p:nvPr/>
        </p:nvPicPr>
        <p:blipFill rotWithShape="1">
          <a:blip r:embed="rId3">
            <a:alphaModFix/>
          </a:blip>
          <a:srcRect b="2907" l="5465" r="9923" t="3886"/>
          <a:stretch/>
        </p:blipFill>
        <p:spPr>
          <a:xfrm>
            <a:off x="2075450" y="1333750"/>
            <a:ext cx="4391525" cy="3869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1633852110_0_333"/>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13" name="Google Shape;413;g11633852110_0_333"/>
          <p:cNvSpPr txBox="1"/>
          <p:nvPr/>
        </p:nvSpPr>
        <p:spPr>
          <a:xfrm>
            <a:off x="305050" y="652025"/>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Mockups Prototipo ESPE-Chat</a:t>
            </a:r>
            <a:endParaRPr b="1" i="0" sz="2600" u="none" cap="none" strike="noStrike">
              <a:solidFill>
                <a:srgbClr val="000000"/>
              </a:solidFill>
              <a:latin typeface="Arial"/>
              <a:ea typeface="Arial"/>
              <a:cs typeface="Arial"/>
              <a:sym typeface="Arial"/>
            </a:endParaRPr>
          </a:p>
        </p:txBody>
      </p:sp>
      <p:pic>
        <p:nvPicPr>
          <p:cNvPr id="414" name="Google Shape;414;g11633852110_0_333"/>
          <p:cNvPicPr preferRelativeResize="0"/>
          <p:nvPr/>
        </p:nvPicPr>
        <p:blipFill rotWithShape="1">
          <a:blip r:embed="rId3">
            <a:alphaModFix/>
          </a:blip>
          <a:srcRect b="2723" l="0" r="0" t="0"/>
          <a:stretch/>
        </p:blipFill>
        <p:spPr>
          <a:xfrm>
            <a:off x="1939200" y="1202425"/>
            <a:ext cx="4688050" cy="49797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11633852110_0_34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21" name="Google Shape;421;g11633852110_0_341"/>
          <p:cNvSpPr txBox="1"/>
          <p:nvPr/>
        </p:nvSpPr>
        <p:spPr>
          <a:xfrm>
            <a:off x="24490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Sprint Backlog 2</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422" name="Google Shape;422;g11633852110_0_341"/>
          <p:cNvSpPr txBox="1"/>
          <p:nvPr/>
        </p:nvSpPr>
        <p:spPr>
          <a:xfrm>
            <a:off x="244900" y="51535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Mockups Tema Claro y Tema Oscuro</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423" name="Google Shape;423;g11633852110_0_341"/>
          <p:cNvPicPr preferRelativeResize="0"/>
          <p:nvPr/>
        </p:nvPicPr>
        <p:blipFill rotWithShape="1">
          <a:blip r:embed="rId3">
            <a:alphaModFix/>
          </a:blip>
          <a:srcRect b="0" l="0" r="0" t="0"/>
          <a:stretch/>
        </p:blipFill>
        <p:spPr>
          <a:xfrm>
            <a:off x="743950" y="1031650"/>
            <a:ext cx="7601799" cy="2439610"/>
          </a:xfrm>
          <a:prstGeom prst="rect">
            <a:avLst/>
          </a:prstGeom>
          <a:noFill/>
          <a:ln>
            <a:noFill/>
          </a:ln>
        </p:spPr>
      </p:pic>
      <p:pic>
        <p:nvPicPr>
          <p:cNvPr id="424" name="Google Shape;424;g11633852110_0_341"/>
          <p:cNvPicPr preferRelativeResize="0"/>
          <p:nvPr/>
        </p:nvPicPr>
        <p:blipFill rotWithShape="1">
          <a:blip r:embed="rId4">
            <a:alphaModFix/>
          </a:blip>
          <a:srcRect b="0" l="0" r="0" t="0"/>
          <a:stretch/>
        </p:blipFill>
        <p:spPr>
          <a:xfrm>
            <a:off x="795713" y="3504175"/>
            <a:ext cx="7498271" cy="23698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1633852110_0_35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31" name="Google Shape;431;g11633852110_0_352"/>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Encuesta Tema Claro </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432" name="Google Shape;432;g11633852110_0_352"/>
          <p:cNvPicPr preferRelativeResize="0"/>
          <p:nvPr/>
        </p:nvPicPr>
        <p:blipFill rotWithShape="1">
          <a:blip r:embed="rId3">
            <a:alphaModFix/>
          </a:blip>
          <a:srcRect b="0" l="0" r="0" t="0"/>
          <a:stretch/>
        </p:blipFill>
        <p:spPr>
          <a:xfrm>
            <a:off x="369875" y="1360901"/>
            <a:ext cx="7780475" cy="4324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1633852110_0_37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39" name="Google Shape;439;g11633852110_0_378"/>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Encuesta Tema Oscuro </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440" name="Google Shape;440;g11633852110_0_378"/>
          <p:cNvPicPr preferRelativeResize="0"/>
          <p:nvPr/>
        </p:nvPicPr>
        <p:blipFill rotWithShape="1">
          <a:blip r:embed="rId3">
            <a:alphaModFix/>
          </a:blip>
          <a:srcRect b="0" l="0" r="0" t="0"/>
          <a:stretch/>
        </p:blipFill>
        <p:spPr>
          <a:xfrm>
            <a:off x="321100" y="1321425"/>
            <a:ext cx="7876750" cy="4513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11633852110_0_36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47" name="Google Shape;447;g11633852110_0_361"/>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Mockup Tema Claro Ganador</a:t>
            </a:r>
            <a:endParaRPr b="1" i="0" sz="2600" u="none" cap="none" strike="noStrike">
              <a:solidFill>
                <a:srgbClr val="000000"/>
              </a:solidFill>
              <a:latin typeface="Arial"/>
              <a:ea typeface="Arial"/>
              <a:cs typeface="Arial"/>
              <a:sym typeface="Arial"/>
            </a:endParaRPr>
          </a:p>
        </p:txBody>
      </p:sp>
      <p:pic>
        <p:nvPicPr>
          <p:cNvPr id="448" name="Google Shape;448;g11633852110_0_361"/>
          <p:cNvPicPr preferRelativeResize="0"/>
          <p:nvPr/>
        </p:nvPicPr>
        <p:blipFill rotWithShape="1">
          <a:blip r:embed="rId3">
            <a:alphaModFix/>
          </a:blip>
          <a:srcRect b="0" l="0" r="0" t="0"/>
          <a:stretch/>
        </p:blipFill>
        <p:spPr>
          <a:xfrm>
            <a:off x="618625" y="1291325"/>
            <a:ext cx="5579375" cy="4814700"/>
          </a:xfrm>
          <a:prstGeom prst="rect">
            <a:avLst/>
          </a:prstGeom>
          <a:noFill/>
          <a:ln cap="flat" cmpd="sng" w="38100">
            <a:solidFill>
              <a:srgbClr val="000000"/>
            </a:solidFill>
            <a:prstDash val="solid"/>
            <a:miter lim="8000"/>
            <a:headEnd len="sm" w="sm" type="none"/>
            <a:tailEnd len="sm" w="sm" type="none"/>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1633852110_0_37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55" name="Google Shape;455;g11633852110_0_371"/>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Mockup Tema Oscuro Ganador</a:t>
            </a:r>
            <a:endParaRPr b="1" i="0" sz="2600" u="none" cap="none" strike="noStrike">
              <a:solidFill>
                <a:srgbClr val="000000"/>
              </a:solidFill>
              <a:latin typeface="Arial"/>
              <a:ea typeface="Arial"/>
              <a:cs typeface="Arial"/>
              <a:sym typeface="Arial"/>
            </a:endParaRPr>
          </a:p>
        </p:txBody>
      </p:sp>
      <p:pic>
        <p:nvPicPr>
          <p:cNvPr id="456" name="Google Shape;456;g11633852110_0_371"/>
          <p:cNvPicPr preferRelativeResize="0"/>
          <p:nvPr/>
        </p:nvPicPr>
        <p:blipFill rotWithShape="1">
          <a:blip r:embed="rId3">
            <a:alphaModFix/>
          </a:blip>
          <a:srcRect b="0" l="0" r="0" t="0"/>
          <a:stretch/>
        </p:blipFill>
        <p:spPr>
          <a:xfrm>
            <a:off x="618625" y="1291325"/>
            <a:ext cx="5579375" cy="4814700"/>
          </a:xfrm>
          <a:prstGeom prst="rect">
            <a:avLst/>
          </a:prstGeom>
          <a:noFill/>
          <a:ln cap="flat" cmpd="sng" w="38100">
            <a:solidFill>
              <a:srgbClr val="000000"/>
            </a:solidFill>
            <a:prstDash val="solid"/>
            <a:miter lim="8000"/>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1633852110_0_38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63" name="Google Shape;463;g11633852110_0_386"/>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Material Multimedia</a:t>
            </a:r>
            <a:endParaRPr b="1" i="0" sz="2600" u="none" cap="none" strike="noStrike">
              <a:solidFill>
                <a:srgbClr val="000000"/>
              </a:solidFill>
              <a:latin typeface="Arial"/>
              <a:ea typeface="Arial"/>
              <a:cs typeface="Arial"/>
              <a:sym typeface="Arial"/>
            </a:endParaRPr>
          </a:p>
        </p:txBody>
      </p:sp>
      <p:pic>
        <p:nvPicPr>
          <p:cNvPr id="464" name="Google Shape;464;g11633852110_0_386"/>
          <p:cNvPicPr preferRelativeResize="0"/>
          <p:nvPr/>
        </p:nvPicPr>
        <p:blipFill rotWithShape="1">
          <a:blip r:embed="rId3">
            <a:alphaModFix/>
          </a:blip>
          <a:srcRect b="0" l="0" r="0" t="0"/>
          <a:stretch/>
        </p:blipFill>
        <p:spPr>
          <a:xfrm>
            <a:off x="243900" y="1262250"/>
            <a:ext cx="6348972" cy="482332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11633852110_0_39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71" name="Google Shape;471;g11633852110_0_394"/>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Despliegue en Web con Vercel</a:t>
            </a:r>
            <a:endParaRPr b="1" i="0" sz="2600" u="none" cap="none" strike="noStrike">
              <a:solidFill>
                <a:srgbClr val="000000"/>
              </a:solidFill>
              <a:latin typeface="Arial"/>
              <a:ea typeface="Arial"/>
              <a:cs typeface="Arial"/>
              <a:sym typeface="Arial"/>
            </a:endParaRPr>
          </a:p>
        </p:txBody>
      </p:sp>
      <p:pic>
        <p:nvPicPr>
          <p:cNvPr id="472" name="Google Shape;472;g11633852110_0_394"/>
          <p:cNvPicPr preferRelativeResize="0"/>
          <p:nvPr/>
        </p:nvPicPr>
        <p:blipFill rotWithShape="1">
          <a:blip r:embed="rId3">
            <a:alphaModFix/>
          </a:blip>
          <a:srcRect b="0" l="0" r="0" t="0"/>
          <a:stretch/>
        </p:blipFill>
        <p:spPr>
          <a:xfrm>
            <a:off x="317825" y="1216125"/>
            <a:ext cx="7562850" cy="4019550"/>
          </a:xfrm>
          <a:prstGeom prst="rect">
            <a:avLst/>
          </a:prstGeom>
          <a:noFill/>
          <a:ln>
            <a:noFill/>
          </a:ln>
        </p:spPr>
      </p:pic>
      <p:sp>
        <p:nvSpPr>
          <p:cNvPr id="473" name="Google Shape;473;g11633852110_0_394"/>
          <p:cNvSpPr txBox="1"/>
          <p:nvPr/>
        </p:nvSpPr>
        <p:spPr>
          <a:xfrm>
            <a:off x="406050" y="5429250"/>
            <a:ext cx="4166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s-EC" sz="1700" u="none" cap="none" strike="noStrike">
                <a:solidFill>
                  <a:srgbClr val="000000"/>
                </a:solidFill>
                <a:latin typeface="Arial"/>
                <a:ea typeface="Arial"/>
                <a:cs typeface="Arial"/>
                <a:sym typeface="Arial"/>
              </a:rPr>
              <a:t>https://espechat.vercel.app/login</a:t>
            </a:r>
            <a:endParaRPr b="1" i="0" sz="17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1633852110_0_40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80" name="Google Shape;480;g11633852110_0_405"/>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Funcionalidad ESPE-Chat Fase 1</a:t>
            </a:r>
            <a:endParaRPr b="1" i="0" sz="2600" u="none" cap="none" strike="noStrike">
              <a:solidFill>
                <a:srgbClr val="000000"/>
              </a:solidFill>
              <a:latin typeface="Arial"/>
              <a:ea typeface="Arial"/>
              <a:cs typeface="Arial"/>
              <a:sym typeface="Arial"/>
            </a:endParaRPr>
          </a:p>
        </p:txBody>
      </p:sp>
      <p:pic>
        <p:nvPicPr>
          <p:cNvPr id="481" name="Google Shape;481;g11633852110_0_405"/>
          <p:cNvPicPr preferRelativeResize="0"/>
          <p:nvPr/>
        </p:nvPicPr>
        <p:blipFill rotWithShape="1">
          <a:blip r:embed="rId3">
            <a:alphaModFix/>
          </a:blip>
          <a:srcRect b="0" l="0" r="0" t="0"/>
          <a:stretch/>
        </p:blipFill>
        <p:spPr>
          <a:xfrm>
            <a:off x="678775" y="1171000"/>
            <a:ext cx="5029376" cy="502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1633852110_0_2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05" name="Google Shape;105;g11633852110_0_22"/>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La presente investigación se busca en diferentes repositorios, donde se reflejó el proyecto “Aplicación móvil intérprete entre personas con discapacidad visual y auditiva a partir de técnicas de procesamiento de lenguaje natural” (Carrillo Vélez &amp; Criollo Tasiguano, 2016). El mismo proyecto utiliza tecnologías de reconocimiento de habla y conversión de texto a voz, para que sirva como intérprete en la comunicación entre las personas con discapacidad auditiva y personas con discapacidad visual.</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11633852110_0_41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488" name="Google Shape;488;g11633852110_0_414"/>
          <p:cNvSpPr txBox="1"/>
          <p:nvPr/>
        </p:nvSpPr>
        <p:spPr>
          <a:xfrm>
            <a:off x="30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Desarrollo Segunda Fase</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489" name="Google Shape;489;g11633852110_0_414"/>
          <p:cNvSpPr txBox="1"/>
          <p:nvPr/>
        </p:nvSpPr>
        <p:spPr>
          <a:xfrm>
            <a:off x="305050" y="797100"/>
            <a:ext cx="8381700" cy="1169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s-EC" sz="1600" u="none" cap="none" strike="noStrike">
                <a:solidFill>
                  <a:srgbClr val="000000"/>
                </a:solidFill>
                <a:latin typeface="Arial"/>
                <a:ea typeface="Arial"/>
                <a:cs typeface="Arial"/>
                <a:sym typeface="Arial"/>
              </a:rPr>
              <a:t>La implementación de un backend propio alojado en el servidor de la universidad fue solicitado como un nuevo requerimiento, en la primera fase se usó como backend a Firebase, en esta segunda fase contempla los sprint backlog 3, 4 y 5 como parte de la planificación de Scrum.</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11633852110_0_42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sp>
        <p:nvSpPr>
          <p:cNvPr id="496" name="Google Shape;496;g11633852110_0_422"/>
          <p:cNvSpPr txBox="1"/>
          <p:nvPr/>
        </p:nvSpPr>
        <p:spPr>
          <a:xfrm>
            <a:off x="30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Sprint Backlog 3</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497" name="Google Shape;497;g11633852110_0_422"/>
          <p:cNvPicPr preferRelativeResize="0"/>
          <p:nvPr/>
        </p:nvPicPr>
        <p:blipFill rotWithShape="1">
          <a:blip r:embed="rId3">
            <a:alphaModFix/>
          </a:blip>
          <a:srcRect b="0" l="0" r="0" t="0"/>
          <a:stretch/>
        </p:blipFill>
        <p:spPr>
          <a:xfrm>
            <a:off x="152400" y="1361500"/>
            <a:ext cx="8839199" cy="3991896"/>
          </a:xfrm>
          <a:prstGeom prst="rect">
            <a:avLst/>
          </a:prstGeom>
          <a:noFill/>
          <a:ln>
            <a:noFill/>
          </a:ln>
        </p:spPr>
      </p:pic>
      <p:sp>
        <p:nvSpPr>
          <p:cNvPr id="498" name="Google Shape;498;g11633852110_0_422"/>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Arquitectura Segunda Fase ESPE-Chat</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11633852110_0_43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sp>
        <p:nvSpPr>
          <p:cNvPr id="505" name="Google Shape;505;g11633852110_0_439"/>
          <p:cNvSpPr txBox="1"/>
          <p:nvPr/>
        </p:nvSpPr>
        <p:spPr>
          <a:xfrm>
            <a:off x="244900" y="667750"/>
            <a:ext cx="75675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Modelo Base de Datos</a:t>
            </a:r>
            <a:endParaRPr b="1" i="0" sz="2600" u="none" cap="none" strike="noStrike">
              <a:solidFill>
                <a:srgbClr val="000000"/>
              </a:solidFill>
              <a:latin typeface="Arial"/>
              <a:ea typeface="Arial"/>
              <a:cs typeface="Arial"/>
              <a:sym typeface="Arial"/>
            </a:endParaRPr>
          </a:p>
        </p:txBody>
      </p:sp>
      <p:pic>
        <p:nvPicPr>
          <p:cNvPr id="506" name="Google Shape;506;g11633852110_0_439"/>
          <p:cNvPicPr preferRelativeResize="0"/>
          <p:nvPr/>
        </p:nvPicPr>
        <p:blipFill rotWithShape="1">
          <a:blip r:embed="rId3">
            <a:alphaModFix/>
          </a:blip>
          <a:srcRect b="0" l="0" r="0" t="0"/>
          <a:stretch/>
        </p:blipFill>
        <p:spPr>
          <a:xfrm>
            <a:off x="152400" y="1682350"/>
            <a:ext cx="8839199" cy="291029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11633852110_0_43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sp>
        <p:nvSpPr>
          <p:cNvPr id="513" name="Google Shape;513;g11633852110_0_430"/>
          <p:cNvSpPr txBox="1"/>
          <p:nvPr/>
        </p:nvSpPr>
        <p:spPr>
          <a:xfrm>
            <a:off x="305050" y="6858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Blueprints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514" name="Google Shape;514;g11633852110_0_430"/>
          <p:cNvPicPr preferRelativeResize="0"/>
          <p:nvPr/>
        </p:nvPicPr>
        <p:blipFill rotWithShape="1">
          <a:blip r:embed="rId3">
            <a:alphaModFix/>
          </a:blip>
          <a:srcRect b="0" l="0" r="0" t="0"/>
          <a:stretch/>
        </p:blipFill>
        <p:spPr>
          <a:xfrm>
            <a:off x="152400" y="1319400"/>
            <a:ext cx="8839199" cy="450255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11633852110_0_463"/>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sp>
        <p:nvSpPr>
          <p:cNvPr id="521" name="Google Shape;521;g11633852110_0_463"/>
          <p:cNvSpPr txBox="1"/>
          <p:nvPr/>
        </p:nvSpPr>
        <p:spPr>
          <a:xfrm>
            <a:off x="305050" y="6858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Actividades Backend</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522" name="Google Shape;522;g11633852110_0_463"/>
          <p:cNvPicPr preferRelativeResize="0"/>
          <p:nvPr/>
        </p:nvPicPr>
        <p:blipFill rotWithShape="1">
          <a:blip r:embed="rId3">
            <a:alphaModFix/>
          </a:blip>
          <a:srcRect b="0" l="0" r="0" t="0"/>
          <a:stretch/>
        </p:blipFill>
        <p:spPr>
          <a:xfrm>
            <a:off x="152400" y="1273425"/>
            <a:ext cx="8839199" cy="354313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11633852110_0_47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sp>
        <p:nvSpPr>
          <p:cNvPr id="529" name="Google Shape;529;g11633852110_0_471"/>
          <p:cNvSpPr txBox="1"/>
          <p:nvPr/>
        </p:nvSpPr>
        <p:spPr>
          <a:xfrm>
            <a:off x="305050" y="-762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Sprint Backlog 4</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530" name="Google Shape;530;g11633852110_0_471"/>
          <p:cNvPicPr preferRelativeResize="0"/>
          <p:nvPr/>
        </p:nvPicPr>
        <p:blipFill rotWithShape="1">
          <a:blip r:embed="rId3">
            <a:alphaModFix/>
          </a:blip>
          <a:srcRect b="0" l="0" r="0" t="0"/>
          <a:stretch/>
        </p:blipFill>
        <p:spPr>
          <a:xfrm>
            <a:off x="305050" y="440875"/>
            <a:ext cx="7996954" cy="54910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11633852110_0_48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pic>
        <p:nvPicPr>
          <p:cNvPr id="537" name="Google Shape;537;g11633852110_0_480"/>
          <p:cNvPicPr preferRelativeResize="0"/>
          <p:nvPr/>
        </p:nvPicPr>
        <p:blipFill rotWithShape="1">
          <a:blip r:embed="rId3">
            <a:alphaModFix/>
          </a:blip>
          <a:srcRect b="0" l="0" r="0" t="0"/>
          <a:stretch/>
        </p:blipFill>
        <p:spPr>
          <a:xfrm>
            <a:off x="152400" y="846225"/>
            <a:ext cx="8839199" cy="343333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11633852110_0_48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500"/>
              <a:buNone/>
            </a:pPr>
            <a:r>
              <a:rPr lang="es-EC"/>
              <a:t>VERSIÓN: 1.0</a:t>
            </a:r>
            <a:endParaRPr/>
          </a:p>
        </p:txBody>
      </p:sp>
      <p:sp>
        <p:nvSpPr>
          <p:cNvPr id="544" name="Google Shape;544;g11633852110_0_488"/>
          <p:cNvSpPr txBox="1"/>
          <p:nvPr/>
        </p:nvSpPr>
        <p:spPr>
          <a:xfrm>
            <a:off x="305050" y="-7620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Sprint Backlog 5</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pic>
        <p:nvPicPr>
          <p:cNvPr id="545" name="Google Shape;545;g11633852110_0_488"/>
          <p:cNvPicPr preferRelativeResize="0"/>
          <p:nvPr/>
        </p:nvPicPr>
        <p:blipFill rotWithShape="1">
          <a:blip r:embed="rId3">
            <a:alphaModFix/>
          </a:blip>
          <a:srcRect b="0" l="0" r="0" t="0"/>
          <a:stretch/>
        </p:blipFill>
        <p:spPr>
          <a:xfrm>
            <a:off x="152400" y="938400"/>
            <a:ext cx="8839200" cy="302307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11633852110_0_45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552" name="Google Shape;552;g11633852110_0_455"/>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Revisión y retrospectiva</a:t>
            </a:r>
            <a:endParaRPr b="1" i="0" sz="2600" u="none" cap="none" strike="noStrike">
              <a:solidFill>
                <a:srgbClr val="000000"/>
              </a:solidFill>
              <a:latin typeface="Arial"/>
              <a:ea typeface="Arial"/>
              <a:cs typeface="Arial"/>
              <a:sym typeface="Arial"/>
            </a:endParaRPr>
          </a:p>
        </p:txBody>
      </p:sp>
      <p:graphicFrame>
        <p:nvGraphicFramePr>
          <p:cNvPr id="553" name="Google Shape;553;g11633852110_0_455"/>
          <p:cNvGraphicFramePr/>
          <p:nvPr/>
        </p:nvGraphicFramePr>
        <p:xfrm>
          <a:off x="456100" y="828750"/>
          <a:ext cx="3000000" cy="3000000"/>
        </p:xfrm>
        <a:graphic>
          <a:graphicData uri="http://schemas.openxmlformats.org/drawingml/2006/table">
            <a:tbl>
              <a:tblPr>
                <a:noFill/>
                <a:tableStyleId>{FF8CCD45-9FB2-4046-A1D9-036293534DDA}</a:tableStyleId>
              </a:tblPr>
              <a:tblGrid>
                <a:gridCol w="1431925"/>
                <a:gridCol w="3390750"/>
                <a:gridCol w="3409125"/>
              </a:tblGrid>
              <a:tr h="285750">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Código</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Funcionalidad</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Observaciones</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704850">
                <a:tc>
                  <a:txBody>
                    <a:bodyPr/>
                    <a:lstStyle/>
                    <a:p>
                      <a:pPr indent="0" lvl="0" marL="0" marR="0" rtl="0" algn="l">
                        <a:lnSpc>
                          <a:spcPct val="115000"/>
                        </a:lnSpc>
                        <a:spcBef>
                          <a:spcPts val="0"/>
                        </a:spcBef>
                        <a:spcAft>
                          <a:spcPts val="0"/>
                        </a:spcAft>
                        <a:buClr>
                          <a:srgbClr val="000000"/>
                        </a:buClr>
                        <a:buSzPts val="1400"/>
                        <a:buFont typeface="Arial"/>
                        <a:buNone/>
                      </a:pPr>
                      <a:r>
                        <a:rPr lang="es-EC" sz="1400" u="none" cap="none" strike="noStrike"/>
                        <a:t>RF01</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Gestión de cuenta: foto de perfil, nombre y apellido, género, nacionalidad, fecha de nacimiento. Actualizar contraseña.</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Quitar la expresión regular que impide el ingreso de una contraseña con signos ortográficos como el punto.</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704850">
                <a:tc>
                  <a:txBody>
                    <a:bodyPr/>
                    <a:lstStyle/>
                    <a:p>
                      <a:pPr indent="0" lvl="0" marL="0" marR="0" rtl="0" algn="l">
                        <a:lnSpc>
                          <a:spcPct val="115000"/>
                        </a:lnSpc>
                        <a:spcBef>
                          <a:spcPts val="0"/>
                        </a:spcBef>
                        <a:spcAft>
                          <a:spcPts val="0"/>
                        </a:spcAft>
                        <a:buClr>
                          <a:srgbClr val="000000"/>
                        </a:buClr>
                        <a:buSzPts val="1400"/>
                        <a:buFont typeface="Arial"/>
                        <a:buNone/>
                      </a:pPr>
                      <a:r>
                        <a:rPr lang="es-EC" sz="1400" u="none" cap="none" strike="noStrike"/>
                        <a:t>RF02</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Gestión de chats: enviar, recibir mensajes de audio, texto y la traducción de audio a texto y de texto a audio. Eliminar chat.</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Debe permitir eliminar mensaje, reenviar chat. Además, se deben mostrar notificaciones.</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33400">
                <a:tc>
                  <a:txBody>
                    <a:bodyPr/>
                    <a:lstStyle/>
                    <a:p>
                      <a:pPr indent="0" lvl="0" marL="0" marR="0" rtl="0" algn="l">
                        <a:lnSpc>
                          <a:spcPct val="115000"/>
                        </a:lnSpc>
                        <a:spcBef>
                          <a:spcPts val="0"/>
                        </a:spcBef>
                        <a:spcAft>
                          <a:spcPts val="0"/>
                        </a:spcAft>
                        <a:buClr>
                          <a:srgbClr val="000000"/>
                        </a:buClr>
                        <a:buSzPts val="1400"/>
                        <a:buFont typeface="Arial"/>
                        <a:buNone/>
                      </a:pPr>
                      <a:r>
                        <a:rPr lang="es-EC" sz="1400" u="none" cap="none" strike="noStrike"/>
                        <a:t>RF03</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Gestión de contactos: agregar contacto, eliminar contacto, buscar contacto.</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Mejorar el espacio en pantalla de las opciones.</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533400">
                <a:tc>
                  <a:txBody>
                    <a:bodyPr/>
                    <a:lstStyle/>
                    <a:p>
                      <a:pPr indent="0" lvl="0" marL="0" marR="0" rtl="0" algn="l">
                        <a:lnSpc>
                          <a:spcPct val="115000"/>
                        </a:lnSpc>
                        <a:spcBef>
                          <a:spcPts val="0"/>
                        </a:spcBef>
                        <a:spcAft>
                          <a:spcPts val="0"/>
                        </a:spcAft>
                        <a:buClr>
                          <a:srgbClr val="000000"/>
                        </a:buClr>
                        <a:buSzPts val="1400"/>
                        <a:buFont typeface="Arial"/>
                        <a:buNone/>
                      </a:pPr>
                      <a:r>
                        <a:rPr lang="es-EC" sz="1400" u="none" cap="none" strike="noStrike"/>
                        <a:t>RF04</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Sección aprender: abecedario, números y símbolos/caracteres especiales para el deletreo.</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s-EC" sz="1400" u="none" cap="none" strike="noStrike"/>
                        <a:t>Mejorar la proporción de la caja de ingreso de palabras de búsqueda, y centrar videos e imágenes en pantalla.</a:t>
                      </a:r>
                      <a:endParaRPr sz="14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11633852110_0_50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560" name="Google Shape;560;g11633852110_0_504"/>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Revisión y retrospectiva</a:t>
            </a:r>
            <a:endParaRPr b="1" i="0" sz="2600" u="none" cap="none" strike="noStrike">
              <a:solidFill>
                <a:srgbClr val="000000"/>
              </a:solidFill>
              <a:latin typeface="Arial"/>
              <a:ea typeface="Arial"/>
              <a:cs typeface="Arial"/>
              <a:sym typeface="Arial"/>
            </a:endParaRPr>
          </a:p>
        </p:txBody>
      </p:sp>
      <p:graphicFrame>
        <p:nvGraphicFramePr>
          <p:cNvPr id="561" name="Google Shape;561;g11633852110_0_504"/>
          <p:cNvGraphicFramePr/>
          <p:nvPr/>
        </p:nvGraphicFramePr>
        <p:xfrm>
          <a:off x="271675" y="539250"/>
          <a:ext cx="3000000" cy="3000000"/>
        </p:xfrm>
        <a:graphic>
          <a:graphicData uri="http://schemas.openxmlformats.org/drawingml/2006/table">
            <a:tbl>
              <a:tblPr>
                <a:noFill/>
                <a:tableStyleId>{FF8CCD45-9FB2-4046-A1D9-036293534DDA}</a:tableStyleId>
              </a:tblPr>
              <a:tblGrid>
                <a:gridCol w="808125"/>
                <a:gridCol w="2980875"/>
                <a:gridCol w="3937650"/>
              </a:tblGrid>
              <a:tr h="690950">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RS01</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Diseño de base de datos, y arquitectura, en Firebase.</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Tomar en cuenta el número de peticiones y ancho de banda que permite Firebase.</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90950">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RS02</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Diseño y planificación del backend en producción</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Ninguna</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23775">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RS03</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Creación de backend en producción</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Utilizar los puertos asignados por el administrador.</a:t>
                      </a:r>
                      <a:endParaRPr sz="1100" u="none" cap="none" strike="noStrike"/>
                    </a:p>
                    <a:p>
                      <a:pPr indent="0" lvl="0" marL="0" marR="0" rtl="0" algn="ctr">
                        <a:lnSpc>
                          <a:spcPct val="115000"/>
                        </a:lnSpc>
                        <a:spcBef>
                          <a:spcPts val="1200"/>
                        </a:spcBef>
                        <a:spcAft>
                          <a:spcPts val="0"/>
                        </a:spcAft>
                        <a:buClr>
                          <a:srgbClr val="000000"/>
                        </a:buClr>
                        <a:buSzPts val="1100"/>
                        <a:buFont typeface="Arial"/>
                        <a:buNone/>
                      </a:pPr>
                      <a:r>
                        <a:rPr lang="es-EC" sz="1100" u="none" cap="none" strike="noStrike"/>
                        <a:t>Además, se presenta la configuración del Certificado SSL.</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84925">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RS04</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Integración backend y frontend</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Ninguna</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90950">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RE01</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Lengua de Señas Ecuatoriana.</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El uso de fuentes oficiales, y ayuda de personas sordas.</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90950">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RE02</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API para traducción de texto-audio y audio-texto</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Las APIs deben ser gratuitas</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90950">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RE03</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Interfaz gráfica</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Implementar los colores institucionales, adaptar los temas claro y oscuro.</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84925">
                <a:tc>
                  <a:txBody>
                    <a:bodyPr/>
                    <a:lstStyle/>
                    <a:p>
                      <a:pPr indent="0" lvl="0" marL="0" marR="0" rtl="0" algn="l">
                        <a:lnSpc>
                          <a:spcPct val="115000"/>
                        </a:lnSpc>
                        <a:spcBef>
                          <a:spcPts val="0"/>
                        </a:spcBef>
                        <a:spcAft>
                          <a:spcPts val="0"/>
                        </a:spcAft>
                        <a:buClr>
                          <a:srgbClr val="000000"/>
                        </a:buClr>
                        <a:buSzPts val="1100"/>
                        <a:buFont typeface="Arial"/>
                        <a:buNone/>
                      </a:pPr>
                      <a:r>
                        <a:rPr lang="es-EC" sz="1100" u="none" cap="none" strike="noStrike"/>
                        <a:t>RS04</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Desarrollo con Ionic</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s-EC" sz="1100" u="none" cap="none" strike="noStrike"/>
                        <a:t>Ninguna</a:t>
                      </a:r>
                      <a:endParaRPr sz="1100" u="none" cap="none" strike="noStrike"/>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194d185d73_0_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12" name="Google Shape;112;g1194d185d73_0_0"/>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También se evidencia en el proyecto titulado “El diseño de producto digital como una herramienta de apoyo para mejorar la comunicación de las personas con discapacidad auditiva” (Romero, 2021). Donde se propone el desarrollo de una aplicación móvil de mensajería instantánea, que mejore la comunicación entre personas sordas y oyentes, además de elementos multimedia con animaciones en Lengua de Señas.</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11633852110_0_61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568" name="Google Shape;568;g11633852110_0_619"/>
          <p:cNvSpPr txBox="1"/>
          <p:nvPr/>
        </p:nvSpPr>
        <p:spPr>
          <a:xfrm>
            <a:off x="325050" y="0"/>
            <a:ext cx="80541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Pruebas API de Google vs API de Vosk</a:t>
            </a:r>
            <a:endParaRPr b="1" i="0" sz="2600" u="none" cap="none" strike="noStrike">
              <a:solidFill>
                <a:srgbClr val="000000"/>
              </a:solidFill>
              <a:latin typeface="Arial"/>
              <a:ea typeface="Arial"/>
              <a:cs typeface="Arial"/>
              <a:sym typeface="Arial"/>
            </a:endParaRPr>
          </a:p>
        </p:txBody>
      </p:sp>
      <p:sp>
        <p:nvSpPr>
          <p:cNvPr id="569" name="Google Shape;569;g11633852110_0_619"/>
          <p:cNvSpPr txBox="1"/>
          <p:nvPr/>
        </p:nvSpPr>
        <p:spPr>
          <a:xfrm>
            <a:off x="186800" y="747175"/>
            <a:ext cx="8752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s-EC" sz="1600" u="none" cap="none" strike="noStrike">
                <a:solidFill>
                  <a:srgbClr val="000000"/>
                </a:solidFill>
                <a:latin typeface="Arial"/>
                <a:ea typeface="Arial"/>
                <a:cs typeface="Arial"/>
                <a:sym typeface="Arial"/>
              </a:rPr>
              <a:t>Las pruebas consisten en obtener el porcentaje de efectividad en la transcripción de audios de voz a texto, entre la API de pago Speech To Text Google y el API gratuita Vosk, por medio de párrafos compuestos de 20, 40, 60, 80 y 100 palabras.</a:t>
            </a:r>
            <a:endParaRPr b="0" i="0" sz="1600" u="none" cap="none" strike="noStrike">
              <a:solidFill>
                <a:srgbClr val="000000"/>
              </a:solidFill>
              <a:latin typeface="Arial"/>
              <a:ea typeface="Arial"/>
              <a:cs typeface="Arial"/>
              <a:sym typeface="Arial"/>
            </a:endParaRPr>
          </a:p>
        </p:txBody>
      </p:sp>
      <p:graphicFrame>
        <p:nvGraphicFramePr>
          <p:cNvPr id="570" name="Google Shape;570;g11633852110_0_619"/>
          <p:cNvGraphicFramePr/>
          <p:nvPr/>
        </p:nvGraphicFramePr>
        <p:xfrm>
          <a:off x="872450" y="1736750"/>
          <a:ext cx="3000000" cy="3000000"/>
        </p:xfrm>
        <a:graphic>
          <a:graphicData uri="http://schemas.openxmlformats.org/drawingml/2006/table">
            <a:tbl>
              <a:tblPr>
                <a:noFill/>
                <a:tableStyleId>{DE8E9A8F-723D-4936-AA9E-411A547CFA9F}</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gridSpan="5">
                  <a:txBody>
                    <a:bodyPr/>
                    <a:lstStyle/>
                    <a:p>
                      <a:pPr indent="0" lvl="0" marL="0" marR="0" rtl="0" algn="ctr">
                        <a:lnSpc>
                          <a:spcPct val="100000"/>
                        </a:lnSpc>
                        <a:spcBef>
                          <a:spcPts val="0"/>
                        </a:spcBef>
                        <a:spcAft>
                          <a:spcPts val="0"/>
                        </a:spcAft>
                        <a:buClr>
                          <a:srgbClr val="000000"/>
                        </a:buClr>
                        <a:buSzPts val="1400"/>
                        <a:buFont typeface="Arial"/>
                        <a:buNone/>
                      </a:pPr>
                      <a:r>
                        <a:rPr lang="es-EC" sz="1400" u="none" cap="none" strike="noStrike"/>
                        <a:t>Cantidad de palabras</a:t>
                      </a:r>
                      <a:endParaRPr sz="1400" u="none" cap="none" strike="noStrike"/>
                    </a:p>
                  </a:txBody>
                  <a:tcPr marT="91425" marB="91425" marR="91425" marL="91425"/>
                </a:tc>
                <a:tc hMerge="1"/>
                <a:tc hMerge="1"/>
                <a:tc hMerge="1"/>
                <a:tc hMerge="1"/>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20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40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60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80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100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Speech To Text Google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85%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96%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97%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73%</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Vosk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74%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79%</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92%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93%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EC" sz="1400" u="none" cap="none" strike="noStrike"/>
                        <a:t>91%</a:t>
                      </a:r>
                      <a:endParaRPr sz="1400" u="none" cap="none" strike="noStrike"/>
                    </a:p>
                  </a:txBody>
                  <a:tcPr marT="91425" marB="91425" marR="91425" marL="91425"/>
                </a:tc>
              </a:tr>
            </a:tbl>
          </a:graphicData>
        </a:graphic>
      </p:graphicFrame>
      <p:pic>
        <p:nvPicPr>
          <p:cNvPr id="571" name="Google Shape;571;g11633852110_0_619"/>
          <p:cNvPicPr preferRelativeResize="0"/>
          <p:nvPr/>
        </p:nvPicPr>
        <p:blipFill rotWithShape="1">
          <a:blip r:embed="rId3">
            <a:alphaModFix/>
          </a:blip>
          <a:srcRect b="0" l="0" r="0" t="0"/>
          <a:stretch/>
        </p:blipFill>
        <p:spPr>
          <a:xfrm>
            <a:off x="1099700" y="3601125"/>
            <a:ext cx="5021514" cy="30182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11633852110_0_49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578" name="Google Shape;578;g11633852110_0_496"/>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Pruebas experiencia usuario</a:t>
            </a:r>
            <a:endParaRPr b="1" i="0" sz="2600" u="none" cap="none" strike="noStrike">
              <a:solidFill>
                <a:srgbClr val="000000"/>
              </a:solidFill>
              <a:latin typeface="Arial"/>
              <a:ea typeface="Arial"/>
              <a:cs typeface="Arial"/>
              <a:sym typeface="Arial"/>
            </a:endParaRPr>
          </a:p>
        </p:txBody>
      </p:sp>
      <p:sp>
        <p:nvSpPr>
          <p:cNvPr id="579" name="Google Shape;579;g11633852110_0_496"/>
          <p:cNvSpPr txBox="1"/>
          <p:nvPr/>
        </p:nvSpPr>
        <p:spPr>
          <a:xfrm>
            <a:off x="207475" y="71712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En la siguiente tabla se muestra el rango usado para medir el grado de satisfacción de acuerdo a la escala de Likert de 5 puntos, donde 1 es la escala más baja de calificación y 5 la escala más alta de acuerdo al grado de conformidad del usuario.</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580" name="Google Shape;580;g11633852110_0_496"/>
          <p:cNvPicPr preferRelativeResize="0"/>
          <p:nvPr/>
        </p:nvPicPr>
        <p:blipFill rotWithShape="1">
          <a:blip r:embed="rId3">
            <a:alphaModFix/>
          </a:blip>
          <a:srcRect b="0" l="0" r="0" t="0"/>
          <a:stretch/>
        </p:blipFill>
        <p:spPr>
          <a:xfrm>
            <a:off x="827100" y="2156400"/>
            <a:ext cx="7859750" cy="26602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11633852110_0_53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587" name="Google Shape;587;g11633852110_0_532"/>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Lista de Usuarios Evaluadores</a:t>
            </a:r>
            <a:endParaRPr b="1" i="0" sz="2600" u="none" cap="none" strike="noStrike">
              <a:solidFill>
                <a:srgbClr val="000000"/>
              </a:solidFill>
              <a:latin typeface="Arial"/>
              <a:ea typeface="Arial"/>
              <a:cs typeface="Arial"/>
              <a:sym typeface="Arial"/>
            </a:endParaRPr>
          </a:p>
        </p:txBody>
      </p:sp>
      <p:pic>
        <p:nvPicPr>
          <p:cNvPr id="588" name="Google Shape;588;g11633852110_0_532"/>
          <p:cNvPicPr preferRelativeResize="0"/>
          <p:nvPr/>
        </p:nvPicPr>
        <p:blipFill rotWithShape="1">
          <a:blip r:embed="rId3">
            <a:alphaModFix/>
          </a:blip>
          <a:srcRect b="0" l="0" r="0" t="0"/>
          <a:stretch/>
        </p:blipFill>
        <p:spPr>
          <a:xfrm>
            <a:off x="391100" y="1014600"/>
            <a:ext cx="8361799" cy="2853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11633852110_0_51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595" name="Google Shape;595;g11633852110_0_516"/>
          <p:cNvSpPr txBox="1"/>
          <p:nvPr/>
        </p:nvSpPr>
        <p:spPr>
          <a:xfrm>
            <a:off x="325050" y="0"/>
            <a:ext cx="76137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Reunión Evaluación Pruebas Funcionales</a:t>
            </a:r>
            <a:endParaRPr b="1" i="0" sz="2600" u="none" cap="none" strike="noStrike">
              <a:solidFill>
                <a:srgbClr val="000000"/>
              </a:solidFill>
              <a:latin typeface="Arial"/>
              <a:ea typeface="Arial"/>
              <a:cs typeface="Arial"/>
              <a:sym typeface="Arial"/>
            </a:endParaRPr>
          </a:p>
        </p:txBody>
      </p:sp>
      <p:sp>
        <p:nvSpPr>
          <p:cNvPr id="596" name="Google Shape;596;g11633852110_0_516"/>
          <p:cNvSpPr txBox="1"/>
          <p:nvPr/>
        </p:nvSpPr>
        <p:spPr>
          <a:xfrm>
            <a:off x="234175" y="587275"/>
            <a:ext cx="8823600" cy="1212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b="0" i="0" lang="es-EC" sz="1600" u="none" cap="none" strike="noStrike">
                <a:solidFill>
                  <a:srgbClr val="000000"/>
                </a:solidFill>
                <a:latin typeface="Arial"/>
                <a:ea typeface="Arial"/>
                <a:cs typeface="Arial"/>
                <a:sym typeface="Arial"/>
              </a:rPr>
              <a:t>En las figuras se muestra como evidencia las reuniones realizadas con los usuarios evaluadores mediante la plataforma meet y zoom para la grabación, se activaron los subtítulos en meet para una mejor comunicación con el usuario mientras duraba la reunión.</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597" name="Google Shape;597;g11633852110_0_516"/>
          <p:cNvPicPr preferRelativeResize="0"/>
          <p:nvPr/>
        </p:nvPicPr>
        <p:blipFill rotWithShape="1">
          <a:blip r:embed="rId3">
            <a:alphaModFix/>
          </a:blip>
          <a:srcRect b="0" l="0" r="0" t="0"/>
          <a:stretch/>
        </p:blipFill>
        <p:spPr>
          <a:xfrm>
            <a:off x="699450" y="2028450"/>
            <a:ext cx="7464444" cy="381394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1633852110_0_54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pic>
        <p:nvPicPr>
          <p:cNvPr id="604" name="Google Shape;604;g11633852110_0_542"/>
          <p:cNvPicPr preferRelativeResize="0"/>
          <p:nvPr/>
        </p:nvPicPr>
        <p:blipFill rotWithShape="1">
          <a:blip r:embed="rId3">
            <a:alphaModFix/>
          </a:blip>
          <a:srcRect b="0" l="0" r="0" t="0"/>
          <a:stretch/>
        </p:blipFill>
        <p:spPr>
          <a:xfrm>
            <a:off x="2409138" y="712000"/>
            <a:ext cx="4325729" cy="455339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11633852110_0_55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11" name="Google Shape;611;g11633852110_0_551"/>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del cuestionario</a:t>
            </a:r>
            <a:endParaRPr b="1" i="0" sz="2600" u="none" cap="none" strike="noStrike">
              <a:solidFill>
                <a:srgbClr val="000000"/>
              </a:solidFill>
              <a:latin typeface="Arial"/>
              <a:ea typeface="Arial"/>
              <a:cs typeface="Arial"/>
              <a:sym typeface="Arial"/>
            </a:endParaRPr>
          </a:p>
        </p:txBody>
      </p:sp>
      <p:pic>
        <p:nvPicPr>
          <p:cNvPr id="612" name="Google Shape;612;g11633852110_0_551"/>
          <p:cNvPicPr preferRelativeResize="0"/>
          <p:nvPr/>
        </p:nvPicPr>
        <p:blipFill rotWithShape="1">
          <a:blip r:embed="rId3">
            <a:alphaModFix/>
          </a:blip>
          <a:srcRect b="0" l="0" r="0" t="0"/>
          <a:stretch/>
        </p:blipFill>
        <p:spPr>
          <a:xfrm>
            <a:off x="325050" y="1014600"/>
            <a:ext cx="8658225" cy="40481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11633852110_0_55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19" name="Google Shape;619;g11633852110_0_559"/>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del cuestionario</a:t>
            </a:r>
            <a:endParaRPr b="1" i="0" sz="2600" u="none" cap="none" strike="noStrike">
              <a:solidFill>
                <a:srgbClr val="000000"/>
              </a:solidFill>
              <a:latin typeface="Arial"/>
              <a:ea typeface="Arial"/>
              <a:cs typeface="Arial"/>
              <a:sym typeface="Arial"/>
            </a:endParaRPr>
          </a:p>
        </p:txBody>
      </p:sp>
      <p:pic>
        <p:nvPicPr>
          <p:cNvPr id="620" name="Google Shape;620;g11633852110_0_559"/>
          <p:cNvPicPr preferRelativeResize="0"/>
          <p:nvPr/>
        </p:nvPicPr>
        <p:blipFill rotWithShape="1">
          <a:blip r:embed="rId3">
            <a:alphaModFix/>
          </a:blip>
          <a:srcRect b="0" l="0" r="0" t="0"/>
          <a:stretch/>
        </p:blipFill>
        <p:spPr>
          <a:xfrm>
            <a:off x="152400" y="1014600"/>
            <a:ext cx="8839201" cy="435160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11633852110_0_567"/>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27" name="Google Shape;627;g11633852110_0_567"/>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Resultados del cuestionario</a:t>
            </a:r>
            <a:endParaRPr b="1" i="0" sz="2600" u="none" cap="none" strike="noStrike">
              <a:solidFill>
                <a:srgbClr val="000000"/>
              </a:solidFill>
              <a:latin typeface="Arial"/>
              <a:ea typeface="Arial"/>
              <a:cs typeface="Arial"/>
              <a:sym typeface="Arial"/>
            </a:endParaRPr>
          </a:p>
        </p:txBody>
      </p:sp>
      <p:pic>
        <p:nvPicPr>
          <p:cNvPr id="628" name="Google Shape;628;g11633852110_0_567"/>
          <p:cNvPicPr preferRelativeResize="0"/>
          <p:nvPr/>
        </p:nvPicPr>
        <p:blipFill rotWithShape="1">
          <a:blip r:embed="rId3">
            <a:alphaModFix/>
          </a:blip>
          <a:srcRect b="0" l="0" r="0" t="0"/>
          <a:stretch/>
        </p:blipFill>
        <p:spPr>
          <a:xfrm>
            <a:off x="886250" y="947875"/>
            <a:ext cx="7162800" cy="43053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g11633852110_0_57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35" name="Google Shape;635;g11633852110_0_575"/>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Análisis de resultados</a:t>
            </a:r>
            <a:endParaRPr b="1" i="0" sz="2600" u="none" cap="none" strike="noStrike">
              <a:solidFill>
                <a:srgbClr val="000000"/>
              </a:solidFill>
              <a:latin typeface="Arial"/>
              <a:ea typeface="Arial"/>
              <a:cs typeface="Arial"/>
              <a:sym typeface="Arial"/>
            </a:endParaRPr>
          </a:p>
        </p:txBody>
      </p:sp>
      <p:sp>
        <p:nvSpPr>
          <p:cNvPr id="636" name="Google Shape;636;g11633852110_0_575"/>
          <p:cNvSpPr txBox="1"/>
          <p:nvPr/>
        </p:nvSpPr>
        <p:spPr>
          <a:xfrm>
            <a:off x="254400" y="862200"/>
            <a:ext cx="8658300" cy="43959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15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Se realiza la encuesta de experiencia usuario, con el fin de obtener el grado de conformidad del encuestado, arrojando un 74% de grado de satisfacción, para evidenciar que la aplicación ESPE-Chat es de agrado del usuario final. Debido al gran impacto a nivel social y tecnológico, exponiendo funcionalidades claves para la comunicación entre personas sordas y personas oyentes; además de oportunidad de aprender en lengua de señas ecuatoriana. </a:t>
            </a:r>
            <a:endParaRPr b="0" i="0" sz="1600" u="none" cap="none" strike="noStrike">
              <a:solidFill>
                <a:srgbClr val="000000"/>
              </a:solidFill>
              <a:latin typeface="Arial"/>
              <a:ea typeface="Arial"/>
              <a:cs typeface="Arial"/>
              <a:sym typeface="Arial"/>
            </a:endParaRPr>
          </a:p>
          <a:p>
            <a:pPr indent="-330200" lvl="0" marL="457200" marR="0" rtl="0" algn="just">
              <a:lnSpc>
                <a:spcPct val="115000"/>
              </a:lnSpc>
              <a:spcBef>
                <a:spcPts val="0"/>
              </a:spcBef>
              <a:spcAft>
                <a:spcPts val="0"/>
              </a:spcAft>
              <a:buClr>
                <a:srgbClr val="000000"/>
              </a:buClr>
              <a:buSzPts val="1600"/>
              <a:buFont typeface="Arial"/>
              <a:buChar char="●"/>
            </a:pPr>
            <a:r>
              <a:rPr b="0" i="0" lang="es-EC" sz="1600" u="none" cap="none" strike="noStrike">
                <a:solidFill>
                  <a:srgbClr val="000000"/>
                </a:solidFill>
                <a:latin typeface="Arial"/>
                <a:ea typeface="Arial"/>
                <a:cs typeface="Arial"/>
                <a:sym typeface="Arial"/>
              </a:rPr>
              <a:t>También se obtuvo resultados al comparar las Apis de reconocimiento de voz para la transcripción de audio a texto, de las pruebas se obtuvo el porcentaje más alto con la API de Vosk con un 91 % de precisión en la transcripción de mensaje de audio a texto compuesto de 100 palabras, mientras que el API de Google obtuvo un 73% de similitud con las mismas 100 palabras; en cambio en audios menores de 40 palabras el API de Google obtiene la mayor precisión con un 96% de similitud y el API de Vosk un 79% de precisión, lo cual evidencia que el API de Vosk transcribe con mayor precisión en audios mayores a 15 seg, adicionalmente esperar 4sg antes de terminar la grabación, para que puede transcribir todo el archivo de audio.</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11633852110_0_584"/>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43" name="Google Shape;643;g11633852110_0_584"/>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Trabajos futuros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44" name="Google Shape;644;g11633852110_0_584"/>
          <p:cNvSpPr txBox="1"/>
          <p:nvPr/>
        </p:nvSpPr>
        <p:spPr>
          <a:xfrm>
            <a:off x="254400" y="862200"/>
            <a:ext cx="8658300" cy="4756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200000"/>
              </a:lnSpc>
              <a:spcBef>
                <a:spcPts val="0"/>
              </a:spcBef>
              <a:spcAft>
                <a:spcPts val="0"/>
              </a:spcAft>
              <a:buClr>
                <a:schemeClr val="dk1"/>
              </a:buClr>
              <a:buSzPts val="1600"/>
              <a:buFont typeface="Noto Sans Symbols"/>
              <a:buChar char="●"/>
            </a:pPr>
            <a:r>
              <a:rPr b="0" i="0" lang="es-EC" sz="1600" u="none" cap="none" strike="noStrike">
                <a:solidFill>
                  <a:schemeClr val="dk1"/>
                </a:solidFill>
                <a:latin typeface="Arial"/>
                <a:ea typeface="Arial"/>
                <a:cs typeface="Arial"/>
                <a:sym typeface="Arial"/>
              </a:rPr>
              <a:t>Mejorar el modelo de entrenamiento para el reconocimiento de voz en idioma español del API gratuita Vosk Speech Recognition y obtener una mejor transcripción de mensajes de audio a texto.</a:t>
            </a:r>
            <a:endParaRPr b="0" i="0" sz="1600" u="none" cap="none" strike="noStrike">
              <a:solidFill>
                <a:schemeClr val="dk1"/>
              </a:solidFill>
              <a:latin typeface="Arial"/>
              <a:ea typeface="Arial"/>
              <a:cs typeface="Arial"/>
              <a:sym typeface="Arial"/>
            </a:endParaRPr>
          </a:p>
          <a:p>
            <a:pPr indent="-330200" lvl="0" marL="457200" marR="0" rtl="0" algn="l">
              <a:lnSpc>
                <a:spcPct val="200000"/>
              </a:lnSpc>
              <a:spcBef>
                <a:spcPts val="600"/>
              </a:spcBef>
              <a:spcAft>
                <a:spcPts val="0"/>
              </a:spcAft>
              <a:buClr>
                <a:schemeClr val="dk1"/>
              </a:buClr>
              <a:buSzPts val="1600"/>
              <a:buFont typeface="Noto Sans Symbols"/>
              <a:buChar char="●"/>
            </a:pPr>
            <a:r>
              <a:rPr b="0" i="0" lang="es-EC" sz="1600" u="none" cap="none" strike="noStrike">
                <a:solidFill>
                  <a:schemeClr val="dk1"/>
                </a:solidFill>
                <a:latin typeface="Arial"/>
                <a:ea typeface="Arial"/>
                <a:cs typeface="Arial"/>
                <a:sym typeface="Arial"/>
              </a:rPr>
              <a:t>Agregar el diccionario digital de palabras técnicas en Lengua de Señas Ecuatoriana, para la Carrera de Ingeniería en Tecnologías de la Información.</a:t>
            </a:r>
            <a:endParaRPr b="0" i="0" sz="1600" u="none" cap="none" strike="noStrike">
              <a:solidFill>
                <a:schemeClr val="dk1"/>
              </a:solidFill>
              <a:latin typeface="Arial"/>
              <a:ea typeface="Arial"/>
              <a:cs typeface="Arial"/>
              <a:sym typeface="Arial"/>
            </a:endParaRPr>
          </a:p>
          <a:p>
            <a:pPr indent="-330200" lvl="0" marL="457200" marR="0" rtl="0" algn="l">
              <a:lnSpc>
                <a:spcPct val="200000"/>
              </a:lnSpc>
              <a:spcBef>
                <a:spcPts val="600"/>
              </a:spcBef>
              <a:spcAft>
                <a:spcPts val="0"/>
              </a:spcAft>
              <a:buClr>
                <a:schemeClr val="dk1"/>
              </a:buClr>
              <a:buSzPts val="1600"/>
              <a:buFont typeface="Noto Sans Symbols"/>
              <a:buChar char="●"/>
            </a:pPr>
            <a:r>
              <a:rPr b="0" i="0" lang="es-EC" sz="1600" u="none" cap="none" strike="noStrike">
                <a:solidFill>
                  <a:schemeClr val="dk1"/>
                </a:solidFill>
                <a:latin typeface="Arial"/>
                <a:ea typeface="Arial"/>
                <a:cs typeface="Arial"/>
                <a:sym typeface="Arial"/>
              </a:rPr>
              <a:t>Limpiar los mensajes eliminados en la opción “eliminar para mí”. </a:t>
            </a:r>
            <a:endParaRPr b="0" i="0" sz="1600" u="none" cap="none" strike="noStrike">
              <a:solidFill>
                <a:schemeClr val="dk1"/>
              </a:solidFill>
              <a:latin typeface="Arial"/>
              <a:ea typeface="Arial"/>
              <a:cs typeface="Arial"/>
              <a:sym typeface="Arial"/>
            </a:endParaRPr>
          </a:p>
          <a:p>
            <a:pPr indent="-330200" lvl="0" marL="457200" marR="0" rtl="0" algn="l">
              <a:lnSpc>
                <a:spcPct val="200000"/>
              </a:lnSpc>
              <a:spcBef>
                <a:spcPts val="600"/>
              </a:spcBef>
              <a:spcAft>
                <a:spcPts val="0"/>
              </a:spcAft>
              <a:buClr>
                <a:schemeClr val="dk1"/>
              </a:buClr>
              <a:buSzPts val="1600"/>
              <a:buFont typeface="Noto Sans Symbols"/>
              <a:buChar char="●"/>
            </a:pPr>
            <a:r>
              <a:rPr b="0" i="0" lang="es-EC" sz="1600" u="none" cap="none" strike="noStrike">
                <a:solidFill>
                  <a:schemeClr val="dk1"/>
                </a:solidFill>
                <a:latin typeface="Arial"/>
                <a:ea typeface="Arial"/>
                <a:cs typeface="Arial"/>
                <a:sym typeface="Arial"/>
              </a:rPr>
              <a:t>Notificar siempre al usuario en caso de actualización de perfil.</a:t>
            </a:r>
            <a:endParaRPr b="0" i="0" sz="1600" u="none" cap="none" strike="noStrike">
              <a:solidFill>
                <a:schemeClr val="dk1"/>
              </a:solidFill>
              <a:latin typeface="Arial"/>
              <a:ea typeface="Arial"/>
              <a:cs typeface="Arial"/>
              <a:sym typeface="Arial"/>
            </a:endParaRPr>
          </a:p>
          <a:p>
            <a:pPr indent="-330200" lvl="0" marL="457200" marR="0" rtl="0" algn="l">
              <a:lnSpc>
                <a:spcPct val="200000"/>
              </a:lnSpc>
              <a:spcBef>
                <a:spcPts val="600"/>
              </a:spcBef>
              <a:spcAft>
                <a:spcPts val="0"/>
              </a:spcAft>
              <a:buClr>
                <a:schemeClr val="dk1"/>
              </a:buClr>
              <a:buSzPts val="1600"/>
              <a:buFont typeface="Noto Sans Symbols"/>
              <a:buChar char="●"/>
            </a:pPr>
            <a:r>
              <a:rPr b="0" i="0" lang="es-EC" sz="1600" u="none" cap="none" strike="noStrike">
                <a:solidFill>
                  <a:schemeClr val="dk1"/>
                </a:solidFill>
                <a:latin typeface="Arial"/>
                <a:ea typeface="Arial"/>
                <a:cs typeface="Arial"/>
                <a:sym typeface="Arial"/>
              </a:rPr>
              <a:t>Incluir un tema de Alto Contraste, para usuarios que tienen dificultad visual.</a:t>
            </a:r>
            <a:endParaRPr b="0" i="0" sz="1600" u="none" cap="none" strike="noStrike">
              <a:solidFill>
                <a:schemeClr val="dk1"/>
              </a:solidFill>
              <a:latin typeface="Arial"/>
              <a:ea typeface="Arial"/>
              <a:cs typeface="Arial"/>
              <a:sym typeface="Arial"/>
            </a:endParaRPr>
          </a:p>
          <a:p>
            <a:pPr indent="-330200" lvl="0" marL="457200" marR="0" rtl="0" algn="l">
              <a:lnSpc>
                <a:spcPct val="200000"/>
              </a:lnSpc>
              <a:spcBef>
                <a:spcPts val="600"/>
              </a:spcBef>
              <a:spcAft>
                <a:spcPts val="600"/>
              </a:spcAft>
              <a:buClr>
                <a:schemeClr val="dk1"/>
              </a:buClr>
              <a:buSzPts val="1600"/>
              <a:buFont typeface="Noto Sans Symbols"/>
              <a:buChar char="●"/>
            </a:pPr>
            <a:r>
              <a:rPr b="0" i="0" lang="es-EC" sz="1600" u="none" cap="none" strike="noStrike">
                <a:solidFill>
                  <a:schemeClr val="dk1"/>
                </a:solidFill>
                <a:latin typeface="Arial"/>
                <a:ea typeface="Arial"/>
                <a:cs typeface="Arial"/>
                <a:sym typeface="Arial"/>
              </a:rPr>
              <a:t>Crear grupos de chat con varios usuarios.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1633852110_0_29"/>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19" name="Google Shape;119;g11633852110_0_29"/>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Justificación</a:t>
            </a:r>
            <a:endParaRPr b="1" i="0" sz="2600" u="none" cap="none" strike="noStrike">
              <a:solidFill>
                <a:srgbClr val="000000"/>
              </a:solidFill>
              <a:latin typeface="Arial"/>
              <a:ea typeface="Arial"/>
              <a:cs typeface="Arial"/>
              <a:sym typeface="Arial"/>
            </a:endParaRPr>
          </a:p>
        </p:txBody>
      </p:sp>
      <p:sp>
        <p:nvSpPr>
          <p:cNvPr id="120" name="Google Shape;120;g11633852110_0_29"/>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El presente proyecto de investigación surge de la necesidad presentada, en uno de los estudiantes de la carrera de  Ingeniería en Tecnologías de la Información de la Universidad de las Fuerzas Armadas ESPE Sede Santo Domingo de los Tsáchilas, mediante el cual se crea el desarrollo de la aplicación móvil, con la finalidad de brindar a las personas con discapacidad auditiva una App o Aplicación móvil de mensajería inclusiva, misma que consta de una sección que permite el aprendizaje por medio del deletreo del abecedario, números y vocabulario básico (símbolos y signos especiales), en lengua de señas ecuatoriana compuesto de animaciones e imágenes. Así también, permite a las personas con discapacidad auditiva, emitir con facilidad un diálogo por medio de chats con el receptor, donde los mensajes emitidos por texto o audio, podrán ser traducidos según la necesidad del receptor.</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pic>
        <p:nvPicPr>
          <p:cNvPr id="121" name="Google Shape;121;g11633852110_0_29"/>
          <p:cNvPicPr preferRelativeResize="0"/>
          <p:nvPr/>
        </p:nvPicPr>
        <p:blipFill rotWithShape="1">
          <a:blip r:embed="rId3">
            <a:alphaModFix/>
          </a:blip>
          <a:srcRect b="0" l="0" r="0" t="0"/>
          <a:stretch/>
        </p:blipFill>
        <p:spPr>
          <a:xfrm>
            <a:off x="4257346" y="4607000"/>
            <a:ext cx="1664175" cy="16642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11633852110_0_59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51" name="Google Shape;651;g11633852110_0_591"/>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Trabajos futuros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52" name="Google Shape;652;g11633852110_0_591"/>
          <p:cNvSpPr txBox="1"/>
          <p:nvPr/>
        </p:nvSpPr>
        <p:spPr>
          <a:xfrm>
            <a:off x="254400" y="862200"/>
            <a:ext cx="8658300" cy="4987200"/>
          </a:xfrm>
          <a:prstGeom prst="rect">
            <a:avLst/>
          </a:prstGeom>
          <a:noFill/>
          <a:ln>
            <a:noFill/>
          </a:ln>
        </p:spPr>
        <p:txBody>
          <a:bodyPr anchorCtr="0" anchor="t" bIns="91425" lIns="91425" spcFirstLastPara="1" rIns="91425" wrap="square" tIns="91425">
            <a:spAutoFit/>
          </a:bodyPr>
          <a:lstStyle/>
          <a:p>
            <a:pPr indent="-330200" lvl="0" marL="450000" marR="0" rtl="0" algn="l">
              <a:lnSpc>
                <a:spcPct val="200000"/>
              </a:lnSpc>
              <a:spcBef>
                <a:spcPts val="0"/>
              </a:spcBef>
              <a:spcAft>
                <a:spcPts val="0"/>
              </a:spcAft>
              <a:buClr>
                <a:schemeClr val="dk1"/>
              </a:buClr>
              <a:buSzPts val="1600"/>
              <a:buFont typeface="Noto Sans Symbols"/>
              <a:buChar char="●"/>
            </a:pPr>
            <a:r>
              <a:rPr lang="es-EC" sz="1600">
                <a:solidFill>
                  <a:schemeClr val="dk1"/>
                </a:solidFill>
              </a:rPr>
              <a:t>Mejorar el modelo de reconocimiento de voz en idioma español del API gratuito Vosk Speech Recognition y obtener una mejor transcripción de mensajes de audio a texto.</a:t>
            </a:r>
            <a:endParaRPr sz="1600">
              <a:solidFill>
                <a:schemeClr val="dk1"/>
              </a:solidFill>
            </a:endParaRPr>
          </a:p>
          <a:p>
            <a:pPr indent="-330200" lvl="0" marL="450000" marR="0" rtl="0" algn="l">
              <a:lnSpc>
                <a:spcPct val="200000"/>
              </a:lnSpc>
              <a:spcBef>
                <a:spcPts val="800"/>
              </a:spcBef>
              <a:spcAft>
                <a:spcPts val="0"/>
              </a:spcAft>
              <a:buClr>
                <a:schemeClr val="dk1"/>
              </a:buClr>
              <a:buSzPts val="1600"/>
              <a:buFont typeface="Noto Sans Symbols"/>
              <a:buChar char="●"/>
            </a:pPr>
            <a:r>
              <a:rPr lang="es-EC" sz="1600">
                <a:solidFill>
                  <a:schemeClr val="dk1"/>
                </a:solidFill>
              </a:rPr>
              <a:t>Agregar el diccionario digital de palabras técnicas en Lengua de Señas Ecuatoriana, para la Carrera de Ingeniería en Tecnologías de la Información.</a:t>
            </a:r>
            <a:endParaRPr sz="1600">
              <a:solidFill>
                <a:schemeClr val="dk1"/>
              </a:solidFill>
            </a:endParaRPr>
          </a:p>
          <a:p>
            <a:pPr indent="-330200" lvl="0" marL="450000" marR="0" rtl="0" algn="l">
              <a:lnSpc>
                <a:spcPct val="200000"/>
              </a:lnSpc>
              <a:spcBef>
                <a:spcPts val="800"/>
              </a:spcBef>
              <a:spcAft>
                <a:spcPts val="0"/>
              </a:spcAft>
              <a:buClr>
                <a:schemeClr val="dk1"/>
              </a:buClr>
              <a:buSzPts val="1600"/>
              <a:buFont typeface="Noto Sans Symbols"/>
              <a:buChar char="●"/>
            </a:pPr>
            <a:r>
              <a:rPr lang="es-EC" sz="1600">
                <a:solidFill>
                  <a:schemeClr val="dk1"/>
                </a:solidFill>
              </a:rPr>
              <a:t>Limpiar el mensaje “mensaje eliminado” de la opción “eliminar para mí”.</a:t>
            </a:r>
            <a:endParaRPr sz="1600">
              <a:solidFill>
                <a:schemeClr val="dk1"/>
              </a:solidFill>
            </a:endParaRPr>
          </a:p>
          <a:p>
            <a:pPr indent="-330200" lvl="0" marL="450000" marR="0" rtl="0" algn="l">
              <a:lnSpc>
                <a:spcPct val="200000"/>
              </a:lnSpc>
              <a:spcBef>
                <a:spcPts val="800"/>
              </a:spcBef>
              <a:spcAft>
                <a:spcPts val="0"/>
              </a:spcAft>
              <a:buClr>
                <a:schemeClr val="dk1"/>
              </a:buClr>
              <a:buSzPts val="1600"/>
              <a:buFont typeface="Noto Sans Symbols"/>
              <a:buChar char="●"/>
            </a:pPr>
            <a:r>
              <a:rPr lang="es-EC" sz="1600">
                <a:solidFill>
                  <a:schemeClr val="dk1"/>
                </a:solidFill>
              </a:rPr>
              <a:t>Notificar siempre al usuario en caso de actualización de información de perfil.</a:t>
            </a:r>
            <a:endParaRPr sz="1600">
              <a:solidFill>
                <a:schemeClr val="dk1"/>
              </a:solidFill>
            </a:endParaRPr>
          </a:p>
          <a:p>
            <a:pPr indent="-330200" lvl="0" marL="450000" marR="0" rtl="0" algn="l">
              <a:lnSpc>
                <a:spcPct val="200000"/>
              </a:lnSpc>
              <a:spcBef>
                <a:spcPts val="800"/>
              </a:spcBef>
              <a:spcAft>
                <a:spcPts val="0"/>
              </a:spcAft>
              <a:buClr>
                <a:schemeClr val="dk1"/>
              </a:buClr>
              <a:buSzPts val="1600"/>
              <a:buFont typeface="Noto Sans Symbols"/>
              <a:buChar char="●"/>
            </a:pPr>
            <a:r>
              <a:rPr lang="es-EC" sz="1600">
                <a:solidFill>
                  <a:schemeClr val="dk1"/>
                </a:solidFill>
              </a:rPr>
              <a:t>Incluir un tema de Alto Contraste, para usuarios que tienen dificultad visual.</a:t>
            </a:r>
            <a:endParaRPr sz="1600">
              <a:solidFill>
                <a:schemeClr val="dk1"/>
              </a:solidFill>
            </a:endParaRPr>
          </a:p>
          <a:p>
            <a:pPr indent="-330200" lvl="0" marL="450000" marR="0" rtl="0" algn="l">
              <a:lnSpc>
                <a:spcPct val="200000"/>
              </a:lnSpc>
              <a:spcBef>
                <a:spcPts val="800"/>
              </a:spcBef>
              <a:spcAft>
                <a:spcPts val="0"/>
              </a:spcAft>
              <a:buClr>
                <a:schemeClr val="dk1"/>
              </a:buClr>
              <a:buSzPts val="1600"/>
              <a:buFont typeface="Noto Sans Symbols"/>
              <a:buChar char="●"/>
            </a:pPr>
            <a:r>
              <a:rPr lang="es-EC" sz="1600">
                <a:solidFill>
                  <a:schemeClr val="dk1"/>
                </a:solidFill>
              </a:rPr>
              <a:t>Crear grupos de chat con varios usuarios.</a:t>
            </a:r>
            <a:endParaRPr sz="1600">
              <a:solidFill>
                <a:schemeClr val="dk1"/>
              </a:solidFill>
            </a:endParaRPr>
          </a:p>
          <a:p>
            <a:pPr indent="0" lvl="0" marL="457200" marR="0" rtl="0" algn="l">
              <a:lnSpc>
                <a:spcPct val="200000"/>
              </a:lnSpc>
              <a:spcBef>
                <a:spcPts val="800"/>
              </a:spcBef>
              <a:spcAft>
                <a:spcPts val="800"/>
              </a:spcAft>
              <a:buNone/>
            </a:pPr>
            <a:r>
              <a:t/>
            </a:r>
            <a:endParaRPr sz="1600">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11952e11f47_1_10"/>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59" name="Google Shape;659;g11952e11f47_1_10"/>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Trabajos futuros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60" name="Google Shape;660;g11952e11f47_1_10"/>
          <p:cNvSpPr txBox="1"/>
          <p:nvPr/>
        </p:nvSpPr>
        <p:spPr>
          <a:xfrm>
            <a:off x="254400" y="862200"/>
            <a:ext cx="8658300" cy="3406800"/>
          </a:xfrm>
          <a:prstGeom prst="rect">
            <a:avLst/>
          </a:prstGeom>
          <a:noFill/>
          <a:ln>
            <a:noFill/>
          </a:ln>
        </p:spPr>
        <p:txBody>
          <a:bodyPr anchorCtr="0" anchor="t" bIns="91425" lIns="91425" spcFirstLastPara="1" rIns="91425" wrap="square" tIns="91425">
            <a:spAutoFit/>
          </a:bodyPr>
          <a:lstStyle/>
          <a:p>
            <a:pPr indent="-330200" lvl="0" marL="457200" rtl="0" algn="l">
              <a:lnSpc>
                <a:spcPct val="200000"/>
              </a:lnSpc>
              <a:spcBef>
                <a:spcPts val="0"/>
              </a:spcBef>
              <a:spcAft>
                <a:spcPts val="0"/>
              </a:spcAft>
              <a:buClr>
                <a:schemeClr val="dk1"/>
              </a:buClr>
              <a:buSzPts val="1600"/>
              <a:buFont typeface="Noto Sans Symbols"/>
              <a:buChar char="●"/>
            </a:pPr>
            <a:r>
              <a:rPr lang="es-EC" sz="1600">
                <a:solidFill>
                  <a:schemeClr val="dk1"/>
                </a:solidFill>
              </a:rPr>
              <a:t>Implementar la opción de Videollamada con subtítulos.</a:t>
            </a:r>
            <a:endParaRPr sz="1600">
              <a:solidFill>
                <a:schemeClr val="dk1"/>
              </a:solidFill>
            </a:endParaRPr>
          </a:p>
          <a:p>
            <a:pPr indent="-330200" lvl="0" marL="457200" rtl="0" algn="l">
              <a:lnSpc>
                <a:spcPct val="200000"/>
              </a:lnSpc>
              <a:spcBef>
                <a:spcPts val="800"/>
              </a:spcBef>
              <a:spcAft>
                <a:spcPts val="0"/>
              </a:spcAft>
              <a:buClr>
                <a:schemeClr val="dk1"/>
              </a:buClr>
              <a:buSzPts val="1600"/>
              <a:buFont typeface="Noto Sans Symbols"/>
              <a:buChar char="●"/>
            </a:pPr>
            <a:r>
              <a:rPr lang="es-EC" sz="1600">
                <a:solidFill>
                  <a:schemeClr val="dk1"/>
                </a:solidFill>
              </a:rPr>
              <a:t>Implementar la opción para enviar archivos como fotos, videos y documentos.</a:t>
            </a:r>
            <a:endParaRPr sz="1600">
              <a:solidFill>
                <a:schemeClr val="dk1"/>
              </a:solidFill>
            </a:endParaRPr>
          </a:p>
          <a:p>
            <a:pPr indent="-330200" lvl="0" marL="457200" rtl="0" algn="l">
              <a:lnSpc>
                <a:spcPct val="200000"/>
              </a:lnSpc>
              <a:spcBef>
                <a:spcPts val="800"/>
              </a:spcBef>
              <a:spcAft>
                <a:spcPts val="0"/>
              </a:spcAft>
              <a:buClr>
                <a:schemeClr val="dk1"/>
              </a:buClr>
              <a:buSzPts val="1600"/>
              <a:buFont typeface="Noto Sans Symbols"/>
              <a:buChar char="●"/>
            </a:pPr>
            <a:r>
              <a:rPr lang="es-EC" sz="1600">
                <a:solidFill>
                  <a:schemeClr val="dk1"/>
                </a:solidFill>
              </a:rPr>
              <a:t>Poder hacer llamadas individuales y en grupo.</a:t>
            </a:r>
            <a:endParaRPr sz="1600">
              <a:solidFill>
                <a:schemeClr val="dk1"/>
              </a:solidFill>
            </a:endParaRPr>
          </a:p>
          <a:p>
            <a:pPr indent="-330200" lvl="0" marL="457200" rtl="0" algn="l">
              <a:lnSpc>
                <a:spcPct val="200000"/>
              </a:lnSpc>
              <a:spcBef>
                <a:spcPts val="800"/>
              </a:spcBef>
              <a:spcAft>
                <a:spcPts val="0"/>
              </a:spcAft>
              <a:buClr>
                <a:schemeClr val="dk1"/>
              </a:buClr>
              <a:buSzPts val="1600"/>
              <a:buFont typeface="Noto Sans Symbols"/>
              <a:buChar char="●"/>
            </a:pPr>
            <a:r>
              <a:rPr lang="es-EC" sz="1600">
                <a:solidFill>
                  <a:schemeClr val="dk1"/>
                </a:solidFill>
              </a:rPr>
              <a:t>Implementar acceso a la cámara para envío de fotos y videos en tiempo real. </a:t>
            </a:r>
            <a:endParaRPr sz="1600">
              <a:solidFill>
                <a:schemeClr val="dk1"/>
              </a:solidFill>
            </a:endParaRPr>
          </a:p>
          <a:p>
            <a:pPr indent="-330200" lvl="0" marL="457200" rtl="0" algn="l">
              <a:lnSpc>
                <a:spcPct val="200000"/>
              </a:lnSpc>
              <a:spcBef>
                <a:spcPts val="800"/>
              </a:spcBef>
              <a:spcAft>
                <a:spcPts val="0"/>
              </a:spcAft>
              <a:buClr>
                <a:schemeClr val="dk1"/>
              </a:buClr>
              <a:buSzPts val="1600"/>
              <a:buFont typeface="Noto Sans Symbols"/>
              <a:buChar char="●"/>
            </a:pPr>
            <a:r>
              <a:rPr lang="es-EC" sz="1600">
                <a:solidFill>
                  <a:schemeClr val="dk1"/>
                </a:solidFill>
              </a:rPr>
              <a:t>Aplicación multiplataforma y mejorar el contenido multimedia.</a:t>
            </a:r>
            <a:endParaRPr sz="1600">
              <a:solidFill>
                <a:schemeClr val="dk1"/>
              </a:solidFill>
            </a:endParaRPr>
          </a:p>
          <a:p>
            <a:pPr indent="0" lvl="0" marL="457200" marR="0" rtl="0" algn="l">
              <a:lnSpc>
                <a:spcPct val="200000"/>
              </a:lnSpc>
              <a:spcBef>
                <a:spcPts val="800"/>
              </a:spcBef>
              <a:spcAft>
                <a:spcPts val="800"/>
              </a:spcAft>
              <a:buNone/>
            </a:pPr>
            <a:r>
              <a:t/>
            </a:r>
            <a:endParaRPr sz="1600">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11633852110_0_59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67" name="Google Shape;667;g11633852110_0_598"/>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Conclusiones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68" name="Google Shape;668;g11633852110_0_598"/>
          <p:cNvSpPr txBox="1"/>
          <p:nvPr/>
        </p:nvSpPr>
        <p:spPr>
          <a:xfrm>
            <a:off x="254400" y="862200"/>
            <a:ext cx="8658300" cy="4863900"/>
          </a:xfrm>
          <a:prstGeom prst="rect">
            <a:avLst/>
          </a:prstGeom>
          <a:noFill/>
          <a:ln>
            <a:noFill/>
          </a:ln>
        </p:spPr>
        <p:txBody>
          <a:bodyPr anchorCtr="0" anchor="t" bIns="91425" lIns="91425" spcFirstLastPara="1" rIns="91425" wrap="square" tIns="91425">
            <a:spAutoFit/>
          </a:bodyPr>
          <a:lstStyle/>
          <a:p>
            <a:pPr indent="-330200" lvl="0" marL="450000" marR="0" rtl="0" algn="l">
              <a:lnSpc>
                <a:spcPct val="200000"/>
              </a:lnSpc>
              <a:spcBef>
                <a:spcPts val="0"/>
              </a:spcBef>
              <a:spcAft>
                <a:spcPts val="0"/>
              </a:spcAft>
              <a:buClr>
                <a:schemeClr val="dk1"/>
              </a:buClr>
              <a:buSzPts val="1600"/>
              <a:buFont typeface="Noto Sans Symbols"/>
              <a:buChar char="●"/>
            </a:pPr>
            <a:r>
              <a:rPr lang="es-EC" sz="1600">
                <a:solidFill>
                  <a:schemeClr val="dk1"/>
                </a:solidFill>
              </a:rPr>
              <a:t>Se determina que el análisis de requerimientos funcionales y no funcionales es el punto clave para mejorar la comunicación mediante la conversión de audios a texto, es por medio de aplicaciones de mensajería instantánea, a través de la cual se proporciona facilidades de comunicación entre personas sordas y oyentes. </a:t>
            </a:r>
            <a:endParaRPr sz="1600">
              <a:solidFill>
                <a:schemeClr val="dk1"/>
              </a:solidFill>
            </a:endParaRPr>
          </a:p>
          <a:p>
            <a:pPr indent="-330200" lvl="0" marL="450000" marR="0" rtl="0" algn="l">
              <a:lnSpc>
                <a:spcPct val="200000"/>
              </a:lnSpc>
              <a:spcBef>
                <a:spcPts val="0"/>
              </a:spcBef>
              <a:spcAft>
                <a:spcPts val="0"/>
              </a:spcAft>
              <a:buClr>
                <a:schemeClr val="dk1"/>
              </a:buClr>
              <a:buSzPts val="1600"/>
              <a:buFont typeface="Noto Sans Symbols"/>
              <a:buChar char="●"/>
            </a:pPr>
            <a:r>
              <a:rPr lang="es-EC" sz="1600">
                <a:solidFill>
                  <a:schemeClr val="dk1"/>
                </a:solidFill>
              </a:rPr>
              <a:t>En base a la comparativa de las metodologías se determinó que Scrum se adapta a las necesidades en el desarrollo del presente proyecto. </a:t>
            </a:r>
            <a:endParaRPr sz="1600">
              <a:solidFill>
                <a:schemeClr val="dk1"/>
              </a:solidFill>
            </a:endParaRPr>
          </a:p>
          <a:p>
            <a:pPr indent="-330200" lvl="0" marL="450000" marR="0" rtl="0" algn="l">
              <a:lnSpc>
                <a:spcPct val="200000"/>
              </a:lnSpc>
              <a:spcBef>
                <a:spcPts val="0"/>
              </a:spcBef>
              <a:spcAft>
                <a:spcPts val="0"/>
              </a:spcAft>
              <a:buClr>
                <a:schemeClr val="dk1"/>
              </a:buClr>
              <a:buSzPts val="1600"/>
              <a:buFont typeface="Noto Sans Symbols"/>
              <a:buChar char="●"/>
            </a:pPr>
            <a:r>
              <a:rPr lang="es-EC" sz="1600">
                <a:solidFill>
                  <a:schemeClr val="dk1"/>
                </a:solidFill>
              </a:rPr>
              <a:t>Se determina que el uso de tecnologías, como Ionic para la construcción de una aplicación responsive híbrida, permite el desarrollo de aplicaciones móviles y web. </a:t>
            </a:r>
            <a:endParaRPr sz="1600">
              <a:solidFill>
                <a:schemeClr val="dk1"/>
              </a:solidFill>
            </a:endParaRPr>
          </a:p>
          <a:p>
            <a:pPr indent="0" lvl="0" marL="0" marR="0" rtl="0" algn="l">
              <a:lnSpc>
                <a:spcPct val="200000"/>
              </a:lnSpc>
              <a:spcBef>
                <a:spcPts val="0"/>
              </a:spcBef>
              <a:spcAft>
                <a:spcPts val="0"/>
              </a:spcAft>
              <a:buNone/>
            </a:pPr>
            <a:r>
              <a:t/>
            </a:r>
            <a:endParaRPr sz="1600">
              <a:solidFill>
                <a:schemeClr val="dk1"/>
              </a:solidFill>
            </a:endParaRPr>
          </a:p>
          <a:p>
            <a:pPr indent="0" lvl="0" marL="0" marR="0" rtl="0" algn="l">
              <a:lnSpc>
                <a:spcPct val="200000"/>
              </a:lnSpc>
              <a:spcBef>
                <a:spcPts val="0"/>
              </a:spcBef>
              <a:spcAft>
                <a:spcPts val="0"/>
              </a:spcAft>
              <a:buNone/>
            </a:pPr>
            <a:r>
              <a:t/>
            </a:r>
            <a:endParaRPr sz="1600">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11633852110_0_605"/>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75" name="Google Shape;675;g11633852110_0_605"/>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Conclusiones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76" name="Google Shape;676;g11633852110_0_605"/>
          <p:cNvSpPr txBox="1"/>
          <p:nvPr/>
        </p:nvSpPr>
        <p:spPr>
          <a:xfrm>
            <a:off x="254400" y="862200"/>
            <a:ext cx="8658300" cy="4576500"/>
          </a:xfrm>
          <a:prstGeom prst="rect">
            <a:avLst/>
          </a:prstGeom>
          <a:noFill/>
          <a:ln>
            <a:noFill/>
          </a:ln>
        </p:spPr>
        <p:txBody>
          <a:bodyPr anchorCtr="0" anchor="t" bIns="91425" lIns="91425" spcFirstLastPara="1" rIns="91425" wrap="square" tIns="91425">
            <a:spAutoFit/>
          </a:bodyPr>
          <a:lstStyle/>
          <a:p>
            <a:pPr indent="-330200" lvl="0" marL="457200" rtl="0" algn="l">
              <a:lnSpc>
                <a:spcPct val="200000"/>
              </a:lnSpc>
              <a:spcBef>
                <a:spcPts val="0"/>
              </a:spcBef>
              <a:spcAft>
                <a:spcPts val="0"/>
              </a:spcAft>
              <a:buClr>
                <a:schemeClr val="dk1"/>
              </a:buClr>
              <a:buSzPts val="1600"/>
              <a:buChar char="●"/>
            </a:pPr>
            <a:r>
              <a:rPr lang="es-EC" sz="1600">
                <a:solidFill>
                  <a:schemeClr val="dk1"/>
                </a:solidFill>
              </a:rPr>
              <a:t>En la comparativa realizada se determina que la transcripción de audios a texto entre las dos APIs, se evidencia que el API VOSK mostró un 52% en la eficacia de cantidad de palabras transcritas de voz a texto, mientras que el API Google Cloud Speech To Text mantiene un 49% de efectividad.</a:t>
            </a:r>
            <a:endParaRPr sz="1600">
              <a:solidFill>
                <a:schemeClr val="dk1"/>
              </a:solidFill>
            </a:endParaRPr>
          </a:p>
          <a:p>
            <a:pPr indent="-330200" lvl="0" marL="457200" rtl="0" algn="l">
              <a:lnSpc>
                <a:spcPct val="200000"/>
              </a:lnSpc>
              <a:spcBef>
                <a:spcPts val="800"/>
              </a:spcBef>
              <a:spcAft>
                <a:spcPts val="0"/>
              </a:spcAft>
              <a:buClr>
                <a:schemeClr val="dk1"/>
              </a:buClr>
              <a:buSzPts val="1600"/>
              <a:buChar char="●"/>
            </a:pPr>
            <a:r>
              <a:rPr lang="es-EC" sz="1600">
                <a:solidFill>
                  <a:schemeClr val="dk1"/>
                </a:solidFill>
              </a:rPr>
              <a:t>En función de las pruebas de usabilidad y accesibilidad web inclusiva, se verifica que la aplicación es accesible directamente para el uso de personas con discapacidad auditiva, ya que, por medio de las transcripciones de audio, se mejora la comunicación entre personas sordas y oyentes. </a:t>
            </a:r>
            <a:endParaRPr sz="1600">
              <a:solidFill>
                <a:schemeClr val="dk1"/>
              </a:solidFill>
            </a:endParaRPr>
          </a:p>
          <a:p>
            <a:pPr indent="0" lvl="0" marL="457200" marR="0" rtl="0" algn="l">
              <a:lnSpc>
                <a:spcPct val="200000"/>
              </a:lnSpc>
              <a:spcBef>
                <a:spcPts val="800"/>
              </a:spcBef>
              <a:spcAft>
                <a:spcPts val="800"/>
              </a:spcAft>
              <a:buNone/>
            </a:pPr>
            <a:r>
              <a:t/>
            </a:r>
            <a:endParaRPr sz="16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11633852110_0_61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83" name="Google Shape;683;g11633852110_0_612"/>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Recomendaciones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84" name="Google Shape;684;g11633852110_0_612"/>
          <p:cNvSpPr txBox="1"/>
          <p:nvPr/>
        </p:nvSpPr>
        <p:spPr>
          <a:xfrm>
            <a:off x="101725" y="620450"/>
            <a:ext cx="8658300" cy="5171700"/>
          </a:xfrm>
          <a:prstGeom prst="rect">
            <a:avLst/>
          </a:prstGeom>
          <a:noFill/>
          <a:ln>
            <a:noFill/>
          </a:ln>
        </p:spPr>
        <p:txBody>
          <a:bodyPr anchorCtr="0" anchor="t" bIns="91425" lIns="91425" spcFirstLastPara="1" rIns="91425" wrap="square" tIns="91425">
            <a:spAutoFit/>
          </a:bodyPr>
          <a:lstStyle/>
          <a:p>
            <a:pPr indent="-330200" lvl="0" marL="457200" rtl="0" algn="l">
              <a:lnSpc>
                <a:spcPct val="200000"/>
              </a:lnSpc>
              <a:spcBef>
                <a:spcPts val="1200"/>
              </a:spcBef>
              <a:spcAft>
                <a:spcPts val="0"/>
              </a:spcAft>
              <a:buClr>
                <a:schemeClr val="dk1"/>
              </a:buClr>
              <a:buSzPts val="1600"/>
              <a:buFont typeface="Noto Sans Symbols"/>
              <a:buChar char="●"/>
            </a:pPr>
            <a:r>
              <a:rPr lang="es-EC" sz="1600">
                <a:solidFill>
                  <a:schemeClr val="dk1"/>
                </a:solidFill>
              </a:rPr>
              <a:t>De acuerdo a las pruebas de usuario aplicadas a personas con discapacidad auditiva y docentes de la institución, motiva a continuar con el avance en las actualizaciones de la aplicación.</a:t>
            </a:r>
            <a:endParaRPr sz="1600">
              <a:solidFill>
                <a:schemeClr val="dk1"/>
              </a:solidFill>
            </a:endParaRPr>
          </a:p>
          <a:p>
            <a:pPr indent="-330200" lvl="0" marL="457200" rtl="0" algn="l">
              <a:lnSpc>
                <a:spcPct val="200000"/>
              </a:lnSpc>
              <a:spcBef>
                <a:spcPts val="0"/>
              </a:spcBef>
              <a:spcAft>
                <a:spcPts val="0"/>
              </a:spcAft>
              <a:buClr>
                <a:schemeClr val="dk1"/>
              </a:buClr>
              <a:buSzPts val="1600"/>
              <a:buFont typeface="Noto Sans Symbols"/>
              <a:buChar char="●"/>
            </a:pPr>
            <a:r>
              <a:rPr lang="es-EC" sz="1600">
                <a:solidFill>
                  <a:schemeClr val="dk1"/>
                </a:solidFill>
              </a:rPr>
              <a:t>Se sugiere, tomar en cuenta la escalabilidad del sistema para la adaptación y respuesta, donde la concurrencia del número de usuarios aumenta de manera significativa el rendimiento del sistema. De la misma forma, se sugiere que el botón de “etiqueta o menú de navegación”, sea intuitivo de tal modo que permita mejorar la experiencia del usuario.</a:t>
            </a:r>
            <a:endParaRPr sz="1600">
              <a:solidFill>
                <a:schemeClr val="dk1"/>
              </a:solidFill>
            </a:endParaRPr>
          </a:p>
          <a:p>
            <a:pPr indent="0" lvl="0" marL="457200" rtl="0" algn="l">
              <a:lnSpc>
                <a:spcPct val="200000"/>
              </a:lnSpc>
              <a:spcBef>
                <a:spcPts val="1200"/>
              </a:spcBef>
              <a:spcAft>
                <a:spcPts val="0"/>
              </a:spcAft>
              <a:buNone/>
            </a:pPr>
            <a:r>
              <a:t/>
            </a:r>
            <a:endParaRPr sz="1600">
              <a:solidFill>
                <a:schemeClr val="dk1"/>
              </a:solidFill>
            </a:endParaRPr>
          </a:p>
          <a:p>
            <a:pPr indent="0" lvl="0" marL="457200" rtl="0" algn="l">
              <a:lnSpc>
                <a:spcPct val="115000"/>
              </a:lnSpc>
              <a:spcBef>
                <a:spcPts val="1200"/>
              </a:spcBef>
              <a:spcAft>
                <a:spcPts val="1200"/>
              </a:spcAft>
              <a:buNone/>
            </a:pPr>
            <a:r>
              <a:t/>
            </a:r>
            <a:endParaRPr sz="1600">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11952e11f47_1_2"/>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691" name="Google Shape;691;g11952e11f47_1_2"/>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Recomendaciones</a:t>
            </a:r>
            <a:endParaRPr b="1"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2600" u="none" cap="none" strike="noStrike">
              <a:solidFill>
                <a:srgbClr val="000000"/>
              </a:solidFill>
              <a:latin typeface="Arial"/>
              <a:ea typeface="Arial"/>
              <a:cs typeface="Arial"/>
              <a:sym typeface="Arial"/>
            </a:endParaRPr>
          </a:p>
        </p:txBody>
      </p:sp>
      <p:sp>
        <p:nvSpPr>
          <p:cNvPr id="692" name="Google Shape;692;g11952e11f47_1_2"/>
          <p:cNvSpPr txBox="1"/>
          <p:nvPr/>
        </p:nvSpPr>
        <p:spPr>
          <a:xfrm>
            <a:off x="190775" y="620450"/>
            <a:ext cx="8658300" cy="6218400"/>
          </a:xfrm>
          <a:prstGeom prst="rect">
            <a:avLst/>
          </a:prstGeom>
          <a:noFill/>
          <a:ln>
            <a:noFill/>
          </a:ln>
        </p:spPr>
        <p:txBody>
          <a:bodyPr anchorCtr="0" anchor="t" bIns="91425" lIns="91425" spcFirstLastPara="1" rIns="91425" wrap="square" tIns="91425">
            <a:spAutoFit/>
          </a:bodyPr>
          <a:lstStyle/>
          <a:p>
            <a:pPr indent="-323850" lvl="0" marL="457200" rtl="0" algn="l">
              <a:lnSpc>
                <a:spcPct val="200000"/>
              </a:lnSpc>
              <a:spcBef>
                <a:spcPts val="1200"/>
              </a:spcBef>
              <a:spcAft>
                <a:spcPts val="0"/>
              </a:spcAft>
              <a:buClr>
                <a:schemeClr val="dk1"/>
              </a:buClr>
              <a:buSzPts val="1500"/>
              <a:buFont typeface="Noto Sans Symbols"/>
              <a:buChar char="●"/>
            </a:pPr>
            <a:r>
              <a:rPr lang="es-EC" sz="1500">
                <a:solidFill>
                  <a:schemeClr val="dk1"/>
                </a:solidFill>
              </a:rPr>
              <a:t>Al poner en producción la aplicación, es recomendable hacer uso de las herramientas de desarrollo de software, que a su vez permita tener el código organizado, versionamiento y fácil mantenimiento. Además, es necesario considerar el uso de un framework de desarrollo de aplicaciones nativas; para con ello comparar si existen mejoras de rendimiento en la aplicación.</a:t>
            </a:r>
            <a:endParaRPr sz="1500">
              <a:solidFill>
                <a:schemeClr val="dk1"/>
              </a:solidFill>
            </a:endParaRPr>
          </a:p>
          <a:p>
            <a:pPr indent="-323850" lvl="0" marL="457200" rtl="0" algn="l">
              <a:lnSpc>
                <a:spcPct val="200000"/>
              </a:lnSpc>
              <a:spcBef>
                <a:spcPts val="0"/>
              </a:spcBef>
              <a:spcAft>
                <a:spcPts val="0"/>
              </a:spcAft>
              <a:buClr>
                <a:schemeClr val="dk1"/>
              </a:buClr>
              <a:buSzPts val="1500"/>
              <a:buFont typeface="Noto Sans Symbols"/>
              <a:buChar char="●"/>
            </a:pPr>
            <a:r>
              <a:rPr lang="es-EC" sz="1500">
                <a:solidFill>
                  <a:schemeClr val="dk1"/>
                </a:solidFill>
              </a:rPr>
              <a:t>Para el desarrollo de aplicaciones inclusivas es recomendable utilizar los estándares de la Iniciativa de Accesibilidad Web o WAI del Consorcio World Wide Web o W3C.</a:t>
            </a:r>
            <a:endParaRPr sz="1500">
              <a:solidFill>
                <a:schemeClr val="dk1"/>
              </a:solidFill>
            </a:endParaRPr>
          </a:p>
          <a:p>
            <a:pPr indent="-342900" lvl="0" marL="457200" rtl="0" algn="l">
              <a:lnSpc>
                <a:spcPct val="200000"/>
              </a:lnSpc>
              <a:spcBef>
                <a:spcPts val="0"/>
              </a:spcBef>
              <a:spcAft>
                <a:spcPts val="0"/>
              </a:spcAft>
              <a:buClr>
                <a:schemeClr val="dk1"/>
              </a:buClr>
              <a:buSzPts val="1800"/>
              <a:buFont typeface="Noto Sans Symbols"/>
              <a:buChar char="●"/>
            </a:pPr>
            <a:r>
              <a:rPr lang="es-EC" sz="1500">
                <a:solidFill>
                  <a:schemeClr val="dk1"/>
                </a:solidFill>
              </a:rPr>
              <a:t>Se sugiere usar h</a:t>
            </a:r>
            <a:r>
              <a:rPr lang="es-EC" sz="1500">
                <a:solidFill>
                  <a:schemeClr val="dk1"/>
                </a:solidFill>
              </a:rPr>
              <a:t>err</a:t>
            </a:r>
            <a:r>
              <a:rPr lang="es-EC" sz="1500">
                <a:solidFill>
                  <a:schemeClr val="dk1"/>
                </a:solidFill>
              </a:rPr>
              <a:t>amientas para la identificación y realización de pruebas de seguridad, para identificar amenazas y vulnerabilidades. Por ello, se recomienda prescindir de un profesional de seguridad de la información, para realizar pruebas periódicas de pentesting en búsqueda de vulnerabilidades en la aplicación y sitio web, basados en la metodología Open Web Application Security Project -OWASP.</a:t>
            </a:r>
            <a:endParaRPr sz="1300">
              <a:solidFill>
                <a:schemeClr val="dk1"/>
              </a:solidFill>
            </a:endParaRPr>
          </a:p>
          <a:p>
            <a:pPr indent="0" lvl="0" marL="457200" rtl="0" algn="l">
              <a:lnSpc>
                <a:spcPct val="115000"/>
              </a:lnSpc>
              <a:spcBef>
                <a:spcPts val="1200"/>
              </a:spcBef>
              <a:spcAft>
                <a:spcPts val="1200"/>
              </a:spcAft>
              <a:buNone/>
            </a:pPr>
            <a:r>
              <a:t/>
            </a:r>
            <a:endParaRPr sz="1600">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979e2443fc_4_1"/>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pic>
        <p:nvPicPr>
          <p:cNvPr id="699" name="Google Shape;699;g979e2443fc_4_1"/>
          <p:cNvPicPr preferRelativeResize="0"/>
          <p:nvPr/>
        </p:nvPicPr>
        <p:blipFill rotWithShape="1">
          <a:blip r:embed="rId3">
            <a:alphaModFix/>
          </a:blip>
          <a:srcRect b="0" l="0" r="0" t="0"/>
          <a:stretch/>
        </p:blipFill>
        <p:spPr>
          <a:xfrm>
            <a:off x="305688" y="840850"/>
            <a:ext cx="8532625" cy="477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194d185d73_0_6"/>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28" name="Google Shape;128;g1194d185d73_0_6"/>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La educación en línea, puede ser enriquecedora, y a su vez un gran reto para los estudiantes con pérdida de la capacidad auditiva, ya que la vía de contacto y comunicación con los docentes, hasta con sus compañeros, se comprimió a la pantalla de un computador, Tablet, móvil; los cuales facilitan el contacto de la mayoría de los estudiantes con el docente, pero se vuelve una barrera para quienes no cuentan con lo necesario; el uso de estos dispositivos, forma parte del mejoramiento de los procesos de enseñanza y aprendizaje, pero también deben ser adaptados según las necesidades de quiénes lo requieran. Por tal motivo, la creación de la aplicación genera  un impacto social y tecnológico, para personas sordas y su entorno.</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1633852110_0_38"/>
          <p:cNvSpPr txBox="1"/>
          <p:nvPr>
            <p:ph idx="12" type="sldNum"/>
          </p:nvPr>
        </p:nvSpPr>
        <p:spPr>
          <a:xfrm>
            <a:off x="7812360" y="6658074"/>
            <a:ext cx="874500" cy="2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500"/>
              <a:buFont typeface="Arial"/>
              <a:buNone/>
            </a:pPr>
            <a:r>
              <a:rPr lang="es-EC"/>
              <a:t>VERSIÓN: 1.0</a:t>
            </a:r>
            <a:endParaRPr/>
          </a:p>
        </p:txBody>
      </p:sp>
      <p:sp>
        <p:nvSpPr>
          <p:cNvPr id="135" name="Google Shape;135;g11633852110_0_38"/>
          <p:cNvSpPr txBox="1"/>
          <p:nvPr/>
        </p:nvSpPr>
        <p:spPr>
          <a:xfrm>
            <a:off x="325050" y="0"/>
            <a:ext cx="6322200" cy="8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4000"/>
              <a:buFont typeface="Arial"/>
              <a:buNone/>
            </a:pPr>
            <a:r>
              <a:rPr b="1" i="0" lang="es-EC" sz="2600" u="none" cap="none" strike="noStrike">
                <a:solidFill>
                  <a:srgbClr val="000000"/>
                </a:solidFill>
                <a:latin typeface="Arial"/>
                <a:ea typeface="Arial"/>
                <a:cs typeface="Arial"/>
                <a:sym typeface="Arial"/>
              </a:rPr>
              <a:t>Alcance</a:t>
            </a:r>
            <a:endParaRPr b="1" i="0" sz="2600" u="none" cap="none" strike="noStrike">
              <a:solidFill>
                <a:srgbClr val="000000"/>
              </a:solidFill>
              <a:latin typeface="Arial"/>
              <a:ea typeface="Arial"/>
              <a:cs typeface="Arial"/>
              <a:sym typeface="Arial"/>
            </a:endParaRPr>
          </a:p>
        </p:txBody>
      </p:sp>
      <p:sp>
        <p:nvSpPr>
          <p:cNvPr id="136" name="Google Shape;136;g11633852110_0_38"/>
          <p:cNvSpPr txBox="1"/>
          <p:nvPr/>
        </p:nvSpPr>
        <p:spPr>
          <a:xfrm>
            <a:off x="152875" y="698425"/>
            <a:ext cx="8823600" cy="3658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0"/>
              </a:spcAft>
              <a:buClr>
                <a:schemeClr val="dk1"/>
              </a:buClr>
              <a:buSzPts val="1100"/>
              <a:buFont typeface="Arial"/>
              <a:buNone/>
            </a:pPr>
            <a:r>
              <a:rPr lang="es-EC" sz="1600"/>
              <a:t>En el presente proyecto se implementará la aplicación de mensajería instantánea inclusiva, en la infraestructura tecnológica de la Universidad de las Fuerzas Armadas ESPE Sede Santo Domingo de los Tsáchilas, donde el usuario podrá acceder a la aplicación por medio de dispositivos móviles y de escritorio, por lo que es imprescindible la conexión a internet, misma aplicación permitirá al usuario la ejecución de múltiples acciones como: agregar contactos, enviar, recibir, reenviar y eliminar mensajes, así también, la traducción y transcripción de mensajes de texto y voz.</a:t>
            </a:r>
            <a:endParaRPr sz="1600"/>
          </a:p>
          <a:p>
            <a:pPr indent="0" lvl="0" marL="0" marR="0" rtl="0" algn="just">
              <a:lnSpc>
                <a:spcPct val="150000"/>
              </a:lnSpc>
              <a:spcBef>
                <a:spcPts val="1000"/>
              </a:spcBef>
              <a:spcAft>
                <a:spcPts val="0"/>
              </a:spcAft>
              <a:buClr>
                <a:schemeClr val="dk1"/>
              </a:buClr>
              <a:buSzPts val="1100"/>
              <a:buFont typeface="Arial"/>
              <a:buNone/>
            </a:pPr>
            <a:r>
              <a:t/>
            </a:r>
            <a:endParaRPr sz="1600"/>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