
<file path=[Content_Types].xml><?xml version="1.0" encoding="utf-8"?>
<Types xmlns="http://schemas.openxmlformats.org/package/2006/content-types">
  <Default ContentType="application/vnd.openxmlformats-officedocument.oleObject" Extension="bin"/>
  <Default ContentType="image/png" Extension="png"/>
  <Default ContentType="image/x-emf" Extension="emf"/>
  <Default ContentType="image/jpeg" Extension="jpeg"/>
  <Default ContentType="application/vnd.openxmlformats-package.relationships+xml" Extension="rels"/>
  <Default ContentType="application/xml" Extension="xml"/>
  <Default ContentType="image/vnd.ms-photo" Extension="wdp"/>
  <Default ContentType="application/vnd.openxmlformats-officedocument.vmlDrawing" Extension="vml"/>
  <Default ContentType="image/gif" Extension="gif"/>
  <Default ContentType="image/jpeg" Extension="jpg"/>
  <Default ContentType="video/mp4" Extension="mp4"/>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theme+xml" PartName="/ppt/theme/theme2.xml"/>
  <Override ContentType="application/vnd.openxmlformats-officedocument.theme+xml" PartName="/ppt/theme/theme3.xml"/>
  <Override ContentType="application/vnd.openxmlformats-officedocument.drawingml.diagramData+xml" PartName="/ppt/diagrams/data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drawingml.diagramColors+xml" PartName="/ppt/diagrams/colors1.xml"/>
  <Override ContentType="application/vnd.ms-office.drawingml.diagramDrawing+xml" PartName="/ppt/diagrams/drawing1.xml"/>
  <Override ContentType="application/vnd.openxmlformats-officedocument.drawingml.diagramData+xml" PartName="/ppt/diagrams/data2.xml"/>
  <Override ContentType="application/vnd.openxmlformats-officedocument.drawingml.diagramLayout+xml" PartName="/ppt/diagrams/layout2.xml"/>
  <Override ContentType="application/vnd.openxmlformats-officedocument.drawingml.diagramStyle+xml" PartName="/ppt/diagrams/quickStyle2.xml"/>
  <Override ContentType="application/vnd.openxmlformats-officedocument.drawingml.diagramColors+xml" PartName="/ppt/diagrams/colors2.xml"/>
  <Override ContentType="application/vnd.ms-office.drawingml.diagramDrawing+xml" PartName="/ppt/diagrams/drawing2.xml"/>
  <Override ContentType="application/vnd.openxmlformats-officedocument.drawingml.diagramData+xml" PartName="/ppt/diagrams/data3.xml"/>
  <Override ContentType="application/vnd.openxmlformats-officedocument.drawingml.diagramLayout+xml" PartName="/ppt/diagrams/layout3.xml"/>
  <Override ContentType="application/vnd.openxmlformats-officedocument.drawingml.diagramStyle+xml" PartName="/ppt/diagrams/quickStyle3.xml"/>
  <Override ContentType="application/vnd.openxmlformats-officedocument.drawingml.diagramColors+xml" PartName="/ppt/diagrams/colors3.xml"/>
  <Override ContentType="application/vnd.ms-office.drawingml.diagramDrawing+xml" PartName="/ppt/diagrams/drawing3.xml"/>
  <Override ContentType="application/vnd.openxmlformats-officedocument.drawingml.diagramData+xml" PartName="/ppt/diagrams/data4.xml"/>
  <Override ContentType="application/vnd.openxmlformats-officedocument.drawingml.diagramLayout+xml" PartName="/ppt/diagrams/layout4.xml"/>
  <Override ContentType="application/vnd.openxmlformats-officedocument.drawingml.diagramStyle+xml" PartName="/ppt/diagrams/quickStyle4.xml"/>
  <Override ContentType="application/vnd.openxmlformats-officedocument.drawingml.diagramColors+xml" PartName="/ppt/diagrams/colors4.xml"/>
  <Override ContentType="application/vnd.ms-office.drawingml.diagramDrawing+xml" PartName="/ppt/diagrams/drawing4.xml"/>
  <Override ContentType="application/vnd.openxmlformats-officedocument.drawingml.diagramData+xml" PartName="/ppt/diagrams/data5.xml"/>
  <Override ContentType="application/vnd.openxmlformats-officedocument.drawingml.diagramLayout+xml" PartName="/ppt/diagrams/layout5.xml"/>
  <Override ContentType="application/vnd.openxmlformats-officedocument.drawingml.diagramStyle+xml" PartName="/ppt/diagrams/quickStyle5.xml"/>
  <Override ContentType="application/vnd.openxmlformats-officedocument.drawingml.diagramColors+xml" PartName="/ppt/diagrams/colors5.xml"/>
  <Override ContentType="application/vnd.ms-office.drawingml.diagramDrawing+xml" PartName="/ppt/diagrams/drawing5.xml"/>
  <Override ContentType="application/vnd.openxmlformats-officedocument.drawingml.diagramData+xml" PartName="/ppt/diagrams/data6.xml"/>
  <Override ContentType="application/vnd.openxmlformats-officedocument.drawingml.diagramLayout+xml" PartName="/ppt/diagrams/layout6.xml"/>
  <Override ContentType="application/vnd.openxmlformats-officedocument.drawingml.diagramStyle+xml" PartName="/ppt/diagrams/quickStyle6.xml"/>
  <Override ContentType="application/vnd.openxmlformats-officedocument.drawingml.diagramColors+xml" PartName="/ppt/diagrams/colors6.xml"/>
  <Override ContentType="application/vnd.ms-office.drawingml.diagramDrawing+xml" PartName="/ppt/diagrams/drawing6.xml"/>
  <Override ContentType="application/vnd.openxmlformats-officedocument.drawingml.chart+xml" PartName="/ppt/charts/chart1.xml"/>
  <Override ContentType="application/vnd.ms-office.chartstyle+xml" PartName="/ppt/charts/style1.xml"/>
  <Override ContentType="application/vnd.ms-office.chartcolorstyle+xml" PartName="/ppt/charts/colors1.xml"/>
  <Override ContentType="application/vnd.openxmlformats-officedocument.drawingml.chart+xml" PartName="/ppt/charts/chart2.xml"/>
  <Override ContentType="application/vnd.ms-office.chartstyle+xml" PartName="/ppt/charts/style2.xml"/>
  <Override ContentType="application/vnd.ms-office.chartcolorstyle+xml" PartName="/ppt/charts/colors2.xml"/>
  <Override ContentType="application/vnd.openxmlformats-officedocument.drawingml.chart+xml" PartName="/ppt/charts/chart3.xml"/>
  <Override ContentType="application/vnd.ms-office.chartstyle+xml" PartName="/ppt/charts/style3.xml"/>
  <Override ContentType="application/vnd.ms-office.chartcolorstyle+xml" PartName="/ppt/charts/colors3.xml"/>
  <Override ContentType="application/vnd.openxmlformats-officedocument.drawingml.diagramData+xml" PartName="/ppt/diagrams/data7.xml"/>
  <Override ContentType="application/vnd.openxmlformats-officedocument.drawingml.diagramLayout+xml" PartName="/ppt/diagrams/layout7.xml"/>
  <Override ContentType="application/vnd.openxmlformats-officedocument.drawingml.diagramStyle+xml" PartName="/ppt/diagrams/quickStyle7.xml"/>
  <Override ContentType="application/vnd.openxmlformats-officedocument.drawingml.diagramColors+xml" PartName="/ppt/diagrams/colors7.xml"/>
  <Override ContentType="application/vnd.ms-office.drawingml.diagramDrawing+xml" PartName="/ppt/diagrams/drawing7.xml"/>
  <Override ContentType="application/vnd.openxmlformats-officedocument.drawingml.diagramData+xml" PartName="/ppt/diagrams/data8.xml"/>
  <Override ContentType="application/vnd.openxmlformats-officedocument.drawingml.diagramLayout+xml" PartName="/ppt/diagrams/layout8.xml"/>
  <Override ContentType="application/vnd.openxmlformats-officedocument.drawingml.diagramStyle+xml" PartName="/ppt/diagrams/quickStyle8.xml"/>
  <Override ContentType="application/vnd.openxmlformats-officedocument.drawingml.diagramColors+xml" PartName="/ppt/diagrams/colors8.xml"/>
  <Override ContentType="application/vnd.ms-office.drawingml.diagramDrawing+xml" PartName="/ppt/diagrams/drawing8.xml"/>
  <Override ContentType="application/vnd.openxmlformats-officedocument.drawingml.diagramData+xml" PartName="/ppt/diagrams/data9.xml"/>
  <Override ContentType="application/vnd.openxmlformats-officedocument.drawingml.diagramLayout+xml" PartName="/ppt/diagrams/layout9.xml"/>
  <Override ContentType="application/vnd.openxmlformats-officedocument.drawingml.diagramStyle+xml" PartName="/ppt/diagrams/quickStyle9.xml"/>
  <Override ContentType="application/vnd.openxmlformats-officedocument.drawingml.diagramColors+xml" PartName="/ppt/diagrams/colors9.xml"/>
  <Override ContentType="application/vnd.ms-office.drawingml.diagramDrawing+xml" PartName="/ppt/diagrams/drawing9.xml"/>
  <Override ContentType="application/vnd.openxmlformats-officedocument.drawingml.diagramData+xml" PartName="/ppt/diagrams/data10.xml"/>
  <Override ContentType="application/vnd.openxmlformats-officedocument.drawingml.diagramLayout+xml" PartName="/ppt/diagrams/layout10.xml"/>
  <Override ContentType="application/vnd.openxmlformats-officedocument.drawingml.diagramStyle+xml" PartName="/ppt/diagrams/quickStyle10.xml"/>
  <Override ContentType="application/vnd.openxmlformats-officedocument.drawingml.diagramColors+xml" PartName="/ppt/diagrams/colors10.xml"/>
  <Override ContentType="application/vnd.ms-office.drawingml.diagramDrawing+xml" PartName="/ppt/diagrams/drawing10.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8"/>
  </p:notesMasterIdLst>
  <p:sldIdLst>
    <p:sldId id="257" r:id="rId3"/>
    <p:sldId id="285" r:id="rId4"/>
    <p:sldId id="258" r:id="rId5"/>
    <p:sldId id="273" r:id="rId6"/>
    <p:sldId id="277" r:id="rId7"/>
    <p:sldId id="278" r:id="rId8"/>
    <p:sldId id="286" r:id="rId9"/>
    <p:sldId id="287" r:id="rId10"/>
    <p:sldId id="288" r:id="rId11"/>
    <p:sldId id="294" r:id="rId12"/>
    <p:sldId id="282" r:id="rId13"/>
    <p:sldId id="290" r:id="rId14"/>
    <p:sldId id="295" r:id="rId15"/>
    <p:sldId id="296" r:id="rId16"/>
    <p:sldId id="297" r:id="rId17"/>
    <p:sldId id="298" r:id="rId18"/>
    <p:sldId id="291" r:id="rId19"/>
    <p:sldId id="299" r:id="rId20"/>
    <p:sldId id="300" r:id="rId21"/>
    <p:sldId id="301" r:id="rId22"/>
    <p:sldId id="302" r:id="rId23"/>
    <p:sldId id="283" r:id="rId24"/>
    <p:sldId id="303" r:id="rId25"/>
    <p:sldId id="284" r:id="rId26"/>
    <p:sldId id="304" r:id="rId2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7242"/>
    <a:srgbClr val="9EB786"/>
    <a:srgbClr val="3F9BD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1837" autoAdjust="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TESIS%20ANDREINA\prueba%20%20wilco%2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ablo%20Salinas\Documents\Pablo%20Salinas\PhysioActive\Master%20ESPE\Tesis\PROGRAMA%20DE%20ACONDICIONAMIENTO%20F&#205;SICO%20BASADO%20EN%20EJERCICIOS%20ADAPTADOS%20DE%20CROSSFIT%20(Respuesta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solidFill>
                <a:latin typeface="Calibri" panose="020F0502020204030204" pitchFamily="34" charset="0"/>
                <a:ea typeface="+mn-ea"/>
                <a:cs typeface="Calibri" panose="020F0502020204030204" pitchFamily="34" charset="0"/>
              </a:defRPr>
            </a:pPr>
            <a:r>
              <a:rPr lang="es-EC"/>
              <a:t>Análisis valoración inicial vs final  IMC</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solidFill>
              <a:latin typeface="Calibri" panose="020F0502020204030204" pitchFamily="34" charset="0"/>
              <a:ea typeface="+mn-ea"/>
              <a:cs typeface="Calibri" panose="020F0502020204030204" pitchFamily="34" charset="0"/>
            </a:defRPr>
          </a:pPr>
          <a:endParaRPr lang="es-EC"/>
        </a:p>
      </c:txPr>
    </c:title>
    <c:autoTitleDeleted val="0"/>
    <c:plotArea>
      <c:layout>
        <c:manualLayout>
          <c:layoutTarget val="inner"/>
          <c:xMode val="edge"/>
          <c:yMode val="edge"/>
          <c:x val="0.12360372600483763"/>
          <c:y val="0.24980449848127406"/>
          <c:w val="0.84763810406052187"/>
          <c:h val="0.40674298131240583"/>
        </c:manualLayout>
      </c:layout>
      <c:barChart>
        <c:barDir val="col"/>
        <c:grouping val="clustered"/>
        <c:varyColors val="0"/>
        <c:ser>
          <c:idx val="0"/>
          <c:order val="0"/>
          <c:tx>
            <c:strRef>
              <c:f>Hoja2!$N$6</c:f>
              <c:strCache>
                <c:ptCount val="1"/>
                <c:pt idx="0">
                  <c:v>inicial</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mn-ea"/>
                    <a:cs typeface="Calibri" panose="020F0502020204030204" pitchFamily="34" charset="0"/>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Hoja2!$M$7:$M$9</c:f>
              <c:strCache>
                <c:ptCount val="3"/>
                <c:pt idx="0">
                  <c:v>normal </c:v>
                </c:pt>
                <c:pt idx="1">
                  <c:v>sobrepeso</c:v>
                </c:pt>
                <c:pt idx="2">
                  <c:v>obesidad 1</c:v>
                </c:pt>
              </c:strCache>
            </c:strRef>
          </c:cat>
          <c:val>
            <c:numRef>
              <c:f>Hoja2!$N$7:$N$9</c:f>
              <c:numCache>
                <c:formatCode>General</c:formatCode>
                <c:ptCount val="3"/>
                <c:pt idx="0">
                  <c:v>2</c:v>
                </c:pt>
                <c:pt idx="1">
                  <c:v>7</c:v>
                </c:pt>
                <c:pt idx="2">
                  <c:v>3</c:v>
                </c:pt>
              </c:numCache>
            </c:numRef>
          </c:val>
          <c:extLst>
            <c:ext xmlns:c16="http://schemas.microsoft.com/office/drawing/2014/chart" uri="{C3380CC4-5D6E-409C-BE32-E72D297353CC}">
              <c16:uniqueId val="{00000000-5D29-4BD4-939F-AF5675639A8B}"/>
            </c:ext>
          </c:extLst>
        </c:ser>
        <c:ser>
          <c:idx val="1"/>
          <c:order val="1"/>
          <c:tx>
            <c:strRef>
              <c:f>Hoja2!$O$6</c:f>
              <c:strCache>
                <c:ptCount val="1"/>
                <c:pt idx="0">
                  <c:v>final</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mn-ea"/>
                    <a:cs typeface="Calibri" panose="020F0502020204030204" pitchFamily="34" charset="0"/>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Hoja2!$M$7:$M$9</c:f>
              <c:strCache>
                <c:ptCount val="3"/>
                <c:pt idx="0">
                  <c:v>normal </c:v>
                </c:pt>
                <c:pt idx="1">
                  <c:v>sobrepeso</c:v>
                </c:pt>
                <c:pt idx="2">
                  <c:v>obesidad 1</c:v>
                </c:pt>
              </c:strCache>
            </c:strRef>
          </c:cat>
          <c:val>
            <c:numRef>
              <c:f>Hoja2!$O$7:$O$9</c:f>
              <c:numCache>
                <c:formatCode>General</c:formatCode>
                <c:ptCount val="3"/>
                <c:pt idx="0">
                  <c:v>5</c:v>
                </c:pt>
                <c:pt idx="1">
                  <c:v>6</c:v>
                </c:pt>
                <c:pt idx="2">
                  <c:v>1</c:v>
                </c:pt>
              </c:numCache>
            </c:numRef>
          </c:val>
          <c:extLst>
            <c:ext xmlns:c16="http://schemas.microsoft.com/office/drawing/2014/chart" uri="{C3380CC4-5D6E-409C-BE32-E72D297353CC}">
              <c16:uniqueId val="{00000001-5D29-4BD4-939F-AF5675639A8B}"/>
            </c:ext>
          </c:extLst>
        </c:ser>
        <c:dLbls>
          <c:dLblPos val="inEnd"/>
          <c:showLegendKey val="0"/>
          <c:showVal val="1"/>
          <c:showCatName val="0"/>
          <c:showSerName val="0"/>
          <c:showPercent val="0"/>
          <c:showBubbleSize val="0"/>
        </c:dLbls>
        <c:gapWidth val="100"/>
        <c:overlap val="-24"/>
        <c:axId val="460186632"/>
        <c:axId val="460187024"/>
      </c:barChart>
      <c:catAx>
        <c:axId val="460186632"/>
        <c:scaling>
          <c:orientation val="minMax"/>
        </c:scaling>
        <c:delete val="0"/>
        <c:axPos val="b"/>
        <c:title>
          <c:tx>
            <c:rich>
              <a:bodyPr rot="0" spcFirstLastPara="1" vertOverflow="ellipsis" vert="horz" wrap="square" anchor="ctr" anchorCtr="1"/>
              <a:lstStyle/>
              <a:p>
                <a:pPr>
                  <a:defRPr sz="1197" b="0" i="0" u="none" strike="noStrike" kern="1200" cap="all" baseline="0">
                    <a:solidFill>
                      <a:schemeClr val="tx1"/>
                    </a:solidFill>
                    <a:latin typeface="Calibri" panose="020F0502020204030204" pitchFamily="34" charset="0"/>
                    <a:ea typeface="+mn-ea"/>
                    <a:cs typeface="Calibri" panose="020F0502020204030204" pitchFamily="34" charset="0"/>
                  </a:defRPr>
                </a:pPr>
                <a:r>
                  <a:rPr lang="es-EC"/>
                  <a:t>Escala valoración IMC</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solidFill>
                  <a:latin typeface="Calibri" panose="020F0502020204030204" pitchFamily="34" charset="0"/>
                  <a:ea typeface="+mn-ea"/>
                  <a:cs typeface="Calibri" panose="020F0502020204030204" pitchFamily="34" charset="0"/>
                </a:defRPr>
              </a:pPr>
              <a:endParaRPr lang="es-EC"/>
            </a:p>
          </c:txPr>
        </c:title>
        <c:numFmt formatCode="General" sourceLinked="1"/>
        <c:majorTickMark val="none"/>
        <c:minorTickMark val="none"/>
        <c:tickLblPos val="nextTo"/>
        <c:spPr>
          <a:noFill/>
          <a:ln w="9525" cap="flat" cmpd="sng" algn="ctr">
            <a:solidFill>
              <a:schemeClr val="dk1">
                <a:shade val="95000"/>
                <a:satMod val="105000"/>
              </a:schemeClr>
            </a:solidFill>
            <a:prstDash val="solid"/>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EC"/>
          </a:p>
        </c:txPr>
        <c:crossAx val="460187024"/>
        <c:crosses val="autoZero"/>
        <c:auto val="1"/>
        <c:lblAlgn val="ctr"/>
        <c:lblOffset val="100"/>
        <c:noMultiLvlLbl val="0"/>
      </c:catAx>
      <c:valAx>
        <c:axId val="460187024"/>
        <c:scaling>
          <c:orientation val="minMax"/>
        </c:scaling>
        <c:delete val="0"/>
        <c:axPos val="l"/>
        <c:majorGridlines>
          <c:spPr>
            <a:ln w="9525" cap="flat" cmpd="sng" algn="ctr">
              <a:solidFill>
                <a:schemeClr val="dk1">
                  <a:shade val="95000"/>
                  <a:satMod val="105000"/>
                </a:schemeClr>
              </a:solidFill>
              <a:prstDash val="solid"/>
              <a:round/>
            </a:ln>
            <a:effectLst/>
          </c:spPr>
        </c:majorGridlines>
        <c:title>
          <c:tx>
            <c:rich>
              <a:bodyPr rot="-5400000" spcFirstLastPara="1" vertOverflow="ellipsis" vert="horz" wrap="square" anchor="ctr" anchorCtr="1"/>
              <a:lstStyle/>
              <a:p>
                <a:pPr>
                  <a:defRPr sz="1197" b="0" i="0" u="none" strike="noStrike" kern="1200" cap="all" baseline="0">
                    <a:solidFill>
                      <a:schemeClr val="tx1"/>
                    </a:solidFill>
                    <a:latin typeface="Calibri" panose="020F0502020204030204" pitchFamily="34" charset="0"/>
                    <a:ea typeface="+mn-ea"/>
                    <a:cs typeface="Calibri" panose="020F0502020204030204" pitchFamily="34" charset="0"/>
                  </a:defRPr>
                </a:pPr>
                <a:r>
                  <a:rPr lang="es-EC"/>
                  <a:t>Población </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solidFill>
                  <a:latin typeface="Calibri" panose="020F0502020204030204" pitchFamily="34" charset="0"/>
                  <a:ea typeface="+mn-ea"/>
                  <a:cs typeface="Calibri" panose="020F0502020204030204" pitchFamily="34" charset="0"/>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mn-ea"/>
                <a:cs typeface="Calibri" panose="020F0502020204030204" pitchFamily="34" charset="0"/>
              </a:defRPr>
            </a:pPr>
            <a:endParaRPr lang="es-EC"/>
          </a:p>
        </c:txPr>
        <c:crossAx val="460186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mn-ea"/>
              <a:cs typeface="Calibri" panose="020F0502020204030204" pitchFamily="34" charset="0"/>
            </a:defRPr>
          </a:pPr>
          <a:endParaRPr lang="es-EC"/>
        </a:p>
      </c:txPr>
    </c:legend>
    <c:plotVisOnly val="1"/>
    <c:dispBlanksAs val="gap"/>
    <c:showDLblsOverMax val="0"/>
  </c:chart>
  <c:spPr>
    <a:noFill/>
    <a:ln>
      <a:noFill/>
    </a:ln>
    <a:effectLst/>
  </c:spPr>
  <c:txPr>
    <a:bodyPr/>
    <a:lstStyle/>
    <a:p>
      <a:pPr>
        <a:defRPr>
          <a:solidFill>
            <a:schemeClr val="tx1"/>
          </a:solidFill>
          <a:latin typeface="Calibri" panose="020F0502020204030204" pitchFamily="34" charset="0"/>
          <a:cs typeface="Calibri" panose="020F0502020204030204" pitchFamily="34" charset="0"/>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baseline="0">
                <a:solidFill>
                  <a:schemeClr val="dk1">
                    <a:lumMod val="75000"/>
                    <a:lumOff val="25000"/>
                  </a:schemeClr>
                </a:solidFill>
                <a:latin typeface="+mn-lt"/>
                <a:ea typeface="+mn-ea"/>
                <a:cs typeface="+mn-cs"/>
              </a:defRPr>
            </a:pPr>
            <a:r>
              <a:rPr lang="es-EC"/>
              <a:t>Calidad de vida</a:t>
            </a:r>
          </a:p>
        </c:rich>
      </c:tx>
      <c:overlay val="0"/>
      <c:spPr>
        <a:noFill/>
        <a:ln>
          <a:noFill/>
        </a:ln>
        <a:effectLst/>
      </c:spPr>
      <c:txPr>
        <a:bodyPr rot="0" spcFirstLastPara="1" vertOverflow="ellipsis" vert="horz" wrap="square" anchor="ctr" anchorCtr="1"/>
        <a:lstStyle/>
        <a:p>
          <a:pPr>
            <a:defRPr sz="1320" b="1" i="0" u="none" strike="noStrike" kern="1200" baseline="0">
              <a:solidFill>
                <a:schemeClr val="dk1">
                  <a:lumMod val="75000"/>
                  <a:lumOff val="25000"/>
                </a:schemeClr>
              </a:solidFill>
              <a:latin typeface="+mn-lt"/>
              <a:ea typeface="+mn-ea"/>
              <a:cs typeface="+mn-cs"/>
            </a:defRPr>
          </a:pPr>
          <a:endParaRPr lang="es-EC"/>
        </a:p>
      </c:txPr>
    </c:title>
    <c:autoTitleDeleted val="0"/>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6736612892978231"/>
          <c:y val="0.47778505987247233"/>
          <c:w val="4.8365616090094411E-2"/>
          <c:h val="0.1728578694411447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noFill/>
    <a:ln w="9525" cap="flat" cmpd="sng" algn="ctr">
      <a:noFill/>
      <a:round/>
    </a:ln>
    <a:effectLst/>
  </c:spPr>
  <c:txPr>
    <a:bodyPr/>
    <a:lstStyle/>
    <a:p>
      <a:pPr>
        <a:defRPr sz="1100"/>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Participación Activa en el Programa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'Respuestas de formulario 1'!$B$83</c:f>
              <c:strCache>
                <c:ptCount val="1"/>
                <c:pt idx="0">
                  <c:v>Cantidad</c:v>
                </c:pt>
              </c:strCache>
            </c:strRef>
          </c:tx>
          <c:dPt>
            <c:idx val="0"/>
            <c:bubble3D val="0"/>
            <c:spPr>
              <a:solidFill>
                <a:schemeClr val="accent6">
                  <a:tint val="58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94A7-4E35-980A-F5B8E066525B}"/>
              </c:ext>
            </c:extLst>
          </c:dPt>
          <c:dPt>
            <c:idx val="1"/>
            <c:bubble3D val="0"/>
            <c:spPr>
              <a:solidFill>
                <a:schemeClr val="accent6">
                  <a:tint val="8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94A7-4E35-980A-F5B8E066525B}"/>
              </c:ext>
            </c:extLst>
          </c:dPt>
          <c:dPt>
            <c:idx val="2"/>
            <c:bubble3D val="0"/>
            <c:spPr>
              <a:solidFill>
                <a:schemeClr val="accent6">
                  <a:shade val="8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94A7-4E35-980A-F5B8E066525B}"/>
              </c:ext>
            </c:extLst>
          </c:dPt>
          <c:dPt>
            <c:idx val="3"/>
            <c:bubble3D val="0"/>
            <c:spPr>
              <a:solidFill>
                <a:schemeClr val="accent6">
                  <a:shade val="58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94A7-4E35-980A-F5B8E066525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'Respuestas de formulario 1'!$A$128:$A$131</c:f>
              <c:strCache>
                <c:ptCount val="4"/>
                <c:pt idx="0">
                  <c:v>Muy en desacuerdo</c:v>
                </c:pt>
                <c:pt idx="1">
                  <c:v>Totalmente de acuerdo</c:v>
                </c:pt>
                <c:pt idx="2">
                  <c:v>De acuerdo</c:v>
                </c:pt>
                <c:pt idx="3">
                  <c:v>Neutral</c:v>
                </c:pt>
              </c:strCache>
            </c:strRef>
          </c:cat>
          <c:val>
            <c:numRef>
              <c:f>'Respuestas de formulario 1'!$B$128:$B$131</c:f>
              <c:numCache>
                <c:formatCode>General</c:formatCode>
                <c:ptCount val="4"/>
                <c:pt idx="0">
                  <c:v>2</c:v>
                </c:pt>
                <c:pt idx="1">
                  <c:v>6</c:v>
                </c:pt>
                <c:pt idx="2">
                  <c:v>3</c:v>
                </c:pt>
                <c:pt idx="3">
                  <c:v>1</c:v>
                </c:pt>
              </c:numCache>
            </c:numRef>
          </c:val>
          <c:extLst>
            <c:ext xmlns:c16="http://schemas.microsoft.com/office/drawing/2014/chart" uri="{C3380CC4-5D6E-409C-BE32-E72D297353CC}">
              <c16:uniqueId val="{00000008-94A7-4E35-980A-F5B8E066525B}"/>
            </c:ext>
          </c:extLst>
        </c:ser>
        <c:dLbls>
          <c:showLegendKey val="0"/>
          <c:showVal val="0"/>
          <c:showCatName val="0"/>
          <c:showSerName val="0"/>
          <c:showPercent val="1"/>
          <c:showBubbleSize val="0"/>
          <c:showLeaderLines val="1"/>
        </c:dLbls>
      </c:pie3DChart>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2" Target="../media/image40.png" Type="http://schemas.openxmlformats.org/officeDocument/2006/relationships/image"/><Relationship Id="rId1" Target="../media/image38.jpeg" Type="http://schemas.openxmlformats.org/officeDocument/2006/relationships/image"/></Relationships>
</file>

<file path=ppt/diagrams/_rels/data3.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10.xml.rels><?xml version="1.0" encoding="UTF-8" standalone="yes" ?><Relationships xmlns="http://schemas.openxmlformats.org/package/2006/relationships"><Relationship Id="rId2" Target="../media/image40.png" Type="http://schemas.openxmlformats.org/officeDocument/2006/relationships/image"/><Relationship Id="rId1" Target="../media/image38.jpeg" Type="http://schemas.openxmlformats.org/officeDocument/2006/relationships/image"/></Relationships>
</file>

<file path=ppt/diagrams/_rels/drawing3.xml.rels><?xml version="1.0" encoding="UTF-8" standalone="yes"?>
<Relationships xmlns="http://schemas.openxmlformats.org/package/2006/relationships"><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3B1792-0358-40B7-BE80-1AC65F9DD3D7}" type="doc">
      <dgm:prSet loTypeId="urn:microsoft.com/office/officeart/2005/8/layout/cycle2" loCatId="cycle" qsTypeId="urn:microsoft.com/office/officeart/2005/8/quickstyle/simple1" qsCatId="simple" csTypeId="urn:microsoft.com/office/officeart/2005/8/colors/accent3_5" csCatId="accent3" phldr="1"/>
      <dgm:spPr/>
      <dgm:t>
        <a:bodyPr/>
        <a:lstStyle/>
        <a:p>
          <a:endParaRPr lang="es-ES"/>
        </a:p>
      </dgm:t>
    </dgm:pt>
    <dgm:pt modelId="{F992F935-11A0-4F02-BFD4-5D7C38E9B1CE}">
      <dgm:prSet phldrT="[Texto]" custT="1"/>
      <dgm:spPr>
        <a:solidFill>
          <a:srgbClr val="9EB786">
            <a:alpha val="90000"/>
          </a:srgbClr>
        </a:solidFill>
      </dgm:spPr>
      <dgm:t>
        <a:bodyPr/>
        <a:lstStyle/>
        <a:p>
          <a:r>
            <a:rPr lang="es-ES" sz="2000" b="1" dirty="0"/>
            <a:t>Capítulo 1</a:t>
          </a:r>
        </a:p>
        <a:p>
          <a:r>
            <a:rPr lang="es-ES" sz="2000" b="1" dirty="0"/>
            <a:t>El Problema</a:t>
          </a:r>
        </a:p>
      </dgm:t>
    </dgm:pt>
    <dgm:pt modelId="{B439AD35-C5C5-47C7-ACBA-7DBC46A6735A}" type="parTrans" cxnId="{61DD3026-90EC-4B75-88DE-DA301B7E83FC}">
      <dgm:prSet/>
      <dgm:spPr/>
      <dgm:t>
        <a:bodyPr/>
        <a:lstStyle/>
        <a:p>
          <a:endParaRPr lang="es-ES"/>
        </a:p>
      </dgm:t>
    </dgm:pt>
    <dgm:pt modelId="{81FC5351-C945-497D-A375-74C6A6701AEF}" type="sibTrans" cxnId="{61DD3026-90EC-4B75-88DE-DA301B7E83FC}">
      <dgm:prSet/>
      <dgm:spPr/>
      <dgm:t>
        <a:bodyPr/>
        <a:lstStyle/>
        <a:p>
          <a:endParaRPr lang="es-ES"/>
        </a:p>
      </dgm:t>
    </dgm:pt>
    <dgm:pt modelId="{FBCA3C87-0D31-4E9C-AB7C-0BEE2BDCC6DB}">
      <dgm:prSet phldrT="[Texto]" custT="1"/>
      <dgm:spPr>
        <a:solidFill>
          <a:srgbClr val="3F9BD6">
            <a:alpha val="82000"/>
          </a:srgbClr>
        </a:solidFill>
      </dgm:spPr>
      <dgm:t>
        <a:bodyPr/>
        <a:lstStyle/>
        <a:p>
          <a:r>
            <a:rPr lang="es-ES" sz="2000" b="1" dirty="0"/>
            <a:t>Capítulo 2</a:t>
          </a:r>
        </a:p>
        <a:p>
          <a:r>
            <a:rPr lang="es-ES" sz="2000" b="1" dirty="0"/>
            <a:t>Marco teórico </a:t>
          </a:r>
        </a:p>
      </dgm:t>
    </dgm:pt>
    <dgm:pt modelId="{75A8AB98-8898-4679-86FA-8EF9E3447F47}" type="parTrans" cxnId="{1FC9F3E6-7050-4999-B14E-458E7E4277DC}">
      <dgm:prSet/>
      <dgm:spPr/>
      <dgm:t>
        <a:bodyPr/>
        <a:lstStyle/>
        <a:p>
          <a:endParaRPr lang="es-ES"/>
        </a:p>
      </dgm:t>
    </dgm:pt>
    <dgm:pt modelId="{B42F0871-0F15-4C33-B137-DECB9123CDA2}" type="sibTrans" cxnId="{1FC9F3E6-7050-4999-B14E-458E7E4277DC}">
      <dgm:prSet/>
      <dgm:spPr/>
      <dgm:t>
        <a:bodyPr/>
        <a:lstStyle/>
        <a:p>
          <a:endParaRPr lang="es-ES"/>
        </a:p>
      </dgm:t>
    </dgm:pt>
    <dgm:pt modelId="{4B236BBD-C3E6-4335-B7E1-4042429DE690}">
      <dgm:prSet phldrT="[Texto]"/>
      <dgm:spPr>
        <a:solidFill>
          <a:srgbClr val="9EB786">
            <a:alpha val="74000"/>
          </a:srgbClr>
        </a:solidFill>
      </dgm:spPr>
      <dgm:t>
        <a:bodyPr/>
        <a:lstStyle/>
        <a:p>
          <a:r>
            <a:rPr lang="es-ES" b="1" dirty="0"/>
            <a:t>Capítulo 3</a:t>
          </a:r>
        </a:p>
        <a:p>
          <a:r>
            <a:rPr lang="es-ES" b="1" dirty="0"/>
            <a:t>Marco Metodológico </a:t>
          </a:r>
        </a:p>
      </dgm:t>
    </dgm:pt>
    <dgm:pt modelId="{864311EE-A99F-4D14-83AC-DED28C9F63CD}" type="parTrans" cxnId="{5C2DBF3C-52DB-4802-B7DC-BAFC41C4A413}">
      <dgm:prSet/>
      <dgm:spPr/>
      <dgm:t>
        <a:bodyPr/>
        <a:lstStyle/>
        <a:p>
          <a:endParaRPr lang="es-ES"/>
        </a:p>
      </dgm:t>
    </dgm:pt>
    <dgm:pt modelId="{D83CB9BD-EE58-4765-9E4F-BE58B736DEFD}" type="sibTrans" cxnId="{5C2DBF3C-52DB-4802-B7DC-BAFC41C4A413}">
      <dgm:prSet/>
      <dgm:spPr/>
      <dgm:t>
        <a:bodyPr/>
        <a:lstStyle/>
        <a:p>
          <a:endParaRPr lang="es-ES"/>
        </a:p>
      </dgm:t>
    </dgm:pt>
    <dgm:pt modelId="{479CC2E0-F37F-4048-B467-75BA82E3F0A9}">
      <dgm:prSet phldrT="[Texto]" custT="1"/>
      <dgm:spPr>
        <a:solidFill>
          <a:srgbClr val="9EB786">
            <a:alpha val="58000"/>
          </a:srgbClr>
        </a:solidFill>
      </dgm:spPr>
      <dgm:t>
        <a:bodyPr/>
        <a:lstStyle/>
        <a:p>
          <a:r>
            <a:rPr lang="es-ES" sz="2000" b="1" dirty="0"/>
            <a:t>Capítulo 5</a:t>
          </a:r>
        </a:p>
        <a:p>
          <a:r>
            <a:rPr lang="es-ES" sz="2000" b="1" dirty="0"/>
            <a:t>Propuesta</a:t>
          </a:r>
        </a:p>
      </dgm:t>
    </dgm:pt>
    <dgm:pt modelId="{23FFB2D5-31AD-4D08-A04B-B10484717304}" type="parTrans" cxnId="{418EC530-99CF-45A3-B964-2511D8A34093}">
      <dgm:prSet/>
      <dgm:spPr/>
      <dgm:t>
        <a:bodyPr/>
        <a:lstStyle/>
        <a:p>
          <a:endParaRPr lang="es-ES"/>
        </a:p>
      </dgm:t>
    </dgm:pt>
    <dgm:pt modelId="{7B3EA224-62B2-4203-A0E3-EE0A0DBE204D}" type="sibTrans" cxnId="{418EC530-99CF-45A3-B964-2511D8A34093}">
      <dgm:prSet/>
      <dgm:spPr/>
      <dgm:t>
        <a:bodyPr/>
        <a:lstStyle/>
        <a:p>
          <a:endParaRPr lang="es-ES"/>
        </a:p>
      </dgm:t>
    </dgm:pt>
    <dgm:pt modelId="{301E9549-9469-4A34-B7D2-426BC8778C72}">
      <dgm:prSet phldrT="[Texto]" custT="1"/>
      <dgm:spPr>
        <a:solidFill>
          <a:srgbClr val="3F9BD6">
            <a:alpha val="50000"/>
          </a:srgbClr>
        </a:solidFill>
      </dgm:spPr>
      <dgm:t>
        <a:bodyPr/>
        <a:lstStyle/>
        <a:p>
          <a:r>
            <a:rPr lang="es-ES" sz="2000" b="1" dirty="0"/>
            <a:t>Capítulo 6</a:t>
          </a:r>
        </a:p>
        <a:p>
          <a:r>
            <a:rPr lang="es-ES" sz="2000" b="1" dirty="0"/>
            <a:t>Conclusiones y Recomendaciones </a:t>
          </a:r>
        </a:p>
      </dgm:t>
    </dgm:pt>
    <dgm:pt modelId="{80581D0E-7FC4-47D3-AE27-ECEB6CC4BC7E}" type="parTrans" cxnId="{D380E2EA-E212-451F-AD59-17CCEB7F298C}">
      <dgm:prSet/>
      <dgm:spPr/>
      <dgm:t>
        <a:bodyPr/>
        <a:lstStyle/>
        <a:p>
          <a:endParaRPr lang="es-ES"/>
        </a:p>
      </dgm:t>
    </dgm:pt>
    <dgm:pt modelId="{021F49EE-DBAA-45F4-B1D2-4895C852E814}" type="sibTrans" cxnId="{D380E2EA-E212-451F-AD59-17CCEB7F298C}">
      <dgm:prSet/>
      <dgm:spPr/>
      <dgm:t>
        <a:bodyPr/>
        <a:lstStyle/>
        <a:p>
          <a:endParaRPr lang="es-ES"/>
        </a:p>
      </dgm:t>
    </dgm:pt>
    <dgm:pt modelId="{32D159FA-6C65-4FFE-95EB-C51B931600B3}">
      <dgm:prSet phldrT="[Texto]"/>
      <dgm:spPr>
        <a:solidFill>
          <a:srgbClr val="FF0000">
            <a:alpha val="66000"/>
          </a:srgbClr>
        </a:solidFill>
      </dgm:spPr>
      <dgm:t>
        <a:bodyPr/>
        <a:lstStyle/>
        <a:p>
          <a:r>
            <a:rPr lang="es-ES" b="1" dirty="0"/>
            <a:t>Capítulo 4</a:t>
          </a:r>
        </a:p>
        <a:p>
          <a:r>
            <a:rPr lang="es-ES" b="1" dirty="0"/>
            <a:t>Análisis de Resultados</a:t>
          </a:r>
        </a:p>
      </dgm:t>
    </dgm:pt>
    <dgm:pt modelId="{EF620C50-3A90-46F6-8B39-69B710B04CAC}" type="parTrans" cxnId="{25FC2349-0D0B-4DF1-9EC2-4238B9EA0ABE}">
      <dgm:prSet/>
      <dgm:spPr/>
      <dgm:t>
        <a:bodyPr/>
        <a:lstStyle/>
        <a:p>
          <a:endParaRPr lang="es-EC"/>
        </a:p>
      </dgm:t>
    </dgm:pt>
    <dgm:pt modelId="{6F18928B-46A3-4E53-B883-2F488744E71C}" type="sibTrans" cxnId="{25FC2349-0D0B-4DF1-9EC2-4238B9EA0ABE}">
      <dgm:prSet/>
      <dgm:spPr/>
      <dgm:t>
        <a:bodyPr/>
        <a:lstStyle/>
        <a:p>
          <a:endParaRPr lang="es-EC"/>
        </a:p>
      </dgm:t>
    </dgm:pt>
    <dgm:pt modelId="{05366D1B-A639-44B4-8BAC-01AB7AFEFD21}" type="pres">
      <dgm:prSet presAssocID="{6B3B1792-0358-40B7-BE80-1AC65F9DD3D7}" presName="cycle" presStyleCnt="0">
        <dgm:presLayoutVars>
          <dgm:dir/>
          <dgm:resizeHandles val="exact"/>
        </dgm:presLayoutVars>
      </dgm:prSet>
      <dgm:spPr/>
    </dgm:pt>
    <dgm:pt modelId="{B4532F7C-438D-40A5-9AB8-0CFA13DD34B5}" type="pres">
      <dgm:prSet presAssocID="{F992F935-11A0-4F02-BFD4-5D7C38E9B1CE}" presName="node" presStyleLbl="node1" presStyleIdx="0" presStyleCnt="6" custScaleX="202665" custScaleY="92736" custRadScaleRad="105726" custRadScaleInc="-5717">
        <dgm:presLayoutVars>
          <dgm:bulletEnabled val="1"/>
        </dgm:presLayoutVars>
      </dgm:prSet>
      <dgm:spPr/>
    </dgm:pt>
    <dgm:pt modelId="{61BD50CB-E9A4-4AB4-BB77-B0DAF446E43F}" type="pres">
      <dgm:prSet presAssocID="{81FC5351-C945-497D-A375-74C6A6701AEF}" presName="sibTrans" presStyleLbl="sibTrans2D1" presStyleIdx="0" presStyleCnt="6"/>
      <dgm:spPr/>
    </dgm:pt>
    <dgm:pt modelId="{130DDCE8-FAB9-4EAF-B39F-B966E0695338}" type="pres">
      <dgm:prSet presAssocID="{81FC5351-C945-497D-A375-74C6A6701AEF}" presName="connectorText" presStyleLbl="sibTrans2D1" presStyleIdx="0" presStyleCnt="6"/>
      <dgm:spPr/>
    </dgm:pt>
    <dgm:pt modelId="{3AE1E7B1-B25E-405A-BEE0-46E19A8256B0}" type="pres">
      <dgm:prSet presAssocID="{FBCA3C87-0D31-4E9C-AB7C-0BEE2BDCC6DB}" presName="node" presStyleLbl="node1" presStyleIdx="1" presStyleCnt="6" custScaleX="212288" custScaleY="139739" custRadScaleRad="205875" custRadScaleInc="31422">
        <dgm:presLayoutVars>
          <dgm:bulletEnabled val="1"/>
        </dgm:presLayoutVars>
      </dgm:prSet>
      <dgm:spPr/>
    </dgm:pt>
    <dgm:pt modelId="{6DC2A4B6-ACB0-4401-81CE-7312701B0FAA}" type="pres">
      <dgm:prSet presAssocID="{B42F0871-0F15-4C33-B137-DECB9123CDA2}" presName="sibTrans" presStyleLbl="sibTrans2D1" presStyleIdx="1" presStyleCnt="6"/>
      <dgm:spPr/>
    </dgm:pt>
    <dgm:pt modelId="{6C4AD197-B53F-43FF-871E-2E16DC402297}" type="pres">
      <dgm:prSet presAssocID="{B42F0871-0F15-4C33-B137-DECB9123CDA2}" presName="connectorText" presStyleLbl="sibTrans2D1" presStyleIdx="1" presStyleCnt="6"/>
      <dgm:spPr/>
    </dgm:pt>
    <dgm:pt modelId="{F82B7D17-6838-4F31-A60C-F3E2AE720446}" type="pres">
      <dgm:prSet presAssocID="{4B236BBD-C3E6-4335-B7E1-4042429DE690}" presName="node" presStyleLbl="node1" presStyleIdx="2" presStyleCnt="6" custScaleX="213653" custScaleY="126907" custRadScaleRad="215989" custRadScaleInc="-27723">
        <dgm:presLayoutVars>
          <dgm:bulletEnabled val="1"/>
        </dgm:presLayoutVars>
      </dgm:prSet>
      <dgm:spPr/>
    </dgm:pt>
    <dgm:pt modelId="{ED6D69BE-059A-4099-9A6C-A63D9F119348}" type="pres">
      <dgm:prSet presAssocID="{D83CB9BD-EE58-4765-9E4F-BE58B736DEFD}" presName="sibTrans" presStyleLbl="sibTrans2D1" presStyleIdx="2" presStyleCnt="6"/>
      <dgm:spPr/>
    </dgm:pt>
    <dgm:pt modelId="{3C1E1FB5-96F5-4218-AA81-158898BB093C}" type="pres">
      <dgm:prSet presAssocID="{D83CB9BD-EE58-4765-9E4F-BE58B736DEFD}" presName="connectorText" presStyleLbl="sibTrans2D1" presStyleIdx="2" presStyleCnt="6"/>
      <dgm:spPr/>
    </dgm:pt>
    <dgm:pt modelId="{7D735D5B-EFF9-44EB-BAC4-2DBCC2A5BA49}" type="pres">
      <dgm:prSet presAssocID="{32D159FA-6C65-4FFE-95EB-C51B931600B3}" presName="node" presStyleLbl="node1" presStyleIdx="3" presStyleCnt="6" custScaleX="199775" custScaleY="125302" custRadScaleRad="95389" custRadScaleInc="-10118">
        <dgm:presLayoutVars>
          <dgm:bulletEnabled val="1"/>
        </dgm:presLayoutVars>
      </dgm:prSet>
      <dgm:spPr/>
    </dgm:pt>
    <dgm:pt modelId="{197BC3E2-612E-44EE-A17C-D595566A2F87}" type="pres">
      <dgm:prSet presAssocID="{6F18928B-46A3-4E53-B883-2F488744E71C}" presName="sibTrans" presStyleLbl="sibTrans2D1" presStyleIdx="3" presStyleCnt="6"/>
      <dgm:spPr/>
    </dgm:pt>
    <dgm:pt modelId="{0625F6DB-8FD7-4295-A39C-CC355125F38C}" type="pres">
      <dgm:prSet presAssocID="{6F18928B-46A3-4E53-B883-2F488744E71C}" presName="connectorText" presStyleLbl="sibTrans2D1" presStyleIdx="3" presStyleCnt="6"/>
      <dgm:spPr/>
    </dgm:pt>
    <dgm:pt modelId="{33062929-4B27-4B88-B9D6-224C89C1264A}" type="pres">
      <dgm:prSet presAssocID="{479CC2E0-F37F-4048-B467-75BA82E3F0A9}" presName="node" presStyleLbl="node1" presStyleIdx="4" presStyleCnt="6" custScaleX="246289" custScaleY="118737" custRadScaleRad="213923" custRadScaleInc="32847">
        <dgm:presLayoutVars>
          <dgm:bulletEnabled val="1"/>
        </dgm:presLayoutVars>
      </dgm:prSet>
      <dgm:spPr/>
    </dgm:pt>
    <dgm:pt modelId="{5A01D4D0-2771-4660-8F4C-DC4452C4B898}" type="pres">
      <dgm:prSet presAssocID="{7B3EA224-62B2-4203-A0E3-EE0A0DBE204D}" presName="sibTrans" presStyleLbl="sibTrans2D1" presStyleIdx="4" presStyleCnt="6"/>
      <dgm:spPr/>
    </dgm:pt>
    <dgm:pt modelId="{01065558-207D-46C4-A5C4-FBA7055C26CF}" type="pres">
      <dgm:prSet presAssocID="{7B3EA224-62B2-4203-A0E3-EE0A0DBE204D}" presName="connectorText" presStyleLbl="sibTrans2D1" presStyleIdx="4" presStyleCnt="6"/>
      <dgm:spPr/>
    </dgm:pt>
    <dgm:pt modelId="{976B38CE-D70E-41A1-AD19-D5927EE8FDC2}" type="pres">
      <dgm:prSet presAssocID="{301E9549-9469-4A34-B7D2-426BC8778C72}" presName="node" presStyleLbl="node1" presStyleIdx="5" presStyleCnt="6" custScaleX="238380" custScaleY="133120" custRadScaleRad="208239" custRadScaleInc="-33517">
        <dgm:presLayoutVars>
          <dgm:bulletEnabled val="1"/>
        </dgm:presLayoutVars>
      </dgm:prSet>
      <dgm:spPr/>
    </dgm:pt>
    <dgm:pt modelId="{FB002D02-5754-40F2-9FFE-2E391D9FFF1A}" type="pres">
      <dgm:prSet presAssocID="{021F49EE-DBAA-45F4-B1D2-4895C852E814}" presName="sibTrans" presStyleLbl="sibTrans2D1" presStyleIdx="5" presStyleCnt="6"/>
      <dgm:spPr/>
    </dgm:pt>
    <dgm:pt modelId="{BCFF1B9E-C20D-45C5-A604-808676CFC408}" type="pres">
      <dgm:prSet presAssocID="{021F49EE-DBAA-45F4-B1D2-4895C852E814}" presName="connectorText" presStyleLbl="sibTrans2D1" presStyleIdx="5" presStyleCnt="6"/>
      <dgm:spPr/>
    </dgm:pt>
  </dgm:ptLst>
  <dgm:cxnLst>
    <dgm:cxn modelId="{40A15C00-5B98-42B9-9B1C-842519B9B907}" type="presOf" srcId="{D83CB9BD-EE58-4765-9E4F-BE58B736DEFD}" destId="{ED6D69BE-059A-4099-9A6C-A63D9F119348}" srcOrd="0" destOrd="0" presId="urn:microsoft.com/office/officeart/2005/8/layout/cycle2"/>
    <dgm:cxn modelId="{D5884A07-1BCF-49D0-849F-6D355A9E7984}" type="presOf" srcId="{7B3EA224-62B2-4203-A0E3-EE0A0DBE204D}" destId="{5A01D4D0-2771-4660-8F4C-DC4452C4B898}" srcOrd="0" destOrd="0" presId="urn:microsoft.com/office/officeart/2005/8/layout/cycle2"/>
    <dgm:cxn modelId="{F3B04E0E-6F54-4D0C-A106-249D02BD6B06}" type="presOf" srcId="{6F18928B-46A3-4E53-B883-2F488744E71C}" destId="{197BC3E2-612E-44EE-A17C-D595566A2F87}" srcOrd="0" destOrd="0" presId="urn:microsoft.com/office/officeart/2005/8/layout/cycle2"/>
    <dgm:cxn modelId="{1727AB17-CEB9-43E0-B74E-0861572E6A7F}" type="presOf" srcId="{021F49EE-DBAA-45F4-B1D2-4895C852E814}" destId="{BCFF1B9E-C20D-45C5-A604-808676CFC408}" srcOrd="1" destOrd="0" presId="urn:microsoft.com/office/officeart/2005/8/layout/cycle2"/>
    <dgm:cxn modelId="{61DD3026-90EC-4B75-88DE-DA301B7E83FC}" srcId="{6B3B1792-0358-40B7-BE80-1AC65F9DD3D7}" destId="{F992F935-11A0-4F02-BFD4-5D7C38E9B1CE}" srcOrd="0" destOrd="0" parTransId="{B439AD35-C5C5-47C7-ACBA-7DBC46A6735A}" sibTransId="{81FC5351-C945-497D-A375-74C6A6701AEF}"/>
    <dgm:cxn modelId="{418EC530-99CF-45A3-B964-2511D8A34093}" srcId="{6B3B1792-0358-40B7-BE80-1AC65F9DD3D7}" destId="{479CC2E0-F37F-4048-B467-75BA82E3F0A9}" srcOrd="4" destOrd="0" parTransId="{23FFB2D5-31AD-4D08-A04B-B10484717304}" sibTransId="{7B3EA224-62B2-4203-A0E3-EE0A0DBE204D}"/>
    <dgm:cxn modelId="{D5497132-EE5F-4602-A1D2-1DA4A3DC4616}" type="presOf" srcId="{32D159FA-6C65-4FFE-95EB-C51B931600B3}" destId="{7D735D5B-EFF9-44EB-BAC4-2DBCC2A5BA49}" srcOrd="0" destOrd="0" presId="urn:microsoft.com/office/officeart/2005/8/layout/cycle2"/>
    <dgm:cxn modelId="{58627636-04D4-4B8F-84B0-5B214A647064}" type="presOf" srcId="{B42F0871-0F15-4C33-B137-DECB9123CDA2}" destId="{6DC2A4B6-ACB0-4401-81CE-7312701B0FAA}" srcOrd="0" destOrd="0" presId="urn:microsoft.com/office/officeart/2005/8/layout/cycle2"/>
    <dgm:cxn modelId="{5C2DBF3C-52DB-4802-B7DC-BAFC41C4A413}" srcId="{6B3B1792-0358-40B7-BE80-1AC65F9DD3D7}" destId="{4B236BBD-C3E6-4335-B7E1-4042429DE690}" srcOrd="2" destOrd="0" parTransId="{864311EE-A99F-4D14-83AC-DED28C9F63CD}" sibTransId="{D83CB9BD-EE58-4765-9E4F-BE58B736DEFD}"/>
    <dgm:cxn modelId="{C43F563F-B9D1-4EF7-9CE7-C8233DFE6B0D}" type="presOf" srcId="{B42F0871-0F15-4C33-B137-DECB9123CDA2}" destId="{6C4AD197-B53F-43FF-871E-2E16DC402297}" srcOrd="1" destOrd="0" presId="urn:microsoft.com/office/officeart/2005/8/layout/cycle2"/>
    <dgm:cxn modelId="{3EDCF25B-60E3-40DB-8267-C3764BB79B2D}" type="presOf" srcId="{021F49EE-DBAA-45F4-B1D2-4895C852E814}" destId="{FB002D02-5754-40F2-9FFE-2E391D9FFF1A}" srcOrd="0" destOrd="0" presId="urn:microsoft.com/office/officeart/2005/8/layout/cycle2"/>
    <dgm:cxn modelId="{20575966-EEFC-4914-8E69-1DFDAFFE89DD}" type="presOf" srcId="{D83CB9BD-EE58-4765-9E4F-BE58B736DEFD}" destId="{3C1E1FB5-96F5-4218-AA81-158898BB093C}" srcOrd="1" destOrd="0" presId="urn:microsoft.com/office/officeart/2005/8/layout/cycle2"/>
    <dgm:cxn modelId="{25FC2349-0D0B-4DF1-9EC2-4238B9EA0ABE}" srcId="{6B3B1792-0358-40B7-BE80-1AC65F9DD3D7}" destId="{32D159FA-6C65-4FFE-95EB-C51B931600B3}" srcOrd="3" destOrd="0" parTransId="{EF620C50-3A90-46F6-8B39-69B710B04CAC}" sibTransId="{6F18928B-46A3-4E53-B883-2F488744E71C}"/>
    <dgm:cxn modelId="{E24CCD4D-2CD5-4B8A-B482-B7D257C97F27}" type="presOf" srcId="{81FC5351-C945-497D-A375-74C6A6701AEF}" destId="{61BD50CB-E9A4-4AB4-BB77-B0DAF446E43F}" srcOrd="0" destOrd="0" presId="urn:microsoft.com/office/officeart/2005/8/layout/cycle2"/>
    <dgm:cxn modelId="{58D5F74D-7A6D-41A1-8601-1E1AFF59208C}" type="presOf" srcId="{301E9549-9469-4A34-B7D2-426BC8778C72}" destId="{976B38CE-D70E-41A1-AD19-D5927EE8FDC2}" srcOrd="0" destOrd="0" presId="urn:microsoft.com/office/officeart/2005/8/layout/cycle2"/>
    <dgm:cxn modelId="{99B5A650-1B18-4085-845F-7066E118D5B6}" type="presOf" srcId="{479CC2E0-F37F-4048-B467-75BA82E3F0A9}" destId="{33062929-4B27-4B88-B9D6-224C89C1264A}" srcOrd="0" destOrd="0" presId="urn:microsoft.com/office/officeart/2005/8/layout/cycle2"/>
    <dgm:cxn modelId="{67C73A73-D558-4675-A276-5C54C81370F2}" type="presOf" srcId="{FBCA3C87-0D31-4E9C-AB7C-0BEE2BDCC6DB}" destId="{3AE1E7B1-B25E-405A-BEE0-46E19A8256B0}" srcOrd="0" destOrd="0" presId="urn:microsoft.com/office/officeart/2005/8/layout/cycle2"/>
    <dgm:cxn modelId="{F2637C5A-2102-44C1-9D37-A8999D853157}" type="presOf" srcId="{F992F935-11A0-4F02-BFD4-5D7C38E9B1CE}" destId="{B4532F7C-438D-40A5-9AB8-0CFA13DD34B5}" srcOrd="0" destOrd="0" presId="urn:microsoft.com/office/officeart/2005/8/layout/cycle2"/>
    <dgm:cxn modelId="{3B556F7E-0FCC-449B-8D3F-A49DA2FBCBF0}" type="presOf" srcId="{7B3EA224-62B2-4203-A0E3-EE0A0DBE204D}" destId="{01065558-207D-46C4-A5C4-FBA7055C26CF}" srcOrd="1" destOrd="0" presId="urn:microsoft.com/office/officeart/2005/8/layout/cycle2"/>
    <dgm:cxn modelId="{9EB9DB7E-E116-486C-811C-9954E0BCC0EA}" type="presOf" srcId="{6B3B1792-0358-40B7-BE80-1AC65F9DD3D7}" destId="{05366D1B-A639-44B4-8BAC-01AB7AFEFD21}" srcOrd="0" destOrd="0" presId="urn:microsoft.com/office/officeart/2005/8/layout/cycle2"/>
    <dgm:cxn modelId="{345C9DB4-C2BE-4F0C-9679-7E438C453D49}" type="presOf" srcId="{4B236BBD-C3E6-4335-B7E1-4042429DE690}" destId="{F82B7D17-6838-4F31-A60C-F3E2AE720446}" srcOrd="0" destOrd="0" presId="urn:microsoft.com/office/officeart/2005/8/layout/cycle2"/>
    <dgm:cxn modelId="{B790D9CD-70C9-419C-A037-4CEE2C6A429D}" type="presOf" srcId="{81FC5351-C945-497D-A375-74C6A6701AEF}" destId="{130DDCE8-FAB9-4EAF-B39F-B966E0695338}" srcOrd="1" destOrd="0" presId="urn:microsoft.com/office/officeart/2005/8/layout/cycle2"/>
    <dgm:cxn modelId="{1FC9F3E6-7050-4999-B14E-458E7E4277DC}" srcId="{6B3B1792-0358-40B7-BE80-1AC65F9DD3D7}" destId="{FBCA3C87-0D31-4E9C-AB7C-0BEE2BDCC6DB}" srcOrd="1" destOrd="0" parTransId="{75A8AB98-8898-4679-86FA-8EF9E3447F47}" sibTransId="{B42F0871-0F15-4C33-B137-DECB9123CDA2}"/>
    <dgm:cxn modelId="{D380E2EA-E212-451F-AD59-17CCEB7F298C}" srcId="{6B3B1792-0358-40B7-BE80-1AC65F9DD3D7}" destId="{301E9549-9469-4A34-B7D2-426BC8778C72}" srcOrd="5" destOrd="0" parTransId="{80581D0E-7FC4-47D3-AE27-ECEB6CC4BC7E}" sibTransId="{021F49EE-DBAA-45F4-B1D2-4895C852E814}"/>
    <dgm:cxn modelId="{2049E8EA-9116-4524-BEF3-BB87CC2B24C0}" type="presOf" srcId="{6F18928B-46A3-4E53-B883-2F488744E71C}" destId="{0625F6DB-8FD7-4295-A39C-CC355125F38C}" srcOrd="1" destOrd="0" presId="urn:microsoft.com/office/officeart/2005/8/layout/cycle2"/>
    <dgm:cxn modelId="{5015EA6E-141A-4A14-9B75-8D380B771A2D}" type="presParOf" srcId="{05366D1B-A639-44B4-8BAC-01AB7AFEFD21}" destId="{B4532F7C-438D-40A5-9AB8-0CFA13DD34B5}" srcOrd="0" destOrd="0" presId="urn:microsoft.com/office/officeart/2005/8/layout/cycle2"/>
    <dgm:cxn modelId="{7BAAAF52-9F9F-4693-BB33-13C83EEA372B}" type="presParOf" srcId="{05366D1B-A639-44B4-8BAC-01AB7AFEFD21}" destId="{61BD50CB-E9A4-4AB4-BB77-B0DAF446E43F}" srcOrd="1" destOrd="0" presId="urn:microsoft.com/office/officeart/2005/8/layout/cycle2"/>
    <dgm:cxn modelId="{93C40C91-406A-479B-96C4-0B4D5C89C440}" type="presParOf" srcId="{61BD50CB-E9A4-4AB4-BB77-B0DAF446E43F}" destId="{130DDCE8-FAB9-4EAF-B39F-B966E0695338}" srcOrd="0" destOrd="0" presId="urn:microsoft.com/office/officeart/2005/8/layout/cycle2"/>
    <dgm:cxn modelId="{E2D746E8-565C-487E-BD0F-6480B9F2ED28}" type="presParOf" srcId="{05366D1B-A639-44B4-8BAC-01AB7AFEFD21}" destId="{3AE1E7B1-B25E-405A-BEE0-46E19A8256B0}" srcOrd="2" destOrd="0" presId="urn:microsoft.com/office/officeart/2005/8/layout/cycle2"/>
    <dgm:cxn modelId="{B31A4163-2AA5-4FB2-A1B7-E06088476619}" type="presParOf" srcId="{05366D1B-A639-44B4-8BAC-01AB7AFEFD21}" destId="{6DC2A4B6-ACB0-4401-81CE-7312701B0FAA}" srcOrd="3" destOrd="0" presId="urn:microsoft.com/office/officeart/2005/8/layout/cycle2"/>
    <dgm:cxn modelId="{9F48AB9E-BD37-4C17-9D49-1EB3A0F49AFB}" type="presParOf" srcId="{6DC2A4B6-ACB0-4401-81CE-7312701B0FAA}" destId="{6C4AD197-B53F-43FF-871E-2E16DC402297}" srcOrd="0" destOrd="0" presId="urn:microsoft.com/office/officeart/2005/8/layout/cycle2"/>
    <dgm:cxn modelId="{8ADBDA6E-2ABC-4325-B930-B989542CF6AE}" type="presParOf" srcId="{05366D1B-A639-44B4-8BAC-01AB7AFEFD21}" destId="{F82B7D17-6838-4F31-A60C-F3E2AE720446}" srcOrd="4" destOrd="0" presId="urn:microsoft.com/office/officeart/2005/8/layout/cycle2"/>
    <dgm:cxn modelId="{6B76C2B0-1D34-473D-A612-E4E1369DA251}" type="presParOf" srcId="{05366D1B-A639-44B4-8BAC-01AB7AFEFD21}" destId="{ED6D69BE-059A-4099-9A6C-A63D9F119348}" srcOrd="5" destOrd="0" presId="urn:microsoft.com/office/officeart/2005/8/layout/cycle2"/>
    <dgm:cxn modelId="{C706AE56-9F4C-4897-B180-B2E46764B08E}" type="presParOf" srcId="{ED6D69BE-059A-4099-9A6C-A63D9F119348}" destId="{3C1E1FB5-96F5-4218-AA81-158898BB093C}" srcOrd="0" destOrd="0" presId="urn:microsoft.com/office/officeart/2005/8/layout/cycle2"/>
    <dgm:cxn modelId="{B4616410-BABF-45ED-8DBC-C4B733EE2AC6}" type="presParOf" srcId="{05366D1B-A639-44B4-8BAC-01AB7AFEFD21}" destId="{7D735D5B-EFF9-44EB-BAC4-2DBCC2A5BA49}" srcOrd="6" destOrd="0" presId="urn:microsoft.com/office/officeart/2005/8/layout/cycle2"/>
    <dgm:cxn modelId="{455E564C-CD8A-4EC2-A115-3B5AE607892E}" type="presParOf" srcId="{05366D1B-A639-44B4-8BAC-01AB7AFEFD21}" destId="{197BC3E2-612E-44EE-A17C-D595566A2F87}" srcOrd="7" destOrd="0" presId="urn:microsoft.com/office/officeart/2005/8/layout/cycle2"/>
    <dgm:cxn modelId="{7EABF055-AD39-4488-A727-903746442EC7}" type="presParOf" srcId="{197BC3E2-612E-44EE-A17C-D595566A2F87}" destId="{0625F6DB-8FD7-4295-A39C-CC355125F38C}" srcOrd="0" destOrd="0" presId="urn:microsoft.com/office/officeart/2005/8/layout/cycle2"/>
    <dgm:cxn modelId="{C5356C90-AA84-4616-B600-264FD950DB79}" type="presParOf" srcId="{05366D1B-A639-44B4-8BAC-01AB7AFEFD21}" destId="{33062929-4B27-4B88-B9D6-224C89C1264A}" srcOrd="8" destOrd="0" presId="urn:microsoft.com/office/officeart/2005/8/layout/cycle2"/>
    <dgm:cxn modelId="{8C3AEC81-4119-4E56-9A0D-AFF8591EE0B4}" type="presParOf" srcId="{05366D1B-A639-44B4-8BAC-01AB7AFEFD21}" destId="{5A01D4D0-2771-4660-8F4C-DC4452C4B898}" srcOrd="9" destOrd="0" presId="urn:microsoft.com/office/officeart/2005/8/layout/cycle2"/>
    <dgm:cxn modelId="{8032CD6A-02FD-4CA6-81A6-65F5B5FA1E1C}" type="presParOf" srcId="{5A01D4D0-2771-4660-8F4C-DC4452C4B898}" destId="{01065558-207D-46C4-A5C4-FBA7055C26CF}" srcOrd="0" destOrd="0" presId="urn:microsoft.com/office/officeart/2005/8/layout/cycle2"/>
    <dgm:cxn modelId="{CD0436A1-F708-427B-882E-6C176125B9B3}" type="presParOf" srcId="{05366D1B-A639-44B4-8BAC-01AB7AFEFD21}" destId="{976B38CE-D70E-41A1-AD19-D5927EE8FDC2}" srcOrd="10" destOrd="0" presId="urn:microsoft.com/office/officeart/2005/8/layout/cycle2"/>
    <dgm:cxn modelId="{3340F6CA-2D48-492E-A60D-7FCEDC2D2FA0}" type="presParOf" srcId="{05366D1B-A639-44B4-8BAC-01AB7AFEFD21}" destId="{FB002D02-5754-40F2-9FFE-2E391D9FFF1A}" srcOrd="11" destOrd="0" presId="urn:microsoft.com/office/officeart/2005/8/layout/cycle2"/>
    <dgm:cxn modelId="{E16437B6-0C18-4BA0-86A4-B0C13678BD0B}" type="presParOf" srcId="{FB002D02-5754-40F2-9FFE-2E391D9FFF1A}" destId="{BCFF1B9E-C20D-45C5-A604-808676CFC408}"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01862F4-1B1E-416C-8BEB-FE7769EC81B1}"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EC"/>
        </a:p>
      </dgm:t>
    </dgm:pt>
    <dgm:pt modelId="{482AAAA2-DB31-45A9-940B-07EE34FB7D59}">
      <dgm:prSet phldrT="[Texto]" custT="1"/>
      <dgm:spPr>
        <a:solidFill>
          <a:srgbClr val="0B7242"/>
        </a:solidFill>
      </dgm:spPr>
      <dgm:t>
        <a:bodyPr/>
        <a:lstStyle/>
        <a:p>
          <a:pPr algn="just"/>
          <a:r>
            <a:rPr lang="es-MX" sz="1400" dirty="0"/>
            <a:t>Es imprescindible destacar la importancia de la actividad físico recreativa como herramienta para detener la presencia de enfermedades crónico degenerativas y otras en los adultos mayores; por tal razón se recomienda aplicar este tipo de intervenciones con otro tipo de adultos mayores para confirmar los beneficios que tiene la presenta propuesta </a:t>
          </a:r>
          <a:r>
            <a:rPr lang="es-MX" sz="1400" dirty="0" err="1"/>
            <a:t>on</a:t>
          </a:r>
          <a:r>
            <a:rPr lang="es-MX" sz="1400" dirty="0"/>
            <a:t>- line.</a:t>
          </a:r>
          <a:endParaRPr lang="es-EC" sz="1400" dirty="0"/>
        </a:p>
      </dgm:t>
    </dgm:pt>
    <dgm:pt modelId="{DCD3E705-D6D3-4341-875C-7402A0547508}" type="parTrans" cxnId="{5C2DEFA5-0079-4CA2-9DA2-237FB3584569}">
      <dgm:prSet/>
      <dgm:spPr/>
      <dgm:t>
        <a:bodyPr/>
        <a:lstStyle/>
        <a:p>
          <a:pPr algn="l"/>
          <a:endParaRPr lang="es-EC" sz="2000"/>
        </a:p>
      </dgm:t>
    </dgm:pt>
    <dgm:pt modelId="{F7E7E78C-D405-4169-999A-AA348241FBBD}" type="sibTrans" cxnId="{5C2DEFA5-0079-4CA2-9DA2-237FB3584569}">
      <dgm:prSet/>
      <dgm:spPr/>
      <dgm:t>
        <a:bodyPr/>
        <a:lstStyle/>
        <a:p>
          <a:pPr algn="l"/>
          <a:endParaRPr lang="es-EC" sz="2000"/>
        </a:p>
      </dgm:t>
    </dgm:pt>
    <dgm:pt modelId="{C5EF5C87-867E-48F7-BA3E-CCF1FA2D2552}">
      <dgm:prSet phldrT="[Texto]" custT="1"/>
      <dgm:spPr/>
      <dgm:t>
        <a:bodyPr/>
        <a:lstStyle/>
        <a:p>
          <a:pPr algn="just"/>
          <a:r>
            <a:rPr lang="es-MX" sz="1400" dirty="0"/>
            <a:t>Difundir a las autoridades del estado ecuatoriano, la importancia que tiene desarrollar la  recreación en este rango de edad, en virtud que promueve el ahorro de recursos económicos, evitando la ingesta de medicamentos químicos por parte de los adultos mayores. </a:t>
          </a:r>
          <a:endParaRPr lang="es-EC" sz="1400" dirty="0"/>
        </a:p>
      </dgm:t>
    </dgm:pt>
    <dgm:pt modelId="{D7F5E52B-E22F-4E7A-B43F-5F06E90500C4}" type="parTrans" cxnId="{735D51BA-2480-4485-AC50-95DAEC9E0999}">
      <dgm:prSet/>
      <dgm:spPr/>
      <dgm:t>
        <a:bodyPr/>
        <a:lstStyle/>
        <a:p>
          <a:pPr algn="l"/>
          <a:endParaRPr lang="es-EC" sz="2000"/>
        </a:p>
      </dgm:t>
    </dgm:pt>
    <dgm:pt modelId="{16D9E063-B6DF-491A-857B-46BC7DE1FE8A}" type="sibTrans" cxnId="{735D51BA-2480-4485-AC50-95DAEC9E0999}">
      <dgm:prSet/>
      <dgm:spPr/>
      <dgm:t>
        <a:bodyPr/>
        <a:lstStyle/>
        <a:p>
          <a:pPr algn="l"/>
          <a:endParaRPr lang="es-EC" sz="2000"/>
        </a:p>
      </dgm:t>
    </dgm:pt>
    <dgm:pt modelId="{5F2B6A24-3422-453E-A262-016EBCFF3CF8}">
      <dgm:prSet phldrT="[Texto]" custT="1"/>
      <dgm:spPr>
        <a:solidFill>
          <a:srgbClr val="9EB786"/>
        </a:solidFill>
      </dgm:spPr>
      <dgm:t>
        <a:bodyPr/>
        <a:lstStyle/>
        <a:p>
          <a:pPr algn="just"/>
          <a:r>
            <a:rPr lang="es-MX" sz="1400" dirty="0"/>
            <a:t>A partir de los </a:t>
          </a:r>
          <a:r>
            <a:rPr lang="es-EC" sz="1400" dirty="0"/>
            <a:t>resultados de la presente  investigación, se recomienda considerar la ejecución de estas actividades recreativas en instituciones públicas y privadas; con el propósito de difundir los beneficios que produce.</a:t>
          </a:r>
        </a:p>
      </dgm:t>
    </dgm:pt>
    <dgm:pt modelId="{30E9D7FC-4C4F-4CC2-8107-7EC4AC65F6A5}" type="parTrans" cxnId="{FABB6FC7-4267-4292-8AE8-26B63C14ADF1}">
      <dgm:prSet/>
      <dgm:spPr/>
      <dgm:t>
        <a:bodyPr/>
        <a:lstStyle/>
        <a:p>
          <a:pPr algn="l"/>
          <a:endParaRPr lang="es-EC" sz="2000"/>
        </a:p>
      </dgm:t>
    </dgm:pt>
    <dgm:pt modelId="{C40A52CA-D63A-4998-A214-E788EDAAB352}" type="sibTrans" cxnId="{FABB6FC7-4267-4292-8AE8-26B63C14ADF1}">
      <dgm:prSet/>
      <dgm:spPr/>
      <dgm:t>
        <a:bodyPr/>
        <a:lstStyle/>
        <a:p>
          <a:pPr algn="l"/>
          <a:endParaRPr lang="es-EC" sz="2000"/>
        </a:p>
      </dgm:t>
    </dgm:pt>
    <dgm:pt modelId="{BB351978-2970-4806-8745-127BB7DEA567}">
      <dgm:prSet custT="1"/>
      <dgm:spPr>
        <a:solidFill>
          <a:schemeClr val="accent4">
            <a:lumMod val="75000"/>
          </a:schemeClr>
        </a:solidFill>
      </dgm:spPr>
      <dgm:t>
        <a:bodyPr/>
        <a:lstStyle/>
        <a:p>
          <a:pPr algn="just"/>
          <a:r>
            <a:rPr lang="es-MX" sz="1400" dirty="0"/>
            <a:t>Mientras estén presentes este tipo de pandemias, el adulto mayor debe continuar protegiéndose, y buscar alternativas para desarrollar actividades físicas a través de la utilización de herramientas virtuales que disminuyan la posibilidad de contagios y así precautelar la vida del ser humano.</a:t>
          </a:r>
          <a:endParaRPr lang="es-EC" sz="1400" dirty="0"/>
        </a:p>
      </dgm:t>
    </dgm:pt>
    <dgm:pt modelId="{E4EB64C8-D506-4D0C-BC0F-523144E0D266}" type="parTrans" cxnId="{1FF093AB-341F-4C46-83A6-1D03C7185B18}">
      <dgm:prSet/>
      <dgm:spPr/>
      <dgm:t>
        <a:bodyPr/>
        <a:lstStyle/>
        <a:p>
          <a:pPr algn="l"/>
          <a:endParaRPr lang="es-EC" sz="2000"/>
        </a:p>
      </dgm:t>
    </dgm:pt>
    <dgm:pt modelId="{34E8EC72-D7E5-4AC7-91D3-11C65DA085A9}" type="sibTrans" cxnId="{1FF093AB-341F-4C46-83A6-1D03C7185B18}">
      <dgm:prSet/>
      <dgm:spPr/>
      <dgm:t>
        <a:bodyPr/>
        <a:lstStyle/>
        <a:p>
          <a:pPr algn="l"/>
          <a:endParaRPr lang="es-EC" sz="2000"/>
        </a:p>
      </dgm:t>
    </dgm:pt>
    <dgm:pt modelId="{73E24294-C24A-444B-BA20-A809A0EDE850}">
      <dgm:prSet custT="1"/>
      <dgm:spPr>
        <a:solidFill>
          <a:srgbClr val="FF0000"/>
        </a:solidFill>
      </dgm:spPr>
      <dgm:t>
        <a:bodyPr/>
        <a:lstStyle/>
        <a:p>
          <a:pPr algn="just"/>
          <a:r>
            <a:rPr lang="es-MX" sz="1400" dirty="0"/>
            <a:t>El adulto mayor debe conocer los derechos que le asiste en temas relacionados con la actividad física y la recreación, para exigir de manera fundamentada opciones que le permitan mejorar su estilo y calidad de vida. </a:t>
          </a:r>
          <a:endParaRPr lang="es-EC" sz="1400" dirty="0"/>
        </a:p>
      </dgm:t>
    </dgm:pt>
    <dgm:pt modelId="{7776300B-B984-490A-936D-046839733815}" type="parTrans" cxnId="{476BFEEB-7385-4E5B-913D-54D395757935}">
      <dgm:prSet/>
      <dgm:spPr/>
      <dgm:t>
        <a:bodyPr/>
        <a:lstStyle/>
        <a:p>
          <a:pPr algn="l"/>
          <a:endParaRPr lang="es-EC" sz="2000"/>
        </a:p>
      </dgm:t>
    </dgm:pt>
    <dgm:pt modelId="{F69CDDA4-FDED-4B41-85A2-FC78B60E6B6E}" type="sibTrans" cxnId="{476BFEEB-7385-4E5B-913D-54D395757935}">
      <dgm:prSet/>
      <dgm:spPr/>
      <dgm:t>
        <a:bodyPr/>
        <a:lstStyle/>
        <a:p>
          <a:pPr algn="l"/>
          <a:endParaRPr lang="es-EC" sz="2000"/>
        </a:p>
      </dgm:t>
    </dgm:pt>
    <dgm:pt modelId="{F962BD48-C514-4C58-BE02-F58210F7B81E}" type="pres">
      <dgm:prSet presAssocID="{301862F4-1B1E-416C-8BEB-FE7769EC81B1}" presName="linearFlow" presStyleCnt="0">
        <dgm:presLayoutVars>
          <dgm:dir/>
          <dgm:resizeHandles val="exact"/>
        </dgm:presLayoutVars>
      </dgm:prSet>
      <dgm:spPr/>
    </dgm:pt>
    <dgm:pt modelId="{0627F7C6-7B14-48FA-B10A-38E6BDF49B04}" type="pres">
      <dgm:prSet presAssocID="{482AAAA2-DB31-45A9-940B-07EE34FB7D59}" presName="composite" presStyleCnt="0"/>
      <dgm:spPr/>
    </dgm:pt>
    <dgm:pt modelId="{E57BE4FA-0EF3-4766-AC04-28A8C3A3E3E2}" type="pres">
      <dgm:prSet presAssocID="{482AAAA2-DB31-45A9-940B-07EE34FB7D59}" presName="imgShp" presStyleLbl="fgImgPlace1" presStyleIdx="0" presStyleCnt="5" custLinFactNeighborY="-1085"/>
      <dgm:spPr>
        <a:blipFill rotWithShape="1">
          <a:blip xmlns:r="http://schemas.openxmlformats.org/officeDocument/2006/relationships" r:embed="rId1" cstate="print"/>
          <a:srcRect/>
          <a:stretch>
            <a:fillRect/>
          </a:stretch>
        </a:blipFill>
      </dgm:spPr>
    </dgm:pt>
    <dgm:pt modelId="{C385D9E5-77D4-41C6-A250-68C701F64E6F}" type="pres">
      <dgm:prSet presAssocID="{482AAAA2-DB31-45A9-940B-07EE34FB7D59}" presName="txShp" presStyleLbl="node1" presStyleIdx="0" presStyleCnt="5">
        <dgm:presLayoutVars>
          <dgm:bulletEnabled val="1"/>
        </dgm:presLayoutVars>
      </dgm:prSet>
      <dgm:spPr/>
    </dgm:pt>
    <dgm:pt modelId="{CEE45BE7-7204-40A2-B535-FA61E7F382BC}" type="pres">
      <dgm:prSet presAssocID="{F7E7E78C-D405-4169-999A-AA348241FBBD}" presName="spacing" presStyleCnt="0"/>
      <dgm:spPr/>
    </dgm:pt>
    <dgm:pt modelId="{9369B158-88F7-4EF9-8160-95CFFA87BA02}" type="pres">
      <dgm:prSet presAssocID="{C5EF5C87-867E-48F7-BA3E-CCF1FA2D2552}" presName="composite" presStyleCnt="0"/>
      <dgm:spPr/>
    </dgm:pt>
    <dgm:pt modelId="{3FE488FC-1EED-46F0-9036-858C1549E2D4}" type="pres">
      <dgm:prSet presAssocID="{C5EF5C87-867E-48F7-BA3E-CCF1FA2D2552}" presName="imgShp" presStyleLbl="fgImgPlace1" presStyleIdx="1" presStyleCnt="5"/>
      <dgm:spPr>
        <a:blipFill rotWithShape="1">
          <a:blip xmlns:r="http://schemas.openxmlformats.org/officeDocument/2006/relationships" r:embed="rId1" cstate="print"/>
          <a:srcRect/>
          <a:stretch>
            <a:fillRect/>
          </a:stretch>
        </a:blipFill>
      </dgm:spPr>
    </dgm:pt>
    <dgm:pt modelId="{A617ED19-2CB2-4EAC-AB8A-9B88C9A28BB7}" type="pres">
      <dgm:prSet presAssocID="{C5EF5C87-867E-48F7-BA3E-CCF1FA2D2552}" presName="txShp" presStyleLbl="node1" presStyleIdx="1" presStyleCnt="5">
        <dgm:presLayoutVars>
          <dgm:bulletEnabled val="1"/>
        </dgm:presLayoutVars>
      </dgm:prSet>
      <dgm:spPr/>
    </dgm:pt>
    <dgm:pt modelId="{9297CAAC-869F-442D-BDC7-8A14A7ADB99D}" type="pres">
      <dgm:prSet presAssocID="{16D9E063-B6DF-491A-857B-46BC7DE1FE8A}" presName="spacing" presStyleCnt="0"/>
      <dgm:spPr/>
    </dgm:pt>
    <dgm:pt modelId="{75C26AD0-E767-4294-AEE1-BA95990A6DF8}" type="pres">
      <dgm:prSet presAssocID="{5F2B6A24-3422-453E-A262-016EBCFF3CF8}" presName="composite" presStyleCnt="0"/>
      <dgm:spPr/>
    </dgm:pt>
    <dgm:pt modelId="{85F6406D-AD5D-4B61-A9CB-10437E656002}" type="pres">
      <dgm:prSet presAssocID="{5F2B6A24-3422-453E-A262-016EBCFF3CF8}" presName="imgShp" presStyleLbl="fgImgPlace1" presStyleIdx="2" presStyleCnt="5"/>
      <dgm:spPr>
        <a:blipFill rotWithShape="1">
          <a:blip xmlns:r="http://schemas.openxmlformats.org/officeDocument/2006/relationships" r:embed="rId1" cstate="print"/>
          <a:srcRect/>
          <a:stretch>
            <a:fillRect/>
          </a:stretch>
        </a:blipFill>
      </dgm:spPr>
    </dgm:pt>
    <dgm:pt modelId="{4135590F-EC9E-4D04-A1BE-BE19797E2F0C}" type="pres">
      <dgm:prSet presAssocID="{5F2B6A24-3422-453E-A262-016EBCFF3CF8}" presName="txShp" presStyleLbl="node1" presStyleIdx="2" presStyleCnt="5">
        <dgm:presLayoutVars>
          <dgm:bulletEnabled val="1"/>
        </dgm:presLayoutVars>
      </dgm:prSet>
      <dgm:spPr/>
    </dgm:pt>
    <dgm:pt modelId="{176439FE-C1F2-45EE-9BD4-1BBF176800EF}" type="pres">
      <dgm:prSet presAssocID="{C40A52CA-D63A-4998-A214-E788EDAAB352}" presName="spacing" presStyleCnt="0"/>
      <dgm:spPr/>
    </dgm:pt>
    <dgm:pt modelId="{C06B6BAA-BE64-4A14-8AF3-03ACCF7AB86E}" type="pres">
      <dgm:prSet presAssocID="{BB351978-2970-4806-8745-127BB7DEA567}" presName="composite" presStyleCnt="0"/>
      <dgm:spPr/>
    </dgm:pt>
    <dgm:pt modelId="{8746B1E1-51C0-4F91-B3BA-29317F00A1A6}" type="pres">
      <dgm:prSet presAssocID="{BB351978-2970-4806-8745-127BB7DEA567}" presName="imgShp" presStyleLbl="fgImgPlace1" presStyleIdx="3" presStyleCnt="5"/>
      <dgm:spPr>
        <a:blipFill rotWithShape="1">
          <a:blip xmlns:r="http://schemas.openxmlformats.org/officeDocument/2006/relationships" r:embed="rId2"/>
          <a:srcRect/>
          <a:stretch>
            <a:fillRect/>
          </a:stretch>
        </a:blipFill>
      </dgm:spPr>
    </dgm:pt>
    <dgm:pt modelId="{F050A8A6-310A-4B79-8AFE-0825D453F657}" type="pres">
      <dgm:prSet presAssocID="{BB351978-2970-4806-8745-127BB7DEA567}" presName="txShp" presStyleLbl="node1" presStyleIdx="3" presStyleCnt="5">
        <dgm:presLayoutVars>
          <dgm:bulletEnabled val="1"/>
        </dgm:presLayoutVars>
      </dgm:prSet>
      <dgm:spPr/>
    </dgm:pt>
    <dgm:pt modelId="{0648A7CD-33C2-45E9-8546-8D0D418ED9A1}" type="pres">
      <dgm:prSet presAssocID="{34E8EC72-D7E5-4AC7-91D3-11C65DA085A9}" presName="spacing" presStyleCnt="0"/>
      <dgm:spPr/>
    </dgm:pt>
    <dgm:pt modelId="{2EC096E1-EAE1-4AD7-A211-B552A60C9153}" type="pres">
      <dgm:prSet presAssocID="{73E24294-C24A-444B-BA20-A809A0EDE850}" presName="composite" presStyleCnt="0"/>
      <dgm:spPr/>
    </dgm:pt>
    <dgm:pt modelId="{1188A198-114A-440D-A67D-6A32DD92E09E}" type="pres">
      <dgm:prSet presAssocID="{73E24294-C24A-444B-BA20-A809A0EDE850}" presName="imgShp" presStyleLbl="fgImgPlace1" presStyleIdx="4" presStyleCnt="5"/>
      <dgm:spPr>
        <a:blipFill rotWithShape="1">
          <a:blip xmlns:r="http://schemas.openxmlformats.org/officeDocument/2006/relationships" r:embed="rId2"/>
          <a:srcRect/>
          <a:stretch>
            <a:fillRect/>
          </a:stretch>
        </a:blipFill>
      </dgm:spPr>
    </dgm:pt>
    <dgm:pt modelId="{755E7D37-7F25-43DF-A56C-CE872963A4CC}" type="pres">
      <dgm:prSet presAssocID="{73E24294-C24A-444B-BA20-A809A0EDE850}" presName="txShp" presStyleLbl="node1" presStyleIdx="4" presStyleCnt="5">
        <dgm:presLayoutVars>
          <dgm:bulletEnabled val="1"/>
        </dgm:presLayoutVars>
      </dgm:prSet>
      <dgm:spPr/>
    </dgm:pt>
  </dgm:ptLst>
  <dgm:cxnLst>
    <dgm:cxn modelId="{50A3903E-63A3-41E8-8A6E-DADBF7E0CB8A}" type="presOf" srcId="{5F2B6A24-3422-453E-A262-016EBCFF3CF8}" destId="{4135590F-EC9E-4D04-A1BE-BE19797E2F0C}" srcOrd="0" destOrd="0" presId="urn:microsoft.com/office/officeart/2005/8/layout/vList3"/>
    <dgm:cxn modelId="{5043B573-B95B-4F17-B867-25CB1338BEF1}" type="presOf" srcId="{301862F4-1B1E-416C-8BEB-FE7769EC81B1}" destId="{F962BD48-C514-4C58-BE02-F58210F7B81E}" srcOrd="0" destOrd="0" presId="urn:microsoft.com/office/officeart/2005/8/layout/vList3"/>
    <dgm:cxn modelId="{8B415858-3C26-4248-B69B-93D7F783548F}" type="presOf" srcId="{C5EF5C87-867E-48F7-BA3E-CCF1FA2D2552}" destId="{A617ED19-2CB2-4EAC-AB8A-9B88C9A28BB7}" srcOrd="0" destOrd="0" presId="urn:microsoft.com/office/officeart/2005/8/layout/vList3"/>
    <dgm:cxn modelId="{EDEC1A83-0E2D-40F8-BA77-DDAA02E8C319}" type="presOf" srcId="{482AAAA2-DB31-45A9-940B-07EE34FB7D59}" destId="{C385D9E5-77D4-41C6-A250-68C701F64E6F}" srcOrd="0" destOrd="0" presId="urn:microsoft.com/office/officeart/2005/8/layout/vList3"/>
    <dgm:cxn modelId="{616BCB8B-802A-4453-98F5-B39AAACDAAE2}" type="presOf" srcId="{BB351978-2970-4806-8745-127BB7DEA567}" destId="{F050A8A6-310A-4B79-8AFE-0825D453F657}" srcOrd="0" destOrd="0" presId="urn:microsoft.com/office/officeart/2005/8/layout/vList3"/>
    <dgm:cxn modelId="{63CFB898-A8AB-497F-AB3D-F25ACC91F051}" type="presOf" srcId="{73E24294-C24A-444B-BA20-A809A0EDE850}" destId="{755E7D37-7F25-43DF-A56C-CE872963A4CC}" srcOrd="0" destOrd="0" presId="urn:microsoft.com/office/officeart/2005/8/layout/vList3"/>
    <dgm:cxn modelId="{5C2DEFA5-0079-4CA2-9DA2-237FB3584569}" srcId="{301862F4-1B1E-416C-8BEB-FE7769EC81B1}" destId="{482AAAA2-DB31-45A9-940B-07EE34FB7D59}" srcOrd="0" destOrd="0" parTransId="{DCD3E705-D6D3-4341-875C-7402A0547508}" sibTransId="{F7E7E78C-D405-4169-999A-AA348241FBBD}"/>
    <dgm:cxn modelId="{1FF093AB-341F-4C46-83A6-1D03C7185B18}" srcId="{301862F4-1B1E-416C-8BEB-FE7769EC81B1}" destId="{BB351978-2970-4806-8745-127BB7DEA567}" srcOrd="3" destOrd="0" parTransId="{E4EB64C8-D506-4D0C-BC0F-523144E0D266}" sibTransId="{34E8EC72-D7E5-4AC7-91D3-11C65DA085A9}"/>
    <dgm:cxn modelId="{735D51BA-2480-4485-AC50-95DAEC9E0999}" srcId="{301862F4-1B1E-416C-8BEB-FE7769EC81B1}" destId="{C5EF5C87-867E-48F7-BA3E-CCF1FA2D2552}" srcOrd="1" destOrd="0" parTransId="{D7F5E52B-E22F-4E7A-B43F-5F06E90500C4}" sibTransId="{16D9E063-B6DF-491A-857B-46BC7DE1FE8A}"/>
    <dgm:cxn modelId="{FABB6FC7-4267-4292-8AE8-26B63C14ADF1}" srcId="{301862F4-1B1E-416C-8BEB-FE7769EC81B1}" destId="{5F2B6A24-3422-453E-A262-016EBCFF3CF8}" srcOrd="2" destOrd="0" parTransId="{30E9D7FC-4C4F-4CC2-8107-7EC4AC65F6A5}" sibTransId="{C40A52CA-D63A-4998-A214-E788EDAAB352}"/>
    <dgm:cxn modelId="{476BFEEB-7385-4E5B-913D-54D395757935}" srcId="{301862F4-1B1E-416C-8BEB-FE7769EC81B1}" destId="{73E24294-C24A-444B-BA20-A809A0EDE850}" srcOrd="4" destOrd="0" parTransId="{7776300B-B984-490A-936D-046839733815}" sibTransId="{F69CDDA4-FDED-4B41-85A2-FC78B60E6B6E}"/>
    <dgm:cxn modelId="{30DE755F-9CBD-47A3-8BF1-AC48C715D43B}" type="presParOf" srcId="{F962BD48-C514-4C58-BE02-F58210F7B81E}" destId="{0627F7C6-7B14-48FA-B10A-38E6BDF49B04}" srcOrd="0" destOrd="0" presId="urn:microsoft.com/office/officeart/2005/8/layout/vList3"/>
    <dgm:cxn modelId="{843A5A75-BE09-4A7F-B0D4-A0B7D75E3252}" type="presParOf" srcId="{0627F7C6-7B14-48FA-B10A-38E6BDF49B04}" destId="{E57BE4FA-0EF3-4766-AC04-28A8C3A3E3E2}" srcOrd="0" destOrd="0" presId="urn:microsoft.com/office/officeart/2005/8/layout/vList3"/>
    <dgm:cxn modelId="{E970B29A-898A-450C-A4B0-27B0F6F4D246}" type="presParOf" srcId="{0627F7C6-7B14-48FA-B10A-38E6BDF49B04}" destId="{C385D9E5-77D4-41C6-A250-68C701F64E6F}" srcOrd="1" destOrd="0" presId="urn:microsoft.com/office/officeart/2005/8/layout/vList3"/>
    <dgm:cxn modelId="{F62FCF08-8677-4F2C-85CD-524D7B5DE1E3}" type="presParOf" srcId="{F962BD48-C514-4C58-BE02-F58210F7B81E}" destId="{CEE45BE7-7204-40A2-B535-FA61E7F382BC}" srcOrd="1" destOrd="0" presId="urn:microsoft.com/office/officeart/2005/8/layout/vList3"/>
    <dgm:cxn modelId="{2DCB7798-C19D-42B5-A8D3-32AE342608EA}" type="presParOf" srcId="{F962BD48-C514-4C58-BE02-F58210F7B81E}" destId="{9369B158-88F7-4EF9-8160-95CFFA87BA02}" srcOrd="2" destOrd="0" presId="urn:microsoft.com/office/officeart/2005/8/layout/vList3"/>
    <dgm:cxn modelId="{21B03DDF-6620-4387-BDFB-B0843A4570EC}" type="presParOf" srcId="{9369B158-88F7-4EF9-8160-95CFFA87BA02}" destId="{3FE488FC-1EED-46F0-9036-858C1549E2D4}" srcOrd="0" destOrd="0" presId="urn:microsoft.com/office/officeart/2005/8/layout/vList3"/>
    <dgm:cxn modelId="{16833A34-F486-4CCA-98B0-358B9648D7D8}" type="presParOf" srcId="{9369B158-88F7-4EF9-8160-95CFFA87BA02}" destId="{A617ED19-2CB2-4EAC-AB8A-9B88C9A28BB7}" srcOrd="1" destOrd="0" presId="urn:microsoft.com/office/officeart/2005/8/layout/vList3"/>
    <dgm:cxn modelId="{D1464781-660D-471F-89FA-22B9416E53CD}" type="presParOf" srcId="{F962BD48-C514-4C58-BE02-F58210F7B81E}" destId="{9297CAAC-869F-442D-BDC7-8A14A7ADB99D}" srcOrd="3" destOrd="0" presId="urn:microsoft.com/office/officeart/2005/8/layout/vList3"/>
    <dgm:cxn modelId="{02E638DE-0286-496E-8CD5-80DED41621D5}" type="presParOf" srcId="{F962BD48-C514-4C58-BE02-F58210F7B81E}" destId="{75C26AD0-E767-4294-AEE1-BA95990A6DF8}" srcOrd="4" destOrd="0" presId="urn:microsoft.com/office/officeart/2005/8/layout/vList3"/>
    <dgm:cxn modelId="{6A00AF58-39E9-4540-95D4-27C028E82E2E}" type="presParOf" srcId="{75C26AD0-E767-4294-AEE1-BA95990A6DF8}" destId="{85F6406D-AD5D-4B61-A9CB-10437E656002}" srcOrd="0" destOrd="0" presId="urn:microsoft.com/office/officeart/2005/8/layout/vList3"/>
    <dgm:cxn modelId="{70725674-12B6-4F94-B18D-01ACCF29B0DF}" type="presParOf" srcId="{75C26AD0-E767-4294-AEE1-BA95990A6DF8}" destId="{4135590F-EC9E-4D04-A1BE-BE19797E2F0C}" srcOrd="1" destOrd="0" presId="urn:microsoft.com/office/officeart/2005/8/layout/vList3"/>
    <dgm:cxn modelId="{99D8C65B-9457-4FE1-A5AB-18435F68DC42}" type="presParOf" srcId="{F962BD48-C514-4C58-BE02-F58210F7B81E}" destId="{176439FE-C1F2-45EE-9BD4-1BBF176800EF}" srcOrd="5" destOrd="0" presId="urn:microsoft.com/office/officeart/2005/8/layout/vList3"/>
    <dgm:cxn modelId="{28B708CF-F550-4085-8256-21EB0723C27F}" type="presParOf" srcId="{F962BD48-C514-4C58-BE02-F58210F7B81E}" destId="{C06B6BAA-BE64-4A14-8AF3-03ACCF7AB86E}" srcOrd="6" destOrd="0" presId="urn:microsoft.com/office/officeart/2005/8/layout/vList3"/>
    <dgm:cxn modelId="{9329FA9C-C708-49FC-BE82-7528D1A74FD1}" type="presParOf" srcId="{C06B6BAA-BE64-4A14-8AF3-03ACCF7AB86E}" destId="{8746B1E1-51C0-4F91-B3BA-29317F00A1A6}" srcOrd="0" destOrd="0" presId="urn:microsoft.com/office/officeart/2005/8/layout/vList3"/>
    <dgm:cxn modelId="{087AF303-2F1F-4F90-B3A4-20E140157E64}" type="presParOf" srcId="{C06B6BAA-BE64-4A14-8AF3-03ACCF7AB86E}" destId="{F050A8A6-310A-4B79-8AFE-0825D453F657}" srcOrd="1" destOrd="0" presId="urn:microsoft.com/office/officeart/2005/8/layout/vList3"/>
    <dgm:cxn modelId="{7A9CFF5C-F949-49F3-AA23-43C5818417F4}" type="presParOf" srcId="{F962BD48-C514-4C58-BE02-F58210F7B81E}" destId="{0648A7CD-33C2-45E9-8546-8D0D418ED9A1}" srcOrd="7" destOrd="0" presId="urn:microsoft.com/office/officeart/2005/8/layout/vList3"/>
    <dgm:cxn modelId="{B03E5041-E962-4F85-84BD-B66E6472D75C}" type="presParOf" srcId="{F962BD48-C514-4C58-BE02-F58210F7B81E}" destId="{2EC096E1-EAE1-4AD7-A211-B552A60C9153}" srcOrd="8" destOrd="0" presId="urn:microsoft.com/office/officeart/2005/8/layout/vList3"/>
    <dgm:cxn modelId="{1621F8C2-2E08-479A-85C4-B3CBACC0BDE0}" type="presParOf" srcId="{2EC096E1-EAE1-4AD7-A211-B552A60C9153}" destId="{1188A198-114A-440D-A67D-6A32DD92E09E}" srcOrd="0" destOrd="0" presId="urn:microsoft.com/office/officeart/2005/8/layout/vList3"/>
    <dgm:cxn modelId="{0E4700CE-63DC-4EEB-A4BD-04086084E1A0}" type="presParOf" srcId="{2EC096E1-EAE1-4AD7-A211-B552A60C9153}" destId="{755E7D37-7F25-43DF-A56C-CE872963A4C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0C31A3-2C25-4468-ADEA-89B9D82967D0}" type="doc">
      <dgm:prSet loTypeId="urn:microsoft.com/office/officeart/2005/8/layout/hList9" loCatId="list" qsTypeId="urn:microsoft.com/office/officeart/2005/8/quickstyle/simple1" qsCatId="simple" csTypeId="urn:microsoft.com/office/officeart/2005/8/colors/colorful3" csCatId="colorful" phldr="1"/>
      <dgm:spPr/>
      <dgm:t>
        <a:bodyPr/>
        <a:lstStyle/>
        <a:p>
          <a:endParaRPr lang="es-EC"/>
        </a:p>
      </dgm:t>
    </dgm:pt>
    <dgm:pt modelId="{77100E37-11C5-468F-88D6-30CA88E73079}">
      <dgm:prSet phldrT="[Texto]" custT="1"/>
      <dgm:spPr>
        <a:solidFill>
          <a:srgbClr val="0B7242"/>
        </a:solidFill>
        <a:ln>
          <a:solidFill>
            <a:srgbClr val="9EB786"/>
          </a:solidFill>
        </a:ln>
      </dgm:spPr>
      <dgm:t>
        <a:bodyPr/>
        <a:lstStyle/>
        <a:p>
          <a:r>
            <a:rPr lang="es-ES" sz="1600" dirty="0"/>
            <a:t>Objetivo General</a:t>
          </a:r>
        </a:p>
      </dgm:t>
    </dgm:pt>
    <dgm:pt modelId="{CF05152E-C583-4BB5-9A67-88498DFE091B}" type="parTrans" cxnId="{CF4419F5-1AD1-403A-BB7F-9341E07A5361}">
      <dgm:prSet/>
      <dgm:spPr/>
      <dgm:t>
        <a:bodyPr/>
        <a:lstStyle/>
        <a:p>
          <a:endParaRPr lang="es-EC"/>
        </a:p>
      </dgm:t>
    </dgm:pt>
    <dgm:pt modelId="{D0F999B9-4752-49F0-BD9E-84B0B07A05AA}" type="sibTrans" cxnId="{CF4419F5-1AD1-403A-BB7F-9341E07A5361}">
      <dgm:prSet/>
      <dgm:spPr/>
      <dgm:t>
        <a:bodyPr/>
        <a:lstStyle/>
        <a:p>
          <a:endParaRPr lang="es-EC"/>
        </a:p>
      </dgm:t>
    </dgm:pt>
    <dgm:pt modelId="{DFBD4216-D34E-47FB-A194-2E66AF6A0618}">
      <dgm:prSet custT="1"/>
      <dgm:spPr/>
      <dgm:t>
        <a:bodyPr/>
        <a:lstStyle/>
        <a:p>
          <a:pPr algn="just"/>
          <a:r>
            <a:rPr lang="es-MX" sz="2000" dirty="0"/>
            <a:t>Diseñar un programa físico recreativo online basado en ejercicios funcionales adaptados para mejorar la fuerza de los adultos mayores en tiempos de pandemia y aislamiento social.</a:t>
          </a:r>
          <a:endParaRPr lang="es-EC" sz="2000" dirty="0"/>
        </a:p>
      </dgm:t>
    </dgm:pt>
    <dgm:pt modelId="{1626BD81-AD45-4D09-B278-D8188120A0EB}" type="parTrans" cxnId="{07A874EF-3F01-458E-B145-32CCE3F20420}">
      <dgm:prSet/>
      <dgm:spPr/>
      <dgm:t>
        <a:bodyPr/>
        <a:lstStyle/>
        <a:p>
          <a:endParaRPr lang="es-EC"/>
        </a:p>
      </dgm:t>
    </dgm:pt>
    <dgm:pt modelId="{A8F17178-A296-423D-95DD-58FA5D944E12}" type="sibTrans" cxnId="{07A874EF-3F01-458E-B145-32CCE3F20420}">
      <dgm:prSet/>
      <dgm:spPr/>
      <dgm:t>
        <a:bodyPr/>
        <a:lstStyle/>
        <a:p>
          <a:endParaRPr lang="es-EC"/>
        </a:p>
      </dgm:t>
    </dgm:pt>
    <dgm:pt modelId="{6E4E2BA8-E045-4EC9-A96C-BD0B40A7B8F1}" type="pres">
      <dgm:prSet presAssocID="{C10C31A3-2C25-4468-ADEA-89B9D82967D0}" presName="list" presStyleCnt="0">
        <dgm:presLayoutVars>
          <dgm:dir/>
          <dgm:animLvl val="lvl"/>
        </dgm:presLayoutVars>
      </dgm:prSet>
      <dgm:spPr/>
    </dgm:pt>
    <dgm:pt modelId="{018500A9-EECD-4E9A-BA5B-0AEF523B312B}" type="pres">
      <dgm:prSet presAssocID="{77100E37-11C5-468F-88D6-30CA88E73079}" presName="posSpace" presStyleCnt="0"/>
      <dgm:spPr/>
    </dgm:pt>
    <dgm:pt modelId="{C9E220C4-6CC3-441C-B737-A3CBCED11E81}" type="pres">
      <dgm:prSet presAssocID="{77100E37-11C5-468F-88D6-30CA88E73079}" presName="vertFlow" presStyleCnt="0"/>
      <dgm:spPr/>
    </dgm:pt>
    <dgm:pt modelId="{6AB13BB3-8CC8-4815-A032-7F671AB89ABC}" type="pres">
      <dgm:prSet presAssocID="{77100E37-11C5-468F-88D6-30CA88E73079}" presName="topSpace" presStyleCnt="0"/>
      <dgm:spPr/>
    </dgm:pt>
    <dgm:pt modelId="{D5E5FDC4-912C-4BF4-AF9C-4D94F7D9219C}" type="pres">
      <dgm:prSet presAssocID="{77100E37-11C5-468F-88D6-30CA88E73079}" presName="firstComp" presStyleCnt="0"/>
      <dgm:spPr/>
    </dgm:pt>
    <dgm:pt modelId="{1B78EF9E-00BD-4929-9964-30173417241C}" type="pres">
      <dgm:prSet presAssocID="{77100E37-11C5-468F-88D6-30CA88E73079}" presName="firstChild" presStyleLbl="bgAccFollowNode1" presStyleIdx="0" presStyleCnt="1" custScaleX="262066" custScaleY="96212" custLinFactNeighborX="-30750" custLinFactNeighborY="-18699"/>
      <dgm:spPr/>
    </dgm:pt>
    <dgm:pt modelId="{E2264AF8-1F98-459F-87D8-7CC3E69DDE2A}" type="pres">
      <dgm:prSet presAssocID="{77100E37-11C5-468F-88D6-30CA88E73079}" presName="firstChildTx" presStyleLbl="bgAccFollowNode1" presStyleIdx="0" presStyleCnt="1">
        <dgm:presLayoutVars>
          <dgm:bulletEnabled val="1"/>
        </dgm:presLayoutVars>
      </dgm:prSet>
      <dgm:spPr/>
    </dgm:pt>
    <dgm:pt modelId="{4C61CFE0-686E-45F0-B7D1-7CBD8E8C8590}" type="pres">
      <dgm:prSet presAssocID="{77100E37-11C5-468F-88D6-30CA88E73079}" presName="negSpace" presStyleCnt="0"/>
      <dgm:spPr/>
    </dgm:pt>
    <dgm:pt modelId="{05F13618-A54F-4DCC-B3C6-1C09F9315749}" type="pres">
      <dgm:prSet presAssocID="{77100E37-11C5-468F-88D6-30CA88E73079}" presName="circle" presStyleLbl="node1" presStyleIdx="0" presStyleCnt="1" custScaleX="153531" custScaleY="134149" custLinFactX="-255379" custLinFactNeighborX="-300000" custLinFactNeighborY="-3330"/>
      <dgm:spPr/>
    </dgm:pt>
  </dgm:ptLst>
  <dgm:cxnLst>
    <dgm:cxn modelId="{24340903-90B6-44C8-8058-1EBC8AB56B20}" type="presOf" srcId="{77100E37-11C5-468F-88D6-30CA88E73079}" destId="{05F13618-A54F-4DCC-B3C6-1C09F9315749}" srcOrd="0" destOrd="0" presId="urn:microsoft.com/office/officeart/2005/8/layout/hList9"/>
    <dgm:cxn modelId="{29C2B261-4B22-46EC-BE94-C966316FEE36}" type="presOf" srcId="{C10C31A3-2C25-4468-ADEA-89B9D82967D0}" destId="{6E4E2BA8-E045-4EC9-A96C-BD0B40A7B8F1}" srcOrd="0" destOrd="0" presId="urn:microsoft.com/office/officeart/2005/8/layout/hList9"/>
    <dgm:cxn modelId="{4246B874-0619-4F99-9810-153772BDEAF8}" type="presOf" srcId="{DFBD4216-D34E-47FB-A194-2E66AF6A0618}" destId="{E2264AF8-1F98-459F-87D8-7CC3E69DDE2A}" srcOrd="1" destOrd="0" presId="urn:microsoft.com/office/officeart/2005/8/layout/hList9"/>
    <dgm:cxn modelId="{04B001CF-99CD-4C31-95F2-5CCCDFC082FE}" type="presOf" srcId="{DFBD4216-D34E-47FB-A194-2E66AF6A0618}" destId="{1B78EF9E-00BD-4929-9964-30173417241C}" srcOrd="0" destOrd="0" presId="urn:microsoft.com/office/officeart/2005/8/layout/hList9"/>
    <dgm:cxn modelId="{07A874EF-3F01-458E-B145-32CCE3F20420}" srcId="{77100E37-11C5-468F-88D6-30CA88E73079}" destId="{DFBD4216-D34E-47FB-A194-2E66AF6A0618}" srcOrd="0" destOrd="0" parTransId="{1626BD81-AD45-4D09-B278-D8188120A0EB}" sibTransId="{A8F17178-A296-423D-95DD-58FA5D944E12}"/>
    <dgm:cxn modelId="{CF4419F5-1AD1-403A-BB7F-9341E07A5361}" srcId="{C10C31A3-2C25-4468-ADEA-89B9D82967D0}" destId="{77100E37-11C5-468F-88D6-30CA88E73079}" srcOrd="0" destOrd="0" parTransId="{CF05152E-C583-4BB5-9A67-88498DFE091B}" sibTransId="{D0F999B9-4752-49F0-BD9E-84B0B07A05AA}"/>
    <dgm:cxn modelId="{806D43EF-9023-47DF-A055-0382B50C3059}" type="presParOf" srcId="{6E4E2BA8-E045-4EC9-A96C-BD0B40A7B8F1}" destId="{018500A9-EECD-4E9A-BA5B-0AEF523B312B}" srcOrd="0" destOrd="0" presId="urn:microsoft.com/office/officeart/2005/8/layout/hList9"/>
    <dgm:cxn modelId="{B9E20624-7D48-4CA7-A3A1-64B515D0B3A1}" type="presParOf" srcId="{6E4E2BA8-E045-4EC9-A96C-BD0B40A7B8F1}" destId="{C9E220C4-6CC3-441C-B737-A3CBCED11E81}" srcOrd="1" destOrd="0" presId="urn:microsoft.com/office/officeart/2005/8/layout/hList9"/>
    <dgm:cxn modelId="{FBB10A29-DFBF-4FE6-BC95-05DC6062ABEA}" type="presParOf" srcId="{C9E220C4-6CC3-441C-B737-A3CBCED11E81}" destId="{6AB13BB3-8CC8-4815-A032-7F671AB89ABC}" srcOrd="0" destOrd="0" presId="urn:microsoft.com/office/officeart/2005/8/layout/hList9"/>
    <dgm:cxn modelId="{D5BAB238-C7AF-4DF7-891F-FAC7EDEC874D}" type="presParOf" srcId="{C9E220C4-6CC3-441C-B737-A3CBCED11E81}" destId="{D5E5FDC4-912C-4BF4-AF9C-4D94F7D9219C}" srcOrd="1" destOrd="0" presId="urn:microsoft.com/office/officeart/2005/8/layout/hList9"/>
    <dgm:cxn modelId="{5D05A3FA-6C74-4387-9B05-EA51B0889DB1}" type="presParOf" srcId="{D5E5FDC4-912C-4BF4-AF9C-4D94F7D9219C}" destId="{1B78EF9E-00BD-4929-9964-30173417241C}" srcOrd="0" destOrd="0" presId="urn:microsoft.com/office/officeart/2005/8/layout/hList9"/>
    <dgm:cxn modelId="{CF455D5F-7E7D-40E6-81C2-F1DA2B76EEC2}" type="presParOf" srcId="{D5E5FDC4-912C-4BF4-AF9C-4D94F7D9219C}" destId="{E2264AF8-1F98-459F-87D8-7CC3E69DDE2A}" srcOrd="1" destOrd="0" presId="urn:microsoft.com/office/officeart/2005/8/layout/hList9"/>
    <dgm:cxn modelId="{F6F1FFB9-B707-498F-AA22-F91259DB6F0C}" type="presParOf" srcId="{6E4E2BA8-E045-4EC9-A96C-BD0B40A7B8F1}" destId="{4C61CFE0-686E-45F0-B7D1-7CBD8E8C8590}" srcOrd="2" destOrd="0" presId="urn:microsoft.com/office/officeart/2005/8/layout/hList9"/>
    <dgm:cxn modelId="{4696437F-F960-4F53-BF22-4D416C049300}" type="presParOf" srcId="{6E4E2BA8-E045-4EC9-A96C-BD0B40A7B8F1}" destId="{05F13618-A54F-4DCC-B3C6-1C09F9315749}"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B1F16D1-44AC-4038-B21F-3E05F4671725}"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s-EC"/>
        </a:p>
      </dgm:t>
    </dgm:pt>
    <dgm:pt modelId="{B30788E2-F8F7-48E0-92C5-36FD759BA9D0}">
      <dgm:prSet phldrT="[Texto]" custT="1"/>
      <dgm:spPr>
        <a:solidFill>
          <a:srgbClr val="9EB786"/>
        </a:solidFill>
      </dgm:spPr>
      <dgm:t>
        <a:bodyPr/>
        <a:lstStyle/>
        <a:p>
          <a:pPr>
            <a:buFont typeface="Symbol" panose="05050102010706020507" pitchFamily="18" charset="2"/>
            <a:buChar char=""/>
          </a:pPr>
          <a:r>
            <a:rPr lang="es-EC" sz="1600" dirty="0"/>
            <a:t>Evaluar a través de los test estandarizados IMC y  SFT el estado funcional actual de los adultos mayores</a:t>
          </a:r>
        </a:p>
      </dgm:t>
    </dgm:pt>
    <dgm:pt modelId="{D3A7D89F-17AB-4C23-9F42-B3FC5544C310}" type="parTrans" cxnId="{A97682A3-3FA2-416B-BC14-67DF93E3EB4C}">
      <dgm:prSet/>
      <dgm:spPr/>
      <dgm:t>
        <a:bodyPr/>
        <a:lstStyle/>
        <a:p>
          <a:endParaRPr lang="es-EC" sz="1600"/>
        </a:p>
      </dgm:t>
    </dgm:pt>
    <dgm:pt modelId="{21678204-BEE8-4355-9E3E-9E5C1E5A875E}" type="sibTrans" cxnId="{A97682A3-3FA2-416B-BC14-67DF93E3EB4C}">
      <dgm:prSet/>
      <dgm:spPr/>
      <dgm:t>
        <a:bodyPr/>
        <a:lstStyle/>
        <a:p>
          <a:endParaRPr lang="es-EC" sz="1600"/>
        </a:p>
      </dgm:t>
    </dgm:pt>
    <dgm:pt modelId="{E4D88CB7-EB0A-452A-80EA-27E7EB63DE2E}">
      <dgm:prSet phldrT="[Texto]" custT="1"/>
      <dgm:spPr/>
      <dgm:t>
        <a:bodyPr/>
        <a:lstStyle/>
        <a:p>
          <a:pPr>
            <a:buFont typeface="Symbol" panose="05050102010706020507" pitchFamily="18" charset="2"/>
            <a:buChar char=""/>
          </a:pPr>
          <a:r>
            <a:rPr lang="es-EC" sz="1600" dirty="0"/>
            <a:t>Tabular los resultados encontrados producto de la aplicación de los test estandarizados</a:t>
          </a:r>
        </a:p>
      </dgm:t>
    </dgm:pt>
    <dgm:pt modelId="{009F93E1-8F7A-4A4A-8F23-E02796C74CF0}" type="parTrans" cxnId="{A46127DB-DBD8-43BA-8BAC-B332299000EE}">
      <dgm:prSet/>
      <dgm:spPr/>
      <dgm:t>
        <a:bodyPr/>
        <a:lstStyle/>
        <a:p>
          <a:endParaRPr lang="es-EC" sz="1600"/>
        </a:p>
      </dgm:t>
    </dgm:pt>
    <dgm:pt modelId="{EF9D16A4-A520-4687-9F7F-2476201B2918}" type="sibTrans" cxnId="{A46127DB-DBD8-43BA-8BAC-B332299000EE}">
      <dgm:prSet/>
      <dgm:spPr/>
      <dgm:t>
        <a:bodyPr/>
        <a:lstStyle/>
        <a:p>
          <a:endParaRPr lang="es-EC" sz="1600"/>
        </a:p>
      </dgm:t>
    </dgm:pt>
    <dgm:pt modelId="{1B99B6C9-EDDF-4F94-ABC6-C6D9ACCF06EB}">
      <dgm:prSet phldrT="[Texto]" custT="1"/>
      <dgm:spPr/>
      <dgm:t>
        <a:bodyPr/>
        <a:lstStyle/>
        <a:p>
          <a:pPr>
            <a:buFont typeface="Symbol" panose="05050102010706020507" pitchFamily="18" charset="2"/>
            <a:buChar char=""/>
          </a:pPr>
          <a:r>
            <a:rPr lang="es-EC" sz="1600" dirty="0"/>
            <a:t>Planificar un programa de actividades físico recreativas a través de ejercicios funcionales dirigido a los adultos mayores</a:t>
          </a:r>
        </a:p>
      </dgm:t>
    </dgm:pt>
    <dgm:pt modelId="{F287FBAC-6CD9-4235-BEC0-97FEB8472738}" type="parTrans" cxnId="{EE56F0AE-F4FB-4D47-930B-F4944D15B546}">
      <dgm:prSet/>
      <dgm:spPr/>
      <dgm:t>
        <a:bodyPr/>
        <a:lstStyle/>
        <a:p>
          <a:endParaRPr lang="es-EC" sz="1600"/>
        </a:p>
      </dgm:t>
    </dgm:pt>
    <dgm:pt modelId="{E757DB06-31A5-413A-8283-45D21A409D4A}" type="sibTrans" cxnId="{EE56F0AE-F4FB-4D47-930B-F4944D15B546}">
      <dgm:prSet/>
      <dgm:spPr/>
      <dgm:t>
        <a:bodyPr/>
        <a:lstStyle/>
        <a:p>
          <a:endParaRPr lang="es-EC" sz="1600"/>
        </a:p>
      </dgm:t>
    </dgm:pt>
    <dgm:pt modelId="{F70BC513-C481-43EF-BC27-74B4E874D624}">
      <dgm:prSet custT="1"/>
      <dgm:spPr/>
      <dgm:t>
        <a:bodyPr/>
        <a:lstStyle/>
        <a:p>
          <a:pPr>
            <a:buFont typeface="Symbol" panose="05050102010706020507" pitchFamily="18" charset="2"/>
            <a:buChar char=""/>
          </a:pPr>
          <a:r>
            <a:rPr lang="es-EC" sz="1600" dirty="0"/>
            <a:t>Ejecutar el programa de actividades físico recreativas basado en ejercicios funcionales para mejorar la fuerza en los adultos mayores</a:t>
          </a:r>
        </a:p>
      </dgm:t>
    </dgm:pt>
    <dgm:pt modelId="{DC8953DB-1D38-40BB-BD30-6D6EDDC06026}" type="parTrans" cxnId="{E549451D-80ED-4C24-A0A0-D76811024EA5}">
      <dgm:prSet/>
      <dgm:spPr/>
      <dgm:t>
        <a:bodyPr/>
        <a:lstStyle/>
        <a:p>
          <a:endParaRPr lang="es-EC" sz="1600"/>
        </a:p>
      </dgm:t>
    </dgm:pt>
    <dgm:pt modelId="{01A36F8A-9483-4C21-A7C8-12820564E5D9}" type="sibTrans" cxnId="{E549451D-80ED-4C24-A0A0-D76811024EA5}">
      <dgm:prSet/>
      <dgm:spPr/>
      <dgm:t>
        <a:bodyPr/>
        <a:lstStyle/>
        <a:p>
          <a:endParaRPr lang="es-EC" sz="1600"/>
        </a:p>
      </dgm:t>
    </dgm:pt>
    <dgm:pt modelId="{C18B4C18-BFEF-4A7E-961F-3D1421A401B3}">
      <dgm:prSet custT="1"/>
      <dgm:spPr/>
      <dgm:t>
        <a:bodyPr/>
        <a:lstStyle/>
        <a:p>
          <a:pPr>
            <a:buFont typeface="Symbol" panose="05050102010706020507" pitchFamily="18" charset="2"/>
            <a:buChar char=""/>
          </a:pPr>
          <a:r>
            <a:rPr lang="es-EC" sz="1600" dirty="0"/>
            <a:t>Evaluar los resultados conseguidos  a través de la aplicación del  post  test  IMC y SFT </a:t>
          </a:r>
        </a:p>
      </dgm:t>
    </dgm:pt>
    <dgm:pt modelId="{E9AB8DA0-FD0C-4A4A-A3F7-73C208AF7B38}" type="parTrans" cxnId="{44508553-36CE-4522-BF56-B428B7FEFB70}">
      <dgm:prSet/>
      <dgm:spPr/>
      <dgm:t>
        <a:bodyPr/>
        <a:lstStyle/>
        <a:p>
          <a:endParaRPr lang="es-EC" sz="1600"/>
        </a:p>
      </dgm:t>
    </dgm:pt>
    <dgm:pt modelId="{C695A9A9-3F5D-4A63-8C8E-E65C417FB6C2}" type="sibTrans" cxnId="{44508553-36CE-4522-BF56-B428B7FEFB70}">
      <dgm:prSet/>
      <dgm:spPr/>
      <dgm:t>
        <a:bodyPr/>
        <a:lstStyle/>
        <a:p>
          <a:endParaRPr lang="es-EC" sz="1600"/>
        </a:p>
      </dgm:t>
    </dgm:pt>
    <dgm:pt modelId="{5FD50047-025D-462A-9F79-460E03E7EE4E}">
      <dgm:prSet custT="1"/>
      <dgm:spPr>
        <a:solidFill>
          <a:srgbClr val="92D050"/>
        </a:solidFill>
        <a:ln>
          <a:solidFill>
            <a:srgbClr val="92D050"/>
          </a:solidFill>
        </a:ln>
      </dgm:spPr>
      <dgm:t>
        <a:bodyPr/>
        <a:lstStyle/>
        <a:p>
          <a:pPr>
            <a:buFont typeface="Symbol" panose="05050102010706020507" pitchFamily="18" charset="2"/>
            <a:buChar char=""/>
          </a:pPr>
          <a:r>
            <a:rPr lang="es-EC" sz="1600" dirty="0"/>
            <a:t>Inferir los resultados encontrados producto de la aplicación del pre test,  post test y comparar con los antecedentes investigativos </a:t>
          </a:r>
        </a:p>
      </dgm:t>
    </dgm:pt>
    <dgm:pt modelId="{F1BA5199-0517-428B-BFB0-2B7B122CA389}" type="parTrans" cxnId="{031C81C9-7DD6-480B-9A08-47B3319F2608}">
      <dgm:prSet/>
      <dgm:spPr/>
      <dgm:t>
        <a:bodyPr/>
        <a:lstStyle/>
        <a:p>
          <a:endParaRPr lang="es-EC" sz="1600"/>
        </a:p>
      </dgm:t>
    </dgm:pt>
    <dgm:pt modelId="{87CF7F0F-84C9-4EAE-9BC9-CC71BBD4A5D6}" type="sibTrans" cxnId="{031C81C9-7DD6-480B-9A08-47B3319F2608}">
      <dgm:prSet/>
      <dgm:spPr/>
      <dgm:t>
        <a:bodyPr/>
        <a:lstStyle/>
        <a:p>
          <a:endParaRPr lang="es-EC" sz="1600"/>
        </a:p>
      </dgm:t>
    </dgm:pt>
    <dgm:pt modelId="{A35B9631-4075-4214-9854-0CC314D29A66}">
      <dgm:prSet custT="1">
        <dgm:style>
          <a:lnRef idx="2">
            <a:schemeClr val="accent6"/>
          </a:lnRef>
          <a:fillRef idx="1">
            <a:schemeClr val="lt1"/>
          </a:fillRef>
          <a:effectRef idx="0">
            <a:schemeClr val="accent6"/>
          </a:effectRef>
          <a:fontRef idx="minor">
            <a:schemeClr val="dk1"/>
          </a:fontRef>
        </dgm:style>
      </dgm:prSet>
      <dgm:spPr>
        <a:noFill/>
      </dgm:spPr>
      <dgm:t>
        <a:bodyPr/>
        <a:lstStyle/>
        <a:p>
          <a:pPr>
            <a:buFont typeface="Symbol" panose="05050102010706020507" pitchFamily="18" charset="2"/>
            <a:buChar char=""/>
          </a:pPr>
          <a:r>
            <a:rPr lang="es-EC" sz="1600" dirty="0">
              <a:solidFill>
                <a:schemeClr val="tx1"/>
              </a:solidFill>
            </a:rPr>
            <a:t>Desarrollar las conclusiones que den respuesta a los objetivos planteados en la investigación.</a:t>
          </a:r>
        </a:p>
        <a:p>
          <a:pPr>
            <a:buFont typeface="Symbol" panose="05050102010706020507" pitchFamily="18" charset="2"/>
            <a:buChar char=""/>
          </a:pPr>
          <a:r>
            <a:rPr lang="es-EC" sz="1600" dirty="0">
              <a:solidFill>
                <a:schemeClr val="tx1"/>
              </a:solidFill>
            </a:rPr>
            <a:t>Estructurar las recomendaciones que estén dirigidas a las personas así como a las instituciones locales y nacionales  </a:t>
          </a:r>
        </a:p>
      </dgm:t>
    </dgm:pt>
    <dgm:pt modelId="{8CDF192C-A063-4986-AF71-85066151FC97}" type="parTrans" cxnId="{4B2B8B7A-E7C6-43D0-A725-9361A51C74B2}">
      <dgm:prSet/>
      <dgm:spPr/>
      <dgm:t>
        <a:bodyPr/>
        <a:lstStyle/>
        <a:p>
          <a:endParaRPr lang="es-EC" sz="1600"/>
        </a:p>
      </dgm:t>
    </dgm:pt>
    <dgm:pt modelId="{9D4C4D18-C53D-4E80-8EDF-7D443A5997FA}" type="sibTrans" cxnId="{4B2B8B7A-E7C6-43D0-A725-9361A51C74B2}">
      <dgm:prSet/>
      <dgm:spPr/>
      <dgm:t>
        <a:bodyPr/>
        <a:lstStyle/>
        <a:p>
          <a:endParaRPr lang="es-EC" sz="1600"/>
        </a:p>
      </dgm:t>
    </dgm:pt>
    <dgm:pt modelId="{F62A6536-360D-443D-8E24-734E9CF910C4}" type="pres">
      <dgm:prSet presAssocID="{7B1F16D1-44AC-4038-B21F-3E05F4671725}" presName="Name0" presStyleCnt="0">
        <dgm:presLayoutVars>
          <dgm:chMax val="7"/>
          <dgm:chPref val="7"/>
          <dgm:dir/>
        </dgm:presLayoutVars>
      </dgm:prSet>
      <dgm:spPr/>
    </dgm:pt>
    <dgm:pt modelId="{B72B170C-1A69-4EE2-AE8A-554EE8DB1721}" type="pres">
      <dgm:prSet presAssocID="{7B1F16D1-44AC-4038-B21F-3E05F4671725}" presName="Name1" presStyleCnt="0"/>
      <dgm:spPr/>
    </dgm:pt>
    <dgm:pt modelId="{54D021D9-478B-45B0-A49B-B1A9810AD12E}" type="pres">
      <dgm:prSet presAssocID="{7B1F16D1-44AC-4038-B21F-3E05F4671725}" presName="cycle" presStyleCnt="0"/>
      <dgm:spPr/>
    </dgm:pt>
    <dgm:pt modelId="{C9CC47EC-8C1A-4E4A-A382-DCD2E1B20537}" type="pres">
      <dgm:prSet presAssocID="{7B1F16D1-44AC-4038-B21F-3E05F4671725}" presName="srcNode" presStyleLbl="node1" presStyleIdx="0" presStyleCnt="7"/>
      <dgm:spPr/>
    </dgm:pt>
    <dgm:pt modelId="{6E5344F6-F1B0-4F44-B288-705606C7622A}" type="pres">
      <dgm:prSet presAssocID="{7B1F16D1-44AC-4038-B21F-3E05F4671725}" presName="conn" presStyleLbl="parChTrans1D2" presStyleIdx="0" presStyleCnt="1"/>
      <dgm:spPr/>
    </dgm:pt>
    <dgm:pt modelId="{0EC9EC88-4A08-4EAB-BEA5-C257D08FD5F4}" type="pres">
      <dgm:prSet presAssocID="{7B1F16D1-44AC-4038-B21F-3E05F4671725}" presName="extraNode" presStyleLbl="node1" presStyleIdx="0" presStyleCnt="7"/>
      <dgm:spPr/>
    </dgm:pt>
    <dgm:pt modelId="{A3471AEE-5736-4904-96B2-9BD7D6B82432}" type="pres">
      <dgm:prSet presAssocID="{7B1F16D1-44AC-4038-B21F-3E05F4671725}" presName="dstNode" presStyleLbl="node1" presStyleIdx="0" presStyleCnt="7"/>
      <dgm:spPr/>
    </dgm:pt>
    <dgm:pt modelId="{F3200B93-6FA5-4BC6-9653-32FF529B48E8}" type="pres">
      <dgm:prSet presAssocID="{B30788E2-F8F7-48E0-92C5-36FD759BA9D0}" presName="text_1" presStyleLbl="node1" presStyleIdx="0" presStyleCnt="7">
        <dgm:presLayoutVars>
          <dgm:bulletEnabled val="1"/>
        </dgm:presLayoutVars>
      </dgm:prSet>
      <dgm:spPr/>
    </dgm:pt>
    <dgm:pt modelId="{20B02C6C-9E49-4B4F-B668-651A963F8659}" type="pres">
      <dgm:prSet presAssocID="{B30788E2-F8F7-48E0-92C5-36FD759BA9D0}" presName="accent_1" presStyleCnt="0"/>
      <dgm:spPr/>
    </dgm:pt>
    <dgm:pt modelId="{6CAF7B62-B5C3-477F-A614-E6C1CACE61AE}" type="pres">
      <dgm:prSet presAssocID="{B30788E2-F8F7-48E0-92C5-36FD759BA9D0}" presName="accentRepeatNode" presStyleLbl="solidFgAcc1" presStyleIdx="0" presStyleCnt="7"/>
      <dgm:spPr>
        <a:blipFill rotWithShape="0">
          <a:blip xmlns:r="http://schemas.openxmlformats.org/officeDocument/2006/relationships" r:embed="rId1"/>
          <a:srcRect/>
          <a:stretch>
            <a:fillRect t="-5000" b="-5000"/>
          </a:stretch>
        </a:blipFill>
      </dgm:spPr>
    </dgm:pt>
    <dgm:pt modelId="{913A3CF7-BBDD-45F7-81E2-79850DE7BDD5}" type="pres">
      <dgm:prSet presAssocID="{E4D88CB7-EB0A-452A-80EA-27E7EB63DE2E}" presName="text_2" presStyleLbl="node1" presStyleIdx="1" presStyleCnt="7">
        <dgm:presLayoutVars>
          <dgm:bulletEnabled val="1"/>
        </dgm:presLayoutVars>
      </dgm:prSet>
      <dgm:spPr/>
    </dgm:pt>
    <dgm:pt modelId="{A0996A43-D302-480E-BDA9-5766F5B5BB06}" type="pres">
      <dgm:prSet presAssocID="{E4D88CB7-EB0A-452A-80EA-27E7EB63DE2E}" presName="accent_2" presStyleCnt="0"/>
      <dgm:spPr/>
    </dgm:pt>
    <dgm:pt modelId="{0F18A47B-448F-4453-8A3C-04C8E80C2F7C}" type="pres">
      <dgm:prSet presAssocID="{E4D88CB7-EB0A-452A-80EA-27E7EB63DE2E}" presName="accentRepeatNode" presStyleLbl="solidFgAcc1" presStyleIdx="1" presStyleCnt="7"/>
      <dgm:spPr>
        <a:blipFill rotWithShape="0">
          <a:blip xmlns:r="http://schemas.openxmlformats.org/officeDocument/2006/relationships" r:embed="rId1"/>
          <a:srcRect/>
          <a:stretch>
            <a:fillRect t="-5000" b="-5000"/>
          </a:stretch>
        </a:blipFill>
      </dgm:spPr>
    </dgm:pt>
    <dgm:pt modelId="{13A8E65C-5A7B-49F4-9DB4-69A26826BF91}" type="pres">
      <dgm:prSet presAssocID="{1B99B6C9-EDDF-4F94-ABC6-C6D9ACCF06EB}" presName="text_3" presStyleLbl="node1" presStyleIdx="2" presStyleCnt="7" custScaleY="120584">
        <dgm:presLayoutVars>
          <dgm:bulletEnabled val="1"/>
        </dgm:presLayoutVars>
      </dgm:prSet>
      <dgm:spPr/>
    </dgm:pt>
    <dgm:pt modelId="{90A3FB68-55F7-4A2D-9EA9-16803B7C75A2}" type="pres">
      <dgm:prSet presAssocID="{1B99B6C9-EDDF-4F94-ABC6-C6D9ACCF06EB}" presName="accent_3" presStyleCnt="0"/>
      <dgm:spPr/>
    </dgm:pt>
    <dgm:pt modelId="{2EEFDD51-8845-46D4-809E-A92297590128}" type="pres">
      <dgm:prSet presAssocID="{1B99B6C9-EDDF-4F94-ABC6-C6D9ACCF06EB}" presName="accentRepeatNode" presStyleLbl="solidFgAcc1" presStyleIdx="2" presStyleCnt="7"/>
      <dgm:spPr>
        <a:blipFill rotWithShape="0">
          <a:blip xmlns:r="http://schemas.openxmlformats.org/officeDocument/2006/relationships" r:embed="rId1"/>
          <a:srcRect/>
          <a:stretch>
            <a:fillRect t="-5000" b="-5000"/>
          </a:stretch>
        </a:blipFill>
      </dgm:spPr>
    </dgm:pt>
    <dgm:pt modelId="{BF4F9574-AF05-4E42-8D1C-5D781BDEB227}" type="pres">
      <dgm:prSet presAssocID="{F70BC513-C481-43EF-BC27-74B4E874D624}" presName="text_4" presStyleLbl="node1" presStyleIdx="3" presStyleCnt="7" custScaleY="141284">
        <dgm:presLayoutVars>
          <dgm:bulletEnabled val="1"/>
        </dgm:presLayoutVars>
      </dgm:prSet>
      <dgm:spPr/>
    </dgm:pt>
    <dgm:pt modelId="{AEE4AD00-F725-4CFB-ABB5-9972EC53338D}" type="pres">
      <dgm:prSet presAssocID="{F70BC513-C481-43EF-BC27-74B4E874D624}" presName="accent_4" presStyleCnt="0"/>
      <dgm:spPr/>
    </dgm:pt>
    <dgm:pt modelId="{BC8996F7-F972-476E-9D4C-A3229D421D89}" type="pres">
      <dgm:prSet presAssocID="{F70BC513-C481-43EF-BC27-74B4E874D624}" presName="accentRepeatNode" presStyleLbl="solidFgAcc1" presStyleIdx="3" presStyleCnt="7"/>
      <dgm:spPr>
        <a:blipFill rotWithShape="0">
          <a:blip xmlns:r="http://schemas.openxmlformats.org/officeDocument/2006/relationships" r:embed="rId1"/>
          <a:srcRect/>
          <a:stretch>
            <a:fillRect t="-5000" b="-5000"/>
          </a:stretch>
        </a:blipFill>
      </dgm:spPr>
    </dgm:pt>
    <dgm:pt modelId="{7B4E05E1-CB71-4535-9022-A8155F631586}" type="pres">
      <dgm:prSet presAssocID="{C18B4C18-BFEF-4A7E-961F-3D1421A401B3}" presName="text_5" presStyleLbl="node1" presStyleIdx="4" presStyleCnt="7">
        <dgm:presLayoutVars>
          <dgm:bulletEnabled val="1"/>
        </dgm:presLayoutVars>
      </dgm:prSet>
      <dgm:spPr/>
    </dgm:pt>
    <dgm:pt modelId="{7B984E38-CCCF-4760-9295-2F17127C0897}" type="pres">
      <dgm:prSet presAssocID="{C18B4C18-BFEF-4A7E-961F-3D1421A401B3}" presName="accent_5" presStyleCnt="0"/>
      <dgm:spPr/>
    </dgm:pt>
    <dgm:pt modelId="{2E804D79-C6E0-4EAA-BDBA-C41A981B2EC8}" type="pres">
      <dgm:prSet presAssocID="{C18B4C18-BFEF-4A7E-961F-3D1421A401B3}" presName="accentRepeatNode" presStyleLbl="solidFgAcc1" presStyleIdx="4" presStyleCnt="7"/>
      <dgm:spPr>
        <a:blipFill rotWithShape="0">
          <a:blip xmlns:r="http://schemas.openxmlformats.org/officeDocument/2006/relationships" r:embed="rId1"/>
          <a:srcRect/>
          <a:stretch>
            <a:fillRect t="-5000" b="-5000"/>
          </a:stretch>
        </a:blipFill>
      </dgm:spPr>
    </dgm:pt>
    <dgm:pt modelId="{83FCC651-47F8-46A0-8C50-715B14A1748C}" type="pres">
      <dgm:prSet presAssocID="{5FD50047-025D-462A-9F79-460E03E7EE4E}" presName="text_6" presStyleLbl="node1" presStyleIdx="5" presStyleCnt="7" custScaleY="113842">
        <dgm:presLayoutVars>
          <dgm:bulletEnabled val="1"/>
        </dgm:presLayoutVars>
      </dgm:prSet>
      <dgm:spPr/>
    </dgm:pt>
    <dgm:pt modelId="{EEC8899F-986A-4222-B7BC-DBB7C9506B13}" type="pres">
      <dgm:prSet presAssocID="{5FD50047-025D-462A-9F79-460E03E7EE4E}" presName="accent_6" presStyleCnt="0"/>
      <dgm:spPr/>
    </dgm:pt>
    <dgm:pt modelId="{03E6E138-C00B-4B25-82E3-19A40F5A4951}" type="pres">
      <dgm:prSet presAssocID="{5FD50047-025D-462A-9F79-460E03E7EE4E}" presName="accentRepeatNode" presStyleLbl="solidFgAcc1" presStyleIdx="5" presStyleCnt="7"/>
      <dgm:spPr>
        <a:blipFill rotWithShape="0">
          <a:blip xmlns:r="http://schemas.openxmlformats.org/officeDocument/2006/relationships" r:embed="rId1"/>
          <a:srcRect/>
          <a:stretch>
            <a:fillRect t="-5000" b="-5000"/>
          </a:stretch>
        </a:blipFill>
        <a:ln>
          <a:solidFill>
            <a:srgbClr val="92D050"/>
          </a:solidFill>
        </a:ln>
      </dgm:spPr>
    </dgm:pt>
    <dgm:pt modelId="{9730C64E-7C67-4250-8201-E938C67267B0}" type="pres">
      <dgm:prSet presAssocID="{A35B9631-4075-4214-9854-0CC314D29A66}" presName="text_7" presStyleLbl="node1" presStyleIdx="6" presStyleCnt="7" custScaleY="185801" custLinFactNeighborX="126" custLinFactNeighborY="12776">
        <dgm:presLayoutVars>
          <dgm:bulletEnabled val="1"/>
        </dgm:presLayoutVars>
      </dgm:prSet>
      <dgm:spPr/>
    </dgm:pt>
    <dgm:pt modelId="{7A187485-8E59-464D-8470-65A523EBCB19}" type="pres">
      <dgm:prSet presAssocID="{A35B9631-4075-4214-9854-0CC314D29A66}" presName="accent_7" presStyleCnt="0"/>
      <dgm:spPr/>
    </dgm:pt>
    <dgm:pt modelId="{8B1B4788-B81F-4FB9-B004-A2ACD9157363}" type="pres">
      <dgm:prSet presAssocID="{A35B9631-4075-4214-9854-0CC314D29A66}" presName="accentRepeatNode" presStyleLbl="solidFgAcc1" presStyleIdx="6" presStyleCnt="7"/>
      <dgm:spPr>
        <a:blipFill rotWithShape="0">
          <a:blip xmlns:r="http://schemas.openxmlformats.org/officeDocument/2006/relationships" r:embed="rId1"/>
          <a:srcRect/>
          <a:stretch>
            <a:fillRect t="-5000" b="-5000"/>
          </a:stretch>
        </a:blipFill>
      </dgm:spPr>
    </dgm:pt>
  </dgm:ptLst>
  <dgm:cxnLst>
    <dgm:cxn modelId="{45CAC906-FA94-4EF0-8FD7-6E7364D8B5E4}" type="presOf" srcId="{21678204-BEE8-4355-9E3E-9E5C1E5A875E}" destId="{6E5344F6-F1B0-4F44-B288-705606C7622A}" srcOrd="0" destOrd="0" presId="urn:microsoft.com/office/officeart/2008/layout/VerticalCurvedList"/>
    <dgm:cxn modelId="{59C57E1B-D796-48F2-88D8-211415ABEC83}" type="presOf" srcId="{C18B4C18-BFEF-4A7E-961F-3D1421A401B3}" destId="{7B4E05E1-CB71-4535-9022-A8155F631586}" srcOrd="0" destOrd="0" presId="urn:microsoft.com/office/officeart/2008/layout/VerticalCurvedList"/>
    <dgm:cxn modelId="{E549451D-80ED-4C24-A0A0-D76811024EA5}" srcId="{7B1F16D1-44AC-4038-B21F-3E05F4671725}" destId="{F70BC513-C481-43EF-BC27-74B4E874D624}" srcOrd="3" destOrd="0" parTransId="{DC8953DB-1D38-40BB-BD30-6D6EDDC06026}" sibTransId="{01A36F8A-9483-4C21-A7C8-12820564E5D9}"/>
    <dgm:cxn modelId="{4B59DE1E-98C7-4182-B543-24F34F42AAC8}" type="presOf" srcId="{1B99B6C9-EDDF-4F94-ABC6-C6D9ACCF06EB}" destId="{13A8E65C-5A7B-49F4-9DB4-69A26826BF91}" srcOrd="0" destOrd="0" presId="urn:microsoft.com/office/officeart/2008/layout/VerticalCurvedList"/>
    <dgm:cxn modelId="{02EFFB30-6BE4-4420-850F-6C39D617349D}" type="presOf" srcId="{5FD50047-025D-462A-9F79-460E03E7EE4E}" destId="{83FCC651-47F8-46A0-8C50-715B14A1748C}" srcOrd="0" destOrd="0" presId="urn:microsoft.com/office/officeart/2008/layout/VerticalCurvedList"/>
    <dgm:cxn modelId="{9BAD5B5E-0CE7-41AA-8D11-5E1B0E3BE3B6}" type="presOf" srcId="{A35B9631-4075-4214-9854-0CC314D29A66}" destId="{9730C64E-7C67-4250-8201-E938C67267B0}" srcOrd="0" destOrd="0" presId="urn:microsoft.com/office/officeart/2008/layout/VerticalCurvedList"/>
    <dgm:cxn modelId="{44508553-36CE-4522-BF56-B428B7FEFB70}" srcId="{7B1F16D1-44AC-4038-B21F-3E05F4671725}" destId="{C18B4C18-BFEF-4A7E-961F-3D1421A401B3}" srcOrd="4" destOrd="0" parTransId="{E9AB8DA0-FD0C-4A4A-A3F7-73C208AF7B38}" sibTransId="{C695A9A9-3F5D-4A63-8C8E-E65C417FB6C2}"/>
    <dgm:cxn modelId="{4B2B8B7A-E7C6-43D0-A725-9361A51C74B2}" srcId="{7B1F16D1-44AC-4038-B21F-3E05F4671725}" destId="{A35B9631-4075-4214-9854-0CC314D29A66}" srcOrd="6" destOrd="0" parTransId="{8CDF192C-A063-4986-AF71-85066151FC97}" sibTransId="{9D4C4D18-C53D-4E80-8EDF-7D443A5997FA}"/>
    <dgm:cxn modelId="{0A18CB5A-B8EC-4C31-8A29-C5746DDC7096}" type="presOf" srcId="{7B1F16D1-44AC-4038-B21F-3E05F4671725}" destId="{F62A6536-360D-443D-8E24-734E9CF910C4}" srcOrd="0" destOrd="0" presId="urn:microsoft.com/office/officeart/2008/layout/VerticalCurvedList"/>
    <dgm:cxn modelId="{A97682A3-3FA2-416B-BC14-67DF93E3EB4C}" srcId="{7B1F16D1-44AC-4038-B21F-3E05F4671725}" destId="{B30788E2-F8F7-48E0-92C5-36FD759BA9D0}" srcOrd="0" destOrd="0" parTransId="{D3A7D89F-17AB-4C23-9F42-B3FC5544C310}" sibTransId="{21678204-BEE8-4355-9E3E-9E5C1E5A875E}"/>
    <dgm:cxn modelId="{EE56F0AE-F4FB-4D47-930B-F4944D15B546}" srcId="{7B1F16D1-44AC-4038-B21F-3E05F4671725}" destId="{1B99B6C9-EDDF-4F94-ABC6-C6D9ACCF06EB}" srcOrd="2" destOrd="0" parTransId="{F287FBAC-6CD9-4235-BEC0-97FEB8472738}" sibTransId="{E757DB06-31A5-413A-8283-45D21A409D4A}"/>
    <dgm:cxn modelId="{9F70FCBD-FD79-452B-93D4-D5CFC5BC4FE2}" type="presOf" srcId="{B30788E2-F8F7-48E0-92C5-36FD759BA9D0}" destId="{F3200B93-6FA5-4BC6-9653-32FF529B48E8}" srcOrd="0" destOrd="0" presId="urn:microsoft.com/office/officeart/2008/layout/VerticalCurvedList"/>
    <dgm:cxn modelId="{031C81C9-7DD6-480B-9A08-47B3319F2608}" srcId="{7B1F16D1-44AC-4038-B21F-3E05F4671725}" destId="{5FD50047-025D-462A-9F79-460E03E7EE4E}" srcOrd="5" destOrd="0" parTransId="{F1BA5199-0517-428B-BFB0-2B7B122CA389}" sibTransId="{87CF7F0F-84C9-4EAE-9BC9-CC71BBD4A5D6}"/>
    <dgm:cxn modelId="{6111C3D9-EBAE-4CEF-8277-5899EDF6610B}" type="presOf" srcId="{E4D88CB7-EB0A-452A-80EA-27E7EB63DE2E}" destId="{913A3CF7-BBDD-45F7-81E2-79850DE7BDD5}" srcOrd="0" destOrd="0" presId="urn:microsoft.com/office/officeart/2008/layout/VerticalCurvedList"/>
    <dgm:cxn modelId="{A46127DB-DBD8-43BA-8BAC-B332299000EE}" srcId="{7B1F16D1-44AC-4038-B21F-3E05F4671725}" destId="{E4D88CB7-EB0A-452A-80EA-27E7EB63DE2E}" srcOrd="1" destOrd="0" parTransId="{009F93E1-8F7A-4A4A-8F23-E02796C74CF0}" sibTransId="{EF9D16A4-A520-4687-9F7F-2476201B2918}"/>
    <dgm:cxn modelId="{96D199FA-90E5-4F73-8DA5-C39C0D56A19C}" type="presOf" srcId="{F70BC513-C481-43EF-BC27-74B4E874D624}" destId="{BF4F9574-AF05-4E42-8D1C-5D781BDEB227}" srcOrd="0" destOrd="0" presId="urn:microsoft.com/office/officeart/2008/layout/VerticalCurvedList"/>
    <dgm:cxn modelId="{A5553C67-9C3A-4F32-89E3-EA48983B1878}" type="presParOf" srcId="{F62A6536-360D-443D-8E24-734E9CF910C4}" destId="{B72B170C-1A69-4EE2-AE8A-554EE8DB1721}" srcOrd="0" destOrd="0" presId="urn:microsoft.com/office/officeart/2008/layout/VerticalCurvedList"/>
    <dgm:cxn modelId="{D90CD02E-0F74-4C05-9AD1-77EA6D994D32}" type="presParOf" srcId="{B72B170C-1A69-4EE2-AE8A-554EE8DB1721}" destId="{54D021D9-478B-45B0-A49B-B1A9810AD12E}" srcOrd="0" destOrd="0" presId="urn:microsoft.com/office/officeart/2008/layout/VerticalCurvedList"/>
    <dgm:cxn modelId="{C5C14B64-64EE-4EE9-9383-50926137B522}" type="presParOf" srcId="{54D021D9-478B-45B0-A49B-B1A9810AD12E}" destId="{C9CC47EC-8C1A-4E4A-A382-DCD2E1B20537}" srcOrd="0" destOrd="0" presId="urn:microsoft.com/office/officeart/2008/layout/VerticalCurvedList"/>
    <dgm:cxn modelId="{13D8DD2E-81BD-4B24-B325-0818D9A93AD8}" type="presParOf" srcId="{54D021D9-478B-45B0-A49B-B1A9810AD12E}" destId="{6E5344F6-F1B0-4F44-B288-705606C7622A}" srcOrd="1" destOrd="0" presId="urn:microsoft.com/office/officeart/2008/layout/VerticalCurvedList"/>
    <dgm:cxn modelId="{F7E2B9CA-2E03-4FDE-BF31-3F13D17025ED}" type="presParOf" srcId="{54D021D9-478B-45B0-A49B-B1A9810AD12E}" destId="{0EC9EC88-4A08-4EAB-BEA5-C257D08FD5F4}" srcOrd="2" destOrd="0" presId="urn:microsoft.com/office/officeart/2008/layout/VerticalCurvedList"/>
    <dgm:cxn modelId="{0F021272-0199-42DC-9AC7-1C9EB366EA59}" type="presParOf" srcId="{54D021D9-478B-45B0-A49B-B1A9810AD12E}" destId="{A3471AEE-5736-4904-96B2-9BD7D6B82432}" srcOrd="3" destOrd="0" presId="urn:microsoft.com/office/officeart/2008/layout/VerticalCurvedList"/>
    <dgm:cxn modelId="{CA580CE9-B8F7-422A-869D-E98CBCF5684B}" type="presParOf" srcId="{B72B170C-1A69-4EE2-AE8A-554EE8DB1721}" destId="{F3200B93-6FA5-4BC6-9653-32FF529B48E8}" srcOrd="1" destOrd="0" presId="urn:microsoft.com/office/officeart/2008/layout/VerticalCurvedList"/>
    <dgm:cxn modelId="{A2B7051A-74F4-4B03-BD69-2450153AC839}" type="presParOf" srcId="{B72B170C-1A69-4EE2-AE8A-554EE8DB1721}" destId="{20B02C6C-9E49-4B4F-B668-651A963F8659}" srcOrd="2" destOrd="0" presId="urn:microsoft.com/office/officeart/2008/layout/VerticalCurvedList"/>
    <dgm:cxn modelId="{3B3E2F41-B50D-46F2-B339-7CBFFDACBD12}" type="presParOf" srcId="{20B02C6C-9E49-4B4F-B668-651A963F8659}" destId="{6CAF7B62-B5C3-477F-A614-E6C1CACE61AE}" srcOrd="0" destOrd="0" presId="urn:microsoft.com/office/officeart/2008/layout/VerticalCurvedList"/>
    <dgm:cxn modelId="{6E4A0D23-8955-42BE-8A23-F9A00F0B4B14}" type="presParOf" srcId="{B72B170C-1A69-4EE2-AE8A-554EE8DB1721}" destId="{913A3CF7-BBDD-45F7-81E2-79850DE7BDD5}" srcOrd="3" destOrd="0" presId="urn:microsoft.com/office/officeart/2008/layout/VerticalCurvedList"/>
    <dgm:cxn modelId="{28723DE5-0C9A-4140-9FBA-54BA5FA69272}" type="presParOf" srcId="{B72B170C-1A69-4EE2-AE8A-554EE8DB1721}" destId="{A0996A43-D302-480E-BDA9-5766F5B5BB06}" srcOrd="4" destOrd="0" presId="urn:microsoft.com/office/officeart/2008/layout/VerticalCurvedList"/>
    <dgm:cxn modelId="{35DE9CD3-2B1A-47DD-A61F-362ACEB6D0D3}" type="presParOf" srcId="{A0996A43-D302-480E-BDA9-5766F5B5BB06}" destId="{0F18A47B-448F-4453-8A3C-04C8E80C2F7C}" srcOrd="0" destOrd="0" presId="urn:microsoft.com/office/officeart/2008/layout/VerticalCurvedList"/>
    <dgm:cxn modelId="{97FB48C8-C694-44A5-B453-D6CC291C660B}" type="presParOf" srcId="{B72B170C-1A69-4EE2-AE8A-554EE8DB1721}" destId="{13A8E65C-5A7B-49F4-9DB4-69A26826BF91}" srcOrd="5" destOrd="0" presId="urn:microsoft.com/office/officeart/2008/layout/VerticalCurvedList"/>
    <dgm:cxn modelId="{C927CA6C-63E4-46A8-9C08-6929B4C135DA}" type="presParOf" srcId="{B72B170C-1A69-4EE2-AE8A-554EE8DB1721}" destId="{90A3FB68-55F7-4A2D-9EA9-16803B7C75A2}" srcOrd="6" destOrd="0" presId="urn:microsoft.com/office/officeart/2008/layout/VerticalCurvedList"/>
    <dgm:cxn modelId="{D8A1B629-7EEE-490A-B4E5-A11A1C8AFE4E}" type="presParOf" srcId="{90A3FB68-55F7-4A2D-9EA9-16803B7C75A2}" destId="{2EEFDD51-8845-46D4-809E-A92297590128}" srcOrd="0" destOrd="0" presId="urn:microsoft.com/office/officeart/2008/layout/VerticalCurvedList"/>
    <dgm:cxn modelId="{11D9A91C-DAB4-4B4A-A833-16B80ED1FFAD}" type="presParOf" srcId="{B72B170C-1A69-4EE2-AE8A-554EE8DB1721}" destId="{BF4F9574-AF05-4E42-8D1C-5D781BDEB227}" srcOrd="7" destOrd="0" presId="urn:microsoft.com/office/officeart/2008/layout/VerticalCurvedList"/>
    <dgm:cxn modelId="{187E2AFA-18F4-4A9D-A611-850F79BFFB99}" type="presParOf" srcId="{B72B170C-1A69-4EE2-AE8A-554EE8DB1721}" destId="{AEE4AD00-F725-4CFB-ABB5-9972EC53338D}" srcOrd="8" destOrd="0" presId="urn:microsoft.com/office/officeart/2008/layout/VerticalCurvedList"/>
    <dgm:cxn modelId="{3BA55063-04D9-4914-AA7C-BEF634A2B4AC}" type="presParOf" srcId="{AEE4AD00-F725-4CFB-ABB5-9972EC53338D}" destId="{BC8996F7-F972-476E-9D4C-A3229D421D89}" srcOrd="0" destOrd="0" presId="urn:microsoft.com/office/officeart/2008/layout/VerticalCurvedList"/>
    <dgm:cxn modelId="{A61C6E87-885E-4289-AFEA-B8920A1C5513}" type="presParOf" srcId="{B72B170C-1A69-4EE2-AE8A-554EE8DB1721}" destId="{7B4E05E1-CB71-4535-9022-A8155F631586}" srcOrd="9" destOrd="0" presId="urn:microsoft.com/office/officeart/2008/layout/VerticalCurvedList"/>
    <dgm:cxn modelId="{CF7FBF21-8773-4AC8-80AE-ACE28B2A089F}" type="presParOf" srcId="{B72B170C-1A69-4EE2-AE8A-554EE8DB1721}" destId="{7B984E38-CCCF-4760-9295-2F17127C0897}" srcOrd="10" destOrd="0" presId="urn:microsoft.com/office/officeart/2008/layout/VerticalCurvedList"/>
    <dgm:cxn modelId="{D6C1D1C2-9A9D-429E-AB46-8A5DE6560767}" type="presParOf" srcId="{7B984E38-CCCF-4760-9295-2F17127C0897}" destId="{2E804D79-C6E0-4EAA-BDBA-C41A981B2EC8}" srcOrd="0" destOrd="0" presId="urn:microsoft.com/office/officeart/2008/layout/VerticalCurvedList"/>
    <dgm:cxn modelId="{11323884-B1F7-4A11-A23A-10823DA803D1}" type="presParOf" srcId="{B72B170C-1A69-4EE2-AE8A-554EE8DB1721}" destId="{83FCC651-47F8-46A0-8C50-715B14A1748C}" srcOrd="11" destOrd="0" presId="urn:microsoft.com/office/officeart/2008/layout/VerticalCurvedList"/>
    <dgm:cxn modelId="{E6D9C71D-03AF-4EB3-934B-A96391B9B4EF}" type="presParOf" srcId="{B72B170C-1A69-4EE2-AE8A-554EE8DB1721}" destId="{EEC8899F-986A-4222-B7BC-DBB7C9506B13}" srcOrd="12" destOrd="0" presId="urn:microsoft.com/office/officeart/2008/layout/VerticalCurvedList"/>
    <dgm:cxn modelId="{676B1B85-72F2-4214-9503-10057A30E4B9}" type="presParOf" srcId="{EEC8899F-986A-4222-B7BC-DBB7C9506B13}" destId="{03E6E138-C00B-4B25-82E3-19A40F5A4951}" srcOrd="0" destOrd="0" presId="urn:microsoft.com/office/officeart/2008/layout/VerticalCurvedList"/>
    <dgm:cxn modelId="{38BF2DB1-137A-4942-BEC0-EE4F71DE008D}" type="presParOf" srcId="{B72B170C-1A69-4EE2-AE8A-554EE8DB1721}" destId="{9730C64E-7C67-4250-8201-E938C67267B0}" srcOrd="13" destOrd="0" presId="urn:microsoft.com/office/officeart/2008/layout/VerticalCurvedList"/>
    <dgm:cxn modelId="{BB869005-51B8-4A7D-A718-C4593975B456}" type="presParOf" srcId="{B72B170C-1A69-4EE2-AE8A-554EE8DB1721}" destId="{7A187485-8E59-464D-8470-65A523EBCB19}" srcOrd="14" destOrd="0" presId="urn:microsoft.com/office/officeart/2008/layout/VerticalCurvedList"/>
    <dgm:cxn modelId="{ADA3A8B9-B4E5-4409-8561-0E2DC5AE4291}" type="presParOf" srcId="{7A187485-8E59-464D-8470-65A523EBCB19}" destId="{8B1B4788-B81F-4FB9-B004-A2ACD9157363}"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C41D02-C434-49B8-AABD-177F0A5E915C}" type="doc">
      <dgm:prSet loTypeId="urn:microsoft.com/office/officeart/2005/8/layout/hList9" loCatId="list" qsTypeId="urn:microsoft.com/office/officeart/2005/8/quickstyle/simple1" qsCatId="simple" csTypeId="urn:microsoft.com/office/officeart/2005/8/colors/colorful4" csCatId="colorful" phldr="1"/>
      <dgm:spPr/>
      <dgm:t>
        <a:bodyPr/>
        <a:lstStyle/>
        <a:p>
          <a:endParaRPr lang="es-EC"/>
        </a:p>
      </dgm:t>
    </dgm:pt>
    <dgm:pt modelId="{E529F31D-3028-4329-84EE-92C76724A388}">
      <dgm:prSet phldrT="[Texto]"/>
      <dgm:spPr>
        <a:solidFill>
          <a:srgbClr val="0B7242"/>
        </a:solidFill>
      </dgm:spPr>
      <dgm:t>
        <a:bodyPr/>
        <a:lstStyle/>
        <a:p>
          <a:r>
            <a:rPr lang="es-ES" dirty="0"/>
            <a:t>H1</a:t>
          </a:r>
          <a:endParaRPr lang="es-EC" dirty="0"/>
        </a:p>
      </dgm:t>
    </dgm:pt>
    <dgm:pt modelId="{867BFEAA-543E-40B7-A4D6-6ABBD042BDBB}" type="parTrans" cxnId="{9E7EFA52-22DD-49BA-8D3D-E258EB089D91}">
      <dgm:prSet/>
      <dgm:spPr/>
      <dgm:t>
        <a:bodyPr/>
        <a:lstStyle/>
        <a:p>
          <a:endParaRPr lang="es-EC"/>
        </a:p>
      </dgm:t>
    </dgm:pt>
    <dgm:pt modelId="{BEF2030A-3EAC-496D-AF4C-64246B394837}" type="sibTrans" cxnId="{9E7EFA52-22DD-49BA-8D3D-E258EB089D91}">
      <dgm:prSet/>
      <dgm:spPr/>
      <dgm:t>
        <a:bodyPr/>
        <a:lstStyle/>
        <a:p>
          <a:endParaRPr lang="es-EC"/>
        </a:p>
      </dgm:t>
    </dgm:pt>
    <dgm:pt modelId="{B894E869-3D94-4817-A238-080E93157E81}">
      <dgm:prSet phldrT="[Texto]"/>
      <dgm:spPr/>
      <dgm:t>
        <a:bodyPr/>
        <a:lstStyle/>
        <a:p>
          <a:pPr algn="just"/>
          <a:r>
            <a:rPr lang="es-MX" dirty="0"/>
            <a:t>La ejecución de un programa físico recreativo online basado en ejercicios funcionales adaptados, influye positivamente en el mejoramiento de la fuerza de un grupo de adultos mayores en aislamiento por la pandemia de COVID-19.</a:t>
          </a:r>
          <a:endParaRPr lang="es-EC" dirty="0"/>
        </a:p>
      </dgm:t>
    </dgm:pt>
    <dgm:pt modelId="{29884E3A-0858-4987-835F-0E2F7ED1E870}" type="parTrans" cxnId="{9B9B190D-94DD-4D66-B4DF-3C038AB70313}">
      <dgm:prSet/>
      <dgm:spPr/>
      <dgm:t>
        <a:bodyPr/>
        <a:lstStyle/>
        <a:p>
          <a:endParaRPr lang="es-EC"/>
        </a:p>
      </dgm:t>
    </dgm:pt>
    <dgm:pt modelId="{1266D7B0-7D01-49FE-B472-3E270676A4FD}" type="sibTrans" cxnId="{9B9B190D-94DD-4D66-B4DF-3C038AB70313}">
      <dgm:prSet/>
      <dgm:spPr/>
      <dgm:t>
        <a:bodyPr/>
        <a:lstStyle/>
        <a:p>
          <a:endParaRPr lang="es-EC"/>
        </a:p>
      </dgm:t>
    </dgm:pt>
    <dgm:pt modelId="{FE022B47-5303-4846-8F1A-655352312700}">
      <dgm:prSet phldrT="[Texto]"/>
      <dgm:spPr>
        <a:solidFill>
          <a:srgbClr val="9EB786"/>
        </a:solidFill>
      </dgm:spPr>
      <dgm:t>
        <a:bodyPr/>
        <a:lstStyle/>
        <a:p>
          <a:r>
            <a:rPr lang="es-ES" dirty="0"/>
            <a:t>H0</a:t>
          </a:r>
          <a:endParaRPr lang="es-EC" dirty="0"/>
        </a:p>
      </dgm:t>
    </dgm:pt>
    <dgm:pt modelId="{4B2DE0C4-B340-4F64-A1E2-91B0CADA0E5A}" type="parTrans" cxnId="{9E174B3D-8FA3-4E6E-A166-47B06D2ECDA4}">
      <dgm:prSet/>
      <dgm:spPr/>
      <dgm:t>
        <a:bodyPr/>
        <a:lstStyle/>
        <a:p>
          <a:endParaRPr lang="es-EC"/>
        </a:p>
      </dgm:t>
    </dgm:pt>
    <dgm:pt modelId="{E1D23AEE-4E24-484B-917E-959B3E4DD449}" type="sibTrans" cxnId="{9E174B3D-8FA3-4E6E-A166-47B06D2ECDA4}">
      <dgm:prSet/>
      <dgm:spPr/>
      <dgm:t>
        <a:bodyPr/>
        <a:lstStyle/>
        <a:p>
          <a:endParaRPr lang="es-EC"/>
        </a:p>
      </dgm:t>
    </dgm:pt>
    <dgm:pt modelId="{C397F65F-C90C-4362-9910-363C5D348C8A}">
      <dgm:prSet phldrT="[Texto]"/>
      <dgm:spPr/>
      <dgm:t>
        <a:bodyPr/>
        <a:lstStyle/>
        <a:p>
          <a:pPr algn="just"/>
          <a:r>
            <a:rPr lang="es-MX" dirty="0"/>
            <a:t>La ejecución de un programa físico recreativo online basado en ejercicios funcionales adaptados, no influye positivamente en el mejoramiento de la fuerza de un grupo de adultos mayores en aislamiento por la pandemia de COVID-19.</a:t>
          </a:r>
          <a:endParaRPr lang="es-EC" dirty="0"/>
        </a:p>
      </dgm:t>
    </dgm:pt>
    <dgm:pt modelId="{8A0B0A63-EB0F-4F1A-8884-ACF4F66FFC27}" type="parTrans" cxnId="{C55364C2-FBBD-4F18-BCCA-437A6C6EF7B9}">
      <dgm:prSet/>
      <dgm:spPr/>
      <dgm:t>
        <a:bodyPr/>
        <a:lstStyle/>
        <a:p>
          <a:endParaRPr lang="es-EC"/>
        </a:p>
      </dgm:t>
    </dgm:pt>
    <dgm:pt modelId="{69267A03-64FA-456F-9FDD-870DBE26BF0B}" type="sibTrans" cxnId="{C55364C2-FBBD-4F18-BCCA-437A6C6EF7B9}">
      <dgm:prSet/>
      <dgm:spPr/>
      <dgm:t>
        <a:bodyPr/>
        <a:lstStyle/>
        <a:p>
          <a:endParaRPr lang="es-EC"/>
        </a:p>
      </dgm:t>
    </dgm:pt>
    <dgm:pt modelId="{FFE2CC8E-9A46-4F0D-B4E1-32ECE148FBDB}" type="pres">
      <dgm:prSet presAssocID="{E3C41D02-C434-49B8-AABD-177F0A5E915C}" presName="list" presStyleCnt="0">
        <dgm:presLayoutVars>
          <dgm:dir/>
          <dgm:animLvl val="lvl"/>
        </dgm:presLayoutVars>
      </dgm:prSet>
      <dgm:spPr/>
    </dgm:pt>
    <dgm:pt modelId="{9F56D68E-21C1-4700-89D6-AF25B0210D4E}" type="pres">
      <dgm:prSet presAssocID="{E529F31D-3028-4329-84EE-92C76724A388}" presName="posSpace" presStyleCnt="0"/>
      <dgm:spPr/>
    </dgm:pt>
    <dgm:pt modelId="{D77FAE9A-954C-45DC-B031-89A151A359DE}" type="pres">
      <dgm:prSet presAssocID="{E529F31D-3028-4329-84EE-92C76724A388}" presName="vertFlow" presStyleCnt="0"/>
      <dgm:spPr/>
    </dgm:pt>
    <dgm:pt modelId="{D42C3C06-CEF4-4A5D-BB93-E84D059684EB}" type="pres">
      <dgm:prSet presAssocID="{E529F31D-3028-4329-84EE-92C76724A388}" presName="topSpace" presStyleCnt="0"/>
      <dgm:spPr/>
    </dgm:pt>
    <dgm:pt modelId="{0F05F418-8DC6-46FB-A66A-BD8DEE6C1E86}" type="pres">
      <dgm:prSet presAssocID="{E529F31D-3028-4329-84EE-92C76724A388}" presName="firstComp" presStyleCnt="0"/>
      <dgm:spPr/>
    </dgm:pt>
    <dgm:pt modelId="{517BD88C-2666-4B4C-945D-C3C8051071AD}" type="pres">
      <dgm:prSet presAssocID="{E529F31D-3028-4329-84EE-92C76724A388}" presName="firstChild" presStyleLbl="bgAccFollowNode1" presStyleIdx="0" presStyleCnt="2" custScaleX="94509" custLinFactNeighborX="-40026" custLinFactNeighborY="-1015"/>
      <dgm:spPr/>
    </dgm:pt>
    <dgm:pt modelId="{DA5BFA62-DA5F-4A69-98FB-D346553FF47F}" type="pres">
      <dgm:prSet presAssocID="{E529F31D-3028-4329-84EE-92C76724A388}" presName="firstChildTx" presStyleLbl="bgAccFollowNode1" presStyleIdx="0" presStyleCnt="2">
        <dgm:presLayoutVars>
          <dgm:bulletEnabled val="1"/>
        </dgm:presLayoutVars>
      </dgm:prSet>
      <dgm:spPr/>
    </dgm:pt>
    <dgm:pt modelId="{A41FBF5E-E9B7-43AD-B727-49D2BBC16A04}" type="pres">
      <dgm:prSet presAssocID="{E529F31D-3028-4329-84EE-92C76724A388}" presName="negSpace" presStyleCnt="0"/>
      <dgm:spPr/>
    </dgm:pt>
    <dgm:pt modelId="{25F13E9D-14BF-4DC9-B593-3836F1FBF7FA}" type="pres">
      <dgm:prSet presAssocID="{E529F31D-3028-4329-84EE-92C76724A388}" presName="circle" presStyleLbl="node1" presStyleIdx="0" presStyleCnt="2" custScaleX="92442" custScaleY="92828" custLinFactNeighborX="-3923" custLinFactNeighborY="-40868"/>
      <dgm:spPr/>
    </dgm:pt>
    <dgm:pt modelId="{E31B5618-3758-41E7-989D-FB3E8E4160B5}" type="pres">
      <dgm:prSet presAssocID="{BEF2030A-3EAC-496D-AF4C-64246B394837}" presName="transSpace" presStyleCnt="0"/>
      <dgm:spPr/>
    </dgm:pt>
    <dgm:pt modelId="{E2D6C628-3624-4B25-B4D9-CE235E0433F7}" type="pres">
      <dgm:prSet presAssocID="{FE022B47-5303-4846-8F1A-655352312700}" presName="posSpace" presStyleCnt="0"/>
      <dgm:spPr/>
    </dgm:pt>
    <dgm:pt modelId="{617987DB-072B-4A3D-9AD8-37FBA5C43260}" type="pres">
      <dgm:prSet presAssocID="{FE022B47-5303-4846-8F1A-655352312700}" presName="vertFlow" presStyleCnt="0"/>
      <dgm:spPr/>
    </dgm:pt>
    <dgm:pt modelId="{369F6B14-33F4-4C3E-9EF2-40121A48647E}" type="pres">
      <dgm:prSet presAssocID="{FE022B47-5303-4846-8F1A-655352312700}" presName="topSpace" presStyleCnt="0"/>
      <dgm:spPr/>
    </dgm:pt>
    <dgm:pt modelId="{79203B1B-AED7-4AC4-93CF-F007097045B4}" type="pres">
      <dgm:prSet presAssocID="{FE022B47-5303-4846-8F1A-655352312700}" presName="firstComp" presStyleCnt="0"/>
      <dgm:spPr/>
    </dgm:pt>
    <dgm:pt modelId="{ABA574E9-1AE5-4ED3-8068-8F43B70BB3FD}" type="pres">
      <dgm:prSet presAssocID="{FE022B47-5303-4846-8F1A-655352312700}" presName="firstChild" presStyleLbl="bgAccFollowNode1" presStyleIdx="1" presStyleCnt="2" custLinFactNeighborX="-354" custLinFactNeighborY="35584"/>
      <dgm:spPr/>
    </dgm:pt>
    <dgm:pt modelId="{0223EF75-D826-4BE8-BA5D-62EEFD33A75A}" type="pres">
      <dgm:prSet presAssocID="{FE022B47-5303-4846-8F1A-655352312700}" presName="firstChildTx" presStyleLbl="bgAccFollowNode1" presStyleIdx="1" presStyleCnt="2">
        <dgm:presLayoutVars>
          <dgm:bulletEnabled val="1"/>
        </dgm:presLayoutVars>
      </dgm:prSet>
      <dgm:spPr/>
    </dgm:pt>
    <dgm:pt modelId="{E91AF5D8-CB54-493E-90FE-2F4EB470E51C}" type="pres">
      <dgm:prSet presAssocID="{FE022B47-5303-4846-8F1A-655352312700}" presName="negSpace" presStyleCnt="0"/>
      <dgm:spPr/>
    </dgm:pt>
    <dgm:pt modelId="{BC8C12D4-0C6F-4466-97B9-522D139207B5}" type="pres">
      <dgm:prSet presAssocID="{FE022B47-5303-4846-8F1A-655352312700}" presName="circle" presStyleLbl="node1" presStyleIdx="1" presStyleCnt="2" custScaleX="93017" custScaleY="90182" custLinFactNeighborX="3716" custLinFactNeighborY="35631"/>
      <dgm:spPr/>
    </dgm:pt>
  </dgm:ptLst>
  <dgm:cxnLst>
    <dgm:cxn modelId="{9B9B190D-94DD-4D66-B4DF-3C038AB70313}" srcId="{E529F31D-3028-4329-84EE-92C76724A388}" destId="{B894E869-3D94-4817-A238-080E93157E81}" srcOrd="0" destOrd="0" parTransId="{29884E3A-0858-4987-835F-0E2F7ED1E870}" sibTransId="{1266D7B0-7D01-49FE-B472-3E270676A4FD}"/>
    <dgm:cxn modelId="{03D5F90E-ADFF-44E5-B90D-A599E4D96D63}" type="presOf" srcId="{C397F65F-C90C-4362-9910-363C5D348C8A}" destId="{0223EF75-D826-4BE8-BA5D-62EEFD33A75A}" srcOrd="1" destOrd="0" presId="urn:microsoft.com/office/officeart/2005/8/layout/hList9"/>
    <dgm:cxn modelId="{9E174B3D-8FA3-4E6E-A166-47B06D2ECDA4}" srcId="{E3C41D02-C434-49B8-AABD-177F0A5E915C}" destId="{FE022B47-5303-4846-8F1A-655352312700}" srcOrd="1" destOrd="0" parTransId="{4B2DE0C4-B340-4F64-A1E2-91B0CADA0E5A}" sibTransId="{E1D23AEE-4E24-484B-917E-959B3E4DD449}"/>
    <dgm:cxn modelId="{517B0963-BE9C-44D7-AAA7-8DE20868D0A4}" type="presOf" srcId="{C397F65F-C90C-4362-9910-363C5D348C8A}" destId="{ABA574E9-1AE5-4ED3-8068-8F43B70BB3FD}" srcOrd="0" destOrd="0" presId="urn:microsoft.com/office/officeart/2005/8/layout/hList9"/>
    <dgm:cxn modelId="{B27E7468-34A5-4E6E-996F-E9321862E47F}" type="presOf" srcId="{B894E869-3D94-4817-A238-080E93157E81}" destId="{DA5BFA62-DA5F-4A69-98FB-D346553FF47F}" srcOrd="1" destOrd="0" presId="urn:microsoft.com/office/officeart/2005/8/layout/hList9"/>
    <dgm:cxn modelId="{842FBC4D-1632-4C84-8A37-26D8A0EF259A}" type="presOf" srcId="{E529F31D-3028-4329-84EE-92C76724A388}" destId="{25F13E9D-14BF-4DC9-B593-3836F1FBF7FA}" srcOrd="0" destOrd="0" presId="urn:microsoft.com/office/officeart/2005/8/layout/hList9"/>
    <dgm:cxn modelId="{9E7EFA52-22DD-49BA-8D3D-E258EB089D91}" srcId="{E3C41D02-C434-49B8-AABD-177F0A5E915C}" destId="{E529F31D-3028-4329-84EE-92C76724A388}" srcOrd="0" destOrd="0" parTransId="{867BFEAA-543E-40B7-A4D6-6ABBD042BDBB}" sibTransId="{BEF2030A-3EAC-496D-AF4C-64246B394837}"/>
    <dgm:cxn modelId="{64673E74-9E22-4418-B6DA-848A7F747B46}" type="presOf" srcId="{B894E869-3D94-4817-A238-080E93157E81}" destId="{517BD88C-2666-4B4C-945D-C3C8051071AD}" srcOrd="0" destOrd="0" presId="urn:microsoft.com/office/officeart/2005/8/layout/hList9"/>
    <dgm:cxn modelId="{93813658-4456-4CEA-8CA4-DB0E8C6ED256}" type="presOf" srcId="{FE022B47-5303-4846-8F1A-655352312700}" destId="{BC8C12D4-0C6F-4466-97B9-522D139207B5}" srcOrd="0" destOrd="0" presId="urn:microsoft.com/office/officeart/2005/8/layout/hList9"/>
    <dgm:cxn modelId="{C55364C2-FBBD-4F18-BCCA-437A6C6EF7B9}" srcId="{FE022B47-5303-4846-8F1A-655352312700}" destId="{C397F65F-C90C-4362-9910-363C5D348C8A}" srcOrd="0" destOrd="0" parTransId="{8A0B0A63-EB0F-4F1A-8884-ACF4F66FFC27}" sibTransId="{69267A03-64FA-456F-9FDD-870DBE26BF0B}"/>
    <dgm:cxn modelId="{95C8C5FF-73C3-4B1A-90A9-DE10358F4ABE}" type="presOf" srcId="{E3C41D02-C434-49B8-AABD-177F0A5E915C}" destId="{FFE2CC8E-9A46-4F0D-B4E1-32ECE148FBDB}" srcOrd="0" destOrd="0" presId="urn:microsoft.com/office/officeart/2005/8/layout/hList9"/>
    <dgm:cxn modelId="{473ABC7B-7B9F-4DFC-AFCB-ABB97272BEA9}" type="presParOf" srcId="{FFE2CC8E-9A46-4F0D-B4E1-32ECE148FBDB}" destId="{9F56D68E-21C1-4700-89D6-AF25B0210D4E}" srcOrd="0" destOrd="0" presId="urn:microsoft.com/office/officeart/2005/8/layout/hList9"/>
    <dgm:cxn modelId="{9A34CE86-B339-4833-B11C-536793DD8A30}" type="presParOf" srcId="{FFE2CC8E-9A46-4F0D-B4E1-32ECE148FBDB}" destId="{D77FAE9A-954C-45DC-B031-89A151A359DE}" srcOrd="1" destOrd="0" presId="urn:microsoft.com/office/officeart/2005/8/layout/hList9"/>
    <dgm:cxn modelId="{942729BC-8898-41F0-88DB-CE00A1E050C5}" type="presParOf" srcId="{D77FAE9A-954C-45DC-B031-89A151A359DE}" destId="{D42C3C06-CEF4-4A5D-BB93-E84D059684EB}" srcOrd="0" destOrd="0" presId="urn:microsoft.com/office/officeart/2005/8/layout/hList9"/>
    <dgm:cxn modelId="{3EBFD992-9E1D-4442-9528-1C16D8259552}" type="presParOf" srcId="{D77FAE9A-954C-45DC-B031-89A151A359DE}" destId="{0F05F418-8DC6-46FB-A66A-BD8DEE6C1E86}" srcOrd="1" destOrd="0" presId="urn:microsoft.com/office/officeart/2005/8/layout/hList9"/>
    <dgm:cxn modelId="{E848972C-4662-4028-A7B3-3478E8C05283}" type="presParOf" srcId="{0F05F418-8DC6-46FB-A66A-BD8DEE6C1E86}" destId="{517BD88C-2666-4B4C-945D-C3C8051071AD}" srcOrd="0" destOrd="0" presId="urn:microsoft.com/office/officeart/2005/8/layout/hList9"/>
    <dgm:cxn modelId="{4A17A351-F7A6-4DD6-8FAB-F39C2C2EBDDD}" type="presParOf" srcId="{0F05F418-8DC6-46FB-A66A-BD8DEE6C1E86}" destId="{DA5BFA62-DA5F-4A69-98FB-D346553FF47F}" srcOrd="1" destOrd="0" presId="urn:microsoft.com/office/officeart/2005/8/layout/hList9"/>
    <dgm:cxn modelId="{9EC0854B-5CB9-416B-8420-6C94E6295644}" type="presParOf" srcId="{FFE2CC8E-9A46-4F0D-B4E1-32ECE148FBDB}" destId="{A41FBF5E-E9B7-43AD-B727-49D2BBC16A04}" srcOrd="2" destOrd="0" presId="urn:microsoft.com/office/officeart/2005/8/layout/hList9"/>
    <dgm:cxn modelId="{224B0DC3-DAF5-4561-A9A1-B4CE18F2B78D}" type="presParOf" srcId="{FFE2CC8E-9A46-4F0D-B4E1-32ECE148FBDB}" destId="{25F13E9D-14BF-4DC9-B593-3836F1FBF7FA}" srcOrd="3" destOrd="0" presId="urn:microsoft.com/office/officeart/2005/8/layout/hList9"/>
    <dgm:cxn modelId="{67830D4B-4251-4268-A11F-6F72660A06F7}" type="presParOf" srcId="{FFE2CC8E-9A46-4F0D-B4E1-32ECE148FBDB}" destId="{E31B5618-3758-41E7-989D-FB3E8E4160B5}" srcOrd="4" destOrd="0" presId="urn:microsoft.com/office/officeart/2005/8/layout/hList9"/>
    <dgm:cxn modelId="{0CFCE054-6C7F-4C3F-9D32-1CB32A64B4D3}" type="presParOf" srcId="{FFE2CC8E-9A46-4F0D-B4E1-32ECE148FBDB}" destId="{E2D6C628-3624-4B25-B4D9-CE235E0433F7}" srcOrd="5" destOrd="0" presId="urn:microsoft.com/office/officeart/2005/8/layout/hList9"/>
    <dgm:cxn modelId="{D57F6F05-FEBD-4C7E-8CCE-28A2AF5458E8}" type="presParOf" srcId="{FFE2CC8E-9A46-4F0D-B4E1-32ECE148FBDB}" destId="{617987DB-072B-4A3D-9AD8-37FBA5C43260}" srcOrd="6" destOrd="0" presId="urn:microsoft.com/office/officeart/2005/8/layout/hList9"/>
    <dgm:cxn modelId="{3639FA51-EDA1-4FFC-BA36-F0486F0DEDA6}" type="presParOf" srcId="{617987DB-072B-4A3D-9AD8-37FBA5C43260}" destId="{369F6B14-33F4-4C3E-9EF2-40121A48647E}" srcOrd="0" destOrd="0" presId="urn:microsoft.com/office/officeart/2005/8/layout/hList9"/>
    <dgm:cxn modelId="{625A4F3F-AFF5-41CE-ADF4-C71DFDC18C4E}" type="presParOf" srcId="{617987DB-072B-4A3D-9AD8-37FBA5C43260}" destId="{79203B1B-AED7-4AC4-93CF-F007097045B4}" srcOrd="1" destOrd="0" presId="urn:microsoft.com/office/officeart/2005/8/layout/hList9"/>
    <dgm:cxn modelId="{2A20C157-70FF-481B-A3AA-FEB89EDF0DE2}" type="presParOf" srcId="{79203B1B-AED7-4AC4-93CF-F007097045B4}" destId="{ABA574E9-1AE5-4ED3-8068-8F43B70BB3FD}" srcOrd="0" destOrd="0" presId="urn:microsoft.com/office/officeart/2005/8/layout/hList9"/>
    <dgm:cxn modelId="{2ECC19B9-B02C-4F57-BBC5-A926F4489870}" type="presParOf" srcId="{79203B1B-AED7-4AC4-93CF-F007097045B4}" destId="{0223EF75-D826-4BE8-BA5D-62EEFD33A75A}" srcOrd="1" destOrd="0" presId="urn:microsoft.com/office/officeart/2005/8/layout/hList9"/>
    <dgm:cxn modelId="{84576A10-0FF7-40A2-955F-9C8EAC137B6D}" type="presParOf" srcId="{FFE2CC8E-9A46-4F0D-B4E1-32ECE148FBDB}" destId="{E91AF5D8-CB54-493E-90FE-2F4EB470E51C}" srcOrd="7" destOrd="0" presId="urn:microsoft.com/office/officeart/2005/8/layout/hList9"/>
    <dgm:cxn modelId="{A98CA6FA-C79C-4C00-9D45-B317D32A5206}" type="presParOf" srcId="{FFE2CC8E-9A46-4F0D-B4E1-32ECE148FBDB}" destId="{BC8C12D4-0C6F-4466-97B9-522D139207B5}"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BFCAB4-3018-49FC-B813-BFBB4EE8E7B5}" type="doc">
      <dgm:prSet loTypeId="urn:microsoft.com/office/officeart/2005/8/layout/process4" loCatId="list" qsTypeId="urn:microsoft.com/office/officeart/2005/8/quickstyle/simple1" qsCatId="simple" csTypeId="urn:microsoft.com/office/officeart/2005/8/colors/colorful3" csCatId="colorful" phldr="1"/>
      <dgm:spPr/>
      <dgm:t>
        <a:bodyPr/>
        <a:lstStyle/>
        <a:p>
          <a:endParaRPr lang="es-EC"/>
        </a:p>
      </dgm:t>
    </dgm:pt>
    <dgm:pt modelId="{F375736D-0284-4AD6-B19D-05F64B457E56}">
      <dgm:prSet phldrT="[Texto]" custT="1"/>
      <dgm:spPr>
        <a:solidFill>
          <a:srgbClr val="9EB786"/>
        </a:solidFill>
      </dgm:spPr>
      <dgm:t>
        <a:bodyPr/>
        <a:lstStyle/>
        <a:p>
          <a:r>
            <a:rPr lang="es-EC" sz="2400" dirty="0"/>
            <a:t>Enfoque Investigativo</a:t>
          </a:r>
        </a:p>
      </dgm:t>
    </dgm:pt>
    <dgm:pt modelId="{AC8D105B-2363-461B-B3B8-C3C94B3EEC87}" type="parTrans" cxnId="{4D1E1350-5526-4A12-A3A9-E367B5936160}">
      <dgm:prSet/>
      <dgm:spPr/>
      <dgm:t>
        <a:bodyPr/>
        <a:lstStyle/>
        <a:p>
          <a:endParaRPr lang="es-EC" sz="2000"/>
        </a:p>
      </dgm:t>
    </dgm:pt>
    <dgm:pt modelId="{E7080F71-EDDB-4A56-890F-AE54A9E7F792}" type="sibTrans" cxnId="{4D1E1350-5526-4A12-A3A9-E367B5936160}">
      <dgm:prSet/>
      <dgm:spPr/>
      <dgm:t>
        <a:bodyPr/>
        <a:lstStyle/>
        <a:p>
          <a:endParaRPr lang="es-EC" sz="2000"/>
        </a:p>
      </dgm:t>
    </dgm:pt>
    <dgm:pt modelId="{4F40A6F8-1002-4FAD-9A33-691737BFE426}">
      <dgm:prSet phldrT="[Texto]" custT="1"/>
      <dgm:spPr/>
      <dgm:t>
        <a:bodyPr/>
        <a:lstStyle/>
        <a:p>
          <a:r>
            <a:rPr lang="es-EC" sz="1300" dirty="0" err="1"/>
            <a:t>Cuali</a:t>
          </a:r>
          <a:r>
            <a:rPr lang="es-EC" sz="1300" dirty="0"/>
            <a:t>-cuantitativa</a:t>
          </a:r>
        </a:p>
      </dgm:t>
    </dgm:pt>
    <dgm:pt modelId="{E3825B39-36F5-45B2-8A90-273629A62C7A}" type="parTrans" cxnId="{50EF9CDB-5027-4A13-89F8-F8E6382A9182}">
      <dgm:prSet/>
      <dgm:spPr/>
      <dgm:t>
        <a:bodyPr/>
        <a:lstStyle/>
        <a:p>
          <a:endParaRPr lang="es-EC" sz="2000"/>
        </a:p>
      </dgm:t>
    </dgm:pt>
    <dgm:pt modelId="{8DBFDE1D-E68A-4706-8992-FEF92A0E4007}" type="sibTrans" cxnId="{50EF9CDB-5027-4A13-89F8-F8E6382A9182}">
      <dgm:prSet/>
      <dgm:spPr/>
      <dgm:t>
        <a:bodyPr/>
        <a:lstStyle/>
        <a:p>
          <a:endParaRPr lang="es-EC" sz="2000"/>
        </a:p>
      </dgm:t>
    </dgm:pt>
    <dgm:pt modelId="{A295AF3E-CB72-42BC-89DB-9E500183C5A5}">
      <dgm:prSet phldrT="[Texto]" custT="1"/>
      <dgm:spPr>
        <a:solidFill>
          <a:srgbClr val="00B050"/>
        </a:solidFill>
      </dgm:spPr>
      <dgm:t>
        <a:bodyPr/>
        <a:lstStyle/>
        <a:p>
          <a:r>
            <a:rPr lang="es-EC" sz="2400" dirty="0"/>
            <a:t>Nivel de Investigación</a:t>
          </a:r>
        </a:p>
      </dgm:t>
    </dgm:pt>
    <dgm:pt modelId="{F2F60599-8455-4021-B4A9-CE782B6D21E9}" type="parTrans" cxnId="{F506FC59-B659-4676-BB96-9985E08BB263}">
      <dgm:prSet/>
      <dgm:spPr/>
      <dgm:t>
        <a:bodyPr/>
        <a:lstStyle/>
        <a:p>
          <a:endParaRPr lang="es-EC" sz="2000"/>
        </a:p>
      </dgm:t>
    </dgm:pt>
    <dgm:pt modelId="{C4196BF1-6318-408D-9A5C-B3465421F5EB}" type="sibTrans" cxnId="{F506FC59-B659-4676-BB96-9985E08BB263}">
      <dgm:prSet/>
      <dgm:spPr/>
      <dgm:t>
        <a:bodyPr/>
        <a:lstStyle/>
        <a:p>
          <a:endParaRPr lang="es-EC" sz="2000"/>
        </a:p>
      </dgm:t>
    </dgm:pt>
    <dgm:pt modelId="{60609B36-4DDD-4DBD-AF7E-F340DE1B9A10}">
      <dgm:prSet phldrT="[Texto]" custT="1"/>
      <dgm:spPr/>
      <dgm:t>
        <a:bodyPr/>
        <a:lstStyle/>
        <a:p>
          <a:r>
            <a:rPr lang="es-EC" sz="1300" dirty="0"/>
            <a:t>Exploratorio</a:t>
          </a:r>
        </a:p>
      </dgm:t>
    </dgm:pt>
    <dgm:pt modelId="{43EB9504-DA59-4F87-BA4D-37022B355B0B}" type="parTrans" cxnId="{4103F0A2-90F4-4019-8B2D-B2FB47595622}">
      <dgm:prSet/>
      <dgm:spPr/>
      <dgm:t>
        <a:bodyPr/>
        <a:lstStyle/>
        <a:p>
          <a:endParaRPr lang="es-EC" sz="2000"/>
        </a:p>
      </dgm:t>
    </dgm:pt>
    <dgm:pt modelId="{46FE0859-BF61-4B22-AA5B-4B82874E45B8}" type="sibTrans" cxnId="{4103F0A2-90F4-4019-8B2D-B2FB47595622}">
      <dgm:prSet/>
      <dgm:spPr/>
      <dgm:t>
        <a:bodyPr/>
        <a:lstStyle/>
        <a:p>
          <a:endParaRPr lang="es-EC" sz="2000"/>
        </a:p>
      </dgm:t>
    </dgm:pt>
    <dgm:pt modelId="{1F7BCB43-51B2-4C1A-8CFF-75D20C917930}">
      <dgm:prSet phldrT="[Texto]" custT="1"/>
      <dgm:spPr/>
      <dgm:t>
        <a:bodyPr/>
        <a:lstStyle/>
        <a:p>
          <a:r>
            <a:rPr lang="es-EC" sz="2400" dirty="0"/>
            <a:t>Diseño de la Investigación</a:t>
          </a:r>
        </a:p>
      </dgm:t>
    </dgm:pt>
    <dgm:pt modelId="{452412D3-91F1-4399-AE03-4210505853B4}" type="parTrans" cxnId="{A26EBA28-EBB6-4154-9FCD-9BB6C62E0C9B}">
      <dgm:prSet/>
      <dgm:spPr/>
      <dgm:t>
        <a:bodyPr/>
        <a:lstStyle/>
        <a:p>
          <a:endParaRPr lang="es-EC" sz="2000"/>
        </a:p>
      </dgm:t>
    </dgm:pt>
    <dgm:pt modelId="{910D79F9-72D3-48BC-BAB0-0E73547EDAB1}" type="sibTrans" cxnId="{A26EBA28-EBB6-4154-9FCD-9BB6C62E0C9B}">
      <dgm:prSet/>
      <dgm:spPr/>
      <dgm:t>
        <a:bodyPr/>
        <a:lstStyle/>
        <a:p>
          <a:endParaRPr lang="es-EC" sz="2000"/>
        </a:p>
      </dgm:t>
    </dgm:pt>
    <dgm:pt modelId="{28A5292E-1C95-48BA-84B1-1ED2E6F79761}">
      <dgm:prSet phldrT="[Texto]" custT="1"/>
      <dgm:spPr/>
      <dgm:t>
        <a:bodyPr/>
        <a:lstStyle/>
        <a:p>
          <a:r>
            <a:rPr lang="es-EC" sz="1300" dirty="0"/>
            <a:t>Documental</a:t>
          </a:r>
        </a:p>
      </dgm:t>
    </dgm:pt>
    <dgm:pt modelId="{13F7ECC6-50FE-4BCF-9096-890F75C75AFE}" type="parTrans" cxnId="{1CDBF98C-7C2E-4370-94C4-FF151021B8B5}">
      <dgm:prSet/>
      <dgm:spPr/>
      <dgm:t>
        <a:bodyPr/>
        <a:lstStyle/>
        <a:p>
          <a:endParaRPr lang="es-EC" sz="2000"/>
        </a:p>
      </dgm:t>
    </dgm:pt>
    <dgm:pt modelId="{76A65B72-745A-46A7-8407-80F804188E5C}" type="sibTrans" cxnId="{1CDBF98C-7C2E-4370-94C4-FF151021B8B5}">
      <dgm:prSet/>
      <dgm:spPr/>
      <dgm:t>
        <a:bodyPr/>
        <a:lstStyle/>
        <a:p>
          <a:endParaRPr lang="es-EC" sz="2000"/>
        </a:p>
      </dgm:t>
    </dgm:pt>
    <dgm:pt modelId="{7D92FDAB-BDBF-40CA-97EC-A2EAD9C460B0}">
      <dgm:prSet phldrT="[Texto]" custT="1"/>
      <dgm:spPr/>
      <dgm:t>
        <a:bodyPr/>
        <a:lstStyle/>
        <a:p>
          <a:r>
            <a:rPr lang="es-EC" sz="1300" dirty="0"/>
            <a:t>Investigación de campo</a:t>
          </a:r>
        </a:p>
      </dgm:t>
    </dgm:pt>
    <dgm:pt modelId="{976E2B36-19D1-4D39-8CB2-F4E9299D90A2}" type="parTrans" cxnId="{4B648C2F-DF37-4F4E-81A9-6BC5880A665E}">
      <dgm:prSet/>
      <dgm:spPr/>
      <dgm:t>
        <a:bodyPr/>
        <a:lstStyle/>
        <a:p>
          <a:endParaRPr lang="es-EC" sz="2000"/>
        </a:p>
      </dgm:t>
    </dgm:pt>
    <dgm:pt modelId="{45EF8A1C-40A4-41D1-ABF4-85A46CD230C3}" type="sibTrans" cxnId="{4B648C2F-DF37-4F4E-81A9-6BC5880A665E}">
      <dgm:prSet/>
      <dgm:spPr/>
      <dgm:t>
        <a:bodyPr/>
        <a:lstStyle/>
        <a:p>
          <a:endParaRPr lang="es-EC" sz="2000"/>
        </a:p>
      </dgm:t>
    </dgm:pt>
    <dgm:pt modelId="{0834BFE5-BF8E-4D61-964A-B5CE20EA33D0}">
      <dgm:prSet phldrT="[Texto]" custT="1"/>
      <dgm:spPr/>
      <dgm:t>
        <a:bodyPr/>
        <a:lstStyle/>
        <a:p>
          <a:r>
            <a:rPr lang="es-EC" sz="1300" dirty="0"/>
            <a:t>Descriptivo</a:t>
          </a:r>
        </a:p>
      </dgm:t>
    </dgm:pt>
    <dgm:pt modelId="{2DACE069-A9FE-402A-B835-E93E7A35A635}" type="parTrans" cxnId="{399ADD3F-DE29-41D5-BBA2-D5F2D5B3E09E}">
      <dgm:prSet/>
      <dgm:spPr/>
      <dgm:t>
        <a:bodyPr/>
        <a:lstStyle/>
        <a:p>
          <a:endParaRPr lang="es-EC" sz="2000"/>
        </a:p>
      </dgm:t>
    </dgm:pt>
    <dgm:pt modelId="{DB2B72BE-D58F-4EB4-B0E1-1F4F7CB946F1}" type="sibTrans" cxnId="{399ADD3F-DE29-41D5-BBA2-D5F2D5B3E09E}">
      <dgm:prSet/>
      <dgm:spPr/>
      <dgm:t>
        <a:bodyPr/>
        <a:lstStyle/>
        <a:p>
          <a:endParaRPr lang="es-EC" sz="2000"/>
        </a:p>
      </dgm:t>
    </dgm:pt>
    <dgm:pt modelId="{BA94BB19-6247-4C1C-8F77-6B134CCFB595}">
      <dgm:prSet phldrT="[Texto]" custT="1"/>
      <dgm:spPr/>
      <dgm:t>
        <a:bodyPr/>
        <a:lstStyle/>
        <a:p>
          <a:r>
            <a:rPr lang="es-EC" sz="1200" dirty="0"/>
            <a:t>Investigación cuasi experimental </a:t>
          </a:r>
        </a:p>
      </dgm:t>
    </dgm:pt>
    <dgm:pt modelId="{09D691EA-E910-473F-B0B6-946CAA539A30}" type="parTrans" cxnId="{6AD8010D-22E4-4F7B-A25B-67536240D875}">
      <dgm:prSet/>
      <dgm:spPr/>
      <dgm:t>
        <a:bodyPr/>
        <a:lstStyle/>
        <a:p>
          <a:endParaRPr lang="es-EC" sz="2000"/>
        </a:p>
      </dgm:t>
    </dgm:pt>
    <dgm:pt modelId="{142E17B6-505F-46C2-BE3C-78F70F8028F0}" type="sibTrans" cxnId="{6AD8010D-22E4-4F7B-A25B-67536240D875}">
      <dgm:prSet/>
      <dgm:spPr/>
      <dgm:t>
        <a:bodyPr/>
        <a:lstStyle/>
        <a:p>
          <a:endParaRPr lang="es-EC" sz="2000"/>
        </a:p>
      </dgm:t>
    </dgm:pt>
    <dgm:pt modelId="{0C900518-19E9-4704-A398-2F1DAE063007}" type="pres">
      <dgm:prSet presAssocID="{6DBFCAB4-3018-49FC-B813-BFBB4EE8E7B5}" presName="Name0" presStyleCnt="0">
        <dgm:presLayoutVars>
          <dgm:dir/>
          <dgm:animLvl val="lvl"/>
          <dgm:resizeHandles val="exact"/>
        </dgm:presLayoutVars>
      </dgm:prSet>
      <dgm:spPr/>
    </dgm:pt>
    <dgm:pt modelId="{9B30AC0C-A6DE-4AA2-AC90-5EF14A570B8D}" type="pres">
      <dgm:prSet presAssocID="{1F7BCB43-51B2-4C1A-8CFF-75D20C917930}" presName="boxAndChildren" presStyleCnt="0"/>
      <dgm:spPr/>
    </dgm:pt>
    <dgm:pt modelId="{7858A25F-C839-4BF0-9B44-738BAB9C874C}" type="pres">
      <dgm:prSet presAssocID="{1F7BCB43-51B2-4C1A-8CFF-75D20C917930}" presName="parentTextBox" presStyleLbl="node1" presStyleIdx="0" presStyleCnt="3"/>
      <dgm:spPr/>
    </dgm:pt>
    <dgm:pt modelId="{8EE0310F-A688-432D-9FFB-8F3EA8ED4A6C}" type="pres">
      <dgm:prSet presAssocID="{1F7BCB43-51B2-4C1A-8CFF-75D20C917930}" presName="entireBox" presStyleLbl="node1" presStyleIdx="0" presStyleCnt="3"/>
      <dgm:spPr/>
    </dgm:pt>
    <dgm:pt modelId="{C27E74E2-B4EA-4746-B1EF-EC4FA00F7F52}" type="pres">
      <dgm:prSet presAssocID="{1F7BCB43-51B2-4C1A-8CFF-75D20C917930}" presName="descendantBox" presStyleCnt="0"/>
      <dgm:spPr/>
    </dgm:pt>
    <dgm:pt modelId="{2608BB9A-8787-48CD-A2BE-CB2255203B0E}" type="pres">
      <dgm:prSet presAssocID="{28A5292E-1C95-48BA-84B1-1ED2E6F79761}" presName="childTextBox" presStyleLbl="fgAccFollowNode1" presStyleIdx="0" presStyleCnt="6">
        <dgm:presLayoutVars>
          <dgm:bulletEnabled val="1"/>
        </dgm:presLayoutVars>
      </dgm:prSet>
      <dgm:spPr/>
    </dgm:pt>
    <dgm:pt modelId="{3591D4C1-2EEC-4333-833A-61EFEA23E205}" type="pres">
      <dgm:prSet presAssocID="{7D92FDAB-BDBF-40CA-97EC-A2EAD9C460B0}" presName="childTextBox" presStyleLbl="fgAccFollowNode1" presStyleIdx="1" presStyleCnt="6">
        <dgm:presLayoutVars>
          <dgm:bulletEnabled val="1"/>
        </dgm:presLayoutVars>
      </dgm:prSet>
      <dgm:spPr/>
    </dgm:pt>
    <dgm:pt modelId="{2DCB5CA1-19DB-4C41-87C1-03469E21E449}" type="pres">
      <dgm:prSet presAssocID="{BA94BB19-6247-4C1C-8F77-6B134CCFB595}" presName="childTextBox" presStyleLbl="fgAccFollowNode1" presStyleIdx="2" presStyleCnt="6">
        <dgm:presLayoutVars>
          <dgm:bulletEnabled val="1"/>
        </dgm:presLayoutVars>
      </dgm:prSet>
      <dgm:spPr/>
    </dgm:pt>
    <dgm:pt modelId="{9EDF8A85-338A-42BE-8917-9CF61D09C7E8}" type="pres">
      <dgm:prSet presAssocID="{C4196BF1-6318-408D-9A5C-B3465421F5EB}" presName="sp" presStyleCnt="0"/>
      <dgm:spPr/>
    </dgm:pt>
    <dgm:pt modelId="{45868F7A-431F-429A-800E-8B888814D5AC}" type="pres">
      <dgm:prSet presAssocID="{A295AF3E-CB72-42BC-89DB-9E500183C5A5}" presName="arrowAndChildren" presStyleCnt="0"/>
      <dgm:spPr/>
    </dgm:pt>
    <dgm:pt modelId="{F5BBE955-AC74-488A-A230-8898753AA13E}" type="pres">
      <dgm:prSet presAssocID="{A295AF3E-CB72-42BC-89DB-9E500183C5A5}" presName="parentTextArrow" presStyleLbl="node1" presStyleIdx="0" presStyleCnt="3"/>
      <dgm:spPr/>
    </dgm:pt>
    <dgm:pt modelId="{82D09AB2-8D1D-4A66-A48D-B888E8C14CF0}" type="pres">
      <dgm:prSet presAssocID="{A295AF3E-CB72-42BC-89DB-9E500183C5A5}" presName="arrow" presStyleLbl="node1" presStyleIdx="1" presStyleCnt="3"/>
      <dgm:spPr/>
    </dgm:pt>
    <dgm:pt modelId="{AD59AC23-EA4D-41A3-8385-28CC4704B0B7}" type="pres">
      <dgm:prSet presAssocID="{A295AF3E-CB72-42BC-89DB-9E500183C5A5}" presName="descendantArrow" presStyleCnt="0"/>
      <dgm:spPr/>
    </dgm:pt>
    <dgm:pt modelId="{35C16C8F-6B7E-4E9F-A695-D857325C87D0}" type="pres">
      <dgm:prSet presAssocID="{0834BFE5-BF8E-4D61-964A-B5CE20EA33D0}" presName="childTextArrow" presStyleLbl="fgAccFollowNode1" presStyleIdx="3" presStyleCnt="6">
        <dgm:presLayoutVars>
          <dgm:bulletEnabled val="1"/>
        </dgm:presLayoutVars>
      </dgm:prSet>
      <dgm:spPr/>
    </dgm:pt>
    <dgm:pt modelId="{B158D2D7-A53C-4B30-8D7A-3C10C2444FEA}" type="pres">
      <dgm:prSet presAssocID="{60609B36-4DDD-4DBD-AF7E-F340DE1B9A10}" presName="childTextArrow" presStyleLbl="fgAccFollowNode1" presStyleIdx="4" presStyleCnt="6">
        <dgm:presLayoutVars>
          <dgm:bulletEnabled val="1"/>
        </dgm:presLayoutVars>
      </dgm:prSet>
      <dgm:spPr/>
    </dgm:pt>
    <dgm:pt modelId="{4506CAC0-E6F8-41CE-9285-8C3AB87EB35C}" type="pres">
      <dgm:prSet presAssocID="{E7080F71-EDDB-4A56-890F-AE54A9E7F792}" presName="sp" presStyleCnt="0"/>
      <dgm:spPr/>
    </dgm:pt>
    <dgm:pt modelId="{5FF33800-0548-4D29-8107-9E73498609EA}" type="pres">
      <dgm:prSet presAssocID="{F375736D-0284-4AD6-B19D-05F64B457E56}" presName="arrowAndChildren" presStyleCnt="0"/>
      <dgm:spPr/>
    </dgm:pt>
    <dgm:pt modelId="{7C475273-7BF6-4195-97CB-58AB08C101E8}" type="pres">
      <dgm:prSet presAssocID="{F375736D-0284-4AD6-B19D-05F64B457E56}" presName="parentTextArrow" presStyleLbl="node1" presStyleIdx="1" presStyleCnt="3"/>
      <dgm:spPr/>
    </dgm:pt>
    <dgm:pt modelId="{0C01A71C-D923-44FE-99F3-99EFC9E1D13B}" type="pres">
      <dgm:prSet presAssocID="{F375736D-0284-4AD6-B19D-05F64B457E56}" presName="arrow" presStyleLbl="node1" presStyleIdx="2" presStyleCnt="3" custLinFactNeighborX="0" custLinFactNeighborY="-12580"/>
      <dgm:spPr/>
    </dgm:pt>
    <dgm:pt modelId="{AA337D49-D269-4905-9009-0128D548D0C7}" type="pres">
      <dgm:prSet presAssocID="{F375736D-0284-4AD6-B19D-05F64B457E56}" presName="descendantArrow" presStyleCnt="0"/>
      <dgm:spPr/>
    </dgm:pt>
    <dgm:pt modelId="{B0687643-96FD-48B4-8FAD-52045C8F25AD}" type="pres">
      <dgm:prSet presAssocID="{4F40A6F8-1002-4FAD-9A33-691737BFE426}" presName="childTextArrow" presStyleLbl="fgAccFollowNode1" presStyleIdx="5" presStyleCnt="6">
        <dgm:presLayoutVars>
          <dgm:bulletEnabled val="1"/>
        </dgm:presLayoutVars>
      </dgm:prSet>
      <dgm:spPr/>
    </dgm:pt>
  </dgm:ptLst>
  <dgm:cxnLst>
    <dgm:cxn modelId="{66E59803-647B-4136-9A5F-53A14AC5FF03}" type="presOf" srcId="{BA94BB19-6247-4C1C-8F77-6B134CCFB595}" destId="{2DCB5CA1-19DB-4C41-87C1-03469E21E449}" srcOrd="0" destOrd="0" presId="urn:microsoft.com/office/officeart/2005/8/layout/process4"/>
    <dgm:cxn modelId="{B8D98F05-6981-4BEE-A0F9-265BED23CC2B}" type="presOf" srcId="{F375736D-0284-4AD6-B19D-05F64B457E56}" destId="{0C01A71C-D923-44FE-99F3-99EFC9E1D13B}" srcOrd="1" destOrd="0" presId="urn:microsoft.com/office/officeart/2005/8/layout/process4"/>
    <dgm:cxn modelId="{56C70909-B55B-4654-B744-5952E3933451}" type="presOf" srcId="{A295AF3E-CB72-42BC-89DB-9E500183C5A5}" destId="{F5BBE955-AC74-488A-A230-8898753AA13E}" srcOrd="0" destOrd="0" presId="urn:microsoft.com/office/officeart/2005/8/layout/process4"/>
    <dgm:cxn modelId="{6AD8010D-22E4-4F7B-A25B-67536240D875}" srcId="{1F7BCB43-51B2-4C1A-8CFF-75D20C917930}" destId="{BA94BB19-6247-4C1C-8F77-6B134CCFB595}" srcOrd="2" destOrd="0" parTransId="{09D691EA-E910-473F-B0B6-946CAA539A30}" sibTransId="{142E17B6-505F-46C2-BE3C-78F70F8028F0}"/>
    <dgm:cxn modelId="{5B656314-5379-4E76-A3D0-804A5081DC61}" type="presOf" srcId="{0834BFE5-BF8E-4D61-964A-B5CE20EA33D0}" destId="{35C16C8F-6B7E-4E9F-A695-D857325C87D0}" srcOrd="0" destOrd="0" presId="urn:microsoft.com/office/officeart/2005/8/layout/process4"/>
    <dgm:cxn modelId="{6CFA681C-50DF-43E5-800F-AA482E239256}" type="presOf" srcId="{1F7BCB43-51B2-4C1A-8CFF-75D20C917930}" destId="{8EE0310F-A688-432D-9FFB-8F3EA8ED4A6C}" srcOrd="1" destOrd="0" presId="urn:microsoft.com/office/officeart/2005/8/layout/process4"/>
    <dgm:cxn modelId="{A26EBA28-EBB6-4154-9FCD-9BB6C62E0C9B}" srcId="{6DBFCAB4-3018-49FC-B813-BFBB4EE8E7B5}" destId="{1F7BCB43-51B2-4C1A-8CFF-75D20C917930}" srcOrd="2" destOrd="0" parTransId="{452412D3-91F1-4399-AE03-4210505853B4}" sibTransId="{910D79F9-72D3-48BC-BAB0-0E73547EDAB1}"/>
    <dgm:cxn modelId="{D3D95B29-C42A-480C-B4F3-EF694F7DA9F2}" type="presOf" srcId="{4F40A6F8-1002-4FAD-9A33-691737BFE426}" destId="{B0687643-96FD-48B4-8FAD-52045C8F25AD}" srcOrd="0" destOrd="0" presId="urn:microsoft.com/office/officeart/2005/8/layout/process4"/>
    <dgm:cxn modelId="{4B648C2F-DF37-4F4E-81A9-6BC5880A665E}" srcId="{1F7BCB43-51B2-4C1A-8CFF-75D20C917930}" destId="{7D92FDAB-BDBF-40CA-97EC-A2EAD9C460B0}" srcOrd="1" destOrd="0" parTransId="{976E2B36-19D1-4D39-8CB2-F4E9299D90A2}" sibTransId="{45EF8A1C-40A4-41D1-ABF4-85A46CD230C3}"/>
    <dgm:cxn modelId="{399ADD3F-DE29-41D5-BBA2-D5F2D5B3E09E}" srcId="{A295AF3E-CB72-42BC-89DB-9E500183C5A5}" destId="{0834BFE5-BF8E-4D61-964A-B5CE20EA33D0}" srcOrd="0" destOrd="0" parTransId="{2DACE069-A9FE-402A-B835-E93E7A35A635}" sibTransId="{DB2B72BE-D58F-4EB4-B0E1-1F4F7CB946F1}"/>
    <dgm:cxn modelId="{2AB6A94A-8A64-4220-B29D-A3305893BC53}" type="presOf" srcId="{F375736D-0284-4AD6-B19D-05F64B457E56}" destId="{7C475273-7BF6-4195-97CB-58AB08C101E8}" srcOrd="0" destOrd="0" presId="urn:microsoft.com/office/officeart/2005/8/layout/process4"/>
    <dgm:cxn modelId="{4D1E1350-5526-4A12-A3A9-E367B5936160}" srcId="{6DBFCAB4-3018-49FC-B813-BFBB4EE8E7B5}" destId="{F375736D-0284-4AD6-B19D-05F64B457E56}" srcOrd="0" destOrd="0" parTransId="{AC8D105B-2363-461B-B3B8-C3C94B3EEC87}" sibTransId="{E7080F71-EDDB-4A56-890F-AE54A9E7F792}"/>
    <dgm:cxn modelId="{F506FC59-B659-4676-BB96-9985E08BB263}" srcId="{6DBFCAB4-3018-49FC-B813-BFBB4EE8E7B5}" destId="{A295AF3E-CB72-42BC-89DB-9E500183C5A5}" srcOrd="1" destOrd="0" parTransId="{F2F60599-8455-4021-B4A9-CE782B6D21E9}" sibTransId="{C4196BF1-6318-408D-9A5C-B3465421F5EB}"/>
    <dgm:cxn modelId="{D20D087C-711E-4CA9-9B9B-B40C3CCA2600}" type="presOf" srcId="{1F7BCB43-51B2-4C1A-8CFF-75D20C917930}" destId="{7858A25F-C839-4BF0-9B44-738BAB9C874C}" srcOrd="0" destOrd="0" presId="urn:microsoft.com/office/officeart/2005/8/layout/process4"/>
    <dgm:cxn modelId="{C954AA83-C8CF-4A5A-A3BE-5300A383D698}" type="presOf" srcId="{60609B36-4DDD-4DBD-AF7E-F340DE1B9A10}" destId="{B158D2D7-A53C-4B30-8D7A-3C10C2444FEA}" srcOrd="0" destOrd="0" presId="urn:microsoft.com/office/officeart/2005/8/layout/process4"/>
    <dgm:cxn modelId="{EAD50E85-46EA-4ECC-AE53-7EF3DC5729A6}" type="presOf" srcId="{6DBFCAB4-3018-49FC-B813-BFBB4EE8E7B5}" destId="{0C900518-19E9-4704-A398-2F1DAE063007}" srcOrd="0" destOrd="0" presId="urn:microsoft.com/office/officeart/2005/8/layout/process4"/>
    <dgm:cxn modelId="{1CDBF98C-7C2E-4370-94C4-FF151021B8B5}" srcId="{1F7BCB43-51B2-4C1A-8CFF-75D20C917930}" destId="{28A5292E-1C95-48BA-84B1-1ED2E6F79761}" srcOrd="0" destOrd="0" parTransId="{13F7ECC6-50FE-4BCF-9096-890F75C75AFE}" sibTransId="{76A65B72-745A-46A7-8407-80F804188E5C}"/>
    <dgm:cxn modelId="{17F4D78D-FD80-41F7-B9D2-127D296B8AF1}" type="presOf" srcId="{7D92FDAB-BDBF-40CA-97EC-A2EAD9C460B0}" destId="{3591D4C1-2EEC-4333-833A-61EFEA23E205}" srcOrd="0" destOrd="0" presId="urn:microsoft.com/office/officeart/2005/8/layout/process4"/>
    <dgm:cxn modelId="{E3DF5B9A-DAFC-4FB3-ACC3-A6B3E1A79390}" type="presOf" srcId="{A295AF3E-CB72-42BC-89DB-9E500183C5A5}" destId="{82D09AB2-8D1D-4A66-A48D-B888E8C14CF0}" srcOrd="1" destOrd="0" presId="urn:microsoft.com/office/officeart/2005/8/layout/process4"/>
    <dgm:cxn modelId="{4103F0A2-90F4-4019-8B2D-B2FB47595622}" srcId="{A295AF3E-CB72-42BC-89DB-9E500183C5A5}" destId="{60609B36-4DDD-4DBD-AF7E-F340DE1B9A10}" srcOrd="1" destOrd="0" parTransId="{43EB9504-DA59-4F87-BA4D-37022B355B0B}" sibTransId="{46FE0859-BF61-4B22-AA5B-4B82874E45B8}"/>
    <dgm:cxn modelId="{712950C5-AAB5-450C-AB51-8D6EC5E19EA8}" type="presOf" srcId="{28A5292E-1C95-48BA-84B1-1ED2E6F79761}" destId="{2608BB9A-8787-48CD-A2BE-CB2255203B0E}" srcOrd="0" destOrd="0" presId="urn:microsoft.com/office/officeart/2005/8/layout/process4"/>
    <dgm:cxn modelId="{50EF9CDB-5027-4A13-89F8-F8E6382A9182}" srcId="{F375736D-0284-4AD6-B19D-05F64B457E56}" destId="{4F40A6F8-1002-4FAD-9A33-691737BFE426}" srcOrd="0" destOrd="0" parTransId="{E3825B39-36F5-45B2-8A90-273629A62C7A}" sibTransId="{8DBFDE1D-E68A-4706-8992-FEF92A0E4007}"/>
    <dgm:cxn modelId="{86B6BF93-1A0C-48D1-A802-923E1CA0B8CE}" type="presParOf" srcId="{0C900518-19E9-4704-A398-2F1DAE063007}" destId="{9B30AC0C-A6DE-4AA2-AC90-5EF14A570B8D}" srcOrd="0" destOrd="0" presId="urn:microsoft.com/office/officeart/2005/8/layout/process4"/>
    <dgm:cxn modelId="{62EEE83D-B9B8-41C3-B813-D89F83ACCA34}" type="presParOf" srcId="{9B30AC0C-A6DE-4AA2-AC90-5EF14A570B8D}" destId="{7858A25F-C839-4BF0-9B44-738BAB9C874C}" srcOrd="0" destOrd="0" presId="urn:microsoft.com/office/officeart/2005/8/layout/process4"/>
    <dgm:cxn modelId="{DA6309AF-94A9-4885-917B-1352AB7C3EFD}" type="presParOf" srcId="{9B30AC0C-A6DE-4AA2-AC90-5EF14A570B8D}" destId="{8EE0310F-A688-432D-9FFB-8F3EA8ED4A6C}" srcOrd="1" destOrd="0" presId="urn:microsoft.com/office/officeart/2005/8/layout/process4"/>
    <dgm:cxn modelId="{6D4A2DB3-9D73-4C0E-9D1E-7594B51E28B6}" type="presParOf" srcId="{9B30AC0C-A6DE-4AA2-AC90-5EF14A570B8D}" destId="{C27E74E2-B4EA-4746-B1EF-EC4FA00F7F52}" srcOrd="2" destOrd="0" presId="urn:microsoft.com/office/officeart/2005/8/layout/process4"/>
    <dgm:cxn modelId="{13289D8B-4E26-4226-9515-0468883FCBC0}" type="presParOf" srcId="{C27E74E2-B4EA-4746-B1EF-EC4FA00F7F52}" destId="{2608BB9A-8787-48CD-A2BE-CB2255203B0E}" srcOrd="0" destOrd="0" presId="urn:microsoft.com/office/officeart/2005/8/layout/process4"/>
    <dgm:cxn modelId="{A4FED13E-F3C0-4558-B1E7-76B991CBAFED}" type="presParOf" srcId="{C27E74E2-B4EA-4746-B1EF-EC4FA00F7F52}" destId="{3591D4C1-2EEC-4333-833A-61EFEA23E205}" srcOrd="1" destOrd="0" presId="urn:microsoft.com/office/officeart/2005/8/layout/process4"/>
    <dgm:cxn modelId="{B2A6365B-5F4B-48B6-B614-2AD98450E5DA}" type="presParOf" srcId="{C27E74E2-B4EA-4746-B1EF-EC4FA00F7F52}" destId="{2DCB5CA1-19DB-4C41-87C1-03469E21E449}" srcOrd="2" destOrd="0" presId="urn:microsoft.com/office/officeart/2005/8/layout/process4"/>
    <dgm:cxn modelId="{09E79930-9DF4-4479-B6C9-CC12E743C6AF}" type="presParOf" srcId="{0C900518-19E9-4704-A398-2F1DAE063007}" destId="{9EDF8A85-338A-42BE-8917-9CF61D09C7E8}" srcOrd="1" destOrd="0" presId="urn:microsoft.com/office/officeart/2005/8/layout/process4"/>
    <dgm:cxn modelId="{167C8068-334E-45D9-A50E-91DD1DCFEEE1}" type="presParOf" srcId="{0C900518-19E9-4704-A398-2F1DAE063007}" destId="{45868F7A-431F-429A-800E-8B888814D5AC}" srcOrd="2" destOrd="0" presId="urn:microsoft.com/office/officeart/2005/8/layout/process4"/>
    <dgm:cxn modelId="{FE8116B1-94F9-4B33-BAA0-8C31D795CC7B}" type="presParOf" srcId="{45868F7A-431F-429A-800E-8B888814D5AC}" destId="{F5BBE955-AC74-488A-A230-8898753AA13E}" srcOrd="0" destOrd="0" presId="urn:microsoft.com/office/officeart/2005/8/layout/process4"/>
    <dgm:cxn modelId="{334DD96D-1EC6-491C-8689-C282285EA382}" type="presParOf" srcId="{45868F7A-431F-429A-800E-8B888814D5AC}" destId="{82D09AB2-8D1D-4A66-A48D-B888E8C14CF0}" srcOrd="1" destOrd="0" presId="urn:microsoft.com/office/officeart/2005/8/layout/process4"/>
    <dgm:cxn modelId="{3089C7C0-B3C2-4740-B58C-BAC61FF156AC}" type="presParOf" srcId="{45868F7A-431F-429A-800E-8B888814D5AC}" destId="{AD59AC23-EA4D-41A3-8385-28CC4704B0B7}" srcOrd="2" destOrd="0" presId="urn:microsoft.com/office/officeart/2005/8/layout/process4"/>
    <dgm:cxn modelId="{A1F8AFF7-B519-4353-8519-E709D100F97E}" type="presParOf" srcId="{AD59AC23-EA4D-41A3-8385-28CC4704B0B7}" destId="{35C16C8F-6B7E-4E9F-A695-D857325C87D0}" srcOrd="0" destOrd="0" presId="urn:microsoft.com/office/officeart/2005/8/layout/process4"/>
    <dgm:cxn modelId="{5FA3AF5A-86DD-47E2-81FC-82D7550B6927}" type="presParOf" srcId="{AD59AC23-EA4D-41A3-8385-28CC4704B0B7}" destId="{B158D2D7-A53C-4B30-8D7A-3C10C2444FEA}" srcOrd="1" destOrd="0" presId="urn:microsoft.com/office/officeart/2005/8/layout/process4"/>
    <dgm:cxn modelId="{5EA30BFB-26D4-4C31-9E05-21871C7D5DE3}" type="presParOf" srcId="{0C900518-19E9-4704-A398-2F1DAE063007}" destId="{4506CAC0-E6F8-41CE-9285-8C3AB87EB35C}" srcOrd="3" destOrd="0" presId="urn:microsoft.com/office/officeart/2005/8/layout/process4"/>
    <dgm:cxn modelId="{1C51FF6F-FEE2-4C5F-81D4-7EA9D74E12C4}" type="presParOf" srcId="{0C900518-19E9-4704-A398-2F1DAE063007}" destId="{5FF33800-0548-4D29-8107-9E73498609EA}" srcOrd="4" destOrd="0" presId="urn:microsoft.com/office/officeart/2005/8/layout/process4"/>
    <dgm:cxn modelId="{D13B7F49-6CA0-4610-9DB8-E8FA73DD1D50}" type="presParOf" srcId="{5FF33800-0548-4D29-8107-9E73498609EA}" destId="{7C475273-7BF6-4195-97CB-58AB08C101E8}" srcOrd="0" destOrd="0" presId="urn:microsoft.com/office/officeart/2005/8/layout/process4"/>
    <dgm:cxn modelId="{30B6D852-2C3D-4DCE-9E06-77BF1F3B7B3C}" type="presParOf" srcId="{5FF33800-0548-4D29-8107-9E73498609EA}" destId="{0C01A71C-D923-44FE-99F3-99EFC9E1D13B}" srcOrd="1" destOrd="0" presId="urn:microsoft.com/office/officeart/2005/8/layout/process4"/>
    <dgm:cxn modelId="{E6692077-0D97-4AB9-9600-A5EDBC6787B8}" type="presParOf" srcId="{5FF33800-0548-4D29-8107-9E73498609EA}" destId="{AA337D49-D269-4905-9009-0128D548D0C7}" srcOrd="2" destOrd="0" presId="urn:microsoft.com/office/officeart/2005/8/layout/process4"/>
    <dgm:cxn modelId="{557D7D75-75A8-4AEB-8122-464D9338F38F}" type="presParOf" srcId="{AA337D49-D269-4905-9009-0128D548D0C7}" destId="{B0687643-96FD-48B4-8FAD-52045C8F25A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BFCAB4-3018-49FC-B813-BFBB4EE8E7B5}"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es-EC"/>
        </a:p>
      </dgm:t>
    </dgm:pt>
    <dgm:pt modelId="{F375736D-0284-4AD6-B19D-05F64B457E56}">
      <dgm:prSet phldrT="[Texto]" custT="1"/>
      <dgm:spPr>
        <a:solidFill>
          <a:srgbClr val="0B7242"/>
        </a:solidFill>
      </dgm:spPr>
      <dgm:t>
        <a:bodyPr/>
        <a:lstStyle/>
        <a:p>
          <a:r>
            <a:rPr lang="es-EC" sz="2400" dirty="0"/>
            <a:t>Métodos de investigación</a:t>
          </a:r>
        </a:p>
      </dgm:t>
    </dgm:pt>
    <dgm:pt modelId="{AC8D105B-2363-461B-B3B8-C3C94B3EEC87}" type="parTrans" cxnId="{4D1E1350-5526-4A12-A3A9-E367B5936160}">
      <dgm:prSet/>
      <dgm:spPr/>
      <dgm:t>
        <a:bodyPr/>
        <a:lstStyle/>
        <a:p>
          <a:endParaRPr lang="es-EC"/>
        </a:p>
      </dgm:t>
    </dgm:pt>
    <dgm:pt modelId="{E7080F71-EDDB-4A56-890F-AE54A9E7F792}" type="sibTrans" cxnId="{4D1E1350-5526-4A12-A3A9-E367B5936160}">
      <dgm:prSet/>
      <dgm:spPr/>
      <dgm:t>
        <a:bodyPr/>
        <a:lstStyle/>
        <a:p>
          <a:endParaRPr lang="es-EC"/>
        </a:p>
      </dgm:t>
    </dgm:pt>
    <dgm:pt modelId="{4F40A6F8-1002-4FAD-9A33-691737BFE426}">
      <dgm:prSet phldrT="[Texto]" custT="1"/>
      <dgm:spPr>
        <a:solidFill>
          <a:srgbClr val="602320">
            <a:tint val="40000"/>
            <a:alpha val="90000"/>
            <a:hueOff val="21151003"/>
            <a:satOff val="48489"/>
            <a:lumOff val="6938"/>
            <a:alphaOff val="0"/>
          </a:srgbClr>
        </a:solidFill>
        <a:ln w="25400" cap="flat" cmpd="sng" algn="ctr">
          <a:solidFill>
            <a:srgbClr val="602320">
              <a:tint val="40000"/>
              <a:alpha val="90000"/>
              <a:hueOff val="21151003"/>
              <a:satOff val="48489"/>
              <a:lumOff val="6938"/>
              <a:alphaOff val="0"/>
            </a:srgbClr>
          </a:solidFill>
          <a:prstDash val="solid"/>
        </a:ln>
        <a:effectLst/>
      </dgm:spPr>
      <dgm:t>
        <a:bodyPr spcFirstLastPara="0" vert="horz" wrap="square" lIns="53340" tIns="26670" rIns="53340" bIns="26670" numCol="1" spcCol="1270" anchor="ctr" anchorCtr="0"/>
        <a:lstStyle/>
        <a:p>
          <a:r>
            <a:rPr lang="es-EC" sz="1300" kern="1200" dirty="0">
              <a:solidFill>
                <a:srgbClr val="000000">
                  <a:hueOff val="0"/>
                  <a:satOff val="0"/>
                  <a:lumOff val="0"/>
                  <a:alphaOff val="0"/>
                </a:srgbClr>
              </a:solidFill>
              <a:latin typeface="Arial"/>
              <a:ea typeface="+mn-ea"/>
              <a:cs typeface="+mn-cs"/>
            </a:rPr>
            <a:t>Deductivo</a:t>
          </a:r>
          <a:r>
            <a:rPr lang="es-EC" sz="1300" kern="1200" dirty="0"/>
            <a:t> – inductivo</a:t>
          </a:r>
        </a:p>
      </dgm:t>
    </dgm:pt>
    <dgm:pt modelId="{E3825B39-36F5-45B2-8A90-273629A62C7A}" type="parTrans" cxnId="{50EF9CDB-5027-4A13-89F8-F8E6382A9182}">
      <dgm:prSet/>
      <dgm:spPr/>
      <dgm:t>
        <a:bodyPr/>
        <a:lstStyle/>
        <a:p>
          <a:endParaRPr lang="es-EC"/>
        </a:p>
      </dgm:t>
    </dgm:pt>
    <dgm:pt modelId="{8DBFDE1D-E68A-4706-8992-FEF92A0E4007}" type="sibTrans" cxnId="{50EF9CDB-5027-4A13-89F8-F8E6382A9182}">
      <dgm:prSet/>
      <dgm:spPr/>
      <dgm:t>
        <a:bodyPr/>
        <a:lstStyle/>
        <a:p>
          <a:endParaRPr lang="es-EC"/>
        </a:p>
      </dgm:t>
    </dgm:pt>
    <dgm:pt modelId="{A295AF3E-CB72-42BC-89DB-9E500183C5A5}">
      <dgm:prSet phldrT="[Texto]" custT="1"/>
      <dgm:spPr/>
      <dgm:t>
        <a:bodyPr/>
        <a:lstStyle/>
        <a:p>
          <a:pPr algn="ctr"/>
          <a:r>
            <a:rPr lang="es-ES" sz="2200" dirty="0"/>
            <a:t>Técnica de Recolección de Información</a:t>
          </a:r>
          <a:endParaRPr lang="es-EC" sz="2200" dirty="0"/>
        </a:p>
      </dgm:t>
    </dgm:pt>
    <dgm:pt modelId="{F2F60599-8455-4021-B4A9-CE782B6D21E9}" type="parTrans" cxnId="{F506FC59-B659-4676-BB96-9985E08BB263}">
      <dgm:prSet/>
      <dgm:spPr/>
      <dgm:t>
        <a:bodyPr/>
        <a:lstStyle/>
        <a:p>
          <a:endParaRPr lang="es-EC"/>
        </a:p>
      </dgm:t>
    </dgm:pt>
    <dgm:pt modelId="{C4196BF1-6318-408D-9A5C-B3465421F5EB}" type="sibTrans" cxnId="{F506FC59-B659-4676-BB96-9985E08BB263}">
      <dgm:prSet/>
      <dgm:spPr/>
      <dgm:t>
        <a:bodyPr/>
        <a:lstStyle/>
        <a:p>
          <a:endParaRPr lang="es-EC"/>
        </a:p>
      </dgm:t>
    </dgm:pt>
    <dgm:pt modelId="{60609B36-4DDD-4DBD-AF7E-F340DE1B9A10}">
      <dgm:prSet phldrT="[Texto]" custT="1"/>
      <dgm:spPr>
        <a:solidFill>
          <a:srgbClr val="602320">
            <a:tint val="40000"/>
            <a:alpha val="90000"/>
            <a:hueOff val="21151003"/>
            <a:satOff val="48489"/>
            <a:lumOff val="6938"/>
            <a:alphaOff val="0"/>
          </a:srgbClr>
        </a:solidFill>
        <a:ln w="25400" cap="flat" cmpd="sng" algn="ctr">
          <a:solidFill>
            <a:srgbClr val="602320">
              <a:tint val="40000"/>
              <a:alpha val="90000"/>
              <a:hueOff val="21151003"/>
              <a:satOff val="48489"/>
              <a:lumOff val="6938"/>
              <a:alphaOff val="0"/>
            </a:srgbClr>
          </a:solidFill>
          <a:prstDash val="solid"/>
        </a:ln>
        <a:effectLst/>
      </dgm:spPr>
      <dgm:t>
        <a:bodyPr spcFirstLastPara="0" vert="horz" wrap="square" lIns="53340" tIns="26670" rIns="53340" bIns="26670" numCol="1" spcCol="1270" anchor="ctr" anchorCtr="0"/>
        <a:lstStyle/>
        <a:p>
          <a:pPr marL="114300" lvl="1" indent="-114300" algn="ctr" defTabSz="622300">
            <a:lnSpc>
              <a:spcPct val="90000"/>
            </a:lnSpc>
            <a:spcBef>
              <a:spcPct val="0"/>
            </a:spcBef>
            <a:spcAft>
              <a:spcPct val="15000"/>
            </a:spcAft>
            <a:buChar char="•"/>
          </a:pPr>
          <a:r>
            <a:rPr lang="es-MX" sz="1300" kern="1200" dirty="0">
              <a:solidFill>
                <a:srgbClr val="000000">
                  <a:hueOff val="0"/>
                  <a:satOff val="0"/>
                  <a:lumOff val="0"/>
                  <a:alphaOff val="0"/>
                </a:srgbClr>
              </a:solidFill>
              <a:latin typeface="Arial"/>
              <a:ea typeface="+mn-ea"/>
              <a:cs typeface="+mn-cs"/>
            </a:rPr>
            <a:t>Senior Fitness Test - SFT</a:t>
          </a:r>
          <a:endParaRPr lang="es-EC" sz="1300" kern="1200" dirty="0">
            <a:solidFill>
              <a:srgbClr val="000000">
                <a:hueOff val="0"/>
                <a:satOff val="0"/>
                <a:lumOff val="0"/>
                <a:alphaOff val="0"/>
              </a:srgbClr>
            </a:solidFill>
            <a:latin typeface="Arial"/>
            <a:ea typeface="+mn-ea"/>
            <a:cs typeface="+mn-cs"/>
          </a:endParaRPr>
        </a:p>
      </dgm:t>
    </dgm:pt>
    <dgm:pt modelId="{43EB9504-DA59-4F87-BA4D-37022B355B0B}" type="parTrans" cxnId="{4103F0A2-90F4-4019-8B2D-B2FB47595622}">
      <dgm:prSet/>
      <dgm:spPr/>
      <dgm:t>
        <a:bodyPr/>
        <a:lstStyle/>
        <a:p>
          <a:endParaRPr lang="es-EC"/>
        </a:p>
      </dgm:t>
    </dgm:pt>
    <dgm:pt modelId="{46FE0859-BF61-4B22-AA5B-4B82874E45B8}" type="sibTrans" cxnId="{4103F0A2-90F4-4019-8B2D-B2FB47595622}">
      <dgm:prSet/>
      <dgm:spPr/>
      <dgm:t>
        <a:bodyPr/>
        <a:lstStyle/>
        <a:p>
          <a:endParaRPr lang="es-EC"/>
        </a:p>
      </dgm:t>
    </dgm:pt>
    <dgm:pt modelId="{0834BFE5-BF8E-4D61-964A-B5CE20EA33D0}">
      <dgm:prSet phldrT="[Texto]" custT="1"/>
      <dgm:spPr>
        <a:solidFill>
          <a:srgbClr val="602320">
            <a:tint val="40000"/>
            <a:alpha val="90000"/>
            <a:hueOff val="21151003"/>
            <a:satOff val="48489"/>
            <a:lumOff val="6938"/>
            <a:alphaOff val="0"/>
          </a:srgbClr>
        </a:solidFill>
        <a:ln w="25400" cap="flat" cmpd="sng" algn="ctr">
          <a:solidFill>
            <a:srgbClr val="602320">
              <a:tint val="40000"/>
              <a:alpha val="90000"/>
              <a:hueOff val="21151003"/>
              <a:satOff val="48489"/>
              <a:lumOff val="6938"/>
              <a:alphaOff val="0"/>
            </a:srgbClr>
          </a:solidFill>
          <a:prstDash val="solid"/>
        </a:ln>
        <a:effectLst/>
      </dgm:spPr>
      <dgm:t>
        <a:bodyPr spcFirstLastPara="0" vert="horz" wrap="square" lIns="53340" tIns="26670" rIns="53340" bIns="26670" numCol="1" spcCol="1270" anchor="ctr" anchorCtr="0"/>
        <a:lstStyle/>
        <a:p>
          <a:pPr marL="114300" lvl="1" indent="-114300" algn="ctr" defTabSz="622300">
            <a:lnSpc>
              <a:spcPct val="90000"/>
            </a:lnSpc>
            <a:spcBef>
              <a:spcPct val="0"/>
            </a:spcBef>
            <a:spcAft>
              <a:spcPct val="15000"/>
            </a:spcAft>
            <a:buChar char="•"/>
          </a:pPr>
          <a:r>
            <a:rPr lang="es-EC" sz="1300" kern="1200" dirty="0">
              <a:solidFill>
                <a:srgbClr val="000000">
                  <a:hueOff val="0"/>
                  <a:satOff val="0"/>
                  <a:lumOff val="0"/>
                  <a:alphaOff val="0"/>
                </a:srgbClr>
              </a:solidFill>
              <a:latin typeface="Arial"/>
              <a:ea typeface="+mn-ea"/>
              <a:cs typeface="+mn-cs"/>
            </a:rPr>
            <a:t>Índice de Masa Corporal - </a:t>
          </a:r>
          <a:r>
            <a:rPr lang="es-ES" sz="1300" kern="1200" dirty="0">
              <a:solidFill>
                <a:srgbClr val="000000">
                  <a:hueOff val="0"/>
                  <a:satOff val="0"/>
                  <a:lumOff val="0"/>
                  <a:alphaOff val="0"/>
                </a:srgbClr>
              </a:solidFill>
              <a:latin typeface="Arial"/>
              <a:ea typeface="+mn-ea"/>
              <a:cs typeface="+mn-cs"/>
            </a:rPr>
            <a:t>IMC</a:t>
          </a:r>
          <a:endParaRPr lang="es-EC" sz="1300" kern="1200" dirty="0">
            <a:solidFill>
              <a:srgbClr val="000000">
                <a:hueOff val="0"/>
                <a:satOff val="0"/>
                <a:lumOff val="0"/>
                <a:alphaOff val="0"/>
              </a:srgbClr>
            </a:solidFill>
            <a:latin typeface="Arial"/>
            <a:ea typeface="+mn-ea"/>
            <a:cs typeface="+mn-cs"/>
          </a:endParaRPr>
        </a:p>
      </dgm:t>
    </dgm:pt>
    <dgm:pt modelId="{2DACE069-A9FE-402A-B835-E93E7A35A635}" type="parTrans" cxnId="{399ADD3F-DE29-41D5-BBA2-D5F2D5B3E09E}">
      <dgm:prSet/>
      <dgm:spPr/>
      <dgm:t>
        <a:bodyPr/>
        <a:lstStyle/>
        <a:p>
          <a:endParaRPr lang="es-EC"/>
        </a:p>
      </dgm:t>
    </dgm:pt>
    <dgm:pt modelId="{DB2B72BE-D58F-4EB4-B0E1-1F4F7CB946F1}" type="sibTrans" cxnId="{399ADD3F-DE29-41D5-BBA2-D5F2D5B3E09E}">
      <dgm:prSet/>
      <dgm:spPr/>
      <dgm:t>
        <a:bodyPr/>
        <a:lstStyle/>
        <a:p>
          <a:endParaRPr lang="es-EC"/>
        </a:p>
      </dgm:t>
    </dgm:pt>
    <dgm:pt modelId="{91504E1F-03C8-42AF-BEC1-1AA5516CBD65}">
      <dgm:prSet phldrT="[Texto]" custT="1"/>
      <dgm:spPr>
        <a:solidFill>
          <a:srgbClr val="602320">
            <a:tint val="40000"/>
            <a:alpha val="90000"/>
            <a:hueOff val="21151003"/>
            <a:satOff val="48489"/>
            <a:lumOff val="6938"/>
            <a:alphaOff val="0"/>
          </a:srgbClr>
        </a:solidFill>
        <a:ln w="25400" cap="flat" cmpd="sng" algn="ctr">
          <a:solidFill>
            <a:srgbClr val="602320">
              <a:tint val="40000"/>
              <a:alpha val="90000"/>
              <a:hueOff val="21151003"/>
              <a:satOff val="48489"/>
              <a:lumOff val="6938"/>
              <a:alphaOff val="0"/>
            </a:srgbClr>
          </a:solidFill>
          <a:prstDash val="solid"/>
        </a:ln>
        <a:effectLst/>
      </dgm:spPr>
      <dgm:t>
        <a:bodyPr spcFirstLastPara="0" vert="horz" wrap="square" lIns="53340" tIns="26670" rIns="53340" bIns="26670" numCol="1" spcCol="1270" anchor="ctr" anchorCtr="0"/>
        <a:lstStyle/>
        <a:p>
          <a:r>
            <a:rPr lang="es-EC" sz="1300" kern="1200" dirty="0"/>
            <a:t>Analítico sintético</a:t>
          </a:r>
        </a:p>
      </dgm:t>
    </dgm:pt>
    <dgm:pt modelId="{1E07AA5E-EA8F-43C9-8148-0E5B6F8EAF42}" type="parTrans" cxnId="{B99E0ECD-93D2-46B5-9068-41E4A174F877}">
      <dgm:prSet/>
      <dgm:spPr/>
      <dgm:t>
        <a:bodyPr/>
        <a:lstStyle/>
        <a:p>
          <a:endParaRPr lang="es-EC"/>
        </a:p>
      </dgm:t>
    </dgm:pt>
    <dgm:pt modelId="{81A2D745-6CE6-427C-ABB2-FD47BA8300F0}" type="sibTrans" cxnId="{B99E0ECD-93D2-46B5-9068-41E4A174F877}">
      <dgm:prSet/>
      <dgm:spPr/>
      <dgm:t>
        <a:bodyPr/>
        <a:lstStyle/>
        <a:p>
          <a:endParaRPr lang="es-EC"/>
        </a:p>
      </dgm:t>
    </dgm:pt>
    <dgm:pt modelId="{52C56A4D-4D1C-48A8-BF2E-D36C249461E5}">
      <dgm:prSet phldrT="[Texto]" custT="1"/>
      <dgm:spPr>
        <a:solidFill>
          <a:srgbClr val="602320">
            <a:tint val="40000"/>
            <a:alpha val="90000"/>
            <a:hueOff val="21151003"/>
            <a:satOff val="48489"/>
            <a:lumOff val="6938"/>
            <a:alphaOff val="0"/>
          </a:srgbClr>
        </a:solidFill>
        <a:ln w="25400" cap="flat" cmpd="sng" algn="ctr">
          <a:solidFill>
            <a:srgbClr val="602320">
              <a:tint val="40000"/>
              <a:alpha val="90000"/>
              <a:hueOff val="21151003"/>
              <a:satOff val="48489"/>
              <a:lumOff val="6938"/>
              <a:alphaOff val="0"/>
            </a:srgbClr>
          </a:solidFill>
          <a:prstDash val="solid"/>
        </a:ln>
        <a:effectLst/>
      </dgm:spPr>
      <dgm:t>
        <a:bodyPr spcFirstLastPara="0" vert="horz" wrap="square" lIns="53340" tIns="26670" rIns="53340" bIns="26670" numCol="1" spcCol="1270" anchor="ctr" anchorCtr="0"/>
        <a:lstStyle/>
        <a:p>
          <a:r>
            <a:rPr lang="es-EC" sz="1300" kern="1200" dirty="0"/>
            <a:t>Método comparativo </a:t>
          </a:r>
        </a:p>
      </dgm:t>
    </dgm:pt>
    <dgm:pt modelId="{3A712B42-5B4E-44D8-8B33-D054B30836FB}" type="parTrans" cxnId="{C90564F9-D0D1-4584-8E4F-415ADB5BF2F3}">
      <dgm:prSet/>
      <dgm:spPr/>
      <dgm:t>
        <a:bodyPr/>
        <a:lstStyle/>
        <a:p>
          <a:endParaRPr lang="es-EC"/>
        </a:p>
      </dgm:t>
    </dgm:pt>
    <dgm:pt modelId="{86B45D98-D9F4-4135-982A-ECF076ED5D72}" type="sibTrans" cxnId="{C90564F9-D0D1-4584-8E4F-415ADB5BF2F3}">
      <dgm:prSet/>
      <dgm:spPr/>
      <dgm:t>
        <a:bodyPr/>
        <a:lstStyle/>
        <a:p>
          <a:endParaRPr lang="es-EC"/>
        </a:p>
      </dgm:t>
    </dgm:pt>
    <dgm:pt modelId="{3BA992A8-5E1C-454F-9BFD-4AA14D5000C5}">
      <dgm:prSet custT="1"/>
      <dgm:spPr/>
      <dgm:t>
        <a:bodyPr/>
        <a:lstStyle/>
        <a:p>
          <a:r>
            <a:rPr lang="es-ES" sz="2400" dirty="0"/>
            <a:t>Población</a:t>
          </a:r>
          <a:endParaRPr lang="es-EC" sz="2000" dirty="0"/>
        </a:p>
      </dgm:t>
    </dgm:pt>
    <dgm:pt modelId="{A2BA0D65-0066-4652-B0A3-5C39E9BD8561}" type="parTrans" cxnId="{8750C3C5-BEE1-45A4-B585-68DF01E43B87}">
      <dgm:prSet/>
      <dgm:spPr/>
      <dgm:t>
        <a:bodyPr/>
        <a:lstStyle/>
        <a:p>
          <a:endParaRPr lang="es-EC"/>
        </a:p>
      </dgm:t>
    </dgm:pt>
    <dgm:pt modelId="{870BAD3C-0B00-49CD-9CB3-90F4A053119C}" type="sibTrans" cxnId="{8750C3C5-BEE1-45A4-B585-68DF01E43B87}">
      <dgm:prSet/>
      <dgm:spPr/>
      <dgm:t>
        <a:bodyPr/>
        <a:lstStyle/>
        <a:p>
          <a:endParaRPr lang="es-EC"/>
        </a:p>
      </dgm:t>
    </dgm:pt>
    <dgm:pt modelId="{E5F4B1E0-7FCE-4775-88C8-A4669D283AE3}">
      <dgm:prSet custT="1"/>
      <dgm:spPr/>
      <dgm:t>
        <a:bodyPr/>
        <a:lstStyle/>
        <a:p>
          <a:r>
            <a:rPr lang="es-ES" sz="1300" dirty="0"/>
            <a:t>12 Adultos Mayores</a:t>
          </a:r>
          <a:endParaRPr lang="es-EC" sz="1300" dirty="0"/>
        </a:p>
      </dgm:t>
    </dgm:pt>
    <dgm:pt modelId="{F37DEEF6-F5D6-403C-B8FE-3A2768AF2C32}" type="parTrans" cxnId="{3257A0CF-8563-4085-8A0A-DF530D03C2B5}">
      <dgm:prSet/>
      <dgm:spPr/>
      <dgm:t>
        <a:bodyPr/>
        <a:lstStyle/>
        <a:p>
          <a:endParaRPr lang="es-EC"/>
        </a:p>
      </dgm:t>
    </dgm:pt>
    <dgm:pt modelId="{35BD6030-CB48-4E87-8257-259664F4B340}" type="sibTrans" cxnId="{3257A0CF-8563-4085-8A0A-DF530D03C2B5}">
      <dgm:prSet/>
      <dgm:spPr/>
      <dgm:t>
        <a:bodyPr/>
        <a:lstStyle/>
        <a:p>
          <a:endParaRPr lang="es-EC"/>
        </a:p>
      </dgm:t>
    </dgm:pt>
    <dgm:pt modelId="{718FBE68-60AD-4BD2-8D68-579D029E3DC1}">
      <dgm:prSet custT="1"/>
      <dgm:spPr>
        <a:solidFill>
          <a:srgbClr val="FF0000"/>
        </a:solidFill>
      </dgm:spPr>
      <dgm:t>
        <a:bodyPr/>
        <a:lstStyle/>
        <a:p>
          <a:r>
            <a:rPr lang="es-ES" sz="2400" dirty="0"/>
            <a:t>Procedimiento</a:t>
          </a:r>
          <a:endParaRPr lang="es-EC" sz="1400" dirty="0"/>
        </a:p>
      </dgm:t>
    </dgm:pt>
    <dgm:pt modelId="{F9EC16F9-9379-4A8D-BF25-FBF30813A113}" type="parTrans" cxnId="{60167383-4DE1-453F-9C68-F2784AD31086}">
      <dgm:prSet/>
      <dgm:spPr/>
      <dgm:t>
        <a:bodyPr/>
        <a:lstStyle/>
        <a:p>
          <a:endParaRPr lang="es-EC"/>
        </a:p>
      </dgm:t>
    </dgm:pt>
    <dgm:pt modelId="{113066BE-92C2-4DDF-8C8A-719471A27328}" type="sibTrans" cxnId="{60167383-4DE1-453F-9C68-F2784AD31086}">
      <dgm:prSet/>
      <dgm:spPr/>
      <dgm:t>
        <a:bodyPr/>
        <a:lstStyle/>
        <a:p>
          <a:endParaRPr lang="es-EC"/>
        </a:p>
      </dgm:t>
    </dgm:pt>
    <dgm:pt modelId="{EF9C2433-7ED8-47A7-8F63-772A2BE2DB45}">
      <dgm:prSet custT="1"/>
      <dgm:spPr/>
      <dgm:t>
        <a:bodyPr/>
        <a:lstStyle/>
        <a:p>
          <a:r>
            <a:rPr lang="es-ES" sz="1300" dirty="0"/>
            <a:t>Excel y T-</a:t>
          </a:r>
          <a:r>
            <a:rPr lang="es-ES" sz="1300" dirty="0" err="1"/>
            <a:t>student</a:t>
          </a:r>
          <a:endParaRPr lang="es-EC" sz="1300" dirty="0"/>
        </a:p>
      </dgm:t>
    </dgm:pt>
    <dgm:pt modelId="{EE785B8B-11C8-40DB-9AF4-FA430B97B9DB}" type="parTrans" cxnId="{1D010B77-1733-4306-90D9-AE5298C4839E}">
      <dgm:prSet/>
      <dgm:spPr/>
      <dgm:t>
        <a:bodyPr/>
        <a:lstStyle/>
        <a:p>
          <a:endParaRPr lang="es-EC"/>
        </a:p>
      </dgm:t>
    </dgm:pt>
    <dgm:pt modelId="{250404D2-AFC3-40BB-BFDB-A057584EC6A6}" type="sibTrans" cxnId="{1D010B77-1733-4306-90D9-AE5298C4839E}">
      <dgm:prSet/>
      <dgm:spPr/>
      <dgm:t>
        <a:bodyPr/>
        <a:lstStyle/>
        <a:p>
          <a:endParaRPr lang="es-EC"/>
        </a:p>
      </dgm:t>
    </dgm:pt>
    <dgm:pt modelId="{99BF32E9-2B5C-4ECB-9CC1-79E349DB70D3}" type="pres">
      <dgm:prSet presAssocID="{6DBFCAB4-3018-49FC-B813-BFBB4EE8E7B5}" presName="Name0" presStyleCnt="0">
        <dgm:presLayoutVars>
          <dgm:dir/>
          <dgm:animLvl val="lvl"/>
          <dgm:resizeHandles val="exact"/>
        </dgm:presLayoutVars>
      </dgm:prSet>
      <dgm:spPr/>
    </dgm:pt>
    <dgm:pt modelId="{066C0675-D9F5-4B1B-AE68-1E2701BC64ED}" type="pres">
      <dgm:prSet presAssocID="{718FBE68-60AD-4BD2-8D68-579D029E3DC1}" presName="boxAndChildren" presStyleCnt="0"/>
      <dgm:spPr/>
    </dgm:pt>
    <dgm:pt modelId="{F8E46CF2-0120-4BCE-A34E-8CFDBEB6A50F}" type="pres">
      <dgm:prSet presAssocID="{718FBE68-60AD-4BD2-8D68-579D029E3DC1}" presName="parentTextBox" presStyleLbl="node1" presStyleIdx="0" presStyleCnt="4"/>
      <dgm:spPr/>
    </dgm:pt>
    <dgm:pt modelId="{EF91921B-2ED4-4D16-8B42-925BA7688954}" type="pres">
      <dgm:prSet presAssocID="{718FBE68-60AD-4BD2-8D68-579D029E3DC1}" presName="entireBox" presStyleLbl="node1" presStyleIdx="0" presStyleCnt="4"/>
      <dgm:spPr/>
    </dgm:pt>
    <dgm:pt modelId="{D4C934B6-2CE6-493F-8FA3-9343F8FC6312}" type="pres">
      <dgm:prSet presAssocID="{718FBE68-60AD-4BD2-8D68-579D029E3DC1}" presName="descendantBox" presStyleCnt="0"/>
      <dgm:spPr/>
    </dgm:pt>
    <dgm:pt modelId="{5A017C0B-6F1D-4F20-99EA-46051FD78E4B}" type="pres">
      <dgm:prSet presAssocID="{EF9C2433-7ED8-47A7-8F63-772A2BE2DB45}" presName="childTextBox" presStyleLbl="fgAccFollowNode1" presStyleIdx="0" presStyleCnt="7">
        <dgm:presLayoutVars>
          <dgm:bulletEnabled val="1"/>
        </dgm:presLayoutVars>
      </dgm:prSet>
      <dgm:spPr/>
    </dgm:pt>
    <dgm:pt modelId="{B274AEA0-4B7C-4511-B58F-993C384CCBCB}" type="pres">
      <dgm:prSet presAssocID="{870BAD3C-0B00-49CD-9CB3-90F4A053119C}" presName="sp" presStyleCnt="0"/>
      <dgm:spPr/>
    </dgm:pt>
    <dgm:pt modelId="{C6BF6D19-58AC-4AB2-B362-B37ACFFAF595}" type="pres">
      <dgm:prSet presAssocID="{3BA992A8-5E1C-454F-9BFD-4AA14D5000C5}" presName="arrowAndChildren" presStyleCnt="0"/>
      <dgm:spPr/>
    </dgm:pt>
    <dgm:pt modelId="{124F47E3-86D3-4A3C-A022-6BC375050C5C}" type="pres">
      <dgm:prSet presAssocID="{3BA992A8-5E1C-454F-9BFD-4AA14D5000C5}" presName="parentTextArrow" presStyleLbl="node1" presStyleIdx="0" presStyleCnt="4"/>
      <dgm:spPr/>
    </dgm:pt>
    <dgm:pt modelId="{AB571167-E44B-498F-805F-6785C7799818}" type="pres">
      <dgm:prSet presAssocID="{3BA992A8-5E1C-454F-9BFD-4AA14D5000C5}" presName="arrow" presStyleLbl="node1" presStyleIdx="1" presStyleCnt="4"/>
      <dgm:spPr/>
    </dgm:pt>
    <dgm:pt modelId="{95215D84-7337-4026-A49D-1B376AF5645B}" type="pres">
      <dgm:prSet presAssocID="{3BA992A8-5E1C-454F-9BFD-4AA14D5000C5}" presName="descendantArrow" presStyleCnt="0"/>
      <dgm:spPr/>
    </dgm:pt>
    <dgm:pt modelId="{F8ACAD9D-4723-405A-8E63-563D5553FC47}" type="pres">
      <dgm:prSet presAssocID="{E5F4B1E0-7FCE-4775-88C8-A4669D283AE3}" presName="childTextArrow" presStyleLbl="fgAccFollowNode1" presStyleIdx="1" presStyleCnt="7">
        <dgm:presLayoutVars>
          <dgm:bulletEnabled val="1"/>
        </dgm:presLayoutVars>
      </dgm:prSet>
      <dgm:spPr/>
    </dgm:pt>
    <dgm:pt modelId="{139B9C1E-7C80-4A0A-80FA-CC6BC15D99D1}" type="pres">
      <dgm:prSet presAssocID="{C4196BF1-6318-408D-9A5C-B3465421F5EB}" presName="sp" presStyleCnt="0"/>
      <dgm:spPr/>
    </dgm:pt>
    <dgm:pt modelId="{59142A4D-B63E-4F81-8E5F-22874DDAFCEF}" type="pres">
      <dgm:prSet presAssocID="{A295AF3E-CB72-42BC-89DB-9E500183C5A5}" presName="arrowAndChildren" presStyleCnt="0"/>
      <dgm:spPr/>
    </dgm:pt>
    <dgm:pt modelId="{1402B1D9-BB66-42C6-9B71-DACD1B5663B7}" type="pres">
      <dgm:prSet presAssocID="{A295AF3E-CB72-42BC-89DB-9E500183C5A5}" presName="parentTextArrow" presStyleLbl="node1" presStyleIdx="1" presStyleCnt="4"/>
      <dgm:spPr/>
    </dgm:pt>
    <dgm:pt modelId="{343B9B53-AF1A-48FD-BE87-F62361BFA0FB}" type="pres">
      <dgm:prSet presAssocID="{A295AF3E-CB72-42BC-89DB-9E500183C5A5}" presName="arrow" presStyleLbl="node1" presStyleIdx="2" presStyleCnt="4"/>
      <dgm:spPr/>
    </dgm:pt>
    <dgm:pt modelId="{00CC085A-1480-4398-A66E-AE582E01092B}" type="pres">
      <dgm:prSet presAssocID="{A295AF3E-CB72-42BC-89DB-9E500183C5A5}" presName="descendantArrow" presStyleCnt="0"/>
      <dgm:spPr/>
    </dgm:pt>
    <dgm:pt modelId="{AC299E3C-1EEB-4A21-96C1-C88E90F22ACA}" type="pres">
      <dgm:prSet presAssocID="{0834BFE5-BF8E-4D61-964A-B5CE20EA33D0}" presName="childTextArrow" presStyleLbl="fgAccFollowNode1" presStyleIdx="2" presStyleCnt="7">
        <dgm:presLayoutVars>
          <dgm:bulletEnabled val="1"/>
        </dgm:presLayoutVars>
      </dgm:prSet>
      <dgm:spPr/>
    </dgm:pt>
    <dgm:pt modelId="{5AF51FD5-7830-43A4-81E8-75DFED945E15}" type="pres">
      <dgm:prSet presAssocID="{60609B36-4DDD-4DBD-AF7E-F340DE1B9A10}" presName="childTextArrow" presStyleLbl="fgAccFollowNode1" presStyleIdx="3" presStyleCnt="7">
        <dgm:presLayoutVars>
          <dgm:bulletEnabled val="1"/>
        </dgm:presLayoutVars>
      </dgm:prSet>
      <dgm:spPr/>
    </dgm:pt>
    <dgm:pt modelId="{540B1CBA-1C63-4DC2-8904-EC4EC6D47BE1}" type="pres">
      <dgm:prSet presAssocID="{E7080F71-EDDB-4A56-890F-AE54A9E7F792}" presName="sp" presStyleCnt="0"/>
      <dgm:spPr/>
    </dgm:pt>
    <dgm:pt modelId="{28C3D189-81D6-4671-A4C9-4C159EEB2638}" type="pres">
      <dgm:prSet presAssocID="{F375736D-0284-4AD6-B19D-05F64B457E56}" presName="arrowAndChildren" presStyleCnt="0"/>
      <dgm:spPr/>
    </dgm:pt>
    <dgm:pt modelId="{865C3F13-EA2A-47A9-A2FD-D2A624805D4F}" type="pres">
      <dgm:prSet presAssocID="{F375736D-0284-4AD6-B19D-05F64B457E56}" presName="parentTextArrow" presStyleLbl="node1" presStyleIdx="2" presStyleCnt="4"/>
      <dgm:spPr/>
    </dgm:pt>
    <dgm:pt modelId="{27E8AAC9-0EE1-4227-887A-7CB3F9CB0D16}" type="pres">
      <dgm:prSet presAssocID="{F375736D-0284-4AD6-B19D-05F64B457E56}" presName="arrow" presStyleLbl="node1" presStyleIdx="3" presStyleCnt="4" custLinFactNeighborX="52274" custLinFactNeighborY="-3068"/>
      <dgm:spPr/>
    </dgm:pt>
    <dgm:pt modelId="{70ECD043-80F6-4D92-8B61-F24602C2B09E}" type="pres">
      <dgm:prSet presAssocID="{F375736D-0284-4AD6-B19D-05F64B457E56}" presName="descendantArrow" presStyleCnt="0"/>
      <dgm:spPr/>
    </dgm:pt>
    <dgm:pt modelId="{CB8F45C6-8F82-4061-9599-E42D85480EBE}" type="pres">
      <dgm:prSet presAssocID="{4F40A6F8-1002-4FAD-9A33-691737BFE426}" presName="childTextArrow" presStyleLbl="fgAccFollowNode1" presStyleIdx="4" presStyleCnt="7">
        <dgm:presLayoutVars>
          <dgm:bulletEnabled val="1"/>
        </dgm:presLayoutVars>
      </dgm:prSet>
      <dgm:spPr/>
    </dgm:pt>
    <dgm:pt modelId="{72F29662-FD50-453E-9A4B-26061C0BADC1}" type="pres">
      <dgm:prSet presAssocID="{91504E1F-03C8-42AF-BEC1-1AA5516CBD65}" presName="childTextArrow" presStyleLbl="fgAccFollowNode1" presStyleIdx="5" presStyleCnt="7">
        <dgm:presLayoutVars>
          <dgm:bulletEnabled val="1"/>
        </dgm:presLayoutVars>
      </dgm:prSet>
      <dgm:spPr/>
    </dgm:pt>
    <dgm:pt modelId="{A2D1FA31-D4BD-445B-A079-191A165E9B26}" type="pres">
      <dgm:prSet presAssocID="{52C56A4D-4D1C-48A8-BF2E-D36C249461E5}" presName="childTextArrow" presStyleLbl="fgAccFollowNode1" presStyleIdx="6" presStyleCnt="7">
        <dgm:presLayoutVars>
          <dgm:bulletEnabled val="1"/>
        </dgm:presLayoutVars>
      </dgm:prSet>
      <dgm:spPr/>
    </dgm:pt>
  </dgm:ptLst>
  <dgm:cxnLst>
    <dgm:cxn modelId="{2F257522-6113-4C5F-AF5F-E6103B2CF212}" type="presOf" srcId="{F375736D-0284-4AD6-B19D-05F64B457E56}" destId="{27E8AAC9-0EE1-4227-887A-7CB3F9CB0D16}" srcOrd="1" destOrd="0" presId="urn:microsoft.com/office/officeart/2005/8/layout/process4"/>
    <dgm:cxn modelId="{E9B39026-14D5-4F82-8B09-DD181901011E}" type="presOf" srcId="{F375736D-0284-4AD6-B19D-05F64B457E56}" destId="{865C3F13-EA2A-47A9-A2FD-D2A624805D4F}" srcOrd="0" destOrd="0" presId="urn:microsoft.com/office/officeart/2005/8/layout/process4"/>
    <dgm:cxn modelId="{0C02F235-7864-42F7-80D4-4DEF957EE2AF}" type="presOf" srcId="{718FBE68-60AD-4BD2-8D68-579D029E3DC1}" destId="{F8E46CF2-0120-4BCE-A34E-8CFDBEB6A50F}" srcOrd="0" destOrd="0" presId="urn:microsoft.com/office/officeart/2005/8/layout/process4"/>
    <dgm:cxn modelId="{84D02C39-5025-4F6F-8A6A-BE0D79A069AE}" type="presOf" srcId="{0834BFE5-BF8E-4D61-964A-B5CE20EA33D0}" destId="{AC299E3C-1EEB-4A21-96C1-C88E90F22ACA}" srcOrd="0" destOrd="0" presId="urn:microsoft.com/office/officeart/2005/8/layout/process4"/>
    <dgm:cxn modelId="{399ADD3F-DE29-41D5-BBA2-D5F2D5B3E09E}" srcId="{A295AF3E-CB72-42BC-89DB-9E500183C5A5}" destId="{0834BFE5-BF8E-4D61-964A-B5CE20EA33D0}" srcOrd="0" destOrd="0" parTransId="{2DACE069-A9FE-402A-B835-E93E7A35A635}" sibTransId="{DB2B72BE-D58F-4EB4-B0E1-1F4F7CB946F1}"/>
    <dgm:cxn modelId="{2536C15F-A61B-44E6-85E1-2F4CDE04C54B}" type="presOf" srcId="{EF9C2433-7ED8-47A7-8F63-772A2BE2DB45}" destId="{5A017C0B-6F1D-4F20-99EA-46051FD78E4B}" srcOrd="0" destOrd="0" presId="urn:microsoft.com/office/officeart/2005/8/layout/process4"/>
    <dgm:cxn modelId="{A39B4944-AA86-4C66-8660-D537B7889935}" type="presOf" srcId="{718FBE68-60AD-4BD2-8D68-579D029E3DC1}" destId="{EF91921B-2ED4-4D16-8B42-925BA7688954}" srcOrd="1" destOrd="0" presId="urn:microsoft.com/office/officeart/2005/8/layout/process4"/>
    <dgm:cxn modelId="{F359C844-804E-457C-AE9B-E4F55DCC71A6}" type="presOf" srcId="{A295AF3E-CB72-42BC-89DB-9E500183C5A5}" destId="{1402B1D9-BB66-42C6-9B71-DACD1B5663B7}" srcOrd="0" destOrd="0" presId="urn:microsoft.com/office/officeart/2005/8/layout/process4"/>
    <dgm:cxn modelId="{F77C7D69-FB6D-422E-82B7-3374A062283E}" type="presOf" srcId="{E5F4B1E0-7FCE-4775-88C8-A4669D283AE3}" destId="{F8ACAD9D-4723-405A-8E63-563D5553FC47}" srcOrd="0" destOrd="0" presId="urn:microsoft.com/office/officeart/2005/8/layout/process4"/>
    <dgm:cxn modelId="{6D57826D-78B7-4E20-B2A0-D935B27B58D9}" type="presOf" srcId="{60609B36-4DDD-4DBD-AF7E-F340DE1B9A10}" destId="{5AF51FD5-7830-43A4-81E8-75DFED945E15}" srcOrd="0" destOrd="0" presId="urn:microsoft.com/office/officeart/2005/8/layout/process4"/>
    <dgm:cxn modelId="{4D1E1350-5526-4A12-A3A9-E367B5936160}" srcId="{6DBFCAB4-3018-49FC-B813-BFBB4EE8E7B5}" destId="{F375736D-0284-4AD6-B19D-05F64B457E56}" srcOrd="0" destOrd="0" parTransId="{AC8D105B-2363-461B-B3B8-C3C94B3EEC87}" sibTransId="{E7080F71-EDDB-4A56-890F-AE54A9E7F792}"/>
    <dgm:cxn modelId="{B21E3271-C4BB-414A-9FD0-D5EB678DAC23}" type="presOf" srcId="{3BA992A8-5E1C-454F-9BFD-4AA14D5000C5}" destId="{AB571167-E44B-498F-805F-6785C7799818}" srcOrd="1" destOrd="0" presId="urn:microsoft.com/office/officeart/2005/8/layout/process4"/>
    <dgm:cxn modelId="{1D010B77-1733-4306-90D9-AE5298C4839E}" srcId="{718FBE68-60AD-4BD2-8D68-579D029E3DC1}" destId="{EF9C2433-7ED8-47A7-8F63-772A2BE2DB45}" srcOrd="0" destOrd="0" parTransId="{EE785B8B-11C8-40DB-9AF4-FA430B97B9DB}" sibTransId="{250404D2-AFC3-40BB-BFDB-A057584EC6A6}"/>
    <dgm:cxn modelId="{F506FC59-B659-4676-BB96-9985E08BB263}" srcId="{6DBFCAB4-3018-49FC-B813-BFBB4EE8E7B5}" destId="{A295AF3E-CB72-42BC-89DB-9E500183C5A5}" srcOrd="1" destOrd="0" parTransId="{F2F60599-8455-4021-B4A9-CE782B6D21E9}" sibTransId="{C4196BF1-6318-408D-9A5C-B3465421F5EB}"/>
    <dgm:cxn modelId="{60167383-4DE1-453F-9C68-F2784AD31086}" srcId="{6DBFCAB4-3018-49FC-B813-BFBB4EE8E7B5}" destId="{718FBE68-60AD-4BD2-8D68-579D029E3DC1}" srcOrd="3" destOrd="0" parTransId="{F9EC16F9-9379-4A8D-BF25-FBF30813A113}" sibTransId="{113066BE-92C2-4DDF-8C8A-719471A27328}"/>
    <dgm:cxn modelId="{C74BC783-86E6-409C-9FEF-D34B80EE7E3E}" type="presOf" srcId="{91504E1F-03C8-42AF-BEC1-1AA5516CBD65}" destId="{72F29662-FD50-453E-9A4B-26061C0BADC1}" srcOrd="0" destOrd="0" presId="urn:microsoft.com/office/officeart/2005/8/layout/process4"/>
    <dgm:cxn modelId="{9C450B9B-6B8D-424A-A9BB-776947E7BAD9}" type="presOf" srcId="{A295AF3E-CB72-42BC-89DB-9E500183C5A5}" destId="{343B9B53-AF1A-48FD-BE87-F62361BFA0FB}" srcOrd="1" destOrd="0" presId="urn:microsoft.com/office/officeart/2005/8/layout/process4"/>
    <dgm:cxn modelId="{4103F0A2-90F4-4019-8B2D-B2FB47595622}" srcId="{A295AF3E-CB72-42BC-89DB-9E500183C5A5}" destId="{60609B36-4DDD-4DBD-AF7E-F340DE1B9A10}" srcOrd="1" destOrd="0" parTransId="{43EB9504-DA59-4F87-BA4D-37022B355B0B}" sibTransId="{46FE0859-BF61-4B22-AA5B-4B82874E45B8}"/>
    <dgm:cxn modelId="{8750C3C5-BEE1-45A4-B585-68DF01E43B87}" srcId="{6DBFCAB4-3018-49FC-B813-BFBB4EE8E7B5}" destId="{3BA992A8-5E1C-454F-9BFD-4AA14D5000C5}" srcOrd="2" destOrd="0" parTransId="{A2BA0D65-0066-4652-B0A3-5C39E9BD8561}" sibTransId="{870BAD3C-0B00-49CD-9CB3-90F4A053119C}"/>
    <dgm:cxn modelId="{B99E0ECD-93D2-46B5-9068-41E4A174F877}" srcId="{F375736D-0284-4AD6-B19D-05F64B457E56}" destId="{91504E1F-03C8-42AF-BEC1-1AA5516CBD65}" srcOrd="1" destOrd="0" parTransId="{1E07AA5E-EA8F-43C9-8148-0E5B6F8EAF42}" sibTransId="{81A2D745-6CE6-427C-ABB2-FD47BA8300F0}"/>
    <dgm:cxn modelId="{3257A0CF-8563-4085-8A0A-DF530D03C2B5}" srcId="{3BA992A8-5E1C-454F-9BFD-4AA14D5000C5}" destId="{E5F4B1E0-7FCE-4775-88C8-A4669D283AE3}" srcOrd="0" destOrd="0" parTransId="{F37DEEF6-F5D6-403C-B8FE-3A2768AF2C32}" sibTransId="{35BD6030-CB48-4E87-8257-259664F4B340}"/>
    <dgm:cxn modelId="{D913CBD2-28EE-4E25-85D9-21D623BD521C}" type="presOf" srcId="{4F40A6F8-1002-4FAD-9A33-691737BFE426}" destId="{CB8F45C6-8F82-4061-9599-E42D85480EBE}" srcOrd="0" destOrd="0" presId="urn:microsoft.com/office/officeart/2005/8/layout/process4"/>
    <dgm:cxn modelId="{F9FCF6D3-6087-4822-B90E-10632BBD31F9}" type="presOf" srcId="{52C56A4D-4D1C-48A8-BF2E-D36C249461E5}" destId="{A2D1FA31-D4BD-445B-A079-191A165E9B26}" srcOrd="0" destOrd="0" presId="urn:microsoft.com/office/officeart/2005/8/layout/process4"/>
    <dgm:cxn modelId="{50EF9CDB-5027-4A13-89F8-F8E6382A9182}" srcId="{F375736D-0284-4AD6-B19D-05F64B457E56}" destId="{4F40A6F8-1002-4FAD-9A33-691737BFE426}" srcOrd="0" destOrd="0" parTransId="{E3825B39-36F5-45B2-8A90-273629A62C7A}" sibTransId="{8DBFDE1D-E68A-4706-8992-FEF92A0E4007}"/>
    <dgm:cxn modelId="{F21CE4E3-570A-4CF3-992E-E25FB2E7DA1C}" type="presOf" srcId="{6DBFCAB4-3018-49FC-B813-BFBB4EE8E7B5}" destId="{99BF32E9-2B5C-4ECB-9CC1-79E349DB70D3}" srcOrd="0" destOrd="0" presId="urn:microsoft.com/office/officeart/2005/8/layout/process4"/>
    <dgm:cxn modelId="{9F85B5F2-4974-41D5-B608-2D3A477DC97B}" type="presOf" srcId="{3BA992A8-5E1C-454F-9BFD-4AA14D5000C5}" destId="{124F47E3-86D3-4A3C-A022-6BC375050C5C}" srcOrd="0" destOrd="0" presId="urn:microsoft.com/office/officeart/2005/8/layout/process4"/>
    <dgm:cxn modelId="{C90564F9-D0D1-4584-8E4F-415ADB5BF2F3}" srcId="{F375736D-0284-4AD6-B19D-05F64B457E56}" destId="{52C56A4D-4D1C-48A8-BF2E-D36C249461E5}" srcOrd="2" destOrd="0" parTransId="{3A712B42-5B4E-44D8-8B33-D054B30836FB}" sibTransId="{86B45D98-D9F4-4135-982A-ECF076ED5D72}"/>
    <dgm:cxn modelId="{0516B1F4-87F7-486E-9652-4162DA094D1F}" type="presParOf" srcId="{99BF32E9-2B5C-4ECB-9CC1-79E349DB70D3}" destId="{066C0675-D9F5-4B1B-AE68-1E2701BC64ED}" srcOrd="0" destOrd="0" presId="urn:microsoft.com/office/officeart/2005/8/layout/process4"/>
    <dgm:cxn modelId="{8D1181F4-EA04-43B3-BA9C-693F4322061D}" type="presParOf" srcId="{066C0675-D9F5-4B1B-AE68-1E2701BC64ED}" destId="{F8E46CF2-0120-4BCE-A34E-8CFDBEB6A50F}" srcOrd="0" destOrd="0" presId="urn:microsoft.com/office/officeart/2005/8/layout/process4"/>
    <dgm:cxn modelId="{B424E63C-A78D-401C-830F-2D6BFAC0B5AB}" type="presParOf" srcId="{066C0675-D9F5-4B1B-AE68-1E2701BC64ED}" destId="{EF91921B-2ED4-4D16-8B42-925BA7688954}" srcOrd="1" destOrd="0" presId="urn:microsoft.com/office/officeart/2005/8/layout/process4"/>
    <dgm:cxn modelId="{887128C8-F133-40DB-BCFF-FC88345E0F3D}" type="presParOf" srcId="{066C0675-D9F5-4B1B-AE68-1E2701BC64ED}" destId="{D4C934B6-2CE6-493F-8FA3-9343F8FC6312}" srcOrd="2" destOrd="0" presId="urn:microsoft.com/office/officeart/2005/8/layout/process4"/>
    <dgm:cxn modelId="{01714BA9-160D-4764-92B1-33F1269D1599}" type="presParOf" srcId="{D4C934B6-2CE6-493F-8FA3-9343F8FC6312}" destId="{5A017C0B-6F1D-4F20-99EA-46051FD78E4B}" srcOrd="0" destOrd="0" presId="urn:microsoft.com/office/officeart/2005/8/layout/process4"/>
    <dgm:cxn modelId="{110F2B0F-F573-4C58-8DB0-40BED72A8325}" type="presParOf" srcId="{99BF32E9-2B5C-4ECB-9CC1-79E349DB70D3}" destId="{B274AEA0-4B7C-4511-B58F-993C384CCBCB}" srcOrd="1" destOrd="0" presId="urn:microsoft.com/office/officeart/2005/8/layout/process4"/>
    <dgm:cxn modelId="{C2944FE5-C81B-4BE2-93E7-1D83D975EC21}" type="presParOf" srcId="{99BF32E9-2B5C-4ECB-9CC1-79E349DB70D3}" destId="{C6BF6D19-58AC-4AB2-B362-B37ACFFAF595}" srcOrd="2" destOrd="0" presId="urn:microsoft.com/office/officeart/2005/8/layout/process4"/>
    <dgm:cxn modelId="{3D940F07-A5DB-4350-93DC-56ED55578781}" type="presParOf" srcId="{C6BF6D19-58AC-4AB2-B362-B37ACFFAF595}" destId="{124F47E3-86D3-4A3C-A022-6BC375050C5C}" srcOrd="0" destOrd="0" presId="urn:microsoft.com/office/officeart/2005/8/layout/process4"/>
    <dgm:cxn modelId="{CA4ECA08-8498-4A36-B293-9919D3642162}" type="presParOf" srcId="{C6BF6D19-58AC-4AB2-B362-B37ACFFAF595}" destId="{AB571167-E44B-498F-805F-6785C7799818}" srcOrd="1" destOrd="0" presId="urn:microsoft.com/office/officeart/2005/8/layout/process4"/>
    <dgm:cxn modelId="{9BCB12A4-29FF-45D4-8DCD-80F2D18F8D7F}" type="presParOf" srcId="{C6BF6D19-58AC-4AB2-B362-B37ACFFAF595}" destId="{95215D84-7337-4026-A49D-1B376AF5645B}" srcOrd="2" destOrd="0" presId="urn:microsoft.com/office/officeart/2005/8/layout/process4"/>
    <dgm:cxn modelId="{619EAE7D-42F5-4818-AF53-776C3AD36483}" type="presParOf" srcId="{95215D84-7337-4026-A49D-1B376AF5645B}" destId="{F8ACAD9D-4723-405A-8E63-563D5553FC47}" srcOrd="0" destOrd="0" presId="urn:microsoft.com/office/officeart/2005/8/layout/process4"/>
    <dgm:cxn modelId="{8832E0BE-3E08-4B7B-A1BD-1C27BC2ACCCB}" type="presParOf" srcId="{99BF32E9-2B5C-4ECB-9CC1-79E349DB70D3}" destId="{139B9C1E-7C80-4A0A-80FA-CC6BC15D99D1}" srcOrd="3" destOrd="0" presId="urn:microsoft.com/office/officeart/2005/8/layout/process4"/>
    <dgm:cxn modelId="{95C23D06-B5B7-4E3F-84DF-CCD9ABBDBD7F}" type="presParOf" srcId="{99BF32E9-2B5C-4ECB-9CC1-79E349DB70D3}" destId="{59142A4D-B63E-4F81-8E5F-22874DDAFCEF}" srcOrd="4" destOrd="0" presId="urn:microsoft.com/office/officeart/2005/8/layout/process4"/>
    <dgm:cxn modelId="{9F774EE2-0AF3-4005-B438-B69345A674B4}" type="presParOf" srcId="{59142A4D-B63E-4F81-8E5F-22874DDAFCEF}" destId="{1402B1D9-BB66-42C6-9B71-DACD1B5663B7}" srcOrd="0" destOrd="0" presId="urn:microsoft.com/office/officeart/2005/8/layout/process4"/>
    <dgm:cxn modelId="{8361DADA-AA8B-49B7-85F8-27D89B726E96}" type="presParOf" srcId="{59142A4D-B63E-4F81-8E5F-22874DDAFCEF}" destId="{343B9B53-AF1A-48FD-BE87-F62361BFA0FB}" srcOrd="1" destOrd="0" presId="urn:microsoft.com/office/officeart/2005/8/layout/process4"/>
    <dgm:cxn modelId="{551DC429-F63E-4898-B622-EF073738B693}" type="presParOf" srcId="{59142A4D-B63E-4F81-8E5F-22874DDAFCEF}" destId="{00CC085A-1480-4398-A66E-AE582E01092B}" srcOrd="2" destOrd="0" presId="urn:microsoft.com/office/officeart/2005/8/layout/process4"/>
    <dgm:cxn modelId="{620F4BFC-7C0B-4908-846A-8E4A30C8FE6C}" type="presParOf" srcId="{00CC085A-1480-4398-A66E-AE582E01092B}" destId="{AC299E3C-1EEB-4A21-96C1-C88E90F22ACA}" srcOrd="0" destOrd="0" presId="urn:microsoft.com/office/officeart/2005/8/layout/process4"/>
    <dgm:cxn modelId="{AB441255-2B5D-4B12-8D96-D848E08DE88D}" type="presParOf" srcId="{00CC085A-1480-4398-A66E-AE582E01092B}" destId="{5AF51FD5-7830-43A4-81E8-75DFED945E15}" srcOrd="1" destOrd="0" presId="urn:microsoft.com/office/officeart/2005/8/layout/process4"/>
    <dgm:cxn modelId="{66A834AC-8A1F-468A-A6F1-D268B64EA7D6}" type="presParOf" srcId="{99BF32E9-2B5C-4ECB-9CC1-79E349DB70D3}" destId="{540B1CBA-1C63-4DC2-8904-EC4EC6D47BE1}" srcOrd="5" destOrd="0" presId="urn:microsoft.com/office/officeart/2005/8/layout/process4"/>
    <dgm:cxn modelId="{A3006E1C-2CF1-4BD6-97DF-78FCFAF3C31C}" type="presParOf" srcId="{99BF32E9-2B5C-4ECB-9CC1-79E349DB70D3}" destId="{28C3D189-81D6-4671-A4C9-4C159EEB2638}" srcOrd="6" destOrd="0" presId="urn:microsoft.com/office/officeart/2005/8/layout/process4"/>
    <dgm:cxn modelId="{8263C2A5-DDDD-45DA-A1C3-10797F4FB7FE}" type="presParOf" srcId="{28C3D189-81D6-4671-A4C9-4C159EEB2638}" destId="{865C3F13-EA2A-47A9-A2FD-D2A624805D4F}" srcOrd="0" destOrd="0" presId="urn:microsoft.com/office/officeart/2005/8/layout/process4"/>
    <dgm:cxn modelId="{6B20EB58-CBE9-4179-A84B-F753690303CB}" type="presParOf" srcId="{28C3D189-81D6-4671-A4C9-4C159EEB2638}" destId="{27E8AAC9-0EE1-4227-887A-7CB3F9CB0D16}" srcOrd="1" destOrd="0" presId="urn:microsoft.com/office/officeart/2005/8/layout/process4"/>
    <dgm:cxn modelId="{CDF811E2-5F94-4A81-BF30-D1E557D75A0F}" type="presParOf" srcId="{28C3D189-81D6-4671-A4C9-4C159EEB2638}" destId="{70ECD043-80F6-4D92-8B61-F24602C2B09E}" srcOrd="2" destOrd="0" presId="urn:microsoft.com/office/officeart/2005/8/layout/process4"/>
    <dgm:cxn modelId="{5F41DD9F-550D-4853-96B8-FF6755B7E642}" type="presParOf" srcId="{70ECD043-80F6-4D92-8B61-F24602C2B09E}" destId="{CB8F45C6-8F82-4061-9599-E42D85480EBE}" srcOrd="0" destOrd="0" presId="urn:microsoft.com/office/officeart/2005/8/layout/process4"/>
    <dgm:cxn modelId="{53381592-33F1-4A82-B239-BB05814A2B43}" type="presParOf" srcId="{70ECD043-80F6-4D92-8B61-F24602C2B09E}" destId="{72F29662-FD50-453E-9A4B-26061C0BADC1}" srcOrd="1" destOrd="0" presId="urn:microsoft.com/office/officeart/2005/8/layout/process4"/>
    <dgm:cxn modelId="{16B923C6-19B6-4853-9602-88E9FCE523D3}" type="presParOf" srcId="{70ECD043-80F6-4D92-8B61-F24602C2B09E}" destId="{A2D1FA31-D4BD-445B-A079-191A165E9B26}" srcOrd="2"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DF7BB56-9E78-4B12-9E33-AD90D2B42942}" type="doc">
      <dgm:prSet loTypeId="urn:microsoft.com/office/officeart/2008/layout/AlternatingPictureBlocks" loCatId="picture" qsTypeId="urn:microsoft.com/office/officeart/2005/8/quickstyle/simple1" qsCatId="simple" csTypeId="urn:microsoft.com/office/officeart/2005/8/colors/colorful4" csCatId="colorful" phldr="1"/>
      <dgm:spPr/>
      <dgm:t>
        <a:bodyPr/>
        <a:lstStyle/>
        <a:p>
          <a:endParaRPr lang="es-EC"/>
        </a:p>
      </dgm:t>
    </dgm:pt>
    <dgm:pt modelId="{F0A22E12-A784-4A05-823C-469CDF97DF73}">
      <dgm:prSet phldrT="[Texto]"/>
      <dgm:spPr>
        <a:solidFill>
          <a:srgbClr val="9EB786"/>
        </a:solidFill>
      </dgm:spPr>
      <dgm:t>
        <a:bodyPr/>
        <a:lstStyle/>
        <a:p>
          <a:r>
            <a:rPr lang="es-MX" dirty="0"/>
            <a:t>Existe una relación directamente proporcional entre las ejecución de actividades físico recreativas y la calidad de vida del adulto mayor, mientras se realice estas actividades el adulto mayor tendrá una mejora calidad de vida. </a:t>
          </a:r>
          <a:endParaRPr lang="es-EC" dirty="0"/>
        </a:p>
      </dgm:t>
    </dgm:pt>
    <dgm:pt modelId="{1F181D36-8162-4D16-892C-A58F819A5870}" type="parTrans" cxnId="{CCA9B0C7-D03A-4D0D-97B4-04D2290830F0}">
      <dgm:prSet/>
      <dgm:spPr/>
      <dgm:t>
        <a:bodyPr/>
        <a:lstStyle/>
        <a:p>
          <a:endParaRPr lang="es-EC"/>
        </a:p>
      </dgm:t>
    </dgm:pt>
    <dgm:pt modelId="{1222377D-3B60-4582-A330-B0B26589029B}" type="sibTrans" cxnId="{CCA9B0C7-D03A-4D0D-97B4-04D2290830F0}">
      <dgm:prSet/>
      <dgm:spPr/>
      <dgm:t>
        <a:bodyPr/>
        <a:lstStyle/>
        <a:p>
          <a:endParaRPr lang="es-EC"/>
        </a:p>
      </dgm:t>
    </dgm:pt>
    <dgm:pt modelId="{C963EFAE-C8DA-476B-87E5-46FCD1D2B0FE}">
      <dgm:prSet phldrT="[Texto]"/>
      <dgm:spPr>
        <a:solidFill>
          <a:srgbClr val="0B7242"/>
        </a:solidFill>
      </dgm:spPr>
      <dgm:t>
        <a:bodyPr/>
        <a:lstStyle/>
        <a:p>
          <a:r>
            <a:rPr lang="es-MX" dirty="0"/>
            <a:t>Además mencionar que la inclusión de actividades físico recreativas pueden ser parte de tratamientos terapéuticos dirigidos al adulto mayor, con un nivel de significancia importante en la mejora de las capacidades físicas como la fuerza, el equilibrio, la flexibilidad; entre otras.</a:t>
          </a:r>
          <a:endParaRPr lang="es-EC" dirty="0"/>
        </a:p>
      </dgm:t>
    </dgm:pt>
    <dgm:pt modelId="{49296F3B-B21E-43D3-8702-75B06EE2CA8D}" type="parTrans" cxnId="{46ECEE64-0BDD-452A-AA94-133C01892B59}">
      <dgm:prSet/>
      <dgm:spPr/>
      <dgm:t>
        <a:bodyPr/>
        <a:lstStyle/>
        <a:p>
          <a:endParaRPr lang="es-EC"/>
        </a:p>
      </dgm:t>
    </dgm:pt>
    <dgm:pt modelId="{8065E7B9-0AE6-42AB-91DC-668339E22E3F}" type="sibTrans" cxnId="{46ECEE64-0BDD-452A-AA94-133C01892B59}">
      <dgm:prSet/>
      <dgm:spPr/>
      <dgm:t>
        <a:bodyPr/>
        <a:lstStyle/>
        <a:p>
          <a:endParaRPr lang="es-EC"/>
        </a:p>
      </dgm:t>
    </dgm:pt>
    <dgm:pt modelId="{2A5166B6-61F8-4396-B664-AB791D56EFC9}" type="pres">
      <dgm:prSet presAssocID="{FDF7BB56-9E78-4B12-9E33-AD90D2B42942}" presName="linearFlow" presStyleCnt="0">
        <dgm:presLayoutVars>
          <dgm:dir/>
          <dgm:resizeHandles val="exact"/>
        </dgm:presLayoutVars>
      </dgm:prSet>
      <dgm:spPr/>
    </dgm:pt>
    <dgm:pt modelId="{6369E5D1-F38B-4DA8-9655-58F8F933C4D9}" type="pres">
      <dgm:prSet presAssocID="{F0A22E12-A784-4A05-823C-469CDF97DF73}" presName="comp" presStyleCnt="0"/>
      <dgm:spPr/>
    </dgm:pt>
    <dgm:pt modelId="{001618A5-5D85-46D9-9A31-78D0C6E7B06E}" type="pres">
      <dgm:prSet presAssocID="{F0A22E12-A784-4A05-823C-469CDF97DF73}" presName="rect2" presStyleLbl="node1" presStyleIdx="0" presStyleCnt="2">
        <dgm:presLayoutVars>
          <dgm:bulletEnabled val="1"/>
        </dgm:presLayoutVars>
      </dgm:prSet>
      <dgm:spPr/>
    </dgm:pt>
    <dgm:pt modelId="{14A1951F-110A-4052-B23B-053320872D56}" type="pres">
      <dgm:prSet presAssocID="{F0A22E12-A784-4A05-823C-469CDF97DF73}" presName="rect1" presStyleLbl="lnNode1" presStyleIdx="0" presStyleCnt="2"/>
      <dgm:spPr>
        <a:solidFill>
          <a:srgbClr val="9EB786"/>
        </a:solidFill>
      </dgm:spPr>
    </dgm:pt>
    <dgm:pt modelId="{20A27304-4178-4F25-AA11-095A039FB8F3}" type="pres">
      <dgm:prSet presAssocID="{1222377D-3B60-4582-A330-B0B26589029B}" presName="sibTrans" presStyleCnt="0"/>
      <dgm:spPr/>
    </dgm:pt>
    <dgm:pt modelId="{9B56DD03-05CD-4EC4-AC79-A3884FABA74F}" type="pres">
      <dgm:prSet presAssocID="{C963EFAE-C8DA-476B-87E5-46FCD1D2B0FE}" presName="comp" presStyleCnt="0"/>
      <dgm:spPr/>
    </dgm:pt>
    <dgm:pt modelId="{AEF384AC-3A3C-4E30-9C86-F24E8FCA76CF}" type="pres">
      <dgm:prSet presAssocID="{C963EFAE-C8DA-476B-87E5-46FCD1D2B0FE}" presName="rect2" presStyleLbl="node1" presStyleIdx="1" presStyleCnt="2">
        <dgm:presLayoutVars>
          <dgm:bulletEnabled val="1"/>
        </dgm:presLayoutVars>
      </dgm:prSet>
      <dgm:spPr/>
    </dgm:pt>
    <dgm:pt modelId="{9A373A93-15DE-427A-83FA-5111BAA7EA0B}" type="pres">
      <dgm:prSet presAssocID="{C963EFAE-C8DA-476B-87E5-46FCD1D2B0FE}" presName="rect1" presStyleLbl="lnNode1" presStyleIdx="1" presStyleCnt="2"/>
      <dgm:spPr>
        <a:solidFill>
          <a:srgbClr val="0B7242"/>
        </a:solidFill>
      </dgm:spPr>
    </dgm:pt>
  </dgm:ptLst>
  <dgm:cxnLst>
    <dgm:cxn modelId="{10D3F120-88D9-4058-90A4-9B5993235A84}" type="presOf" srcId="{F0A22E12-A784-4A05-823C-469CDF97DF73}" destId="{001618A5-5D85-46D9-9A31-78D0C6E7B06E}" srcOrd="0" destOrd="0" presId="urn:microsoft.com/office/officeart/2008/layout/AlternatingPictureBlocks"/>
    <dgm:cxn modelId="{70165D44-57E1-4EC2-8E74-732EBDC5C74F}" type="presOf" srcId="{C963EFAE-C8DA-476B-87E5-46FCD1D2B0FE}" destId="{AEF384AC-3A3C-4E30-9C86-F24E8FCA76CF}" srcOrd="0" destOrd="0" presId="urn:microsoft.com/office/officeart/2008/layout/AlternatingPictureBlocks"/>
    <dgm:cxn modelId="{46ECEE64-0BDD-452A-AA94-133C01892B59}" srcId="{FDF7BB56-9E78-4B12-9E33-AD90D2B42942}" destId="{C963EFAE-C8DA-476B-87E5-46FCD1D2B0FE}" srcOrd="1" destOrd="0" parTransId="{49296F3B-B21E-43D3-8702-75B06EE2CA8D}" sibTransId="{8065E7B9-0AE6-42AB-91DC-668339E22E3F}"/>
    <dgm:cxn modelId="{2F49B26E-AF3D-492D-8B64-555D0D96BC18}" type="presOf" srcId="{FDF7BB56-9E78-4B12-9E33-AD90D2B42942}" destId="{2A5166B6-61F8-4396-B664-AB791D56EFC9}" srcOrd="0" destOrd="0" presId="urn:microsoft.com/office/officeart/2008/layout/AlternatingPictureBlocks"/>
    <dgm:cxn modelId="{CCA9B0C7-D03A-4D0D-97B4-04D2290830F0}" srcId="{FDF7BB56-9E78-4B12-9E33-AD90D2B42942}" destId="{F0A22E12-A784-4A05-823C-469CDF97DF73}" srcOrd="0" destOrd="0" parTransId="{1F181D36-8162-4D16-892C-A58F819A5870}" sibTransId="{1222377D-3B60-4582-A330-B0B26589029B}"/>
    <dgm:cxn modelId="{35AA3F61-C631-4190-BEDE-E34A7715C15E}" type="presParOf" srcId="{2A5166B6-61F8-4396-B664-AB791D56EFC9}" destId="{6369E5D1-F38B-4DA8-9655-58F8F933C4D9}" srcOrd="0" destOrd="0" presId="urn:microsoft.com/office/officeart/2008/layout/AlternatingPictureBlocks"/>
    <dgm:cxn modelId="{3310560B-8153-4E3A-8ADD-266501067746}" type="presParOf" srcId="{6369E5D1-F38B-4DA8-9655-58F8F933C4D9}" destId="{001618A5-5D85-46D9-9A31-78D0C6E7B06E}" srcOrd="0" destOrd="0" presId="urn:microsoft.com/office/officeart/2008/layout/AlternatingPictureBlocks"/>
    <dgm:cxn modelId="{07A7262D-882C-4BAF-8560-3E7B55CED355}" type="presParOf" srcId="{6369E5D1-F38B-4DA8-9655-58F8F933C4D9}" destId="{14A1951F-110A-4052-B23B-053320872D56}" srcOrd="1" destOrd="0" presId="urn:microsoft.com/office/officeart/2008/layout/AlternatingPictureBlocks"/>
    <dgm:cxn modelId="{376D844D-22CE-4B9E-8797-8FCBFF842238}" type="presParOf" srcId="{2A5166B6-61F8-4396-B664-AB791D56EFC9}" destId="{20A27304-4178-4F25-AA11-095A039FB8F3}" srcOrd="1" destOrd="0" presId="urn:microsoft.com/office/officeart/2008/layout/AlternatingPictureBlocks"/>
    <dgm:cxn modelId="{4FA3987D-B7CF-4D93-9AEB-9D6A004523B6}" type="presParOf" srcId="{2A5166B6-61F8-4396-B664-AB791D56EFC9}" destId="{9B56DD03-05CD-4EC4-AC79-A3884FABA74F}" srcOrd="2" destOrd="0" presId="urn:microsoft.com/office/officeart/2008/layout/AlternatingPictureBlocks"/>
    <dgm:cxn modelId="{A3A295BA-197E-4B21-B387-06FA018210A8}" type="presParOf" srcId="{9B56DD03-05CD-4EC4-AC79-A3884FABA74F}" destId="{AEF384AC-3A3C-4E30-9C86-F24E8FCA76CF}" srcOrd="0" destOrd="0" presId="urn:microsoft.com/office/officeart/2008/layout/AlternatingPictureBlocks"/>
    <dgm:cxn modelId="{4F433997-4AEE-4621-BC76-EE1B5EA44C73}" type="presParOf" srcId="{9B56DD03-05CD-4EC4-AC79-A3884FABA74F}" destId="{9A373A93-15DE-427A-83FA-5111BAA7EA0B}"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B01C1D-0E73-40F8-98E7-2A0EF55855FC}"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s-EC"/>
        </a:p>
      </dgm:t>
    </dgm:pt>
    <dgm:pt modelId="{409E84AC-7970-42FE-A95D-FA677932C493}">
      <dgm:prSet phldrT="[Texto]" custT="1"/>
      <dgm:spPr>
        <a:solidFill>
          <a:srgbClr val="0B7242"/>
        </a:solidFill>
      </dgm:spPr>
      <dgm:t>
        <a:bodyPr/>
        <a:lstStyle/>
        <a:p>
          <a:pPr>
            <a:buFont typeface="Symbol" panose="05050102010706020507" pitchFamily="18" charset="2"/>
            <a:buChar char=""/>
          </a:pPr>
          <a:r>
            <a:rPr lang="es-EC" sz="1400" dirty="0"/>
            <a:t>El programa recreativo fue de gran ayuda para el Adulto Mayor, porque conjuntamente con una buena alimentación se logró disminuir el IMC; además se logró  beneficios tales como: mejorar la fuerza muscular, flexibilidad y equilibrio en la mayoría de los participantes. En este sentido el </a:t>
          </a:r>
          <a:r>
            <a:rPr lang="es-MX" sz="1400" dirty="0"/>
            <a:t>programa recreativo puede ser útil para futuros estudios ya que se evidencio en el adulto mayor tiene el tiempo libre y la predisposición para desarrollar los cinco días de la semana.</a:t>
          </a:r>
          <a:endParaRPr lang="es-EC" sz="1400" dirty="0"/>
        </a:p>
      </dgm:t>
    </dgm:pt>
    <dgm:pt modelId="{4EAF2A46-8B2E-4A23-87E4-B159732B5246}" type="parTrans" cxnId="{48F13388-5C9D-4093-821E-E22F1CBC878C}">
      <dgm:prSet/>
      <dgm:spPr/>
      <dgm:t>
        <a:bodyPr/>
        <a:lstStyle/>
        <a:p>
          <a:endParaRPr lang="es-EC" sz="4800"/>
        </a:p>
      </dgm:t>
    </dgm:pt>
    <dgm:pt modelId="{8C826062-831D-4C1E-9475-B48C81184F52}" type="sibTrans" cxnId="{48F13388-5C9D-4093-821E-E22F1CBC878C}">
      <dgm:prSet/>
      <dgm:spPr/>
      <dgm:t>
        <a:bodyPr/>
        <a:lstStyle/>
        <a:p>
          <a:endParaRPr lang="es-EC" sz="4800"/>
        </a:p>
      </dgm:t>
    </dgm:pt>
    <dgm:pt modelId="{5E73279C-9FE0-47AE-A891-E850817C2D27}">
      <dgm:prSet phldrT="[Texto]" phldr="1" custT="1"/>
      <dgm:spPr>
        <a:ln>
          <a:solidFill>
            <a:srgbClr val="0B7242"/>
          </a:solidFill>
        </a:ln>
      </dgm:spPr>
      <dgm:t>
        <a:bodyPr/>
        <a:lstStyle/>
        <a:p>
          <a:endParaRPr lang="es-EC" sz="1200" dirty="0"/>
        </a:p>
      </dgm:t>
    </dgm:pt>
    <dgm:pt modelId="{AC33E221-C26A-44C1-8531-F0BFC29791E9}" type="parTrans" cxnId="{4F424BA3-448C-4939-9F30-5D7222A7C743}">
      <dgm:prSet/>
      <dgm:spPr/>
      <dgm:t>
        <a:bodyPr/>
        <a:lstStyle/>
        <a:p>
          <a:endParaRPr lang="es-EC" sz="4800"/>
        </a:p>
      </dgm:t>
    </dgm:pt>
    <dgm:pt modelId="{2BB4D046-778E-4ED9-879A-B939AD8AC437}" type="sibTrans" cxnId="{4F424BA3-448C-4939-9F30-5D7222A7C743}">
      <dgm:prSet/>
      <dgm:spPr/>
      <dgm:t>
        <a:bodyPr/>
        <a:lstStyle/>
        <a:p>
          <a:endParaRPr lang="es-EC" sz="4800"/>
        </a:p>
      </dgm:t>
    </dgm:pt>
    <dgm:pt modelId="{04150E6D-3357-4589-B8F8-E6EB9374723E}">
      <dgm:prSet phldrT="[Texto]" custT="1"/>
      <dgm:spPr>
        <a:solidFill>
          <a:srgbClr val="9EB786"/>
        </a:solidFill>
      </dgm:spPr>
      <dgm:t>
        <a:bodyPr/>
        <a:lstStyle/>
        <a:p>
          <a:pPr>
            <a:buFont typeface="Symbol" panose="05050102010706020507" pitchFamily="18" charset="2"/>
            <a:buChar char=""/>
          </a:pPr>
          <a:r>
            <a:rPr lang="es-EC" sz="1500" dirty="0"/>
            <a:t>De acuerdo a los resultados obtenidos se puede comparar los valores iniciales y finales de los test aplicados, en donde se evidencia que la aplicación del programa físico recreativo online basado en ejercicios funcionales, adaptados en un grupo de adultos mayores en aislamiento por la pandemia de COVID-19 fue favorable, ya que se encontró un incremento en las repeticiones de los ejercicios funcionales en un 100% y   reduciendo el IMC 83,34% de sus participantes, convirtiéndose en una herramienta eficaz para el mejoramiento de su bienestar físico, en la vida del adulto mayor.</a:t>
          </a:r>
        </a:p>
      </dgm:t>
    </dgm:pt>
    <dgm:pt modelId="{271A0473-E3CD-4E19-8640-702BCCAFC511}" type="parTrans" cxnId="{A707F57D-A4DD-49E9-AA72-44A143C25D6C}">
      <dgm:prSet/>
      <dgm:spPr/>
      <dgm:t>
        <a:bodyPr/>
        <a:lstStyle/>
        <a:p>
          <a:endParaRPr lang="es-EC" sz="4800"/>
        </a:p>
      </dgm:t>
    </dgm:pt>
    <dgm:pt modelId="{07577C78-C3E1-4362-ADA8-2EE3D96B1F17}" type="sibTrans" cxnId="{A707F57D-A4DD-49E9-AA72-44A143C25D6C}">
      <dgm:prSet/>
      <dgm:spPr/>
      <dgm:t>
        <a:bodyPr/>
        <a:lstStyle/>
        <a:p>
          <a:endParaRPr lang="es-EC" sz="4800"/>
        </a:p>
      </dgm:t>
    </dgm:pt>
    <dgm:pt modelId="{B1720DC3-D874-42AA-A245-8766339573B1}">
      <dgm:prSet phldrT="[Texto]" phldr="1" custT="1"/>
      <dgm:spPr>
        <a:ln>
          <a:solidFill>
            <a:srgbClr val="9EB786"/>
          </a:solidFill>
        </a:ln>
      </dgm:spPr>
      <dgm:t>
        <a:bodyPr/>
        <a:lstStyle/>
        <a:p>
          <a:endParaRPr lang="es-EC" sz="1200" dirty="0"/>
        </a:p>
      </dgm:t>
    </dgm:pt>
    <dgm:pt modelId="{2E859211-E031-4513-8948-B11822FD149A}" type="parTrans" cxnId="{B362F85A-EC4F-4402-B09E-6F83FD0DD231}">
      <dgm:prSet/>
      <dgm:spPr/>
      <dgm:t>
        <a:bodyPr/>
        <a:lstStyle/>
        <a:p>
          <a:endParaRPr lang="es-EC" sz="4800"/>
        </a:p>
      </dgm:t>
    </dgm:pt>
    <dgm:pt modelId="{6B17FAE6-9826-45C3-A01D-6AC140988561}" type="sibTrans" cxnId="{B362F85A-EC4F-4402-B09E-6F83FD0DD231}">
      <dgm:prSet/>
      <dgm:spPr/>
      <dgm:t>
        <a:bodyPr/>
        <a:lstStyle/>
        <a:p>
          <a:endParaRPr lang="es-EC" sz="4800"/>
        </a:p>
      </dgm:t>
    </dgm:pt>
    <dgm:pt modelId="{0131E8F6-0965-4396-A1A0-9977D33EACCA}">
      <dgm:prSet custT="1"/>
      <dgm:spPr>
        <a:solidFill>
          <a:srgbClr val="FF0000"/>
        </a:solidFill>
        <a:ln>
          <a:solidFill>
            <a:srgbClr val="FF0000"/>
          </a:solidFill>
        </a:ln>
      </dgm:spPr>
      <dgm:t>
        <a:bodyPr/>
        <a:lstStyle/>
        <a:p>
          <a:pPr algn="just">
            <a:buFont typeface="Symbol" panose="05050102010706020507" pitchFamily="18" charset="2"/>
            <a:buChar char=""/>
          </a:pPr>
          <a:r>
            <a:rPr lang="es-EC" sz="1600" dirty="0"/>
            <a:t>Al finalizar la aplicación del programa recreativo online basado en ejercicios funcionales de actividad física, se incentivó a la mejora de hábitos y estilos de vida saludables, a partir de los resultados obtenidos con los valores iniciales y finales del test SFT, la fuerza muscular de los participantes muestra un incremento significativo por lo que se concluye en que el programa es efectivo para los adultos mayores en cualquiera de sus fajas etarias.</a:t>
          </a:r>
        </a:p>
      </dgm:t>
    </dgm:pt>
    <dgm:pt modelId="{26672303-C8DB-401F-9EFC-178AD7FD3820}" type="parTrans" cxnId="{377024E6-3693-4BB2-A3D9-3A42CF8E3E0C}">
      <dgm:prSet/>
      <dgm:spPr/>
      <dgm:t>
        <a:bodyPr/>
        <a:lstStyle/>
        <a:p>
          <a:endParaRPr lang="es-EC" sz="4800"/>
        </a:p>
      </dgm:t>
    </dgm:pt>
    <dgm:pt modelId="{9277DE72-1A54-4372-8582-FB1E0124AB2E}" type="sibTrans" cxnId="{377024E6-3693-4BB2-A3D9-3A42CF8E3E0C}">
      <dgm:prSet/>
      <dgm:spPr/>
      <dgm:t>
        <a:bodyPr/>
        <a:lstStyle/>
        <a:p>
          <a:endParaRPr lang="es-EC" sz="4800"/>
        </a:p>
      </dgm:t>
    </dgm:pt>
    <dgm:pt modelId="{1EC62D11-C44D-465F-BA22-C5D4DA91D2BE}" type="pres">
      <dgm:prSet presAssocID="{0CB01C1D-0E73-40F8-98E7-2A0EF55855FC}" presName="linear" presStyleCnt="0">
        <dgm:presLayoutVars>
          <dgm:dir/>
          <dgm:animLvl val="lvl"/>
          <dgm:resizeHandles val="exact"/>
        </dgm:presLayoutVars>
      </dgm:prSet>
      <dgm:spPr/>
    </dgm:pt>
    <dgm:pt modelId="{B44187D2-EE51-41F0-8EDD-21CB42A44767}" type="pres">
      <dgm:prSet presAssocID="{409E84AC-7970-42FE-A95D-FA677932C493}" presName="parentLin" presStyleCnt="0"/>
      <dgm:spPr/>
    </dgm:pt>
    <dgm:pt modelId="{60C9B014-9DD1-468D-9553-1AAE1AF55A27}" type="pres">
      <dgm:prSet presAssocID="{409E84AC-7970-42FE-A95D-FA677932C493}" presName="parentLeftMargin" presStyleLbl="node1" presStyleIdx="0" presStyleCnt="3"/>
      <dgm:spPr/>
    </dgm:pt>
    <dgm:pt modelId="{6FE16A97-0023-40B7-B765-B0B6CFC7AE3B}" type="pres">
      <dgm:prSet presAssocID="{409E84AC-7970-42FE-A95D-FA677932C493}" presName="parentText" presStyleLbl="node1" presStyleIdx="0" presStyleCnt="3" custScaleX="122179">
        <dgm:presLayoutVars>
          <dgm:chMax val="0"/>
          <dgm:bulletEnabled val="1"/>
        </dgm:presLayoutVars>
      </dgm:prSet>
      <dgm:spPr/>
    </dgm:pt>
    <dgm:pt modelId="{B315DE31-9332-4266-9B62-CC962811F7BF}" type="pres">
      <dgm:prSet presAssocID="{409E84AC-7970-42FE-A95D-FA677932C493}" presName="negativeSpace" presStyleCnt="0"/>
      <dgm:spPr/>
    </dgm:pt>
    <dgm:pt modelId="{7408DB6E-2AF7-494C-9EB3-C19ED80672BD}" type="pres">
      <dgm:prSet presAssocID="{409E84AC-7970-42FE-A95D-FA677932C493}" presName="childText" presStyleLbl="conFgAcc1" presStyleIdx="0" presStyleCnt="3">
        <dgm:presLayoutVars>
          <dgm:bulletEnabled val="1"/>
        </dgm:presLayoutVars>
      </dgm:prSet>
      <dgm:spPr/>
    </dgm:pt>
    <dgm:pt modelId="{9AA90218-FC1D-4972-86A8-2B38D5A8903C}" type="pres">
      <dgm:prSet presAssocID="{8C826062-831D-4C1E-9475-B48C81184F52}" presName="spaceBetweenRectangles" presStyleCnt="0"/>
      <dgm:spPr/>
    </dgm:pt>
    <dgm:pt modelId="{87E33E0A-E50D-4814-AC00-CAC8A6F42CD7}" type="pres">
      <dgm:prSet presAssocID="{04150E6D-3357-4589-B8F8-E6EB9374723E}" presName="parentLin" presStyleCnt="0"/>
      <dgm:spPr/>
    </dgm:pt>
    <dgm:pt modelId="{3B653897-60B9-45DE-AA65-6E1D00BDD486}" type="pres">
      <dgm:prSet presAssocID="{04150E6D-3357-4589-B8F8-E6EB9374723E}" presName="parentLeftMargin" presStyleLbl="node1" presStyleIdx="0" presStyleCnt="3"/>
      <dgm:spPr/>
    </dgm:pt>
    <dgm:pt modelId="{A88F7FE6-3B84-4CA6-85FA-A4434F94655D}" type="pres">
      <dgm:prSet presAssocID="{04150E6D-3357-4589-B8F8-E6EB9374723E}" presName="parentText" presStyleLbl="node1" presStyleIdx="1" presStyleCnt="3" custScaleX="121852">
        <dgm:presLayoutVars>
          <dgm:chMax val="0"/>
          <dgm:bulletEnabled val="1"/>
        </dgm:presLayoutVars>
      </dgm:prSet>
      <dgm:spPr/>
    </dgm:pt>
    <dgm:pt modelId="{65817046-594C-45B6-8F21-5B0354B35533}" type="pres">
      <dgm:prSet presAssocID="{04150E6D-3357-4589-B8F8-E6EB9374723E}" presName="negativeSpace" presStyleCnt="0"/>
      <dgm:spPr/>
    </dgm:pt>
    <dgm:pt modelId="{F4E5B6A3-85B9-4B54-A104-2324211AA1A8}" type="pres">
      <dgm:prSet presAssocID="{04150E6D-3357-4589-B8F8-E6EB9374723E}" presName="childText" presStyleLbl="conFgAcc1" presStyleIdx="1" presStyleCnt="3">
        <dgm:presLayoutVars>
          <dgm:bulletEnabled val="1"/>
        </dgm:presLayoutVars>
      </dgm:prSet>
      <dgm:spPr/>
    </dgm:pt>
    <dgm:pt modelId="{1ECC97A5-2437-4958-B316-FF0B6E61C0A5}" type="pres">
      <dgm:prSet presAssocID="{07577C78-C3E1-4362-ADA8-2EE3D96B1F17}" presName="spaceBetweenRectangles" presStyleCnt="0"/>
      <dgm:spPr/>
    </dgm:pt>
    <dgm:pt modelId="{4171DC55-7E04-49DB-9F0D-DD780DCDE313}" type="pres">
      <dgm:prSet presAssocID="{0131E8F6-0965-4396-A1A0-9977D33EACCA}" presName="parentLin" presStyleCnt="0"/>
      <dgm:spPr/>
    </dgm:pt>
    <dgm:pt modelId="{755A1DB2-4198-4C8F-BBAA-6A4F4088729B}" type="pres">
      <dgm:prSet presAssocID="{0131E8F6-0965-4396-A1A0-9977D33EACCA}" presName="parentLeftMargin" presStyleLbl="node1" presStyleIdx="1" presStyleCnt="3"/>
      <dgm:spPr/>
    </dgm:pt>
    <dgm:pt modelId="{B5649CA3-2432-42C8-BD6A-209F00AABBDE}" type="pres">
      <dgm:prSet presAssocID="{0131E8F6-0965-4396-A1A0-9977D33EACCA}" presName="parentText" presStyleLbl="node1" presStyleIdx="2" presStyleCnt="3" custScaleX="121243">
        <dgm:presLayoutVars>
          <dgm:chMax val="0"/>
          <dgm:bulletEnabled val="1"/>
        </dgm:presLayoutVars>
      </dgm:prSet>
      <dgm:spPr/>
    </dgm:pt>
    <dgm:pt modelId="{613FCE31-2D9F-4320-B2F4-CDB5700D113D}" type="pres">
      <dgm:prSet presAssocID="{0131E8F6-0965-4396-A1A0-9977D33EACCA}" presName="negativeSpace" presStyleCnt="0"/>
      <dgm:spPr/>
    </dgm:pt>
    <dgm:pt modelId="{89D29148-086F-4813-A9CB-20651F702082}" type="pres">
      <dgm:prSet presAssocID="{0131E8F6-0965-4396-A1A0-9977D33EACCA}" presName="childText" presStyleLbl="conFgAcc1" presStyleIdx="2" presStyleCnt="3" custLinFactNeighborX="-799" custLinFactNeighborY="36403">
        <dgm:presLayoutVars>
          <dgm:bulletEnabled val="1"/>
        </dgm:presLayoutVars>
      </dgm:prSet>
      <dgm:spPr>
        <a:noFill/>
        <a:ln>
          <a:noFill/>
        </a:ln>
      </dgm:spPr>
    </dgm:pt>
  </dgm:ptLst>
  <dgm:cxnLst>
    <dgm:cxn modelId="{C0524327-9F28-439F-BD68-351093A09880}" type="presOf" srcId="{B1720DC3-D874-42AA-A245-8766339573B1}" destId="{F4E5B6A3-85B9-4B54-A104-2324211AA1A8}" srcOrd="0" destOrd="0" presId="urn:microsoft.com/office/officeart/2005/8/layout/list1"/>
    <dgm:cxn modelId="{9836712F-FEE6-43CB-B1A4-9C3A5A24D4EF}" type="presOf" srcId="{409E84AC-7970-42FE-A95D-FA677932C493}" destId="{6FE16A97-0023-40B7-B765-B0B6CFC7AE3B}" srcOrd="1" destOrd="0" presId="urn:microsoft.com/office/officeart/2005/8/layout/list1"/>
    <dgm:cxn modelId="{8E6AF367-9AC4-412B-8F70-EAB48DA5D187}" type="presOf" srcId="{04150E6D-3357-4589-B8F8-E6EB9374723E}" destId="{A88F7FE6-3B84-4CA6-85FA-A4434F94655D}" srcOrd="1" destOrd="0" presId="urn:microsoft.com/office/officeart/2005/8/layout/list1"/>
    <dgm:cxn modelId="{9A8B3250-34C2-4BEF-B963-56BEF03C5011}" type="presOf" srcId="{04150E6D-3357-4589-B8F8-E6EB9374723E}" destId="{3B653897-60B9-45DE-AA65-6E1D00BDD486}" srcOrd="0" destOrd="0" presId="urn:microsoft.com/office/officeart/2005/8/layout/list1"/>
    <dgm:cxn modelId="{B362F85A-EC4F-4402-B09E-6F83FD0DD231}" srcId="{04150E6D-3357-4589-B8F8-E6EB9374723E}" destId="{B1720DC3-D874-42AA-A245-8766339573B1}" srcOrd="0" destOrd="0" parTransId="{2E859211-E031-4513-8948-B11822FD149A}" sibTransId="{6B17FAE6-9826-45C3-A01D-6AC140988561}"/>
    <dgm:cxn modelId="{A707F57D-A4DD-49E9-AA72-44A143C25D6C}" srcId="{0CB01C1D-0E73-40F8-98E7-2A0EF55855FC}" destId="{04150E6D-3357-4589-B8F8-E6EB9374723E}" srcOrd="1" destOrd="0" parTransId="{271A0473-E3CD-4E19-8640-702BCCAFC511}" sibTransId="{07577C78-C3E1-4362-ADA8-2EE3D96B1F17}"/>
    <dgm:cxn modelId="{48F13388-5C9D-4093-821E-E22F1CBC878C}" srcId="{0CB01C1D-0E73-40F8-98E7-2A0EF55855FC}" destId="{409E84AC-7970-42FE-A95D-FA677932C493}" srcOrd="0" destOrd="0" parTransId="{4EAF2A46-8B2E-4A23-87E4-B159732B5246}" sibTransId="{8C826062-831D-4C1E-9475-B48C81184F52}"/>
    <dgm:cxn modelId="{A80BC68E-9529-4A33-BC67-030F68A07C5B}" type="presOf" srcId="{409E84AC-7970-42FE-A95D-FA677932C493}" destId="{60C9B014-9DD1-468D-9553-1AAE1AF55A27}" srcOrd="0" destOrd="0" presId="urn:microsoft.com/office/officeart/2005/8/layout/list1"/>
    <dgm:cxn modelId="{644176A0-2307-4947-BDD8-9C8AAD6865B5}" type="presOf" srcId="{0131E8F6-0965-4396-A1A0-9977D33EACCA}" destId="{755A1DB2-4198-4C8F-BBAA-6A4F4088729B}" srcOrd="0" destOrd="0" presId="urn:microsoft.com/office/officeart/2005/8/layout/list1"/>
    <dgm:cxn modelId="{4F424BA3-448C-4939-9F30-5D7222A7C743}" srcId="{409E84AC-7970-42FE-A95D-FA677932C493}" destId="{5E73279C-9FE0-47AE-A891-E850817C2D27}" srcOrd="0" destOrd="0" parTransId="{AC33E221-C26A-44C1-8531-F0BFC29791E9}" sibTransId="{2BB4D046-778E-4ED9-879A-B939AD8AC437}"/>
    <dgm:cxn modelId="{9357ECCF-BF7C-43CC-AA42-6B8185E13894}" type="presOf" srcId="{0CB01C1D-0E73-40F8-98E7-2A0EF55855FC}" destId="{1EC62D11-C44D-465F-BA22-C5D4DA91D2BE}" srcOrd="0" destOrd="0" presId="urn:microsoft.com/office/officeart/2005/8/layout/list1"/>
    <dgm:cxn modelId="{377024E6-3693-4BB2-A3D9-3A42CF8E3E0C}" srcId="{0CB01C1D-0E73-40F8-98E7-2A0EF55855FC}" destId="{0131E8F6-0965-4396-A1A0-9977D33EACCA}" srcOrd="2" destOrd="0" parTransId="{26672303-C8DB-401F-9EFC-178AD7FD3820}" sibTransId="{9277DE72-1A54-4372-8582-FB1E0124AB2E}"/>
    <dgm:cxn modelId="{72C39FF5-0238-47E1-B304-F34993C573A9}" type="presOf" srcId="{0131E8F6-0965-4396-A1A0-9977D33EACCA}" destId="{B5649CA3-2432-42C8-BD6A-209F00AABBDE}" srcOrd="1" destOrd="0" presId="urn:microsoft.com/office/officeart/2005/8/layout/list1"/>
    <dgm:cxn modelId="{61054BFD-2E39-48EA-A1EB-396859E32C20}" type="presOf" srcId="{5E73279C-9FE0-47AE-A891-E850817C2D27}" destId="{7408DB6E-2AF7-494C-9EB3-C19ED80672BD}" srcOrd="0" destOrd="0" presId="urn:microsoft.com/office/officeart/2005/8/layout/list1"/>
    <dgm:cxn modelId="{B5642895-62F7-48A1-A92C-093A79576E63}" type="presParOf" srcId="{1EC62D11-C44D-465F-BA22-C5D4DA91D2BE}" destId="{B44187D2-EE51-41F0-8EDD-21CB42A44767}" srcOrd="0" destOrd="0" presId="urn:microsoft.com/office/officeart/2005/8/layout/list1"/>
    <dgm:cxn modelId="{C7A4A44D-AB67-4228-A775-DADADCA442A0}" type="presParOf" srcId="{B44187D2-EE51-41F0-8EDD-21CB42A44767}" destId="{60C9B014-9DD1-468D-9553-1AAE1AF55A27}" srcOrd="0" destOrd="0" presId="urn:microsoft.com/office/officeart/2005/8/layout/list1"/>
    <dgm:cxn modelId="{4825C634-0D81-40CE-A1F8-11057AAD9F72}" type="presParOf" srcId="{B44187D2-EE51-41F0-8EDD-21CB42A44767}" destId="{6FE16A97-0023-40B7-B765-B0B6CFC7AE3B}" srcOrd="1" destOrd="0" presId="urn:microsoft.com/office/officeart/2005/8/layout/list1"/>
    <dgm:cxn modelId="{91714308-56F8-4E56-A2AC-AC923EF67EB6}" type="presParOf" srcId="{1EC62D11-C44D-465F-BA22-C5D4DA91D2BE}" destId="{B315DE31-9332-4266-9B62-CC962811F7BF}" srcOrd="1" destOrd="0" presId="urn:microsoft.com/office/officeart/2005/8/layout/list1"/>
    <dgm:cxn modelId="{4D5D593A-0F73-4B6A-AFEF-ECC2C510B5A9}" type="presParOf" srcId="{1EC62D11-C44D-465F-BA22-C5D4DA91D2BE}" destId="{7408DB6E-2AF7-494C-9EB3-C19ED80672BD}" srcOrd="2" destOrd="0" presId="urn:microsoft.com/office/officeart/2005/8/layout/list1"/>
    <dgm:cxn modelId="{998A34C3-671A-4A1D-A871-659B1ACB9116}" type="presParOf" srcId="{1EC62D11-C44D-465F-BA22-C5D4DA91D2BE}" destId="{9AA90218-FC1D-4972-86A8-2B38D5A8903C}" srcOrd="3" destOrd="0" presId="urn:microsoft.com/office/officeart/2005/8/layout/list1"/>
    <dgm:cxn modelId="{107B4315-A75D-45E6-87CD-F33D3397F2F1}" type="presParOf" srcId="{1EC62D11-C44D-465F-BA22-C5D4DA91D2BE}" destId="{87E33E0A-E50D-4814-AC00-CAC8A6F42CD7}" srcOrd="4" destOrd="0" presId="urn:microsoft.com/office/officeart/2005/8/layout/list1"/>
    <dgm:cxn modelId="{CF912A37-1020-4701-915C-CB7C20B2373C}" type="presParOf" srcId="{87E33E0A-E50D-4814-AC00-CAC8A6F42CD7}" destId="{3B653897-60B9-45DE-AA65-6E1D00BDD486}" srcOrd="0" destOrd="0" presId="urn:microsoft.com/office/officeart/2005/8/layout/list1"/>
    <dgm:cxn modelId="{3C8D8F91-28AD-47BD-8F0D-E563699258D8}" type="presParOf" srcId="{87E33E0A-E50D-4814-AC00-CAC8A6F42CD7}" destId="{A88F7FE6-3B84-4CA6-85FA-A4434F94655D}" srcOrd="1" destOrd="0" presId="urn:microsoft.com/office/officeart/2005/8/layout/list1"/>
    <dgm:cxn modelId="{89195402-9727-4C8C-A5AE-E430D77C66BF}" type="presParOf" srcId="{1EC62D11-C44D-465F-BA22-C5D4DA91D2BE}" destId="{65817046-594C-45B6-8F21-5B0354B35533}" srcOrd="5" destOrd="0" presId="urn:microsoft.com/office/officeart/2005/8/layout/list1"/>
    <dgm:cxn modelId="{3E3D2BB6-A905-469A-9F1A-D17CAD0CD623}" type="presParOf" srcId="{1EC62D11-C44D-465F-BA22-C5D4DA91D2BE}" destId="{F4E5B6A3-85B9-4B54-A104-2324211AA1A8}" srcOrd="6" destOrd="0" presId="urn:microsoft.com/office/officeart/2005/8/layout/list1"/>
    <dgm:cxn modelId="{80FE6C17-A4B0-4F01-95EA-476D9DADDEEC}" type="presParOf" srcId="{1EC62D11-C44D-465F-BA22-C5D4DA91D2BE}" destId="{1ECC97A5-2437-4958-B316-FF0B6E61C0A5}" srcOrd="7" destOrd="0" presId="urn:microsoft.com/office/officeart/2005/8/layout/list1"/>
    <dgm:cxn modelId="{81DD6979-FC24-433B-B3EA-2220CE096491}" type="presParOf" srcId="{1EC62D11-C44D-465F-BA22-C5D4DA91D2BE}" destId="{4171DC55-7E04-49DB-9F0D-DD780DCDE313}" srcOrd="8" destOrd="0" presId="urn:microsoft.com/office/officeart/2005/8/layout/list1"/>
    <dgm:cxn modelId="{44645D62-8CF9-4DD0-B7D8-CD83C98F6DC1}" type="presParOf" srcId="{4171DC55-7E04-49DB-9F0D-DD780DCDE313}" destId="{755A1DB2-4198-4C8F-BBAA-6A4F4088729B}" srcOrd="0" destOrd="0" presId="urn:microsoft.com/office/officeart/2005/8/layout/list1"/>
    <dgm:cxn modelId="{4964517C-84AA-410A-BF72-C432E9C618FD}" type="presParOf" srcId="{4171DC55-7E04-49DB-9F0D-DD780DCDE313}" destId="{B5649CA3-2432-42C8-BD6A-209F00AABBDE}" srcOrd="1" destOrd="0" presId="urn:microsoft.com/office/officeart/2005/8/layout/list1"/>
    <dgm:cxn modelId="{5CBE1CA3-3CCD-4AA1-8E99-6A63527DCB45}" type="presParOf" srcId="{1EC62D11-C44D-465F-BA22-C5D4DA91D2BE}" destId="{613FCE31-2D9F-4320-B2F4-CDB5700D113D}" srcOrd="9" destOrd="0" presId="urn:microsoft.com/office/officeart/2005/8/layout/list1"/>
    <dgm:cxn modelId="{1DFF83D6-EC7A-41F7-9727-B9EC51F17E81}" type="presParOf" srcId="{1EC62D11-C44D-465F-BA22-C5D4DA91D2BE}" destId="{89D29148-086F-4813-A9CB-20651F70208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CB01C1D-0E73-40F8-98E7-2A0EF55855FC}"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s-EC"/>
        </a:p>
      </dgm:t>
    </dgm:pt>
    <dgm:pt modelId="{501BF61B-1DEE-4F04-BEFA-CC288CDD3376}">
      <dgm:prSet custT="1"/>
      <dgm:spPr>
        <a:solidFill>
          <a:srgbClr val="0B7242"/>
        </a:solidFill>
      </dgm:spPr>
      <dgm:t>
        <a:bodyPr/>
        <a:lstStyle/>
        <a:p>
          <a:pPr algn="just">
            <a:buFont typeface="Symbol" panose="05050102010706020507" pitchFamily="18" charset="2"/>
            <a:buChar char=""/>
          </a:pPr>
          <a:r>
            <a:rPr lang="es-EC" sz="1800" dirty="0"/>
            <a:t>Antes y después de la intervención (aplicación del programa), se realizó una comparación con los valores iníciales y finales de los test SFT y IMC, la que muestra menor IMC y SFT lo que permite concluir, que el programa aplicado es beneficioso para los adultos mayores ya que mejora, su estado físico y emocional, lo que se logra es educar a las personas a un estilo de vida saludable. </a:t>
          </a:r>
        </a:p>
      </dgm:t>
    </dgm:pt>
    <dgm:pt modelId="{44B067D4-15FD-4EDD-9EB2-57FA25AB4DCC}" type="parTrans" cxnId="{2731B8EF-F6F6-40D2-840A-4BABFB64E687}">
      <dgm:prSet/>
      <dgm:spPr/>
      <dgm:t>
        <a:bodyPr/>
        <a:lstStyle/>
        <a:p>
          <a:endParaRPr lang="es-EC" sz="5400"/>
        </a:p>
      </dgm:t>
    </dgm:pt>
    <dgm:pt modelId="{45365A39-1945-431F-9DF3-D98F361838C7}" type="sibTrans" cxnId="{2731B8EF-F6F6-40D2-840A-4BABFB64E687}">
      <dgm:prSet/>
      <dgm:spPr/>
      <dgm:t>
        <a:bodyPr/>
        <a:lstStyle/>
        <a:p>
          <a:endParaRPr lang="es-EC" sz="5400"/>
        </a:p>
      </dgm:t>
    </dgm:pt>
    <dgm:pt modelId="{9619660A-BF48-4D0C-AB70-23F69DD8D06B}">
      <dgm:prSet custT="1"/>
      <dgm:spPr>
        <a:solidFill>
          <a:srgbClr val="FF0000"/>
        </a:solidFill>
      </dgm:spPr>
      <dgm:t>
        <a:bodyPr/>
        <a:lstStyle/>
        <a:p>
          <a:pPr algn="just">
            <a:buFont typeface="Symbol" panose="05050102010706020507" pitchFamily="18" charset="2"/>
            <a:buChar char=""/>
          </a:pPr>
          <a:r>
            <a:rPr lang="es-MX" sz="1800" dirty="0"/>
            <a:t>Producto de la evaluación de los resultados del pre test y </a:t>
          </a:r>
          <a:r>
            <a:rPr lang="es-MX" sz="1800" dirty="0" err="1"/>
            <a:t>pos</a:t>
          </a:r>
          <a:r>
            <a:rPr lang="es-MX" sz="1800" dirty="0"/>
            <a:t> test, se comprueba la hipótesis, rechazando la Ho y se acepta la H1, concluyendo que el programa aplicado presento incidencias significativas; coincidiendo con investigaciones previas relacionadas con la presente investigación; en donde se presenta una relación directamente proporcional entre las ejecución de actividades físico recreativas y la calidad de vida del adulto mayor.</a:t>
          </a:r>
          <a:endParaRPr lang="es-EC" sz="1800" dirty="0"/>
        </a:p>
      </dgm:t>
    </dgm:pt>
    <dgm:pt modelId="{7B179216-3127-4F4A-ADB4-0BDB3D7B9AC1}" type="parTrans" cxnId="{E583E210-9103-415F-BCE8-7506FDC48F61}">
      <dgm:prSet/>
      <dgm:spPr/>
      <dgm:t>
        <a:bodyPr/>
        <a:lstStyle/>
        <a:p>
          <a:endParaRPr lang="es-EC" sz="5400"/>
        </a:p>
      </dgm:t>
    </dgm:pt>
    <dgm:pt modelId="{408F3E44-43E9-40C9-BDAB-E4941EDFD5BE}" type="sibTrans" cxnId="{E583E210-9103-415F-BCE8-7506FDC48F61}">
      <dgm:prSet/>
      <dgm:spPr/>
      <dgm:t>
        <a:bodyPr/>
        <a:lstStyle/>
        <a:p>
          <a:endParaRPr lang="es-EC" sz="5400"/>
        </a:p>
      </dgm:t>
    </dgm:pt>
    <dgm:pt modelId="{1EC62D11-C44D-465F-BA22-C5D4DA91D2BE}" type="pres">
      <dgm:prSet presAssocID="{0CB01C1D-0E73-40F8-98E7-2A0EF55855FC}" presName="linear" presStyleCnt="0">
        <dgm:presLayoutVars>
          <dgm:dir/>
          <dgm:animLvl val="lvl"/>
          <dgm:resizeHandles val="exact"/>
        </dgm:presLayoutVars>
      </dgm:prSet>
      <dgm:spPr/>
    </dgm:pt>
    <dgm:pt modelId="{1DE26C80-288D-4BD1-97AB-F4E340081D2F}" type="pres">
      <dgm:prSet presAssocID="{501BF61B-1DEE-4F04-BEFA-CC288CDD3376}" presName="parentLin" presStyleCnt="0"/>
      <dgm:spPr/>
    </dgm:pt>
    <dgm:pt modelId="{F7555517-2E49-4253-9ADB-891FE7D72CB4}" type="pres">
      <dgm:prSet presAssocID="{501BF61B-1DEE-4F04-BEFA-CC288CDD3376}" presName="parentLeftMargin" presStyleLbl="node1" presStyleIdx="0" presStyleCnt="2"/>
      <dgm:spPr/>
    </dgm:pt>
    <dgm:pt modelId="{D5622CB2-F6D3-4B5B-917D-A0E6F93EF1CF}" type="pres">
      <dgm:prSet presAssocID="{501BF61B-1DEE-4F04-BEFA-CC288CDD3376}" presName="parentText" presStyleLbl="node1" presStyleIdx="0" presStyleCnt="2" custScaleX="122179">
        <dgm:presLayoutVars>
          <dgm:chMax val="0"/>
          <dgm:bulletEnabled val="1"/>
        </dgm:presLayoutVars>
      </dgm:prSet>
      <dgm:spPr/>
    </dgm:pt>
    <dgm:pt modelId="{9B01607A-9369-4CCA-A530-9A18C1ABDA1D}" type="pres">
      <dgm:prSet presAssocID="{501BF61B-1DEE-4F04-BEFA-CC288CDD3376}" presName="negativeSpace" presStyleCnt="0"/>
      <dgm:spPr/>
    </dgm:pt>
    <dgm:pt modelId="{1050AD91-08AC-4C51-A947-8C97518B0D53}" type="pres">
      <dgm:prSet presAssocID="{501BF61B-1DEE-4F04-BEFA-CC288CDD3376}" presName="childText" presStyleLbl="conFgAcc1" presStyleIdx="0" presStyleCnt="2">
        <dgm:presLayoutVars>
          <dgm:bulletEnabled val="1"/>
        </dgm:presLayoutVars>
      </dgm:prSet>
      <dgm:spPr>
        <a:ln>
          <a:solidFill>
            <a:srgbClr val="0B7242"/>
          </a:solidFill>
        </a:ln>
      </dgm:spPr>
    </dgm:pt>
    <dgm:pt modelId="{BF2CF85E-70F9-4290-81B2-CE9F5ADF770F}" type="pres">
      <dgm:prSet presAssocID="{45365A39-1945-431F-9DF3-D98F361838C7}" presName="spaceBetweenRectangles" presStyleCnt="0"/>
      <dgm:spPr/>
    </dgm:pt>
    <dgm:pt modelId="{4C2663BF-C586-4C8D-B857-1B37C9DA2805}" type="pres">
      <dgm:prSet presAssocID="{9619660A-BF48-4D0C-AB70-23F69DD8D06B}" presName="parentLin" presStyleCnt="0"/>
      <dgm:spPr/>
    </dgm:pt>
    <dgm:pt modelId="{503187BB-2F77-4A4E-81A4-1DD8B0911301}" type="pres">
      <dgm:prSet presAssocID="{9619660A-BF48-4D0C-AB70-23F69DD8D06B}" presName="parentLeftMargin" presStyleLbl="node1" presStyleIdx="0" presStyleCnt="2"/>
      <dgm:spPr/>
    </dgm:pt>
    <dgm:pt modelId="{CBC3CA90-B504-4CC4-85E2-E153620459A4}" type="pres">
      <dgm:prSet presAssocID="{9619660A-BF48-4D0C-AB70-23F69DD8D06B}" presName="parentText" presStyleLbl="node1" presStyleIdx="1" presStyleCnt="2" custScaleX="122287">
        <dgm:presLayoutVars>
          <dgm:chMax val="0"/>
          <dgm:bulletEnabled val="1"/>
        </dgm:presLayoutVars>
      </dgm:prSet>
      <dgm:spPr/>
    </dgm:pt>
    <dgm:pt modelId="{04F6D03B-4ABB-44D0-AB42-F0630D4C1684}" type="pres">
      <dgm:prSet presAssocID="{9619660A-BF48-4D0C-AB70-23F69DD8D06B}" presName="negativeSpace" presStyleCnt="0"/>
      <dgm:spPr/>
    </dgm:pt>
    <dgm:pt modelId="{902A5223-FD10-4CA9-B05D-228D3022146B}" type="pres">
      <dgm:prSet presAssocID="{9619660A-BF48-4D0C-AB70-23F69DD8D06B}" presName="childText" presStyleLbl="conFgAcc1" presStyleIdx="1" presStyleCnt="2">
        <dgm:presLayoutVars>
          <dgm:bulletEnabled val="1"/>
        </dgm:presLayoutVars>
      </dgm:prSet>
      <dgm:spPr>
        <a:ln>
          <a:solidFill>
            <a:srgbClr val="FF0000"/>
          </a:solidFill>
        </a:ln>
      </dgm:spPr>
    </dgm:pt>
  </dgm:ptLst>
  <dgm:cxnLst>
    <dgm:cxn modelId="{19DEE805-B5BD-49F4-B197-0429360E6D60}" type="presOf" srcId="{501BF61B-1DEE-4F04-BEFA-CC288CDD3376}" destId="{D5622CB2-F6D3-4B5B-917D-A0E6F93EF1CF}" srcOrd="1" destOrd="0" presId="urn:microsoft.com/office/officeart/2005/8/layout/list1"/>
    <dgm:cxn modelId="{E583E210-9103-415F-BCE8-7506FDC48F61}" srcId="{0CB01C1D-0E73-40F8-98E7-2A0EF55855FC}" destId="{9619660A-BF48-4D0C-AB70-23F69DD8D06B}" srcOrd="1" destOrd="0" parTransId="{7B179216-3127-4F4A-ADB4-0BDB3D7B9AC1}" sibTransId="{408F3E44-43E9-40C9-BDAB-E4941EDFD5BE}"/>
    <dgm:cxn modelId="{6FBBA76E-1DF0-4D43-95D4-0B312560DD5F}" type="presOf" srcId="{501BF61B-1DEE-4F04-BEFA-CC288CDD3376}" destId="{F7555517-2E49-4253-9ADB-891FE7D72CB4}" srcOrd="0" destOrd="0" presId="urn:microsoft.com/office/officeart/2005/8/layout/list1"/>
    <dgm:cxn modelId="{9357ECCF-BF7C-43CC-AA42-6B8185E13894}" type="presOf" srcId="{0CB01C1D-0E73-40F8-98E7-2A0EF55855FC}" destId="{1EC62D11-C44D-465F-BA22-C5D4DA91D2BE}" srcOrd="0" destOrd="0" presId="urn:microsoft.com/office/officeart/2005/8/layout/list1"/>
    <dgm:cxn modelId="{2731B8EF-F6F6-40D2-840A-4BABFB64E687}" srcId="{0CB01C1D-0E73-40F8-98E7-2A0EF55855FC}" destId="{501BF61B-1DEE-4F04-BEFA-CC288CDD3376}" srcOrd="0" destOrd="0" parTransId="{44B067D4-15FD-4EDD-9EB2-57FA25AB4DCC}" sibTransId="{45365A39-1945-431F-9DF3-D98F361838C7}"/>
    <dgm:cxn modelId="{97152BF9-BBB8-417A-A4D1-542C1188C2C8}" type="presOf" srcId="{9619660A-BF48-4D0C-AB70-23F69DD8D06B}" destId="{CBC3CA90-B504-4CC4-85E2-E153620459A4}" srcOrd="1" destOrd="0" presId="urn:microsoft.com/office/officeart/2005/8/layout/list1"/>
    <dgm:cxn modelId="{48E12AFA-7C81-45CA-B364-A56AD3D5F8F1}" type="presOf" srcId="{9619660A-BF48-4D0C-AB70-23F69DD8D06B}" destId="{503187BB-2F77-4A4E-81A4-1DD8B0911301}" srcOrd="0" destOrd="0" presId="urn:microsoft.com/office/officeart/2005/8/layout/list1"/>
    <dgm:cxn modelId="{4840824B-EB83-48D8-85DF-B048CAD285F4}" type="presParOf" srcId="{1EC62D11-C44D-465F-BA22-C5D4DA91D2BE}" destId="{1DE26C80-288D-4BD1-97AB-F4E340081D2F}" srcOrd="0" destOrd="0" presId="urn:microsoft.com/office/officeart/2005/8/layout/list1"/>
    <dgm:cxn modelId="{57895221-334D-4180-8FBA-6D04D8643251}" type="presParOf" srcId="{1DE26C80-288D-4BD1-97AB-F4E340081D2F}" destId="{F7555517-2E49-4253-9ADB-891FE7D72CB4}" srcOrd="0" destOrd="0" presId="urn:microsoft.com/office/officeart/2005/8/layout/list1"/>
    <dgm:cxn modelId="{0AA694E3-2006-4778-BBED-87A1BC3582DB}" type="presParOf" srcId="{1DE26C80-288D-4BD1-97AB-F4E340081D2F}" destId="{D5622CB2-F6D3-4B5B-917D-A0E6F93EF1CF}" srcOrd="1" destOrd="0" presId="urn:microsoft.com/office/officeart/2005/8/layout/list1"/>
    <dgm:cxn modelId="{9C0EA178-64F3-4143-8844-D23DB5102824}" type="presParOf" srcId="{1EC62D11-C44D-465F-BA22-C5D4DA91D2BE}" destId="{9B01607A-9369-4CCA-A530-9A18C1ABDA1D}" srcOrd="1" destOrd="0" presId="urn:microsoft.com/office/officeart/2005/8/layout/list1"/>
    <dgm:cxn modelId="{C35CBF51-2908-462B-BBD3-92C98DA3CED1}" type="presParOf" srcId="{1EC62D11-C44D-465F-BA22-C5D4DA91D2BE}" destId="{1050AD91-08AC-4C51-A947-8C97518B0D53}" srcOrd="2" destOrd="0" presId="urn:microsoft.com/office/officeart/2005/8/layout/list1"/>
    <dgm:cxn modelId="{CE0F4409-3E04-4BAD-8B94-E5D3DED27C77}" type="presParOf" srcId="{1EC62D11-C44D-465F-BA22-C5D4DA91D2BE}" destId="{BF2CF85E-70F9-4290-81B2-CE9F5ADF770F}" srcOrd="3" destOrd="0" presId="urn:microsoft.com/office/officeart/2005/8/layout/list1"/>
    <dgm:cxn modelId="{773BB489-F931-4C87-B7D1-4B785ACE1D0E}" type="presParOf" srcId="{1EC62D11-C44D-465F-BA22-C5D4DA91D2BE}" destId="{4C2663BF-C586-4C8D-B857-1B37C9DA2805}" srcOrd="4" destOrd="0" presId="urn:microsoft.com/office/officeart/2005/8/layout/list1"/>
    <dgm:cxn modelId="{9D2B12BB-C86E-418C-A321-E3ACEBBC0EC1}" type="presParOf" srcId="{4C2663BF-C586-4C8D-B857-1B37C9DA2805}" destId="{503187BB-2F77-4A4E-81A4-1DD8B0911301}" srcOrd="0" destOrd="0" presId="urn:microsoft.com/office/officeart/2005/8/layout/list1"/>
    <dgm:cxn modelId="{8404826E-A883-47FE-A9E9-ABB8879659FC}" type="presParOf" srcId="{4C2663BF-C586-4C8D-B857-1B37C9DA2805}" destId="{CBC3CA90-B504-4CC4-85E2-E153620459A4}" srcOrd="1" destOrd="0" presId="urn:microsoft.com/office/officeart/2005/8/layout/list1"/>
    <dgm:cxn modelId="{08626DED-CBA2-4310-BC7E-4B4E9728978F}" type="presParOf" srcId="{1EC62D11-C44D-465F-BA22-C5D4DA91D2BE}" destId="{04F6D03B-4ABB-44D0-AB42-F0630D4C1684}" srcOrd="5" destOrd="0" presId="urn:microsoft.com/office/officeart/2005/8/layout/list1"/>
    <dgm:cxn modelId="{9716B425-5B0A-4176-A016-771ECAF523F0}" type="presParOf" srcId="{1EC62D11-C44D-465F-BA22-C5D4DA91D2BE}" destId="{902A5223-FD10-4CA9-B05D-228D3022146B}"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32F7C-438D-40A5-9AB8-0CFA13DD34B5}">
      <dsp:nvSpPr>
        <dsp:cNvPr id="0" name=""/>
        <dsp:cNvSpPr/>
      </dsp:nvSpPr>
      <dsp:spPr>
        <a:xfrm>
          <a:off x="3809937" y="-29536"/>
          <a:ext cx="2364669" cy="1082031"/>
        </a:xfrm>
        <a:prstGeom prst="ellipse">
          <a:avLst/>
        </a:prstGeom>
        <a:solidFill>
          <a:srgbClr val="9EB786">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Capítulo 1</a:t>
          </a:r>
        </a:p>
        <a:p>
          <a:pPr marL="0" lvl="0" indent="0" algn="ctr" defTabSz="889000">
            <a:lnSpc>
              <a:spcPct val="90000"/>
            </a:lnSpc>
            <a:spcBef>
              <a:spcPct val="0"/>
            </a:spcBef>
            <a:spcAft>
              <a:spcPct val="35000"/>
            </a:spcAft>
            <a:buNone/>
          </a:pPr>
          <a:r>
            <a:rPr lang="es-ES" sz="2000" b="1" kern="1200" dirty="0"/>
            <a:t>El Problema</a:t>
          </a:r>
        </a:p>
      </dsp:txBody>
      <dsp:txXfrm>
        <a:off x="4156235" y="128924"/>
        <a:ext cx="1672073" cy="765111"/>
      </dsp:txXfrm>
    </dsp:sp>
    <dsp:sp modelId="{61BD50CB-E9A4-4AB4-BB77-B0DAF446E43F}">
      <dsp:nvSpPr>
        <dsp:cNvPr id="0" name=""/>
        <dsp:cNvSpPr/>
      </dsp:nvSpPr>
      <dsp:spPr>
        <a:xfrm rot="482079">
          <a:off x="6359145" y="548730"/>
          <a:ext cx="583767" cy="393790"/>
        </a:xfrm>
        <a:prstGeom prst="righ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kern="1200"/>
        </a:p>
      </dsp:txBody>
      <dsp:txXfrm>
        <a:off x="6359725" y="619232"/>
        <a:ext cx="465630" cy="236274"/>
      </dsp:txXfrm>
    </dsp:sp>
    <dsp:sp modelId="{3AE1E7B1-B25E-405A-BEE0-46E19A8256B0}">
      <dsp:nvSpPr>
        <dsp:cNvPr id="0" name=""/>
        <dsp:cNvSpPr/>
      </dsp:nvSpPr>
      <dsp:spPr>
        <a:xfrm>
          <a:off x="7185177" y="180616"/>
          <a:ext cx="2476949" cy="1630456"/>
        </a:xfrm>
        <a:prstGeom prst="ellipse">
          <a:avLst/>
        </a:prstGeom>
        <a:solidFill>
          <a:srgbClr val="3F9BD6">
            <a:alpha val="82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Capítulo 2</a:t>
          </a:r>
        </a:p>
        <a:p>
          <a:pPr marL="0" lvl="0" indent="0" algn="ctr" defTabSz="889000">
            <a:lnSpc>
              <a:spcPct val="90000"/>
            </a:lnSpc>
            <a:spcBef>
              <a:spcPct val="0"/>
            </a:spcBef>
            <a:spcAft>
              <a:spcPct val="35000"/>
            </a:spcAft>
            <a:buNone/>
          </a:pPr>
          <a:r>
            <a:rPr lang="es-ES" sz="2000" b="1" kern="1200" dirty="0"/>
            <a:t>Marco teórico </a:t>
          </a:r>
        </a:p>
      </dsp:txBody>
      <dsp:txXfrm>
        <a:off x="7547918" y="419391"/>
        <a:ext cx="1751467" cy="1152906"/>
      </dsp:txXfrm>
    </dsp:sp>
    <dsp:sp modelId="{6DC2A4B6-ACB0-4401-81CE-7312701B0FAA}">
      <dsp:nvSpPr>
        <dsp:cNvPr id="0" name=""/>
        <dsp:cNvSpPr/>
      </dsp:nvSpPr>
      <dsp:spPr>
        <a:xfrm rot="5220285">
          <a:off x="8199866" y="2152112"/>
          <a:ext cx="589178" cy="393790"/>
        </a:xfrm>
        <a:prstGeom prst="rightArrow">
          <a:avLst>
            <a:gd name="adj1" fmla="val 60000"/>
            <a:gd name="adj2" fmla="val 50000"/>
          </a:avLst>
        </a:prstGeom>
        <a:solidFill>
          <a:schemeClr val="accent3">
            <a:shade val="90000"/>
            <a:hueOff val="0"/>
            <a:satOff val="0"/>
            <a:lumOff val="461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kern="1200"/>
        </a:p>
      </dsp:txBody>
      <dsp:txXfrm>
        <a:off x="8255848" y="2171882"/>
        <a:ext cx="471041" cy="236274"/>
      </dsp:txXfrm>
    </dsp:sp>
    <dsp:sp modelId="{F82B7D17-6838-4F31-A60C-F3E2AE720446}">
      <dsp:nvSpPr>
        <dsp:cNvPr id="0" name=""/>
        <dsp:cNvSpPr/>
      </dsp:nvSpPr>
      <dsp:spPr>
        <a:xfrm>
          <a:off x="7316653" y="2920372"/>
          <a:ext cx="2492875" cy="1480734"/>
        </a:xfrm>
        <a:prstGeom prst="ellipse">
          <a:avLst/>
        </a:prstGeom>
        <a:solidFill>
          <a:srgbClr val="9EB786">
            <a:alpha val="74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Capítulo 3</a:t>
          </a:r>
        </a:p>
        <a:p>
          <a:pPr marL="0" lvl="0" indent="0" algn="ctr" defTabSz="889000">
            <a:lnSpc>
              <a:spcPct val="90000"/>
            </a:lnSpc>
            <a:spcBef>
              <a:spcPct val="0"/>
            </a:spcBef>
            <a:spcAft>
              <a:spcPct val="35000"/>
            </a:spcAft>
            <a:buNone/>
          </a:pPr>
          <a:r>
            <a:rPr lang="es-ES" sz="2000" b="1" kern="1200" dirty="0"/>
            <a:t>Marco Metodológico </a:t>
          </a:r>
        </a:p>
      </dsp:txBody>
      <dsp:txXfrm>
        <a:off x="7681726" y="3137220"/>
        <a:ext cx="1762729" cy="1047038"/>
      </dsp:txXfrm>
    </dsp:sp>
    <dsp:sp modelId="{ED6D69BE-059A-4099-9A6C-A63D9F119348}">
      <dsp:nvSpPr>
        <dsp:cNvPr id="0" name=""/>
        <dsp:cNvSpPr/>
      </dsp:nvSpPr>
      <dsp:spPr>
        <a:xfrm rot="10529044">
          <a:off x="6550410" y="3601078"/>
          <a:ext cx="550268" cy="393790"/>
        </a:xfrm>
        <a:prstGeom prst="rightArrow">
          <a:avLst>
            <a:gd name="adj1" fmla="val 60000"/>
            <a:gd name="adj2" fmla="val 50000"/>
          </a:avLst>
        </a:prstGeom>
        <a:solidFill>
          <a:schemeClr val="accent3">
            <a:shade val="90000"/>
            <a:hueOff val="0"/>
            <a:satOff val="0"/>
            <a:lumOff val="923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kern="1200"/>
        </a:p>
      </dsp:txBody>
      <dsp:txXfrm rot="10800000">
        <a:off x="6668364" y="3675185"/>
        <a:ext cx="432131" cy="236274"/>
      </dsp:txXfrm>
    </dsp:sp>
    <dsp:sp modelId="{7D735D5B-EFF9-44EB-BAC4-2DBCC2A5BA49}">
      <dsp:nvSpPr>
        <dsp:cNvPr id="0" name=""/>
        <dsp:cNvSpPr/>
      </dsp:nvSpPr>
      <dsp:spPr>
        <a:xfrm>
          <a:off x="3970692" y="3200399"/>
          <a:ext cx="2330949" cy="1462007"/>
        </a:xfrm>
        <a:prstGeom prst="ellipse">
          <a:avLst/>
        </a:prstGeom>
        <a:solidFill>
          <a:srgbClr val="FF0000">
            <a:alpha val="66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Capítulo 4</a:t>
          </a:r>
        </a:p>
        <a:p>
          <a:pPr marL="0" lvl="0" indent="0" algn="ctr" defTabSz="889000">
            <a:lnSpc>
              <a:spcPct val="90000"/>
            </a:lnSpc>
            <a:spcBef>
              <a:spcPct val="0"/>
            </a:spcBef>
            <a:spcAft>
              <a:spcPct val="35000"/>
            </a:spcAft>
            <a:buNone/>
          </a:pPr>
          <a:r>
            <a:rPr lang="es-ES" sz="2000" b="1" kern="1200" dirty="0"/>
            <a:t>Análisis de Resultados</a:t>
          </a:r>
        </a:p>
      </dsp:txBody>
      <dsp:txXfrm>
        <a:off x="4312052" y="3414505"/>
        <a:ext cx="1648229" cy="1033795"/>
      </dsp:txXfrm>
    </dsp:sp>
    <dsp:sp modelId="{197BC3E2-612E-44EE-A17C-D595566A2F87}">
      <dsp:nvSpPr>
        <dsp:cNvPr id="0" name=""/>
        <dsp:cNvSpPr/>
      </dsp:nvSpPr>
      <dsp:spPr>
        <a:xfrm rot="11158977">
          <a:off x="3195692" y="3560532"/>
          <a:ext cx="560904" cy="393790"/>
        </a:xfrm>
        <a:prstGeom prst="rightArrow">
          <a:avLst>
            <a:gd name="adj1" fmla="val 60000"/>
            <a:gd name="adj2" fmla="val 50000"/>
          </a:avLst>
        </a:prstGeom>
        <a:solidFill>
          <a:schemeClr val="accent3">
            <a:shade val="90000"/>
            <a:hueOff val="0"/>
            <a:satOff val="0"/>
            <a:lumOff val="1385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C" sz="1600" kern="1200"/>
        </a:p>
      </dsp:txBody>
      <dsp:txXfrm rot="10800000">
        <a:off x="3313507" y="3645447"/>
        <a:ext cx="442767" cy="236274"/>
      </dsp:txXfrm>
    </dsp:sp>
    <dsp:sp modelId="{33062929-4B27-4B88-B9D6-224C89C1264A}">
      <dsp:nvSpPr>
        <dsp:cNvPr id="0" name=""/>
        <dsp:cNvSpPr/>
      </dsp:nvSpPr>
      <dsp:spPr>
        <a:xfrm>
          <a:off x="93208" y="2860765"/>
          <a:ext cx="2873668" cy="1385408"/>
        </a:xfrm>
        <a:prstGeom prst="ellipse">
          <a:avLst/>
        </a:prstGeom>
        <a:solidFill>
          <a:srgbClr val="9EB786">
            <a:alpha val="58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Capítulo 5</a:t>
          </a:r>
        </a:p>
        <a:p>
          <a:pPr marL="0" lvl="0" indent="0" algn="ctr" defTabSz="889000">
            <a:lnSpc>
              <a:spcPct val="90000"/>
            </a:lnSpc>
            <a:spcBef>
              <a:spcPct val="0"/>
            </a:spcBef>
            <a:spcAft>
              <a:spcPct val="35000"/>
            </a:spcAft>
            <a:buNone/>
          </a:pPr>
          <a:r>
            <a:rPr lang="es-ES" sz="2000" b="1" kern="1200" dirty="0"/>
            <a:t>Propuesta</a:t>
          </a:r>
        </a:p>
      </dsp:txBody>
      <dsp:txXfrm>
        <a:off x="514047" y="3063653"/>
        <a:ext cx="2031990" cy="979632"/>
      </dsp:txXfrm>
    </dsp:sp>
    <dsp:sp modelId="{5A01D4D0-2771-4660-8F4C-DC4452C4B898}">
      <dsp:nvSpPr>
        <dsp:cNvPr id="0" name=""/>
        <dsp:cNvSpPr/>
      </dsp:nvSpPr>
      <dsp:spPr>
        <a:xfrm rot="16320769">
          <a:off x="1289995" y="2147167"/>
          <a:ext cx="565102" cy="393790"/>
        </a:xfrm>
        <a:prstGeom prst="rightArrow">
          <a:avLst>
            <a:gd name="adj1" fmla="val 60000"/>
            <a:gd name="adj2" fmla="val 50000"/>
          </a:avLst>
        </a:prstGeom>
        <a:solidFill>
          <a:schemeClr val="accent3">
            <a:shade val="90000"/>
            <a:hueOff val="0"/>
            <a:satOff val="0"/>
            <a:lumOff val="184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kern="1200"/>
        </a:p>
      </dsp:txBody>
      <dsp:txXfrm>
        <a:off x="1346989" y="2284957"/>
        <a:ext cx="446965" cy="236274"/>
      </dsp:txXfrm>
    </dsp:sp>
    <dsp:sp modelId="{976B38CE-D70E-41A1-AD19-D5927EE8FDC2}">
      <dsp:nvSpPr>
        <dsp:cNvPr id="0" name=""/>
        <dsp:cNvSpPr/>
      </dsp:nvSpPr>
      <dsp:spPr>
        <a:xfrm>
          <a:off x="228428" y="242214"/>
          <a:ext cx="2781387" cy="1553227"/>
        </a:xfrm>
        <a:prstGeom prst="ellipse">
          <a:avLst/>
        </a:prstGeom>
        <a:solidFill>
          <a:srgbClr val="3F9BD6">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Capítulo 6</a:t>
          </a:r>
        </a:p>
        <a:p>
          <a:pPr marL="0" lvl="0" indent="0" algn="ctr" defTabSz="889000">
            <a:lnSpc>
              <a:spcPct val="90000"/>
            </a:lnSpc>
            <a:spcBef>
              <a:spcPct val="0"/>
            </a:spcBef>
            <a:spcAft>
              <a:spcPct val="35000"/>
            </a:spcAft>
            <a:buNone/>
          </a:pPr>
          <a:r>
            <a:rPr lang="es-ES" sz="2000" b="1" kern="1200" dirty="0"/>
            <a:t>Conclusiones y Recomendaciones </a:t>
          </a:r>
        </a:p>
      </dsp:txBody>
      <dsp:txXfrm>
        <a:off x="635753" y="469679"/>
        <a:ext cx="1966737" cy="1098297"/>
      </dsp:txXfrm>
    </dsp:sp>
    <dsp:sp modelId="{FB002D02-5754-40F2-9FFE-2E391D9FFF1A}">
      <dsp:nvSpPr>
        <dsp:cNvPr id="0" name=""/>
        <dsp:cNvSpPr/>
      </dsp:nvSpPr>
      <dsp:spPr>
        <a:xfrm rot="21086782">
          <a:off x="3158819" y="553788"/>
          <a:ext cx="486169" cy="393790"/>
        </a:xfrm>
        <a:prstGeom prst="rightArrow">
          <a:avLst>
            <a:gd name="adj1" fmla="val 60000"/>
            <a:gd name="adj2" fmla="val 50000"/>
          </a:avLst>
        </a:prstGeom>
        <a:solidFill>
          <a:schemeClr val="accent3">
            <a:shade val="90000"/>
            <a:hueOff val="0"/>
            <a:satOff val="0"/>
            <a:lumOff val="2309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kern="1200"/>
        </a:p>
      </dsp:txBody>
      <dsp:txXfrm>
        <a:off x="3159476" y="641332"/>
        <a:ext cx="368032" cy="2362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5D9E5-77D4-41C6-A250-68C701F64E6F}">
      <dsp:nvSpPr>
        <dsp:cNvPr id="0" name=""/>
        <dsp:cNvSpPr/>
      </dsp:nvSpPr>
      <dsp:spPr>
        <a:xfrm rot="10800000">
          <a:off x="2627911" y="204"/>
          <a:ext cx="9602155" cy="837294"/>
        </a:xfrm>
        <a:prstGeom prst="homePlate">
          <a:avLst/>
        </a:prstGeom>
        <a:solidFill>
          <a:srgbClr val="0B724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9224" tIns="53340" rIns="99568" bIns="53340" numCol="1" spcCol="1270" anchor="ctr" anchorCtr="0">
          <a:noAutofit/>
        </a:bodyPr>
        <a:lstStyle/>
        <a:p>
          <a:pPr marL="0" lvl="0" indent="0" algn="just" defTabSz="622300">
            <a:lnSpc>
              <a:spcPct val="90000"/>
            </a:lnSpc>
            <a:spcBef>
              <a:spcPct val="0"/>
            </a:spcBef>
            <a:spcAft>
              <a:spcPct val="35000"/>
            </a:spcAft>
            <a:buNone/>
          </a:pPr>
          <a:r>
            <a:rPr lang="es-MX" sz="1400" kern="1200" dirty="0"/>
            <a:t>Es imprescindible destacar la importancia de la actividad físico recreativa como herramienta para detener la presencia de enfermedades crónico degenerativas y otras en los adultos mayores; por tal razón se recomienda aplicar este tipo de intervenciones con otro tipo de adultos mayores para confirmar los beneficios que tiene la presenta propuesta </a:t>
          </a:r>
          <a:r>
            <a:rPr lang="es-MX" sz="1400" kern="1200" dirty="0" err="1"/>
            <a:t>on</a:t>
          </a:r>
          <a:r>
            <a:rPr lang="es-MX" sz="1400" kern="1200" dirty="0"/>
            <a:t>- line.</a:t>
          </a:r>
          <a:endParaRPr lang="es-EC" sz="1400" kern="1200" dirty="0"/>
        </a:p>
      </dsp:txBody>
      <dsp:txXfrm rot="10800000">
        <a:off x="2837234" y="204"/>
        <a:ext cx="9392832" cy="837294"/>
      </dsp:txXfrm>
    </dsp:sp>
    <dsp:sp modelId="{E57BE4FA-0EF3-4766-AC04-28A8C3A3E3E2}">
      <dsp:nvSpPr>
        <dsp:cNvPr id="0" name=""/>
        <dsp:cNvSpPr/>
      </dsp:nvSpPr>
      <dsp:spPr>
        <a:xfrm>
          <a:off x="2209264" y="0"/>
          <a:ext cx="837294" cy="837294"/>
        </a:xfrm>
        <a:prstGeom prst="ellipse">
          <a:avLst/>
        </a:prstGeom>
        <a:blipFill rotWithShape="1">
          <a:blip xmlns:r="http://schemas.openxmlformats.org/officeDocument/2006/relationships" r:embed="rId1" cstate="print"/>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17ED19-2CB2-4EAC-AB8A-9B88C9A28BB7}">
      <dsp:nvSpPr>
        <dsp:cNvPr id="0" name=""/>
        <dsp:cNvSpPr/>
      </dsp:nvSpPr>
      <dsp:spPr>
        <a:xfrm rot="10800000">
          <a:off x="2627911" y="1056608"/>
          <a:ext cx="9602155" cy="837294"/>
        </a:xfrm>
        <a:prstGeom prst="homePlate">
          <a:avLst/>
        </a:prstGeom>
        <a:solidFill>
          <a:schemeClr val="accent3">
            <a:hueOff val="5205489"/>
            <a:satOff val="3845"/>
            <a:lumOff val="8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9224" tIns="53340" rIns="99568" bIns="53340" numCol="1" spcCol="1270" anchor="ctr" anchorCtr="0">
          <a:noAutofit/>
        </a:bodyPr>
        <a:lstStyle/>
        <a:p>
          <a:pPr marL="0" lvl="0" indent="0" algn="just" defTabSz="622300">
            <a:lnSpc>
              <a:spcPct val="90000"/>
            </a:lnSpc>
            <a:spcBef>
              <a:spcPct val="0"/>
            </a:spcBef>
            <a:spcAft>
              <a:spcPct val="35000"/>
            </a:spcAft>
            <a:buNone/>
          </a:pPr>
          <a:r>
            <a:rPr lang="es-MX" sz="1400" kern="1200" dirty="0"/>
            <a:t>Difundir a las autoridades del estado ecuatoriano, la importancia que tiene desarrollar la  recreación en este rango de edad, en virtud que promueve el ahorro de recursos económicos, evitando la ingesta de medicamentos químicos por parte de los adultos mayores. </a:t>
          </a:r>
          <a:endParaRPr lang="es-EC" sz="1400" kern="1200" dirty="0"/>
        </a:p>
      </dsp:txBody>
      <dsp:txXfrm rot="10800000">
        <a:off x="2837234" y="1056608"/>
        <a:ext cx="9392832" cy="837294"/>
      </dsp:txXfrm>
    </dsp:sp>
    <dsp:sp modelId="{3FE488FC-1EED-46F0-9036-858C1549E2D4}">
      <dsp:nvSpPr>
        <dsp:cNvPr id="0" name=""/>
        <dsp:cNvSpPr/>
      </dsp:nvSpPr>
      <dsp:spPr>
        <a:xfrm>
          <a:off x="2209264" y="1056608"/>
          <a:ext cx="837294" cy="837294"/>
        </a:xfrm>
        <a:prstGeom prst="ellipse">
          <a:avLst/>
        </a:prstGeom>
        <a:blipFill rotWithShape="1">
          <a:blip xmlns:r="http://schemas.openxmlformats.org/officeDocument/2006/relationships" r:embed="rId1" cstate="print"/>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35590F-EC9E-4D04-A1BE-BE19797E2F0C}">
      <dsp:nvSpPr>
        <dsp:cNvPr id="0" name=""/>
        <dsp:cNvSpPr/>
      </dsp:nvSpPr>
      <dsp:spPr>
        <a:xfrm rot="10800000">
          <a:off x="2627911" y="2113012"/>
          <a:ext cx="9602155" cy="837294"/>
        </a:xfrm>
        <a:prstGeom prst="homePlate">
          <a:avLst/>
        </a:prstGeom>
        <a:solidFill>
          <a:srgbClr val="9EB78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9224" tIns="53340" rIns="99568" bIns="53340" numCol="1" spcCol="1270" anchor="ctr" anchorCtr="0">
          <a:noAutofit/>
        </a:bodyPr>
        <a:lstStyle/>
        <a:p>
          <a:pPr marL="0" lvl="0" indent="0" algn="just" defTabSz="622300">
            <a:lnSpc>
              <a:spcPct val="90000"/>
            </a:lnSpc>
            <a:spcBef>
              <a:spcPct val="0"/>
            </a:spcBef>
            <a:spcAft>
              <a:spcPct val="35000"/>
            </a:spcAft>
            <a:buNone/>
          </a:pPr>
          <a:r>
            <a:rPr lang="es-MX" sz="1400" kern="1200" dirty="0"/>
            <a:t>A partir de los </a:t>
          </a:r>
          <a:r>
            <a:rPr lang="es-EC" sz="1400" kern="1200" dirty="0"/>
            <a:t>resultados de la presente  investigación, se recomienda considerar la ejecución de estas actividades recreativas en instituciones públicas y privadas; con el propósito de difundir los beneficios que produce.</a:t>
          </a:r>
        </a:p>
      </dsp:txBody>
      <dsp:txXfrm rot="10800000">
        <a:off x="2837234" y="2113012"/>
        <a:ext cx="9392832" cy="837294"/>
      </dsp:txXfrm>
    </dsp:sp>
    <dsp:sp modelId="{85F6406D-AD5D-4B61-A9CB-10437E656002}">
      <dsp:nvSpPr>
        <dsp:cNvPr id="0" name=""/>
        <dsp:cNvSpPr/>
      </dsp:nvSpPr>
      <dsp:spPr>
        <a:xfrm>
          <a:off x="2209264" y="2113012"/>
          <a:ext cx="837294" cy="837294"/>
        </a:xfrm>
        <a:prstGeom prst="ellipse">
          <a:avLst/>
        </a:prstGeom>
        <a:blipFill rotWithShape="1">
          <a:blip xmlns:r="http://schemas.openxmlformats.org/officeDocument/2006/relationships" r:embed="rId1" cstate="print"/>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50A8A6-310A-4B79-8AFE-0825D453F657}">
      <dsp:nvSpPr>
        <dsp:cNvPr id="0" name=""/>
        <dsp:cNvSpPr/>
      </dsp:nvSpPr>
      <dsp:spPr>
        <a:xfrm rot="10800000">
          <a:off x="2627911" y="3169416"/>
          <a:ext cx="9602155" cy="837294"/>
        </a:xfrm>
        <a:prstGeom prst="homePlat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9224" tIns="53340" rIns="99568" bIns="53340" numCol="1" spcCol="1270" anchor="ctr" anchorCtr="0">
          <a:noAutofit/>
        </a:bodyPr>
        <a:lstStyle/>
        <a:p>
          <a:pPr marL="0" lvl="0" indent="0" algn="just" defTabSz="622300">
            <a:lnSpc>
              <a:spcPct val="90000"/>
            </a:lnSpc>
            <a:spcBef>
              <a:spcPct val="0"/>
            </a:spcBef>
            <a:spcAft>
              <a:spcPct val="35000"/>
            </a:spcAft>
            <a:buNone/>
          </a:pPr>
          <a:r>
            <a:rPr lang="es-MX" sz="1400" kern="1200" dirty="0"/>
            <a:t>Mientras estén presentes este tipo de pandemias, el adulto mayor debe continuar protegiéndose, y buscar alternativas para desarrollar actividades físicas a través de la utilización de herramientas virtuales que disminuyan la posibilidad de contagios y así precautelar la vida del ser humano.</a:t>
          </a:r>
          <a:endParaRPr lang="es-EC" sz="1400" kern="1200" dirty="0"/>
        </a:p>
      </dsp:txBody>
      <dsp:txXfrm rot="10800000">
        <a:off x="2837234" y="3169416"/>
        <a:ext cx="9392832" cy="837294"/>
      </dsp:txXfrm>
    </dsp:sp>
    <dsp:sp modelId="{8746B1E1-51C0-4F91-B3BA-29317F00A1A6}">
      <dsp:nvSpPr>
        <dsp:cNvPr id="0" name=""/>
        <dsp:cNvSpPr/>
      </dsp:nvSpPr>
      <dsp:spPr>
        <a:xfrm>
          <a:off x="2209264" y="3169416"/>
          <a:ext cx="837294" cy="837294"/>
        </a:xfrm>
        <a:prstGeom prst="ellipse">
          <a:avLst/>
        </a:prstGeom>
        <a:blipFill rotWithShape="1">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5E7D37-7F25-43DF-A56C-CE872963A4CC}">
      <dsp:nvSpPr>
        <dsp:cNvPr id="0" name=""/>
        <dsp:cNvSpPr/>
      </dsp:nvSpPr>
      <dsp:spPr>
        <a:xfrm rot="10800000">
          <a:off x="2627911" y="4225820"/>
          <a:ext cx="9602155" cy="837294"/>
        </a:xfrm>
        <a:prstGeom prst="homePlat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9224" tIns="53340" rIns="99568" bIns="53340" numCol="1" spcCol="1270" anchor="ctr" anchorCtr="0">
          <a:noAutofit/>
        </a:bodyPr>
        <a:lstStyle/>
        <a:p>
          <a:pPr marL="0" lvl="0" indent="0" algn="just" defTabSz="622300">
            <a:lnSpc>
              <a:spcPct val="90000"/>
            </a:lnSpc>
            <a:spcBef>
              <a:spcPct val="0"/>
            </a:spcBef>
            <a:spcAft>
              <a:spcPct val="35000"/>
            </a:spcAft>
            <a:buNone/>
          </a:pPr>
          <a:r>
            <a:rPr lang="es-MX" sz="1400" kern="1200" dirty="0"/>
            <a:t>El adulto mayor debe conocer los derechos que le asiste en temas relacionados con la actividad física y la recreación, para exigir de manera fundamentada opciones que le permitan mejorar su estilo y calidad de vida. </a:t>
          </a:r>
          <a:endParaRPr lang="es-EC" sz="1400" kern="1200" dirty="0"/>
        </a:p>
      </dsp:txBody>
      <dsp:txXfrm rot="10800000">
        <a:off x="2837234" y="4225820"/>
        <a:ext cx="9392832" cy="837294"/>
      </dsp:txXfrm>
    </dsp:sp>
    <dsp:sp modelId="{1188A198-114A-440D-A67D-6A32DD92E09E}">
      <dsp:nvSpPr>
        <dsp:cNvPr id="0" name=""/>
        <dsp:cNvSpPr/>
      </dsp:nvSpPr>
      <dsp:spPr>
        <a:xfrm>
          <a:off x="2209264" y="4225820"/>
          <a:ext cx="837294" cy="837294"/>
        </a:xfrm>
        <a:prstGeom prst="ellipse">
          <a:avLst/>
        </a:prstGeom>
        <a:blipFill rotWithShape="1">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8EF9E-00BD-4929-9964-30173417241C}">
      <dsp:nvSpPr>
        <dsp:cNvPr id="0" name=""/>
        <dsp:cNvSpPr/>
      </dsp:nvSpPr>
      <dsp:spPr>
        <a:xfrm>
          <a:off x="499237" y="200682"/>
          <a:ext cx="9674465" cy="903983"/>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just" defTabSz="889000">
            <a:lnSpc>
              <a:spcPct val="90000"/>
            </a:lnSpc>
            <a:spcBef>
              <a:spcPct val="0"/>
            </a:spcBef>
            <a:spcAft>
              <a:spcPct val="35000"/>
            </a:spcAft>
            <a:buNone/>
          </a:pPr>
          <a:r>
            <a:rPr lang="es-MX" sz="2000" kern="1200" dirty="0"/>
            <a:t>Diseñar un programa físico recreativo online basado en ejercicios funcionales adaptados para mejorar la fuerza de los adultos mayores en tiempos de pandemia y aislamiento social.</a:t>
          </a:r>
          <a:endParaRPr lang="es-EC" sz="2000" kern="1200" dirty="0"/>
        </a:p>
      </dsp:txBody>
      <dsp:txXfrm>
        <a:off x="2047152" y="200682"/>
        <a:ext cx="8126551" cy="903983"/>
      </dsp:txXfrm>
    </dsp:sp>
    <dsp:sp modelId="{05F13618-A54F-4DCC-B3C6-1C09F9315749}">
      <dsp:nvSpPr>
        <dsp:cNvPr id="0" name=""/>
        <dsp:cNvSpPr/>
      </dsp:nvSpPr>
      <dsp:spPr>
        <a:xfrm>
          <a:off x="270826" y="0"/>
          <a:ext cx="1441818" cy="1259800"/>
        </a:xfrm>
        <a:prstGeom prst="ellipse">
          <a:avLst/>
        </a:prstGeom>
        <a:solidFill>
          <a:srgbClr val="0B7242"/>
        </a:solidFill>
        <a:ln w="25400" cap="flat" cmpd="sng" algn="ctr">
          <a:solidFill>
            <a:srgbClr val="9EB78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s-ES" sz="1600" kern="1200" dirty="0"/>
            <a:t>Objetivo General</a:t>
          </a:r>
        </a:p>
      </dsp:txBody>
      <dsp:txXfrm>
        <a:off x="481975" y="184493"/>
        <a:ext cx="1019520" cy="8908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344F6-F1B0-4F44-B288-705606C7622A}">
      <dsp:nvSpPr>
        <dsp:cNvPr id="0" name=""/>
        <dsp:cNvSpPr/>
      </dsp:nvSpPr>
      <dsp:spPr>
        <a:xfrm>
          <a:off x="-5313633" y="-848284"/>
          <a:ext cx="6330249" cy="6330249"/>
        </a:xfrm>
        <a:prstGeom prst="blockArc">
          <a:avLst>
            <a:gd name="adj1" fmla="val 18900000"/>
            <a:gd name="adj2" fmla="val 2700000"/>
            <a:gd name="adj3" fmla="val 341"/>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200B93-6FA5-4BC6-9653-32FF529B48E8}">
      <dsp:nvSpPr>
        <dsp:cNvPr id="0" name=""/>
        <dsp:cNvSpPr/>
      </dsp:nvSpPr>
      <dsp:spPr>
        <a:xfrm>
          <a:off x="329843" y="179605"/>
          <a:ext cx="10807648" cy="427315"/>
        </a:xfrm>
        <a:prstGeom prst="rect">
          <a:avLst/>
        </a:prstGeom>
        <a:solidFill>
          <a:srgbClr val="9EB78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181" tIns="40640" rIns="40640" bIns="4064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C" sz="1600" kern="1200" dirty="0"/>
            <a:t>Evaluar a través de los test estandarizados IMC y  SFT el estado funcional actual de los adultos mayores</a:t>
          </a:r>
        </a:p>
      </dsp:txBody>
      <dsp:txXfrm>
        <a:off x="329843" y="179605"/>
        <a:ext cx="10807648" cy="427315"/>
      </dsp:txXfrm>
    </dsp:sp>
    <dsp:sp modelId="{6CAF7B62-B5C3-477F-A614-E6C1CACE61AE}">
      <dsp:nvSpPr>
        <dsp:cNvPr id="0" name=""/>
        <dsp:cNvSpPr/>
      </dsp:nvSpPr>
      <dsp:spPr>
        <a:xfrm>
          <a:off x="62771" y="126191"/>
          <a:ext cx="534143" cy="534143"/>
        </a:xfrm>
        <a:prstGeom prst="ellipse">
          <a:avLst/>
        </a:prstGeom>
        <a:blipFill rotWithShape="0">
          <a:blip xmlns:r="http://schemas.openxmlformats.org/officeDocument/2006/relationships" r:embed="rId1"/>
          <a:srcRect/>
          <a:stretch>
            <a:fillRect t="-5000" b="-5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3A3CF7-BBDD-45F7-81E2-79850DE7BDD5}">
      <dsp:nvSpPr>
        <dsp:cNvPr id="0" name=""/>
        <dsp:cNvSpPr/>
      </dsp:nvSpPr>
      <dsp:spPr>
        <a:xfrm>
          <a:off x="716815" y="820954"/>
          <a:ext cx="10420676" cy="427315"/>
        </a:xfrm>
        <a:prstGeom prst="rect">
          <a:avLst/>
        </a:prstGeom>
        <a:solidFill>
          <a:schemeClr val="accent3">
            <a:hueOff val="3470326"/>
            <a:satOff val="2563"/>
            <a:lumOff val="5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181" tIns="40640" rIns="40640" bIns="4064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C" sz="1600" kern="1200" dirty="0"/>
            <a:t>Tabular los resultados encontrados producto de la aplicación de los test estandarizados</a:t>
          </a:r>
        </a:p>
      </dsp:txBody>
      <dsp:txXfrm>
        <a:off x="716815" y="820954"/>
        <a:ext cx="10420676" cy="427315"/>
      </dsp:txXfrm>
    </dsp:sp>
    <dsp:sp modelId="{0F18A47B-448F-4453-8A3C-04C8E80C2F7C}">
      <dsp:nvSpPr>
        <dsp:cNvPr id="0" name=""/>
        <dsp:cNvSpPr/>
      </dsp:nvSpPr>
      <dsp:spPr>
        <a:xfrm>
          <a:off x="449743" y="767540"/>
          <a:ext cx="534143" cy="534143"/>
        </a:xfrm>
        <a:prstGeom prst="ellipse">
          <a:avLst/>
        </a:prstGeom>
        <a:blipFill rotWithShape="0">
          <a:blip xmlns:r="http://schemas.openxmlformats.org/officeDocument/2006/relationships" r:embed="rId1"/>
          <a:srcRect/>
          <a:stretch>
            <a:fillRect t="-5000" b="-5000"/>
          </a:stretch>
        </a:blipFill>
        <a:ln w="25400" cap="flat" cmpd="sng" algn="ctr">
          <a:solidFill>
            <a:schemeClr val="accent3">
              <a:hueOff val="3470326"/>
              <a:satOff val="2563"/>
              <a:lumOff val="5686"/>
              <a:alphaOff val="0"/>
            </a:schemeClr>
          </a:solidFill>
          <a:prstDash val="solid"/>
        </a:ln>
        <a:effectLst/>
      </dsp:spPr>
      <dsp:style>
        <a:lnRef idx="2">
          <a:scrgbClr r="0" g="0" b="0"/>
        </a:lnRef>
        <a:fillRef idx="1">
          <a:scrgbClr r="0" g="0" b="0"/>
        </a:fillRef>
        <a:effectRef idx="0">
          <a:scrgbClr r="0" g="0" b="0"/>
        </a:effectRef>
        <a:fontRef idx="minor"/>
      </dsp:style>
    </dsp:sp>
    <dsp:sp modelId="{13A8E65C-5A7B-49F4-9DB4-69A26826BF91}">
      <dsp:nvSpPr>
        <dsp:cNvPr id="0" name=""/>
        <dsp:cNvSpPr/>
      </dsp:nvSpPr>
      <dsp:spPr>
        <a:xfrm>
          <a:off x="928874" y="1417854"/>
          <a:ext cx="10208617" cy="515273"/>
        </a:xfrm>
        <a:prstGeom prst="rect">
          <a:avLst/>
        </a:prstGeom>
        <a:solidFill>
          <a:schemeClr val="accent3">
            <a:hueOff val="6940652"/>
            <a:satOff val="5126"/>
            <a:lumOff val="1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181" tIns="40640" rIns="40640" bIns="4064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C" sz="1600" kern="1200" dirty="0"/>
            <a:t>Planificar un programa de actividades físico recreativas a través de ejercicios funcionales dirigido a los adultos mayores</a:t>
          </a:r>
        </a:p>
      </dsp:txBody>
      <dsp:txXfrm>
        <a:off x="928874" y="1417854"/>
        <a:ext cx="10208617" cy="515273"/>
      </dsp:txXfrm>
    </dsp:sp>
    <dsp:sp modelId="{2EEFDD51-8845-46D4-809E-A92297590128}">
      <dsp:nvSpPr>
        <dsp:cNvPr id="0" name=""/>
        <dsp:cNvSpPr/>
      </dsp:nvSpPr>
      <dsp:spPr>
        <a:xfrm>
          <a:off x="661802" y="1408418"/>
          <a:ext cx="534143" cy="534143"/>
        </a:xfrm>
        <a:prstGeom prst="ellipse">
          <a:avLst/>
        </a:prstGeom>
        <a:blipFill rotWithShape="0">
          <a:blip xmlns:r="http://schemas.openxmlformats.org/officeDocument/2006/relationships" r:embed="rId1"/>
          <a:srcRect/>
          <a:stretch>
            <a:fillRect t="-5000" b="-5000"/>
          </a:stretch>
        </a:blipFill>
        <a:ln w="25400" cap="flat" cmpd="sng" algn="ctr">
          <a:solidFill>
            <a:schemeClr val="accent3">
              <a:hueOff val="6940652"/>
              <a:satOff val="5126"/>
              <a:lumOff val="11373"/>
              <a:alphaOff val="0"/>
            </a:schemeClr>
          </a:solidFill>
          <a:prstDash val="solid"/>
        </a:ln>
        <a:effectLst/>
      </dsp:spPr>
      <dsp:style>
        <a:lnRef idx="2">
          <a:scrgbClr r="0" g="0" b="0"/>
        </a:lnRef>
        <a:fillRef idx="1">
          <a:scrgbClr r="0" g="0" b="0"/>
        </a:fillRef>
        <a:effectRef idx="0">
          <a:scrgbClr r="0" g="0" b="0"/>
        </a:effectRef>
        <a:fontRef idx="minor"/>
      </dsp:style>
    </dsp:sp>
    <dsp:sp modelId="{BF4F9574-AF05-4E42-8D1C-5D781BDEB227}">
      <dsp:nvSpPr>
        <dsp:cNvPr id="0" name=""/>
        <dsp:cNvSpPr/>
      </dsp:nvSpPr>
      <dsp:spPr>
        <a:xfrm>
          <a:off x="996582" y="2014975"/>
          <a:ext cx="10140908" cy="603727"/>
        </a:xfrm>
        <a:prstGeom prst="rect">
          <a:avLst/>
        </a:prstGeom>
        <a:solidFill>
          <a:schemeClr val="accent3">
            <a:hueOff val="10410978"/>
            <a:satOff val="7689"/>
            <a:lumOff val="17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181" tIns="40640" rIns="40640" bIns="4064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C" sz="1600" kern="1200" dirty="0"/>
            <a:t>Ejecutar el programa de actividades físico recreativas basado en ejercicios funcionales para mejorar la fuerza en los adultos mayores</a:t>
          </a:r>
        </a:p>
      </dsp:txBody>
      <dsp:txXfrm>
        <a:off x="996582" y="2014975"/>
        <a:ext cx="10140908" cy="603727"/>
      </dsp:txXfrm>
    </dsp:sp>
    <dsp:sp modelId="{BC8996F7-F972-476E-9D4C-A3229D421D89}">
      <dsp:nvSpPr>
        <dsp:cNvPr id="0" name=""/>
        <dsp:cNvSpPr/>
      </dsp:nvSpPr>
      <dsp:spPr>
        <a:xfrm>
          <a:off x="729510" y="2049767"/>
          <a:ext cx="534143" cy="534143"/>
        </a:xfrm>
        <a:prstGeom prst="ellipse">
          <a:avLst/>
        </a:prstGeom>
        <a:blipFill rotWithShape="0">
          <a:blip xmlns:r="http://schemas.openxmlformats.org/officeDocument/2006/relationships" r:embed="rId1"/>
          <a:srcRect/>
          <a:stretch>
            <a:fillRect t="-5000" b="-5000"/>
          </a:stretch>
        </a:blipFill>
        <a:ln w="25400" cap="flat" cmpd="sng" algn="ctr">
          <a:solidFill>
            <a:schemeClr val="accent3">
              <a:hueOff val="10410978"/>
              <a:satOff val="7689"/>
              <a:lumOff val="17059"/>
              <a:alphaOff val="0"/>
            </a:schemeClr>
          </a:solidFill>
          <a:prstDash val="solid"/>
        </a:ln>
        <a:effectLst/>
      </dsp:spPr>
      <dsp:style>
        <a:lnRef idx="2">
          <a:scrgbClr r="0" g="0" b="0"/>
        </a:lnRef>
        <a:fillRef idx="1">
          <a:scrgbClr r="0" g="0" b="0"/>
        </a:fillRef>
        <a:effectRef idx="0">
          <a:scrgbClr r="0" g="0" b="0"/>
        </a:effectRef>
        <a:fontRef idx="minor"/>
      </dsp:style>
    </dsp:sp>
    <dsp:sp modelId="{7B4E05E1-CB71-4535-9022-A8155F631586}">
      <dsp:nvSpPr>
        <dsp:cNvPr id="0" name=""/>
        <dsp:cNvSpPr/>
      </dsp:nvSpPr>
      <dsp:spPr>
        <a:xfrm>
          <a:off x="928874" y="2744530"/>
          <a:ext cx="10208617" cy="427315"/>
        </a:xfrm>
        <a:prstGeom prst="rect">
          <a:avLst/>
        </a:prstGeom>
        <a:solidFill>
          <a:schemeClr val="accent3">
            <a:hueOff val="13881304"/>
            <a:satOff val="10253"/>
            <a:lumOff val="227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181" tIns="40640" rIns="40640" bIns="4064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C" sz="1600" kern="1200" dirty="0"/>
            <a:t>Evaluar los resultados conseguidos  a través de la aplicación del  post  test  IMC y SFT </a:t>
          </a:r>
        </a:p>
      </dsp:txBody>
      <dsp:txXfrm>
        <a:off x="928874" y="2744530"/>
        <a:ext cx="10208617" cy="427315"/>
      </dsp:txXfrm>
    </dsp:sp>
    <dsp:sp modelId="{2E804D79-C6E0-4EAA-BDBA-C41A981B2EC8}">
      <dsp:nvSpPr>
        <dsp:cNvPr id="0" name=""/>
        <dsp:cNvSpPr/>
      </dsp:nvSpPr>
      <dsp:spPr>
        <a:xfrm>
          <a:off x="661802" y="2691116"/>
          <a:ext cx="534143" cy="534143"/>
        </a:xfrm>
        <a:prstGeom prst="ellipse">
          <a:avLst/>
        </a:prstGeom>
        <a:blipFill rotWithShape="0">
          <a:blip xmlns:r="http://schemas.openxmlformats.org/officeDocument/2006/relationships" r:embed="rId1"/>
          <a:srcRect/>
          <a:stretch>
            <a:fillRect t="-5000" b="-5000"/>
          </a:stretch>
        </a:blipFill>
        <a:ln w="25400" cap="flat" cmpd="sng" algn="ctr">
          <a:solidFill>
            <a:schemeClr val="accent3">
              <a:hueOff val="13881304"/>
              <a:satOff val="10253"/>
              <a:lumOff val="22746"/>
              <a:alphaOff val="0"/>
            </a:schemeClr>
          </a:solidFill>
          <a:prstDash val="solid"/>
        </a:ln>
        <a:effectLst/>
      </dsp:spPr>
      <dsp:style>
        <a:lnRef idx="2">
          <a:scrgbClr r="0" g="0" b="0"/>
        </a:lnRef>
        <a:fillRef idx="1">
          <a:scrgbClr r="0" g="0" b="0"/>
        </a:fillRef>
        <a:effectRef idx="0">
          <a:scrgbClr r="0" g="0" b="0"/>
        </a:effectRef>
        <a:fontRef idx="minor"/>
      </dsp:style>
    </dsp:sp>
    <dsp:sp modelId="{83FCC651-47F8-46A0-8C50-715B14A1748C}">
      <dsp:nvSpPr>
        <dsp:cNvPr id="0" name=""/>
        <dsp:cNvSpPr/>
      </dsp:nvSpPr>
      <dsp:spPr>
        <a:xfrm>
          <a:off x="716815" y="3355835"/>
          <a:ext cx="10420676" cy="486464"/>
        </a:xfrm>
        <a:prstGeom prst="rect">
          <a:avLst/>
        </a:prstGeom>
        <a:solidFill>
          <a:srgbClr val="92D050"/>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181" tIns="40640" rIns="40640" bIns="4064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C" sz="1600" kern="1200" dirty="0"/>
            <a:t>Inferir los resultados encontrados producto de la aplicación del pre test,  post test y comparar con los antecedentes investigativos </a:t>
          </a:r>
        </a:p>
      </dsp:txBody>
      <dsp:txXfrm>
        <a:off x="716815" y="3355835"/>
        <a:ext cx="10420676" cy="486464"/>
      </dsp:txXfrm>
    </dsp:sp>
    <dsp:sp modelId="{03E6E138-C00B-4B25-82E3-19A40F5A4951}">
      <dsp:nvSpPr>
        <dsp:cNvPr id="0" name=""/>
        <dsp:cNvSpPr/>
      </dsp:nvSpPr>
      <dsp:spPr>
        <a:xfrm>
          <a:off x="449743" y="3331995"/>
          <a:ext cx="534143" cy="534143"/>
        </a:xfrm>
        <a:prstGeom prst="ellipse">
          <a:avLst/>
        </a:prstGeom>
        <a:blipFill rotWithShape="0">
          <a:blip xmlns:r="http://schemas.openxmlformats.org/officeDocument/2006/relationships" r:embed="rId1"/>
          <a:srcRect/>
          <a:stretch>
            <a:fillRect t="-5000" b="-5000"/>
          </a:stretch>
        </a:blipFill>
        <a:ln w="25400" cap="flat" cmpd="sng" algn="ctr">
          <a:solidFill>
            <a:srgbClr val="92D050"/>
          </a:solidFill>
          <a:prstDash val="solid"/>
        </a:ln>
        <a:effectLst/>
      </dsp:spPr>
      <dsp:style>
        <a:lnRef idx="2">
          <a:scrgbClr r="0" g="0" b="0"/>
        </a:lnRef>
        <a:fillRef idx="1">
          <a:scrgbClr r="0" g="0" b="0"/>
        </a:fillRef>
        <a:effectRef idx="0">
          <a:scrgbClr r="0" g="0" b="0"/>
        </a:effectRef>
        <a:fontRef idx="minor"/>
      </dsp:style>
    </dsp:sp>
    <dsp:sp modelId="{9730C64E-7C67-4250-8201-E938C67267B0}">
      <dsp:nvSpPr>
        <dsp:cNvPr id="0" name=""/>
        <dsp:cNvSpPr/>
      </dsp:nvSpPr>
      <dsp:spPr>
        <a:xfrm>
          <a:off x="343460" y="3898031"/>
          <a:ext cx="10807648" cy="793955"/>
        </a:xfrm>
        <a:prstGeom prst="rect">
          <a:avLst/>
        </a:prstGeom>
        <a:no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339181" tIns="40640" rIns="40640" bIns="4064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C" sz="1600" kern="1200" dirty="0">
              <a:solidFill>
                <a:schemeClr val="tx1"/>
              </a:solidFill>
            </a:rPr>
            <a:t>Desarrollar las conclusiones que den respuesta a los objetivos planteados en la investigación.</a:t>
          </a:r>
        </a:p>
        <a:p>
          <a:pPr marL="0" lvl="0" indent="0" algn="l" defTabSz="711200">
            <a:lnSpc>
              <a:spcPct val="90000"/>
            </a:lnSpc>
            <a:spcBef>
              <a:spcPct val="0"/>
            </a:spcBef>
            <a:spcAft>
              <a:spcPct val="35000"/>
            </a:spcAft>
            <a:buFont typeface="Symbol" panose="05050102010706020507" pitchFamily="18" charset="2"/>
            <a:buNone/>
          </a:pPr>
          <a:r>
            <a:rPr lang="es-EC" sz="1600" kern="1200" dirty="0">
              <a:solidFill>
                <a:schemeClr val="tx1"/>
              </a:solidFill>
            </a:rPr>
            <a:t>Estructurar las recomendaciones que estén dirigidas a las personas así como a las instituciones locales y nacionales  </a:t>
          </a:r>
        </a:p>
      </dsp:txBody>
      <dsp:txXfrm>
        <a:off x="343460" y="3898031"/>
        <a:ext cx="10807648" cy="793955"/>
      </dsp:txXfrm>
    </dsp:sp>
    <dsp:sp modelId="{8B1B4788-B81F-4FB9-B004-A2ACD9157363}">
      <dsp:nvSpPr>
        <dsp:cNvPr id="0" name=""/>
        <dsp:cNvSpPr/>
      </dsp:nvSpPr>
      <dsp:spPr>
        <a:xfrm>
          <a:off x="62771" y="3973344"/>
          <a:ext cx="534143" cy="534143"/>
        </a:xfrm>
        <a:prstGeom prst="ellipse">
          <a:avLst/>
        </a:prstGeom>
        <a:blipFill rotWithShape="0">
          <a:blip xmlns:r="http://schemas.openxmlformats.org/officeDocument/2006/relationships" r:embed="rId1"/>
          <a:srcRect/>
          <a:stretch>
            <a:fillRect t="-5000" b="-5000"/>
          </a:stretch>
        </a:blipFill>
        <a:ln w="25400" cap="flat" cmpd="sng" algn="ctr">
          <a:solidFill>
            <a:schemeClr val="accent3">
              <a:hueOff val="20821956"/>
              <a:satOff val="15379"/>
              <a:lumOff val="34119"/>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7BD88C-2666-4B4C-945D-C3C8051071AD}">
      <dsp:nvSpPr>
        <dsp:cNvPr id="0" name=""/>
        <dsp:cNvSpPr/>
      </dsp:nvSpPr>
      <dsp:spPr>
        <a:xfrm>
          <a:off x="937712" y="1995798"/>
          <a:ext cx="3176821" cy="2372314"/>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just" defTabSz="711200">
            <a:lnSpc>
              <a:spcPct val="90000"/>
            </a:lnSpc>
            <a:spcBef>
              <a:spcPct val="0"/>
            </a:spcBef>
            <a:spcAft>
              <a:spcPct val="35000"/>
            </a:spcAft>
            <a:buNone/>
          </a:pPr>
          <a:r>
            <a:rPr lang="es-MX" sz="1600" kern="1200" dirty="0"/>
            <a:t>La ejecución de un programa físico recreativo online basado en ejercicios funcionales adaptados, influye positivamente en el mejoramiento de la fuerza de un grupo de adultos mayores en aislamiento por la pandemia de COVID-19.</a:t>
          </a:r>
          <a:endParaRPr lang="es-EC" sz="1600" kern="1200" dirty="0"/>
        </a:p>
      </dsp:txBody>
      <dsp:txXfrm>
        <a:off x="1446003" y="1995798"/>
        <a:ext cx="2668529" cy="2372314"/>
      </dsp:txXfrm>
    </dsp:sp>
    <dsp:sp modelId="{25F13E9D-14BF-4DC9-B593-3836F1FBF7FA}">
      <dsp:nvSpPr>
        <dsp:cNvPr id="0" name=""/>
        <dsp:cNvSpPr/>
      </dsp:nvSpPr>
      <dsp:spPr>
        <a:xfrm>
          <a:off x="0" y="102393"/>
          <a:ext cx="2191919" cy="2201071"/>
        </a:xfrm>
        <a:prstGeom prst="ellipse">
          <a:avLst/>
        </a:prstGeom>
        <a:solidFill>
          <a:srgbClr val="0B724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s-ES" sz="6500" kern="1200" dirty="0"/>
            <a:t>H1</a:t>
          </a:r>
          <a:endParaRPr lang="es-EC" sz="6500" kern="1200" dirty="0"/>
        </a:p>
      </dsp:txBody>
      <dsp:txXfrm>
        <a:off x="320999" y="424732"/>
        <a:ext cx="1549921" cy="1556393"/>
      </dsp:txXfrm>
    </dsp:sp>
    <dsp:sp modelId="{ABA574E9-1AE5-4ED3-8068-8F43B70BB3FD}">
      <dsp:nvSpPr>
        <dsp:cNvPr id="0" name=""/>
        <dsp:cNvSpPr/>
      </dsp:nvSpPr>
      <dsp:spPr>
        <a:xfrm>
          <a:off x="7639294" y="2864042"/>
          <a:ext cx="3556693" cy="2372314"/>
        </a:xfrm>
        <a:prstGeom prst="rect">
          <a:avLst/>
        </a:prstGeom>
        <a:solidFill>
          <a:schemeClr val="accent4">
            <a:tint val="40000"/>
            <a:alpha val="90000"/>
            <a:hueOff val="-21235080"/>
            <a:satOff val="-30483"/>
            <a:lumOff val="-4230"/>
            <a:alphaOff val="0"/>
          </a:schemeClr>
        </a:solidFill>
        <a:ln w="25400" cap="flat" cmpd="sng" algn="ctr">
          <a:solidFill>
            <a:schemeClr val="accent4">
              <a:tint val="40000"/>
              <a:alpha val="90000"/>
              <a:hueOff val="-21235080"/>
              <a:satOff val="-30483"/>
              <a:lumOff val="-42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just" defTabSz="711200">
            <a:lnSpc>
              <a:spcPct val="90000"/>
            </a:lnSpc>
            <a:spcBef>
              <a:spcPct val="0"/>
            </a:spcBef>
            <a:spcAft>
              <a:spcPct val="35000"/>
            </a:spcAft>
            <a:buNone/>
          </a:pPr>
          <a:r>
            <a:rPr lang="es-MX" sz="1600" kern="1200" dirty="0"/>
            <a:t>La ejecución de un programa físico recreativo online basado en ejercicios funcionales adaptados, no influye positivamente en el mejoramiento de la fuerza de un grupo de adultos mayores en aislamiento por la pandemia de COVID-19.</a:t>
          </a:r>
          <a:endParaRPr lang="es-EC" sz="1600" kern="1200" dirty="0"/>
        </a:p>
      </dsp:txBody>
      <dsp:txXfrm>
        <a:off x="8208365" y="2864042"/>
        <a:ext cx="2987622" cy="2372314"/>
      </dsp:txXfrm>
    </dsp:sp>
    <dsp:sp modelId="{BC8C12D4-0C6F-4466-97B9-522D139207B5}">
      <dsp:nvSpPr>
        <dsp:cNvPr id="0" name=""/>
        <dsp:cNvSpPr/>
      </dsp:nvSpPr>
      <dsp:spPr>
        <a:xfrm>
          <a:off x="5957637" y="1916283"/>
          <a:ext cx="2205553" cy="2138331"/>
        </a:xfrm>
        <a:prstGeom prst="ellipse">
          <a:avLst/>
        </a:prstGeom>
        <a:solidFill>
          <a:srgbClr val="9EB78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s-ES" sz="6500" kern="1200" dirty="0"/>
            <a:t>H0</a:t>
          </a:r>
          <a:endParaRPr lang="es-EC" sz="6500" kern="1200" dirty="0"/>
        </a:p>
      </dsp:txBody>
      <dsp:txXfrm>
        <a:off x="6280633" y="2229434"/>
        <a:ext cx="1559561" cy="15120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0310F-A688-432D-9FFB-8F3EA8ED4A6C}">
      <dsp:nvSpPr>
        <dsp:cNvPr id="0" name=""/>
        <dsp:cNvSpPr/>
      </dsp:nvSpPr>
      <dsp:spPr>
        <a:xfrm>
          <a:off x="0" y="2345446"/>
          <a:ext cx="5087206" cy="76982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C" sz="2400" kern="1200" dirty="0"/>
            <a:t>Diseño de la Investigación</a:t>
          </a:r>
        </a:p>
      </dsp:txBody>
      <dsp:txXfrm>
        <a:off x="0" y="2345446"/>
        <a:ext cx="5087206" cy="415707"/>
      </dsp:txXfrm>
    </dsp:sp>
    <dsp:sp modelId="{2608BB9A-8787-48CD-A2BE-CB2255203B0E}">
      <dsp:nvSpPr>
        <dsp:cNvPr id="0" name=""/>
        <dsp:cNvSpPr/>
      </dsp:nvSpPr>
      <dsp:spPr>
        <a:xfrm>
          <a:off x="2483" y="2745756"/>
          <a:ext cx="1694079" cy="35412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s-EC" sz="1300" kern="1200" dirty="0"/>
            <a:t>Documental</a:t>
          </a:r>
        </a:p>
      </dsp:txBody>
      <dsp:txXfrm>
        <a:off x="2483" y="2745756"/>
        <a:ext cx="1694079" cy="354120"/>
      </dsp:txXfrm>
    </dsp:sp>
    <dsp:sp modelId="{3591D4C1-2EEC-4333-833A-61EFEA23E205}">
      <dsp:nvSpPr>
        <dsp:cNvPr id="0" name=""/>
        <dsp:cNvSpPr/>
      </dsp:nvSpPr>
      <dsp:spPr>
        <a:xfrm>
          <a:off x="1696563" y="2745756"/>
          <a:ext cx="1694079" cy="354120"/>
        </a:xfrm>
        <a:prstGeom prst="rect">
          <a:avLst/>
        </a:prstGeom>
        <a:solidFill>
          <a:schemeClr val="accent3">
            <a:tint val="40000"/>
            <a:alpha val="90000"/>
            <a:hueOff val="4230201"/>
            <a:satOff val="9698"/>
            <a:lumOff val="1388"/>
            <a:alphaOff val="0"/>
          </a:schemeClr>
        </a:solidFill>
        <a:ln w="25400" cap="flat" cmpd="sng" algn="ctr">
          <a:solidFill>
            <a:schemeClr val="accent3">
              <a:tint val="40000"/>
              <a:alpha val="90000"/>
              <a:hueOff val="4230201"/>
              <a:satOff val="9698"/>
              <a:lumOff val="13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s-EC" sz="1300" kern="1200" dirty="0"/>
            <a:t>Investigación de campo</a:t>
          </a:r>
        </a:p>
      </dsp:txBody>
      <dsp:txXfrm>
        <a:off x="1696563" y="2745756"/>
        <a:ext cx="1694079" cy="354120"/>
      </dsp:txXfrm>
    </dsp:sp>
    <dsp:sp modelId="{2DCB5CA1-19DB-4C41-87C1-03469E21E449}">
      <dsp:nvSpPr>
        <dsp:cNvPr id="0" name=""/>
        <dsp:cNvSpPr/>
      </dsp:nvSpPr>
      <dsp:spPr>
        <a:xfrm>
          <a:off x="3390642" y="2745756"/>
          <a:ext cx="1694079" cy="354120"/>
        </a:xfrm>
        <a:prstGeom prst="rect">
          <a:avLst/>
        </a:prstGeom>
        <a:solidFill>
          <a:schemeClr val="accent3">
            <a:tint val="40000"/>
            <a:alpha val="90000"/>
            <a:hueOff val="8460402"/>
            <a:satOff val="19396"/>
            <a:lumOff val="2775"/>
            <a:alphaOff val="0"/>
          </a:schemeClr>
        </a:solidFill>
        <a:ln w="25400" cap="flat" cmpd="sng" algn="ctr">
          <a:solidFill>
            <a:schemeClr val="accent3">
              <a:tint val="40000"/>
              <a:alpha val="90000"/>
              <a:hueOff val="8460402"/>
              <a:satOff val="19396"/>
              <a:lumOff val="27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s-EC" sz="1200" kern="1200" dirty="0"/>
            <a:t>Investigación cuasi experimental </a:t>
          </a:r>
        </a:p>
      </dsp:txBody>
      <dsp:txXfrm>
        <a:off x="3390642" y="2745756"/>
        <a:ext cx="1694079" cy="354120"/>
      </dsp:txXfrm>
    </dsp:sp>
    <dsp:sp modelId="{82D09AB2-8D1D-4A66-A48D-B888E8C14CF0}">
      <dsp:nvSpPr>
        <dsp:cNvPr id="0" name=""/>
        <dsp:cNvSpPr/>
      </dsp:nvSpPr>
      <dsp:spPr>
        <a:xfrm rot="10800000">
          <a:off x="0" y="1172998"/>
          <a:ext cx="5087206" cy="1183995"/>
        </a:xfrm>
        <a:prstGeom prst="upArrowCallou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C" sz="2400" kern="1200" dirty="0"/>
            <a:t>Nivel de Investigación</a:t>
          </a:r>
        </a:p>
      </dsp:txBody>
      <dsp:txXfrm rot="-10800000">
        <a:off x="0" y="1172998"/>
        <a:ext cx="5087206" cy="415582"/>
      </dsp:txXfrm>
    </dsp:sp>
    <dsp:sp modelId="{35C16C8F-6B7E-4E9F-A695-D857325C87D0}">
      <dsp:nvSpPr>
        <dsp:cNvPr id="0" name=""/>
        <dsp:cNvSpPr/>
      </dsp:nvSpPr>
      <dsp:spPr>
        <a:xfrm>
          <a:off x="0" y="1588580"/>
          <a:ext cx="2543603" cy="354014"/>
        </a:xfrm>
        <a:prstGeom prst="rect">
          <a:avLst/>
        </a:prstGeom>
        <a:solidFill>
          <a:schemeClr val="accent3">
            <a:tint val="40000"/>
            <a:alpha val="90000"/>
            <a:hueOff val="12690602"/>
            <a:satOff val="29093"/>
            <a:lumOff val="4163"/>
            <a:alphaOff val="0"/>
          </a:schemeClr>
        </a:solidFill>
        <a:ln w="25400" cap="flat" cmpd="sng" algn="ctr">
          <a:solidFill>
            <a:schemeClr val="accent3">
              <a:tint val="40000"/>
              <a:alpha val="90000"/>
              <a:hueOff val="12690602"/>
              <a:satOff val="29093"/>
              <a:lumOff val="41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s-EC" sz="1300" kern="1200" dirty="0"/>
            <a:t>Descriptivo</a:t>
          </a:r>
        </a:p>
      </dsp:txBody>
      <dsp:txXfrm>
        <a:off x="0" y="1588580"/>
        <a:ext cx="2543603" cy="354014"/>
      </dsp:txXfrm>
    </dsp:sp>
    <dsp:sp modelId="{B158D2D7-A53C-4B30-8D7A-3C10C2444FEA}">
      <dsp:nvSpPr>
        <dsp:cNvPr id="0" name=""/>
        <dsp:cNvSpPr/>
      </dsp:nvSpPr>
      <dsp:spPr>
        <a:xfrm>
          <a:off x="2543603" y="1588580"/>
          <a:ext cx="2543603" cy="354014"/>
        </a:xfrm>
        <a:prstGeom prst="rect">
          <a:avLst/>
        </a:prstGeom>
        <a:solidFill>
          <a:schemeClr val="accent3">
            <a:tint val="40000"/>
            <a:alpha val="90000"/>
            <a:hueOff val="16920804"/>
            <a:satOff val="38791"/>
            <a:lumOff val="5550"/>
            <a:alphaOff val="0"/>
          </a:schemeClr>
        </a:solidFill>
        <a:ln w="25400" cap="flat" cmpd="sng" algn="ctr">
          <a:solidFill>
            <a:schemeClr val="accent3">
              <a:tint val="40000"/>
              <a:alpha val="90000"/>
              <a:hueOff val="16920804"/>
              <a:satOff val="38791"/>
              <a:lumOff val="55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s-EC" sz="1300" kern="1200" dirty="0"/>
            <a:t>Exploratorio</a:t>
          </a:r>
        </a:p>
      </dsp:txBody>
      <dsp:txXfrm>
        <a:off x="2543603" y="1588580"/>
        <a:ext cx="2543603" cy="354014"/>
      </dsp:txXfrm>
    </dsp:sp>
    <dsp:sp modelId="{0C01A71C-D923-44FE-99F3-99EFC9E1D13B}">
      <dsp:nvSpPr>
        <dsp:cNvPr id="0" name=""/>
        <dsp:cNvSpPr/>
      </dsp:nvSpPr>
      <dsp:spPr>
        <a:xfrm rot="10800000">
          <a:off x="0" y="0"/>
          <a:ext cx="5087206" cy="1183995"/>
        </a:xfrm>
        <a:prstGeom prst="upArrowCallout">
          <a:avLst/>
        </a:prstGeom>
        <a:solidFill>
          <a:srgbClr val="9EB78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C" sz="2400" kern="1200" dirty="0"/>
            <a:t>Enfoque Investigativo</a:t>
          </a:r>
        </a:p>
      </dsp:txBody>
      <dsp:txXfrm rot="-10800000">
        <a:off x="0" y="0"/>
        <a:ext cx="5087206" cy="415582"/>
      </dsp:txXfrm>
    </dsp:sp>
    <dsp:sp modelId="{B0687643-96FD-48B4-8FAD-52045C8F25AD}">
      <dsp:nvSpPr>
        <dsp:cNvPr id="0" name=""/>
        <dsp:cNvSpPr/>
      </dsp:nvSpPr>
      <dsp:spPr>
        <a:xfrm>
          <a:off x="0" y="416133"/>
          <a:ext cx="5087206" cy="354014"/>
        </a:xfrm>
        <a:prstGeom prst="rect">
          <a:avLst/>
        </a:prstGeom>
        <a:solidFill>
          <a:schemeClr val="accent3">
            <a:tint val="40000"/>
            <a:alpha val="90000"/>
            <a:hueOff val="21151003"/>
            <a:satOff val="48489"/>
            <a:lumOff val="6938"/>
            <a:alphaOff val="0"/>
          </a:schemeClr>
        </a:solidFill>
        <a:ln w="25400" cap="flat" cmpd="sng" algn="ctr">
          <a:solidFill>
            <a:schemeClr val="accent3">
              <a:tint val="40000"/>
              <a:alpha val="90000"/>
              <a:hueOff val="21151003"/>
              <a:satOff val="48489"/>
              <a:lumOff val="69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s-EC" sz="1300" kern="1200" dirty="0" err="1"/>
            <a:t>Cuali</a:t>
          </a:r>
          <a:r>
            <a:rPr lang="es-EC" sz="1300" kern="1200" dirty="0"/>
            <a:t>-cuantitativa</a:t>
          </a:r>
        </a:p>
      </dsp:txBody>
      <dsp:txXfrm>
        <a:off x="0" y="416133"/>
        <a:ext cx="5087206" cy="3540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1921B-2ED4-4D16-8B42-925BA7688954}">
      <dsp:nvSpPr>
        <dsp:cNvPr id="0" name=""/>
        <dsp:cNvSpPr/>
      </dsp:nvSpPr>
      <dsp:spPr>
        <a:xfrm>
          <a:off x="0" y="3264758"/>
          <a:ext cx="5452283" cy="714249"/>
        </a:xfrm>
        <a:prstGeom prst="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kern="1200" dirty="0"/>
            <a:t>Procedimiento</a:t>
          </a:r>
          <a:endParaRPr lang="es-EC" sz="1400" kern="1200" dirty="0"/>
        </a:p>
      </dsp:txBody>
      <dsp:txXfrm>
        <a:off x="0" y="3264758"/>
        <a:ext cx="5452283" cy="385694"/>
      </dsp:txXfrm>
    </dsp:sp>
    <dsp:sp modelId="{5A017C0B-6F1D-4F20-99EA-46051FD78E4B}">
      <dsp:nvSpPr>
        <dsp:cNvPr id="0" name=""/>
        <dsp:cNvSpPr/>
      </dsp:nvSpPr>
      <dsp:spPr>
        <a:xfrm>
          <a:off x="0" y="3636168"/>
          <a:ext cx="5452283" cy="328554"/>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s-ES" sz="1300" kern="1200" dirty="0"/>
            <a:t>Excel y T-</a:t>
          </a:r>
          <a:r>
            <a:rPr lang="es-ES" sz="1300" kern="1200" dirty="0" err="1"/>
            <a:t>student</a:t>
          </a:r>
          <a:endParaRPr lang="es-EC" sz="1300" kern="1200" dirty="0"/>
        </a:p>
      </dsp:txBody>
      <dsp:txXfrm>
        <a:off x="0" y="3636168"/>
        <a:ext cx="5452283" cy="328554"/>
      </dsp:txXfrm>
    </dsp:sp>
    <dsp:sp modelId="{AB571167-E44B-498F-805F-6785C7799818}">
      <dsp:nvSpPr>
        <dsp:cNvPr id="0" name=""/>
        <dsp:cNvSpPr/>
      </dsp:nvSpPr>
      <dsp:spPr>
        <a:xfrm rot="10800000">
          <a:off x="0" y="2176956"/>
          <a:ext cx="5452283" cy="1098515"/>
        </a:xfrm>
        <a:prstGeom prst="upArrowCallout">
          <a:avLst/>
        </a:prstGeom>
        <a:solidFill>
          <a:schemeClr val="accent5">
            <a:hueOff val="111382"/>
            <a:satOff val="3066"/>
            <a:lumOff val="38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kern="1200" dirty="0"/>
            <a:t>Población</a:t>
          </a:r>
          <a:endParaRPr lang="es-EC" sz="2000" kern="1200" dirty="0"/>
        </a:p>
      </dsp:txBody>
      <dsp:txXfrm rot="-10800000">
        <a:off x="0" y="2176956"/>
        <a:ext cx="5452283" cy="385578"/>
      </dsp:txXfrm>
    </dsp:sp>
    <dsp:sp modelId="{F8ACAD9D-4723-405A-8E63-563D5553FC47}">
      <dsp:nvSpPr>
        <dsp:cNvPr id="0" name=""/>
        <dsp:cNvSpPr/>
      </dsp:nvSpPr>
      <dsp:spPr>
        <a:xfrm>
          <a:off x="0" y="2562535"/>
          <a:ext cx="5452283" cy="328456"/>
        </a:xfrm>
        <a:prstGeom prst="rect">
          <a:avLst/>
        </a:prstGeom>
        <a:solidFill>
          <a:schemeClr val="accent5">
            <a:tint val="40000"/>
            <a:alpha val="90000"/>
            <a:hueOff val="15268"/>
            <a:satOff val="6337"/>
            <a:lumOff val="62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s-ES" sz="1300" kern="1200" dirty="0"/>
            <a:t>12 Adultos Mayores</a:t>
          </a:r>
          <a:endParaRPr lang="es-EC" sz="1300" kern="1200" dirty="0"/>
        </a:p>
      </dsp:txBody>
      <dsp:txXfrm>
        <a:off x="0" y="2562535"/>
        <a:ext cx="5452283" cy="328456"/>
      </dsp:txXfrm>
    </dsp:sp>
    <dsp:sp modelId="{343B9B53-AF1A-48FD-BE87-F62361BFA0FB}">
      <dsp:nvSpPr>
        <dsp:cNvPr id="0" name=""/>
        <dsp:cNvSpPr/>
      </dsp:nvSpPr>
      <dsp:spPr>
        <a:xfrm rot="10800000">
          <a:off x="0" y="1089154"/>
          <a:ext cx="5452283" cy="1098515"/>
        </a:xfrm>
        <a:prstGeom prst="upArrowCallout">
          <a:avLst/>
        </a:prstGeom>
        <a:solidFill>
          <a:schemeClr val="accent5">
            <a:hueOff val="222764"/>
            <a:satOff val="6131"/>
            <a:lumOff val="77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s-ES" sz="2200" kern="1200" dirty="0"/>
            <a:t>Técnica de Recolección de Información</a:t>
          </a:r>
          <a:endParaRPr lang="es-EC" sz="2200" kern="1200" dirty="0"/>
        </a:p>
      </dsp:txBody>
      <dsp:txXfrm rot="-10800000">
        <a:off x="0" y="1089154"/>
        <a:ext cx="5452283" cy="385578"/>
      </dsp:txXfrm>
    </dsp:sp>
    <dsp:sp modelId="{AC299E3C-1EEB-4A21-96C1-C88E90F22ACA}">
      <dsp:nvSpPr>
        <dsp:cNvPr id="0" name=""/>
        <dsp:cNvSpPr/>
      </dsp:nvSpPr>
      <dsp:spPr>
        <a:xfrm>
          <a:off x="0" y="1474733"/>
          <a:ext cx="2726141" cy="328456"/>
        </a:xfrm>
        <a:prstGeom prst="rect">
          <a:avLst/>
        </a:prstGeom>
        <a:solidFill>
          <a:srgbClr val="602320">
            <a:tint val="40000"/>
            <a:alpha val="90000"/>
            <a:hueOff val="21151003"/>
            <a:satOff val="48489"/>
            <a:lumOff val="6938"/>
            <a:alphaOff val="0"/>
          </a:srgbClr>
        </a:solidFill>
        <a:ln w="25400" cap="flat" cmpd="sng" algn="ctr">
          <a:solidFill>
            <a:srgbClr val="602320">
              <a:tint val="40000"/>
              <a:alpha val="90000"/>
              <a:hueOff val="21151003"/>
              <a:satOff val="48489"/>
              <a:lumOff val="693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ctr" defTabSz="622300">
            <a:lnSpc>
              <a:spcPct val="90000"/>
            </a:lnSpc>
            <a:spcBef>
              <a:spcPct val="0"/>
            </a:spcBef>
            <a:spcAft>
              <a:spcPct val="15000"/>
            </a:spcAft>
            <a:buNone/>
          </a:pPr>
          <a:r>
            <a:rPr lang="es-EC" sz="1300" kern="1200" dirty="0">
              <a:solidFill>
                <a:srgbClr val="000000">
                  <a:hueOff val="0"/>
                  <a:satOff val="0"/>
                  <a:lumOff val="0"/>
                  <a:alphaOff val="0"/>
                </a:srgbClr>
              </a:solidFill>
              <a:latin typeface="Arial"/>
              <a:ea typeface="+mn-ea"/>
              <a:cs typeface="+mn-cs"/>
            </a:rPr>
            <a:t>Índice de Masa Corporal - </a:t>
          </a:r>
          <a:r>
            <a:rPr lang="es-ES" sz="1300" kern="1200" dirty="0">
              <a:solidFill>
                <a:srgbClr val="000000">
                  <a:hueOff val="0"/>
                  <a:satOff val="0"/>
                  <a:lumOff val="0"/>
                  <a:alphaOff val="0"/>
                </a:srgbClr>
              </a:solidFill>
              <a:latin typeface="Arial"/>
              <a:ea typeface="+mn-ea"/>
              <a:cs typeface="+mn-cs"/>
            </a:rPr>
            <a:t>IMC</a:t>
          </a:r>
          <a:endParaRPr lang="es-EC" sz="1300" kern="1200" dirty="0">
            <a:solidFill>
              <a:srgbClr val="000000">
                <a:hueOff val="0"/>
                <a:satOff val="0"/>
                <a:lumOff val="0"/>
                <a:alphaOff val="0"/>
              </a:srgbClr>
            </a:solidFill>
            <a:latin typeface="Arial"/>
            <a:ea typeface="+mn-ea"/>
            <a:cs typeface="+mn-cs"/>
          </a:endParaRPr>
        </a:p>
      </dsp:txBody>
      <dsp:txXfrm>
        <a:off x="0" y="1474733"/>
        <a:ext cx="2726141" cy="328456"/>
      </dsp:txXfrm>
    </dsp:sp>
    <dsp:sp modelId="{5AF51FD5-7830-43A4-81E8-75DFED945E15}">
      <dsp:nvSpPr>
        <dsp:cNvPr id="0" name=""/>
        <dsp:cNvSpPr/>
      </dsp:nvSpPr>
      <dsp:spPr>
        <a:xfrm>
          <a:off x="2726141" y="1474733"/>
          <a:ext cx="2726141" cy="328456"/>
        </a:xfrm>
        <a:prstGeom prst="rect">
          <a:avLst/>
        </a:prstGeom>
        <a:solidFill>
          <a:srgbClr val="602320">
            <a:tint val="40000"/>
            <a:alpha val="90000"/>
            <a:hueOff val="21151003"/>
            <a:satOff val="48489"/>
            <a:lumOff val="6938"/>
            <a:alphaOff val="0"/>
          </a:srgbClr>
        </a:solidFill>
        <a:ln w="25400" cap="flat" cmpd="sng" algn="ctr">
          <a:solidFill>
            <a:srgbClr val="602320">
              <a:tint val="40000"/>
              <a:alpha val="90000"/>
              <a:hueOff val="21151003"/>
              <a:satOff val="48489"/>
              <a:lumOff val="693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ctr" defTabSz="622300">
            <a:lnSpc>
              <a:spcPct val="90000"/>
            </a:lnSpc>
            <a:spcBef>
              <a:spcPct val="0"/>
            </a:spcBef>
            <a:spcAft>
              <a:spcPct val="15000"/>
            </a:spcAft>
            <a:buNone/>
          </a:pPr>
          <a:r>
            <a:rPr lang="es-MX" sz="1300" kern="1200" dirty="0">
              <a:solidFill>
                <a:srgbClr val="000000">
                  <a:hueOff val="0"/>
                  <a:satOff val="0"/>
                  <a:lumOff val="0"/>
                  <a:alphaOff val="0"/>
                </a:srgbClr>
              </a:solidFill>
              <a:latin typeface="Arial"/>
              <a:ea typeface="+mn-ea"/>
              <a:cs typeface="+mn-cs"/>
            </a:rPr>
            <a:t>Senior Fitness Test - SFT</a:t>
          </a:r>
          <a:endParaRPr lang="es-EC" sz="1300" kern="1200" dirty="0">
            <a:solidFill>
              <a:srgbClr val="000000">
                <a:hueOff val="0"/>
                <a:satOff val="0"/>
                <a:lumOff val="0"/>
                <a:alphaOff val="0"/>
              </a:srgbClr>
            </a:solidFill>
            <a:latin typeface="Arial"/>
            <a:ea typeface="+mn-ea"/>
            <a:cs typeface="+mn-cs"/>
          </a:endParaRPr>
        </a:p>
      </dsp:txBody>
      <dsp:txXfrm>
        <a:off x="2726141" y="1474733"/>
        <a:ext cx="2726141" cy="328456"/>
      </dsp:txXfrm>
    </dsp:sp>
    <dsp:sp modelId="{27E8AAC9-0EE1-4227-887A-7CB3F9CB0D16}">
      <dsp:nvSpPr>
        <dsp:cNvPr id="0" name=""/>
        <dsp:cNvSpPr/>
      </dsp:nvSpPr>
      <dsp:spPr>
        <a:xfrm rot="10800000">
          <a:off x="0" y="0"/>
          <a:ext cx="5452283" cy="1098515"/>
        </a:xfrm>
        <a:prstGeom prst="upArrowCallout">
          <a:avLst/>
        </a:prstGeom>
        <a:solidFill>
          <a:srgbClr val="0B724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C" sz="2400" kern="1200" dirty="0"/>
            <a:t>Métodos de investigación</a:t>
          </a:r>
        </a:p>
      </dsp:txBody>
      <dsp:txXfrm rot="-10800000">
        <a:off x="0" y="0"/>
        <a:ext cx="5452283" cy="385578"/>
      </dsp:txXfrm>
    </dsp:sp>
    <dsp:sp modelId="{CB8F45C6-8F82-4061-9599-E42D85480EBE}">
      <dsp:nvSpPr>
        <dsp:cNvPr id="0" name=""/>
        <dsp:cNvSpPr/>
      </dsp:nvSpPr>
      <dsp:spPr>
        <a:xfrm>
          <a:off x="2662" y="386932"/>
          <a:ext cx="1815652" cy="328456"/>
        </a:xfrm>
        <a:prstGeom prst="rect">
          <a:avLst/>
        </a:prstGeom>
        <a:solidFill>
          <a:srgbClr val="602320">
            <a:tint val="40000"/>
            <a:alpha val="90000"/>
            <a:hueOff val="21151003"/>
            <a:satOff val="48489"/>
            <a:lumOff val="6938"/>
            <a:alphaOff val="0"/>
          </a:srgbClr>
        </a:solidFill>
        <a:ln w="25400" cap="flat" cmpd="sng" algn="ctr">
          <a:solidFill>
            <a:srgbClr val="602320">
              <a:tint val="40000"/>
              <a:alpha val="90000"/>
              <a:hueOff val="21151003"/>
              <a:satOff val="48489"/>
              <a:lumOff val="693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0" lvl="0" indent="0" algn="ctr" defTabSz="577850">
            <a:lnSpc>
              <a:spcPct val="90000"/>
            </a:lnSpc>
            <a:spcBef>
              <a:spcPct val="0"/>
            </a:spcBef>
            <a:spcAft>
              <a:spcPct val="35000"/>
            </a:spcAft>
            <a:buNone/>
          </a:pPr>
          <a:r>
            <a:rPr lang="es-EC" sz="1300" kern="1200" dirty="0">
              <a:solidFill>
                <a:srgbClr val="000000">
                  <a:hueOff val="0"/>
                  <a:satOff val="0"/>
                  <a:lumOff val="0"/>
                  <a:alphaOff val="0"/>
                </a:srgbClr>
              </a:solidFill>
              <a:latin typeface="Arial"/>
              <a:ea typeface="+mn-ea"/>
              <a:cs typeface="+mn-cs"/>
            </a:rPr>
            <a:t>Deductivo</a:t>
          </a:r>
          <a:r>
            <a:rPr lang="es-EC" sz="1300" kern="1200" dirty="0"/>
            <a:t> – inductivo</a:t>
          </a:r>
        </a:p>
      </dsp:txBody>
      <dsp:txXfrm>
        <a:off x="2662" y="386932"/>
        <a:ext cx="1815652" cy="328456"/>
      </dsp:txXfrm>
    </dsp:sp>
    <dsp:sp modelId="{72F29662-FD50-453E-9A4B-26061C0BADC1}">
      <dsp:nvSpPr>
        <dsp:cNvPr id="0" name=""/>
        <dsp:cNvSpPr/>
      </dsp:nvSpPr>
      <dsp:spPr>
        <a:xfrm>
          <a:off x="1818315" y="386932"/>
          <a:ext cx="1815652" cy="328456"/>
        </a:xfrm>
        <a:prstGeom prst="rect">
          <a:avLst/>
        </a:prstGeom>
        <a:solidFill>
          <a:srgbClr val="602320">
            <a:tint val="40000"/>
            <a:alpha val="90000"/>
            <a:hueOff val="21151003"/>
            <a:satOff val="48489"/>
            <a:lumOff val="6938"/>
            <a:alphaOff val="0"/>
          </a:srgbClr>
        </a:solidFill>
        <a:ln w="25400" cap="flat" cmpd="sng" algn="ctr">
          <a:solidFill>
            <a:srgbClr val="602320">
              <a:tint val="40000"/>
              <a:alpha val="90000"/>
              <a:hueOff val="21151003"/>
              <a:satOff val="48489"/>
              <a:lumOff val="693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0" lvl="0" indent="0" algn="ctr" defTabSz="577850">
            <a:lnSpc>
              <a:spcPct val="90000"/>
            </a:lnSpc>
            <a:spcBef>
              <a:spcPct val="0"/>
            </a:spcBef>
            <a:spcAft>
              <a:spcPct val="35000"/>
            </a:spcAft>
            <a:buNone/>
          </a:pPr>
          <a:r>
            <a:rPr lang="es-EC" sz="1300" kern="1200" dirty="0"/>
            <a:t>Analítico sintético</a:t>
          </a:r>
        </a:p>
      </dsp:txBody>
      <dsp:txXfrm>
        <a:off x="1818315" y="386932"/>
        <a:ext cx="1815652" cy="328456"/>
      </dsp:txXfrm>
    </dsp:sp>
    <dsp:sp modelId="{A2D1FA31-D4BD-445B-A079-191A165E9B26}">
      <dsp:nvSpPr>
        <dsp:cNvPr id="0" name=""/>
        <dsp:cNvSpPr/>
      </dsp:nvSpPr>
      <dsp:spPr>
        <a:xfrm>
          <a:off x="3633967" y="386932"/>
          <a:ext cx="1815652" cy="328456"/>
        </a:xfrm>
        <a:prstGeom prst="rect">
          <a:avLst/>
        </a:prstGeom>
        <a:solidFill>
          <a:srgbClr val="602320">
            <a:tint val="40000"/>
            <a:alpha val="90000"/>
            <a:hueOff val="21151003"/>
            <a:satOff val="48489"/>
            <a:lumOff val="6938"/>
            <a:alphaOff val="0"/>
          </a:srgbClr>
        </a:solidFill>
        <a:ln w="25400" cap="flat" cmpd="sng" algn="ctr">
          <a:solidFill>
            <a:srgbClr val="602320">
              <a:tint val="40000"/>
              <a:alpha val="90000"/>
              <a:hueOff val="21151003"/>
              <a:satOff val="48489"/>
              <a:lumOff val="693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0" lvl="0" indent="0" algn="ctr" defTabSz="577850">
            <a:lnSpc>
              <a:spcPct val="90000"/>
            </a:lnSpc>
            <a:spcBef>
              <a:spcPct val="0"/>
            </a:spcBef>
            <a:spcAft>
              <a:spcPct val="35000"/>
            </a:spcAft>
            <a:buNone/>
          </a:pPr>
          <a:r>
            <a:rPr lang="es-EC" sz="1300" kern="1200" dirty="0"/>
            <a:t>Método comparativo </a:t>
          </a:r>
        </a:p>
      </dsp:txBody>
      <dsp:txXfrm>
        <a:off x="3633967" y="386932"/>
        <a:ext cx="1815652" cy="3284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18A5-5D85-46D9-9A31-78D0C6E7B06E}">
      <dsp:nvSpPr>
        <dsp:cNvPr id="0" name=""/>
        <dsp:cNvSpPr/>
      </dsp:nvSpPr>
      <dsp:spPr>
        <a:xfrm>
          <a:off x="4315075" y="2804"/>
          <a:ext cx="4616398" cy="2087923"/>
        </a:xfrm>
        <a:prstGeom prst="rect">
          <a:avLst/>
        </a:prstGeom>
        <a:solidFill>
          <a:srgbClr val="9EB78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MX" sz="1900" kern="1200" dirty="0"/>
            <a:t>Existe una relación directamente proporcional entre las ejecución de actividades físico recreativas y la calidad de vida del adulto mayor, mientras se realice estas actividades el adulto mayor tendrá una mejora calidad de vida. </a:t>
          </a:r>
          <a:endParaRPr lang="es-EC" sz="1900" kern="1200" dirty="0"/>
        </a:p>
      </dsp:txBody>
      <dsp:txXfrm>
        <a:off x="4315075" y="2804"/>
        <a:ext cx="4616398" cy="2087923"/>
      </dsp:txXfrm>
    </dsp:sp>
    <dsp:sp modelId="{14A1951F-110A-4052-B23B-053320872D56}">
      <dsp:nvSpPr>
        <dsp:cNvPr id="0" name=""/>
        <dsp:cNvSpPr/>
      </dsp:nvSpPr>
      <dsp:spPr>
        <a:xfrm>
          <a:off x="2041326" y="2804"/>
          <a:ext cx="2067044" cy="2087923"/>
        </a:xfrm>
        <a:prstGeom prst="rect">
          <a:avLst/>
        </a:prstGeom>
        <a:solidFill>
          <a:srgbClr val="9EB78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F384AC-3A3C-4E30-9C86-F24E8FCA76CF}">
      <dsp:nvSpPr>
        <dsp:cNvPr id="0" name=""/>
        <dsp:cNvSpPr/>
      </dsp:nvSpPr>
      <dsp:spPr>
        <a:xfrm>
          <a:off x="2041326" y="2435234"/>
          <a:ext cx="4616398" cy="2087923"/>
        </a:xfrm>
        <a:prstGeom prst="rect">
          <a:avLst/>
        </a:prstGeom>
        <a:solidFill>
          <a:srgbClr val="0B724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MX" sz="1900" kern="1200" dirty="0"/>
            <a:t>Además mencionar que la inclusión de actividades físico recreativas pueden ser parte de tratamientos terapéuticos dirigidos al adulto mayor, con un nivel de significancia importante en la mejora de las capacidades físicas como la fuerza, el equilibrio, la flexibilidad; entre otras.</a:t>
          </a:r>
          <a:endParaRPr lang="es-EC" sz="1900" kern="1200" dirty="0"/>
        </a:p>
      </dsp:txBody>
      <dsp:txXfrm>
        <a:off x="2041326" y="2435234"/>
        <a:ext cx="4616398" cy="2087923"/>
      </dsp:txXfrm>
    </dsp:sp>
    <dsp:sp modelId="{9A373A93-15DE-427A-83FA-5111BAA7EA0B}">
      <dsp:nvSpPr>
        <dsp:cNvPr id="0" name=""/>
        <dsp:cNvSpPr/>
      </dsp:nvSpPr>
      <dsp:spPr>
        <a:xfrm>
          <a:off x="6864429" y="2435234"/>
          <a:ext cx="2067044" cy="2087923"/>
        </a:xfrm>
        <a:prstGeom prst="rect">
          <a:avLst/>
        </a:prstGeom>
        <a:solidFill>
          <a:srgbClr val="0B724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8DB6E-2AF7-494C-9EB3-C19ED80672BD}">
      <dsp:nvSpPr>
        <dsp:cNvPr id="0" name=""/>
        <dsp:cNvSpPr/>
      </dsp:nvSpPr>
      <dsp:spPr>
        <a:xfrm>
          <a:off x="0" y="703539"/>
          <a:ext cx="11955439" cy="1033200"/>
        </a:xfrm>
        <a:prstGeom prst="rect">
          <a:avLst/>
        </a:prstGeom>
        <a:solidFill>
          <a:schemeClr val="lt1">
            <a:alpha val="90000"/>
            <a:hueOff val="0"/>
            <a:satOff val="0"/>
            <a:lumOff val="0"/>
            <a:alphaOff val="0"/>
          </a:schemeClr>
        </a:solidFill>
        <a:ln w="25400" cap="flat" cmpd="sng" algn="ctr">
          <a:solidFill>
            <a:srgbClr val="0B7242"/>
          </a:solidFill>
          <a:prstDash val="solid"/>
        </a:ln>
        <a:effectLst/>
      </dsp:spPr>
      <dsp:style>
        <a:lnRef idx="2">
          <a:scrgbClr r="0" g="0" b="0"/>
        </a:lnRef>
        <a:fillRef idx="1">
          <a:scrgbClr r="0" g="0" b="0"/>
        </a:fillRef>
        <a:effectRef idx="0">
          <a:scrgbClr r="0" g="0" b="0"/>
        </a:effectRef>
        <a:fontRef idx="minor"/>
      </dsp:style>
      <dsp:txBody>
        <a:bodyPr spcFirstLastPara="0" vert="horz" wrap="square" lIns="927875" tIns="770636" rIns="927875" bIns="85344" numCol="1" spcCol="1270" anchor="t" anchorCtr="0">
          <a:noAutofit/>
        </a:bodyPr>
        <a:lstStyle/>
        <a:p>
          <a:pPr marL="114300" lvl="1" indent="-114300" algn="l" defTabSz="533400">
            <a:lnSpc>
              <a:spcPct val="90000"/>
            </a:lnSpc>
            <a:spcBef>
              <a:spcPct val="0"/>
            </a:spcBef>
            <a:spcAft>
              <a:spcPct val="15000"/>
            </a:spcAft>
            <a:buChar char="•"/>
          </a:pPr>
          <a:endParaRPr lang="es-EC" sz="1200" kern="1200" dirty="0"/>
        </a:p>
      </dsp:txBody>
      <dsp:txXfrm>
        <a:off x="0" y="703539"/>
        <a:ext cx="11955439" cy="1033200"/>
      </dsp:txXfrm>
    </dsp:sp>
    <dsp:sp modelId="{6FE16A97-0023-40B7-B765-B0B6CFC7AE3B}">
      <dsp:nvSpPr>
        <dsp:cNvPr id="0" name=""/>
        <dsp:cNvSpPr/>
      </dsp:nvSpPr>
      <dsp:spPr>
        <a:xfrm>
          <a:off x="597771" y="98379"/>
          <a:ext cx="10224925" cy="1210320"/>
        </a:xfrm>
        <a:prstGeom prst="roundRect">
          <a:avLst/>
        </a:prstGeom>
        <a:solidFill>
          <a:srgbClr val="0B724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6321" tIns="0" rIns="316321" bIns="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s-EC" sz="1400" kern="1200" dirty="0"/>
            <a:t>El programa recreativo fue de gran ayuda para el Adulto Mayor, porque conjuntamente con una buena alimentación se logró disminuir el IMC; además se logró  beneficios tales como: mejorar la fuerza muscular, flexibilidad y equilibrio en la mayoría de los participantes. En este sentido el </a:t>
          </a:r>
          <a:r>
            <a:rPr lang="es-MX" sz="1400" kern="1200" dirty="0"/>
            <a:t>programa recreativo puede ser útil para futuros estudios ya que se evidencio en el adulto mayor tiene el tiempo libre y la predisposición para desarrollar los cinco días de la semana.</a:t>
          </a:r>
          <a:endParaRPr lang="es-EC" sz="1400" kern="1200" dirty="0"/>
        </a:p>
      </dsp:txBody>
      <dsp:txXfrm>
        <a:off x="656854" y="157462"/>
        <a:ext cx="10106759" cy="1092154"/>
      </dsp:txXfrm>
    </dsp:sp>
    <dsp:sp modelId="{F4E5B6A3-85B9-4B54-A104-2324211AA1A8}">
      <dsp:nvSpPr>
        <dsp:cNvPr id="0" name=""/>
        <dsp:cNvSpPr/>
      </dsp:nvSpPr>
      <dsp:spPr>
        <a:xfrm>
          <a:off x="0" y="2563299"/>
          <a:ext cx="11955439" cy="1033200"/>
        </a:xfrm>
        <a:prstGeom prst="rect">
          <a:avLst/>
        </a:prstGeom>
        <a:solidFill>
          <a:schemeClr val="lt1">
            <a:alpha val="90000"/>
            <a:hueOff val="0"/>
            <a:satOff val="0"/>
            <a:lumOff val="0"/>
            <a:alphaOff val="0"/>
          </a:schemeClr>
        </a:solidFill>
        <a:ln w="25400" cap="flat" cmpd="sng" algn="ctr">
          <a:solidFill>
            <a:srgbClr val="9EB786"/>
          </a:solidFill>
          <a:prstDash val="solid"/>
        </a:ln>
        <a:effectLst/>
      </dsp:spPr>
      <dsp:style>
        <a:lnRef idx="2">
          <a:scrgbClr r="0" g="0" b="0"/>
        </a:lnRef>
        <a:fillRef idx="1">
          <a:scrgbClr r="0" g="0" b="0"/>
        </a:fillRef>
        <a:effectRef idx="0">
          <a:scrgbClr r="0" g="0" b="0"/>
        </a:effectRef>
        <a:fontRef idx="minor"/>
      </dsp:style>
      <dsp:txBody>
        <a:bodyPr spcFirstLastPara="0" vert="horz" wrap="square" lIns="927875" tIns="770636" rIns="927875" bIns="85344" numCol="1" spcCol="1270" anchor="t" anchorCtr="0">
          <a:noAutofit/>
        </a:bodyPr>
        <a:lstStyle/>
        <a:p>
          <a:pPr marL="114300" lvl="1" indent="-114300" algn="l" defTabSz="533400">
            <a:lnSpc>
              <a:spcPct val="90000"/>
            </a:lnSpc>
            <a:spcBef>
              <a:spcPct val="0"/>
            </a:spcBef>
            <a:spcAft>
              <a:spcPct val="15000"/>
            </a:spcAft>
            <a:buChar char="•"/>
          </a:pPr>
          <a:endParaRPr lang="es-EC" sz="1200" kern="1200" dirty="0"/>
        </a:p>
      </dsp:txBody>
      <dsp:txXfrm>
        <a:off x="0" y="2563299"/>
        <a:ext cx="11955439" cy="1033200"/>
      </dsp:txXfrm>
    </dsp:sp>
    <dsp:sp modelId="{A88F7FE6-3B84-4CA6-85FA-A4434F94655D}">
      <dsp:nvSpPr>
        <dsp:cNvPr id="0" name=""/>
        <dsp:cNvSpPr/>
      </dsp:nvSpPr>
      <dsp:spPr>
        <a:xfrm>
          <a:off x="597771" y="1958139"/>
          <a:ext cx="10197559" cy="1210320"/>
        </a:xfrm>
        <a:prstGeom prst="roundRect">
          <a:avLst/>
        </a:prstGeom>
        <a:solidFill>
          <a:srgbClr val="9EB78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6321" tIns="0" rIns="316321" bIns="0" numCol="1" spcCol="1270" anchor="ctr" anchorCtr="0">
          <a:noAutofit/>
        </a:bodyPr>
        <a:lstStyle/>
        <a:p>
          <a:pPr marL="0" lvl="0" indent="0" algn="l" defTabSz="666750">
            <a:lnSpc>
              <a:spcPct val="90000"/>
            </a:lnSpc>
            <a:spcBef>
              <a:spcPct val="0"/>
            </a:spcBef>
            <a:spcAft>
              <a:spcPct val="35000"/>
            </a:spcAft>
            <a:buFont typeface="Symbol" panose="05050102010706020507" pitchFamily="18" charset="2"/>
            <a:buNone/>
          </a:pPr>
          <a:r>
            <a:rPr lang="es-EC" sz="1500" kern="1200" dirty="0"/>
            <a:t>De acuerdo a los resultados obtenidos se puede comparar los valores iniciales y finales de los test aplicados, en donde se evidencia que la aplicación del programa físico recreativo online basado en ejercicios funcionales, adaptados en un grupo de adultos mayores en aislamiento por la pandemia de COVID-19 fue favorable, ya que se encontró un incremento en las repeticiones de los ejercicios funcionales en un 100% y   reduciendo el IMC 83,34% de sus participantes, convirtiéndose en una herramienta eficaz para el mejoramiento de su bienestar físico, en la vida del adulto mayor.</a:t>
          </a:r>
        </a:p>
      </dsp:txBody>
      <dsp:txXfrm>
        <a:off x="656854" y="2017222"/>
        <a:ext cx="10079393" cy="1092154"/>
      </dsp:txXfrm>
    </dsp:sp>
    <dsp:sp modelId="{89D29148-086F-4813-A9CB-20651F702082}">
      <dsp:nvSpPr>
        <dsp:cNvPr id="0" name=""/>
        <dsp:cNvSpPr/>
      </dsp:nvSpPr>
      <dsp:spPr>
        <a:xfrm>
          <a:off x="0" y="4521438"/>
          <a:ext cx="11955439" cy="103320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B5649CA3-2432-42C8-BD6A-209F00AABBDE}">
      <dsp:nvSpPr>
        <dsp:cNvPr id="0" name=""/>
        <dsp:cNvSpPr/>
      </dsp:nvSpPr>
      <dsp:spPr>
        <a:xfrm>
          <a:off x="597771" y="3817899"/>
          <a:ext cx="10146593" cy="1210320"/>
        </a:xfrm>
        <a:prstGeom prst="roundRect">
          <a:avLst/>
        </a:prstGeom>
        <a:solidFill>
          <a:srgbClr val="FF0000"/>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6321" tIns="0" rIns="316321" bIns="0" numCol="1" spcCol="1270" anchor="ctr" anchorCtr="0">
          <a:noAutofit/>
        </a:bodyPr>
        <a:lstStyle/>
        <a:p>
          <a:pPr marL="0" lvl="0" indent="0" algn="just" defTabSz="711200">
            <a:lnSpc>
              <a:spcPct val="90000"/>
            </a:lnSpc>
            <a:spcBef>
              <a:spcPct val="0"/>
            </a:spcBef>
            <a:spcAft>
              <a:spcPct val="35000"/>
            </a:spcAft>
            <a:buFont typeface="Symbol" panose="05050102010706020507" pitchFamily="18" charset="2"/>
            <a:buNone/>
          </a:pPr>
          <a:r>
            <a:rPr lang="es-EC" sz="1600" kern="1200" dirty="0"/>
            <a:t>Al finalizar la aplicación del programa recreativo online basado en ejercicios funcionales de actividad física, se incentivó a la mejora de hábitos y estilos de vida saludables, a partir de los resultados obtenidos con los valores iniciales y finales del test SFT, la fuerza muscular de los participantes muestra un incremento significativo por lo que se concluye en que el programa es efectivo para los adultos mayores en cualquiera de sus fajas etarias.</a:t>
          </a:r>
        </a:p>
      </dsp:txBody>
      <dsp:txXfrm>
        <a:off x="656854" y="3876982"/>
        <a:ext cx="10028427" cy="10921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0AD91-08AC-4C51-A947-8C97518B0D53}">
      <dsp:nvSpPr>
        <dsp:cNvPr id="0" name=""/>
        <dsp:cNvSpPr/>
      </dsp:nvSpPr>
      <dsp:spPr>
        <a:xfrm>
          <a:off x="0" y="892383"/>
          <a:ext cx="11955439" cy="1486800"/>
        </a:xfrm>
        <a:prstGeom prst="rect">
          <a:avLst/>
        </a:prstGeom>
        <a:solidFill>
          <a:schemeClr val="lt1">
            <a:alpha val="90000"/>
            <a:hueOff val="0"/>
            <a:satOff val="0"/>
            <a:lumOff val="0"/>
            <a:alphaOff val="0"/>
          </a:schemeClr>
        </a:solidFill>
        <a:ln w="25400" cap="flat" cmpd="sng" algn="ctr">
          <a:solidFill>
            <a:srgbClr val="0B7242"/>
          </a:solidFill>
          <a:prstDash val="solid"/>
        </a:ln>
        <a:effectLst/>
      </dsp:spPr>
      <dsp:style>
        <a:lnRef idx="2">
          <a:scrgbClr r="0" g="0" b="0"/>
        </a:lnRef>
        <a:fillRef idx="1">
          <a:scrgbClr r="0" g="0" b="0"/>
        </a:fillRef>
        <a:effectRef idx="0">
          <a:scrgbClr r="0" g="0" b="0"/>
        </a:effectRef>
        <a:fontRef idx="minor"/>
      </dsp:style>
    </dsp:sp>
    <dsp:sp modelId="{D5622CB2-F6D3-4B5B-917D-A0E6F93EF1CF}">
      <dsp:nvSpPr>
        <dsp:cNvPr id="0" name=""/>
        <dsp:cNvSpPr/>
      </dsp:nvSpPr>
      <dsp:spPr>
        <a:xfrm>
          <a:off x="597771" y="21543"/>
          <a:ext cx="10224925" cy="1741680"/>
        </a:xfrm>
        <a:prstGeom prst="roundRect">
          <a:avLst/>
        </a:prstGeom>
        <a:solidFill>
          <a:srgbClr val="0B724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6321" tIns="0" rIns="316321" bIns="0" numCol="1" spcCol="1270" anchor="ctr" anchorCtr="0">
          <a:noAutofit/>
        </a:bodyPr>
        <a:lstStyle/>
        <a:p>
          <a:pPr marL="0" lvl="0" indent="0" algn="just" defTabSz="800100">
            <a:lnSpc>
              <a:spcPct val="90000"/>
            </a:lnSpc>
            <a:spcBef>
              <a:spcPct val="0"/>
            </a:spcBef>
            <a:spcAft>
              <a:spcPct val="35000"/>
            </a:spcAft>
            <a:buFont typeface="Symbol" panose="05050102010706020507" pitchFamily="18" charset="2"/>
            <a:buNone/>
          </a:pPr>
          <a:r>
            <a:rPr lang="es-EC" sz="1800" kern="1200" dirty="0"/>
            <a:t>Antes y después de la intervención (aplicación del programa), se realizó una comparación con los valores iníciales y finales de los test SFT y IMC, la que muestra menor IMC y SFT lo que permite concluir, que el programa aplicado es beneficioso para los adultos mayores ya que mejora, su estado físico y emocional, lo que se logra es educar a las personas a un estilo de vida saludable. </a:t>
          </a:r>
        </a:p>
      </dsp:txBody>
      <dsp:txXfrm>
        <a:off x="682793" y="106565"/>
        <a:ext cx="10054881" cy="1571636"/>
      </dsp:txXfrm>
    </dsp:sp>
    <dsp:sp modelId="{902A5223-FD10-4CA9-B05D-228D3022146B}">
      <dsp:nvSpPr>
        <dsp:cNvPr id="0" name=""/>
        <dsp:cNvSpPr/>
      </dsp:nvSpPr>
      <dsp:spPr>
        <a:xfrm>
          <a:off x="0" y="3568623"/>
          <a:ext cx="11955439" cy="1486800"/>
        </a:xfrm>
        <a:prstGeom prst="rect">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CBC3CA90-B504-4CC4-85E2-E153620459A4}">
      <dsp:nvSpPr>
        <dsp:cNvPr id="0" name=""/>
        <dsp:cNvSpPr/>
      </dsp:nvSpPr>
      <dsp:spPr>
        <a:xfrm>
          <a:off x="597771" y="2697783"/>
          <a:ext cx="10233963" cy="174168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6321" tIns="0" rIns="316321" bIns="0" numCol="1" spcCol="1270" anchor="ctr" anchorCtr="0">
          <a:noAutofit/>
        </a:bodyPr>
        <a:lstStyle/>
        <a:p>
          <a:pPr marL="0" lvl="0" indent="0" algn="just" defTabSz="800100">
            <a:lnSpc>
              <a:spcPct val="90000"/>
            </a:lnSpc>
            <a:spcBef>
              <a:spcPct val="0"/>
            </a:spcBef>
            <a:spcAft>
              <a:spcPct val="35000"/>
            </a:spcAft>
            <a:buFont typeface="Symbol" panose="05050102010706020507" pitchFamily="18" charset="2"/>
            <a:buNone/>
          </a:pPr>
          <a:r>
            <a:rPr lang="es-MX" sz="1800" kern="1200" dirty="0"/>
            <a:t>Producto de la evaluación de los resultados del pre test y </a:t>
          </a:r>
          <a:r>
            <a:rPr lang="es-MX" sz="1800" kern="1200" dirty="0" err="1"/>
            <a:t>pos</a:t>
          </a:r>
          <a:r>
            <a:rPr lang="es-MX" sz="1800" kern="1200" dirty="0"/>
            <a:t> test, se comprueba la hipótesis, rechazando la Ho y se acepta la H1, concluyendo que el programa aplicado presento incidencias significativas; coincidiendo con investigaciones previas relacionadas con la presente investigación; en donde se presenta una relación directamente proporcional entre las ejecución de actividades físico recreativas y la calidad de vida del adulto mayor.</a:t>
          </a:r>
          <a:endParaRPr lang="es-EC" sz="1800" kern="1200" dirty="0"/>
        </a:p>
      </dsp:txBody>
      <dsp:txXfrm>
        <a:off x="682793" y="2782805"/>
        <a:ext cx="10063919" cy="157163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EA366-3EEA-4212-B8DE-618BA99478C6}" type="datetimeFigureOut">
              <a:rPr lang="es-EC" smtClean="0"/>
              <a:t>1/12/2021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E916F9-6C7D-4665-AEEB-B331798B20DC}" type="slidenum">
              <a:rPr lang="es-EC" smtClean="0"/>
              <a:t>‹Nº›</a:t>
            </a:fld>
            <a:endParaRPr lang="es-EC"/>
          </a:p>
        </p:txBody>
      </p:sp>
    </p:spTree>
    <p:extLst>
      <p:ext uri="{BB962C8B-B14F-4D97-AF65-F5344CB8AC3E}">
        <p14:creationId xmlns:p14="http://schemas.microsoft.com/office/powerpoint/2010/main" val="213956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arget="../embeddings/oleObject1.bin" Type="http://schemas.openxmlformats.org/officeDocument/2006/relationships/oleObject"/><Relationship Id="rId2" Target="../slideMasters/slideMaster1.xml" Type="http://schemas.openxmlformats.org/officeDocument/2006/relationships/slideMaster"/><Relationship Id="rId1" Target="../drawings/vmlDrawing1.vml" Type="http://schemas.openxmlformats.org/officeDocument/2006/relationships/vmlDrawing"/><Relationship Id="rId6" Target="../media/image3.jpeg" Type="http://schemas.openxmlformats.org/officeDocument/2006/relationships/image"/><Relationship Id="rId5" Target="../media/image2.jpeg" Type="http://schemas.openxmlformats.org/officeDocument/2006/relationships/image"/><Relationship Id="rId4" Target="../media/image1.emf" Type="http://schemas.openxmlformats.org/officeDocument/2006/relationships/image"/></Relationships>
</file>

<file path=ppt/slideLayouts/_rels/slideLayout13.xml.rels><?xml version="1.0" encoding="UTF-8" standalone="yes" ?><Relationships xmlns="http://schemas.openxmlformats.org/package/2006/relationships"><Relationship Id="rId3" Target="../embeddings/oleObject1.bin" Type="http://schemas.openxmlformats.org/officeDocument/2006/relationships/oleObject"/><Relationship Id="rId2" Target="../slideMasters/slideMaster2.xml" Type="http://schemas.openxmlformats.org/officeDocument/2006/relationships/slideMaster"/><Relationship Id="rId1" Target="../drawings/vmlDrawing2.vml" Type="http://schemas.openxmlformats.org/officeDocument/2006/relationships/vmlDrawing"/><Relationship Id="rId6" Target="../media/image3.jpeg" Type="http://schemas.openxmlformats.org/officeDocument/2006/relationships/image"/><Relationship Id="rId5" Target="../media/image2.jpeg" Type="http://schemas.openxmlformats.org/officeDocument/2006/relationships/image"/><Relationship Id="rId4" Target="../media/image1.emf" Type="http://schemas.openxmlformats.org/officeDocument/2006/relationships/image"/></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A275DB-CF0C-4735-9BD3-9C121AEB41C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86049649-F3DD-4718-A253-4B2C6D454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D9FB3229-B643-484D-8EEB-1F53C31D1725}"/>
              </a:ext>
            </a:extLst>
          </p:cNvPr>
          <p:cNvSpPr>
            <a:spLocks noGrp="1"/>
          </p:cNvSpPr>
          <p:nvPr>
            <p:ph type="dt" sz="half" idx="10"/>
          </p:nvPr>
        </p:nvSpPr>
        <p:spPr/>
        <p:txBody>
          <a:bodyPr/>
          <a:lstStyle/>
          <a:p>
            <a:fld id="{837CA914-330B-452A-9BB3-F26B57ABFD90}" type="datetimeFigureOut">
              <a:rPr lang="es-EC" smtClean="0"/>
              <a:t>1/12/2021</a:t>
            </a:fld>
            <a:endParaRPr lang="es-EC"/>
          </a:p>
        </p:txBody>
      </p:sp>
      <p:sp>
        <p:nvSpPr>
          <p:cNvPr id="5" name="Marcador de pie de página 4">
            <a:extLst>
              <a:ext uri="{FF2B5EF4-FFF2-40B4-BE49-F238E27FC236}">
                <a16:creationId xmlns:a16="http://schemas.microsoft.com/office/drawing/2014/main" id="{9A36488F-F824-41D7-92F1-9E4975E74054}"/>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4551FB27-3C50-4016-BD80-372385C8D241}"/>
              </a:ext>
            </a:extLst>
          </p:cNvPr>
          <p:cNvSpPr>
            <a:spLocks noGrp="1"/>
          </p:cNvSpPr>
          <p:nvPr>
            <p:ph type="sldNum" sz="quarter" idx="12"/>
          </p:nvPr>
        </p:nvSpPr>
        <p:spPr/>
        <p:txBody>
          <a:bodyPr/>
          <a:lstStyle/>
          <a:p>
            <a:fld id="{BF195F82-B921-4E82-AC2D-57ACFA9BE5B5}" type="slidenum">
              <a:rPr lang="es-EC" smtClean="0"/>
              <a:t>‹Nº›</a:t>
            </a:fld>
            <a:endParaRPr lang="es-EC"/>
          </a:p>
        </p:txBody>
      </p:sp>
    </p:spTree>
    <p:extLst>
      <p:ext uri="{BB962C8B-B14F-4D97-AF65-F5344CB8AC3E}">
        <p14:creationId xmlns:p14="http://schemas.microsoft.com/office/powerpoint/2010/main" val="300842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9C059E-9900-492B-BBAC-78EAB5F0D4AC}"/>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CEA2BE98-7C36-4415-8F3E-4BA710F8984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998964CB-8016-4579-B384-40D5D539DF4C}"/>
              </a:ext>
            </a:extLst>
          </p:cNvPr>
          <p:cNvSpPr>
            <a:spLocks noGrp="1"/>
          </p:cNvSpPr>
          <p:nvPr>
            <p:ph type="dt" sz="half" idx="10"/>
          </p:nvPr>
        </p:nvSpPr>
        <p:spPr/>
        <p:txBody>
          <a:bodyPr/>
          <a:lstStyle/>
          <a:p>
            <a:fld id="{837CA914-330B-452A-9BB3-F26B57ABFD90}" type="datetimeFigureOut">
              <a:rPr lang="es-EC" smtClean="0"/>
              <a:t>1/12/2021</a:t>
            </a:fld>
            <a:endParaRPr lang="es-EC"/>
          </a:p>
        </p:txBody>
      </p:sp>
      <p:sp>
        <p:nvSpPr>
          <p:cNvPr id="5" name="Marcador de pie de página 4">
            <a:extLst>
              <a:ext uri="{FF2B5EF4-FFF2-40B4-BE49-F238E27FC236}">
                <a16:creationId xmlns:a16="http://schemas.microsoft.com/office/drawing/2014/main" id="{FD2CC23F-7084-44F6-8BCE-3AE128652F9F}"/>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FCA5543B-20D1-47E9-884E-C8EC4BEFEC9A}"/>
              </a:ext>
            </a:extLst>
          </p:cNvPr>
          <p:cNvSpPr>
            <a:spLocks noGrp="1"/>
          </p:cNvSpPr>
          <p:nvPr>
            <p:ph type="sldNum" sz="quarter" idx="12"/>
          </p:nvPr>
        </p:nvSpPr>
        <p:spPr/>
        <p:txBody>
          <a:bodyPr/>
          <a:lstStyle/>
          <a:p>
            <a:fld id="{BF195F82-B921-4E82-AC2D-57ACFA9BE5B5}" type="slidenum">
              <a:rPr lang="es-EC" smtClean="0"/>
              <a:t>‹Nº›</a:t>
            </a:fld>
            <a:endParaRPr lang="es-EC"/>
          </a:p>
        </p:txBody>
      </p:sp>
    </p:spTree>
    <p:extLst>
      <p:ext uri="{BB962C8B-B14F-4D97-AF65-F5344CB8AC3E}">
        <p14:creationId xmlns:p14="http://schemas.microsoft.com/office/powerpoint/2010/main" val="2278888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1F3CB14-2C1B-479F-9298-F75632A0E17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6B0080A3-141F-4C7C-ACD5-E2F38FA1621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8BAB23C9-3BF6-4186-A885-D24035388C8E}"/>
              </a:ext>
            </a:extLst>
          </p:cNvPr>
          <p:cNvSpPr>
            <a:spLocks noGrp="1"/>
          </p:cNvSpPr>
          <p:nvPr>
            <p:ph type="dt" sz="half" idx="10"/>
          </p:nvPr>
        </p:nvSpPr>
        <p:spPr/>
        <p:txBody>
          <a:bodyPr/>
          <a:lstStyle/>
          <a:p>
            <a:fld id="{837CA914-330B-452A-9BB3-F26B57ABFD90}" type="datetimeFigureOut">
              <a:rPr lang="es-EC" smtClean="0"/>
              <a:t>1/12/2021</a:t>
            </a:fld>
            <a:endParaRPr lang="es-EC"/>
          </a:p>
        </p:txBody>
      </p:sp>
      <p:sp>
        <p:nvSpPr>
          <p:cNvPr id="5" name="Marcador de pie de página 4">
            <a:extLst>
              <a:ext uri="{FF2B5EF4-FFF2-40B4-BE49-F238E27FC236}">
                <a16:creationId xmlns:a16="http://schemas.microsoft.com/office/drawing/2014/main" id="{DAA5B35B-04A1-4B78-9A99-033BA05F453C}"/>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00122973-4B82-42EC-AA89-FC4BAFBDD30A}"/>
              </a:ext>
            </a:extLst>
          </p:cNvPr>
          <p:cNvSpPr>
            <a:spLocks noGrp="1"/>
          </p:cNvSpPr>
          <p:nvPr>
            <p:ph type="sldNum" sz="quarter" idx="12"/>
          </p:nvPr>
        </p:nvSpPr>
        <p:spPr/>
        <p:txBody>
          <a:bodyPr/>
          <a:lstStyle/>
          <a:p>
            <a:fld id="{BF195F82-B921-4E82-AC2D-57ACFA9BE5B5}" type="slidenum">
              <a:rPr lang="es-EC" smtClean="0"/>
              <a:t>‹Nº›</a:t>
            </a:fld>
            <a:endParaRPr lang="es-EC"/>
          </a:p>
        </p:txBody>
      </p:sp>
    </p:spTree>
    <p:extLst>
      <p:ext uri="{BB962C8B-B14F-4D97-AF65-F5344CB8AC3E}">
        <p14:creationId xmlns:p14="http://schemas.microsoft.com/office/powerpoint/2010/main" val="1959891522"/>
      </p:ext>
    </p:extLst>
  </p:cSld>
  <p:clrMapOvr>
    <a:masterClrMapping/>
  </p:clrMapOvr>
</p:sldLayout>
</file>

<file path=ppt/slideLayouts/slideLayout12.xml><?xml version="1.0" encoding="utf-8"?>
<p:sldLayout xmlns:p="http://schemas.openxmlformats.org/presentationml/2006/main" xmlns:a="http://schemas.openxmlformats.org/drawingml/2006/main" xmlns:r="http://schemas.openxmlformats.org/officeDocument/2006/relationships" showMasterSp="0" type="title">
  <p:cSld name="1_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imgH="5621400" imgW="9151920" name="CorelDRAW" progId="" r:id="rId3" spid="_x0000_s3130">
                  <p:embed/>
                </p:oleObj>
              </mc:Choice>
              <mc:Fallback>
                <p:oleObj imgH="5621400" imgW="9151920" name="CorelDRAW" progId="" r:id="rId3">
                  <p:embed/>
                  <p:pic>
                    <p:nvPicPr>
                      <p:cNvPr id="17454" name="Object 46"/>
                      <p:cNvPicPr>
                        <a:picLocks noChangeArrowheads="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endParaRPr dirty="0" lang="es-ES" sz="1400"/>
          </a:p>
        </p:txBody>
      </p:sp>
      <p:sp>
        <p:nvSpPr>
          <p:cNvPr id="17433" name="Rectangle 25"/>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a:endParaRPr dirty="0" lang="es-ES" sz="1400"/>
          </a:p>
        </p:txBody>
      </p:sp>
      <p:sp>
        <p:nvSpPr>
          <p:cNvPr id="17434" name="Rectangle 26"/>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endParaRPr dirty="0" lang="es-ES" sz="1400"/>
          </a:p>
        </p:txBody>
      </p:sp>
      <p:sp>
        <p:nvSpPr>
          <p:cNvPr id="17435" name="Rectangle 27"/>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a:endParaRPr dirty="0" lang="es-ES" sz="1400"/>
          </a:p>
        </p:txBody>
      </p:sp>
      <p:pic>
        <p:nvPicPr>
          <p:cNvPr descr="bannner 2" id="17456" name="Picture 48"/>
          <p:cNvPicPr>
            <a:picLocks noChangeArrowheads="1" noChangeAspect="1"/>
          </p:cNvPicPr>
          <p:nvPr/>
        </p:nvPicPr>
        <p:blipFill>
          <a:blip cstate="print" r:embed="rId5"/>
          <a:srcRect/>
          <a:stretch>
            <a:fillRect/>
          </a:stretch>
        </p:blipFill>
        <p:spPr bwMode="auto">
          <a:xfrm>
            <a:off x="0" y="5722938"/>
            <a:ext cx="12192000" cy="1135062"/>
          </a:xfrm>
          <a:prstGeom prst="rect">
            <a:avLst/>
          </a:prstGeom>
          <a:noFill/>
        </p:spPr>
      </p:pic>
      <p:sp>
        <p:nvSpPr>
          <p:cNvPr id="17458" name="Oval 50"/>
          <p:cNvSpPr>
            <a:spLocks noChangeArrowheads="1"/>
          </p:cNvSpPr>
          <p:nvPr/>
        </p:nvSpPr>
        <p:spPr bwMode="auto">
          <a:xfrm>
            <a:off x="289984" y="260351"/>
            <a:ext cx="1056216" cy="792163"/>
          </a:xfrm>
          <a:prstGeom prst="ellipse">
            <a:avLst/>
          </a:prstGeom>
          <a:solidFill>
            <a:schemeClr val="bg1"/>
          </a:solidFill>
          <a:ln w="9525">
            <a:noFill/>
            <a:round/>
            <a:headEnd/>
            <a:tailEnd/>
          </a:ln>
          <a:effectLst/>
        </p:spPr>
        <p:txBody>
          <a:bodyPr anchor="ctr" wrap="none"/>
          <a:lstStyle/>
          <a:p>
            <a:endParaRPr dirty="0" lang="es-ES" sz="1800"/>
          </a:p>
        </p:txBody>
      </p:sp>
      <p:pic>
        <p:nvPicPr>
          <p:cNvPr id="10" name="Picture 9"/>
          <p:cNvPicPr>
            <a:picLocks noChangeAspect="1"/>
          </p:cNvPicPr>
          <p:nvPr/>
        </p:nvPicPr>
        <p:blipFill rotWithShape="1">
          <a:blip cstate="print" r:embed="rId6">
            <a:extLst>
              <a:ext uri="{28A0092B-C50C-407E-A947-70E740481C1C}">
                <a14:useLocalDpi xmlns:a14="http://schemas.microsoft.com/office/drawing/2010/main" val="0"/>
              </a:ext>
            </a:extLst>
          </a:blip>
          <a:srcRect b="50"/>
          <a:stretch/>
        </p:blipFill>
        <p:spPr bwMode="auto">
          <a:xfrm>
            <a:off x="47755" y="188640"/>
            <a:ext cx="3840000" cy="6249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8486307"/>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Layout>
</file>

<file path=ppt/slideLayouts/slideLayout13.xml><?xml version="1.0" encoding="utf-8"?>
<p:sldLayout xmlns:p="http://schemas.openxmlformats.org/presentationml/2006/main" xmlns:a="http://schemas.openxmlformats.org/drawingml/2006/main" xmlns:r="http://schemas.openxmlformats.org/officeDocument/2006/relationships" preserve="1" showMasterSp="0" type="title">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imgH="5621400" imgW="9151920" name="CorelDRAW" progId="" r:id="rId3" spid="_x0000_s1084">
                  <p:embed/>
                </p:oleObj>
              </mc:Choice>
              <mc:Fallback>
                <p:oleObj imgH="5621400" imgW="9151920" name="CorelDRAW" progId="" r:id="rId3">
                  <p:embed/>
                  <p:pic>
                    <p:nvPicPr>
                      <p:cNvPr id="17454" name="Object 46"/>
                      <p:cNvPicPr>
                        <a:picLocks noChangeArrowheads="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endParaRPr dirty="0" lang="es-ES" sz="1400"/>
          </a:p>
        </p:txBody>
      </p:sp>
      <p:sp>
        <p:nvSpPr>
          <p:cNvPr id="17433" name="Rectangle 25"/>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a:endParaRPr dirty="0" lang="es-ES" sz="1400"/>
          </a:p>
        </p:txBody>
      </p:sp>
      <p:sp>
        <p:nvSpPr>
          <p:cNvPr id="17434" name="Rectangle 26"/>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endParaRPr dirty="0" lang="es-ES" sz="1400"/>
          </a:p>
        </p:txBody>
      </p:sp>
      <p:sp>
        <p:nvSpPr>
          <p:cNvPr id="17435" name="Rectangle 27"/>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a:endParaRPr dirty="0" lang="es-ES" sz="1400"/>
          </a:p>
        </p:txBody>
      </p:sp>
      <p:pic>
        <p:nvPicPr>
          <p:cNvPr descr="bannner 2" id="17456" name="Picture 48"/>
          <p:cNvPicPr>
            <a:picLocks noChangeArrowheads="1" noChangeAspect="1"/>
          </p:cNvPicPr>
          <p:nvPr/>
        </p:nvPicPr>
        <p:blipFill>
          <a:blip cstate="print" r:embed="rId5"/>
          <a:srcRect/>
          <a:stretch>
            <a:fillRect/>
          </a:stretch>
        </p:blipFill>
        <p:spPr bwMode="auto">
          <a:xfrm>
            <a:off x="0" y="5722938"/>
            <a:ext cx="12192000" cy="1135062"/>
          </a:xfrm>
          <a:prstGeom prst="rect">
            <a:avLst/>
          </a:prstGeom>
          <a:noFill/>
        </p:spPr>
      </p:pic>
      <p:sp>
        <p:nvSpPr>
          <p:cNvPr id="17458" name="Oval 50"/>
          <p:cNvSpPr>
            <a:spLocks noChangeArrowheads="1"/>
          </p:cNvSpPr>
          <p:nvPr/>
        </p:nvSpPr>
        <p:spPr bwMode="auto">
          <a:xfrm>
            <a:off x="289984" y="260351"/>
            <a:ext cx="1056216" cy="792163"/>
          </a:xfrm>
          <a:prstGeom prst="ellipse">
            <a:avLst/>
          </a:prstGeom>
          <a:solidFill>
            <a:schemeClr val="bg1"/>
          </a:solidFill>
          <a:ln w="9525">
            <a:noFill/>
            <a:round/>
            <a:headEnd/>
            <a:tailEnd/>
          </a:ln>
          <a:effectLst/>
        </p:spPr>
        <p:txBody>
          <a:bodyPr anchor="ctr" wrap="none"/>
          <a:lstStyle/>
          <a:p>
            <a:endParaRPr dirty="0" lang="es-ES" sz="1800"/>
          </a:p>
        </p:txBody>
      </p:sp>
      <p:pic>
        <p:nvPicPr>
          <p:cNvPr id="10" name="Picture 9"/>
          <p:cNvPicPr>
            <a:picLocks noChangeAspect="1"/>
          </p:cNvPicPr>
          <p:nvPr/>
        </p:nvPicPr>
        <p:blipFill rotWithShape="1">
          <a:blip cstate="print" r:embed="rId6">
            <a:extLst>
              <a:ext uri="{28A0092B-C50C-407E-A947-70E740481C1C}">
                <a14:useLocalDpi xmlns:a14="http://schemas.microsoft.com/office/drawing/2010/main" val="0"/>
              </a:ext>
            </a:extLst>
          </a:blip>
          <a:srcRect b="50"/>
          <a:stretch/>
        </p:blipFill>
        <p:spPr bwMode="auto">
          <a:xfrm>
            <a:off x="47755" y="188640"/>
            <a:ext cx="3840000" cy="6249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6564531"/>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623392" y="1556793"/>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49739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03220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34531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83044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369319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38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B2E666-6CCE-45E3-A0B4-BFFCCDF421EB}"/>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DDBC6238-58D2-405E-B87A-FEA683DF4D2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435B84F9-4AEB-407D-988D-80C74D5F589C}"/>
              </a:ext>
            </a:extLst>
          </p:cNvPr>
          <p:cNvSpPr>
            <a:spLocks noGrp="1"/>
          </p:cNvSpPr>
          <p:nvPr>
            <p:ph type="dt" sz="half" idx="10"/>
          </p:nvPr>
        </p:nvSpPr>
        <p:spPr/>
        <p:txBody>
          <a:bodyPr/>
          <a:lstStyle/>
          <a:p>
            <a:fld id="{837CA914-330B-452A-9BB3-F26B57ABFD90}" type="datetimeFigureOut">
              <a:rPr lang="es-EC" smtClean="0"/>
              <a:t>1/12/2021</a:t>
            </a:fld>
            <a:endParaRPr lang="es-EC"/>
          </a:p>
        </p:txBody>
      </p:sp>
      <p:sp>
        <p:nvSpPr>
          <p:cNvPr id="5" name="Marcador de pie de página 4">
            <a:extLst>
              <a:ext uri="{FF2B5EF4-FFF2-40B4-BE49-F238E27FC236}">
                <a16:creationId xmlns:a16="http://schemas.microsoft.com/office/drawing/2014/main" id="{0FB50379-C2AD-4292-91F1-4F46FDCE6D49}"/>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0B367069-6211-4C6F-9F4D-E1F8E54A0526}"/>
              </a:ext>
            </a:extLst>
          </p:cNvPr>
          <p:cNvSpPr>
            <a:spLocks noGrp="1"/>
          </p:cNvSpPr>
          <p:nvPr>
            <p:ph type="sldNum" sz="quarter" idx="12"/>
          </p:nvPr>
        </p:nvSpPr>
        <p:spPr/>
        <p:txBody>
          <a:bodyPr/>
          <a:lstStyle/>
          <a:p>
            <a:fld id="{BF195F82-B921-4E82-AC2D-57ACFA9BE5B5}" type="slidenum">
              <a:rPr lang="es-EC" smtClean="0"/>
              <a:t>‹Nº›</a:t>
            </a:fld>
            <a:endParaRPr lang="es-EC"/>
          </a:p>
        </p:txBody>
      </p:sp>
    </p:spTree>
    <p:extLst>
      <p:ext uri="{BB962C8B-B14F-4D97-AF65-F5344CB8AC3E}">
        <p14:creationId xmlns:p14="http://schemas.microsoft.com/office/powerpoint/2010/main" val="34842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40264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ES" dirty="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51802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28937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70777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7988C9-96E7-45ED-BCDA-0BC97644622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15288AF4-6747-4B18-B61C-7351E0FA47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8639F55-4927-47CD-BE96-2F33C79AF793}"/>
              </a:ext>
            </a:extLst>
          </p:cNvPr>
          <p:cNvSpPr>
            <a:spLocks noGrp="1"/>
          </p:cNvSpPr>
          <p:nvPr>
            <p:ph type="dt" sz="half" idx="10"/>
          </p:nvPr>
        </p:nvSpPr>
        <p:spPr/>
        <p:txBody>
          <a:bodyPr/>
          <a:lstStyle/>
          <a:p>
            <a:fld id="{837CA914-330B-452A-9BB3-F26B57ABFD90}" type="datetimeFigureOut">
              <a:rPr lang="es-EC" smtClean="0"/>
              <a:t>1/12/2021</a:t>
            </a:fld>
            <a:endParaRPr lang="es-EC"/>
          </a:p>
        </p:txBody>
      </p:sp>
      <p:sp>
        <p:nvSpPr>
          <p:cNvPr id="5" name="Marcador de pie de página 4">
            <a:extLst>
              <a:ext uri="{FF2B5EF4-FFF2-40B4-BE49-F238E27FC236}">
                <a16:creationId xmlns:a16="http://schemas.microsoft.com/office/drawing/2014/main" id="{107F4C02-EBE6-4F25-A794-2B62F4D783D4}"/>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CEAC619F-05E3-45A5-BB1C-860B2972ECE3}"/>
              </a:ext>
            </a:extLst>
          </p:cNvPr>
          <p:cNvSpPr>
            <a:spLocks noGrp="1"/>
          </p:cNvSpPr>
          <p:nvPr>
            <p:ph type="sldNum" sz="quarter" idx="12"/>
          </p:nvPr>
        </p:nvSpPr>
        <p:spPr/>
        <p:txBody>
          <a:bodyPr/>
          <a:lstStyle/>
          <a:p>
            <a:fld id="{BF195F82-B921-4E82-AC2D-57ACFA9BE5B5}" type="slidenum">
              <a:rPr lang="es-EC" smtClean="0"/>
              <a:t>‹Nº›</a:t>
            </a:fld>
            <a:endParaRPr lang="es-EC"/>
          </a:p>
        </p:txBody>
      </p:sp>
    </p:spTree>
    <p:extLst>
      <p:ext uri="{BB962C8B-B14F-4D97-AF65-F5344CB8AC3E}">
        <p14:creationId xmlns:p14="http://schemas.microsoft.com/office/powerpoint/2010/main" val="137427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3F0677-FD88-44C1-B190-849A9C9D2297}"/>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4D798FC0-A279-404A-848B-D5D423D43CC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9A41877B-78A1-4A11-9D6A-60A535F3DF2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93AB309D-51A2-47A3-A265-A8D90D22AFE4}"/>
              </a:ext>
            </a:extLst>
          </p:cNvPr>
          <p:cNvSpPr>
            <a:spLocks noGrp="1"/>
          </p:cNvSpPr>
          <p:nvPr>
            <p:ph type="dt" sz="half" idx="10"/>
          </p:nvPr>
        </p:nvSpPr>
        <p:spPr/>
        <p:txBody>
          <a:bodyPr/>
          <a:lstStyle/>
          <a:p>
            <a:fld id="{837CA914-330B-452A-9BB3-F26B57ABFD90}" type="datetimeFigureOut">
              <a:rPr lang="es-EC" smtClean="0"/>
              <a:t>1/12/2021</a:t>
            </a:fld>
            <a:endParaRPr lang="es-EC"/>
          </a:p>
        </p:txBody>
      </p:sp>
      <p:sp>
        <p:nvSpPr>
          <p:cNvPr id="6" name="Marcador de pie de página 5">
            <a:extLst>
              <a:ext uri="{FF2B5EF4-FFF2-40B4-BE49-F238E27FC236}">
                <a16:creationId xmlns:a16="http://schemas.microsoft.com/office/drawing/2014/main" id="{74023104-9E34-4AC3-8238-65B5B5F0A76D}"/>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0FACE140-D503-4A46-AB93-FB3F57C42BC8}"/>
              </a:ext>
            </a:extLst>
          </p:cNvPr>
          <p:cNvSpPr>
            <a:spLocks noGrp="1"/>
          </p:cNvSpPr>
          <p:nvPr>
            <p:ph type="sldNum" sz="quarter" idx="12"/>
          </p:nvPr>
        </p:nvSpPr>
        <p:spPr/>
        <p:txBody>
          <a:bodyPr/>
          <a:lstStyle/>
          <a:p>
            <a:fld id="{BF195F82-B921-4E82-AC2D-57ACFA9BE5B5}" type="slidenum">
              <a:rPr lang="es-EC" smtClean="0"/>
              <a:t>‹Nº›</a:t>
            </a:fld>
            <a:endParaRPr lang="es-EC"/>
          </a:p>
        </p:txBody>
      </p:sp>
    </p:spTree>
    <p:extLst>
      <p:ext uri="{BB962C8B-B14F-4D97-AF65-F5344CB8AC3E}">
        <p14:creationId xmlns:p14="http://schemas.microsoft.com/office/powerpoint/2010/main" val="1763829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A02CC6-8C1E-4ED1-BA16-CA9FAE2CDC4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02CA5305-556D-4393-A929-EC5A8819B5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5DF0788-D57D-42A0-AF32-A2606B907F9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DC3B968F-AC15-45E5-8243-854757F1ED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360E430-95F0-4A47-B659-AD2909970AD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2C5E896F-4D80-4055-A879-77EEA34AE85E}"/>
              </a:ext>
            </a:extLst>
          </p:cNvPr>
          <p:cNvSpPr>
            <a:spLocks noGrp="1"/>
          </p:cNvSpPr>
          <p:nvPr>
            <p:ph type="dt" sz="half" idx="10"/>
          </p:nvPr>
        </p:nvSpPr>
        <p:spPr/>
        <p:txBody>
          <a:bodyPr/>
          <a:lstStyle/>
          <a:p>
            <a:fld id="{837CA914-330B-452A-9BB3-F26B57ABFD90}" type="datetimeFigureOut">
              <a:rPr lang="es-EC" smtClean="0"/>
              <a:t>1/12/2021</a:t>
            </a:fld>
            <a:endParaRPr lang="es-EC"/>
          </a:p>
        </p:txBody>
      </p:sp>
      <p:sp>
        <p:nvSpPr>
          <p:cNvPr id="8" name="Marcador de pie de página 7">
            <a:extLst>
              <a:ext uri="{FF2B5EF4-FFF2-40B4-BE49-F238E27FC236}">
                <a16:creationId xmlns:a16="http://schemas.microsoft.com/office/drawing/2014/main" id="{93E2589D-86D8-4DAE-B58D-427ED1EC4474}"/>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AE3FC2D4-580B-418E-A7D1-81C7DE7ED591}"/>
              </a:ext>
            </a:extLst>
          </p:cNvPr>
          <p:cNvSpPr>
            <a:spLocks noGrp="1"/>
          </p:cNvSpPr>
          <p:nvPr>
            <p:ph type="sldNum" sz="quarter" idx="12"/>
          </p:nvPr>
        </p:nvSpPr>
        <p:spPr/>
        <p:txBody>
          <a:bodyPr/>
          <a:lstStyle/>
          <a:p>
            <a:fld id="{BF195F82-B921-4E82-AC2D-57ACFA9BE5B5}" type="slidenum">
              <a:rPr lang="es-EC" smtClean="0"/>
              <a:t>‹Nº›</a:t>
            </a:fld>
            <a:endParaRPr lang="es-EC"/>
          </a:p>
        </p:txBody>
      </p:sp>
    </p:spTree>
    <p:extLst>
      <p:ext uri="{BB962C8B-B14F-4D97-AF65-F5344CB8AC3E}">
        <p14:creationId xmlns:p14="http://schemas.microsoft.com/office/powerpoint/2010/main" val="2737085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A7361D-E608-41E7-B9DB-FC600CA60D28}"/>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24E7B123-FFBE-4F99-BF3B-F059A61776C0}"/>
              </a:ext>
            </a:extLst>
          </p:cNvPr>
          <p:cNvSpPr>
            <a:spLocks noGrp="1"/>
          </p:cNvSpPr>
          <p:nvPr>
            <p:ph type="dt" sz="half" idx="10"/>
          </p:nvPr>
        </p:nvSpPr>
        <p:spPr/>
        <p:txBody>
          <a:bodyPr/>
          <a:lstStyle/>
          <a:p>
            <a:fld id="{837CA914-330B-452A-9BB3-F26B57ABFD90}" type="datetimeFigureOut">
              <a:rPr lang="es-EC" smtClean="0"/>
              <a:t>1/12/2021</a:t>
            </a:fld>
            <a:endParaRPr lang="es-EC"/>
          </a:p>
        </p:txBody>
      </p:sp>
      <p:sp>
        <p:nvSpPr>
          <p:cNvPr id="4" name="Marcador de pie de página 3">
            <a:extLst>
              <a:ext uri="{FF2B5EF4-FFF2-40B4-BE49-F238E27FC236}">
                <a16:creationId xmlns:a16="http://schemas.microsoft.com/office/drawing/2014/main" id="{5DE911A3-7EE4-4051-804D-1EC3CED7417C}"/>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50406DFC-95AE-4F5B-92BF-828C9A7F10A3}"/>
              </a:ext>
            </a:extLst>
          </p:cNvPr>
          <p:cNvSpPr>
            <a:spLocks noGrp="1"/>
          </p:cNvSpPr>
          <p:nvPr>
            <p:ph type="sldNum" sz="quarter" idx="12"/>
          </p:nvPr>
        </p:nvSpPr>
        <p:spPr/>
        <p:txBody>
          <a:bodyPr/>
          <a:lstStyle/>
          <a:p>
            <a:fld id="{BF195F82-B921-4E82-AC2D-57ACFA9BE5B5}" type="slidenum">
              <a:rPr lang="es-EC" smtClean="0"/>
              <a:t>‹Nº›</a:t>
            </a:fld>
            <a:endParaRPr lang="es-EC"/>
          </a:p>
        </p:txBody>
      </p:sp>
    </p:spTree>
    <p:extLst>
      <p:ext uri="{BB962C8B-B14F-4D97-AF65-F5344CB8AC3E}">
        <p14:creationId xmlns:p14="http://schemas.microsoft.com/office/powerpoint/2010/main" val="1221024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66565C3-52A8-4389-BECA-70E2A4642923}"/>
              </a:ext>
            </a:extLst>
          </p:cNvPr>
          <p:cNvSpPr>
            <a:spLocks noGrp="1"/>
          </p:cNvSpPr>
          <p:nvPr>
            <p:ph type="dt" sz="half" idx="10"/>
          </p:nvPr>
        </p:nvSpPr>
        <p:spPr/>
        <p:txBody>
          <a:bodyPr/>
          <a:lstStyle/>
          <a:p>
            <a:fld id="{837CA914-330B-452A-9BB3-F26B57ABFD90}" type="datetimeFigureOut">
              <a:rPr lang="es-EC" smtClean="0"/>
              <a:t>1/12/2021</a:t>
            </a:fld>
            <a:endParaRPr lang="es-EC"/>
          </a:p>
        </p:txBody>
      </p:sp>
      <p:sp>
        <p:nvSpPr>
          <p:cNvPr id="3" name="Marcador de pie de página 2">
            <a:extLst>
              <a:ext uri="{FF2B5EF4-FFF2-40B4-BE49-F238E27FC236}">
                <a16:creationId xmlns:a16="http://schemas.microsoft.com/office/drawing/2014/main" id="{47D4F6DC-9C5F-4787-A4C9-B86E8D778D9F}"/>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35C70FFE-2948-4A26-8373-AC6FF6083DD9}"/>
              </a:ext>
            </a:extLst>
          </p:cNvPr>
          <p:cNvSpPr>
            <a:spLocks noGrp="1"/>
          </p:cNvSpPr>
          <p:nvPr>
            <p:ph type="sldNum" sz="quarter" idx="12"/>
          </p:nvPr>
        </p:nvSpPr>
        <p:spPr/>
        <p:txBody>
          <a:bodyPr/>
          <a:lstStyle/>
          <a:p>
            <a:fld id="{BF195F82-B921-4E82-AC2D-57ACFA9BE5B5}" type="slidenum">
              <a:rPr lang="es-EC" smtClean="0"/>
              <a:t>‹Nº›</a:t>
            </a:fld>
            <a:endParaRPr lang="es-EC"/>
          </a:p>
        </p:txBody>
      </p:sp>
    </p:spTree>
    <p:extLst>
      <p:ext uri="{BB962C8B-B14F-4D97-AF65-F5344CB8AC3E}">
        <p14:creationId xmlns:p14="http://schemas.microsoft.com/office/powerpoint/2010/main" val="926398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C824FF-9B13-4A30-805B-0AA17EE38FF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6F5F4F95-CB77-4BEC-9881-2FBACA8EC2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357FBB12-A0AE-4627-BC6B-8C9FD9530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79045C4-EE82-426F-BCCE-3297F43625EA}"/>
              </a:ext>
            </a:extLst>
          </p:cNvPr>
          <p:cNvSpPr>
            <a:spLocks noGrp="1"/>
          </p:cNvSpPr>
          <p:nvPr>
            <p:ph type="dt" sz="half" idx="10"/>
          </p:nvPr>
        </p:nvSpPr>
        <p:spPr/>
        <p:txBody>
          <a:bodyPr/>
          <a:lstStyle/>
          <a:p>
            <a:fld id="{837CA914-330B-452A-9BB3-F26B57ABFD90}" type="datetimeFigureOut">
              <a:rPr lang="es-EC" smtClean="0"/>
              <a:t>1/12/2021</a:t>
            </a:fld>
            <a:endParaRPr lang="es-EC"/>
          </a:p>
        </p:txBody>
      </p:sp>
      <p:sp>
        <p:nvSpPr>
          <p:cNvPr id="6" name="Marcador de pie de página 5">
            <a:extLst>
              <a:ext uri="{FF2B5EF4-FFF2-40B4-BE49-F238E27FC236}">
                <a16:creationId xmlns:a16="http://schemas.microsoft.com/office/drawing/2014/main" id="{CE1637E2-A7FF-4CB0-AF38-4DD5C25FBF9C}"/>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52A7D39E-7405-4881-BBE6-A9EFEE5DAEDF}"/>
              </a:ext>
            </a:extLst>
          </p:cNvPr>
          <p:cNvSpPr>
            <a:spLocks noGrp="1"/>
          </p:cNvSpPr>
          <p:nvPr>
            <p:ph type="sldNum" sz="quarter" idx="12"/>
          </p:nvPr>
        </p:nvSpPr>
        <p:spPr/>
        <p:txBody>
          <a:bodyPr/>
          <a:lstStyle/>
          <a:p>
            <a:fld id="{BF195F82-B921-4E82-AC2D-57ACFA9BE5B5}" type="slidenum">
              <a:rPr lang="es-EC" smtClean="0"/>
              <a:t>‹Nº›</a:t>
            </a:fld>
            <a:endParaRPr lang="es-EC"/>
          </a:p>
        </p:txBody>
      </p:sp>
    </p:spTree>
    <p:extLst>
      <p:ext uri="{BB962C8B-B14F-4D97-AF65-F5344CB8AC3E}">
        <p14:creationId xmlns:p14="http://schemas.microsoft.com/office/powerpoint/2010/main" val="357192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6A3861-6D99-478C-8C1B-DDF9F5B7E52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BA748685-7265-4C1F-9BB1-8795C303B2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8B28123F-3926-489E-AD15-888A86CA0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4A9365F-F7D7-424D-ABCA-ADA8C0A2131E}"/>
              </a:ext>
            </a:extLst>
          </p:cNvPr>
          <p:cNvSpPr>
            <a:spLocks noGrp="1"/>
          </p:cNvSpPr>
          <p:nvPr>
            <p:ph type="dt" sz="half" idx="10"/>
          </p:nvPr>
        </p:nvSpPr>
        <p:spPr/>
        <p:txBody>
          <a:bodyPr/>
          <a:lstStyle/>
          <a:p>
            <a:fld id="{837CA914-330B-452A-9BB3-F26B57ABFD90}" type="datetimeFigureOut">
              <a:rPr lang="es-EC" smtClean="0"/>
              <a:t>1/12/2021</a:t>
            </a:fld>
            <a:endParaRPr lang="es-EC"/>
          </a:p>
        </p:txBody>
      </p:sp>
      <p:sp>
        <p:nvSpPr>
          <p:cNvPr id="6" name="Marcador de pie de página 5">
            <a:extLst>
              <a:ext uri="{FF2B5EF4-FFF2-40B4-BE49-F238E27FC236}">
                <a16:creationId xmlns:a16="http://schemas.microsoft.com/office/drawing/2014/main" id="{2D5CA827-69AE-434E-AB41-AD5F2270F08F}"/>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1B4DF9F2-BC39-4FD9-AFFD-2223CC189C3D}"/>
              </a:ext>
            </a:extLst>
          </p:cNvPr>
          <p:cNvSpPr>
            <a:spLocks noGrp="1"/>
          </p:cNvSpPr>
          <p:nvPr>
            <p:ph type="sldNum" sz="quarter" idx="12"/>
          </p:nvPr>
        </p:nvSpPr>
        <p:spPr/>
        <p:txBody>
          <a:bodyPr/>
          <a:lstStyle/>
          <a:p>
            <a:fld id="{BF195F82-B921-4E82-AC2D-57ACFA9BE5B5}" type="slidenum">
              <a:rPr lang="es-EC" smtClean="0"/>
              <a:t>‹Nº›</a:t>
            </a:fld>
            <a:endParaRPr lang="es-EC"/>
          </a:p>
        </p:txBody>
      </p:sp>
    </p:spTree>
    <p:extLst>
      <p:ext uri="{BB962C8B-B14F-4D97-AF65-F5344CB8AC3E}">
        <p14:creationId xmlns:p14="http://schemas.microsoft.com/office/powerpoint/2010/main" val="2920622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34D6EC7-2683-4539-BFF4-8154606CB8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6665C1F4-2CC0-486B-A694-9D97C7A7C4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5CB0920C-70BE-48A8-B840-430A7528C8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7CA914-330B-452A-9BB3-F26B57ABFD90}" type="datetimeFigureOut">
              <a:rPr lang="es-EC" smtClean="0"/>
              <a:t>1/12/2021</a:t>
            </a:fld>
            <a:endParaRPr lang="es-EC"/>
          </a:p>
        </p:txBody>
      </p:sp>
      <p:sp>
        <p:nvSpPr>
          <p:cNvPr id="5" name="Marcador de pie de página 4">
            <a:extLst>
              <a:ext uri="{FF2B5EF4-FFF2-40B4-BE49-F238E27FC236}">
                <a16:creationId xmlns:a16="http://schemas.microsoft.com/office/drawing/2014/main" id="{5A7417C4-C9A5-4B27-A0F2-62A53DD831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519A8F98-B543-4716-A1EE-97390CB9B1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195F82-B921-4E82-AC2D-57ACFA9BE5B5}" type="slidenum">
              <a:rPr lang="es-EC" smtClean="0"/>
              <a:t>‹Nº›</a:t>
            </a:fld>
            <a:endParaRPr lang="es-EC"/>
          </a:p>
        </p:txBody>
      </p:sp>
    </p:spTree>
    <p:extLst>
      <p:ext uri="{BB962C8B-B14F-4D97-AF65-F5344CB8AC3E}">
        <p14:creationId xmlns:p14="http://schemas.microsoft.com/office/powerpoint/2010/main" val="3348843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anchor="ctr" wrap="none"/>
          <a:lstStyle/>
          <a:p>
            <a:endParaRPr dirty="0" lang="es-ES" sz="1800"/>
          </a:p>
        </p:txBody>
      </p:sp>
      <p:sp>
        <p:nvSpPr>
          <p:cNvPr id="1045"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anchor="ctr" wrap="none"/>
          <a:lstStyle/>
          <a:p>
            <a:endParaRPr dirty="0" lang="es-ES" sz="1800"/>
          </a:p>
        </p:txBody>
      </p:sp>
      <p:sp>
        <p:nvSpPr>
          <p:cNvPr id="1047" name="Line 23"/>
          <p:cNvSpPr>
            <a:spLocks noChangeShapeType="1"/>
          </p:cNvSpPr>
          <p:nvPr/>
        </p:nvSpPr>
        <p:spPr bwMode="auto">
          <a:xfrm flipH="1" rot="10800000">
            <a:off x="33868" y="6296025"/>
            <a:ext cx="8879417" cy="0"/>
          </a:xfrm>
          <a:prstGeom prst="line">
            <a:avLst/>
          </a:prstGeom>
          <a:noFill/>
          <a:ln w="38100">
            <a:solidFill>
              <a:srgbClr val="FF0000"/>
            </a:solidFill>
            <a:round/>
            <a:headEnd/>
            <a:tailEnd/>
          </a:ln>
          <a:effectLst/>
        </p:spPr>
        <p:txBody>
          <a:bodyPr/>
          <a:lstStyle/>
          <a:p>
            <a:endParaRPr dirty="0" lang="es-ES" sz="1800"/>
          </a:p>
        </p:txBody>
      </p:sp>
      <p:sp>
        <p:nvSpPr>
          <p:cNvPr id="1048" name="Line 24"/>
          <p:cNvSpPr>
            <a:spLocks noChangeShapeType="1"/>
          </p:cNvSpPr>
          <p:nvPr/>
        </p:nvSpPr>
        <p:spPr bwMode="auto">
          <a:xfrm flipH="1" rot="10800000">
            <a:off x="33868" y="6245225"/>
            <a:ext cx="8879417" cy="0"/>
          </a:xfrm>
          <a:prstGeom prst="line">
            <a:avLst/>
          </a:prstGeom>
          <a:noFill/>
          <a:ln w="38100">
            <a:solidFill>
              <a:srgbClr val="006600"/>
            </a:solidFill>
            <a:round/>
            <a:headEnd/>
            <a:tailEnd/>
          </a:ln>
          <a:effectLst/>
        </p:spPr>
        <p:txBody>
          <a:bodyPr/>
          <a:lstStyle/>
          <a:p>
            <a:endParaRPr dirty="0" lang="es-ES" sz="1800"/>
          </a:p>
        </p:txBody>
      </p:sp>
      <p:pic>
        <p:nvPicPr>
          <p:cNvPr id="7" name="Picture 6"/>
          <p:cNvPicPr>
            <a:picLocks noChangeAspect="1"/>
          </p:cNvPicPr>
          <p:nvPr/>
        </p:nvPicPr>
        <p:blipFill rotWithShape="1">
          <a:blip cstate="print" r:embed="rId13">
            <a:extLst>
              <a:ext uri="{28A0092B-C50C-407E-A947-70E740481C1C}">
                <a14:useLocalDpi xmlns:a14="http://schemas.microsoft.com/office/drawing/2010/main" val="0"/>
              </a:ext>
            </a:extLst>
          </a:blip>
          <a:srcRect b="50" l="7594" r="7258"/>
          <a:stretch/>
        </p:blipFill>
        <p:spPr bwMode="auto">
          <a:xfrm>
            <a:off x="8880310" y="5906861"/>
            <a:ext cx="3269713" cy="6249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6783456"/>
      </p:ext>
    </p:extLst>
  </p:cSld>
  <p:clrMap accent1="accent1" accent2="accent2" accent3="accent3" accent4="accent4" accent5="accent5" accent6="accent6" bg1="lt1" bg2="lt2" folHlink="folHlink" hlink="hlink" tx1="dk1" tx2="dk2"/>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xStyles>
    <p:titleStyle>
      <a:lvl1pPr algn="r" eaLnBrk="1" fontAlgn="base" hangingPunct="1" rtl="0">
        <a:spcBef>
          <a:spcPct val="0"/>
        </a:spcBef>
        <a:spcAft>
          <a:spcPct val="0"/>
        </a:spcAft>
        <a:defRPr b="1" i="1" sz="3200">
          <a:solidFill>
            <a:srgbClr val="FFFFCC"/>
          </a:solidFill>
          <a:effectLst>
            <a:outerShdw algn="tl" blurRad="38100" dir="2700000" dist="38100">
              <a:srgbClr val="C0C0C0"/>
            </a:outerShdw>
          </a:effectLst>
          <a:latin typeface="+mj-lt"/>
          <a:ea typeface="+mj-ea"/>
          <a:cs typeface="+mj-cs"/>
        </a:defRPr>
      </a:lvl1pPr>
      <a:lvl2pPr algn="r" eaLnBrk="1" fontAlgn="base" hangingPunct="1" rtl="0">
        <a:spcBef>
          <a:spcPct val="0"/>
        </a:spcBef>
        <a:spcAft>
          <a:spcPct val="0"/>
        </a:spcAft>
        <a:defRPr b="1" i="1" sz="3200">
          <a:solidFill>
            <a:srgbClr val="FFFFCC"/>
          </a:solidFill>
          <a:effectLst>
            <a:outerShdw algn="tl" blurRad="38100" dir="2700000" dist="38100">
              <a:srgbClr val="C0C0C0"/>
            </a:outerShdw>
          </a:effectLst>
          <a:latin charset="0" typeface="Arial"/>
        </a:defRPr>
      </a:lvl2pPr>
      <a:lvl3pPr algn="r" eaLnBrk="1" fontAlgn="base" hangingPunct="1" rtl="0">
        <a:spcBef>
          <a:spcPct val="0"/>
        </a:spcBef>
        <a:spcAft>
          <a:spcPct val="0"/>
        </a:spcAft>
        <a:defRPr b="1" i="1" sz="3200">
          <a:solidFill>
            <a:srgbClr val="FFFFCC"/>
          </a:solidFill>
          <a:effectLst>
            <a:outerShdw algn="tl" blurRad="38100" dir="2700000" dist="38100">
              <a:srgbClr val="C0C0C0"/>
            </a:outerShdw>
          </a:effectLst>
          <a:latin charset="0" typeface="Arial"/>
        </a:defRPr>
      </a:lvl3pPr>
      <a:lvl4pPr algn="r" eaLnBrk="1" fontAlgn="base" hangingPunct="1" rtl="0">
        <a:spcBef>
          <a:spcPct val="0"/>
        </a:spcBef>
        <a:spcAft>
          <a:spcPct val="0"/>
        </a:spcAft>
        <a:defRPr b="1" i="1" sz="3200">
          <a:solidFill>
            <a:srgbClr val="FFFFCC"/>
          </a:solidFill>
          <a:effectLst>
            <a:outerShdw algn="tl" blurRad="38100" dir="2700000" dist="38100">
              <a:srgbClr val="C0C0C0"/>
            </a:outerShdw>
          </a:effectLst>
          <a:latin charset="0" typeface="Arial"/>
        </a:defRPr>
      </a:lvl4pPr>
      <a:lvl5pPr algn="r" eaLnBrk="1" fontAlgn="base" hangingPunct="1" rtl="0">
        <a:spcBef>
          <a:spcPct val="0"/>
        </a:spcBef>
        <a:spcAft>
          <a:spcPct val="0"/>
        </a:spcAft>
        <a:defRPr b="1" i="1" sz="3200">
          <a:solidFill>
            <a:srgbClr val="FFFFCC"/>
          </a:solidFill>
          <a:effectLst>
            <a:outerShdw algn="tl" blurRad="38100" dir="2700000" dist="38100">
              <a:srgbClr val="C0C0C0"/>
            </a:outerShdw>
          </a:effectLst>
          <a:latin charset="0" typeface="Arial"/>
        </a:defRPr>
      </a:lvl5pPr>
      <a:lvl6pPr algn="r" eaLnBrk="1" fontAlgn="base" hangingPunct="1" marL="457200" rtl="0">
        <a:spcBef>
          <a:spcPct val="0"/>
        </a:spcBef>
        <a:spcAft>
          <a:spcPct val="0"/>
        </a:spcAft>
        <a:defRPr b="1" i="1" sz="3200">
          <a:solidFill>
            <a:srgbClr val="FFFFCC"/>
          </a:solidFill>
          <a:effectLst>
            <a:outerShdw algn="tl" blurRad="38100" dir="2700000" dist="38100">
              <a:srgbClr val="C0C0C0"/>
            </a:outerShdw>
          </a:effectLst>
          <a:latin charset="0" typeface="Arial"/>
        </a:defRPr>
      </a:lvl6pPr>
      <a:lvl7pPr algn="r" eaLnBrk="1" fontAlgn="base" hangingPunct="1" marL="914400" rtl="0">
        <a:spcBef>
          <a:spcPct val="0"/>
        </a:spcBef>
        <a:spcAft>
          <a:spcPct val="0"/>
        </a:spcAft>
        <a:defRPr b="1" i="1" sz="3200">
          <a:solidFill>
            <a:srgbClr val="FFFFCC"/>
          </a:solidFill>
          <a:effectLst>
            <a:outerShdw algn="tl" blurRad="38100" dir="2700000" dist="38100">
              <a:srgbClr val="C0C0C0"/>
            </a:outerShdw>
          </a:effectLst>
          <a:latin charset="0" typeface="Arial"/>
        </a:defRPr>
      </a:lvl7pPr>
      <a:lvl8pPr algn="r" eaLnBrk="1" fontAlgn="base" hangingPunct="1" marL="1371600" rtl="0">
        <a:spcBef>
          <a:spcPct val="0"/>
        </a:spcBef>
        <a:spcAft>
          <a:spcPct val="0"/>
        </a:spcAft>
        <a:defRPr b="1" i="1" sz="3200">
          <a:solidFill>
            <a:srgbClr val="FFFFCC"/>
          </a:solidFill>
          <a:effectLst>
            <a:outerShdw algn="tl" blurRad="38100" dir="2700000" dist="38100">
              <a:srgbClr val="C0C0C0"/>
            </a:outerShdw>
          </a:effectLst>
          <a:latin charset="0" typeface="Arial"/>
        </a:defRPr>
      </a:lvl8pPr>
      <a:lvl9pPr algn="r" eaLnBrk="1" fontAlgn="base" hangingPunct="1" marL="1828800" rtl="0">
        <a:spcBef>
          <a:spcPct val="0"/>
        </a:spcBef>
        <a:spcAft>
          <a:spcPct val="0"/>
        </a:spcAft>
        <a:defRPr b="1" i="1" sz="3200">
          <a:solidFill>
            <a:srgbClr val="FFFFCC"/>
          </a:solidFill>
          <a:effectLst>
            <a:outerShdw algn="tl" blurRad="38100" dir="2700000" dist="38100">
              <a:srgbClr val="C0C0C0"/>
            </a:outerShdw>
          </a:effectLst>
          <a:latin charset="0" typeface="Arial"/>
        </a:defRPr>
      </a:lvl9pPr>
    </p:titleStyle>
    <p:bodyStyle>
      <a:lvl1pPr algn="l" eaLnBrk="1" fontAlgn="base" hangingPunct="1" indent="-342900" marL="342900" rtl="0">
        <a:spcBef>
          <a:spcPct val="20000"/>
        </a:spcBef>
        <a:spcAft>
          <a:spcPct val="0"/>
        </a:spcAft>
        <a:buChar char="•"/>
        <a:defRPr sz="2400">
          <a:solidFill>
            <a:schemeClr val="bg1"/>
          </a:solidFill>
          <a:latin typeface="+mn-lt"/>
          <a:ea typeface="+mn-ea"/>
          <a:cs typeface="+mn-cs"/>
        </a:defRPr>
      </a:lvl1pPr>
      <a:lvl2pPr algn="l" eaLnBrk="1" fontAlgn="base" hangingPunct="1" indent="-285750" marL="742950" rtl="0">
        <a:spcBef>
          <a:spcPct val="20000"/>
        </a:spcBef>
        <a:spcAft>
          <a:spcPct val="0"/>
        </a:spcAft>
        <a:buChar char="–"/>
        <a:defRPr sz="2400">
          <a:solidFill>
            <a:schemeClr val="bg1"/>
          </a:solidFill>
          <a:latin typeface="+mn-lt"/>
        </a:defRPr>
      </a:lvl2pPr>
      <a:lvl3pPr algn="l" eaLnBrk="1" fontAlgn="base" hangingPunct="1" indent="-228600" marL="1143000" rtl="0">
        <a:spcBef>
          <a:spcPct val="20000"/>
        </a:spcBef>
        <a:spcAft>
          <a:spcPct val="0"/>
        </a:spcAft>
        <a:buChar char="•"/>
        <a:defRPr sz="2400">
          <a:solidFill>
            <a:schemeClr val="bg1"/>
          </a:solidFill>
          <a:latin typeface="+mn-lt"/>
        </a:defRPr>
      </a:lvl3pPr>
      <a:lvl4pPr algn="l" eaLnBrk="1" fontAlgn="base" hangingPunct="1" indent="-228600" marL="1600200" rtl="0">
        <a:spcBef>
          <a:spcPct val="20000"/>
        </a:spcBef>
        <a:spcAft>
          <a:spcPct val="0"/>
        </a:spcAft>
        <a:buChar char="–"/>
        <a:defRPr sz="2400">
          <a:solidFill>
            <a:schemeClr val="bg1"/>
          </a:solidFill>
          <a:latin typeface="+mn-lt"/>
        </a:defRPr>
      </a:lvl4pPr>
      <a:lvl5pPr algn="l" eaLnBrk="1" fontAlgn="base" hangingPunct="1" indent="-228600" marL="2057400" rtl="0">
        <a:spcBef>
          <a:spcPct val="20000"/>
        </a:spcBef>
        <a:spcAft>
          <a:spcPct val="0"/>
        </a:spcAft>
        <a:buChar char="»"/>
        <a:defRPr sz="2400">
          <a:solidFill>
            <a:schemeClr val="bg1"/>
          </a:solidFill>
          <a:latin typeface="+mn-lt"/>
        </a:defRPr>
      </a:lvl5pPr>
      <a:lvl6pPr algn="l" eaLnBrk="1" fontAlgn="base" hangingPunct="1" indent="-228600" marL="2514600" rtl="0">
        <a:spcBef>
          <a:spcPct val="20000"/>
        </a:spcBef>
        <a:spcAft>
          <a:spcPct val="0"/>
        </a:spcAft>
        <a:buChar char="»"/>
        <a:defRPr sz="2400">
          <a:solidFill>
            <a:schemeClr val="bg1"/>
          </a:solidFill>
          <a:latin typeface="+mn-lt"/>
        </a:defRPr>
      </a:lvl6pPr>
      <a:lvl7pPr algn="l" eaLnBrk="1" fontAlgn="base" hangingPunct="1" indent="-228600" marL="2971800" rtl="0">
        <a:spcBef>
          <a:spcPct val="20000"/>
        </a:spcBef>
        <a:spcAft>
          <a:spcPct val="0"/>
        </a:spcAft>
        <a:buChar char="»"/>
        <a:defRPr sz="2400">
          <a:solidFill>
            <a:schemeClr val="bg1"/>
          </a:solidFill>
          <a:latin typeface="+mn-lt"/>
        </a:defRPr>
      </a:lvl7pPr>
      <a:lvl8pPr algn="l" eaLnBrk="1" fontAlgn="base" hangingPunct="1" indent="-228600" marL="3429000" rtl="0">
        <a:spcBef>
          <a:spcPct val="20000"/>
        </a:spcBef>
        <a:spcAft>
          <a:spcPct val="0"/>
        </a:spcAft>
        <a:buChar char="»"/>
        <a:defRPr sz="2400">
          <a:solidFill>
            <a:schemeClr val="bg1"/>
          </a:solidFill>
          <a:latin typeface="+mn-lt"/>
        </a:defRPr>
      </a:lvl8pPr>
      <a:lvl9pPr algn="l" eaLnBrk="1" fontAlgn="base" hangingPunct="1" indent="-228600" marL="3886200" rtl="0">
        <a:spcBef>
          <a:spcPct val="20000"/>
        </a:spcBef>
        <a:spcAft>
          <a:spcPct val="0"/>
        </a:spcAft>
        <a:buChar char="»"/>
        <a:defRPr sz="2400">
          <a:solidFill>
            <a:schemeClr val="bg1"/>
          </a:solidFill>
          <a:latin typeface="+mn-lt"/>
        </a:defRPr>
      </a:lvl9pPr>
    </p:bodyStyle>
    <p:otherStyle>
      <a:defPPr>
        <a:defRPr lang="es-E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28.png"/><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arget="../media/image29.jpeg" Type="http://schemas.openxmlformats.org/officeDocument/2006/relationships/image"/><Relationship Id="rId2" Target="../charts/chart1.xml" Type="http://schemas.openxmlformats.org/officeDocument/2006/relationships/chart"/><Relationship Id="rId1" Target="../slideLayouts/slideLayout14.xml" Type="http://schemas.openxmlformats.org/officeDocument/2006/relationships/slideLayout"/></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diagramLayout" Target="../diagrams/layout7.xml"/><Relationship Id="rId7" Type="http://schemas.openxmlformats.org/officeDocument/2006/relationships/image" Target="../media/image33.jpg"/><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3" Target="../media/image36.jpeg" Type="http://schemas.openxmlformats.org/officeDocument/2006/relationships/image"/><Relationship Id="rId2" Target="../media/image35.jpeg" Type="http://schemas.openxmlformats.org/officeDocument/2006/relationships/image"/><Relationship Id="rId1" Target="../slideLayouts/slideLayout14.xml" Type="http://schemas.openxmlformats.org/officeDocument/2006/relationships/slideLayout"/><Relationship Id="rId5" Target="../media/image38.jpeg" Type="http://schemas.openxmlformats.org/officeDocument/2006/relationships/image"/><Relationship Id="rId4" Target="../media/image37.jpg" Type="http://schemas.openxmlformats.org/officeDocument/2006/relationships/image"/></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arget="../slideLayouts/slideLayout14.xml" Type="http://schemas.openxmlformats.org/officeDocument/2006/relationships/slideLayout"/><Relationship Id="rId2" Target="../media/media1.mp4" Type="http://schemas.openxmlformats.org/officeDocument/2006/relationships/video"/><Relationship Id="rId1" Target="../media/media1.mp4" Type="http://schemas.microsoft.com/office/2007/relationships/media"/><Relationship Id="rId4" Target="../media/image39.jpeg" Type="http://schemas.openxmlformats.org/officeDocument/2006/relationships/image"/></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4.xml"/><Relationship Id="rId5" Type="http://schemas.openxmlformats.org/officeDocument/2006/relationships/image" Target="../media/image44.gif"/><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arget="../media/image13.png" Type="http://schemas.openxmlformats.org/officeDocument/2006/relationships/image"/><Relationship Id="rId7" Target="../media/image17.png" Type="http://schemas.openxmlformats.org/officeDocument/2006/relationships/image"/><Relationship Id="rId2" Target="../media/image12.jpg" Type="http://schemas.openxmlformats.org/officeDocument/2006/relationships/image"/><Relationship Id="rId1" Target="../slideLayouts/slideLayout14.xml" Type="http://schemas.openxmlformats.org/officeDocument/2006/relationships/slideLayout"/><Relationship Id="rId6" Target="../media/image16.jpeg" Type="http://schemas.openxmlformats.org/officeDocument/2006/relationships/image"/><Relationship Id="rId5" Target="../media/image15.png" Type="http://schemas.openxmlformats.org/officeDocument/2006/relationships/image"/><Relationship Id="rId4" Target="../media/image14.png" Type="http://schemas.openxmlformats.org/officeDocument/2006/relationships/image"/></Relationships>
</file>

<file path=ppt/slides/_rels/slide5.xml.rels><?xml version="1.0" encoding="UTF-8" standalone="yes" ?><Relationships xmlns="http://schemas.openxmlformats.org/package/2006/relationships"><Relationship Id="rId8" Target="../media/image21.png" Type="http://schemas.openxmlformats.org/officeDocument/2006/relationships/image"/><Relationship Id="rId3" Target="../media/hdphoto1.wdp" Type="http://schemas.microsoft.com/office/2007/relationships/hdphoto"/><Relationship Id="rId7" Target="../media/hdphoto3.wdp" Type="http://schemas.microsoft.com/office/2007/relationships/hdphoto"/><Relationship Id="rId2" Target="../media/image18.jpeg" Type="http://schemas.openxmlformats.org/officeDocument/2006/relationships/image"/><Relationship Id="rId1" Target="../slideLayouts/slideLayout14.xml" Type="http://schemas.openxmlformats.org/officeDocument/2006/relationships/slideLayout"/><Relationship Id="rId6" Target="../media/image20.png" Type="http://schemas.openxmlformats.org/officeDocument/2006/relationships/image"/><Relationship Id="rId5" Target="../media/hdphoto2.wdp" Type="http://schemas.microsoft.com/office/2007/relationships/hdphoto"/><Relationship Id="rId4" Target="../media/image19.jpeg" Type="http://schemas.openxmlformats.org/officeDocument/2006/relationships/image"/><Relationship Id="rId9" Target="../media/hdphoto4.wdp" Type="http://schemas.microsoft.com/office/2007/relationships/hdphoto"/></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3.jpg"/><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3503712" y="3172326"/>
            <a:ext cx="54726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endParaRPr lang="es-ES" dirty="0">
              <a:latin typeface="Arial" pitchFamily="34" charset="0"/>
              <a:cs typeface="Arial" pitchFamily="34" charset="0"/>
            </a:endParaRPr>
          </a:p>
        </p:txBody>
      </p:sp>
      <p:sp>
        <p:nvSpPr>
          <p:cNvPr id="7" name="2 Subtítulo"/>
          <p:cNvSpPr txBox="1">
            <a:spLocks/>
          </p:cNvSpPr>
          <p:nvPr/>
        </p:nvSpPr>
        <p:spPr>
          <a:xfrm>
            <a:off x="1589104" y="828065"/>
            <a:ext cx="10221156" cy="4831756"/>
          </a:xfrm>
          <a:prstGeom prst="rect">
            <a:avLst/>
          </a:prstGeom>
        </p:spPr>
        <p:txBody>
          <a:bodyPr/>
          <a:lst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a:lstStyle>
          <a:p>
            <a:pPr marL="0" indent="0" algn="ctr">
              <a:buNone/>
            </a:pPr>
            <a:endParaRPr lang="es-EC" sz="1100" b="1" kern="0" dirty="0">
              <a:solidFill>
                <a:schemeClr val="tx1"/>
              </a:solidFill>
            </a:endParaRPr>
          </a:p>
          <a:p>
            <a:pPr marL="0" indent="0" algn="ctr">
              <a:buNone/>
            </a:pPr>
            <a:r>
              <a:rPr lang="es-ES" sz="1600" b="1" kern="0" dirty="0">
                <a:solidFill>
                  <a:schemeClr val="tx1"/>
                </a:solidFill>
              </a:rPr>
              <a:t>VICERRECTORADO DE INVESTIGACIÓN INNOVACIÓN Y TRANSFERENCIA DE TECNOLOGÍA </a:t>
            </a:r>
            <a:endParaRPr lang="es-EC" sz="1600" b="1" kern="0" dirty="0">
              <a:solidFill>
                <a:schemeClr val="tx1"/>
              </a:solidFill>
            </a:endParaRPr>
          </a:p>
          <a:p>
            <a:pPr marL="0" indent="0" algn="ctr">
              <a:buNone/>
            </a:pPr>
            <a:r>
              <a:rPr lang="es-ES" sz="1600" b="1" kern="0" dirty="0">
                <a:solidFill>
                  <a:schemeClr val="tx1"/>
                </a:solidFill>
              </a:rPr>
              <a:t>CENTRO DE POSTGRADOS</a:t>
            </a:r>
          </a:p>
          <a:p>
            <a:pPr marL="0" indent="0" algn="ctr">
              <a:buNone/>
            </a:pPr>
            <a:r>
              <a:rPr lang="es-ES" sz="1600" b="1" kern="0" dirty="0">
                <a:solidFill>
                  <a:schemeClr val="tx1"/>
                </a:solidFill>
              </a:rPr>
              <a:t>MAESTRÍA EN RECREACIÓN Y TIEMPO LIBRE</a:t>
            </a:r>
            <a:endParaRPr lang="es-EC" sz="1400" b="1" kern="0" dirty="0">
              <a:solidFill>
                <a:schemeClr val="tx1"/>
              </a:solidFill>
            </a:endParaRPr>
          </a:p>
          <a:p>
            <a:pPr marL="0" indent="0" algn="ctr">
              <a:buNone/>
            </a:pPr>
            <a:endParaRPr lang="es-EC" sz="1400" b="1" kern="0" dirty="0">
              <a:solidFill>
                <a:schemeClr val="tx1"/>
              </a:solidFill>
            </a:endParaRPr>
          </a:p>
          <a:p>
            <a:pPr marL="0" indent="0" algn="ctr">
              <a:spcBef>
                <a:spcPts val="0"/>
              </a:spcBef>
              <a:spcAft>
                <a:spcPts val="0"/>
              </a:spcAft>
              <a:buNone/>
            </a:pPr>
            <a:endParaRPr lang="es-EC" sz="1400" b="1" kern="0" dirty="0">
              <a:solidFill>
                <a:schemeClr val="tx1"/>
              </a:solidFill>
            </a:endParaRPr>
          </a:p>
          <a:p>
            <a:pPr marL="0" indent="0" algn="ctr">
              <a:spcBef>
                <a:spcPts val="0"/>
              </a:spcBef>
              <a:spcAft>
                <a:spcPts val="0"/>
              </a:spcAft>
              <a:buNone/>
            </a:pPr>
            <a:r>
              <a:rPr lang="es-EC" sz="2000" b="1" kern="0" dirty="0">
                <a:solidFill>
                  <a:schemeClr val="tx1"/>
                </a:solidFill>
              </a:rPr>
              <a:t>TEMA: </a:t>
            </a:r>
            <a:r>
              <a:rPr lang="es-ES" sz="2000" b="1" kern="0" dirty="0">
                <a:solidFill>
                  <a:schemeClr val="tx1"/>
                </a:solidFill>
              </a:rPr>
              <a:t>PROGRAMA FÍSICO RECREATIVO ONLINE BASADO EN EJERCICIOS FUNCIONALES ADAPTADOS PARA MEJORAR LA FUERZA EN ADULTOS MAYORES EN CONFINAMIENTO POR LA COVID-19.</a:t>
            </a:r>
          </a:p>
          <a:p>
            <a:pPr marL="0" indent="0" algn="ctr">
              <a:spcBef>
                <a:spcPts val="0"/>
              </a:spcBef>
              <a:spcAft>
                <a:spcPts val="0"/>
              </a:spcAft>
              <a:buNone/>
            </a:pPr>
            <a:endParaRPr lang="es-ES" sz="1600" b="1" kern="0" dirty="0">
              <a:solidFill>
                <a:schemeClr val="tx1"/>
              </a:solidFill>
            </a:endParaRPr>
          </a:p>
          <a:p>
            <a:pPr marL="0" indent="0" algn="ctr">
              <a:buNone/>
            </a:pPr>
            <a:r>
              <a:rPr lang="es-EC" sz="1400" b="1" kern="0" dirty="0">
                <a:solidFill>
                  <a:schemeClr val="tx1"/>
                </a:solidFill>
              </a:rPr>
              <a:t>AUTORA: LCDA. ANDRADE NUÑEZ ANDREINA NATALY </a:t>
            </a:r>
          </a:p>
          <a:p>
            <a:pPr marL="0" indent="0" algn="ctr">
              <a:spcBef>
                <a:spcPts val="0"/>
              </a:spcBef>
              <a:spcAft>
                <a:spcPts val="0"/>
              </a:spcAft>
              <a:buNone/>
            </a:pPr>
            <a:endParaRPr lang="es-EC" sz="1400" b="1" kern="0" dirty="0">
              <a:solidFill>
                <a:schemeClr val="tx1"/>
              </a:solidFill>
            </a:endParaRPr>
          </a:p>
          <a:p>
            <a:pPr marL="0" indent="0" algn="ctr">
              <a:spcBef>
                <a:spcPts val="0"/>
              </a:spcBef>
              <a:spcAft>
                <a:spcPts val="0"/>
              </a:spcAft>
              <a:buNone/>
            </a:pPr>
            <a:r>
              <a:rPr lang="es-EC" sz="1400" b="1" kern="0" dirty="0">
                <a:solidFill>
                  <a:schemeClr val="tx1"/>
                </a:solidFill>
              </a:rPr>
              <a:t>DIRECTORA DE TESIS: MSC. CABEZAS FLORES MÓNICA MERCEDES</a:t>
            </a:r>
          </a:p>
          <a:p>
            <a:pPr marL="0" indent="0" algn="ctr">
              <a:spcBef>
                <a:spcPts val="0"/>
              </a:spcBef>
              <a:spcAft>
                <a:spcPts val="0"/>
              </a:spcAft>
              <a:buNone/>
            </a:pPr>
            <a:endParaRPr lang="es-EC" sz="1400" b="1" kern="0" dirty="0">
              <a:solidFill>
                <a:schemeClr val="tx1"/>
              </a:solidFill>
            </a:endParaRPr>
          </a:p>
          <a:p>
            <a:pPr marL="0" indent="0" algn="ctr">
              <a:spcBef>
                <a:spcPts val="0"/>
              </a:spcBef>
              <a:spcAft>
                <a:spcPts val="0"/>
              </a:spcAft>
              <a:buNone/>
            </a:pPr>
            <a:r>
              <a:rPr lang="es-EC" sz="1400" b="1" kern="0" dirty="0">
                <a:solidFill>
                  <a:schemeClr val="tx1"/>
                </a:solidFill>
              </a:rPr>
              <a:t>COORDINADORA DE MAESTRÍA: MSC. SANDOVAL JARAMILLO LORENA </a:t>
            </a:r>
          </a:p>
          <a:p>
            <a:pPr marL="0" indent="0" algn="ctr">
              <a:spcBef>
                <a:spcPts val="0"/>
              </a:spcBef>
              <a:spcAft>
                <a:spcPts val="0"/>
              </a:spcAft>
              <a:buNone/>
            </a:pPr>
            <a:endParaRPr lang="es-EC" sz="1400" b="1" kern="0" dirty="0">
              <a:solidFill>
                <a:schemeClr val="tx1"/>
              </a:solidFill>
            </a:endParaRPr>
          </a:p>
          <a:p>
            <a:pPr marL="0" indent="0" algn="ctr">
              <a:spcBef>
                <a:spcPts val="0"/>
              </a:spcBef>
              <a:spcAft>
                <a:spcPts val="0"/>
              </a:spcAft>
              <a:buNone/>
            </a:pPr>
            <a:r>
              <a:rPr lang="es-ES" sz="1400" b="1" kern="0" dirty="0">
                <a:solidFill>
                  <a:schemeClr val="tx1"/>
                </a:solidFill>
              </a:rPr>
              <a:t>OPONENTE: MSC. DAMIÁN CABEZAS MEJÍA </a:t>
            </a:r>
          </a:p>
          <a:p>
            <a:pPr marL="0" indent="0" algn="ctr">
              <a:spcBef>
                <a:spcPts val="0"/>
              </a:spcBef>
              <a:spcAft>
                <a:spcPts val="0"/>
              </a:spcAft>
              <a:buNone/>
            </a:pPr>
            <a:endParaRPr lang="es-EC" sz="1100" b="1" kern="0" dirty="0">
              <a:solidFill>
                <a:schemeClr val="tx1"/>
              </a:solidFill>
            </a:endParaRPr>
          </a:p>
          <a:p>
            <a:pPr marL="0" indent="0" algn="ctr">
              <a:buNone/>
            </a:pPr>
            <a:r>
              <a:rPr lang="es-EC" sz="1400" b="1" kern="0" dirty="0">
                <a:solidFill>
                  <a:schemeClr val="tx1"/>
                </a:solidFill>
              </a:rPr>
              <a:t>SANGOLQUÍ, NOVIEMBRE 2021</a:t>
            </a:r>
            <a:endParaRPr lang="es-EC" sz="1600" b="1" kern="0" dirty="0">
              <a:solidFill>
                <a:schemeClr val="tx1"/>
              </a:solidFill>
            </a:endParaRPr>
          </a:p>
        </p:txBody>
      </p:sp>
      <p:sp>
        <p:nvSpPr>
          <p:cNvPr id="4" name="3 Rectángulo"/>
          <p:cNvSpPr/>
          <p:nvPr/>
        </p:nvSpPr>
        <p:spPr>
          <a:xfrm>
            <a:off x="4193779" y="443344"/>
            <a:ext cx="5190366" cy="384721"/>
          </a:xfrm>
          <a:prstGeom prst="rect">
            <a:avLst/>
          </a:prstGeom>
        </p:spPr>
        <p:txBody>
          <a:bodyPr wrap="square">
            <a:spAutoFit/>
          </a:bodyPr>
          <a:lstStyle/>
          <a:p>
            <a:pPr algn="ctr"/>
            <a:r>
              <a:rPr lang="es-ES" sz="1900" b="1" kern="0" dirty="0"/>
              <a:t>UNIVERSIDAD DE LAS FUERZAS ARMADAS - ESPE</a:t>
            </a:r>
            <a:r>
              <a:rPr lang="es-ES" b="1" kern="0" dirty="0"/>
              <a:t> </a:t>
            </a:r>
            <a:endParaRPr lang="es-EC" kern="0" dirty="0"/>
          </a:p>
        </p:txBody>
      </p:sp>
    </p:spTree>
    <p:extLst>
      <p:ext uri="{BB962C8B-B14F-4D97-AF65-F5344CB8AC3E}">
        <p14:creationId xmlns:p14="http://schemas.microsoft.com/office/powerpoint/2010/main" val="1930906603"/>
      </p:ext>
    </p:extLst>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2C532D-BDE9-4E82-9424-61A2FBB20FFB}"/>
              </a:ext>
            </a:extLst>
          </p:cNvPr>
          <p:cNvSpPr>
            <a:spLocks noGrp="1"/>
          </p:cNvSpPr>
          <p:nvPr>
            <p:ph type="title"/>
          </p:nvPr>
        </p:nvSpPr>
        <p:spPr>
          <a:xfrm>
            <a:off x="609600" y="274638"/>
            <a:ext cx="10972800" cy="475989"/>
          </a:xfrm>
        </p:spPr>
        <p:txBody>
          <a:bodyPr/>
          <a:lstStyle/>
          <a:p>
            <a:r>
              <a:rPr lang="es-ES" sz="2400" dirty="0">
                <a:solidFill>
                  <a:schemeClr val="tx1"/>
                </a:solidFill>
                <a:effectLst/>
                <a:latin typeface="Calibri" panose="020F0502020204030204" pitchFamily="34" charset="0"/>
                <a:cs typeface="Calibri" panose="020F0502020204030204" pitchFamily="34" charset="0"/>
              </a:rPr>
              <a:t>Variables</a:t>
            </a:r>
            <a:endParaRPr lang="es-EC" sz="2400" dirty="0">
              <a:solidFill>
                <a:schemeClr val="tx1"/>
              </a:solidFill>
              <a:effectLst/>
              <a:latin typeface="Calibri" panose="020F0502020204030204" pitchFamily="34" charset="0"/>
              <a:cs typeface="Calibri" panose="020F0502020204030204" pitchFamily="34" charset="0"/>
            </a:endParaRPr>
          </a:p>
        </p:txBody>
      </p:sp>
      <p:graphicFrame>
        <p:nvGraphicFramePr>
          <p:cNvPr id="5" name="Marcador de contenido 4">
            <a:extLst>
              <a:ext uri="{FF2B5EF4-FFF2-40B4-BE49-F238E27FC236}">
                <a16:creationId xmlns:a16="http://schemas.microsoft.com/office/drawing/2014/main" id="{C82B7DAA-2C7A-4F52-9C96-490DABD93BBC}"/>
              </a:ext>
            </a:extLst>
          </p:cNvPr>
          <p:cNvGraphicFramePr>
            <a:graphicFrameLocks noGrp="1"/>
          </p:cNvGraphicFramePr>
          <p:nvPr>
            <p:ph idx="1"/>
            <p:extLst>
              <p:ext uri="{D42A27DB-BD31-4B8C-83A1-F6EECF244321}">
                <p14:modId xmlns:p14="http://schemas.microsoft.com/office/powerpoint/2010/main" val="3114933440"/>
              </p:ext>
            </p:extLst>
          </p:nvPr>
        </p:nvGraphicFramePr>
        <p:xfrm>
          <a:off x="609599" y="1407023"/>
          <a:ext cx="11091170" cy="3660537"/>
        </p:xfrm>
        <a:graphic>
          <a:graphicData uri="http://schemas.openxmlformats.org/drawingml/2006/table">
            <a:tbl>
              <a:tblPr firstRow="1" firstCol="1" bandRow="1">
                <a:tableStyleId>{5940675A-B579-460E-94D1-54222C63F5DA}</a:tableStyleId>
              </a:tblPr>
              <a:tblGrid>
                <a:gridCol w="2106367">
                  <a:extLst>
                    <a:ext uri="{9D8B030D-6E8A-4147-A177-3AD203B41FA5}">
                      <a16:colId xmlns:a16="http://schemas.microsoft.com/office/drawing/2014/main" val="786580354"/>
                    </a:ext>
                  </a:extLst>
                </a:gridCol>
                <a:gridCol w="4673683">
                  <a:extLst>
                    <a:ext uri="{9D8B030D-6E8A-4147-A177-3AD203B41FA5}">
                      <a16:colId xmlns:a16="http://schemas.microsoft.com/office/drawing/2014/main" val="3830672749"/>
                    </a:ext>
                  </a:extLst>
                </a:gridCol>
                <a:gridCol w="2205558">
                  <a:extLst>
                    <a:ext uri="{9D8B030D-6E8A-4147-A177-3AD203B41FA5}">
                      <a16:colId xmlns:a16="http://schemas.microsoft.com/office/drawing/2014/main" val="3280050346"/>
                    </a:ext>
                  </a:extLst>
                </a:gridCol>
                <a:gridCol w="2105562">
                  <a:extLst>
                    <a:ext uri="{9D8B030D-6E8A-4147-A177-3AD203B41FA5}">
                      <a16:colId xmlns:a16="http://schemas.microsoft.com/office/drawing/2014/main" val="1484091053"/>
                    </a:ext>
                  </a:extLst>
                </a:gridCol>
              </a:tblGrid>
              <a:tr h="797157">
                <a:tc>
                  <a:txBody>
                    <a:bodyPr/>
                    <a:lstStyle/>
                    <a:p>
                      <a:pPr algn="ctr">
                        <a:lnSpc>
                          <a:spcPct val="107000"/>
                        </a:lnSpc>
                      </a:pPr>
                      <a:r>
                        <a:rPr lang="es-EC" sz="2000" dirty="0">
                          <a:solidFill>
                            <a:schemeClr val="bg1"/>
                          </a:solidFill>
                          <a:effectLst/>
                        </a:rPr>
                        <a:t>Variable Dependiente</a:t>
                      </a:r>
                    </a:p>
                  </a:txBody>
                  <a:tcPr marL="68580" marR="68580" marT="0" marB="0" anchor="ctr">
                    <a:solidFill>
                      <a:srgbClr val="9EB786"/>
                    </a:solidFill>
                  </a:tcPr>
                </a:tc>
                <a:tc>
                  <a:txBody>
                    <a:bodyPr/>
                    <a:lstStyle/>
                    <a:p>
                      <a:pPr algn="ctr">
                        <a:lnSpc>
                          <a:spcPct val="107000"/>
                        </a:lnSpc>
                      </a:pPr>
                      <a:r>
                        <a:rPr lang="es-EC" sz="1800" dirty="0">
                          <a:solidFill>
                            <a:schemeClr val="bg1"/>
                          </a:solidFill>
                          <a:effectLst/>
                        </a:rPr>
                        <a:t>Definición</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EB786"/>
                    </a:solidFill>
                  </a:tcPr>
                </a:tc>
                <a:tc>
                  <a:txBody>
                    <a:bodyPr/>
                    <a:lstStyle/>
                    <a:p>
                      <a:pPr algn="ctr">
                        <a:lnSpc>
                          <a:spcPct val="107000"/>
                        </a:lnSpc>
                      </a:pPr>
                      <a:r>
                        <a:rPr lang="es-E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Importancia</a:t>
                      </a:r>
                    </a:p>
                  </a:txBody>
                  <a:tcPr marL="68580" marR="68580" marT="0" marB="0" anchor="ctr">
                    <a:solidFill>
                      <a:srgbClr val="9EB786"/>
                    </a:solidFill>
                  </a:tcPr>
                </a:tc>
                <a:tc>
                  <a:txBody>
                    <a:bodyPr/>
                    <a:lstStyle/>
                    <a:p>
                      <a:pPr algn="ctr">
                        <a:lnSpc>
                          <a:spcPct val="107000"/>
                        </a:lnSpc>
                      </a:pPr>
                      <a:r>
                        <a:rPr lang="es-E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Consecuencias</a:t>
                      </a:r>
                      <a:endParaRPr lang="es-EC"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EB786"/>
                    </a:solidFill>
                  </a:tcPr>
                </a:tc>
                <a:extLst>
                  <a:ext uri="{0D108BD9-81ED-4DB2-BD59-A6C34878D82A}">
                    <a16:rowId xmlns:a16="http://schemas.microsoft.com/office/drawing/2014/main" val="1290236816"/>
                  </a:ext>
                </a:extLst>
              </a:tr>
              <a:tr h="2863380">
                <a:tc>
                  <a:txBody>
                    <a:bodyPr/>
                    <a:lstStyle/>
                    <a:p>
                      <a:pPr algn="just">
                        <a:lnSpc>
                          <a:spcPct val="107000"/>
                        </a:lnSpc>
                      </a:pPr>
                      <a:endParaRPr lang="es-EC" sz="2000" dirty="0">
                        <a:solidFill>
                          <a:schemeClr val="bg1"/>
                        </a:solidFill>
                        <a:effectLst/>
                      </a:endParaRPr>
                    </a:p>
                    <a:p>
                      <a:pPr algn="ctr">
                        <a:lnSpc>
                          <a:spcPct val="107000"/>
                        </a:lnSpc>
                      </a:pPr>
                      <a:endParaRPr lang="es-EC" sz="2000" dirty="0">
                        <a:solidFill>
                          <a:schemeClr val="bg1"/>
                        </a:solidFill>
                        <a:effectLst/>
                      </a:endParaRPr>
                    </a:p>
                    <a:p>
                      <a:pPr algn="ctr">
                        <a:lnSpc>
                          <a:spcPct val="107000"/>
                        </a:lnSpc>
                      </a:pPr>
                      <a:r>
                        <a:rPr lang="es-EC" sz="2000" dirty="0">
                          <a:solidFill>
                            <a:schemeClr val="bg1"/>
                          </a:solidFill>
                          <a:effectLst/>
                        </a:rPr>
                        <a:t>Fuerza </a:t>
                      </a:r>
                      <a:endParaRPr lang="es-EC"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EB78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mn-lt"/>
                          <a:ea typeface="Calibri" panose="020F0502020204030204" pitchFamily="34" charset="0"/>
                          <a:cs typeface="Times New Roman" panose="02020603050405020304" pitchFamily="18" charset="0"/>
                        </a:rPr>
                        <a:t>La fuerza es la capacidad para vencer una resistencia, </a:t>
                      </a:r>
                      <a:r>
                        <a:rPr lang="es-EC" sz="1800" kern="1200" dirty="0">
                          <a:solidFill>
                            <a:schemeClr val="tx1"/>
                          </a:solidFill>
                          <a:effectLst/>
                          <a:latin typeface="+mn-lt"/>
                          <a:ea typeface="+mn-ea"/>
                          <a:cs typeface="+mn-cs"/>
                        </a:rPr>
                        <a:t>por ejemplo la fuerza nos permite desplazar el cuerpo de un lugar a otro, dependiendo principalmente del desarrollo del sistema osteomuscular. (Benjumea Quiroz, 2020)</a:t>
                      </a:r>
                    </a:p>
                    <a:p>
                      <a:pPr algn="just"/>
                      <a:endParaRPr lang="es-EC"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EC" sz="1800" kern="1200" dirty="0">
                          <a:solidFill>
                            <a:schemeClr val="tx1"/>
                          </a:solidFill>
                          <a:effectLst/>
                          <a:latin typeface="+mn-lt"/>
                          <a:ea typeface="+mn-ea"/>
                          <a:cs typeface="+mn-cs"/>
                        </a:rPr>
                        <a:t>Disminuir o evitar los dolores y el deterioro funcional en afecciones crónicas del aparato locomotor como dolores de espalda, rodillas.</a:t>
                      </a:r>
                    </a:p>
                    <a:p>
                      <a:pPr algn="just">
                        <a:lnSpc>
                          <a:spcPct val="107000"/>
                        </a:lnSpc>
                      </a:pPr>
                      <a:endParaRPr lang="es-ES" sz="1800" kern="1200" dirty="0">
                        <a:solidFill>
                          <a:schemeClr val="tx1"/>
                        </a:solidFill>
                        <a:effectLst/>
                        <a:latin typeface="+mn-lt"/>
                        <a:ea typeface="+mn-ea"/>
                        <a:cs typeface="+mn-cs"/>
                      </a:endParaRPr>
                    </a:p>
                  </a:txBody>
                  <a:tcPr marL="68580" marR="68580" marT="0" marB="0" anchor="ctr"/>
                </a:tc>
                <a:tc>
                  <a:txBody>
                    <a:bodyPr/>
                    <a:lstStyle/>
                    <a:p>
                      <a:pPr algn="l">
                        <a:lnSpc>
                          <a:spcPct val="107000"/>
                        </a:lnSpc>
                      </a:pPr>
                      <a:r>
                        <a:rPr lang="es-ES" sz="1800" kern="1200" dirty="0">
                          <a:solidFill>
                            <a:schemeClr val="tx1"/>
                          </a:solidFill>
                          <a:effectLst/>
                          <a:latin typeface="+mn-lt"/>
                          <a:ea typeface="+mn-ea"/>
                          <a:cs typeface="+mn-cs"/>
                        </a:rPr>
                        <a:t>Existe una mayor probabilidad de sufrir caídas y enfermedades crónico degenerativas. </a:t>
                      </a:r>
                    </a:p>
                  </a:txBody>
                  <a:tcPr marL="68580" marR="68580" marT="0" marB="0" anchor="ctr"/>
                </a:tc>
                <a:extLst>
                  <a:ext uri="{0D108BD9-81ED-4DB2-BD59-A6C34878D82A}">
                    <a16:rowId xmlns:a16="http://schemas.microsoft.com/office/drawing/2014/main" val="2695997293"/>
                  </a:ext>
                </a:extLst>
              </a:tr>
            </a:tbl>
          </a:graphicData>
        </a:graphic>
      </p:graphicFrame>
      <p:pic>
        <p:nvPicPr>
          <p:cNvPr id="4" name="Imagen 3">
            <a:extLst>
              <a:ext uri="{FF2B5EF4-FFF2-40B4-BE49-F238E27FC236}">
                <a16:creationId xmlns:a16="http://schemas.microsoft.com/office/drawing/2014/main" id="{9F70B24E-EA1F-4041-9AE8-0CDEA16A8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828" y="2348551"/>
            <a:ext cx="1788716" cy="1446624"/>
          </a:xfrm>
          <a:prstGeom prst="rect">
            <a:avLst/>
          </a:prstGeom>
        </p:spPr>
      </p:pic>
    </p:spTree>
    <p:extLst>
      <p:ext uri="{BB962C8B-B14F-4D97-AF65-F5344CB8AC3E}">
        <p14:creationId xmlns:p14="http://schemas.microsoft.com/office/powerpoint/2010/main" val="8898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96B189-A958-4972-8D9A-D90694397E08}"/>
              </a:ext>
            </a:extLst>
          </p:cNvPr>
          <p:cNvSpPr>
            <a:spLocks noGrp="1"/>
          </p:cNvSpPr>
          <p:nvPr>
            <p:ph type="title"/>
          </p:nvPr>
        </p:nvSpPr>
        <p:spPr>
          <a:xfrm>
            <a:off x="609600" y="274638"/>
            <a:ext cx="10972800" cy="369332"/>
          </a:xfrm>
        </p:spPr>
        <p:txBody>
          <a:bodyPr/>
          <a:lstStyle/>
          <a:p>
            <a:r>
              <a:rPr lang="es-EC"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Capítulo 3: Metodología de la investigación</a:t>
            </a:r>
            <a:endParaRPr lang="es-EC" sz="4000" dirty="0">
              <a:solidFill>
                <a:schemeClr val="tx1"/>
              </a:solidFill>
            </a:endParaRPr>
          </a:p>
        </p:txBody>
      </p:sp>
      <p:graphicFrame>
        <p:nvGraphicFramePr>
          <p:cNvPr id="3" name="Diagrama 2">
            <a:extLst>
              <a:ext uri="{FF2B5EF4-FFF2-40B4-BE49-F238E27FC236}">
                <a16:creationId xmlns:a16="http://schemas.microsoft.com/office/drawing/2014/main" id="{06EB237B-DF74-42AE-9F22-133317D6CD72}"/>
              </a:ext>
            </a:extLst>
          </p:cNvPr>
          <p:cNvGraphicFramePr/>
          <p:nvPr>
            <p:extLst>
              <p:ext uri="{D42A27DB-BD31-4B8C-83A1-F6EECF244321}">
                <p14:modId xmlns:p14="http://schemas.microsoft.com/office/powerpoint/2010/main" val="3976716662"/>
              </p:ext>
            </p:extLst>
          </p:nvPr>
        </p:nvGraphicFramePr>
        <p:xfrm>
          <a:off x="609600" y="1551709"/>
          <a:ext cx="5087206" cy="3115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a 7">
            <a:extLst>
              <a:ext uri="{FF2B5EF4-FFF2-40B4-BE49-F238E27FC236}">
                <a16:creationId xmlns:a16="http://schemas.microsoft.com/office/drawing/2014/main" id="{377D8F41-67BB-4F3F-B2AB-856FEABF9779}"/>
              </a:ext>
            </a:extLst>
          </p:cNvPr>
          <p:cNvGraphicFramePr/>
          <p:nvPr>
            <p:extLst>
              <p:ext uri="{D42A27DB-BD31-4B8C-83A1-F6EECF244321}">
                <p14:modId xmlns:p14="http://schemas.microsoft.com/office/powerpoint/2010/main" val="2272736031"/>
              </p:ext>
            </p:extLst>
          </p:nvPr>
        </p:nvGraphicFramePr>
        <p:xfrm>
          <a:off x="6248254" y="1208386"/>
          <a:ext cx="5452283" cy="39803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Imagen 4">
            <a:extLst>
              <a:ext uri="{FF2B5EF4-FFF2-40B4-BE49-F238E27FC236}">
                <a16:creationId xmlns:a16="http://schemas.microsoft.com/office/drawing/2014/main" id="{31C5B27A-4684-479F-BEB0-F31BD097992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8741" y="4833764"/>
            <a:ext cx="3788568" cy="1338476"/>
          </a:xfrm>
          <a:prstGeom prst="rect">
            <a:avLst/>
          </a:prstGeom>
        </p:spPr>
      </p:pic>
    </p:spTree>
    <p:extLst>
      <p:ext uri="{BB962C8B-B14F-4D97-AF65-F5344CB8AC3E}">
        <p14:creationId xmlns:p14="http://schemas.microsoft.com/office/powerpoint/2010/main" val="224007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8"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F8847B-5D98-4201-934F-28CA6CE71A46}"/>
              </a:ext>
            </a:extLst>
          </p:cNvPr>
          <p:cNvSpPr>
            <a:spLocks noGrp="1"/>
          </p:cNvSpPr>
          <p:nvPr>
            <p:ph type="title"/>
          </p:nvPr>
        </p:nvSpPr>
        <p:spPr>
          <a:xfrm>
            <a:off x="609600" y="282659"/>
            <a:ext cx="10972800" cy="1143000"/>
          </a:xfrm>
        </p:spPr>
        <p:txBody>
          <a:bodyPr/>
          <a:lstStyle/>
          <a:p>
            <a:r>
              <a:rPr lang="es-ES" sz="2400" dirty="0">
                <a:solidFill>
                  <a:schemeClr val="tx1"/>
                </a:solidFill>
                <a:effectLst/>
                <a:latin typeface="Calibri" panose="020F0502020204030204" pitchFamily="34" charset="0"/>
                <a:cs typeface="Calibri" panose="020F0502020204030204" pitchFamily="34" charset="0"/>
              </a:rPr>
              <a:t>Resultados</a:t>
            </a:r>
            <a:endParaRPr lang="es-EC" sz="2400" dirty="0">
              <a:solidFill>
                <a:schemeClr val="tx1"/>
              </a:solidFill>
              <a:effectLst/>
              <a:latin typeface="Calibri" panose="020F0502020204030204" pitchFamily="34" charset="0"/>
              <a:cs typeface="Calibri" panose="020F0502020204030204" pitchFamily="34" charset="0"/>
            </a:endParaRPr>
          </a:p>
        </p:txBody>
      </p:sp>
      <p:graphicFrame>
        <p:nvGraphicFramePr>
          <p:cNvPr id="5" name="Marcador de contenido 4">
            <a:extLst>
              <a:ext uri="{FF2B5EF4-FFF2-40B4-BE49-F238E27FC236}">
                <a16:creationId xmlns:a16="http://schemas.microsoft.com/office/drawing/2014/main" id="{E7CAA82F-3450-4283-8928-6A5EEBF5E46F}"/>
              </a:ext>
            </a:extLst>
          </p:cNvPr>
          <p:cNvGraphicFramePr>
            <a:graphicFrameLocks noGrp="1"/>
          </p:cNvGraphicFramePr>
          <p:nvPr>
            <p:ph idx="1"/>
            <p:extLst>
              <p:ext uri="{D42A27DB-BD31-4B8C-83A1-F6EECF244321}">
                <p14:modId xmlns:p14="http://schemas.microsoft.com/office/powerpoint/2010/main" val="535242618"/>
              </p:ext>
            </p:extLst>
          </p:nvPr>
        </p:nvGraphicFramePr>
        <p:xfrm>
          <a:off x="199524" y="1276857"/>
          <a:ext cx="4432419" cy="2292925"/>
        </p:xfrm>
        <a:graphic>
          <a:graphicData uri="http://schemas.openxmlformats.org/drawingml/2006/table">
            <a:tbl>
              <a:tblPr firstRow="1" firstCol="1" bandRow="1">
                <a:tableStyleId>{5940675A-B579-460E-94D1-54222C63F5DA}</a:tableStyleId>
              </a:tblPr>
              <a:tblGrid>
                <a:gridCol w="742871">
                  <a:extLst>
                    <a:ext uri="{9D8B030D-6E8A-4147-A177-3AD203B41FA5}">
                      <a16:colId xmlns:a16="http://schemas.microsoft.com/office/drawing/2014/main" val="4033753857"/>
                    </a:ext>
                  </a:extLst>
                </a:gridCol>
                <a:gridCol w="1000938">
                  <a:extLst>
                    <a:ext uri="{9D8B030D-6E8A-4147-A177-3AD203B41FA5}">
                      <a16:colId xmlns:a16="http://schemas.microsoft.com/office/drawing/2014/main" val="506232017"/>
                    </a:ext>
                  </a:extLst>
                </a:gridCol>
                <a:gridCol w="1250086">
                  <a:extLst>
                    <a:ext uri="{9D8B030D-6E8A-4147-A177-3AD203B41FA5}">
                      <a16:colId xmlns:a16="http://schemas.microsoft.com/office/drawing/2014/main" val="3798706465"/>
                    </a:ext>
                  </a:extLst>
                </a:gridCol>
                <a:gridCol w="1438524">
                  <a:extLst>
                    <a:ext uri="{9D8B030D-6E8A-4147-A177-3AD203B41FA5}">
                      <a16:colId xmlns:a16="http://schemas.microsoft.com/office/drawing/2014/main" val="1110220623"/>
                    </a:ext>
                  </a:extLst>
                </a:gridCol>
              </a:tblGrid>
              <a:tr h="294005">
                <a:tc gridSpan="2">
                  <a:txBody>
                    <a:bodyPr/>
                    <a:lstStyle/>
                    <a:p>
                      <a:pPr algn="l">
                        <a:lnSpc>
                          <a:spcPct val="150000"/>
                        </a:lnSpc>
                        <a:spcAft>
                          <a:spcPts val="800"/>
                        </a:spcAft>
                      </a:pPr>
                      <a:endParaRPr lang="es-EC" sz="1400" dirty="0">
                        <a:effectLst/>
                        <a:latin typeface="Calibri" panose="020F0502020204030204" pitchFamily="34" charset="0"/>
                        <a:cs typeface="Times New Roman" panose="02020603050405020304" pitchFamily="18" charset="0"/>
                      </a:endParaRPr>
                    </a:p>
                  </a:txBody>
                  <a:tcPr marL="68580" marR="68580" marT="0" marB="0">
                    <a:solidFill>
                      <a:srgbClr val="0B7242"/>
                    </a:solidFill>
                  </a:tcPr>
                </a:tc>
                <a:tc hMerge="1">
                  <a:txBody>
                    <a:bodyPr/>
                    <a:lstStyle/>
                    <a:p>
                      <a:pPr algn="l">
                        <a:lnSpc>
                          <a:spcPct val="150000"/>
                        </a:lnSpc>
                        <a:spcAft>
                          <a:spcPts val="800"/>
                        </a:spcAft>
                      </a:pPr>
                      <a:r>
                        <a:rPr lang="es-ES_tradnl"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800"/>
                        </a:spcAft>
                      </a:pPr>
                      <a:r>
                        <a:rPr lang="es-ES_tradnl" sz="1400">
                          <a:solidFill>
                            <a:schemeClr val="bg1"/>
                          </a:solidFill>
                          <a:effectLst/>
                        </a:rPr>
                        <a:t>Frecuencia </a:t>
                      </a:r>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B7242"/>
                    </a:solidFill>
                  </a:tcPr>
                </a:tc>
                <a:tc>
                  <a:txBody>
                    <a:bodyPr/>
                    <a:lstStyle/>
                    <a:p>
                      <a:pPr algn="l">
                        <a:lnSpc>
                          <a:spcPct val="150000"/>
                        </a:lnSpc>
                        <a:spcAft>
                          <a:spcPts val="800"/>
                        </a:spcAft>
                      </a:pPr>
                      <a:r>
                        <a:rPr lang="es-ES_tradnl" sz="1400" dirty="0">
                          <a:solidFill>
                            <a:schemeClr val="bg1"/>
                          </a:solidFill>
                          <a:effectLst/>
                        </a:rPr>
                        <a:t>Porcentaje </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B7242"/>
                    </a:solidFill>
                  </a:tcPr>
                </a:tc>
                <a:extLst>
                  <a:ext uri="{0D108BD9-81ED-4DB2-BD59-A6C34878D82A}">
                    <a16:rowId xmlns:a16="http://schemas.microsoft.com/office/drawing/2014/main" val="3355809807"/>
                  </a:ext>
                </a:extLst>
              </a:tr>
              <a:tr h="230505">
                <a:tc rowSpan="2">
                  <a:txBody>
                    <a:bodyPr/>
                    <a:lstStyle/>
                    <a:p>
                      <a:pPr algn="ctr">
                        <a:lnSpc>
                          <a:spcPct val="150000"/>
                        </a:lnSpc>
                        <a:spcAft>
                          <a:spcPts val="800"/>
                        </a:spcAft>
                      </a:pPr>
                      <a:r>
                        <a:rPr lang="es-ES_tradnl" sz="1400" dirty="0">
                          <a:solidFill>
                            <a:schemeClr val="bg1"/>
                          </a:solidFill>
                          <a:effectLst/>
                        </a:rPr>
                        <a:t>Genero</a:t>
                      </a:r>
                    </a:p>
                  </a:txBody>
                  <a:tcPr marL="68580" marR="68580" marT="0" marB="0" anchor="ctr">
                    <a:solidFill>
                      <a:srgbClr val="0B7242"/>
                    </a:solidFill>
                  </a:tcPr>
                </a:tc>
                <a:tc>
                  <a:txBody>
                    <a:bodyPr/>
                    <a:lstStyle/>
                    <a:p>
                      <a:pPr algn="l">
                        <a:lnSpc>
                          <a:spcPct val="150000"/>
                        </a:lnSpc>
                        <a:spcAft>
                          <a:spcPts val="800"/>
                        </a:spcAft>
                      </a:pPr>
                      <a:r>
                        <a:rPr lang="es-ES_tradnl" sz="1400" dirty="0">
                          <a:effectLst/>
                        </a:rPr>
                        <a:t>Masculino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S_tradnl" sz="1400" dirty="0">
                          <a:effectLst/>
                        </a:rPr>
                        <a:t> 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_tradnl" sz="1400" dirty="0">
                          <a:effectLst/>
                        </a:rPr>
                        <a:t>25%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55883430"/>
                  </a:ext>
                </a:extLst>
              </a:tr>
              <a:tr h="241300">
                <a:tc vMerge="1">
                  <a:txBody>
                    <a:bodyPr/>
                    <a:lstStyle/>
                    <a:p>
                      <a:pPr algn="l">
                        <a:lnSpc>
                          <a:spcPct val="150000"/>
                        </a:lnSpc>
                        <a:spcAft>
                          <a:spcPts val="800"/>
                        </a:spcAft>
                      </a:pPr>
                      <a:r>
                        <a:rPr lang="es-ES_tradnl"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800"/>
                        </a:spcAft>
                      </a:pPr>
                      <a:r>
                        <a:rPr lang="es-ES_tradnl" sz="1400" dirty="0">
                          <a:effectLst/>
                        </a:rPr>
                        <a:t>Femenino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S_tradnl" sz="1400" dirty="0">
                          <a:effectLst/>
                        </a:rPr>
                        <a:t> 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_tradnl" sz="1400" dirty="0">
                          <a:effectLst/>
                        </a:rPr>
                        <a:t>75%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71822008"/>
                  </a:ext>
                </a:extLst>
              </a:tr>
              <a:tr h="241300">
                <a:tc rowSpan="5">
                  <a:txBody>
                    <a:bodyPr/>
                    <a:lstStyle/>
                    <a:p>
                      <a:pPr algn="ctr">
                        <a:lnSpc>
                          <a:spcPct val="150000"/>
                        </a:lnSpc>
                        <a:spcAft>
                          <a:spcPts val="800"/>
                        </a:spcAft>
                      </a:pPr>
                      <a:r>
                        <a:rPr lang="es-ES_tradnl" sz="1400" dirty="0">
                          <a:solidFill>
                            <a:schemeClr val="bg1"/>
                          </a:solidFill>
                          <a:effectLst/>
                        </a:rPr>
                        <a:t>Edad</a:t>
                      </a:r>
                    </a:p>
                  </a:txBody>
                  <a:tcPr marL="68580" marR="68580" marT="0" marB="0" anchor="ctr">
                    <a:solidFill>
                      <a:srgbClr val="0B7242"/>
                    </a:solidFill>
                  </a:tcPr>
                </a:tc>
                <a:tc>
                  <a:txBody>
                    <a:bodyPr/>
                    <a:lstStyle/>
                    <a:p>
                      <a:pPr algn="l">
                        <a:lnSpc>
                          <a:spcPct val="150000"/>
                        </a:lnSpc>
                        <a:spcAft>
                          <a:spcPts val="800"/>
                        </a:spcAft>
                      </a:pPr>
                      <a:r>
                        <a:rPr lang="es-ES_tradnl" sz="1400" dirty="0">
                          <a:effectLst/>
                        </a:rPr>
                        <a:t>65 – 69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S_tradnl" sz="1400">
                          <a:effectLst/>
                        </a:rPr>
                        <a:t>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_tradnl" sz="1400" dirty="0">
                          <a:effectLst/>
                        </a:rPr>
                        <a:t>66,66%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1132317"/>
                  </a:ext>
                </a:extLst>
              </a:tr>
              <a:tr h="241300">
                <a:tc vMerge="1">
                  <a:txBody>
                    <a:bodyPr/>
                    <a:lstStyle/>
                    <a:p>
                      <a:pPr algn="l">
                        <a:lnSpc>
                          <a:spcPct val="150000"/>
                        </a:lnSpc>
                        <a:spcAft>
                          <a:spcPts val="800"/>
                        </a:spcAft>
                      </a:pPr>
                      <a:r>
                        <a:rPr lang="es-ES_tradnl"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800"/>
                        </a:spcAft>
                      </a:pPr>
                      <a:r>
                        <a:rPr lang="es-ES_tradnl" sz="1400" dirty="0">
                          <a:effectLst/>
                        </a:rPr>
                        <a:t>70 – 74</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S_tradnl"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_tradnl" sz="1400" dirty="0">
                          <a:effectLst/>
                        </a:rPr>
                        <a:t> 8,33%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1826234"/>
                  </a:ext>
                </a:extLst>
              </a:tr>
              <a:tr h="241300">
                <a:tc vMerge="1">
                  <a:txBody>
                    <a:bodyPr/>
                    <a:lstStyle/>
                    <a:p>
                      <a:pPr algn="l">
                        <a:lnSpc>
                          <a:spcPct val="150000"/>
                        </a:lnSpc>
                        <a:spcAft>
                          <a:spcPts val="800"/>
                        </a:spcAft>
                      </a:pPr>
                      <a:r>
                        <a:rPr lang="es-ES_tradnl"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800"/>
                        </a:spcAft>
                      </a:pPr>
                      <a:r>
                        <a:rPr lang="es-ES_tradnl" sz="1400" dirty="0">
                          <a:effectLst/>
                        </a:rPr>
                        <a:t>75 – 79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S_tradnl"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_tradnl" sz="1400" dirty="0">
                          <a:effectLst/>
                        </a:rPr>
                        <a:t>16,66%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25872642"/>
                  </a:ext>
                </a:extLst>
              </a:tr>
              <a:tr h="241300">
                <a:tc vMerge="1">
                  <a:txBody>
                    <a:bodyPr/>
                    <a:lstStyle/>
                    <a:p>
                      <a:pPr algn="l">
                        <a:lnSpc>
                          <a:spcPct val="150000"/>
                        </a:lnSpc>
                        <a:spcAft>
                          <a:spcPts val="800"/>
                        </a:spcAft>
                      </a:pPr>
                      <a:r>
                        <a:rPr lang="es-ES_tradnl"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800"/>
                        </a:spcAft>
                      </a:pPr>
                      <a:r>
                        <a:rPr lang="es-ES_tradnl" sz="1400" dirty="0">
                          <a:effectLst/>
                        </a:rPr>
                        <a:t>80 – 84</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S_tradnl" sz="1400" dirty="0">
                          <a:effectLst/>
                        </a:rPr>
                        <a:t>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_tradnl" sz="1400" dirty="0">
                          <a:effectLst/>
                        </a:rPr>
                        <a:t> 8,33%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9873785"/>
                  </a:ext>
                </a:extLst>
              </a:tr>
              <a:tr h="230505">
                <a:tc vMerge="1">
                  <a:txBody>
                    <a:bodyPr/>
                    <a:lstStyle/>
                    <a:p>
                      <a:pPr algn="l">
                        <a:lnSpc>
                          <a:spcPct val="150000"/>
                        </a:lnSpc>
                        <a:spcAft>
                          <a:spcPts val="800"/>
                        </a:spcAft>
                      </a:pPr>
                      <a:r>
                        <a:rPr lang="es-ES_tradnl"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800"/>
                        </a:spcAft>
                      </a:pPr>
                      <a:r>
                        <a:rPr lang="es-ES_tradnl" sz="1400" dirty="0">
                          <a:effectLst/>
                        </a:rPr>
                        <a:t>TOTAL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S_tradnl" sz="1400" dirty="0">
                          <a:effectLst/>
                        </a:rPr>
                        <a:t>12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_tradnl" sz="1400" dirty="0">
                          <a:effectLst/>
                        </a:rPr>
                        <a:t>100%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9077266"/>
                  </a:ext>
                </a:extLst>
              </a:tr>
            </a:tbl>
          </a:graphicData>
        </a:graphic>
      </p:graphicFrame>
      <p:sp>
        <p:nvSpPr>
          <p:cNvPr id="7" name="CuadroTexto 6">
            <a:extLst>
              <a:ext uri="{FF2B5EF4-FFF2-40B4-BE49-F238E27FC236}">
                <a16:creationId xmlns:a16="http://schemas.microsoft.com/office/drawing/2014/main" id="{968FC5D9-D734-4C78-A0B5-BEA94B70E839}"/>
              </a:ext>
            </a:extLst>
          </p:cNvPr>
          <p:cNvSpPr txBox="1"/>
          <p:nvPr/>
        </p:nvSpPr>
        <p:spPr>
          <a:xfrm>
            <a:off x="257292" y="779028"/>
            <a:ext cx="3145808" cy="369332"/>
          </a:xfrm>
          <a:prstGeom prst="rect">
            <a:avLst/>
          </a:prstGeom>
          <a:noFill/>
        </p:spPr>
        <p:txBody>
          <a:bodyPr wrap="square">
            <a:spAutoFit/>
          </a:bodyPr>
          <a:lstStyle/>
          <a:p>
            <a:pPr>
              <a:spcAft>
                <a:spcPts val="1000"/>
              </a:spcAft>
            </a:pPr>
            <a:r>
              <a:rPr lang="es-EC"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Información sociodemográfica</a:t>
            </a:r>
            <a:endParaRPr lang="es-EC"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Gráfico 13">
            <a:extLst>
              <a:ext uri="{FF2B5EF4-FFF2-40B4-BE49-F238E27FC236}">
                <a16:creationId xmlns:a16="http://schemas.microsoft.com/office/drawing/2014/main" id="{9F435F32-7F53-4685-A207-4B77A06CC4F5}"/>
              </a:ext>
            </a:extLst>
          </p:cNvPr>
          <p:cNvGraphicFramePr/>
          <p:nvPr>
            <p:extLst>
              <p:ext uri="{D42A27DB-BD31-4B8C-83A1-F6EECF244321}">
                <p14:modId xmlns:p14="http://schemas.microsoft.com/office/powerpoint/2010/main" val="4071494634"/>
              </p:ext>
            </p:extLst>
          </p:nvPr>
        </p:nvGraphicFramePr>
        <p:xfrm>
          <a:off x="1365851" y="3676854"/>
          <a:ext cx="4857750" cy="2594609"/>
        </p:xfrm>
        <a:graphic>
          <a:graphicData uri="http://schemas.openxmlformats.org/drawingml/2006/chart">
            <c:chart xmlns:c="http://schemas.openxmlformats.org/drawingml/2006/chart" xmlns:r="http://schemas.openxmlformats.org/officeDocument/2006/relationships" r:id="rId2"/>
          </a:graphicData>
        </a:graphic>
      </p:graphicFrame>
      <p:sp>
        <p:nvSpPr>
          <p:cNvPr id="17" name="CuadroTexto 16">
            <a:extLst>
              <a:ext uri="{FF2B5EF4-FFF2-40B4-BE49-F238E27FC236}">
                <a16:creationId xmlns:a16="http://schemas.microsoft.com/office/drawing/2014/main" id="{AC5F12F3-4C37-412A-BCA2-8FC869B088BF}"/>
              </a:ext>
            </a:extLst>
          </p:cNvPr>
          <p:cNvSpPr txBox="1"/>
          <p:nvPr/>
        </p:nvSpPr>
        <p:spPr>
          <a:xfrm>
            <a:off x="8046756" y="994334"/>
            <a:ext cx="2274786" cy="369332"/>
          </a:xfrm>
          <a:prstGeom prst="rect">
            <a:avLst/>
          </a:prstGeom>
          <a:noFill/>
        </p:spPr>
        <p:txBody>
          <a:bodyPr wrap="square">
            <a:spAutoFit/>
          </a:bodyPr>
          <a:lstStyle/>
          <a:p>
            <a:r>
              <a:rPr lang="es-EC" sz="1800" b="1" dirty="0">
                <a:solidFill>
                  <a:srgbClr val="000000"/>
                </a:solidFill>
                <a:effectLst/>
                <a:latin typeface="Calibri" panose="020F0502020204030204" pitchFamily="34" charset="0"/>
                <a:ea typeface="Calibri" panose="020F0502020204030204" pitchFamily="34" charset="0"/>
              </a:rPr>
              <a:t>Evaluación inicial IMC</a:t>
            </a:r>
            <a:endParaRPr lang="es-EC" dirty="0"/>
          </a:p>
        </p:txBody>
      </p:sp>
      <p:pic>
        <p:nvPicPr>
          <p:cNvPr id="4" name="Imagen 3">
            <a:extLst>
              <a:ext uri="{FF2B5EF4-FFF2-40B4-BE49-F238E27FC236}">
                <a16:creationId xmlns:a16="http://schemas.microsoft.com/office/drawing/2014/main" id="{454845BD-214C-489E-8F78-E4FD4AC1C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209" y="716555"/>
            <a:ext cx="2044232" cy="1294223"/>
          </a:xfrm>
          <a:prstGeom prst="rect">
            <a:avLst/>
          </a:prstGeom>
        </p:spPr>
      </p:pic>
      <p:graphicFrame>
        <p:nvGraphicFramePr>
          <p:cNvPr id="3" name="Tabla 2">
            <a:extLst>
              <a:ext uri="{FF2B5EF4-FFF2-40B4-BE49-F238E27FC236}">
                <a16:creationId xmlns:a16="http://schemas.microsoft.com/office/drawing/2014/main" id="{2EBE5F6A-E0D6-41B6-A897-0F61FB238AC0}"/>
              </a:ext>
            </a:extLst>
          </p:cNvPr>
          <p:cNvGraphicFramePr>
            <a:graphicFrameLocks noGrp="1"/>
          </p:cNvGraphicFramePr>
          <p:nvPr>
            <p:extLst>
              <p:ext uri="{D42A27DB-BD31-4B8C-83A1-F6EECF244321}">
                <p14:modId xmlns:p14="http://schemas.microsoft.com/office/powerpoint/2010/main" val="4119507008"/>
              </p:ext>
            </p:extLst>
          </p:nvPr>
        </p:nvGraphicFramePr>
        <p:xfrm>
          <a:off x="6782707" y="1565464"/>
          <a:ext cx="5068980" cy="4222780"/>
        </p:xfrm>
        <a:graphic>
          <a:graphicData uri="http://schemas.openxmlformats.org/drawingml/2006/table">
            <a:tbl>
              <a:tblPr firstRow="1" firstCol="1" bandRow="1">
                <a:tableStyleId>{5C22544A-7EE6-4342-B048-85BDC9FD1C3A}</a:tableStyleId>
              </a:tblPr>
              <a:tblGrid>
                <a:gridCol w="1289432">
                  <a:extLst>
                    <a:ext uri="{9D8B030D-6E8A-4147-A177-3AD203B41FA5}">
                      <a16:colId xmlns:a16="http://schemas.microsoft.com/office/drawing/2014/main" val="440393906"/>
                    </a:ext>
                  </a:extLst>
                </a:gridCol>
                <a:gridCol w="678910">
                  <a:extLst>
                    <a:ext uri="{9D8B030D-6E8A-4147-A177-3AD203B41FA5}">
                      <a16:colId xmlns:a16="http://schemas.microsoft.com/office/drawing/2014/main" val="3416297843"/>
                    </a:ext>
                  </a:extLst>
                </a:gridCol>
                <a:gridCol w="507353">
                  <a:extLst>
                    <a:ext uri="{9D8B030D-6E8A-4147-A177-3AD203B41FA5}">
                      <a16:colId xmlns:a16="http://schemas.microsoft.com/office/drawing/2014/main" val="1167772066"/>
                    </a:ext>
                  </a:extLst>
                </a:gridCol>
                <a:gridCol w="620879">
                  <a:extLst>
                    <a:ext uri="{9D8B030D-6E8A-4147-A177-3AD203B41FA5}">
                      <a16:colId xmlns:a16="http://schemas.microsoft.com/office/drawing/2014/main" val="1589740451"/>
                    </a:ext>
                  </a:extLst>
                </a:gridCol>
                <a:gridCol w="591473">
                  <a:extLst>
                    <a:ext uri="{9D8B030D-6E8A-4147-A177-3AD203B41FA5}">
                      <a16:colId xmlns:a16="http://schemas.microsoft.com/office/drawing/2014/main" val="708374196"/>
                    </a:ext>
                  </a:extLst>
                </a:gridCol>
                <a:gridCol w="1380933">
                  <a:extLst>
                    <a:ext uri="{9D8B030D-6E8A-4147-A177-3AD203B41FA5}">
                      <a16:colId xmlns:a16="http://schemas.microsoft.com/office/drawing/2014/main" val="2346367088"/>
                    </a:ext>
                  </a:extLst>
                </a:gridCol>
              </a:tblGrid>
              <a:tr h="380551">
                <a:tc>
                  <a:txBody>
                    <a:bodyPr/>
                    <a:lstStyle/>
                    <a:p>
                      <a:pPr algn="ctr">
                        <a:lnSpc>
                          <a:spcPct val="107000"/>
                        </a:lnSpc>
                        <a:spcAft>
                          <a:spcPts val="0"/>
                        </a:spcAft>
                      </a:pPr>
                      <a:r>
                        <a:rPr lang="es-EC" sz="1100" dirty="0">
                          <a:effectLst/>
                        </a:rPr>
                        <a:t>Participantes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B7242"/>
                    </a:solidFill>
                  </a:tcPr>
                </a:tc>
                <a:tc>
                  <a:txBody>
                    <a:bodyPr/>
                    <a:lstStyle/>
                    <a:p>
                      <a:pPr algn="ctr">
                        <a:lnSpc>
                          <a:spcPct val="107000"/>
                        </a:lnSpc>
                        <a:spcAft>
                          <a:spcPts val="0"/>
                        </a:spcAft>
                      </a:pPr>
                      <a:r>
                        <a:rPr lang="es-EC" sz="1100" dirty="0">
                          <a:effectLst/>
                        </a:rPr>
                        <a:t>Rango edad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rgbClr val="0B7242"/>
                    </a:solidFill>
                  </a:tcPr>
                </a:tc>
                <a:tc>
                  <a:txBody>
                    <a:bodyPr/>
                    <a:lstStyle/>
                    <a:p>
                      <a:pPr algn="ctr">
                        <a:lnSpc>
                          <a:spcPct val="107000"/>
                        </a:lnSpc>
                        <a:spcAft>
                          <a:spcPts val="0"/>
                        </a:spcAft>
                      </a:pPr>
                      <a:r>
                        <a:rPr lang="es-EC" sz="1100" dirty="0">
                          <a:effectLst/>
                        </a:rPr>
                        <a:t>Peso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0B7242"/>
                    </a:solidFill>
                  </a:tcPr>
                </a:tc>
                <a:tc>
                  <a:txBody>
                    <a:bodyPr/>
                    <a:lstStyle/>
                    <a:p>
                      <a:pPr algn="ctr">
                        <a:lnSpc>
                          <a:spcPct val="107000"/>
                        </a:lnSpc>
                        <a:spcAft>
                          <a:spcPts val="0"/>
                        </a:spcAft>
                      </a:pPr>
                      <a:r>
                        <a:rPr lang="es-EC" sz="1100" dirty="0">
                          <a:effectLst/>
                        </a:rPr>
                        <a:t>Altura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0B7242"/>
                    </a:solidFill>
                  </a:tcPr>
                </a:tc>
                <a:tc>
                  <a:txBody>
                    <a:bodyPr/>
                    <a:lstStyle/>
                    <a:p>
                      <a:pPr algn="ctr">
                        <a:lnSpc>
                          <a:spcPct val="107000"/>
                        </a:lnSpc>
                        <a:spcAft>
                          <a:spcPts val="0"/>
                        </a:spcAft>
                      </a:pPr>
                      <a:r>
                        <a:rPr lang="es-EC" sz="1100" dirty="0">
                          <a:effectLst/>
                        </a:rPr>
                        <a:t>IMC</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0B7242"/>
                    </a:solidFill>
                  </a:tcPr>
                </a:tc>
                <a:tc>
                  <a:txBody>
                    <a:bodyPr/>
                    <a:lstStyle/>
                    <a:p>
                      <a:pPr algn="ctr">
                        <a:lnSpc>
                          <a:spcPct val="107000"/>
                        </a:lnSpc>
                        <a:spcAft>
                          <a:spcPts val="0"/>
                        </a:spcAft>
                      </a:pPr>
                      <a:r>
                        <a:rPr lang="es-EC" sz="1100" dirty="0">
                          <a:effectLst/>
                        </a:rPr>
                        <a:t>Clasificación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rgbClr val="0B7242"/>
                    </a:solidFill>
                  </a:tcPr>
                </a:tc>
                <a:extLst>
                  <a:ext uri="{0D108BD9-81ED-4DB2-BD59-A6C34878D82A}">
                    <a16:rowId xmlns:a16="http://schemas.microsoft.com/office/drawing/2014/main" val="4199840910"/>
                  </a:ext>
                </a:extLst>
              </a:tr>
              <a:tr h="300064">
                <a:tc>
                  <a:txBody>
                    <a:bodyPr/>
                    <a:lstStyle/>
                    <a:p>
                      <a:pPr>
                        <a:lnSpc>
                          <a:spcPct val="107000"/>
                        </a:lnSpc>
                        <a:spcAft>
                          <a:spcPts val="0"/>
                        </a:spcAft>
                      </a:pPr>
                      <a:r>
                        <a:rPr lang="es-EC" sz="1100" dirty="0">
                          <a:effectLst/>
                        </a:rPr>
                        <a:t>Participante 1F</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B7242"/>
                    </a:solidFill>
                  </a:tcPr>
                </a:tc>
                <a:tc>
                  <a:txBody>
                    <a:bodyPr/>
                    <a:lstStyle/>
                    <a:p>
                      <a:pPr algn="ctr">
                        <a:lnSpc>
                          <a:spcPct val="107000"/>
                        </a:lnSpc>
                        <a:spcAft>
                          <a:spcPts val="0"/>
                        </a:spcAft>
                      </a:pPr>
                      <a:r>
                        <a:rPr lang="es-EC" sz="1100" dirty="0">
                          <a:effectLst/>
                        </a:rPr>
                        <a:t>65 -69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bg1"/>
                    </a:solidFill>
                  </a:tcPr>
                </a:tc>
                <a:tc>
                  <a:txBody>
                    <a:bodyPr/>
                    <a:lstStyle/>
                    <a:p>
                      <a:pPr algn="ctr">
                        <a:lnSpc>
                          <a:spcPct val="107000"/>
                        </a:lnSpc>
                        <a:spcAft>
                          <a:spcPts val="0"/>
                        </a:spcAft>
                      </a:pPr>
                      <a:r>
                        <a:rPr lang="es-EC" sz="1100" dirty="0">
                          <a:effectLst/>
                        </a:rPr>
                        <a:t>82,00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dirty="0">
                          <a:effectLst/>
                        </a:rPr>
                        <a:t>1,64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dirty="0">
                          <a:effectLst/>
                        </a:rPr>
                        <a:t>30,49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spcAft>
                          <a:spcPts val="0"/>
                        </a:spcAft>
                      </a:pPr>
                      <a:r>
                        <a:rPr lang="es-EC" sz="1100" dirty="0">
                          <a:effectLst/>
                        </a:rPr>
                        <a:t>Obesidad grado I</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978133564"/>
                  </a:ext>
                </a:extLst>
              </a:tr>
              <a:tr h="300064">
                <a:tc>
                  <a:txBody>
                    <a:bodyPr/>
                    <a:lstStyle/>
                    <a:p>
                      <a:pPr>
                        <a:lnSpc>
                          <a:spcPct val="107000"/>
                        </a:lnSpc>
                        <a:spcAft>
                          <a:spcPts val="0"/>
                        </a:spcAft>
                      </a:pPr>
                      <a:r>
                        <a:rPr lang="es-EC" sz="1100" dirty="0">
                          <a:effectLst/>
                        </a:rPr>
                        <a:t>Participante 2F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B7242"/>
                    </a:solidFill>
                  </a:tcPr>
                </a:tc>
                <a:tc>
                  <a:txBody>
                    <a:bodyPr/>
                    <a:lstStyle/>
                    <a:p>
                      <a:pPr algn="ctr">
                        <a:lnSpc>
                          <a:spcPct val="107000"/>
                        </a:lnSpc>
                        <a:spcAft>
                          <a:spcPts val="0"/>
                        </a:spcAft>
                      </a:pPr>
                      <a:r>
                        <a:rPr lang="es-EC" sz="1100" dirty="0">
                          <a:effectLst/>
                        </a:rPr>
                        <a:t>75 – 79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bg1"/>
                    </a:solidFill>
                  </a:tcPr>
                </a:tc>
                <a:tc>
                  <a:txBody>
                    <a:bodyPr/>
                    <a:lstStyle/>
                    <a:p>
                      <a:pPr algn="ctr">
                        <a:lnSpc>
                          <a:spcPct val="107000"/>
                        </a:lnSpc>
                        <a:spcAft>
                          <a:spcPts val="0"/>
                        </a:spcAft>
                      </a:pPr>
                      <a:r>
                        <a:rPr lang="es-EC" sz="1100" dirty="0">
                          <a:effectLst/>
                        </a:rPr>
                        <a:t>56,00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dirty="0">
                          <a:effectLst/>
                        </a:rPr>
                        <a:t>1,52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a:effectLst/>
                        </a:rPr>
                        <a:t>24,24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spcAft>
                          <a:spcPts val="0"/>
                        </a:spcAft>
                      </a:pPr>
                      <a:r>
                        <a:rPr lang="es-EC" sz="1100" dirty="0">
                          <a:effectLst/>
                        </a:rPr>
                        <a:t>Normal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3836850837"/>
                  </a:ext>
                </a:extLst>
              </a:tr>
              <a:tr h="300064">
                <a:tc>
                  <a:txBody>
                    <a:bodyPr/>
                    <a:lstStyle/>
                    <a:p>
                      <a:pPr>
                        <a:lnSpc>
                          <a:spcPct val="107000"/>
                        </a:lnSpc>
                        <a:spcAft>
                          <a:spcPts val="0"/>
                        </a:spcAft>
                      </a:pPr>
                      <a:r>
                        <a:rPr lang="es-EC" sz="1100" dirty="0">
                          <a:effectLst/>
                        </a:rPr>
                        <a:t>Participante 3F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B7242"/>
                    </a:solidFill>
                  </a:tcPr>
                </a:tc>
                <a:tc>
                  <a:txBody>
                    <a:bodyPr/>
                    <a:lstStyle/>
                    <a:p>
                      <a:pPr algn="ctr">
                        <a:lnSpc>
                          <a:spcPct val="107000"/>
                        </a:lnSpc>
                        <a:spcAft>
                          <a:spcPts val="0"/>
                        </a:spcAft>
                      </a:pPr>
                      <a:r>
                        <a:rPr lang="es-EC" sz="1100" dirty="0">
                          <a:effectLst/>
                        </a:rPr>
                        <a:t>70 – 74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bg1"/>
                    </a:solidFill>
                  </a:tcPr>
                </a:tc>
                <a:tc>
                  <a:txBody>
                    <a:bodyPr/>
                    <a:lstStyle/>
                    <a:p>
                      <a:pPr algn="ctr">
                        <a:lnSpc>
                          <a:spcPct val="107000"/>
                        </a:lnSpc>
                        <a:spcAft>
                          <a:spcPts val="0"/>
                        </a:spcAft>
                      </a:pPr>
                      <a:r>
                        <a:rPr lang="es-EC" sz="1100" dirty="0">
                          <a:effectLst/>
                        </a:rPr>
                        <a:t>58,00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dirty="0">
                          <a:effectLst/>
                        </a:rPr>
                        <a:t>1,50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dirty="0">
                          <a:effectLst/>
                        </a:rPr>
                        <a:t>25,78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spcAft>
                          <a:spcPts val="0"/>
                        </a:spcAft>
                      </a:pPr>
                      <a:r>
                        <a:rPr lang="es-EC" sz="1100">
                          <a:effectLst/>
                        </a:rPr>
                        <a:t>Sobrepeso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2914821577"/>
                  </a:ext>
                </a:extLst>
              </a:tr>
              <a:tr h="300064">
                <a:tc>
                  <a:txBody>
                    <a:bodyPr/>
                    <a:lstStyle/>
                    <a:p>
                      <a:pPr>
                        <a:lnSpc>
                          <a:spcPct val="107000"/>
                        </a:lnSpc>
                        <a:spcAft>
                          <a:spcPts val="0"/>
                        </a:spcAft>
                      </a:pPr>
                      <a:r>
                        <a:rPr lang="es-EC" sz="1100" dirty="0">
                          <a:effectLst/>
                        </a:rPr>
                        <a:t>Participante 4F</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B7242"/>
                    </a:solidFill>
                  </a:tcPr>
                </a:tc>
                <a:tc>
                  <a:txBody>
                    <a:bodyPr/>
                    <a:lstStyle/>
                    <a:p>
                      <a:pPr algn="ctr">
                        <a:lnSpc>
                          <a:spcPct val="107000"/>
                        </a:lnSpc>
                        <a:spcAft>
                          <a:spcPts val="0"/>
                        </a:spcAft>
                      </a:pPr>
                      <a:r>
                        <a:rPr lang="es-EC" sz="1100" dirty="0">
                          <a:effectLst/>
                        </a:rPr>
                        <a:t>65 – 69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bg1"/>
                    </a:solidFill>
                  </a:tcPr>
                </a:tc>
                <a:tc>
                  <a:txBody>
                    <a:bodyPr/>
                    <a:lstStyle/>
                    <a:p>
                      <a:pPr algn="ctr">
                        <a:lnSpc>
                          <a:spcPct val="107000"/>
                        </a:lnSpc>
                        <a:spcAft>
                          <a:spcPts val="0"/>
                        </a:spcAft>
                      </a:pPr>
                      <a:r>
                        <a:rPr lang="es-EC" sz="1100" dirty="0">
                          <a:effectLst/>
                        </a:rPr>
                        <a:t>56,00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dirty="0">
                          <a:effectLst/>
                        </a:rPr>
                        <a:t>1,46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dirty="0">
                          <a:effectLst/>
                        </a:rPr>
                        <a:t>26,27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spcAft>
                          <a:spcPts val="0"/>
                        </a:spcAft>
                      </a:pPr>
                      <a:r>
                        <a:rPr lang="es-EC" sz="1100">
                          <a:effectLst/>
                        </a:rPr>
                        <a:t>Sobrepeso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1182046441"/>
                  </a:ext>
                </a:extLst>
              </a:tr>
              <a:tr h="300064">
                <a:tc>
                  <a:txBody>
                    <a:bodyPr/>
                    <a:lstStyle/>
                    <a:p>
                      <a:pPr>
                        <a:lnSpc>
                          <a:spcPct val="107000"/>
                        </a:lnSpc>
                        <a:spcAft>
                          <a:spcPts val="0"/>
                        </a:spcAft>
                      </a:pPr>
                      <a:r>
                        <a:rPr lang="es-EC" sz="1100" dirty="0">
                          <a:effectLst/>
                        </a:rPr>
                        <a:t>Participante 5F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B7242"/>
                    </a:solidFill>
                  </a:tcPr>
                </a:tc>
                <a:tc>
                  <a:txBody>
                    <a:bodyPr/>
                    <a:lstStyle/>
                    <a:p>
                      <a:pPr algn="ctr">
                        <a:lnSpc>
                          <a:spcPct val="107000"/>
                        </a:lnSpc>
                        <a:spcAft>
                          <a:spcPts val="0"/>
                        </a:spcAft>
                      </a:pPr>
                      <a:r>
                        <a:rPr lang="es-EC" sz="1100" dirty="0">
                          <a:effectLst/>
                        </a:rPr>
                        <a:t>65 – 69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bg1"/>
                    </a:solidFill>
                  </a:tcPr>
                </a:tc>
                <a:tc>
                  <a:txBody>
                    <a:bodyPr/>
                    <a:lstStyle/>
                    <a:p>
                      <a:pPr algn="ctr">
                        <a:lnSpc>
                          <a:spcPct val="107000"/>
                        </a:lnSpc>
                        <a:spcAft>
                          <a:spcPts val="0"/>
                        </a:spcAft>
                      </a:pPr>
                      <a:r>
                        <a:rPr lang="es-EC" sz="1100" dirty="0">
                          <a:effectLst/>
                        </a:rPr>
                        <a:t>59,00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dirty="0">
                          <a:effectLst/>
                        </a:rPr>
                        <a:t>1,48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a:effectLst/>
                        </a:rPr>
                        <a:t>26,94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spcAft>
                          <a:spcPts val="0"/>
                        </a:spcAft>
                      </a:pPr>
                      <a:r>
                        <a:rPr lang="es-EC" sz="1100" dirty="0">
                          <a:effectLst/>
                        </a:rPr>
                        <a:t>Sobrepeso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910793718"/>
                  </a:ext>
                </a:extLst>
              </a:tr>
              <a:tr h="300064">
                <a:tc>
                  <a:txBody>
                    <a:bodyPr/>
                    <a:lstStyle/>
                    <a:p>
                      <a:pPr>
                        <a:lnSpc>
                          <a:spcPct val="107000"/>
                        </a:lnSpc>
                        <a:spcAft>
                          <a:spcPts val="0"/>
                        </a:spcAft>
                      </a:pPr>
                      <a:r>
                        <a:rPr lang="es-EC" sz="1100" dirty="0">
                          <a:effectLst/>
                        </a:rPr>
                        <a:t>Participante 6F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B7242"/>
                    </a:solidFill>
                  </a:tcPr>
                </a:tc>
                <a:tc>
                  <a:txBody>
                    <a:bodyPr/>
                    <a:lstStyle/>
                    <a:p>
                      <a:pPr algn="ctr">
                        <a:lnSpc>
                          <a:spcPct val="107000"/>
                        </a:lnSpc>
                        <a:spcAft>
                          <a:spcPts val="0"/>
                        </a:spcAft>
                      </a:pPr>
                      <a:r>
                        <a:rPr lang="es-EC" sz="1100" dirty="0">
                          <a:effectLst/>
                        </a:rPr>
                        <a:t>65 – 69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bg1"/>
                    </a:solidFill>
                  </a:tcPr>
                </a:tc>
                <a:tc>
                  <a:txBody>
                    <a:bodyPr/>
                    <a:lstStyle/>
                    <a:p>
                      <a:pPr algn="ctr">
                        <a:lnSpc>
                          <a:spcPct val="107000"/>
                        </a:lnSpc>
                        <a:spcAft>
                          <a:spcPts val="0"/>
                        </a:spcAft>
                      </a:pPr>
                      <a:r>
                        <a:rPr lang="es-EC" sz="1100" dirty="0">
                          <a:effectLst/>
                        </a:rPr>
                        <a:t>62,00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dirty="0">
                          <a:effectLst/>
                        </a:rPr>
                        <a:t>1,50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dirty="0">
                          <a:effectLst/>
                        </a:rPr>
                        <a:t>27,56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spcAft>
                          <a:spcPts val="0"/>
                        </a:spcAft>
                      </a:pPr>
                      <a:r>
                        <a:rPr lang="es-EC" sz="1100" dirty="0">
                          <a:effectLst/>
                        </a:rPr>
                        <a:t>Sobrepeso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1959444691"/>
                  </a:ext>
                </a:extLst>
              </a:tr>
              <a:tr h="300064">
                <a:tc>
                  <a:txBody>
                    <a:bodyPr/>
                    <a:lstStyle/>
                    <a:p>
                      <a:pPr>
                        <a:lnSpc>
                          <a:spcPct val="107000"/>
                        </a:lnSpc>
                        <a:spcAft>
                          <a:spcPts val="0"/>
                        </a:spcAft>
                      </a:pPr>
                      <a:r>
                        <a:rPr lang="es-EC" sz="1100" dirty="0">
                          <a:effectLst/>
                        </a:rPr>
                        <a:t>Participante 7M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B7242"/>
                    </a:solidFill>
                  </a:tcPr>
                </a:tc>
                <a:tc>
                  <a:txBody>
                    <a:bodyPr/>
                    <a:lstStyle/>
                    <a:p>
                      <a:pPr algn="ctr">
                        <a:lnSpc>
                          <a:spcPct val="107000"/>
                        </a:lnSpc>
                        <a:spcAft>
                          <a:spcPts val="0"/>
                        </a:spcAft>
                      </a:pPr>
                      <a:r>
                        <a:rPr lang="es-EC" sz="1100">
                          <a:effectLst/>
                        </a:rPr>
                        <a:t>80 – 84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bg1"/>
                    </a:solidFill>
                  </a:tcPr>
                </a:tc>
                <a:tc>
                  <a:txBody>
                    <a:bodyPr/>
                    <a:lstStyle/>
                    <a:p>
                      <a:pPr algn="ctr">
                        <a:lnSpc>
                          <a:spcPct val="107000"/>
                        </a:lnSpc>
                        <a:spcAft>
                          <a:spcPts val="0"/>
                        </a:spcAft>
                      </a:pPr>
                      <a:r>
                        <a:rPr lang="es-EC" sz="1100" dirty="0">
                          <a:effectLst/>
                        </a:rPr>
                        <a:t>74,00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a:effectLst/>
                        </a:rPr>
                        <a:t>1,70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dirty="0">
                          <a:effectLst/>
                        </a:rPr>
                        <a:t>25,61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spcAft>
                          <a:spcPts val="0"/>
                        </a:spcAft>
                      </a:pPr>
                      <a:r>
                        <a:rPr lang="es-EC" sz="1100" dirty="0">
                          <a:effectLst/>
                        </a:rPr>
                        <a:t>Sobrepeso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501521776"/>
                  </a:ext>
                </a:extLst>
              </a:tr>
              <a:tr h="300064">
                <a:tc>
                  <a:txBody>
                    <a:bodyPr/>
                    <a:lstStyle/>
                    <a:p>
                      <a:pPr>
                        <a:lnSpc>
                          <a:spcPct val="107000"/>
                        </a:lnSpc>
                        <a:spcAft>
                          <a:spcPts val="0"/>
                        </a:spcAft>
                      </a:pPr>
                      <a:r>
                        <a:rPr lang="es-EC" sz="1100" dirty="0">
                          <a:effectLst/>
                        </a:rPr>
                        <a:t>Participante 8M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B7242"/>
                    </a:solidFill>
                  </a:tcPr>
                </a:tc>
                <a:tc>
                  <a:txBody>
                    <a:bodyPr/>
                    <a:lstStyle/>
                    <a:p>
                      <a:pPr algn="ctr">
                        <a:lnSpc>
                          <a:spcPct val="107000"/>
                        </a:lnSpc>
                        <a:spcAft>
                          <a:spcPts val="0"/>
                        </a:spcAft>
                      </a:pPr>
                      <a:r>
                        <a:rPr lang="es-EC" sz="1100">
                          <a:effectLst/>
                        </a:rPr>
                        <a:t>65 – 69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bg1"/>
                    </a:solidFill>
                  </a:tcPr>
                </a:tc>
                <a:tc>
                  <a:txBody>
                    <a:bodyPr/>
                    <a:lstStyle/>
                    <a:p>
                      <a:pPr algn="ctr">
                        <a:lnSpc>
                          <a:spcPct val="107000"/>
                        </a:lnSpc>
                        <a:spcAft>
                          <a:spcPts val="0"/>
                        </a:spcAft>
                      </a:pPr>
                      <a:r>
                        <a:rPr lang="es-EC" sz="1100" dirty="0">
                          <a:effectLst/>
                        </a:rPr>
                        <a:t>69,40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a:effectLst/>
                        </a:rPr>
                        <a:t>1,68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a:effectLst/>
                        </a:rPr>
                        <a:t>24,59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spcAft>
                          <a:spcPts val="0"/>
                        </a:spcAft>
                      </a:pPr>
                      <a:r>
                        <a:rPr lang="es-EC" sz="1100" dirty="0">
                          <a:effectLst/>
                        </a:rPr>
                        <a:t>Normal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672267568"/>
                  </a:ext>
                </a:extLst>
              </a:tr>
              <a:tr h="300064">
                <a:tc>
                  <a:txBody>
                    <a:bodyPr/>
                    <a:lstStyle/>
                    <a:p>
                      <a:pPr>
                        <a:lnSpc>
                          <a:spcPct val="107000"/>
                        </a:lnSpc>
                        <a:spcAft>
                          <a:spcPts val="0"/>
                        </a:spcAft>
                      </a:pPr>
                      <a:r>
                        <a:rPr lang="es-EC" sz="1100" dirty="0">
                          <a:effectLst/>
                        </a:rPr>
                        <a:t>Participante 9F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B7242"/>
                    </a:solidFill>
                  </a:tcPr>
                </a:tc>
                <a:tc>
                  <a:txBody>
                    <a:bodyPr/>
                    <a:lstStyle/>
                    <a:p>
                      <a:pPr algn="ctr">
                        <a:lnSpc>
                          <a:spcPct val="107000"/>
                        </a:lnSpc>
                        <a:spcAft>
                          <a:spcPts val="0"/>
                        </a:spcAft>
                      </a:pPr>
                      <a:r>
                        <a:rPr lang="es-EC" sz="1100">
                          <a:effectLst/>
                        </a:rPr>
                        <a:t>65 – 69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bg1"/>
                    </a:solidFill>
                  </a:tcPr>
                </a:tc>
                <a:tc>
                  <a:txBody>
                    <a:bodyPr/>
                    <a:lstStyle/>
                    <a:p>
                      <a:pPr algn="ctr">
                        <a:lnSpc>
                          <a:spcPct val="107000"/>
                        </a:lnSpc>
                        <a:spcAft>
                          <a:spcPts val="0"/>
                        </a:spcAft>
                      </a:pPr>
                      <a:r>
                        <a:rPr lang="es-EC" sz="1100" dirty="0">
                          <a:effectLst/>
                        </a:rPr>
                        <a:t>73,00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a:effectLst/>
                        </a:rPr>
                        <a:t>1,55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a:effectLst/>
                        </a:rPr>
                        <a:t>30,39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spcAft>
                          <a:spcPts val="0"/>
                        </a:spcAft>
                      </a:pPr>
                      <a:r>
                        <a:rPr lang="es-EC" sz="1100" dirty="0">
                          <a:effectLst/>
                        </a:rPr>
                        <a:t>Obesidad grado I</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3613676342"/>
                  </a:ext>
                </a:extLst>
              </a:tr>
              <a:tr h="380551">
                <a:tc>
                  <a:txBody>
                    <a:bodyPr/>
                    <a:lstStyle/>
                    <a:p>
                      <a:pPr>
                        <a:lnSpc>
                          <a:spcPct val="107000"/>
                        </a:lnSpc>
                        <a:spcAft>
                          <a:spcPts val="0"/>
                        </a:spcAft>
                      </a:pPr>
                      <a:r>
                        <a:rPr lang="es-EC" sz="1100" dirty="0">
                          <a:effectLst/>
                        </a:rPr>
                        <a:t>Participante 10M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B7242"/>
                    </a:solidFill>
                  </a:tcPr>
                </a:tc>
                <a:tc>
                  <a:txBody>
                    <a:bodyPr/>
                    <a:lstStyle/>
                    <a:p>
                      <a:pPr algn="ctr">
                        <a:lnSpc>
                          <a:spcPct val="107000"/>
                        </a:lnSpc>
                        <a:spcAft>
                          <a:spcPts val="0"/>
                        </a:spcAft>
                      </a:pPr>
                      <a:r>
                        <a:rPr lang="es-EC" sz="1100" dirty="0">
                          <a:effectLst/>
                        </a:rPr>
                        <a:t>75 – 79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bg1"/>
                    </a:solidFill>
                  </a:tcPr>
                </a:tc>
                <a:tc>
                  <a:txBody>
                    <a:bodyPr/>
                    <a:lstStyle/>
                    <a:p>
                      <a:pPr algn="ctr">
                        <a:lnSpc>
                          <a:spcPct val="107000"/>
                        </a:lnSpc>
                        <a:spcAft>
                          <a:spcPts val="0"/>
                        </a:spcAft>
                      </a:pPr>
                      <a:r>
                        <a:rPr lang="es-EC" sz="1100" dirty="0">
                          <a:effectLst/>
                        </a:rPr>
                        <a:t>83,00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a:effectLst/>
                        </a:rPr>
                        <a:t>1,65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a:effectLst/>
                        </a:rPr>
                        <a:t>30,49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spcAft>
                          <a:spcPts val="0"/>
                        </a:spcAft>
                      </a:pPr>
                      <a:r>
                        <a:rPr lang="es-EC" sz="1100" dirty="0">
                          <a:effectLst/>
                        </a:rPr>
                        <a:t>Obesidad grado I</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4032041889"/>
                  </a:ext>
                </a:extLst>
              </a:tr>
              <a:tr h="380551">
                <a:tc>
                  <a:txBody>
                    <a:bodyPr/>
                    <a:lstStyle/>
                    <a:p>
                      <a:pPr>
                        <a:lnSpc>
                          <a:spcPct val="107000"/>
                        </a:lnSpc>
                        <a:spcAft>
                          <a:spcPts val="0"/>
                        </a:spcAft>
                      </a:pPr>
                      <a:r>
                        <a:rPr lang="es-EC" sz="1100" dirty="0">
                          <a:effectLst/>
                        </a:rPr>
                        <a:t>Participante 11M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B7242"/>
                    </a:solidFill>
                  </a:tcPr>
                </a:tc>
                <a:tc>
                  <a:txBody>
                    <a:bodyPr/>
                    <a:lstStyle/>
                    <a:p>
                      <a:pPr algn="ctr">
                        <a:lnSpc>
                          <a:spcPct val="107000"/>
                        </a:lnSpc>
                        <a:spcAft>
                          <a:spcPts val="0"/>
                        </a:spcAft>
                      </a:pPr>
                      <a:r>
                        <a:rPr lang="es-EC" sz="1100" dirty="0">
                          <a:effectLst/>
                        </a:rPr>
                        <a:t>65 – 69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bg1"/>
                    </a:solidFill>
                  </a:tcPr>
                </a:tc>
                <a:tc>
                  <a:txBody>
                    <a:bodyPr/>
                    <a:lstStyle/>
                    <a:p>
                      <a:pPr algn="ctr">
                        <a:lnSpc>
                          <a:spcPct val="107000"/>
                        </a:lnSpc>
                        <a:spcAft>
                          <a:spcPts val="0"/>
                        </a:spcAft>
                      </a:pPr>
                      <a:r>
                        <a:rPr lang="es-EC" sz="1100" dirty="0">
                          <a:effectLst/>
                        </a:rPr>
                        <a:t>62,50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a:effectLst/>
                        </a:rPr>
                        <a:t>1,55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a:effectLst/>
                        </a:rPr>
                        <a:t>26,01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spcAft>
                          <a:spcPts val="0"/>
                        </a:spcAft>
                      </a:pPr>
                      <a:r>
                        <a:rPr lang="es-EC" sz="1100" dirty="0">
                          <a:effectLst/>
                        </a:rPr>
                        <a:t>Sobrepeso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556057513"/>
                  </a:ext>
                </a:extLst>
              </a:tr>
              <a:tr h="380551">
                <a:tc>
                  <a:txBody>
                    <a:bodyPr/>
                    <a:lstStyle/>
                    <a:p>
                      <a:pPr>
                        <a:lnSpc>
                          <a:spcPct val="107000"/>
                        </a:lnSpc>
                        <a:spcAft>
                          <a:spcPts val="0"/>
                        </a:spcAft>
                      </a:pPr>
                      <a:r>
                        <a:rPr lang="es-EC" sz="1100" dirty="0">
                          <a:effectLst/>
                        </a:rPr>
                        <a:t>Participante 12F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B7242"/>
                    </a:solidFill>
                  </a:tcPr>
                </a:tc>
                <a:tc>
                  <a:txBody>
                    <a:bodyPr/>
                    <a:lstStyle/>
                    <a:p>
                      <a:pPr algn="ctr">
                        <a:lnSpc>
                          <a:spcPct val="107000"/>
                        </a:lnSpc>
                        <a:spcAft>
                          <a:spcPts val="0"/>
                        </a:spcAft>
                      </a:pPr>
                      <a:r>
                        <a:rPr lang="es-EC" sz="1100" dirty="0">
                          <a:effectLst/>
                        </a:rPr>
                        <a:t>65 – 69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solidFill>
                      <a:schemeClr val="bg1"/>
                    </a:solidFill>
                  </a:tcPr>
                </a:tc>
                <a:tc>
                  <a:txBody>
                    <a:bodyPr/>
                    <a:lstStyle/>
                    <a:p>
                      <a:pPr algn="ctr">
                        <a:lnSpc>
                          <a:spcPct val="107000"/>
                        </a:lnSpc>
                        <a:spcAft>
                          <a:spcPts val="0"/>
                        </a:spcAft>
                      </a:pPr>
                      <a:r>
                        <a:rPr lang="es-EC" sz="1100">
                          <a:effectLst/>
                        </a:rPr>
                        <a:t>70,00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a:effectLst/>
                        </a:rPr>
                        <a:t>1,55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gn="ctr">
                        <a:lnSpc>
                          <a:spcPct val="107000"/>
                        </a:lnSpc>
                        <a:spcAft>
                          <a:spcPts val="0"/>
                        </a:spcAft>
                      </a:pPr>
                      <a:r>
                        <a:rPr lang="es-EC" sz="1100">
                          <a:effectLst/>
                        </a:rPr>
                        <a:t>29,14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a:lnSpc>
                          <a:spcPct val="107000"/>
                        </a:lnSpc>
                        <a:spcAft>
                          <a:spcPts val="0"/>
                        </a:spcAft>
                      </a:pPr>
                      <a:r>
                        <a:rPr lang="es-EC" sz="1100" dirty="0">
                          <a:effectLst/>
                        </a:rPr>
                        <a:t>Sobrepeso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2322281439"/>
                  </a:ext>
                </a:extLst>
              </a:tr>
            </a:tbl>
          </a:graphicData>
        </a:graphic>
      </p:graphicFrame>
    </p:spTree>
    <p:extLst>
      <p:ext uri="{BB962C8B-B14F-4D97-AF65-F5344CB8AC3E}">
        <p14:creationId xmlns:p14="http://schemas.microsoft.com/office/powerpoint/2010/main" val="1803392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0877B1-58BE-498B-BB0E-A7975597ABE6}"/>
              </a:ext>
            </a:extLst>
          </p:cNvPr>
          <p:cNvSpPr txBox="1"/>
          <p:nvPr/>
        </p:nvSpPr>
        <p:spPr>
          <a:xfrm>
            <a:off x="3740099" y="103907"/>
            <a:ext cx="6093618" cy="369332"/>
          </a:xfrm>
          <a:prstGeom prst="rect">
            <a:avLst/>
          </a:prstGeom>
          <a:noFill/>
        </p:spPr>
        <p:txBody>
          <a:bodyPr wrap="square">
            <a:spAutoFit/>
          </a:bodyPr>
          <a:lstStyle/>
          <a:p>
            <a:r>
              <a:rPr lang="es-EC" b="1" dirty="0">
                <a:solidFill>
                  <a:srgbClr val="000000"/>
                </a:solidFill>
                <a:latin typeface="Calibri" panose="020F0502020204030204" pitchFamily="34" charset="0"/>
                <a:ea typeface="Calibri" panose="020F0502020204030204" pitchFamily="34" charset="0"/>
              </a:rPr>
              <a:t>E</a:t>
            </a:r>
            <a:r>
              <a:rPr lang="es-EC" sz="1800" b="1" dirty="0">
                <a:solidFill>
                  <a:srgbClr val="000000"/>
                </a:solidFill>
                <a:effectLst/>
                <a:latin typeface="Calibri" panose="020F0502020204030204" pitchFamily="34" charset="0"/>
                <a:ea typeface="Calibri" panose="020F0502020204030204" pitchFamily="34" charset="0"/>
              </a:rPr>
              <a:t>valuación Inicial  y Final Senior Fitness (SFT)</a:t>
            </a:r>
            <a:endParaRPr lang="es-EC" dirty="0"/>
          </a:p>
        </p:txBody>
      </p:sp>
      <p:pic>
        <p:nvPicPr>
          <p:cNvPr id="3" name="Imagen 2">
            <a:extLst>
              <a:ext uri="{FF2B5EF4-FFF2-40B4-BE49-F238E27FC236}">
                <a16:creationId xmlns:a16="http://schemas.microsoft.com/office/drawing/2014/main" id="{B63A213E-6886-43A5-85EF-1D877A59C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8779" y="3367219"/>
            <a:ext cx="2399930" cy="1501326"/>
          </a:xfrm>
          <a:prstGeom prst="rect">
            <a:avLst/>
          </a:prstGeom>
        </p:spPr>
      </p:pic>
      <p:graphicFrame>
        <p:nvGraphicFramePr>
          <p:cNvPr id="2" name="Tabla 1">
            <a:extLst>
              <a:ext uri="{FF2B5EF4-FFF2-40B4-BE49-F238E27FC236}">
                <a16:creationId xmlns:a16="http://schemas.microsoft.com/office/drawing/2014/main" id="{2F990FCC-7115-4B85-9C48-92EC80912D9E}"/>
              </a:ext>
            </a:extLst>
          </p:cNvPr>
          <p:cNvGraphicFramePr>
            <a:graphicFrameLocks noGrp="1"/>
          </p:cNvGraphicFramePr>
          <p:nvPr>
            <p:extLst>
              <p:ext uri="{D42A27DB-BD31-4B8C-83A1-F6EECF244321}">
                <p14:modId xmlns:p14="http://schemas.microsoft.com/office/powerpoint/2010/main" val="1962832399"/>
              </p:ext>
            </p:extLst>
          </p:nvPr>
        </p:nvGraphicFramePr>
        <p:xfrm>
          <a:off x="347192" y="752914"/>
          <a:ext cx="4609817" cy="4653278"/>
        </p:xfrm>
        <a:graphic>
          <a:graphicData uri="http://schemas.openxmlformats.org/drawingml/2006/table">
            <a:tbl>
              <a:tblPr firstRow="1" firstCol="1" bandRow="1">
                <a:tableStyleId>{5C22544A-7EE6-4342-B048-85BDC9FD1C3A}</a:tableStyleId>
              </a:tblPr>
              <a:tblGrid>
                <a:gridCol w="783776">
                  <a:extLst>
                    <a:ext uri="{9D8B030D-6E8A-4147-A177-3AD203B41FA5}">
                      <a16:colId xmlns:a16="http://schemas.microsoft.com/office/drawing/2014/main" val="1454992512"/>
                    </a:ext>
                  </a:extLst>
                </a:gridCol>
                <a:gridCol w="360609">
                  <a:extLst>
                    <a:ext uri="{9D8B030D-6E8A-4147-A177-3AD203B41FA5}">
                      <a16:colId xmlns:a16="http://schemas.microsoft.com/office/drawing/2014/main" val="955632318"/>
                    </a:ext>
                  </a:extLst>
                </a:gridCol>
                <a:gridCol w="531765">
                  <a:extLst>
                    <a:ext uri="{9D8B030D-6E8A-4147-A177-3AD203B41FA5}">
                      <a16:colId xmlns:a16="http://schemas.microsoft.com/office/drawing/2014/main" val="2995350141"/>
                    </a:ext>
                  </a:extLst>
                </a:gridCol>
                <a:gridCol w="685723">
                  <a:extLst>
                    <a:ext uri="{9D8B030D-6E8A-4147-A177-3AD203B41FA5}">
                      <a16:colId xmlns:a16="http://schemas.microsoft.com/office/drawing/2014/main" val="3326571277"/>
                    </a:ext>
                  </a:extLst>
                </a:gridCol>
                <a:gridCol w="380478">
                  <a:extLst>
                    <a:ext uri="{9D8B030D-6E8A-4147-A177-3AD203B41FA5}">
                      <a16:colId xmlns:a16="http://schemas.microsoft.com/office/drawing/2014/main" val="2526648375"/>
                    </a:ext>
                  </a:extLst>
                </a:gridCol>
                <a:gridCol w="685723">
                  <a:extLst>
                    <a:ext uri="{9D8B030D-6E8A-4147-A177-3AD203B41FA5}">
                      <a16:colId xmlns:a16="http://schemas.microsoft.com/office/drawing/2014/main" val="1216961259"/>
                    </a:ext>
                  </a:extLst>
                </a:gridCol>
                <a:gridCol w="533101">
                  <a:extLst>
                    <a:ext uri="{9D8B030D-6E8A-4147-A177-3AD203B41FA5}">
                      <a16:colId xmlns:a16="http://schemas.microsoft.com/office/drawing/2014/main" val="4030767018"/>
                    </a:ext>
                  </a:extLst>
                </a:gridCol>
                <a:gridCol w="648642">
                  <a:extLst>
                    <a:ext uri="{9D8B030D-6E8A-4147-A177-3AD203B41FA5}">
                      <a16:colId xmlns:a16="http://schemas.microsoft.com/office/drawing/2014/main" val="4199931190"/>
                    </a:ext>
                  </a:extLst>
                </a:gridCol>
              </a:tblGrid>
              <a:tr h="812606">
                <a:tc>
                  <a:txBody>
                    <a:bodyPr/>
                    <a:lstStyle/>
                    <a:p>
                      <a:pPr>
                        <a:lnSpc>
                          <a:spcPct val="107000"/>
                        </a:lnSpc>
                        <a:spcAft>
                          <a:spcPts val="0"/>
                        </a:spcAft>
                      </a:pPr>
                      <a:r>
                        <a:rPr lang="es-EC" sz="1000" dirty="0">
                          <a:effectLst/>
                        </a:rPr>
                        <a:t>Participantes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dirty="0">
                          <a:effectLst/>
                        </a:rPr>
                        <a:t>Edad</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dirty="0">
                          <a:effectLst/>
                        </a:rPr>
                        <a:t>Sentarse y levantarse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b">
                    <a:solidFill>
                      <a:srgbClr val="0B7242"/>
                    </a:solidFill>
                  </a:tcPr>
                </a:tc>
                <a:tc>
                  <a:txBody>
                    <a:bodyPr/>
                    <a:lstStyle/>
                    <a:p>
                      <a:pPr>
                        <a:lnSpc>
                          <a:spcPct val="107000"/>
                        </a:lnSpc>
                        <a:spcAft>
                          <a:spcPts val="0"/>
                        </a:spcAft>
                      </a:pPr>
                      <a:r>
                        <a:rPr lang="es-EC" sz="1000" dirty="0">
                          <a:effectLst/>
                        </a:rPr>
                        <a:t>Calificación</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dirty="0">
                          <a:effectLst/>
                        </a:rPr>
                        <a:t>Flex. codo</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b">
                    <a:solidFill>
                      <a:srgbClr val="0B7242"/>
                    </a:solidFill>
                  </a:tcPr>
                </a:tc>
                <a:tc>
                  <a:txBody>
                    <a:bodyPr/>
                    <a:lstStyle/>
                    <a:p>
                      <a:pPr>
                        <a:lnSpc>
                          <a:spcPct val="107000"/>
                        </a:lnSpc>
                        <a:spcAft>
                          <a:spcPts val="0"/>
                        </a:spcAft>
                      </a:pPr>
                      <a:r>
                        <a:rPr lang="es-EC" sz="1000" dirty="0">
                          <a:effectLst/>
                        </a:rPr>
                        <a:t>Calificación</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dirty="0">
                          <a:effectLst/>
                        </a:rPr>
                        <a:t>2 minutos marcha</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b">
                    <a:solidFill>
                      <a:srgbClr val="0B7242"/>
                    </a:solidFill>
                  </a:tcPr>
                </a:tc>
                <a:tc>
                  <a:txBody>
                    <a:bodyPr/>
                    <a:lstStyle/>
                    <a:p>
                      <a:pPr>
                        <a:lnSpc>
                          <a:spcPct val="107000"/>
                        </a:lnSpc>
                        <a:spcAft>
                          <a:spcPts val="0"/>
                        </a:spcAft>
                      </a:pPr>
                      <a:r>
                        <a:rPr lang="es-EC" sz="1000" dirty="0">
                          <a:effectLst/>
                        </a:rPr>
                        <a:t>Calificación</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extLst>
                  <a:ext uri="{0D108BD9-81ED-4DB2-BD59-A6C34878D82A}">
                    <a16:rowId xmlns:a16="http://schemas.microsoft.com/office/drawing/2014/main" val="812007384"/>
                  </a:ext>
                </a:extLst>
              </a:tr>
              <a:tr h="320056">
                <a:tc>
                  <a:txBody>
                    <a:bodyPr/>
                    <a:lstStyle/>
                    <a:p>
                      <a:pPr>
                        <a:lnSpc>
                          <a:spcPct val="107000"/>
                        </a:lnSpc>
                        <a:spcAft>
                          <a:spcPts val="0"/>
                        </a:spcAft>
                      </a:pPr>
                      <a:r>
                        <a:rPr lang="es-EC" sz="1000" dirty="0">
                          <a:effectLst/>
                        </a:rPr>
                        <a:t>Participante 1F</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66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Deficiente</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75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highlight>
                            <a:srgbClr val="FFFF00"/>
                          </a:highligh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483815795"/>
                  </a:ext>
                </a:extLst>
              </a:tr>
              <a:tr h="320056">
                <a:tc>
                  <a:txBody>
                    <a:bodyPr/>
                    <a:lstStyle/>
                    <a:p>
                      <a:pPr>
                        <a:lnSpc>
                          <a:spcPct val="107000"/>
                        </a:lnSpc>
                        <a:spcAft>
                          <a:spcPts val="0"/>
                        </a:spcAft>
                      </a:pPr>
                      <a:r>
                        <a:rPr lang="es-EC" sz="1000" dirty="0">
                          <a:effectLst/>
                        </a:rPr>
                        <a:t>Participante 2F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75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Muy Bueno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76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highlight>
                            <a:srgbClr val="FFFF00"/>
                          </a:highligh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188188284"/>
                  </a:ext>
                </a:extLst>
              </a:tr>
              <a:tr h="320056">
                <a:tc>
                  <a:txBody>
                    <a:bodyPr/>
                    <a:lstStyle/>
                    <a:p>
                      <a:pPr>
                        <a:lnSpc>
                          <a:spcPct val="107000"/>
                        </a:lnSpc>
                        <a:spcAft>
                          <a:spcPts val="0"/>
                        </a:spcAft>
                      </a:pPr>
                      <a:r>
                        <a:rPr lang="es-EC" sz="1000" dirty="0">
                          <a:effectLst/>
                        </a:rPr>
                        <a:t>Participante 3F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70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90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highlight>
                            <a:srgbClr val="FFFF00"/>
                          </a:highligh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630434035"/>
                  </a:ext>
                </a:extLst>
              </a:tr>
              <a:tr h="320056">
                <a:tc>
                  <a:txBody>
                    <a:bodyPr/>
                    <a:lstStyle/>
                    <a:p>
                      <a:pPr>
                        <a:lnSpc>
                          <a:spcPct val="107000"/>
                        </a:lnSpc>
                        <a:spcAft>
                          <a:spcPts val="0"/>
                        </a:spcAft>
                      </a:pPr>
                      <a:r>
                        <a:rPr lang="es-EC" sz="1000" dirty="0">
                          <a:effectLst/>
                        </a:rPr>
                        <a:t>Participante 4F</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67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96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highlight>
                            <a:srgbClr val="FFFF00"/>
                          </a:highligh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1555029880"/>
                  </a:ext>
                </a:extLst>
              </a:tr>
              <a:tr h="320056">
                <a:tc>
                  <a:txBody>
                    <a:bodyPr/>
                    <a:lstStyle/>
                    <a:p>
                      <a:pPr>
                        <a:lnSpc>
                          <a:spcPct val="107000"/>
                        </a:lnSpc>
                        <a:spcAft>
                          <a:spcPts val="0"/>
                        </a:spcAft>
                      </a:pPr>
                      <a:r>
                        <a:rPr lang="es-EC" sz="1000" dirty="0">
                          <a:effectLst/>
                        </a:rPr>
                        <a:t>Participante 5F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67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92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highlight>
                            <a:srgbClr val="FFFF00"/>
                          </a:highligh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2736528993"/>
                  </a:ext>
                </a:extLst>
              </a:tr>
              <a:tr h="320056">
                <a:tc>
                  <a:txBody>
                    <a:bodyPr/>
                    <a:lstStyle/>
                    <a:p>
                      <a:pPr>
                        <a:lnSpc>
                          <a:spcPct val="107000"/>
                        </a:lnSpc>
                        <a:spcAft>
                          <a:spcPts val="0"/>
                        </a:spcAft>
                      </a:pPr>
                      <a:r>
                        <a:rPr lang="es-EC" sz="1000">
                          <a:effectLst/>
                        </a:rPr>
                        <a:t>Participante 6F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68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Muy Bueno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72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highlight>
                            <a:srgbClr val="FFFF00"/>
                          </a:highlight>
                        </a:rPr>
                        <a:t>Deficiente</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1446727464"/>
                  </a:ext>
                </a:extLst>
              </a:tr>
              <a:tr h="320056">
                <a:tc>
                  <a:txBody>
                    <a:bodyPr/>
                    <a:lstStyle/>
                    <a:p>
                      <a:pPr>
                        <a:lnSpc>
                          <a:spcPct val="107000"/>
                        </a:lnSpc>
                        <a:spcAft>
                          <a:spcPts val="0"/>
                        </a:spcAft>
                      </a:pPr>
                      <a:r>
                        <a:rPr lang="es-EC" sz="1000">
                          <a:effectLst/>
                        </a:rPr>
                        <a:t>Participante 7M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80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20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Muy Bueno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91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highlight>
                            <a:srgbClr val="FFFF00"/>
                          </a:highligh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3853101670"/>
                  </a:ext>
                </a:extLst>
              </a:tr>
              <a:tr h="320056">
                <a:tc>
                  <a:txBody>
                    <a:bodyPr/>
                    <a:lstStyle/>
                    <a:p>
                      <a:pPr>
                        <a:lnSpc>
                          <a:spcPct val="107000"/>
                        </a:lnSpc>
                        <a:spcAft>
                          <a:spcPts val="0"/>
                        </a:spcAft>
                      </a:pPr>
                      <a:r>
                        <a:rPr lang="es-EC" sz="1000" dirty="0">
                          <a:effectLst/>
                        </a:rPr>
                        <a:t>Participante 8M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66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20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Muy Bueno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89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highlight>
                            <a:srgbClr val="FFFF00"/>
                          </a:highligh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1051216530"/>
                  </a:ext>
                </a:extLst>
              </a:tr>
              <a:tr h="320056">
                <a:tc>
                  <a:txBody>
                    <a:bodyPr/>
                    <a:lstStyle/>
                    <a:p>
                      <a:pPr>
                        <a:lnSpc>
                          <a:spcPct val="107000"/>
                        </a:lnSpc>
                        <a:spcAft>
                          <a:spcPts val="0"/>
                        </a:spcAft>
                      </a:pPr>
                      <a:r>
                        <a:rPr lang="es-EC" sz="1000" dirty="0">
                          <a:effectLst/>
                        </a:rPr>
                        <a:t>Participante 9F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69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Muy Bueno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70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highlight>
                            <a:srgbClr val="FFFF00"/>
                          </a:highlight>
                        </a:rPr>
                        <a:t>Deficiente</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1831553127"/>
                  </a:ext>
                </a:extLst>
              </a:tr>
              <a:tr h="320056">
                <a:tc>
                  <a:txBody>
                    <a:bodyPr/>
                    <a:lstStyle/>
                    <a:p>
                      <a:pPr>
                        <a:lnSpc>
                          <a:spcPct val="107000"/>
                        </a:lnSpc>
                        <a:spcAft>
                          <a:spcPts val="0"/>
                        </a:spcAft>
                      </a:pPr>
                      <a:r>
                        <a:rPr lang="es-EC" sz="1000" dirty="0">
                          <a:effectLst/>
                        </a:rPr>
                        <a:t>Participante 10M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77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72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highlight>
                            <a:srgbClr val="FFFF00"/>
                          </a:highlight>
                        </a:rPr>
                        <a:t>Deficiente</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2431409590"/>
                  </a:ext>
                </a:extLst>
              </a:tr>
              <a:tr h="320056">
                <a:tc>
                  <a:txBody>
                    <a:bodyPr/>
                    <a:lstStyle/>
                    <a:p>
                      <a:pPr>
                        <a:lnSpc>
                          <a:spcPct val="107000"/>
                        </a:lnSpc>
                        <a:spcAft>
                          <a:spcPts val="0"/>
                        </a:spcAft>
                      </a:pPr>
                      <a:r>
                        <a:rPr lang="es-EC" sz="1000" dirty="0">
                          <a:effectLst/>
                        </a:rPr>
                        <a:t>Participante 11M</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65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71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highlight>
                            <a:srgbClr val="FFFF00"/>
                          </a:highlight>
                        </a:rPr>
                        <a:t>Deficiente</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99931415"/>
                  </a:ext>
                </a:extLst>
              </a:tr>
              <a:tr h="320056">
                <a:tc>
                  <a:txBody>
                    <a:bodyPr/>
                    <a:lstStyle/>
                    <a:p>
                      <a:pPr>
                        <a:lnSpc>
                          <a:spcPct val="107000"/>
                        </a:lnSpc>
                        <a:spcAft>
                          <a:spcPts val="0"/>
                        </a:spcAft>
                      </a:pPr>
                      <a:r>
                        <a:rPr lang="es-EC" sz="1000" dirty="0">
                          <a:effectLst/>
                        </a:rPr>
                        <a:t>Participante 12F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dirty="0">
                          <a:effectLst/>
                        </a:rPr>
                        <a:t>65 años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rPr>
                        <a:t>10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rPr>
                        <a:t>Deficiente</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rPr>
                        <a:t>18</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rPr>
                        <a:t>Normal</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rPr>
                        <a:t>72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highlight>
                            <a:srgbClr val="FFFF00"/>
                          </a:highlight>
                        </a:rPr>
                        <a:t>Deficiente</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3129094287"/>
                  </a:ext>
                </a:extLst>
              </a:tr>
            </a:tbl>
          </a:graphicData>
        </a:graphic>
      </p:graphicFrame>
      <p:graphicFrame>
        <p:nvGraphicFramePr>
          <p:cNvPr id="7" name="Tabla 6">
            <a:extLst>
              <a:ext uri="{FF2B5EF4-FFF2-40B4-BE49-F238E27FC236}">
                <a16:creationId xmlns:a16="http://schemas.microsoft.com/office/drawing/2014/main" id="{8C5E317B-E484-4014-BB9A-D5C30A2363D8}"/>
              </a:ext>
            </a:extLst>
          </p:cNvPr>
          <p:cNvGraphicFramePr>
            <a:graphicFrameLocks noGrp="1"/>
          </p:cNvGraphicFramePr>
          <p:nvPr>
            <p:extLst>
              <p:ext uri="{D42A27DB-BD31-4B8C-83A1-F6EECF244321}">
                <p14:modId xmlns:p14="http://schemas.microsoft.com/office/powerpoint/2010/main" val="1838520033"/>
              </p:ext>
            </p:extLst>
          </p:nvPr>
        </p:nvGraphicFramePr>
        <p:xfrm>
          <a:off x="7323222" y="778042"/>
          <a:ext cx="4521584" cy="4754312"/>
        </p:xfrm>
        <a:graphic>
          <a:graphicData uri="http://schemas.openxmlformats.org/drawingml/2006/table">
            <a:tbl>
              <a:tblPr firstRow="1" firstCol="1" bandRow="1">
                <a:tableStyleId>{5C22544A-7EE6-4342-B048-85BDC9FD1C3A}</a:tableStyleId>
              </a:tblPr>
              <a:tblGrid>
                <a:gridCol w="759760">
                  <a:extLst>
                    <a:ext uri="{9D8B030D-6E8A-4147-A177-3AD203B41FA5}">
                      <a16:colId xmlns:a16="http://schemas.microsoft.com/office/drawing/2014/main" val="1488603585"/>
                    </a:ext>
                  </a:extLst>
                </a:gridCol>
                <a:gridCol w="476811">
                  <a:extLst>
                    <a:ext uri="{9D8B030D-6E8A-4147-A177-3AD203B41FA5}">
                      <a16:colId xmlns:a16="http://schemas.microsoft.com/office/drawing/2014/main" val="1952398808"/>
                    </a:ext>
                  </a:extLst>
                </a:gridCol>
                <a:gridCol w="510991">
                  <a:extLst>
                    <a:ext uri="{9D8B030D-6E8A-4147-A177-3AD203B41FA5}">
                      <a16:colId xmlns:a16="http://schemas.microsoft.com/office/drawing/2014/main" val="2646477855"/>
                    </a:ext>
                  </a:extLst>
                </a:gridCol>
                <a:gridCol w="714937">
                  <a:extLst>
                    <a:ext uri="{9D8B030D-6E8A-4147-A177-3AD203B41FA5}">
                      <a16:colId xmlns:a16="http://schemas.microsoft.com/office/drawing/2014/main" val="1729684838"/>
                    </a:ext>
                  </a:extLst>
                </a:gridCol>
                <a:gridCol w="396689">
                  <a:extLst>
                    <a:ext uri="{9D8B030D-6E8A-4147-A177-3AD203B41FA5}">
                      <a16:colId xmlns:a16="http://schemas.microsoft.com/office/drawing/2014/main" val="127699259"/>
                    </a:ext>
                  </a:extLst>
                </a:gridCol>
                <a:gridCol w="556374">
                  <a:extLst>
                    <a:ext uri="{9D8B030D-6E8A-4147-A177-3AD203B41FA5}">
                      <a16:colId xmlns:a16="http://schemas.microsoft.com/office/drawing/2014/main" val="1559258821"/>
                    </a:ext>
                  </a:extLst>
                </a:gridCol>
                <a:gridCol w="476250">
                  <a:extLst>
                    <a:ext uri="{9D8B030D-6E8A-4147-A177-3AD203B41FA5}">
                      <a16:colId xmlns:a16="http://schemas.microsoft.com/office/drawing/2014/main" val="2149712145"/>
                    </a:ext>
                  </a:extLst>
                </a:gridCol>
                <a:gridCol w="629772">
                  <a:extLst>
                    <a:ext uri="{9D8B030D-6E8A-4147-A177-3AD203B41FA5}">
                      <a16:colId xmlns:a16="http://schemas.microsoft.com/office/drawing/2014/main" val="3440346082"/>
                    </a:ext>
                  </a:extLst>
                </a:gridCol>
              </a:tblGrid>
              <a:tr h="686732">
                <a:tc>
                  <a:txBody>
                    <a:bodyPr/>
                    <a:lstStyle/>
                    <a:p>
                      <a:pPr>
                        <a:lnSpc>
                          <a:spcPct val="107000"/>
                        </a:lnSpc>
                        <a:spcAft>
                          <a:spcPts val="0"/>
                        </a:spcAft>
                      </a:pPr>
                      <a:r>
                        <a:rPr lang="es-EC" sz="1000" dirty="0">
                          <a:effectLst/>
                        </a:rPr>
                        <a:t>Participantes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Edad</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Sentar y levantarse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b">
                    <a:solidFill>
                      <a:srgbClr val="0B7242"/>
                    </a:solidFill>
                  </a:tcPr>
                </a:tc>
                <a:tc>
                  <a:txBody>
                    <a:bodyPr/>
                    <a:lstStyle/>
                    <a:p>
                      <a:pPr>
                        <a:lnSpc>
                          <a:spcPct val="107000"/>
                        </a:lnSpc>
                        <a:spcAft>
                          <a:spcPts val="0"/>
                        </a:spcAft>
                      </a:pPr>
                      <a:r>
                        <a:rPr lang="es-EC" sz="1000">
                          <a:effectLst/>
                        </a:rPr>
                        <a:t>Calificación</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Flex. codo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b">
                    <a:solidFill>
                      <a:srgbClr val="0B7242"/>
                    </a:solidFill>
                  </a:tcPr>
                </a:tc>
                <a:tc>
                  <a:txBody>
                    <a:bodyPr/>
                    <a:lstStyle/>
                    <a:p>
                      <a:pPr>
                        <a:lnSpc>
                          <a:spcPct val="107000"/>
                        </a:lnSpc>
                        <a:spcAft>
                          <a:spcPts val="0"/>
                        </a:spcAft>
                      </a:pPr>
                      <a:r>
                        <a:rPr lang="es-EC" sz="1000">
                          <a:effectLst/>
                        </a:rPr>
                        <a:t>Calificación</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2 min. marcha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b">
                    <a:solidFill>
                      <a:srgbClr val="0B7242"/>
                    </a:solidFill>
                  </a:tcPr>
                </a:tc>
                <a:tc>
                  <a:txBody>
                    <a:bodyPr/>
                    <a:lstStyle/>
                    <a:p>
                      <a:pPr>
                        <a:lnSpc>
                          <a:spcPct val="107000"/>
                        </a:lnSpc>
                        <a:spcAft>
                          <a:spcPts val="0"/>
                        </a:spcAft>
                      </a:pPr>
                      <a:r>
                        <a:rPr lang="es-EC" sz="1000" dirty="0">
                          <a:effectLst/>
                        </a:rPr>
                        <a:t>Calificación</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extLst>
                  <a:ext uri="{0D108BD9-81ED-4DB2-BD59-A6C34878D82A}">
                    <a16:rowId xmlns:a16="http://schemas.microsoft.com/office/drawing/2014/main" val="2588218942"/>
                  </a:ext>
                </a:extLst>
              </a:tr>
              <a:tr h="338965">
                <a:tc>
                  <a:txBody>
                    <a:bodyPr/>
                    <a:lstStyle/>
                    <a:p>
                      <a:pPr>
                        <a:lnSpc>
                          <a:spcPct val="107000"/>
                        </a:lnSpc>
                        <a:spcAft>
                          <a:spcPts val="0"/>
                        </a:spcAft>
                      </a:pPr>
                      <a:r>
                        <a:rPr lang="es-EC" sz="1000" dirty="0">
                          <a:effectLst/>
                        </a:rPr>
                        <a:t>Participante 1F</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dirty="0">
                          <a:effectLst/>
                        </a:rPr>
                        <a:t>66 años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rPr>
                        <a:t>21</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Muy Bueno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83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highlight>
                            <a:srgbClr val="FFFF00"/>
                          </a:highlight>
                        </a:rPr>
                        <a:t>Normal</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733641399"/>
                  </a:ext>
                </a:extLst>
              </a:tr>
              <a:tr h="338965">
                <a:tc>
                  <a:txBody>
                    <a:bodyPr/>
                    <a:lstStyle/>
                    <a:p>
                      <a:pPr>
                        <a:lnSpc>
                          <a:spcPct val="107000"/>
                        </a:lnSpc>
                        <a:spcAft>
                          <a:spcPts val="0"/>
                        </a:spcAft>
                      </a:pPr>
                      <a:r>
                        <a:rPr lang="es-EC" sz="1000">
                          <a:effectLst/>
                        </a:rPr>
                        <a:t>Participante 2F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75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rPr>
                        <a:t>22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rPr>
                        <a:t>Muy Bueno</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21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Muy Bueno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90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highlight>
                            <a:srgbClr val="FFFF00"/>
                          </a:highlight>
                        </a:rPr>
                        <a:t>Normal</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3097427485"/>
                  </a:ext>
                </a:extLst>
              </a:tr>
              <a:tr h="338965">
                <a:tc>
                  <a:txBody>
                    <a:bodyPr/>
                    <a:lstStyle/>
                    <a:p>
                      <a:pPr>
                        <a:lnSpc>
                          <a:spcPct val="107000"/>
                        </a:lnSpc>
                        <a:spcAft>
                          <a:spcPts val="0"/>
                        </a:spcAft>
                      </a:pPr>
                      <a:r>
                        <a:rPr lang="es-EC" sz="1000" dirty="0">
                          <a:effectLst/>
                        </a:rPr>
                        <a:t>Participante 3F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70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22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Muy Bueno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rPr>
                        <a:t>21</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Muy Bueno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108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highlight>
                            <a:srgbClr val="FFFF00"/>
                          </a:highlight>
                        </a:rPr>
                        <a:t>Muy Bueno</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2292744049"/>
                  </a:ext>
                </a:extLst>
              </a:tr>
              <a:tr h="338965">
                <a:tc>
                  <a:txBody>
                    <a:bodyPr/>
                    <a:lstStyle/>
                    <a:p>
                      <a:pPr>
                        <a:lnSpc>
                          <a:spcPct val="107000"/>
                        </a:lnSpc>
                        <a:spcAft>
                          <a:spcPts val="0"/>
                        </a:spcAft>
                      </a:pPr>
                      <a:r>
                        <a:rPr lang="es-EC" sz="1000" dirty="0">
                          <a:effectLst/>
                        </a:rPr>
                        <a:t>Participante 4F</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67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Muy Bueno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21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Muy Bueno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highlight>
                            <a:srgbClr val="FFFF00"/>
                          </a:highligh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2343465296"/>
                  </a:ext>
                </a:extLst>
              </a:tr>
              <a:tr h="338965">
                <a:tc>
                  <a:txBody>
                    <a:bodyPr/>
                    <a:lstStyle/>
                    <a:p>
                      <a:pPr>
                        <a:lnSpc>
                          <a:spcPct val="107000"/>
                        </a:lnSpc>
                        <a:spcAft>
                          <a:spcPts val="0"/>
                        </a:spcAft>
                      </a:pPr>
                      <a:r>
                        <a:rPr lang="es-EC" sz="1000">
                          <a:effectLst/>
                        </a:rPr>
                        <a:t>Participante 5F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67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rPr>
                        <a:t>95</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highlight>
                            <a:srgbClr val="FFFF00"/>
                          </a:highligh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1007641320"/>
                  </a:ext>
                </a:extLst>
              </a:tr>
              <a:tr h="338965">
                <a:tc>
                  <a:txBody>
                    <a:bodyPr/>
                    <a:lstStyle/>
                    <a:p>
                      <a:pPr>
                        <a:lnSpc>
                          <a:spcPct val="107000"/>
                        </a:lnSpc>
                        <a:spcAft>
                          <a:spcPts val="0"/>
                        </a:spcAft>
                      </a:pPr>
                      <a:r>
                        <a:rPr lang="es-EC" sz="1000" dirty="0">
                          <a:effectLst/>
                        </a:rPr>
                        <a:t>Participante 6F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68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20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Muy Bueno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rPr>
                        <a:t>77</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highlight>
                            <a:srgbClr val="FFFF00"/>
                          </a:highligh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1962803208"/>
                  </a:ext>
                </a:extLst>
              </a:tr>
              <a:tr h="338965">
                <a:tc>
                  <a:txBody>
                    <a:bodyPr/>
                    <a:lstStyle/>
                    <a:p>
                      <a:pPr>
                        <a:lnSpc>
                          <a:spcPct val="107000"/>
                        </a:lnSpc>
                        <a:spcAft>
                          <a:spcPts val="0"/>
                        </a:spcAft>
                      </a:pPr>
                      <a:r>
                        <a:rPr lang="es-EC" sz="1000" dirty="0">
                          <a:effectLst/>
                        </a:rPr>
                        <a:t>Participante 7M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80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Muy Bueno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24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Muy Bueno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104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highlight>
                            <a:srgbClr val="FFFF00"/>
                          </a:highlight>
                        </a:rPr>
                        <a:t>Normal</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2278740571"/>
                  </a:ext>
                </a:extLst>
              </a:tr>
              <a:tr h="338965">
                <a:tc>
                  <a:txBody>
                    <a:bodyPr/>
                    <a:lstStyle/>
                    <a:p>
                      <a:pPr>
                        <a:lnSpc>
                          <a:spcPct val="107000"/>
                        </a:lnSpc>
                        <a:spcAft>
                          <a:spcPts val="0"/>
                        </a:spcAft>
                      </a:pPr>
                      <a:r>
                        <a:rPr lang="es-EC" sz="1000" dirty="0">
                          <a:effectLst/>
                        </a:rPr>
                        <a:t>Participante 8M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66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22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Muy Bueno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23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Muy Bueno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highlight>
                            <a:srgbClr val="FFFF00"/>
                          </a:highlight>
                        </a:rPr>
                        <a:t>Normal</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568491555"/>
                  </a:ext>
                </a:extLst>
              </a:tr>
              <a:tr h="338965">
                <a:tc>
                  <a:txBody>
                    <a:bodyPr/>
                    <a:lstStyle/>
                    <a:p>
                      <a:pPr>
                        <a:lnSpc>
                          <a:spcPct val="107000"/>
                        </a:lnSpc>
                        <a:spcAft>
                          <a:spcPts val="0"/>
                        </a:spcAft>
                      </a:pPr>
                      <a:r>
                        <a:rPr lang="es-EC" sz="1000" dirty="0">
                          <a:effectLst/>
                        </a:rPr>
                        <a:t>Participante 9F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69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22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Muy Bueno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90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highlight>
                            <a:srgbClr val="FFFF00"/>
                          </a:highlight>
                        </a:rPr>
                        <a:t>Normal</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3385058755"/>
                  </a:ext>
                </a:extLst>
              </a:tr>
              <a:tr h="338965">
                <a:tc>
                  <a:txBody>
                    <a:bodyPr/>
                    <a:lstStyle/>
                    <a:p>
                      <a:pPr>
                        <a:lnSpc>
                          <a:spcPct val="107000"/>
                        </a:lnSpc>
                        <a:spcAft>
                          <a:spcPts val="0"/>
                        </a:spcAft>
                      </a:pPr>
                      <a:r>
                        <a:rPr lang="es-EC" sz="1000" dirty="0">
                          <a:effectLst/>
                        </a:rPr>
                        <a:t>Participante 10M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77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90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highlight>
                            <a:srgbClr val="FFFF00"/>
                          </a:highlight>
                        </a:rPr>
                        <a:t>Normal</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3836910853"/>
                  </a:ext>
                </a:extLst>
              </a:tr>
              <a:tr h="338965">
                <a:tc>
                  <a:txBody>
                    <a:bodyPr/>
                    <a:lstStyle/>
                    <a:p>
                      <a:pPr>
                        <a:lnSpc>
                          <a:spcPct val="107000"/>
                        </a:lnSpc>
                        <a:spcAft>
                          <a:spcPts val="0"/>
                        </a:spcAft>
                      </a:pPr>
                      <a:r>
                        <a:rPr lang="es-EC" sz="1000" dirty="0">
                          <a:effectLst/>
                        </a:rPr>
                        <a:t>Participante 11M</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65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78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highlight>
                            <a:srgbClr val="FFFF00"/>
                          </a:highlight>
                        </a:rPr>
                        <a:t>Normal</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1458870552"/>
                  </a:ext>
                </a:extLst>
              </a:tr>
              <a:tr h="338965">
                <a:tc>
                  <a:txBody>
                    <a:bodyPr/>
                    <a:lstStyle/>
                    <a:p>
                      <a:pPr>
                        <a:lnSpc>
                          <a:spcPct val="107000"/>
                        </a:lnSpc>
                        <a:spcAft>
                          <a:spcPts val="0"/>
                        </a:spcAft>
                      </a:pPr>
                      <a:r>
                        <a:rPr lang="es-EC" sz="1000" dirty="0">
                          <a:effectLst/>
                        </a:rPr>
                        <a:t>Participante 12F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solidFill>
                      <a:srgbClr val="0B7242"/>
                    </a:solidFill>
                  </a:tcPr>
                </a:tc>
                <a:tc>
                  <a:txBody>
                    <a:bodyPr/>
                    <a:lstStyle/>
                    <a:p>
                      <a:pPr>
                        <a:lnSpc>
                          <a:spcPct val="107000"/>
                        </a:lnSpc>
                        <a:spcAft>
                          <a:spcPts val="0"/>
                        </a:spcAft>
                      </a:pPr>
                      <a:r>
                        <a:rPr lang="es-EC" sz="1000">
                          <a:effectLst/>
                        </a:rPr>
                        <a:t>65 años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12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Normal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20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Muy Bueno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a:effectLst/>
                        </a:rPr>
                        <a:t>78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tc>
                  <a:txBody>
                    <a:bodyPr/>
                    <a:lstStyle/>
                    <a:p>
                      <a:pPr>
                        <a:lnSpc>
                          <a:spcPct val="107000"/>
                        </a:lnSpc>
                        <a:spcAft>
                          <a:spcPts val="0"/>
                        </a:spcAft>
                      </a:pPr>
                      <a:r>
                        <a:rPr lang="es-EC" sz="1000" dirty="0">
                          <a:effectLst/>
                          <a:highlight>
                            <a:srgbClr val="FFFF00"/>
                          </a:highlight>
                        </a:rPr>
                        <a:t>Normal</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315" marR="39315" marT="0" marB="0" anchor="ctr"/>
                </a:tc>
                <a:extLst>
                  <a:ext uri="{0D108BD9-81ED-4DB2-BD59-A6C34878D82A}">
                    <a16:rowId xmlns:a16="http://schemas.microsoft.com/office/drawing/2014/main" val="2947604501"/>
                  </a:ext>
                </a:extLst>
              </a:tr>
            </a:tbl>
          </a:graphicData>
        </a:graphic>
      </p:graphicFrame>
    </p:spTree>
    <p:extLst>
      <p:ext uri="{BB962C8B-B14F-4D97-AF65-F5344CB8AC3E}">
        <p14:creationId xmlns:p14="http://schemas.microsoft.com/office/powerpoint/2010/main" val="255022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34B7589D-D038-4504-B0BD-9AC2E0A84246}"/>
              </a:ext>
            </a:extLst>
          </p:cNvPr>
          <p:cNvGraphicFramePr>
            <a:graphicFrameLocks noGrp="1"/>
          </p:cNvGraphicFramePr>
          <p:nvPr>
            <p:ph idx="1"/>
            <p:extLst>
              <p:ext uri="{D42A27DB-BD31-4B8C-83A1-F6EECF244321}">
                <p14:modId xmlns:p14="http://schemas.microsoft.com/office/powerpoint/2010/main" val="880582717"/>
              </p:ext>
            </p:extLst>
          </p:nvPr>
        </p:nvGraphicFramePr>
        <p:xfrm>
          <a:off x="3702158" y="666832"/>
          <a:ext cx="8264247" cy="3739896"/>
        </p:xfrm>
        <a:graphic>
          <a:graphicData uri="http://schemas.openxmlformats.org/drawingml/2006/table">
            <a:tbl>
              <a:tblPr firstRow="1" firstCol="1" bandRow="1">
                <a:tableStyleId>{5940675A-B579-460E-94D1-54222C63F5DA}</a:tableStyleId>
              </a:tblPr>
              <a:tblGrid>
                <a:gridCol w="4034969">
                  <a:extLst>
                    <a:ext uri="{9D8B030D-6E8A-4147-A177-3AD203B41FA5}">
                      <a16:colId xmlns:a16="http://schemas.microsoft.com/office/drawing/2014/main" val="2418372897"/>
                    </a:ext>
                  </a:extLst>
                </a:gridCol>
                <a:gridCol w="2179595">
                  <a:extLst>
                    <a:ext uri="{9D8B030D-6E8A-4147-A177-3AD203B41FA5}">
                      <a16:colId xmlns:a16="http://schemas.microsoft.com/office/drawing/2014/main" val="2617045081"/>
                    </a:ext>
                  </a:extLst>
                </a:gridCol>
                <a:gridCol w="2049683">
                  <a:extLst>
                    <a:ext uri="{9D8B030D-6E8A-4147-A177-3AD203B41FA5}">
                      <a16:colId xmlns:a16="http://schemas.microsoft.com/office/drawing/2014/main" val="3516359105"/>
                    </a:ext>
                  </a:extLst>
                </a:gridCol>
              </a:tblGrid>
              <a:tr h="154940">
                <a:tc>
                  <a:txBody>
                    <a:bodyPr/>
                    <a:lstStyle/>
                    <a:p>
                      <a:pPr>
                        <a:lnSpc>
                          <a:spcPct val="107000"/>
                        </a:lnSpc>
                        <a:spcAft>
                          <a:spcPts val="800"/>
                        </a:spcAft>
                      </a:pPr>
                      <a:r>
                        <a:rPr lang="es-EC" sz="2000" dirty="0">
                          <a:solidFill>
                            <a:schemeClr val="bg1"/>
                          </a:solidFill>
                          <a:effectLst/>
                          <a:latin typeface="Calibri" panose="020F0502020204030204" pitchFamily="34" charset="0"/>
                          <a:cs typeface="Calibri" panose="020F0502020204030204" pitchFamily="34" charset="0"/>
                        </a:rPr>
                        <a:t> </a:t>
                      </a:r>
                      <a:endParaRPr lang="es-EC"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solidFill>
                      <a:srgbClr val="0B7242"/>
                    </a:solidFill>
                  </a:tcPr>
                </a:tc>
                <a:tc>
                  <a:txBody>
                    <a:bodyPr/>
                    <a:lstStyle/>
                    <a:p>
                      <a:pPr algn="ctr">
                        <a:lnSpc>
                          <a:spcPct val="107000"/>
                        </a:lnSpc>
                        <a:spcAft>
                          <a:spcPts val="800"/>
                        </a:spcAft>
                      </a:pPr>
                      <a:r>
                        <a:rPr lang="es-EC" sz="2000" dirty="0">
                          <a:solidFill>
                            <a:schemeClr val="bg1"/>
                          </a:solidFill>
                          <a:effectLst/>
                          <a:latin typeface="Calibri" panose="020F0502020204030204" pitchFamily="34" charset="0"/>
                          <a:cs typeface="Calibri" panose="020F0502020204030204" pitchFamily="34" charset="0"/>
                        </a:rPr>
                        <a:t>Variable 1</a:t>
                      </a:r>
                      <a:endParaRPr lang="es-EC"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solidFill>
                      <a:srgbClr val="0B7242"/>
                    </a:solidFill>
                  </a:tcPr>
                </a:tc>
                <a:tc>
                  <a:txBody>
                    <a:bodyPr/>
                    <a:lstStyle/>
                    <a:p>
                      <a:pPr algn="ctr">
                        <a:lnSpc>
                          <a:spcPct val="107000"/>
                        </a:lnSpc>
                        <a:spcAft>
                          <a:spcPts val="800"/>
                        </a:spcAft>
                      </a:pPr>
                      <a:r>
                        <a:rPr lang="es-EC" sz="2000" dirty="0">
                          <a:solidFill>
                            <a:schemeClr val="bg1"/>
                          </a:solidFill>
                          <a:effectLst/>
                          <a:latin typeface="Calibri" panose="020F0502020204030204" pitchFamily="34" charset="0"/>
                          <a:cs typeface="Calibri" panose="020F0502020204030204" pitchFamily="34" charset="0"/>
                        </a:rPr>
                        <a:t>Variable 2</a:t>
                      </a:r>
                      <a:endParaRPr lang="es-EC"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solidFill>
                      <a:srgbClr val="0B7242"/>
                    </a:solidFill>
                  </a:tcPr>
                </a:tc>
                <a:extLst>
                  <a:ext uri="{0D108BD9-81ED-4DB2-BD59-A6C34878D82A}">
                    <a16:rowId xmlns:a16="http://schemas.microsoft.com/office/drawing/2014/main" val="12018904"/>
                  </a:ext>
                </a:extLst>
              </a:tr>
              <a:tr h="154940">
                <a:tc>
                  <a:txBody>
                    <a:bodyPr/>
                    <a:lstStyle/>
                    <a:p>
                      <a:pPr>
                        <a:lnSpc>
                          <a:spcPct val="107000"/>
                        </a:lnSpc>
                        <a:spcAft>
                          <a:spcPts val="800"/>
                        </a:spcAft>
                      </a:pPr>
                      <a:r>
                        <a:rPr lang="es-EC" sz="2000" dirty="0">
                          <a:solidFill>
                            <a:schemeClr val="bg1"/>
                          </a:solidFill>
                          <a:effectLst/>
                          <a:latin typeface="Calibri" panose="020F0502020204030204" pitchFamily="34" charset="0"/>
                          <a:cs typeface="Calibri" panose="020F0502020204030204" pitchFamily="34" charset="0"/>
                        </a:rPr>
                        <a:t>Media</a:t>
                      </a:r>
                      <a:endParaRPr lang="es-EC"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solidFill>
                      <a:srgbClr val="0B7242"/>
                    </a:solidFill>
                  </a:tcPr>
                </a:tc>
                <a:tc>
                  <a:txBody>
                    <a:bodyPr/>
                    <a:lstStyle/>
                    <a:p>
                      <a:pPr algn="r">
                        <a:lnSpc>
                          <a:spcPct val="107000"/>
                        </a:lnSpc>
                        <a:spcAft>
                          <a:spcPts val="800"/>
                        </a:spcAft>
                      </a:pPr>
                      <a:r>
                        <a:rPr lang="es-EC" sz="2000">
                          <a:effectLst/>
                          <a:latin typeface="Calibri" panose="020F0502020204030204" pitchFamily="34" charset="0"/>
                          <a:cs typeface="Calibri" panose="020F0502020204030204" pitchFamily="34" charset="0"/>
                        </a:rPr>
                        <a:t>37,2500</a:t>
                      </a:r>
                      <a:endParaRPr lang="es-EC" sz="200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07000"/>
                        </a:lnSpc>
                        <a:spcAft>
                          <a:spcPts val="800"/>
                        </a:spcAft>
                      </a:pPr>
                      <a:r>
                        <a:rPr lang="es-EC" sz="2000" dirty="0">
                          <a:effectLst/>
                          <a:latin typeface="Calibri" panose="020F0502020204030204" pitchFamily="34" charset="0"/>
                          <a:cs typeface="Calibri" panose="020F0502020204030204" pitchFamily="34" charset="0"/>
                        </a:rPr>
                        <a:t>43,1944444</a:t>
                      </a:r>
                      <a:endParaRPr lang="es-EC" sz="2000" dirty="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907100562"/>
                  </a:ext>
                </a:extLst>
              </a:tr>
              <a:tr h="154940">
                <a:tc>
                  <a:txBody>
                    <a:bodyPr/>
                    <a:lstStyle/>
                    <a:p>
                      <a:pPr>
                        <a:lnSpc>
                          <a:spcPct val="107000"/>
                        </a:lnSpc>
                        <a:spcAft>
                          <a:spcPts val="800"/>
                        </a:spcAft>
                      </a:pPr>
                      <a:r>
                        <a:rPr lang="es-EC" sz="2000" dirty="0">
                          <a:solidFill>
                            <a:schemeClr val="bg1"/>
                          </a:solidFill>
                          <a:effectLst/>
                          <a:latin typeface="Calibri" panose="020F0502020204030204" pitchFamily="34" charset="0"/>
                          <a:cs typeface="Calibri" panose="020F0502020204030204" pitchFamily="34" charset="0"/>
                        </a:rPr>
                        <a:t>Varianza</a:t>
                      </a:r>
                      <a:endParaRPr lang="es-EC"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solidFill>
                      <a:srgbClr val="0B7242"/>
                    </a:solidFill>
                  </a:tcPr>
                </a:tc>
                <a:tc>
                  <a:txBody>
                    <a:bodyPr/>
                    <a:lstStyle/>
                    <a:p>
                      <a:pPr algn="r">
                        <a:lnSpc>
                          <a:spcPct val="107000"/>
                        </a:lnSpc>
                        <a:spcAft>
                          <a:spcPts val="800"/>
                        </a:spcAft>
                      </a:pPr>
                      <a:r>
                        <a:rPr lang="es-EC" sz="2000">
                          <a:effectLst/>
                          <a:latin typeface="Calibri" panose="020F0502020204030204" pitchFamily="34" charset="0"/>
                          <a:cs typeface="Calibri" panose="020F0502020204030204" pitchFamily="34" charset="0"/>
                        </a:rPr>
                        <a:t>999,6786</a:t>
                      </a:r>
                      <a:endParaRPr lang="es-EC" sz="200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07000"/>
                        </a:lnSpc>
                        <a:spcAft>
                          <a:spcPts val="800"/>
                        </a:spcAft>
                      </a:pPr>
                      <a:r>
                        <a:rPr lang="es-EC" sz="2000">
                          <a:effectLst/>
                          <a:latin typeface="Calibri" panose="020F0502020204030204" pitchFamily="34" charset="0"/>
                          <a:cs typeface="Calibri" panose="020F0502020204030204" pitchFamily="34" charset="0"/>
                        </a:rPr>
                        <a:t>1239,58968</a:t>
                      </a:r>
                      <a:endParaRPr lang="es-EC" sz="200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4098678358"/>
                  </a:ext>
                </a:extLst>
              </a:tr>
              <a:tr h="154940">
                <a:tc>
                  <a:txBody>
                    <a:bodyPr/>
                    <a:lstStyle/>
                    <a:p>
                      <a:pPr>
                        <a:lnSpc>
                          <a:spcPct val="107000"/>
                        </a:lnSpc>
                        <a:spcAft>
                          <a:spcPts val="800"/>
                        </a:spcAft>
                      </a:pPr>
                      <a:r>
                        <a:rPr lang="es-EC" sz="2000" dirty="0">
                          <a:solidFill>
                            <a:schemeClr val="bg1"/>
                          </a:solidFill>
                          <a:effectLst/>
                          <a:latin typeface="Calibri" panose="020F0502020204030204" pitchFamily="34" charset="0"/>
                          <a:cs typeface="Calibri" panose="020F0502020204030204" pitchFamily="34" charset="0"/>
                        </a:rPr>
                        <a:t>Observaciones</a:t>
                      </a:r>
                      <a:endParaRPr lang="es-EC"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solidFill>
                      <a:srgbClr val="0B7242"/>
                    </a:solidFill>
                  </a:tcPr>
                </a:tc>
                <a:tc>
                  <a:txBody>
                    <a:bodyPr/>
                    <a:lstStyle/>
                    <a:p>
                      <a:pPr algn="r">
                        <a:lnSpc>
                          <a:spcPct val="107000"/>
                        </a:lnSpc>
                        <a:spcAft>
                          <a:spcPts val="800"/>
                        </a:spcAft>
                      </a:pPr>
                      <a:r>
                        <a:rPr lang="es-EC" sz="2000">
                          <a:effectLst/>
                          <a:latin typeface="Calibri" panose="020F0502020204030204" pitchFamily="34" charset="0"/>
                          <a:cs typeface="Calibri" panose="020F0502020204030204" pitchFamily="34" charset="0"/>
                        </a:rPr>
                        <a:t>36,0000</a:t>
                      </a:r>
                      <a:endParaRPr lang="es-EC" sz="200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07000"/>
                        </a:lnSpc>
                        <a:spcAft>
                          <a:spcPts val="800"/>
                        </a:spcAft>
                      </a:pPr>
                      <a:r>
                        <a:rPr lang="es-EC" sz="2000">
                          <a:effectLst/>
                          <a:latin typeface="Calibri" panose="020F0502020204030204" pitchFamily="34" charset="0"/>
                          <a:cs typeface="Calibri" panose="020F0502020204030204" pitchFamily="34" charset="0"/>
                        </a:rPr>
                        <a:t>36</a:t>
                      </a:r>
                      <a:endParaRPr lang="es-EC" sz="200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650058560"/>
                  </a:ext>
                </a:extLst>
              </a:tr>
              <a:tr h="154940">
                <a:tc>
                  <a:txBody>
                    <a:bodyPr/>
                    <a:lstStyle/>
                    <a:p>
                      <a:pPr>
                        <a:lnSpc>
                          <a:spcPct val="107000"/>
                        </a:lnSpc>
                        <a:spcAft>
                          <a:spcPts val="800"/>
                        </a:spcAft>
                      </a:pPr>
                      <a:r>
                        <a:rPr lang="es-EC" sz="2000">
                          <a:solidFill>
                            <a:schemeClr val="bg1"/>
                          </a:solidFill>
                          <a:effectLst/>
                          <a:latin typeface="Calibri" panose="020F0502020204030204" pitchFamily="34" charset="0"/>
                          <a:cs typeface="Calibri" panose="020F0502020204030204" pitchFamily="34" charset="0"/>
                        </a:rPr>
                        <a:t>Coeficiente de correlación de Pearson</a:t>
                      </a:r>
                      <a:endParaRPr lang="es-EC" sz="20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solidFill>
                      <a:srgbClr val="0B7242"/>
                    </a:solidFill>
                  </a:tcPr>
                </a:tc>
                <a:tc>
                  <a:txBody>
                    <a:bodyPr/>
                    <a:lstStyle/>
                    <a:p>
                      <a:pPr algn="r">
                        <a:lnSpc>
                          <a:spcPct val="107000"/>
                        </a:lnSpc>
                        <a:spcAft>
                          <a:spcPts val="800"/>
                        </a:spcAft>
                      </a:pPr>
                      <a:r>
                        <a:rPr lang="es-EC" sz="2000">
                          <a:effectLst/>
                          <a:latin typeface="Calibri" panose="020F0502020204030204" pitchFamily="34" charset="0"/>
                          <a:cs typeface="Calibri" panose="020F0502020204030204" pitchFamily="34" charset="0"/>
                        </a:rPr>
                        <a:t>0,9947</a:t>
                      </a:r>
                      <a:endParaRPr lang="es-EC" sz="200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07000"/>
                        </a:lnSpc>
                      </a:pPr>
                      <a:endParaRPr lang="es-EC" sz="2000">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628752493"/>
                  </a:ext>
                </a:extLst>
              </a:tr>
              <a:tr h="154940">
                <a:tc>
                  <a:txBody>
                    <a:bodyPr/>
                    <a:lstStyle/>
                    <a:p>
                      <a:pPr>
                        <a:lnSpc>
                          <a:spcPct val="107000"/>
                        </a:lnSpc>
                        <a:spcAft>
                          <a:spcPts val="800"/>
                        </a:spcAft>
                      </a:pPr>
                      <a:r>
                        <a:rPr lang="es-EC" sz="2000">
                          <a:solidFill>
                            <a:schemeClr val="bg1"/>
                          </a:solidFill>
                          <a:effectLst/>
                          <a:latin typeface="Calibri" panose="020F0502020204030204" pitchFamily="34" charset="0"/>
                          <a:cs typeface="Calibri" panose="020F0502020204030204" pitchFamily="34" charset="0"/>
                        </a:rPr>
                        <a:t>Diferencia hipotética de las medias</a:t>
                      </a:r>
                      <a:endParaRPr lang="es-EC" sz="20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solidFill>
                      <a:srgbClr val="0B7242"/>
                    </a:solidFill>
                  </a:tcPr>
                </a:tc>
                <a:tc>
                  <a:txBody>
                    <a:bodyPr/>
                    <a:lstStyle/>
                    <a:p>
                      <a:pPr algn="r">
                        <a:lnSpc>
                          <a:spcPct val="107000"/>
                        </a:lnSpc>
                        <a:spcAft>
                          <a:spcPts val="800"/>
                        </a:spcAft>
                      </a:pPr>
                      <a:r>
                        <a:rPr lang="es-EC" sz="2000">
                          <a:effectLst/>
                          <a:latin typeface="Calibri" panose="020F0502020204030204" pitchFamily="34" charset="0"/>
                          <a:cs typeface="Calibri" panose="020F0502020204030204" pitchFamily="34" charset="0"/>
                        </a:rPr>
                        <a:t>0,0000</a:t>
                      </a:r>
                      <a:endParaRPr lang="es-EC" sz="200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07000"/>
                        </a:lnSpc>
                      </a:pPr>
                      <a:endParaRPr lang="es-EC" sz="2000" dirty="0">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240068314"/>
                  </a:ext>
                </a:extLst>
              </a:tr>
              <a:tr h="154940">
                <a:tc>
                  <a:txBody>
                    <a:bodyPr/>
                    <a:lstStyle/>
                    <a:p>
                      <a:pPr>
                        <a:lnSpc>
                          <a:spcPct val="107000"/>
                        </a:lnSpc>
                        <a:spcAft>
                          <a:spcPts val="800"/>
                        </a:spcAft>
                      </a:pPr>
                      <a:r>
                        <a:rPr lang="es-EC" sz="2000" dirty="0">
                          <a:solidFill>
                            <a:schemeClr val="bg1"/>
                          </a:solidFill>
                          <a:effectLst/>
                          <a:latin typeface="Calibri" panose="020F0502020204030204" pitchFamily="34" charset="0"/>
                          <a:cs typeface="Calibri" panose="020F0502020204030204" pitchFamily="34" charset="0"/>
                        </a:rPr>
                        <a:t>Grados de libertad</a:t>
                      </a:r>
                      <a:endParaRPr lang="es-EC"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solidFill>
                      <a:srgbClr val="0B7242"/>
                    </a:solidFill>
                  </a:tcPr>
                </a:tc>
                <a:tc>
                  <a:txBody>
                    <a:bodyPr/>
                    <a:lstStyle/>
                    <a:p>
                      <a:pPr algn="r">
                        <a:lnSpc>
                          <a:spcPct val="107000"/>
                        </a:lnSpc>
                        <a:spcAft>
                          <a:spcPts val="800"/>
                        </a:spcAft>
                      </a:pPr>
                      <a:r>
                        <a:rPr lang="es-EC" sz="2000">
                          <a:effectLst/>
                          <a:latin typeface="Calibri" panose="020F0502020204030204" pitchFamily="34" charset="0"/>
                          <a:cs typeface="Calibri" panose="020F0502020204030204" pitchFamily="34" charset="0"/>
                        </a:rPr>
                        <a:t>35,0000</a:t>
                      </a:r>
                      <a:endParaRPr lang="es-EC" sz="200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07000"/>
                        </a:lnSpc>
                      </a:pPr>
                      <a:endParaRPr lang="es-EC" sz="2000">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081519090"/>
                  </a:ext>
                </a:extLst>
              </a:tr>
              <a:tr h="154940">
                <a:tc>
                  <a:txBody>
                    <a:bodyPr/>
                    <a:lstStyle/>
                    <a:p>
                      <a:pPr>
                        <a:lnSpc>
                          <a:spcPct val="107000"/>
                        </a:lnSpc>
                        <a:spcAft>
                          <a:spcPts val="800"/>
                        </a:spcAft>
                      </a:pPr>
                      <a:r>
                        <a:rPr lang="es-EC" sz="2000">
                          <a:solidFill>
                            <a:schemeClr val="bg1"/>
                          </a:solidFill>
                          <a:effectLst/>
                          <a:latin typeface="Calibri" panose="020F0502020204030204" pitchFamily="34" charset="0"/>
                          <a:cs typeface="Calibri" panose="020F0502020204030204" pitchFamily="34" charset="0"/>
                        </a:rPr>
                        <a:t>Estadístico t</a:t>
                      </a:r>
                      <a:endParaRPr lang="es-EC" sz="20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solidFill>
                      <a:srgbClr val="0B7242"/>
                    </a:solidFill>
                  </a:tcPr>
                </a:tc>
                <a:tc>
                  <a:txBody>
                    <a:bodyPr/>
                    <a:lstStyle/>
                    <a:p>
                      <a:pPr algn="r">
                        <a:lnSpc>
                          <a:spcPct val="107000"/>
                        </a:lnSpc>
                        <a:spcAft>
                          <a:spcPts val="800"/>
                        </a:spcAft>
                      </a:pPr>
                      <a:r>
                        <a:rPr lang="es-EC" sz="2000">
                          <a:effectLst/>
                          <a:latin typeface="Calibri" panose="020F0502020204030204" pitchFamily="34" charset="0"/>
                          <a:cs typeface="Calibri" panose="020F0502020204030204" pitchFamily="34" charset="0"/>
                        </a:rPr>
                        <a:t>-7,1791</a:t>
                      </a:r>
                      <a:endParaRPr lang="es-EC" sz="200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07000"/>
                        </a:lnSpc>
                      </a:pPr>
                      <a:endParaRPr lang="es-EC" sz="2000">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982040394"/>
                  </a:ext>
                </a:extLst>
              </a:tr>
              <a:tr h="154940">
                <a:tc>
                  <a:txBody>
                    <a:bodyPr/>
                    <a:lstStyle/>
                    <a:p>
                      <a:pPr>
                        <a:lnSpc>
                          <a:spcPct val="107000"/>
                        </a:lnSpc>
                        <a:spcAft>
                          <a:spcPts val="800"/>
                        </a:spcAft>
                      </a:pPr>
                      <a:r>
                        <a:rPr lang="es-EC" sz="2000" dirty="0">
                          <a:solidFill>
                            <a:schemeClr val="bg1"/>
                          </a:solidFill>
                          <a:effectLst/>
                          <a:latin typeface="Calibri" panose="020F0502020204030204" pitchFamily="34" charset="0"/>
                          <a:cs typeface="Calibri" panose="020F0502020204030204" pitchFamily="34" charset="0"/>
                        </a:rPr>
                        <a:t>P(T&lt;=t) una cola</a:t>
                      </a:r>
                      <a:endParaRPr lang="es-EC"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solidFill>
                      <a:srgbClr val="0B7242"/>
                    </a:solidFill>
                  </a:tcPr>
                </a:tc>
                <a:tc>
                  <a:txBody>
                    <a:bodyPr/>
                    <a:lstStyle/>
                    <a:p>
                      <a:pPr algn="r">
                        <a:lnSpc>
                          <a:spcPct val="107000"/>
                        </a:lnSpc>
                        <a:spcAft>
                          <a:spcPts val="800"/>
                        </a:spcAft>
                      </a:pPr>
                      <a:r>
                        <a:rPr lang="es-EC" sz="2000">
                          <a:effectLst/>
                          <a:latin typeface="Calibri" panose="020F0502020204030204" pitchFamily="34" charset="0"/>
                          <a:cs typeface="Calibri" panose="020F0502020204030204" pitchFamily="34" charset="0"/>
                        </a:rPr>
                        <a:t>0,0000</a:t>
                      </a:r>
                      <a:endParaRPr lang="es-EC" sz="200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07000"/>
                        </a:lnSpc>
                      </a:pPr>
                      <a:endParaRPr lang="es-EC" sz="2000">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743722157"/>
                  </a:ext>
                </a:extLst>
              </a:tr>
              <a:tr h="154940">
                <a:tc>
                  <a:txBody>
                    <a:bodyPr/>
                    <a:lstStyle/>
                    <a:p>
                      <a:pPr>
                        <a:lnSpc>
                          <a:spcPct val="107000"/>
                        </a:lnSpc>
                        <a:spcAft>
                          <a:spcPts val="800"/>
                        </a:spcAft>
                      </a:pPr>
                      <a:r>
                        <a:rPr lang="es-EC" sz="2000" dirty="0">
                          <a:solidFill>
                            <a:schemeClr val="bg1"/>
                          </a:solidFill>
                          <a:effectLst/>
                          <a:latin typeface="Calibri" panose="020F0502020204030204" pitchFamily="34" charset="0"/>
                          <a:cs typeface="Calibri" panose="020F0502020204030204" pitchFamily="34" charset="0"/>
                        </a:rPr>
                        <a:t>Valor crítico de t (una cola)</a:t>
                      </a:r>
                      <a:endParaRPr lang="es-EC"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solidFill>
                      <a:srgbClr val="0B7242"/>
                    </a:solidFill>
                  </a:tcPr>
                </a:tc>
                <a:tc>
                  <a:txBody>
                    <a:bodyPr/>
                    <a:lstStyle/>
                    <a:p>
                      <a:pPr algn="r">
                        <a:lnSpc>
                          <a:spcPct val="107000"/>
                        </a:lnSpc>
                        <a:spcAft>
                          <a:spcPts val="800"/>
                        </a:spcAft>
                      </a:pPr>
                      <a:r>
                        <a:rPr lang="es-EC" sz="2000" dirty="0">
                          <a:effectLst/>
                          <a:latin typeface="Calibri" panose="020F0502020204030204" pitchFamily="34" charset="0"/>
                          <a:cs typeface="Calibri" panose="020F0502020204030204" pitchFamily="34" charset="0"/>
                        </a:rPr>
                        <a:t>1,6896</a:t>
                      </a:r>
                      <a:endParaRPr lang="es-EC" sz="2000" dirty="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07000"/>
                        </a:lnSpc>
                      </a:pPr>
                      <a:endParaRPr lang="es-EC" sz="2000">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281261680"/>
                  </a:ext>
                </a:extLst>
              </a:tr>
              <a:tr h="154940">
                <a:tc>
                  <a:txBody>
                    <a:bodyPr/>
                    <a:lstStyle/>
                    <a:p>
                      <a:pPr>
                        <a:lnSpc>
                          <a:spcPct val="107000"/>
                        </a:lnSpc>
                        <a:spcAft>
                          <a:spcPts val="800"/>
                        </a:spcAft>
                      </a:pPr>
                      <a:r>
                        <a:rPr lang="es-EC" sz="2000" dirty="0">
                          <a:solidFill>
                            <a:schemeClr val="bg1"/>
                          </a:solidFill>
                          <a:effectLst/>
                          <a:latin typeface="Calibri" panose="020F0502020204030204" pitchFamily="34" charset="0"/>
                          <a:cs typeface="Calibri" panose="020F0502020204030204" pitchFamily="34" charset="0"/>
                        </a:rPr>
                        <a:t>P(T&lt;=t) dos colas</a:t>
                      </a:r>
                      <a:endParaRPr lang="es-EC"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solidFill>
                      <a:srgbClr val="0B7242"/>
                    </a:solidFill>
                  </a:tcPr>
                </a:tc>
                <a:tc>
                  <a:txBody>
                    <a:bodyPr/>
                    <a:lstStyle/>
                    <a:p>
                      <a:pPr algn="r">
                        <a:lnSpc>
                          <a:spcPct val="107000"/>
                        </a:lnSpc>
                        <a:spcAft>
                          <a:spcPts val="800"/>
                        </a:spcAft>
                      </a:pPr>
                      <a:r>
                        <a:rPr lang="es-EC" sz="2000" dirty="0">
                          <a:effectLst/>
                          <a:latin typeface="Calibri" panose="020F0502020204030204" pitchFamily="34" charset="0"/>
                          <a:cs typeface="Calibri" panose="020F0502020204030204" pitchFamily="34" charset="0"/>
                        </a:rPr>
                        <a:t>0,0000002121</a:t>
                      </a:r>
                      <a:endParaRPr lang="es-EC" sz="2000" dirty="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solidFill>
                      <a:srgbClr val="9EB786"/>
                    </a:solidFill>
                  </a:tcPr>
                </a:tc>
                <a:tc>
                  <a:txBody>
                    <a:bodyPr/>
                    <a:lstStyle/>
                    <a:p>
                      <a:pPr algn="r">
                        <a:lnSpc>
                          <a:spcPct val="107000"/>
                        </a:lnSpc>
                      </a:pPr>
                      <a:endParaRPr lang="es-EC" sz="2000">
                        <a:effectLst/>
                        <a:latin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26284321"/>
                  </a:ext>
                </a:extLst>
              </a:tr>
              <a:tr h="163195">
                <a:tc>
                  <a:txBody>
                    <a:bodyPr/>
                    <a:lstStyle/>
                    <a:p>
                      <a:pPr>
                        <a:lnSpc>
                          <a:spcPct val="107000"/>
                        </a:lnSpc>
                        <a:spcAft>
                          <a:spcPts val="800"/>
                        </a:spcAft>
                      </a:pPr>
                      <a:r>
                        <a:rPr lang="es-EC" sz="2000" dirty="0">
                          <a:solidFill>
                            <a:schemeClr val="bg1"/>
                          </a:solidFill>
                          <a:effectLst/>
                          <a:latin typeface="Calibri" panose="020F0502020204030204" pitchFamily="34" charset="0"/>
                          <a:cs typeface="Calibri" panose="020F0502020204030204" pitchFamily="34" charset="0"/>
                        </a:rPr>
                        <a:t>Valor crítico de t (dos colas)</a:t>
                      </a:r>
                      <a:endParaRPr lang="es-EC"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solidFill>
                      <a:srgbClr val="0B7242"/>
                    </a:solidFill>
                  </a:tcPr>
                </a:tc>
                <a:tc>
                  <a:txBody>
                    <a:bodyPr/>
                    <a:lstStyle/>
                    <a:p>
                      <a:pPr algn="r">
                        <a:lnSpc>
                          <a:spcPct val="107000"/>
                        </a:lnSpc>
                        <a:spcAft>
                          <a:spcPts val="800"/>
                        </a:spcAft>
                      </a:pPr>
                      <a:r>
                        <a:rPr lang="es-EC" sz="2000">
                          <a:effectLst/>
                          <a:latin typeface="Calibri" panose="020F0502020204030204" pitchFamily="34" charset="0"/>
                          <a:cs typeface="Calibri" panose="020F0502020204030204" pitchFamily="34" charset="0"/>
                        </a:rPr>
                        <a:t>2,0301</a:t>
                      </a:r>
                      <a:endParaRPr lang="es-EC" sz="200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r">
                        <a:lnSpc>
                          <a:spcPct val="107000"/>
                        </a:lnSpc>
                        <a:spcAft>
                          <a:spcPts val="800"/>
                        </a:spcAft>
                      </a:pPr>
                      <a:r>
                        <a:rPr lang="es-EC" sz="2000" dirty="0">
                          <a:effectLst/>
                          <a:latin typeface="Calibri" panose="020F0502020204030204" pitchFamily="34" charset="0"/>
                          <a:cs typeface="Calibri" panose="020F0502020204030204" pitchFamily="34" charset="0"/>
                        </a:rPr>
                        <a:t> </a:t>
                      </a:r>
                      <a:endParaRPr lang="es-EC" sz="2000" dirty="0">
                        <a:effectLst/>
                        <a:latin typeface="Calibri" panose="020F050202020403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955400844"/>
                  </a:ext>
                </a:extLst>
              </a:tr>
            </a:tbl>
          </a:graphicData>
        </a:graphic>
      </p:graphicFrame>
      <p:sp>
        <p:nvSpPr>
          <p:cNvPr id="6" name="CuadroTexto 5">
            <a:extLst>
              <a:ext uri="{FF2B5EF4-FFF2-40B4-BE49-F238E27FC236}">
                <a16:creationId xmlns:a16="http://schemas.microsoft.com/office/drawing/2014/main" id="{E0081295-234C-412E-BDDE-3A808C789B98}"/>
              </a:ext>
            </a:extLst>
          </p:cNvPr>
          <p:cNvSpPr txBox="1"/>
          <p:nvPr/>
        </p:nvSpPr>
        <p:spPr>
          <a:xfrm>
            <a:off x="7080464" y="69633"/>
            <a:ext cx="6093724" cy="369332"/>
          </a:xfrm>
          <a:prstGeom prst="rect">
            <a:avLst/>
          </a:prstGeom>
          <a:noFill/>
        </p:spPr>
        <p:txBody>
          <a:bodyPr wrap="square">
            <a:spAutoFit/>
          </a:bodyPr>
          <a:lstStyle/>
          <a:p>
            <a:r>
              <a:rPr lang="es-EC" sz="1800" b="1" dirty="0">
                <a:solidFill>
                  <a:srgbClr val="000000"/>
                </a:solidFill>
                <a:effectLst/>
                <a:latin typeface="Calibri" panose="020F0502020204030204" pitchFamily="34" charset="0"/>
                <a:ea typeface="Times New Roman" panose="02020603050405020304" pitchFamily="18" charset="0"/>
              </a:rPr>
              <a:t>Prueba t para medias de dos muestras emparejadas</a:t>
            </a:r>
            <a:endParaRPr lang="es-EC" dirty="0"/>
          </a:p>
        </p:txBody>
      </p:sp>
      <p:pic>
        <p:nvPicPr>
          <p:cNvPr id="3" name="Imagen 2">
            <a:extLst>
              <a:ext uri="{FF2B5EF4-FFF2-40B4-BE49-F238E27FC236}">
                <a16:creationId xmlns:a16="http://schemas.microsoft.com/office/drawing/2014/main" id="{C9825381-990F-4C65-B8ED-C749F938B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352" y="610543"/>
            <a:ext cx="2891163" cy="1926237"/>
          </a:xfrm>
          <a:prstGeom prst="rect">
            <a:avLst/>
          </a:prstGeom>
        </p:spPr>
      </p:pic>
      <p:sp>
        <p:nvSpPr>
          <p:cNvPr id="5" name="CuadroTexto 4">
            <a:extLst>
              <a:ext uri="{FF2B5EF4-FFF2-40B4-BE49-F238E27FC236}">
                <a16:creationId xmlns:a16="http://schemas.microsoft.com/office/drawing/2014/main" id="{13EEA310-7904-4CEC-8662-227E062B80FE}"/>
              </a:ext>
            </a:extLst>
          </p:cNvPr>
          <p:cNvSpPr txBox="1"/>
          <p:nvPr/>
        </p:nvSpPr>
        <p:spPr>
          <a:xfrm>
            <a:off x="632748" y="4493131"/>
            <a:ext cx="10926504" cy="1754326"/>
          </a:xfrm>
          <a:prstGeom prst="rect">
            <a:avLst/>
          </a:prstGeom>
          <a:noFill/>
        </p:spPr>
        <p:txBody>
          <a:bodyPr wrap="square" rtlCol="0">
            <a:spAutoFit/>
          </a:bodyPr>
          <a:lstStyle/>
          <a:p>
            <a:r>
              <a:rPr lang="es-EC" b="1"/>
              <a:t>El criterio para decidir es: Si la probabilidad obtenida P-valor  ≤ </a:t>
            </a:r>
            <a:r>
              <a:rPr lang="es-EC"/>
              <a:t>α</a:t>
            </a:r>
            <a:r>
              <a:rPr lang="es-EC" b="1"/>
              <a:t>,   rechace Ho (se acepta H1)</a:t>
            </a:r>
            <a:endParaRPr lang="es-EC"/>
          </a:p>
          <a:p>
            <a:r>
              <a:rPr lang="es-EC"/>
              <a:t>De acuerdo a los valores producto de la estadística inferencial se determina que: Existe una diferencia significativa en los resultados del pretest SFT con relación al post -test SFT, producto de la aplicación del programa. Por lo cual se concluye que la </a:t>
            </a:r>
            <a:r>
              <a:rPr lang="es-MX"/>
              <a:t>ejecución de un programa físico recreativo online basado en ejercicios funcionales adaptados, influye significativamente en el mejoramiento de la fuerza de un grupo de adultos mayores en aislamiento por la pandemia de COVID-19.</a:t>
            </a:r>
            <a:endParaRPr lang="es-EC"/>
          </a:p>
        </p:txBody>
      </p:sp>
    </p:spTree>
    <p:extLst>
      <p:ext uri="{BB962C8B-B14F-4D97-AF65-F5344CB8AC3E}">
        <p14:creationId xmlns:p14="http://schemas.microsoft.com/office/powerpoint/2010/main" val="32493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4D2C4A-224B-4328-A6BA-26A25E058203}"/>
              </a:ext>
            </a:extLst>
          </p:cNvPr>
          <p:cNvSpPr>
            <a:spLocks noGrp="1"/>
          </p:cNvSpPr>
          <p:nvPr>
            <p:ph type="title"/>
          </p:nvPr>
        </p:nvSpPr>
        <p:spPr/>
        <p:txBody>
          <a:bodyPr/>
          <a:lstStyle/>
          <a:p>
            <a:r>
              <a:rPr lang="es-ES" sz="2400" dirty="0">
                <a:solidFill>
                  <a:schemeClr val="tx1"/>
                </a:solidFill>
                <a:effectLst/>
                <a:latin typeface="Calibri" panose="020F0502020204030204" pitchFamily="34" charset="0"/>
                <a:cs typeface="Calibri" panose="020F0502020204030204" pitchFamily="34" charset="0"/>
              </a:rPr>
              <a:t>Encuesta</a:t>
            </a:r>
            <a:endParaRPr lang="es-EC" sz="2400" dirty="0">
              <a:solidFill>
                <a:schemeClr val="tx1"/>
              </a:solidFill>
              <a:effectLst/>
              <a:latin typeface="Calibri" panose="020F0502020204030204" pitchFamily="34" charset="0"/>
              <a:cs typeface="Calibri" panose="020F0502020204030204" pitchFamily="34" charset="0"/>
            </a:endParaRPr>
          </a:p>
        </p:txBody>
      </p:sp>
      <p:graphicFrame>
        <p:nvGraphicFramePr>
          <p:cNvPr id="7" name="Gráfico 6">
            <a:extLst>
              <a:ext uri="{FF2B5EF4-FFF2-40B4-BE49-F238E27FC236}">
                <a16:creationId xmlns:a16="http://schemas.microsoft.com/office/drawing/2014/main" id="{92772FDE-1B54-4854-8D2A-EFC782DC0FD2}"/>
              </a:ext>
            </a:extLst>
          </p:cNvPr>
          <p:cNvGraphicFramePr/>
          <p:nvPr>
            <p:extLst>
              <p:ext uri="{D42A27DB-BD31-4B8C-83A1-F6EECF244321}">
                <p14:modId xmlns:p14="http://schemas.microsoft.com/office/powerpoint/2010/main" val="2271930951"/>
              </p:ext>
            </p:extLst>
          </p:nvPr>
        </p:nvGraphicFramePr>
        <p:xfrm>
          <a:off x="2687775" y="1999568"/>
          <a:ext cx="6579054" cy="2343648"/>
        </p:xfrm>
        <a:graphic>
          <a:graphicData uri="http://schemas.openxmlformats.org/drawingml/2006/chart">
            <c:chart xmlns:c="http://schemas.openxmlformats.org/drawingml/2006/chart" xmlns:r="http://schemas.openxmlformats.org/officeDocument/2006/relationships" r:id="rId2"/>
          </a:graphicData>
        </a:graphic>
      </p:graphicFrame>
      <p:sp>
        <p:nvSpPr>
          <p:cNvPr id="9" name="CuadroTexto 8">
            <a:extLst>
              <a:ext uri="{FF2B5EF4-FFF2-40B4-BE49-F238E27FC236}">
                <a16:creationId xmlns:a16="http://schemas.microsoft.com/office/drawing/2014/main" id="{D9251AB2-98B2-4AE1-AF77-8ECD510D8A9E}"/>
              </a:ext>
            </a:extLst>
          </p:cNvPr>
          <p:cNvSpPr txBox="1"/>
          <p:nvPr/>
        </p:nvSpPr>
        <p:spPr>
          <a:xfrm>
            <a:off x="956165" y="4220173"/>
            <a:ext cx="10947571" cy="1676741"/>
          </a:xfrm>
          <a:prstGeom prst="rect">
            <a:avLst/>
          </a:prstGeom>
          <a:noFill/>
        </p:spPr>
        <p:txBody>
          <a:bodyPr wrap="square">
            <a:spAutoFit/>
          </a:bodyPr>
          <a:lstStyle/>
          <a:p>
            <a:pPr indent="450215">
              <a:lnSpc>
                <a:spcPct val="200000"/>
              </a:lnSpc>
              <a:spcAft>
                <a:spcPts val="800"/>
              </a:spcAft>
            </a:pPr>
            <a:r>
              <a:rPr lang="es-ES" dirty="0">
                <a:latin typeface="Calibri" panose="020F0502020204030204" pitchFamily="34" charset="0"/>
                <a:ea typeface="Calibri" panose="020F0502020204030204" pitchFamily="34" charset="0"/>
                <a:cs typeface="Times New Roman" panose="02020603050405020304" pitchFamily="18" charset="0"/>
              </a:rPr>
              <a:t>El 75% de los participantes afirman que el programa permitió una participación activa en las actividades programadas; el 17% afirma que las actividades programadas no permitieron participar activamente en el programa; mientras que el 8% se manifiesta una posición neutral al respecto de su participación.</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F09E367B-259E-4B21-81FB-8B5CD4261561}"/>
              </a:ext>
            </a:extLst>
          </p:cNvPr>
          <p:cNvSpPr txBox="1"/>
          <p:nvPr/>
        </p:nvSpPr>
        <p:spPr>
          <a:xfrm>
            <a:off x="609600" y="574691"/>
            <a:ext cx="9717207" cy="887422"/>
          </a:xfrm>
          <a:prstGeom prst="rect">
            <a:avLst/>
          </a:prstGeom>
          <a:noFill/>
        </p:spPr>
        <p:txBody>
          <a:bodyPr wrap="square">
            <a:spAutoFit/>
          </a:bodyPr>
          <a:lstStyle/>
          <a:p>
            <a:pPr>
              <a:lnSpc>
                <a:spcPct val="150000"/>
              </a:lnSpc>
              <a:spcAft>
                <a:spcPts val="800"/>
              </a:spcAft>
            </a:pPr>
            <a:r>
              <a:rPr lang="es-MX" sz="1800" b="1" dirty="0">
                <a:effectLst/>
                <a:latin typeface="Calibri" panose="020F0502020204030204" pitchFamily="34" charset="0"/>
                <a:ea typeface="Calibri" panose="020F0502020204030204" pitchFamily="34" charset="0"/>
                <a:cs typeface="Calibri" panose="020F0502020204030204" pitchFamily="34" charset="0"/>
              </a:rPr>
              <a:t>Pregunta 4</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r>
              <a:rPr lang="es-MX" b="1" dirty="0"/>
              <a:t>¿</a:t>
            </a:r>
            <a:r>
              <a:rPr lang="es-MX" dirty="0"/>
              <a:t>Las actividades del programa le permitieron una participación activa?</a:t>
            </a:r>
            <a:endParaRPr lang="es-EC" dirty="0"/>
          </a:p>
        </p:txBody>
      </p:sp>
      <p:sp>
        <p:nvSpPr>
          <p:cNvPr id="3" name="Rectangle 2">
            <a:extLst>
              <a:ext uri="{FF2B5EF4-FFF2-40B4-BE49-F238E27FC236}">
                <a16:creationId xmlns:a16="http://schemas.microsoft.com/office/drawing/2014/main" id="{3F3780CC-6846-471B-A942-626F18F31BCB}"/>
              </a:ext>
            </a:extLst>
          </p:cNvPr>
          <p:cNvSpPr>
            <a:spLocks noChangeArrowheads="1"/>
          </p:cNvSpPr>
          <p:nvPr/>
        </p:nvSpPr>
        <p:spPr bwMode="auto">
          <a:xfrm>
            <a:off x="3315854" y="22536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Gráfico 7">
            <a:extLst>
              <a:ext uri="{FF2B5EF4-FFF2-40B4-BE49-F238E27FC236}">
                <a16:creationId xmlns:a16="http://schemas.microsoft.com/office/drawing/2014/main" id="{2870089D-5083-4520-84DB-C716A906DA35}"/>
              </a:ext>
            </a:extLst>
          </p:cNvPr>
          <p:cNvGraphicFramePr/>
          <p:nvPr>
            <p:extLst>
              <p:ext uri="{D42A27DB-BD31-4B8C-83A1-F6EECF244321}">
                <p14:modId xmlns:p14="http://schemas.microsoft.com/office/powerpoint/2010/main" val="3313957718"/>
              </p:ext>
            </p:extLst>
          </p:nvPr>
        </p:nvGraphicFramePr>
        <p:xfrm>
          <a:off x="3315854" y="1812079"/>
          <a:ext cx="5058410" cy="2329449"/>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6A4D449C-8FC3-44C6-86FD-626A0F5C7E18}"/>
              </a:ext>
            </a:extLst>
          </p:cNvPr>
          <p:cNvSpPr>
            <a:spLocks noChangeArrowheads="1"/>
          </p:cNvSpPr>
          <p:nvPr/>
        </p:nvSpPr>
        <p:spPr bwMode="auto">
          <a:xfrm>
            <a:off x="3315854" y="46158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0" name="Picture 2" descr="Conjunto De Dibujos Animados Para Personas Mayores Ilustración del Vector -  Ilustración de ocio, movimiento: 206335996">
            <a:extLst>
              <a:ext uri="{FF2B5EF4-FFF2-40B4-BE49-F238E27FC236}">
                <a16:creationId xmlns:a16="http://schemas.microsoft.com/office/drawing/2014/main" id="{438C5EEF-D7E4-4BBE-A058-B758FD13F9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0750" y="718528"/>
            <a:ext cx="3152021" cy="2173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092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Graphic spid="8"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08F449-3325-40FB-983C-3AAEADA1E8A1}"/>
              </a:ext>
            </a:extLst>
          </p:cNvPr>
          <p:cNvSpPr>
            <a:spLocks noGrp="1"/>
          </p:cNvSpPr>
          <p:nvPr>
            <p:ph type="title"/>
          </p:nvPr>
        </p:nvSpPr>
        <p:spPr>
          <a:xfrm>
            <a:off x="511946" y="23019"/>
            <a:ext cx="10972800" cy="1143000"/>
          </a:xfrm>
        </p:spPr>
        <p:txBody>
          <a:bodyPr/>
          <a:lstStyle/>
          <a:p>
            <a:r>
              <a:rPr lang="es-ES" sz="2400" dirty="0">
                <a:solidFill>
                  <a:schemeClr val="tx1"/>
                </a:solidFill>
                <a:latin typeface="Calibri" panose="020F0502020204030204" pitchFamily="34" charset="0"/>
                <a:cs typeface="Calibri" panose="020F0502020204030204" pitchFamily="34" charset="0"/>
              </a:rPr>
              <a:t>Capítulo 4</a:t>
            </a:r>
            <a:br>
              <a:rPr lang="es-ES" sz="2400" dirty="0">
                <a:latin typeface="Calibri" panose="020F0502020204030204" pitchFamily="34" charset="0"/>
                <a:cs typeface="Calibri" panose="020F0502020204030204" pitchFamily="34" charset="0"/>
              </a:rPr>
            </a:br>
            <a:r>
              <a:rPr lang="es-ES" sz="2400" dirty="0">
                <a:solidFill>
                  <a:schemeClr val="tx1"/>
                </a:solidFill>
                <a:effectLst/>
                <a:latin typeface="Calibri" panose="020F0502020204030204" pitchFamily="34" charset="0"/>
                <a:cs typeface="Calibri" panose="020F0502020204030204" pitchFamily="34" charset="0"/>
              </a:rPr>
              <a:t>Discusión de Resultados</a:t>
            </a:r>
            <a:endParaRPr lang="es-EC" sz="2400" dirty="0">
              <a:solidFill>
                <a:schemeClr val="tx1"/>
              </a:solidFill>
              <a:effectLst/>
              <a:latin typeface="Calibri" panose="020F0502020204030204" pitchFamily="34" charset="0"/>
              <a:cs typeface="Calibri" panose="020F0502020204030204" pitchFamily="34" charset="0"/>
            </a:endParaRPr>
          </a:p>
        </p:txBody>
      </p:sp>
      <p:graphicFrame>
        <p:nvGraphicFramePr>
          <p:cNvPr id="7" name="Marcador de contenido 6">
            <a:extLst>
              <a:ext uri="{FF2B5EF4-FFF2-40B4-BE49-F238E27FC236}">
                <a16:creationId xmlns:a16="http://schemas.microsoft.com/office/drawing/2014/main" id="{B5B56CB2-DC9E-4905-88A3-E905199292E4}"/>
              </a:ext>
            </a:extLst>
          </p:cNvPr>
          <p:cNvGraphicFramePr>
            <a:graphicFrameLocks noGrp="1"/>
          </p:cNvGraphicFramePr>
          <p:nvPr>
            <p:ph idx="1"/>
            <p:extLst>
              <p:ext uri="{D42A27DB-BD31-4B8C-83A1-F6EECF244321}">
                <p14:modId xmlns:p14="http://schemas.microsoft.com/office/powerpoint/2010/main" val="3976772237"/>
              </p:ext>
            </p:extLst>
          </p:nvPr>
        </p:nvGraphicFramePr>
        <p:xfrm>
          <a:off x="609600" y="1166019"/>
          <a:ext cx="10972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76F8E3C3-EEE6-4AD7-8F98-5C19503CEF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8565"/>
            <a:ext cx="2519082" cy="2519082"/>
          </a:xfrm>
          <a:prstGeom prst="rect">
            <a:avLst/>
          </a:prstGeom>
        </p:spPr>
      </p:pic>
      <p:pic>
        <p:nvPicPr>
          <p:cNvPr id="9" name="Imagen 8">
            <a:extLst>
              <a:ext uri="{FF2B5EF4-FFF2-40B4-BE49-F238E27FC236}">
                <a16:creationId xmlns:a16="http://schemas.microsoft.com/office/drawing/2014/main" id="{D4B7957C-C49B-4971-97B2-AE451D34C4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3507" y="2894852"/>
            <a:ext cx="2668493" cy="1334247"/>
          </a:xfrm>
          <a:prstGeom prst="rect">
            <a:avLst/>
          </a:prstGeom>
          <a:ln>
            <a:noFill/>
          </a:ln>
        </p:spPr>
      </p:pic>
      <p:sp>
        <p:nvSpPr>
          <p:cNvPr id="3" name="CuadroTexto 2">
            <a:extLst>
              <a:ext uri="{FF2B5EF4-FFF2-40B4-BE49-F238E27FC236}">
                <a16:creationId xmlns:a16="http://schemas.microsoft.com/office/drawing/2014/main" id="{9DEA76A3-3ED2-4DA2-8FE4-AB66C3F73719}"/>
              </a:ext>
            </a:extLst>
          </p:cNvPr>
          <p:cNvSpPr txBox="1"/>
          <p:nvPr/>
        </p:nvSpPr>
        <p:spPr>
          <a:xfrm>
            <a:off x="2831977" y="1166020"/>
            <a:ext cx="1864309" cy="2031325"/>
          </a:xfrm>
          <a:prstGeom prst="rect">
            <a:avLst/>
          </a:prstGeom>
          <a:noFill/>
        </p:spPr>
        <p:txBody>
          <a:bodyPr wrap="square" rtlCol="0">
            <a:spAutoFit/>
          </a:bodyPr>
          <a:lstStyle/>
          <a:p>
            <a:r>
              <a:rPr lang="es-MX" sz="1400" b="1" dirty="0">
                <a:solidFill>
                  <a:schemeClr val="bg1"/>
                </a:solidFill>
              </a:rPr>
              <a:t>Carrera y Chávez (2019) </a:t>
            </a:r>
            <a:r>
              <a:rPr lang="es-MX" sz="1400" dirty="0">
                <a:solidFill>
                  <a:schemeClr val="bg1"/>
                </a:solidFill>
              </a:rPr>
              <a:t>proponen una serie de actividades físico recreativas con el fin de detener la pérdida de condición física y existe una mejora en sus capacidades físicas.</a:t>
            </a:r>
            <a:endParaRPr lang="es-EC" sz="1400" dirty="0">
              <a:solidFill>
                <a:schemeClr val="bg1"/>
              </a:solidFill>
            </a:endParaRPr>
          </a:p>
        </p:txBody>
      </p:sp>
      <p:sp>
        <p:nvSpPr>
          <p:cNvPr id="5" name="CuadroTexto 4">
            <a:extLst>
              <a:ext uri="{FF2B5EF4-FFF2-40B4-BE49-F238E27FC236}">
                <a16:creationId xmlns:a16="http://schemas.microsoft.com/office/drawing/2014/main" id="{63A675DB-A03C-4D41-AEF3-7506A83A446C}"/>
              </a:ext>
            </a:extLst>
          </p:cNvPr>
          <p:cNvSpPr txBox="1"/>
          <p:nvPr/>
        </p:nvSpPr>
        <p:spPr>
          <a:xfrm>
            <a:off x="7547812" y="3568324"/>
            <a:ext cx="1911527" cy="2123658"/>
          </a:xfrm>
          <a:prstGeom prst="rect">
            <a:avLst/>
          </a:prstGeom>
          <a:noFill/>
        </p:spPr>
        <p:txBody>
          <a:bodyPr wrap="square" rtlCol="0">
            <a:spAutoFit/>
          </a:bodyPr>
          <a:lstStyle/>
          <a:p>
            <a:r>
              <a:rPr lang="es-MX" sz="1200" b="1" dirty="0">
                <a:solidFill>
                  <a:schemeClr val="bg1"/>
                </a:solidFill>
              </a:rPr>
              <a:t>Ortiz y De los Santos (2021) </a:t>
            </a:r>
            <a:r>
              <a:rPr lang="es-MX" sz="1200" dirty="0">
                <a:solidFill>
                  <a:schemeClr val="bg1"/>
                </a:solidFill>
              </a:rPr>
              <a:t> para que exista un envejecimiento saludable y que disminuyan los síntomas relacionados sarcopenia, los AM deben incorporar en forma regular actividad física tres veces a la semana, como método terapéutico. </a:t>
            </a:r>
            <a:endParaRPr lang="es-EC" sz="1200" dirty="0">
              <a:solidFill>
                <a:schemeClr val="bg1"/>
              </a:solidFill>
            </a:endParaRPr>
          </a:p>
        </p:txBody>
      </p:sp>
    </p:spTree>
    <p:extLst>
      <p:ext uri="{BB962C8B-B14F-4D97-AF65-F5344CB8AC3E}">
        <p14:creationId xmlns:p14="http://schemas.microsoft.com/office/powerpoint/2010/main" val="191599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5" grpId="0"/>
    </p:bldLst>
  </p:timing>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2651DC-1AF4-4C9D-AE93-EA4959176F7D}"/>
              </a:ext>
            </a:extLst>
          </p:cNvPr>
          <p:cNvSpPr>
            <a:spLocks noGrp="1"/>
          </p:cNvSpPr>
          <p:nvPr>
            <p:ph type="title"/>
          </p:nvPr>
        </p:nvSpPr>
        <p:spPr>
          <a:xfrm>
            <a:off x="813787" y="-6949"/>
            <a:ext cx="10972800" cy="500606"/>
          </a:xfrm>
        </p:spPr>
        <p:txBody>
          <a:bodyPr/>
          <a:lstStyle/>
          <a:p>
            <a:r>
              <a:rPr dirty="0" lang="es-ES" sz="2400">
                <a:solidFill>
                  <a:schemeClr val="tx1"/>
                </a:solidFill>
                <a:latin charset="0" panose="020F0502020204030204" pitchFamily="34" typeface="Calibri"/>
                <a:cs charset="0" panose="020F0502020204030204" pitchFamily="34" typeface="Calibri"/>
              </a:rPr>
              <a:t>Capítulo 5</a:t>
            </a:r>
            <a:br>
              <a:rPr dirty="0" lang="es-ES" sz="2400">
                <a:solidFill>
                  <a:schemeClr val="tx1"/>
                </a:solidFill>
                <a:latin charset="0" panose="020F0502020204030204" pitchFamily="34" typeface="Calibri"/>
                <a:cs charset="0" panose="020F0502020204030204" pitchFamily="34" typeface="Calibri"/>
              </a:rPr>
            </a:br>
            <a:r>
              <a:rPr dirty="0" lang="es-EC" sz="2400">
                <a:solidFill>
                  <a:schemeClr val="tx1"/>
                </a:solidFill>
                <a:effectLst/>
                <a:latin charset="0" panose="020F0502020204030204" pitchFamily="34" typeface="Calibri"/>
                <a:cs charset="0" panose="020F0502020204030204" pitchFamily="34" typeface="Calibri"/>
              </a:rPr>
              <a:t>Propuesta</a:t>
            </a:r>
          </a:p>
        </p:txBody>
      </p:sp>
      <p:sp>
        <p:nvSpPr>
          <p:cNvPr id="3" name="Marcador de contenido 2">
            <a:extLst>
              <a:ext uri="{FF2B5EF4-FFF2-40B4-BE49-F238E27FC236}">
                <a16:creationId xmlns:a16="http://schemas.microsoft.com/office/drawing/2014/main" id="{8ED72D8F-9468-4128-92D3-731E9AEA36C4}"/>
              </a:ext>
            </a:extLst>
          </p:cNvPr>
          <p:cNvSpPr>
            <a:spLocks noGrp="1"/>
          </p:cNvSpPr>
          <p:nvPr>
            <p:ph idx="1"/>
          </p:nvPr>
        </p:nvSpPr>
        <p:spPr>
          <a:xfrm>
            <a:off x="4804011" y="1841165"/>
            <a:ext cx="6628263" cy="4241591"/>
          </a:xfrm>
        </p:spPr>
        <p:txBody>
          <a:bodyPr/>
          <a:lstStyle/>
          <a:p>
            <a:pPr indent="0" marL="0">
              <a:buNone/>
            </a:pPr>
            <a:endParaRPr dirty="0" lang="es-ES" sz="1800">
              <a:solidFill>
                <a:schemeClr val="tx1"/>
              </a:solidFill>
            </a:endParaRPr>
          </a:p>
          <a:p>
            <a:endParaRPr dirty="0" lang="es-EC" sz="1800">
              <a:solidFill>
                <a:schemeClr val="tx1"/>
              </a:solidFill>
            </a:endParaRPr>
          </a:p>
        </p:txBody>
      </p:sp>
      <p:sp>
        <p:nvSpPr>
          <p:cNvPr id="6" name="CuadroTexto 5">
            <a:extLst>
              <a:ext uri="{FF2B5EF4-FFF2-40B4-BE49-F238E27FC236}">
                <a16:creationId xmlns:a16="http://schemas.microsoft.com/office/drawing/2014/main" id="{8874C1C5-290E-4615-97B1-7DD328AAE7A7}"/>
              </a:ext>
            </a:extLst>
          </p:cNvPr>
          <p:cNvSpPr txBox="1"/>
          <p:nvPr/>
        </p:nvSpPr>
        <p:spPr>
          <a:xfrm>
            <a:off x="623392" y="718422"/>
            <a:ext cx="10959008" cy="1122743"/>
          </a:xfrm>
          <a:prstGeom prst="rect">
            <a:avLst/>
          </a:prstGeom>
          <a:noFill/>
        </p:spPr>
        <p:txBody>
          <a:bodyPr wrap="square">
            <a:spAutoFit/>
          </a:bodyPr>
          <a:lstStyle/>
          <a:p>
            <a:pPr>
              <a:lnSpc>
                <a:spcPct val="200000"/>
              </a:lnSpc>
              <a:spcAft>
                <a:spcPts val="800"/>
              </a:spcAft>
            </a:pPr>
            <a:r>
              <a:rPr dirty="0" lang="es-MX" sz="1800">
                <a:effectLst/>
                <a:latin charset="0" panose="020F0502020204030204" pitchFamily="34" typeface="Calibri"/>
                <a:ea charset="0" panose="020F0502020204030204" pitchFamily="34" typeface="Calibri"/>
                <a:cs charset="0" panose="020F0502020204030204" pitchFamily="34" typeface="Calibri"/>
              </a:rPr>
              <a:t>Programa físico recreativo online basado en ejercicios funcionales adaptados para mejorar la fuerza a un grupo de adultos mayores en confinamiento por la covid-19. </a:t>
            </a:r>
            <a:endParaRPr dirty="0" lang="es-EC" sz="1800">
              <a:effectLst/>
              <a:latin charset="0" panose="020F0502020204030204" pitchFamily="34" typeface="Calibri"/>
              <a:ea charset="0" panose="020F0502020204030204" pitchFamily="34" typeface="Calibri"/>
              <a:cs charset="0" panose="02020603050405020304" pitchFamily="18" typeface="Times New Roman"/>
            </a:endParaRPr>
          </a:p>
        </p:txBody>
      </p:sp>
      <p:pic>
        <p:nvPicPr>
          <p:cNvPr descr="Imagen que contiene dibujo&#10;&#10;Descripción generada automáticamente" id="7" name="Imagen 6">
            <a:extLst>
              <a:ext uri="{FF2B5EF4-FFF2-40B4-BE49-F238E27FC236}">
                <a16:creationId xmlns:a16="http://schemas.microsoft.com/office/drawing/2014/main" id="{94F1E81C-14F9-4901-A32A-9BE9C904B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884" y="2162456"/>
            <a:ext cx="4028661" cy="2684095"/>
          </a:xfrm>
          <a:prstGeom prst="rect">
            <a:avLst/>
          </a:prstGeom>
        </p:spPr>
      </p:pic>
      <p:pic>
        <p:nvPicPr>
          <p:cNvPr id="5" name="Imagen 4">
            <a:extLst>
              <a:ext uri="{FF2B5EF4-FFF2-40B4-BE49-F238E27FC236}">
                <a16:creationId xmlns:a16="http://schemas.microsoft.com/office/drawing/2014/main" id="{1DA2EA6D-A0C9-4B51-AC60-EC8B6D505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3529" y="1947797"/>
            <a:ext cx="4078286" cy="3265815"/>
          </a:xfrm>
          <a:prstGeom prst="rect">
            <a:avLst/>
          </a:prstGeom>
        </p:spPr>
      </p:pic>
      <p:pic>
        <p:nvPicPr>
          <p:cNvPr id="10" name="Imagen 9">
            <a:extLst>
              <a:ext uri="{FF2B5EF4-FFF2-40B4-BE49-F238E27FC236}">
                <a16:creationId xmlns:a16="http://schemas.microsoft.com/office/drawing/2014/main" id="{DC8C9380-22CF-4739-AC09-A0049A453699}"/>
              </a:ext>
            </a:extLst>
          </p:cNvPr>
          <p:cNvPicPr>
            <a:picLocks noChangeAspect="1"/>
          </p:cNvPicPr>
          <p:nvPr/>
        </p:nvPicPr>
        <p:blipFill rotWithShape="1">
          <a:blip r:embed="rId4">
            <a:extLst>
              <a:ext uri="{28A0092B-C50C-407E-A947-70E740481C1C}">
                <a14:useLocalDpi xmlns:a14="http://schemas.microsoft.com/office/drawing/2010/main" val="0"/>
              </a:ext>
            </a:extLst>
          </a:blip>
          <a:srcRect b="200"/>
          <a:stretch/>
        </p:blipFill>
        <p:spPr>
          <a:xfrm>
            <a:off x="4609336" y="4580815"/>
            <a:ext cx="2514600" cy="1501942"/>
          </a:xfrm>
          <a:prstGeom prst="rect">
            <a:avLst/>
          </a:prstGeom>
          <a:ln>
            <a:noFill/>
          </a:ln>
        </p:spPr>
      </p:pic>
      <p:sp>
        <p:nvSpPr>
          <p:cNvPr id="4" name="CuadroTexto 3">
            <a:extLst>
              <a:ext uri="{FF2B5EF4-FFF2-40B4-BE49-F238E27FC236}">
                <a16:creationId xmlns:a16="http://schemas.microsoft.com/office/drawing/2014/main" id="{23F369D0-EC9E-45A9-BFD4-EA14D1943347}"/>
              </a:ext>
            </a:extLst>
          </p:cNvPr>
          <p:cNvSpPr txBox="1"/>
          <p:nvPr/>
        </p:nvSpPr>
        <p:spPr>
          <a:xfrm>
            <a:off x="8189705" y="1500594"/>
            <a:ext cx="1785414" cy="369332"/>
          </a:xfrm>
          <a:prstGeom prst="rect">
            <a:avLst/>
          </a:prstGeom>
          <a:noFill/>
        </p:spPr>
        <p:txBody>
          <a:bodyPr rtlCol="0" wrap="square">
            <a:spAutoFit/>
          </a:bodyPr>
          <a:lstStyle/>
          <a:p>
            <a:r>
              <a:rPr dirty="0" lang="es-ES"/>
              <a:t>BIENESTAR</a:t>
            </a:r>
            <a:endParaRPr dirty="0" lang="es-EC"/>
          </a:p>
        </p:txBody>
      </p:sp>
      <p:sp>
        <p:nvSpPr>
          <p:cNvPr id="8" name="CuadroTexto 7">
            <a:extLst>
              <a:ext uri="{FF2B5EF4-FFF2-40B4-BE49-F238E27FC236}">
                <a16:creationId xmlns:a16="http://schemas.microsoft.com/office/drawing/2014/main" id="{AC44FD57-26ED-495E-AD22-B537133D47C0}"/>
              </a:ext>
            </a:extLst>
          </p:cNvPr>
          <p:cNvSpPr txBox="1"/>
          <p:nvPr/>
        </p:nvSpPr>
        <p:spPr>
          <a:xfrm>
            <a:off x="1953087" y="5016837"/>
            <a:ext cx="2068497" cy="369332"/>
          </a:xfrm>
          <a:prstGeom prst="rect">
            <a:avLst/>
          </a:prstGeom>
          <a:noFill/>
        </p:spPr>
        <p:txBody>
          <a:bodyPr rtlCol="0" wrap="square">
            <a:spAutoFit/>
          </a:bodyPr>
          <a:lstStyle/>
          <a:p>
            <a:r>
              <a:rPr dirty="0" lang="es-ES"/>
              <a:t>SEDENTARISMO</a:t>
            </a:r>
            <a:endParaRPr dirty="0" lang="es-EC"/>
          </a:p>
        </p:txBody>
      </p:sp>
      <p:sp>
        <p:nvSpPr>
          <p:cNvPr id="9" name="Flecha: hacia abajo 8">
            <a:extLst>
              <a:ext uri="{FF2B5EF4-FFF2-40B4-BE49-F238E27FC236}">
                <a16:creationId xmlns:a16="http://schemas.microsoft.com/office/drawing/2014/main" id="{D56210FD-61C5-4F95-907B-017675F21D24}"/>
              </a:ext>
            </a:extLst>
          </p:cNvPr>
          <p:cNvSpPr/>
          <p:nvPr/>
        </p:nvSpPr>
        <p:spPr>
          <a:xfrm>
            <a:off x="1571348" y="4882718"/>
            <a:ext cx="292963" cy="6256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s-EC"/>
          </a:p>
        </p:txBody>
      </p:sp>
      <p:sp>
        <p:nvSpPr>
          <p:cNvPr id="11" name="CuadroTexto 10">
            <a:extLst>
              <a:ext uri="{FF2B5EF4-FFF2-40B4-BE49-F238E27FC236}">
                <a16:creationId xmlns:a16="http://schemas.microsoft.com/office/drawing/2014/main" id="{E453F945-6AAF-4A42-8D0E-2B9A682DB318}"/>
              </a:ext>
            </a:extLst>
          </p:cNvPr>
          <p:cNvSpPr txBox="1"/>
          <p:nvPr/>
        </p:nvSpPr>
        <p:spPr>
          <a:xfrm>
            <a:off x="4971496" y="4708429"/>
            <a:ext cx="1822034" cy="369332"/>
          </a:xfrm>
          <a:prstGeom prst="rect">
            <a:avLst/>
          </a:prstGeom>
          <a:noFill/>
        </p:spPr>
        <p:txBody>
          <a:bodyPr rtlCol="0" wrap="square">
            <a:spAutoFit/>
          </a:bodyPr>
          <a:lstStyle/>
          <a:p>
            <a:r>
              <a:rPr dirty="0" lang="es-ES"/>
              <a:t>FORTALECER</a:t>
            </a:r>
            <a:endParaRPr dirty="0" lang="es-EC"/>
          </a:p>
        </p:txBody>
      </p:sp>
      <p:pic>
        <p:nvPicPr>
          <p:cNvPr id="12" name="Imagen 11">
            <a:extLst>
              <a:ext uri="{FF2B5EF4-FFF2-40B4-BE49-F238E27FC236}">
                <a16:creationId xmlns:a16="http://schemas.microsoft.com/office/drawing/2014/main" id="{857DC831-5E39-477F-9151-1439F5737148}"/>
              </a:ext>
            </a:extLst>
          </p:cNvPr>
          <p:cNvPicPr>
            <a:picLocks noChangeAspect="1"/>
          </p:cNvPicPr>
          <p:nvPr/>
        </p:nvPicPr>
        <p:blipFill>
          <a:blip cstate="print" r:embed="rId5"/>
          <a:stretch>
            <a:fillRect/>
          </a:stretch>
        </p:blipFill>
        <p:spPr>
          <a:xfrm>
            <a:off x="468877" y="2284949"/>
            <a:ext cx="2372471" cy="2372471"/>
          </a:xfrm>
          <a:prstGeom prst="rect">
            <a:avLst/>
          </a:prstGeom>
        </p:spPr>
      </p:pic>
    </p:spTree>
    <p:extLst>
      <p:ext uri="{BB962C8B-B14F-4D97-AF65-F5344CB8AC3E}">
        <p14:creationId xmlns:p14="http://schemas.microsoft.com/office/powerpoint/2010/main" val="1399768794"/>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id="5" nodeType="withEffect" presetClass="entr" presetID="14" presetSubtype="10">
                                  <p:stCondLst>
                                    <p:cond delay="0"/>
                                  </p:stCondLst>
                                  <p:childTnLst>
                                    <p:set>
                                      <p:cBhvr>
                                        <p:cTn dur="1" fill="hold" id="6">
                                          <p:stCondLst>
                                            <p:cond delay="0"/>
                                          </p:stCondLst>
                                        </p:cTn>
                                        <p:tgtEl>
                                          <p:spTgt spid="7"/>
                                        </p:tgtEl>
                                        <p:attrNameLst>
                                          <p:attrName>style.visibility</p:attrName>
                                        </p:attrNameLst>
                                      </p:cBhvr>
                                      <p:to>
                                        <p:strVal val="visible"/>
                                      </p:to>
                                    </p:set>
                                    <p:animEffect filter="randombar(horizontal)" transition="in">
                                      <p:cBhvr>
                                        <p:cTn dur="500" id="7"/>
                                        <p:tgtEl>
                                          <p:spTgt spid="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a 9">
            <a:extLst>
              <a:ext uri="{FF2B5EF4-FFF2-40B4-BE49-F238E27FC236}">
                <a16:creationId xmlns:a16="http://schemas.microsoft.com/office/drawing/2014/main" id="{1F353CB6-3E62-4514-861B-D60048FF8838}"/>
              </a:ext>
            </a:extLst>
          </p:cNvPr>
          <p:cNvGraphicFramePr>
            <a:graphicFrameLocks noGrp="1"/>
          </p:cNvGraphicFramePr>
          <p:nvPr>
            <p:extLst>
              <p:ext uri="{D42A27DB-BD31-4B8C-83A1-F6EECF244321}">
                <p14:modId xmlns:p14="http://schemas.microsoft.com/office/powerpoint/2010/main" val="3525699216"/>
              </p:ext>
            </p:extLst>
          </p:nvPr>
        </p:nvGraphicFramePr>
        <p:xfrm>
          <a:off x="106218" y="389507"/>
          <a:ext cx="11979564" cy="5710018"/>
        </p:xfrm>
        <a:graphic>
          <a:graphicData uri="http://schemas.openxmlformats.org/drawingml/2006/table">
            <a:tbl>
              <a:tblPr firstRow="1" firstCol="1" bandRow="1">
                <a:tableStyleId>{5940675A-B579-460E-94D1-54222C63F5DA}</a:tableStyleId>
              </a:tblPr>
              <a:tblGrid>
                <a:gridCol w="1329731">
                  <a:extLst>
                    <a:ext uri="{9D8B030D-6E8A-4147-A177-3AD203B41FA5}">
                      <a16:colId xmlns:a16="http://schemas.microsoft.com/office/drawing/2014/main" val="599310163"/>
                    </a:ext>
                  </a:extLst>
                </a:gridCol>
                <a:gridCol w="1928889">
                  <a:extLst>
                    <a:ext uri="{9D8B030D-6E8A-4147-A177-3AD203B41FA5}">
                      <a16:colId xmlns:a16="http://schemas.microsoft.com/office/drawing/2014/main" val="655573874"/>
                    </a:ext>
                  </a:extLst>
                </a:gridCol>
                <a:gridCol w="735367">
                  <a:extLst>
                    <a:ext uri="{9D8B030D-6E8A-4147-A177-3AD203B41FA5}">
                      <a16:colId xmlns:a16="http://schemas.microsoft.com/office/drawing/2014/main" val="2061957623"/>
                    </a:ext>
                  </a:extLst>
                </a:gridCol>
                <a:gridCol w="914058">
                  <a:extLst>
                    <a:ext uri="{9D8B030D-6E8A-4147-A177-3AD203B41FA5}">
                      <a16:colId xmlns:a16="http://schemas.microsoft.com/office/drawing/2014/main" val="1990849948"/>
                    </a:ext>
                  </a:extLst>
                </a:gridCol>
                <a:gridCol w="3955937">
                  <a:extLst>
                    <a:ext uri="{9D8B030D-6E8A-4147-A177-3AD203B41FA5}">
                      <a16:colId xmlns:a16="http://schemas.microsoft.com/office/drawing/2014/main" val="2945685949"/>
                    </a:ext>
                  </a:extLst>
                </a:gridCol>
                <a:gridCol w="1103014">
                  <a:extLst>
                    <a:ext uri="{9D8B030D-6E8A-4147-A177-3AD203B41FA5}">
                      <a16:colId xmlns:a16="http://schemas.microsoft.com/office/drawing/2014/main" val="4060165206"/>
                    </a:ext>
                  </a:extLst>
                </a:gridCol>
                <a:gridCol w="2012568">
                  <a:extLst>
                    <a:ext uri="{9D8B030D-6E8A-4147-A177-3AD203B41FA5}">
                      <a16:colId xmlns:a16="http://schemas.microsoft.com/office/drawing/2014/main" val="3688014471"/>
                    </a:ext>
                  </a:extLst>
                </a:gridCol>
              </a:tblGrid>
              <a:tr h="166418">
                <a:tc gridSpan="3">
                  <a:txBody>
                    <a:bodyPr/>
                    <a:lstStyle/>
                    <a:p>
                      <a:pPr>
                        <a:lnSpc>
                          <a:spcPct val="107000"/>
                        </a:lnSpc>
                        <a:spcAft>
                          <a:spcPts val="800"/>
                        </a:spcAft>
                      </a:pPr>
                      <a:r>
                        <a:rPr lang="es-EC" sz="1100">
                          <a:solidFill>
                            <a:schemeClr val="bg1"/>
                          </a:solidFill>
                          <a:effectLst/>
                        </a:rPr>
                        <a:t>ASIGNATURA: Recreación terapéutica </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solidFill>
                      <a:srgbClr val="0B7242"/>
                    </a:solidFill>
                  </a:tcPr>
                </a:tc>
                <a:tc hMerge="1">
                  <a:txBody>
                    <a:bodyPr/>
                    <a:lstStyle/>
                    <a:p>
                      <a:endParaRPr lang="es-EC"/>
                    </a:p>
                  </a:txBody>
                  <a:tcPr/>
                </a:tc>
                <a:tc hMerge="1">
                  <a:txBody>
                    <a:bodyPr/>
                    <a:lstStyle/>
                    <a:p>
                      <a:endParaRPr lang="es-EC"/>
                    </a:p>
                  </a:txBody>
                  <a:tcPr/>
                </a:tc>
                <a:tc gridSpan="2">
                  <a:txBody>
                    <a:bodyPr/>
                    <a:lstStyle/>
                    <a:p>
                      <a:pPr>
                        <a:lnSpc>
                          <a:spcPct val="107000"/>
                        </a:lnSpc>
                        <a:spcAft>
                          <a:spcPts val="800"/>
                        </a:spcAft>
                      </a:pPr>
                      <a:r>
                        <a:rPr lang="es-EC" sz="1100">
                          <a:solidFill>
                            <a:schemeClr val="bg1"/>
                          </a:solidFill>
                          <a:effectLst/>
                        </a:rPr>
                        <a:t>Curso: Adulto mayor</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solidFill>
                      <a:srgbClr val="0B7242"/>
                    </a:solidFill>
                  </a:tcPr>
                </a:tc>
                <a:tc hMerge="1">
                  <a:txBody>
                    <a:bodyPr/>
                    <a:lstStyle/>
                    <a:p>
                      <a:endParaRPr lang="es-EC"/>
                    </a:p>
                  </a:txBody>
                  <a:tcPr/>
                </a:tc>
                <a:tc rowSpan="4" gridSpan="2">
                  <a:txBody>
                    <a:bodyPr/>
                    <a:lstStyle/>
                    <a:p>
                      <a:pPr algn="ctr">
                        <a:lnSpc>
                          <a:spcPct val="107000"/>
                        </a:lnSpc>
                        <a:spcAft>
                          <a:spcPts val="800"/>
                        </a:spcAft>
                      </a:pPr>
                      <a:r>
                        <a:rPr lang="es-EC" sz="1100" dirty="0">
                          <a:solidFill>
                            <a:schemeClr val="bg1"/>
                          </a:solidFill>
                          <a:effectLst/>
                        </a:rPr>
                        <a:t>Tema de la clase:</a:t>
                      </a:r>
                    </a:p>
                    <a:p>
                      <a:pPr algn="ctr">
                        <a:lnSpc>
                          <a:spcPct val="107000"/>
                        </a:lnSpc>
                        <a:spcAft>
                          <a:spcPts val="800"/>
                        </a:spcAft>
                      </a:pPr>
                      <a:r>
                        <a:rPr lang="es-ES" sz="1100" dirty="0">
                          <a:solidFill>
                            <a:schemeClr val="bg1"/>
                          </a:solidFill>
                          <a:effectLst/>
                        </a:rPr>
                        <a:t>Estimulación cognitiva</a:t>
                      </a:r>
                      <a:endParaRPr lang="es-EC" sz="1100" dirty="0">
                        <a:solidFill>
                          <a:schemeClr val="bg1"/>
                        </a:solidFill>
                        <a:effectLst/>
                      </a:endParaRPr>
                    </a:p>
                    <a:p>
                      <a:pPr algn="ctr">
                        <a:lnSpc>
                          <a:spcPct val="107000"/>
                        </a:lnSpc>
                        <a:spcAft>
                          <a:spcPts val="800"/>
                        </a:spcAft>
                      </a:pPr>
                      <a:r>
                        <a:rPr lang="es-EC" sz="1100" dirty="0">
                          <a:solidFill>
                            <a:schemeClr val="bg1"/>
                          </a:solidFill>
                          <a:effectLst/>
                        </a:rPr>
                        <a:t>Tarea principal:</a:t>
                      </a:r>
                    </a:p>
                    <a:p>
                      <a:pPr algn="ctr">
                        <a:lnSpc>
                          <a:spcPct val="107000"/>
                        </a:lnSpc>
                        <a:spcAft>
                          <a:spcPts val="800"/>
                        </a:spcAft>
                      </a:pPr>
                      <a:r>
                        <a:rPr lang="es-ES" sz="1100" dirty="0">
                          <a:solidFill>
                            <a:schemeClr val="bg1"/>
                          </a:solidFill>
                          <a:effectLst/>
                        </a:rPr>
                        <a:t>Ejecutar actividades para mejorar la motricidad fina, equilibrio, velocidad de reacción, memoria. </a:t>
                      </a:r>
                      <a:endParaRPr lang="es-EC" sz="1100" dirty="0">
                        <a:solidFill>
                          <a:schemeClr val="bg1"/>
                        </a:solidFill>
                        <a:effectLst/>
                      </a:endParaRPr>
                    </a:p>
                  </a:txBody>
                  <a:tcPr marL="31266" marR="31266" marT="0" marB="0">
                    <a:solidFill>
                      <a:srgbClr val="0B7242"/>
                    </a:solidFill>
                  </a:tcPr>
                </a:tc>
                <a:tc rowSpan="4" hMerge="1">
                  <a:txBody>
                    <a:bodyPr/>
                    <a:lstStyle/>
                    <a:p>
                      <a:endParaRPr lang="es-EC"/>
                    </a:p>
                  </a:txBody>
                  <a:tcPr/>
                </a:tc>
                <a:extLst>
                  <a:ext uri="{0D108BD9-81ED-4DB2-BD59-A6C34878D82A}">
                    <a16:rowId xmlns:a16="http://schemas.microsoft.com/office/drawing/2014/main" val="649983473"/>
                  </a:ext>
                </a:extLst>
              </a:tr>
              <a:tr h="166418">
                <a:tc gridSpan="3">
                  <a:txBody>
                    <a:bodyPr/>
                    <a:lstStyle/>
                    <a:p>
                      <a:pPr>
                        <a:lnSpc>
                          <a:spcPct val="107000"/>
                        </a:lnSpc>
                        <a:spcAft>
                          <a:spcPts val="800"/>
                        </a:spcAft>
                      </a:pPr>
                      <a:r>
                        <a:rPr lang="es-EC" sz="1100">
                          <a:solidFill>
                            <a:schemeClr val="bg1"/>
                          </a:solidFill>
                          <a:effectLst/>
                        </a:rPr>
                        <a:t>CARRERA: Maestría en Recreación y Tiempo Libre</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solidFill>
                      <a:srgbClr val="0B7242"/>
                    </a:solidFill>
                  </a:tcPr>
                </a:tc>
                <a:tc hMerge="1">
                  <a:txBody>
                    <a:bodyPr/>
                    <a:lstStyle/>
                    <a:p>
                      <a:endParaRPr lang="es-EC"/>
                    </a:p>
                  </a:txBody>
                  <a:tcPr/>
                </a:tc>
                <a:tc hMerge="1">
                  <a:txBody>
                    <a:bodyPr/>
                    <a:lstStyle/>
                    <a:p>
                      <a:endParaRPr lang="es-EC"/>
                    </a:p>
                  </a:txBody>
                  <a:tcPr/>
                </a:tc>
                <a:tc gridSpan="2">
                  <a:txBody>
                    <a:bodyPr/>
                    <a:lstStyle/>
                    <a:p>
                      <a:pPr>
                        <a:lnSpc>
                          <a:spcPct val="107000"/>
                        </a:lnSpc>
                        <a:spcAft>
                          <a:spcPts val="800"/>
                        </a:spcAft>
                      </a:pPr>
                      <a:r>
                        <a:rPr lang="es-EC" sz="1100">
                          <a:solidFill>
                            <a:schemeClr val="bg1"/>
                          </a:solidFill>
                          <a:effectLst/>
                        </a:rPr>
                        <a:t>CIENCIAS: CIENCIAS HUMANAS</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solidFill>
                      <a:srgbClr val="0B7242"/>
                    </a:solidFill>
                  </a:tcPr>
                </a:tc>
                <a:tc hMerge="1">
                  <a:txBody>
                    <a:bodyPr/>
                    <a:lstStyle/>
                    <a:p>
                      <a:endParaRPr lang="es-EC"/>
                    </a:p>
                  </a:txBody>
                  <a:tcPr/>
                </a:tc>
                <a:tc gridSpan="2"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2624248552"/>
                  </a:ext>
                </a:extLst>
              </a:tr>
              <a:tr h="440885">
                <a:tc gridSpan="3">
                  <a:txBody>
                    <a:bodyPr/>
                    <a:lstStyle/>
                    <a:p>
                      <a:pPr>
                        <a:lnSpc>
                          <a:spcPct val="107000"/>
                        </a:lnSpc>
                        <a:spcAft>
                          <a:spcPts val="800"/>
                        </a:spcAft>
                      </a:pPr>
                      <a:r>
                        <a:rPr lang="es-EC" sz="1100">
                          <a:solidFill>
                            <a:schemeClr val="bg1"/>
                          </a:solidFill>
                          <a:effectLst/>
                        </a:rPr>
                        <a:t>Estudiante: </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solidFill>
                      <a:srgbClr val="0B7242"/>
                    </a:solidFill>
                  </a:tcPr>
                </a:tc>
                <a:tc hMerge="1">
                  <a:txBody>
                    <a:bodyPr/>
                    <a:lstStyle/>
                    <a:p>
                      <a:endParaRPr lang="es-EC"/>
                    </a:p>
                  </a:txBody>
                  <a:tcPr/>
                </a:tc>
                <a:tc hMerge="1">
                  <a:txBody>
                    <a:bodyPr/>
                    <a:lstStyle/>
                    <a:p>
                      <a:endParaRPr lang="es-EC"/>
                    </a:p>
                  </a:txBody>
                  <a:tcPr/>
                </a:tc>
                <a:tc gridSpan="2">
                  <a:txBody>
                    <a:bodyPr/>
                    <a:lstStyle/>
                    <a:p>
                      <a:pPr algn="ctr">
                        <a:lnSpc>
                          <a:spcPct val="107000"/>
                        </a:lnSpc>
                        <a:spcAft>
                          <a:spcPts val="800"/>
                        </a:spcAft>
                      </a:pPr>
                      <a:r>
                        <a:rPr lang="es-EC" sz="1100" dirty="0">
                          <a:solidFill>
                            <a:schemeClr val="bg1"/>
                          </a:solidFill>
                          <a:effectLst/>
                        </a:rPr>
                        <a:t>Duración de la clase:</a:t>
                      </a:r>
                    </a:p>
                    <a:p>
                      <a:pPr algn="ctr">
                        <a:lnSpc>
                          <a:spcPct val="107000"/>
                        </a:lnSpc>
                        <a:spcAft>
                          <a:spcPts val="800"/>
                        </a:spcAft>
                      </a:pPr>
                      <a:r>
                        <a:rPr lang="es-EC" sz="1100" dirty="0">
                          <a:solidFill>
                            <a:schemeClr val="bg1"/>
                          </a:solidFill>
                          <a:effectLst/>
                        </a:rPr>
                        <a:t>60 min</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solidFill>
                      <a:srgbClr val="0B7242"/>
                    </a:solidFill>
                  </a:tcPr>
                </a:tc>
                <a:tc hMerge="1">
                  <a:txBody>
                    <a:bodyPr/>
                    <a:lstStyle/>
                    <a:p>
                      <a:endParaRPr lang="es-EC"/>
                    </a:p>
                  </a:txBody>
                  <a:tcPr/>
                </a:tc>
                <a:tc gridSpan="2"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313448285"/>
                  </a:ext>
                </a:extLst>
              </a:tr>
              <a:tr h="466631">
                <a:tc gridSpan="3">
                  <a:txBody>
                    <a:bodyPr/>
                    <a:lstStyle/>
                    <a:p>
                      <a:pPr>
                        <a:lnSpc>
                          <a:spcPct val="107000"/>
                        </a:lnSpc>
                        <a:spcAft>
                          <a:spcPts val="800"/>
                        </a:spcAft>
                      </a:pPr>
                      <a:r>
                        <a:rPr lang="es-EC" sz="1100" dirty="0">
                          <a:solidFill>
                            <a:schemeClr val="bg1"/>
                          </a:solidFill>
                          <a:effectLst/>
                        </a:rPr>
                        <a:t>Fecha:  11</a:t>
                      </a:r>
                      <a:r>
                        <a:rPr lang="es-ES" sz="1100" dirty="0">
                          <a:solidFill>
                            <a:schemeClr val="bg1"/>
                          </a:solidFill>
                          <a:effectLst/>
                        </a:rPr>
                        <a:t>-08-2021</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solidFill>
                      <a:srgbClr val="0B7242"/>
                    </a:solidFill>
                  </a:tcPr>
                </a:tc>
                <a:tc hMerge="1">
                  <a:txBody>
                    <a:bodyPr/>
                    <a:lstStyle/>
                    <a:p>
                      <a:endParaRPr lang="es-EC"/>
                    </a:p>
                  </a:txBody>
                  <a:tcPr/>
                </a:tc>
                <a:tc hMerge="1">
                  <a:txBody>
                    <a:bodyPr/>
                    <a:lstStyle/>
                    <a:p>
                      <a:endParaRPr lang="es-EC"/>
                    </a:p>
                  </a:txBody>
                  <a:tcPr/>
                </a:tc>
                <a:tc gridSpan="2">
                  <a:txBody>
                    <a:bodyPr/>
                    <a:lstStyle/>
                    <a:p>
                      <a:pPr>
                        <a:lnSpc>
                          <a:spcPct val="107000"/>
                        </a:lnSpc>
                        <a:spcAft>
                          <a:spcPts val="800"/>
                        </a:spcAft>
                      </a:pPr>
                      <a:r>
                        <a:rPr lang="es-EC" sz="1100" dirty="0">
                          <a:solidFill>
                            <a:schemeClr val="bg1"/>
                          </a:solidFill>
                          <a:effectLst/>
                        </a:rPr>
                        <a:t>Periodo académico: </a:t>
                      </a:r>
                    </a:p>
                    <a:p>
                      <a:pPr>
                        <a:lnSpc>
                          <a:spcPct val="107000"/>
                        </a:lnSpc>
                        <a:spcAft>
                          <a:spcPts val="800"/>
                        </a:spcAft>
                      </a:pPr>
                      <a:r>
                        <a:rPr lang="es-ES" sz="1100" dirty="0">
                          <a:solidFill>
                            <a:schemeClr val="bg1"/>
                          </a:solidFill>
                          <a:effectLst/>
                        </a:rPr>
                        <a:t>Julio 2021  - Agosto 2021 </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solidFill>
                      <a:srgbClr val="0B7242"/>
                    </a:solidFill>
                  </a:tcPr>
                </a:tc>
                <a:tc hMerge="1">
                  <a:txBody>
                    <a:bodyPr/>
                    <a:lstStyle/>
                    <a:p>
                      <a:endParaRPr lang="es-EC"/>
                    </a:p>
                  </a:txBody>
                  <a:tcPr/>
                </a:tc>
                <a:tc gridSpan="2"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195307999"/>
                  </a:ext>
                </a:extLst>
              </a:tr>
              <a:tr h="989820">
                <a:tc>
                  <a:txBody>
                    <a:bodyPr/>
                    <a:lstStyle/>
                    <a:p>
                      <a:pPr>
                        <a:lnSpc>
                          <a:spcPct val="107000"/>
                        </a:lnSpc>
                        <a:spcAft>
                          <a:spcPts val="800"/>
                        </a:spcAft>
                      </a:pPr>
                      <a:r>
                        <a:rPr lang="es-EC" sz="1100">
                          <a:effectLst/>
                        </a:rPr>
                        <a:t>Parte </a:t>
                      </a:r>
                    </a:p>
                    <a:p>
                      <a:pPr>
                        <a:lnSpc>
                          <a:spcPct val="107000"/>
                        </a:lnSpc>
                        <a:spcAft>
                          <a:spcPts val="800"/>
                        </a:spcAft>
                      </a:pPr>
                      <a:r>
                        <a:rPr lang="es-EC" sz="1100">
                          <a:effectLst/>
                        </a:rPr>
                        <a:t>Inicial</a:t>
                      </a:r>
                    </a:p>
                    <a:p>
                      <a:pPr>
                        <a:lnSpc>
                          <a:spcPct val="107000"/>
                        </a:lnSpc>
                        <a:spcAft>
                          <a:spcPts val="800"/>
                        </a:spcAft>
                      </a:pPr>
                      <a:r>
                        <a:rPr lang="es-EC" sz="1100">
                          <a:effectLst/>
                        </a:rPr>
                        <a:t> </a:t>
                      </a:r>
                    </a:p>
                    <a:p>
                      <a:pPr>
                        <a:lnSpc>
                          <a:spcPct val="107000"/>
                        </a:lnSpc>
                        <a:spcAft>
                          <a:spcPts val="80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tc>
                <a:tc>
                  <a:txBody>
                    <a:bodyPr/>
                    <a:lstStyle/>
                    <a:p>
                      <a:pPr>
                        <a:lnSpc>
                          <a:spcPct val="107000"/>
                        </a:lnSpc>
                        <a:spcAft>
                          <a:spcPts val="800"/>
                        </a:spcAft>
                      </a:pPr>
                      <a:r>
                        <a:rPr lang="es-EC" sz="1100" dirty="0">
                          <a:effectLst/>
                        </a:rPr>
                        <a:t>Actividades</a:t>
                      </a:r>
                    </a:p>
                    <a:p>
                      <a:pPr>
                        <a:lnSpc>
                          <a:spcPct val="107000"/>
                        </a:lnSpc>
                        <a:spcAft>
                          <a:spcPts val="800"/>
                        </a:spcAft>
                      </a:pPr>
                      <a:r>
                        <a:rPr lang="es-EC" sz="1100" dirty="0">
                          <a:effectLst/>
                        </a:rPr>
                        <a:t>Pase de lista </a:t>
                      </a:r>
                    </a:p>
                    <a:p>
                      <a:pPr>
                        <a:lnSpc>
                          <a:spcPct val="107000"/>
                        </a:lnSpc>
                        <a:spcAft>
                          <a:spcPts val="800"/>
                        </a:spcAft>
                      </a:pPr>
                      <a:r>
                        <a:rPr lang="es-EC" sz="1100" dirty="0">
                          <a:effectLst/>
                        </a:rPr>
                        <a:t>Objetivo</a:t>
                      </a:r>
                    </a:p>
                    <a:p>
                      <a:pPr>
                        <a:lnSpc>
                          <a:spcPct val="107000"/>
                        </a:lnSpc>
                        <a:spcAft>
                          <a:spcPts val="800"/>
                        </a:spcAft>
                      </a:pPr>
                      <a:r>
                        <a:rPr lang="es-EC" sz="1100" dirty="0">
                          <a:effectLst/>
                        </a:rPr>
                        <a:t>Calentamiento </a:t>
                      </a:r>
                    </a:p>
                  </a:txBody>
                  <a:tcPr marL="31266" marR="31266" marT="0" marB="0"/>
                </a:tc>
                <a:tc>
                  <a:txBody>
                    <a:bodyPr/>
                    <a:lstStyle/>
                    <a:p>
                      <a:pPr>
                        <a:lnSpc>
                          <a:spcPct val="107000"/>
                        </a:lnSpc>
                        <a:spcAft>
                          <a:spcPts val="800"/>
                        </a:spcAft>
                      </a:pPr>
                      <a:r>
                        <a:rPr lang="es-EC" sz="1100" dirty="0">
                          <a:effectLst/>
                        </a:rPr>
                        <a:t>Tiempo</a:t>
                      </a:r>
                    </a:p>
                    <a:p>
                      <a:pPr>
                        <a:lnSpc>
                          <a:spcPct val="107000"/>
                        </a:lnSpc>
                        <a:spcAft>
                          <a:spcPts val="800"/>
                        </a:spcAft>
                      </a:pPr>
                      <a:r>
                        <a:rPr lang="es-EC" sz="1100" dirty="0">
                          <a:effectLst/>
                        </a:rPr>
                        <a:t> </a:t>
                      </a:r>
                    </a:p>
                    <a:p>
                      <a:pPr>
                        <a:lnSpc>
                          <a:spcPct val="107000"/>
                        </a:lnSpc>
                        <a:spcAft>
                          <a:spcPts val="800"/>
                        </a:spcAft>
                      </a:pPr>
                      <a:r>
                        <a:rPr lang="es-EC" sz="1100" dirty="0">
                          <a:effectLst/>
                        </a:rPr>
                        <a:t>10 min.</a:t>
                      </a:r>
                    </a:p>
                  </a:txBody>
                  <a:tcPr marL="31266" marR="31266" marT="0" marB="0"/>
                </a:tc>
                <a:tc>
                  <a:txBody>
                    <a:bodyPr/>
                    <a:lstStyle/>
                    <a:p>
                      <a:pPr>
                        <a:lnSpc>
                          <a:spcPct val="107000"/>
                        </a:lnSpc>
                        <a:spcAft>
                          <a:spcPts val="800"/>
                        </a:spcAft>
                      </a:pPr>
                      <a:r>
                        <a:rPr lang="es-EC" sz="1100" dirty="0">
                          <a:effectLst/>
                        </a:rPr>
                        <a:t>Formas organizativas</a:t>
                      </a:r>
                    </a:p>
                    <a:p>
                      <a:pPr>
                        <a:lnSpc>
                          <a:spcPct val="107000"/>
                        </a:lnSpc>
                        <a:spcAft>
                          <a:spcPts val="800"/>
                        </a:spcAft>
                      </a:pPr>
                      <a:r>
                        <a:rPr lang="es-EC" sz="1100" dirty="0">
                          <a:effectLst/>
                        </a:rPr>
                        <a:t>De acuerdo a la actividad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tc>
                <a:tc>
                  <a:txBody>
                    <a:bodyPr/>
                    <a:lstStyle/>
                    <a:p>
                      <a:pPr>
                        <a:lnSpc>
                          <a:spcPct val="107000"/>
                        </a:lnSpc>
                        <a:spcAft>
                          <a:spcPts val="800"/>
                        </a:spcAft>
                      </a:pPr>
                      <a:r>
                        <a:rPr lang="es-EC" sz="1100" dirty="0">
                          <a:effectLst/>
                        </a:rPr>
                        <a:t>Actividades</a:t>
                      </a:r>
                    </a:p>
                    <a:p>
                      <a:pPr>
                        <a:lnSpc>
                          <a:spcPct val="107000"/>
                        </a:lnSpc>
                        <a:spcAft>
                          <a:spcPts val="800"/>
                        </a:spcAft>
                      </a:pPr>
                      <a:r>
                        <a:rPr lang="es-EC" sz="1100" dirty="0">
                          <a:effectLst/>
                        </a:rPr>
                        <a:t> </a:t>
                      </a:r>
                    </a:p>
                    <a:p>
                      <a:pPr>
                        <a:lnSpc>
                          <a:spcPct val="107000"/>
                        </a:lnSpc>
                        <a:spcAft>
                          <a:spcPts val="800"/>
                        </a:spcAft>
                      </a:pPr>
                      <a:r>
                        <a:rPr lang="es-EC" sz="1100" dirty="0">
                          <a:effectLst/>
                        </a:rPr>
                        <a:t>De manera progresiva, de arriba hacia abajo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tc>
                <a:tc>
                  <a:txBody>
                    <a:bodyPr/>
                    <a:lstStyle/>
                    <a:p>
                      <a:pPr algn="ctr">
                        <a:lnSpc>
                          <a:spcPct val="107000"/>
                        </a:lnSpc>
                        <a:spcAft>
                          <a:spcPts val="800"/>
                        </a:spcAft>
                      </a:pPr>
                      <a:r>
                        <a:rPr lang="es-EC" sz="1100" dirty="0">
                          <a:effectLst/>
                        </a:rPr>
                        <a:t>Medios/</a:t>
                      </a:r>
                    </a:p>
                    <a:p>
                      <a:pPr algn="ctr">
                        <a:lnSpc>
                          <a:spcPct val="107000"/>
                        </a:lnSpc>
                        <a:spcAft>
                          <a:spcPts val="800"/>
                        </a:spcAft>
                      </a:pPr>
                      <a:r>
                        <a:rPr lang="es-EC" sz="1100" dirty="0">
                          <a:effectLst/>
                        </a:rPr>
                        <a:t>Materiales </a:t>
                      </a:r>
                    </a:p>
                    <a:p>
                      <a:pPr algn="ctr">
                        <a:lnSpc>
                          <a:spcPct val="107000"/>
                        </a:lnSpc>
                        <a:spcAft>
                          <a:spcPts val="800"/>
                        </a:spcAft>
                      </a:pPr>
                      <a:r>
                        <a:rPr lang="es-EC" sz="1100" dirty="0">
                          <a:effectLst/>
                        </a:rPr>
                        <a:t>Ropa deportiva </a:t>
                      </a:r>
                    </a:p>
                    <a:p>
                      <a:pPr algn="ctr">
                        <a:lnSpc>
                          <a:spcPct val="107000"/>
                        </a:lnSpc>
                        <a:spcAft>
                          <a:spcPts val="800"/>
                        </a:spcAft>
                      </a:pPr>
                      <a:r>
                        <a:rPr lang="es-EC" sz="1100" dirty="0">
                          <a:effectLst/>
                        </a:rPr>
                        <a:t>Indumentaria</a:t>
                      </a:r>
                    </a:p>
                  </a:txBody>
                  <a:tcPr marL="31266" marR="31266" marT="0" marB="0"/>
                </a:tc>
                <a:tc>
                  <a:txBody>
                    <a:bodyPr/>
                    <a:lstStyle/>
                    <a:p>
                      <a:pPr indent="449580">
                        <a:lnSpc>
                          <a:spcPct val="107000"/>
                        </a:lnSpc>
                        <a:spcAft>
                          <a:spcPts val="800"/>
                        </a:spcAft>
                      </a:pPr>
                      <a:r>
                        <a:rPr lang="es-EC" sz="1100" dirty="0">
                          <a:effectLst/>
                        </a:rPr>
                        <a:t>Evaluación </a:t>
                      </a:r>
                    </a:p>
                    <a:p>
                      <a:pPr>
                        <a:lnSpc>
                          <a:spcPct val="107000"/>
                        </a:lnSpc>
                        <a:spcAft>
                          <a:spcPts val="800"/>
                        </a:spcAft>
                      </a:pPr>
                      <a:r>
                        <a:rPr lang="es-EC" sz="1100" dirty="0">
                          <a:effectLst/>
                        </a:rPr>
                        <a:t>Por cada actividad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tc>
                <a:extLst>
                  <a:ext uri="{0D108BD9-81ED-4DB2-BD59-A6C34878D82A}">
                    <a16:rowId xmlns:a16="http://schemas.microsoft.com/office/drawing/2014/main" val="571511977"/>
                  </a:ext>
                </a:extLst>
              </a:tr>
              <a:tr h="2917297">
                <a:tc>
                  <a:txBody>
                    <a:bodyPr/>
                    <a:lstStyle/>
                    <a:p>
                      <a:pPr>
                        <a:lnSpc>
                          <a:spcPct val="107000"/>
                        </a:lnSpc>
                        <a:spcAft>
                          <a:spcPts val="800"/>
                        </a:spcAft>
                      </a:pPr>
                      <a:r>
                        <a:rPr lang="es-EC" sz="1100">
                          <a:effectLst/>
                        </a:rPr>
                        <a:t>Parte principal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tc>
                <a:tc>
                  <a:txBody>
                    <a:bodyPr/>
                    <a:lstStyle/>
                    <a:p>
                      <a:pPr>
                        <a:lnSpc>
                          <a:spcPct val="107000"/>
                        </a:lnSpc>
                        <a:spcAft>
                          <a:spcPts val="800"/>
                        </a:spcAft>
                      </a:pPr>
                      <a:r>
                        <a:rPr lang="es-EC" sz="1100" dirty="0">
                          <a:effectLst/>
                        </a:rPr>
                        <a:t>Estimulación cognitiva Kahoot preguntas de cultura general.</a:t>
                      </a:r>
                    </a:p>
                    <a:p>
                      <a:pPr>
                        <a:lnSpc>
                          <a:spcPct val="107000"/>
                        </a:lnSpc>
                        <a:spcAft>
                          <a:spcPts val="800"/>
                        </a:spcAft>
                      </a:pPr>
                      <a:r>
                        <a:rPr lang="es-EC" sz="1100" dirty="0">
                          <a:effectLst/>
                        </a:rPr>
                        <a:t> </a:t>
                      </a:r>
                    </a:p>
                    <a:p>
                      <a:pPr>
                        <a:lnSpc>
                          <a:spcPct val="107000"/>
                        </a:lnSpc>
                        <a:spcAft>
                          <a:spcPts val="800"/>
                        </a:spcAft>
                      </a:pPr>
                      <a:r>
                        <a:rPr lang="es-EC" sz="1100" dirty="0">
                          <a:effectLst/>
                        </a:rPr>
                        <a:t>Air squat con botellas de agua más apoyo en pared.</a:t>
                      </a:r>
                    </a:p>
                    <a:p>
                      <a:pPr>
                        <a:lnSpc>
                          <a:spcPct val="107000"/>
                        </a:lnSpc>
                        <a:spcAft>
                          <a:spcPts val="800"/>
                        </a:spcAft>
                      </a:pPr>
                      <a:r>
                        <a:rPr lang="es-EC" sz="1100" dirty="0">
                          <a:effectLst/>
                        </a:rPr>
                        <a:t>Levantar brazos con palo de escoba.</a:t>
                      </a:r>
                    </a:p>
                    <a:p>
                      <a:pPr>
                        <a:lnSpc>
                          <a:spcPct val="107000"/>
                        </a:lnSpc>
                        <a:spcAft>
                          <a:spcPts val="800"/>
                        </a:spcAft>
                      </a:pPr>
                      <a:r>
                        <a:rPr lang="es-EC" sz="1100" dirty="0">
                          <a:effectLst/>
                        </a:rPr>
                        <a:t>Tríceps con botellas de agua.</a:t>
                      </a:r>
                    </a:p>
                    <a:p>
                      <a:pPr>
                        <a:lnSpc>
                          <a:spcPct val="107000"/>
                        </a:lnSpc>
                        <a:spcAft>
                          <a:spcPts val="800"/>
                        </a:spcAft>
                      </a:pPr>
                      <a:r>
                        <a:rPr lang="es-EC" sz="1100" dirty="0">
                          <a:effectLst/>
                        </a:rPr>
                        <a:t>Burpees de pie adaptado con apoyo en pared</a:t>
                      </a:r>
                    </a:p>
                  </a:txBody>
                  <a:tcPr marL="31266" marR="31266" marT="0" marB="0"/>
                </a:tc>
                <a:tc>
                  <a:txBody>
                    <a:bodyPr/>
                    <a:lstStyle/>
                    <a:p>
                      <a:pPr>
                        <a:lnSpc>
                          <a:spcPct val="107000"/>
                        </a:lnSpc>
                        <a:spcAft>
                          <a:spcPts val="800"/>
                        </a:spcAft>
                      </a:pPr>
                      <a:r>
                        <a:rPr lang="es-EC" sz="1100" dirty="0">
                          <a:effectLst/>
                        </a:rPr>
                        <a:t>40 min.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tc>
                <a:tc>
                  <a:txBody>
                    <a:bodyPr/>
                    <a:lstStyle/>
                    <a:p>
                      <a:pPr>
                        <a:lnSpc>
                          <a:spcPct val="107000"/>
                        </a:lnSpc>
                        <a:spcAft>
                          <a:spcPts val="800"/>
                        </a:spcAft>
                      </a:pPr>
                      <a:r>
                        <a:rPr lang="es-EC" sz="1100">
                          <a:effectLst/>
                        </a:rPr>
                        <a:t>De acuerdo con la actividad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tc>
                <a:tc>
                  <a:txBody>
                    <a:bodyPr/>
                    <a:lstStyle/>
                    <a:p>
                      <a:pPr algn="just">
                        <a:lnSpc>
                          <a:spcPct val="107000"/>
                        </a:lnSpc>
                        <a:spcAft>
                          <a:spcPts val="800"/>
                        </a:spcAft>
                      </a:pPr>
                      <a:r>
                        <a:rPr lang="es-EC" sz="1100" dirty="0">
                          <a:effectLst/>
                        </a:rPr>
                        <a:t>De pie apoyo de la espalda en la pared hacemos una ligera flexión de rodillas, con las botellas de agua en las manos extendemos los codos frente al pecho. 12 rep x 2 series, descanso 1 minuto entre cada serie y repetir.</a:t>
                      </a:r>
                    </a:p>
                    <a:p>
                      <a:pPr algn="just">
                        <a:lnSpc>
                          <a:spcPct val="107000"/>
                        </a:lnSpc>
                        <a:spcAft>
                          <a:spcPts val="800"/>
                        </a:spcAft>
                      </a:pPr>
                      <a:r>
                        <a:rPr lang="es-EC" sz="1100" dirty="0">
                          <a:effectLst/>
                        </a:rPr>
                        <a:t>De pie con el palo de escoba elevamos los brazos hasta arriba de la cabeza y bajamos lentamente. 10 rep x 3 series, descanso 1 minuto entre cada serie y repetir.</a:t>
                      </a:r>
                    </a:p>
                    <a:p>
                      <a:pPr algn="just">
                        <a:lnSpc>
                          <a:spcPct val="107000"/>
                        </a:lnSpc>
                        <a:spcAft>
                          <a:spcPts val="800"/>
                        </a:spcAft>
                      </a:pPr>
                      <a:r>
                        <a:rPr lang="es-EC" sz="1100" dirty="0">
                          <a:effectLst/>
                        </a:rPr>
                        <a:t>De pie con las botellas de agua en las manos extendemos los brazos por encima de la cabeza, realizamos flexión y extensión de codos. 10 rep x 3 series, descanso 1 minuto entre cada serie y repetir.</a:t>
                      </a:r>
                    </a:p>
                    <a:p>
                      <a:pPr algn="just">
                        <a:lnSpc>
                          <a:spcPct val="107000"/>
                        </a:lnSpc>
                        <a:spcAft>
                          <a:spcPts val="800"/>
                        </a:spcAft>
                      </a:pPr>
                      <a:r>
                        <a:rPr lang="es-EC" sz="1100" dirty="0">
                          <a:effectLst/>
                        </a:rPr>
                        <a:t>De pie de frente a la pared con las manos separadas y abiertas, dar 3 pasos hacia atrás, flexión de caderas y rodillas como si fueran hacia al pecho 12 rep x 2 series, descanso 1 minuto entre cada serie y repetir.</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tc>
                <a:tc>
                  <a:txBody>
                    <a:bodyPr/>
                    <a:lstStyle/>
                    <a:p>
                      <a:pPr algn="ctr">
                        <a:lnSpc>
                          <a:spcPct val="107000"/>
                        </a:lnSpc>
                        <a:spcAft>
                          <a:spcPts val="800"/>
                        </a:spcAft>
                      </a:pPr>
                      <a:r>
                        <a:rPr lang="es-EC" sz="1100" dirty="0">
                          <a:effectLst/>
                        </a:rPr>
                        <a:t>Implementos adaptados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tc>
                <a:tc>
                  <a:txBody>
                    <a:bodyPr/>
                    <a:lstStyle/>
                    <a:p>
                      <a:pPr>
                        <a:lnSpc>
                          <a:spcPct val="107000"/>
                        </a:lnSpc>
                        <a:spcAft>
                          <a:spcPts val="800"/>
                        </a:spcAft>
                      </a:pPr>
                      <a:r>
                        <a:rPr lang="es-EC" sz="1100" dirty="0">
                          <a:effectLst/>
                        </a:rPr>
                        <a:t>A  través de la observación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tc>
                <a:extLst>
                  <a:ext uri="{0D108BD9-81ED-4DB2-BD59-A6C34878D82A}">
                    <a16:rowId xmlns:a16="http://schemas.microsoft.com/office/drawing/2014/main" val="3339005241"/>
                  </a:ext>
                </a:extLst>
              </a:tr>
              <a:tr h="440885">
                <a:tc>
                  <a:txBody>
                    <a:bodyPr/>
                    <a:lstStyle/>
                    <a:p>
                      <a:pPr>
                        <a:lnSpc>
                          <a:spcPct val="107000"/>
                        </a:lnSpc>
                        <a:spcAft>
                          <a:spcPts val="800"/>
                        </a:spcAft>
                      </a:pPr>
                      <a:r>
                        <a:rPr lang="es-EC" sz="1100">
                          <a:effectLst/>
                        </a:rPr>
                        <a:t>Final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tc>
                <a:tc>
                  <a:txBody>
                    <a:bodyPr/>
                    <a:lstStyle/>
                    <a:p>
                      <a:pPr>
                        <a:lnSpc>
                          <a:spcPct val="107000"/>
                        </a:lnSpc>
                        <a:spcAft>
                          <a:spcPts val="800"/>
                        </a:spcAft>
                      </a:pPr>
                      <a:r>
                        <a:rPr lang="es-EC" sz="1100">
                          <a:effectLst/>
                        </a:rPr>
                        <a:t>Vuelta a la calma.</a:t>
                      </a:r>
                    </a:p>
                    <a:p>
                      <a:pPr>
                        <a:lnSpc>
                          <a:spcPct val="107000"/>
                        </a:lnSpc>
                        <a:spcAft>
                          <a:spcPts val="800"/>
                        </a:spcAft>
                      </a:pPr>
                      <a:r>
                        <a:rPr lang="es-EC" sz="1100">
                          <a:effectLst/>
                        </a:rPr>
                        <a:t>Retroalimentación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tc>
                <a:tc>
                  <a:txBody>
                    <a:bodyPr/>
                    <a:lstStyle/>
                    <a:p>
                      <a:pPr>
                        <a:lnSpc>
                          <a:spcPct val="107000"/>
                        </a:lnSpc>
                        <a:spcAft>
                          <a:spcPts val="800"/>
                        </a:spcAft>
                      </a:pPr>
                      <a:r>
                        <a:rPr lang="es-EC" sz="1100" dirty="0">
                          <a:effectLst/>
                        </a:rPr>
                        <a:t>10 min.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tc>
                <a:tc>
                  <a:txBody>
                    <a:bodyPr/>
                    <a:lstStyle/>
                    <a:p>
                      <a:pPr>
                        <a:lnSpc>
                          <a:spcPct val="107000"/>
                        </a:lnSpc>
                        <a:spcAft>
                          <a:spcPts val="800"/>
                        </a:spcAft>
                      </a:pPr>
                      <a:r>
                        <a:rPr lang="es-EC" sz="1100" dirty="0">
                          <a:effectLst/>
                        </a:rPr>
                        <a:t>Depende de la actividad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tc>
                <a:tc>
                  <a:txBody>
                    <a:bodyPr/>
                    <a:lstStyle/>
                    <a:p>
                      <a:pPr>
                        <a:lnSpc>
                          <a:spcPct val="107000"/>
                        </a:lnSpc>
                        <a:spcAft>
                          <a:spcPts val="800"/>
                        </a:spcAft>
                      </a:pPr>
                      <a:r>
                        <a:rPr lang="es-EC" sz="1100" dirty="0">
                          <a:effectLst/>
                        </a:rPr>
                        <a:t>Ejercicios de baja intensidad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tc>
                <a:tc>
                  <a:txBody>
                    <a:bodyPr/>
                    <a:lstStyle/>
                    <a:p>
                      <a:pPr algn="ctr">
                        <a:lnSpc>
                          <a:spcPct val="107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tc>
                <a:tc>
                  <a:txBody>
                    <a:bodyPr/>
                    <a:lstStyle/>
                    <a:p>
                      <a:pPr>
                        <a:lnSpc>
                          <a:spcPct val="107000"/>
                        </a:lnSpc>
                        <a:spcAft>
                          <a:spcPts val="800"/>
                        </a:spcAft>
                      </a:pPr>
                      <a:r>
                        <a:rPr lang="es-EC" sz="1100" dirty="0">
                          <a:effectLst/>
                        </a:rPr>
                        <a:t>Observación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266" marR="31266" marT="0" marB="0"/>
                </a:tc>
                <a:extLst>
                  <a:ext uri="{0D108BD9-81ED-4DB2-BD59-A6C34878D82A}">
                    <a16:rowId xmlns:a16="http://schemas.microsoft.com/office/drawing/2014/main" val="980591477"/>
                  </a:ext>
                </a:extLst>
              </a:tr>
            </a:tbl>
          </a:graphicData>
        </a:graphic>
      </p:graphicFrame>
      <p:sp>
        <p:nvSpPr>
          <p:cNvPr id="2" name="CuadroTexto 1">
            <a:extLst>
              <a:ext uri="{FF2B5EF4-FFF2-40B4-BE49-F238E27FC236}">
                <a16:creationId xmlns:a16="http://schemas.microsoft.com/office/drawing/2014/main" id="{FBF82F3C-8A7F-4E01-B25C-12BA98DB143D}"/>
              </a:ext>
            </a:extLst>
          </p:cNvPr>
          <p:cNvSpPr txBox="1"/>
          <p:nvPr/>
        </p:nvSpPr>
        <p:spPr>
          <a:xfrm>
            <a:off x="692459" y="20175"/>
            <a:ext cx="2876365" cy="369332"/>
          </a:xfrm>
          <a:prstGeom prst="rect">
            <a:avLst/>
          </a:prstGeom>
          <a:noFill/>
        </p:spPr>
        <p:txBody>
          <a:bodyPr wrap="square" rtlCol="0">
            <a:spAutoFit/>
          </a:bodyPr>
          <a:lstStyle/>
          <a:p>
            <a:r>
              <a:rPr lang="es-ES" dirty="0"/>
              <a:t>PLAN DE ACTIVIDADES</a:t>
            </a:r>
            <a:endParaRPr lang="es-EC" dirty="0"/>
          </a:p>
        </p:txBody>
      </p:sp>
    </p:spTree>
    <p:extLst>
      <p:ext uri="{BB962C8B-B14F-4D97-AF65-F5344CB8AC3E}">
        <p14:creationId xmlns:p14="http://schemas.microsoft.com/office/powerpoint/2010/main" val="235693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37DBB01D-B77E-4884-8F94-352E31D903B4}"/>
              </a:ext>
            </a:extLst>
          </p:cNvPr>
          <p:cNvGraphicFramePr>
            <a:graphicFrameLocks noGrp="1"/>
          </p:cNvGraphicFramePr>
          <p:nvPr>
            <p:ph idx="1"/>
            <p:extLst>
              <p:ext uri="{D42A27DB-BD31-4B8C-83A1-F6EECF244321}">
                <p14:modId xmlns:p14="http://schemas.microsoft.com/office/powerpoint/2010/main" val="3477981920"/>
              </p:ext>
            </p:extLst>
          </p:nvPr>
        </p:nvGraphicFramePr>
        <p:xfrm>
          <a:off x="0" y="614149"/>
          <a:ext cx="12192000" cy="4896304"/>
        </p:xfrm>
        <a:graphic>
          <a:graphicData uri="http://schemas.openxmlformats.org/drawingml/2006/table">
            <a:tbl>
              <a:tblPr firstRow="1" firstCol="1" bandRow="1">
                <a:tableStyleId>{5940675A-B579-460E-94D1-54222C63F5DA}</a:tableStyleId>
              </a:tblPr>
              <a:tblGrid>
                <a:gridCol w="1676574">
                  <a:extLst>
                    <a:ext uri="{9D8B030D-6E8A-4147-A177-3AD203B41FA5}">
                      <a16:colId xmlns:a16="http://schemas.microsoft.com/office/drawing/2014/main" val="1675133551"/>
                    </a:ext>
                  </a:extLst>
                </a:gridCol>
                <a:gridCol w="2663723">
                  <a:extLst>
                    <a:ext uri="{9D8B030D-6E8A-4147-A177-3AD203B41FA5}">
                      <a16:colId xmlns:a16="http://schemas.microsoft.com/office/drawing/2014/main" val="2878355447"/>
                    </a:ext>
                  </a:extLst>
                </a:gridCol>
                <a:gridCol w="3070437">
                  <a:extLst>
                    <a:ext uri="{9D8B030D-6E8A-4147-A177-3AD203B41FA5}">
                      <a16:colId xmlns:a16="http://schemas.microsoft.com/office/drawing/2014/main" val="4206652018"/>
                    </a:ext>
                  </a:extLst>
                </a:gridCol>
                <a:gridCol w="1809923">
                  <a:extLst>
                    <a:ext uri="{9D8B030D-6E8A-4147-A177-3AD203B41FA5}">
                      <a16:colId xmlns:a16="http://schemas.microsoft.com/office/drawing/2014/main" val="451767651"/>
                    </a:ext>
                  </a:extLst>
                </a:gridCol>
                <a:gridCol w="1943212">
                  <a:extLst>
                    <a:ext uri="{9D8B030D-6E8A-4147-A177-3AD203B41FA5}">
                      <a16:colId xmlns:a16="http://schemas.microsoft.com/office/drawing/2014/main" val="3986570886"/>
                    </a:ext>
                  </a:extLst>
                </a:gridCol>
                <a:gridCol w="1028131">
                  <a:extLst>
                    <a:ext uri="{9D8B030D-6E8A-4147-A177-3AD203B41FA5}">
                      <a16:colId xmlns:a16="http://schemas.microsoft.com/office/drawing/2014/main" val="3432197834"/>
                    </a:ext>
                  </a:extLst>
                </a:gridCol>
              </a:tblGrid>
              <a:tr h="84651">
                <a:tc>
                  <a:txBody>
                    <a:bodyPr/>
                    <a:lstStyle/>
                    <a:p>
                      <a:pPr algn="ctr">
                        <a:lnSpc>
                          <a:spcPct val="115000"/>
                        </a:lnSpc>
                        <a:spcAft>
                          <a:spcPts val="800"/>
                        </a:spcAft>
                      </a:pPr>
                      <a:r>
                        <a:rPr lang="es-EC" sz="1100" dirty="0">
                          <a:solidFill>
                            <a:schemeClr val="bg1"/>
                          </a:solidFill>
                          <a:effectLst/>
                        </a:rPr>
                        <a:t>Fases</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solidFill>
                      <a:srgbClr val="0B7242"/>
                    </a:solidFill>
                  </a:tcPr>
                </a:tc>
                <a:tc>
                  <a:txBody>
                    <a:bodyPr/>
                    <a:lstStyle/>
                    <a:p>
                      <a:pPr algn="ctr">
                        <a:lnSpc>
                          <a:spcPct val="115000"/>
                        </a:lnSpc>
                        <a:spcAft>
                          <a:spcPts val="800"/>
                        </a:spcAft>
                      </a:pPr>
                      <a:r>
                        <a:rPr lang="es-EC" sz="1100" dirty="0">
                          <a:solidFill>
                            <a:schemeClr val="bg1"/>
                          </a:solidFill>
                          <a:effectLst/>
                        </a:rPr>
                        <a:t>Metas</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solidFill>
                      <a:srgbClr val="0B7242"/>
                    </a:solidFill>
                  </a:tcPr>
                </a:tc>
                <a:tc>
                  <a:txBody>
                    <a:bodyPr/>
                    <a:lstStyle/>
                    <a:p>
                      <a:pPr algn="ctr">
                        <a:lnSpc>
                          <a:spcPct val="115000"/>
                        </a:lnSpc>
                        <a:spcAft>
                          <a:spcPts val="800"/>
                        </a:spcAft>
                      </a:pPr>
                      <a:r>
                        <a:rPr lang="es-EC" sz="1100" dirty="0">
                          <a:solidFill>
                            <a:schemeClr val="bg1"/>
                          </a:solidFill>
                          <a:effectLst/>
                        </a:rPr>
                        <a:t>Actividades</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solidFill>
                      <a:srgbClr val="0B7242"/>
                    </a:solidFill>
                  </a:tcPr>
                </a:tc>
                <a:tc>
                  <a:txBody>
                    <a:bodyPr/>
                    <a:lstStyle/>
                    <a:p>
                      <a:pPr algn="ctr">
                        <a:lnSpc>
                          <a:spcPct val="115000"/>
                        </a:lnSpc>
                        <a:spcAft>
                          <a:spcPts val="800"/>
                        </a:spcAft>
                      </a:pPr>
                      <a:r>
                        <a:rPr lang="es-EC" sz="1100" dirty="0">
                          <a:solidFill>
                            <a:schemeClr val="bg1"/>
                          </a:solidFill>
                          <a:effectLst/>
                        </a:rPr>
                        <a:t>Recursos</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solidFill>
                      <a:srgbClr val="0B7242"/>
                    </a:solidFill>
                  </a:tcPr>
                </a:tc>
                <a:tc>
                  <a:txBody>
                    <a:bodyPr/>
                    <a:lstStyle/>
                    <a:p>
                      <a:pPr algn="ctr">
                        <a:lnSpc>
                          <a:spcPct val="115000"/>
                        </a:lnSpc>
                        <a:spcAft>
                          <a:spcPts val="800"/>
                        </a:spcAft>
                      </a:pPr>
                      <a:r>
                        <a:rPr lang="es-EC" sz="1100" dirty="0">
                          <a:solidFill>
                            <a:schemeClr val="bg1"/>
                          </a:solidFill>
                          <a:effectLst/>
                        </a:rPr>
                        <a:t>Resultados</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solidFill>
                      <a:srgbClr val="0B7242"/>
                    </a:solidFill>
                  </a:tcPr>
                </a:tc>
                <a:tc>
                  <a:txBody>
                    <a:bodyPr/>
                    <a:lstStyle/>
                    <a:p>
                      <a:pPr algn="ctr">
                        <a:lnSpc>
                          <a:spcPct val="115000"/>
                        </a:lnSpc>
                        <a:spcAft>
                          <a:spcPts val="800"/>
                        </a:spcAft>
                      </a:pPr>
                      <a:r>
                        <a:rPr lang="es-EC" sz="1100" dirty="0">
                          <a:solidFill>
                            <a:schemeClr val="bg1"/>
                          </a:solidFill>
                          <a:effectLst/>
                        </a:rPr>
                        <a:t>Responsable</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solidFill>
                      <a:srgbClr val="0B7242"/>
                    </a:solidFill>
                  </a:tcPr>
                </a:tc>
                <a:extLst>
                  <a:ext uri="{0D108BD9-81ED-4DB2-BD59-A6C34878D82A}">
                    <a16:rowId xmlns:a16="http://schemas.microsoft.com/office/drawing/2014/main" val="3840807447"/>
                  </a:ext>
                </a:extLst>
              </a:tr>
              <a:tr h="518431">
                <a:tc>
                  <a:txBody>
                    <a:bodyPr/>
                    <a:lstStyle/>
                    <a:p>
                      <a:pPr algn="ctr">
                        <a:lnSpc>
                          <a:spcPct val="115000"/>
                        </a:lnSpc>
                        <a:spcAft>
                          <a:spcPts val="800"/>
                        </a:spcAft>
                      </a:pPr>
                      <a:r>
                        <a:rPr lang="es-EC" sz="1100">
                          <a:effectLst/>
                        </a:rPr>
                        <a:t>Socialización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solidFill>
                      <a:srgbClr val="9EB786"/>
                    </a:solidFill>
                  </a:tcPr>
                </a:tc>
                <a:tc>
                  <a:txBody>
                    <a:bodyPr/>
                    <a:lstStyle/>
                    <a:p>
                      <a:pPr algn="l">
                        <a:lnSpc>
                          <a:spcPct val="115000"/>
                        </a:lnSpc>
                        <a:spcAft>
                          <a:spcPts val="800"/>
                        </a:spcAft>
                      </a:pPr>
                      <a:r>
                        <a:rPr lang="es-EC" sz="1100" dirty="0">
                          <a:effectLst/>
                        </a:rPr>
                        <a:t>Concientización a los AM en relación a la importancia que conlleva realizar actividad física recreativa, para mejor de la calidad de vida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a:effectLst/>
                        </a:rPr>
                        <a:t>Presentación del Programa: Objetivos  y finalidad de la propuesta.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dirty="0">
                          <a:effectLst/>
                        </a:rPr>
                        <a:t>Humanos: Grupo de AM.</a:t>
                      </a:r>
                    </a:p>
                    <a:p>
                      <a:pPr algn="l">
                        <a:lnSpc>
                          <a:spcPct val="115000"/>
                        </a:lnSpc>
                        <a:spcAft>
                          <a:spcPts val="800"/>
                        </a:spcAft>
                      </a:pPr>
                      <a:r>
                        <a:rPr lang="es-EC" sz="1100" dirty="0">
                          <a:effectLst/>
                        </a:rPr>
                        <a:t>Materiales: Proyector, Computador</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dirty="0">
                          <a:effectLst/>
                        </a:rPr>
                        <a:t>Predisposición y motivación absoluta de los adultos mayores.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a:effectLst/>
                        </a:rPr>
                        <a:t>Andreina Andrade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extLst>
                  <a:ext uri="{0D108BD9-81ED-4DB2-BD59-A6C34878D82A}">
                    <a16:rowId xmlns:a16="http://schemas.microsoft.com/office/drawing/2014/main" val="1516482597"/>
                  </a:ext>
                </a:extLst>
              </a:tr>
              <a:tr h="668883">
                <a:tc>
                  <a:txBody>
                    <a:bodyPr/>
                    <a:lstStyle/>
                    <a:p>
                      <a:pPr algn="ctr">
                        <a:lnSpc>
                          <a:spcPct val="115000"/>
                        </a:lnSpc>
                        <a:spcAft>
                          <a:spcPts val="800"/>
                        </a:spcAft>
                      </a:pPr>
                      <a:r>
                        <a:rPr lang="es-EC" sz="1100">
                          <a:effectLst/>
                        </a:rPr>
                        <a:t>Elaboración de la propuesta</a:t>
                      </a:r>
                    </a:p>
                    <a:p>
                      <a:pPr algn="ctr">
                        <a:lnSpc>
                          <a:spcPct val="115000"/>
                        </a:lnSpc>
                        <a:spcAft>
                          <a:spcPts val="80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solidFill>
                      <a:srgbClr val="9EB786"/>
                    </a:solidFill>
                  </a:tcPr>
                </a:tc>
                <a:tc>
                  <a:txBody>
                    <a:bodyPr/>
                    <a:lstStyle/>
                    <a:p>
                      <a:pPr algn="l">
                        <a:lnSpc>
                          <a:spcPct val="115000"/>
                        </a:lnSpc>
                        <a:spcAft>
                          <a:spcPts val="800"/>
                        </a:spcAft>
                      </a:pPr>
                      <a:r>
                        <a:rPr lang="es-EC" sz="1100" dirty="0">
                          <a:effectLst/>
                        </a:rPr>
                        <a:t>Elaborar un programa de activación físico recreativas debidamente estructurado y que provoque  interés en los AM, participantes.</a:t>
                      </a:r>
                    </a:p>
                    <a:p>
                      <a:pPr algn="l">
                        <a:lnSpc>
                          <a:spcPct val="115000"/>
                        </a:lnSpc>
                        <a:spcAft>
                          <a:spcPts val="80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dirty="0">
                          <a:effectLst/>
                        </a:rPr>
                        <a:t>Investigación previa relacionada con varios estudios teóricos y empíricos, acerca de la influencia de actividades físico recreativas en los adultos mayores a través de la cual se elaboró la propuesta acorde a la edad y condición de los participantes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dirty="0">
                          <a:effectLst/>
                        </a:rPr>
                        <a:t>Computador, Libros, Folletos, Periódicos Internet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a:effectLst/>
                        </a:rPr>
                        <a:t>Aprobación del tutor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a:effectLst/>
                        </a:rPr>
                        <a:t>Andreina Andrade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extLst>
                  <a:ext uri="{0D108BD9-81ED-4DB2-BD59-A6C34878D82A}">
                    <a16:rowId xmlns:a16="http://schemas.microsoft.com/office/drawing/2014/main" val="3822889402"/>
                  </a:ext>
                </a:extLst>
              </a:tr>
              <a:tr h="1000894">
                <a:tc>
                  <a:txBody>
                    <a:bodyPr/>
                    <a:lstStyle/>
                    <a:p>
                      <a:pPr algn="ctr">
                        <a:lnSpc>
                          <a:spcPct val="115000"/>
                        </a:lnSpc>
                        <a:spcAft>
                          <a:spcPts val="800"/>
                        </a:spcAft>
                      </a:pPr>
                      <a:r>
                        <a:rPr lang="es-EC" sz="1100">
                          <a:effectLst/>
                        </a:rPr>
                        <a:t>Ejecución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solidFill>
                      <a:srgbClr val="9EB786"/>
                    </a:solidFill>
                  </a:tcPr>
                </a:tc>
                <a:tc>
                  <a:txBody>
                    <a:bodyPr/>
                    <a:lstStyle/>
                    <a:p>
                      <a:pPr algn="l">
                        <a:lnSpc>
                          <a:spcPct val="115000"/>
                        </a:lnSpc>
                        <a:spcAft>
                          <a:spcPts val="800"/>
                        </a:spcAft>
                      </a:pPr>
                      <a:r>
                        <a:rPr lang="es-EC" sz="1100">
                          <a:effectLst/>
                        </a:rPr>
                        <a:t>Aplicación del programa físico recreativo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dirty="0">
                          <a:effectLst/>
                        </a:rPr>
                        <a:t>El programa consta de varias actividades previamente planificadas de orden físico, recreativo y social; se planificó para ejecutarlo 2 días a la semana durante dos meses y 1 hora cada sesión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dirty="0">
                          <a:effectLst/>
                        </a:rPr>
                        <a:t>Reproductor de música, Computador, Proyector, Conos, Palos, Pelotas, Implementos deportivos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a:effectLst/>
                        </a:rPr>
                        <a:t>Excelente colaboración y participación de las integrantes.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a:effectLst/>
                        </a:rPr>
                        <a:t>Andreina Andrade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extLst>
                  <a:ext uri="{0D108BD9-81ED-4DB2-BD59-A6C34878D82A}">
                    <a16:rowId xmlns:a16="http://schemas.microsoft.com/office/drawing/2014/main" val="3856757271"/>
                  </a:ext>
                </a:extLst>
              </a:tr>
              <a:tr h="668883">
                <a:tc>
                  <a:txBody>
                    <a:bodyPr/>
                    <a:lstStyle/>
                    <a:p>
                      <a:pPr algn="ctr">
                        <a:lnSpc>
                          <a:spcPct val="115000"/>
                        </a:lnSpc>
                        <a:spcAft>
                          <a:spcPts val="800"/>
                        </a:spcAft>
                      </a:pPr>
                      <a:r>
                        <a:rPr lang="es-EC" sz="1100">
                          <a:effectLst/>
                        </a:rPr>
                        <a:t>Evaluación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solidFill>
                      <a:srgbClr val="9EB786"/>
                    </a:solidFill>
                  </a:tcPr>
                </a:tc>
                <a:tc>
                  <a:txBody>
                    <a:bodyPr/>
                    <a:lstStyle/>
                    <a:p>
                      <a:pPr algn="l">
                        <a:lnSpc>
                          <a:spcPct val="115000"/>
                        </a:lnSpc>
                        <a:spcAft>
                          <a:spcPts val="800"/>
                        </a:spcAft>
                      </a:pPr>
                      <a:r>
                        <a:rPr lang="es-EC" sz="1100" dirty="0">
                          <a:effectLst/>
                        </a:rPr>
                        <a:t>Evaluar las actividades realizadas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a:effectLst/>
                        </a:rPr>
                        <a:t>Establecer los aspectos que más les gustaron </a:t>
                      </a:r>
                    </a:p>
                    <a:p>
                      <a:pPr algn="l">
                        <a:lnSpc>
                          <a:spcPct val="115000"/>
                        </a:lnSpc>
                        <a:spcAft>
                          <a:spcPts val="800"/>
                        </a:spcAft>
                      </a:pPr>
                      <a:r>
                        <a:rPr lang="es-EC" sz="1100">
                          <a:effectLst/>
                        </a:rPr>
                        <a:t>Determinar las dificultades que tuvieron al ejecutar las actividades propuestas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dirty="0">
                          <a:effectLst/>
                        </a:rPr>
                        <a:t>Fichas de registro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a:effectLst/>
                        </a:rPr>
                        <a:t>Conversaciones  con las y los participantes acerca de los beneficios que la activación física recreativa proporcionó a su organismo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a:effectLst/>
                        </a:rPr>
                        <a:t>Andreina Andrade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extLst>
                  <a:ext uri="{0D108BD9-81ED-4DB2-BD59-A6C34878D82A}">
                    <a16:rowId xmlns:a16="http://schemas.microsoft.com/office/drawing/2014/main" val="2856997035"/>
                  </a:ext>
                </a:extLst>
              </a:tr>
              <a:tr h="618114">
                <a:tc>
                  <a:txBody>
                    <a:bodyPr/>
                    <a:lstStyle/>
                    <a:p>
                      <a:pPr algn="ctr">
                        <a:lnSpc>
                          <a:spcPct val="115000"/>
                        </a:lnSpc>
                        <a:spcAft>
                          <a:spcPts val="800"/>
                        </a:spcAft>
                      </a:pPr>
                      <a:r>
                        <a:rPr lang="es-EC" sz="1100" dirty="0">
                          <a:effectLst/>
                        </a:rPr>
                        <a:t>Verificación resultados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solidFill>
                      <a:srgbClr val="9EB786"/>
                    </a:solidFill>
                  </a:tcPr>
                </a:tc>
                <a:tc>
                  <a:txBody>
                    <a:bodyPr/>
                    <a:lstStyle/>
                    <a:p>
                      <a:pPr algn="l">
                        <a:lnSpc>
                          <a:spcPct val="115000"/>
                        </a:lnSpc>
                        <a:spcAft>
                          <a:spcPts val="800"/>
                        </a:spcAft>
                      </a:pPr>
                      <a:r>
                        <a:rPr lang="es-EC" sz="1100" dirty="0">
                          <a:effectLst/>
                        </a:rPr>
                        <a:t>Mejora de la condición física         Disminución presión arterial          Disminución estrés                                      Mejora capacidades coordinativas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dirty="0">
                          <a:effectLst/>
                        </a:rPr>
                        <a:t>Valoración de la frecuencia cardiaca antes, durante y al finalizar las actividades. </a:t>
                      </a:r>
                    </a:p>
                    <a:p>
                      <a:pPr algn="l">
                        <a:lnSpc>
                          <a:spcPct val="115000"/>
                        </a:lnSpc>
                        <a:spcAft>
                          <a:spcPts val="800"/>
                        </a:spcAft>
                      </a:pPr>
                      <a:r>
                        <a:rPr lang="es-EC" sz="1100" dirty="0">
                          <a:effectLst/>
                        </a:rPr>
                        <a:t>Verificación de la capacidad de hablar al momento de hacer el ejercicio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dirty="0">
                          <a:effectLst/>
                        </a:rPr>
                        <a:t>Material de apoyo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a:effectLst/>
                        </a:rPr>
                        <a:t>Aumento de la autoestima Capacidad de concentración. Motivación constante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tc>
                  <a:txBody>
                    <a:bodyPr/>
                    <a:lstStyle/>
                    <a:p>
                      <a:pPr algn="l">
                        <a:lnSpc>
                          <a:spcPct val="115000"/>
                        </a:lnSpc>
                        <a:spcAft>
                          <a:spcPts val="800"/>
                        </a:spcAft>
                      </a:pPr>
                      <a:r>
                        <a:rPr lang="es-EC" sz="1100" dirty="0">
                          <a:effectLst/>
                        </a:rPr>
                        <a:t>Andreina Andrade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953" marR="37953" marT="0" marB="0"/>
                </a:tc>
                <a:extLst>
                  <a:ext uri="{0D108BD9-81ED-4DB2-BD59-A6C34878D82A}">
                    <a16:rowId xmlns:a16="http://schemas.microsoft.com/office/drawing/2014/main" val="1628520302"/>
                  </a:ext>
                </a:extLst>
              </a:tr>
            </a:tbl>
          </a:graphicData>
        </a:graphic>
      </p:graphicFrame>
      <p:sp>
        <p:nvSpPr>
          <p:cNvPr id="6" name="CuadroTexto 5">
            <a:extLst>
              <a:ext uri="{FF2B5EF4-FFF2-40B4-BE49-F238E27FC236}">
                <a16:creationId xmlns:a16="http://schemas.microsoft.com/office/drawing/2014/main" id="{4661C192-F72E-480F-95D2-70A682958B9A}"/>
              </a:ext>
            </a:extLst>
          </p:cNvPr>
          <p:cNvSpPr txBox="1"/>
          <p:nvPr/>
        </p:nvSpPr>
        <p:spPr>
          <a:xfrm>
            <a:off x="174009" y="244817"/>
            <a:ext cx="6189258" cy="369332"/>
          </a:xfrm>
          <a:prstGeom prst="rect">
            <a:avLst/>
          </a:prstGeom>
          <a:noFill/>
        </p:spPr>
        <p:txBody>
          <a:bodyPr wrap="square">
            <a:spAutoFit/>
          </a:bodyPr>
          <a:lstStyle/>
          <a:p>
            <a:r>
              <a:rPr lang="es-EC" sz="1800" b="1" dirty="0">
                <a:solidFill>
                  <a:srgbClr val="000000"/>
                </a:solidFill>
                <a:effectLst/>
                <a:latin typeface="Calibri" panose="020F0502020204030204" pitchFamily="34" charset="0"/>
                <a:ea typeface="Times New Roman" panose="02020603050405020304" pitchFamily="18" charset="0"/>
              </a:rPr>
              <a:t>Modelo operativo de la propuesta físico recreativas </a:t>
            </a:r>
            <a:endParaRPr lang="es-EC" dirty="0"/>
          </a:p>
        </p:txBody>
      </p:sp>
    </p:spTree>
    <p:extLst>
      <p:ext uri="{BB962C8B-B14F-4D97-AF65-F5344CB8AC3E}">
        <p14:creationId xmlns:p14="http://schemas.microsoft.com/office/powerpoint/2010/main" val="243043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964EAD5-9517-400C-AA62-08A798836C57}"/>
              </a:ext>
            </a:extLst>
          </p:cNvPr>
          <p:cNvSpPr txBox="1"/>
          <p:nvPr/>
        </p:nvSpPr>
        <p:spPr>
          <a:xfrm>
            <a:off x="6165540" y="122541"/>
            <a:ext cx="5952570" cy="523220"/>
          </a:xfrm>
          <a:prstGeom prst="rect">
            <a:avLst/>
          </a:prstGeom>
          <a:solidFill>
            <a:srgbClr val="0B7242"/>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r"/>
            <a:r>
              <a:rPr lang="es-ES" sz="2800" dirty="0"/>
              <a:t>Índice de la presentación:</a:t>
            </a:r>
          </a:p>
        </p:txBody>
      </p:sp>
      <p:graphicFrame>
        <p:nvGraphicFramePr>
          <p:cNvPr id="3" name="Marcador de contenido 3">
            <a:extLst>
              <a:ext uri="{FF2B5EF4-FFF2-40B4-BE49-F238E27FC236}">
                <a16:creationId xmlns:a16="http://schemas.microsoft.com/office/drawing/2014/main" id="{38C43C2D-DBAF-4516-9BE6-944AD703C553}"/>
              </a:ext>
            </a:extLst>
          </p:cNvPr>
          <p:cNvGraphicFramePr>
            <a:graphicFrameLocks/>
          </p:cNvGraphicFramePr>
          <p:nvPr>
            <p:extLst>
              <p:ext uri="{D42A27DB-BD31-4B8C-83A1-F6EECF244321}">
                <p14:modId xmlns:p14="http://schemas.microsoft.com/office/powerpoint/2010/main" val="705661276"/>
              </p:ext>
            </p:extLst>
          </p:nvPr>
        </p:nvGraphicFramePr>
        <p:xfrm>
          <a:off x="1751295" y="858982"/>
          <a:ext cx="9904996" cy="467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a:extLst>
              <a:ext uri="{FF2B5EF4-FFF2-40B4-BE49-F238E27FC236}">
                <a16:creationId xmlns:a16="http://schemas.microsoft.com/office/drawing/2014/main" id="{613D9B2C-A83E-414F-AD80-2328BCD237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5331" y="1896240"/>
            <a:ext cx="3256924" cy="2163140"/>
          </a:xfrm>
          <a:prstGeom prst="rect">
            <a:avLst/>
          </a:prstGeom>
          <a:ln>
            <a:noFill/>
          </a:ln>
        </p:spPr>
      </p:pic>
    </p:spTree>
    <p:extLst>
      <p:ext uri="{BB962C8B-B14F-4D97-AF65-F5344CB8AC3E}">
        <p14:creationId xmlns:p14="http://schemas.microsoft.com/office/powerpoint/2010/main" val="103159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3E635E5-24EC-459E-B49A-711EB59B5125}"/>
              </a:ext>
            </a:extLst>
          </p:cNvPr>
          <p:cNvSpPr txBox="1"/>
          <p:nvPr/>
        </p:nvSpPr>
        <p:spPr>
          <a:xfrm>
            <a:off x="344606" y="286603"/>
            <a:ext cx="6093724" cy="369332"/>
          </a:xfrm>
          <a:prstGeom prst="rect">
            <a:avLst/>
          </a:prstGeom>
          <a:noFill/>
        </p:spPr>
        <p:txBody>
          <a:bodyPr wrap="square">
            <a:spAutoFit/>
          </a:bodyPr>
          <a:lstStyle/>
          <a:p>
            <a:pPr>
              <a:spcAft>
                <a:spcPts val="1000"/>
              </a:spcAft>
            </a:pPr>
            <a:r>
              <a:rPr lang="es-EC"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Programa de ejercicios funcionales recreativos 3</a:t>
            </a:r>
            <a:endParaRPr lang="es-EC"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a 5">
            <a:extLst>
              <a:ext uri="{FF2B5EF4-FFF2-40B4-BE49-F238E27FC236}">
                <a16:creationId xmlns:a16="http://schemas.microsoft.com/office/drawing/2014/main" id="{E03B67C5-D08B-47E7-8BAC-406F7E3F9096}"/>
              </a:ext>
            </a:extLst>
          </p:cNvPr>
          <p:cNvGraphicFramePr>
            <a:graphicFrameLocks noGrp="1"/>
          </p:cNvGraphicFramePr>
          <p:nvPr>
            <p:extLst>
              <p:ext uri="{D42A27DB-BD31-4B8C-83A1-F6EECF244321}">
                <p14:modId xmlns:p14="http://schemas.microsoft.com/office/powerpoint/2010/main" val="450625681"/>
              </p:ext>
            </p:extLst>
          </p:nvPr>
        </p:nvGraphicFramePr>
        <p:xfrm>
          <a:off x="344606" y="655935"/>
          <a:ext cx="11283286" cy="5221226"/>
        </p:xfrm>
        <a:graphic>
          <a:graphicData uri="http://schemas.openxmlformats.org/drawingml/2006/table">
            <a:tbl>
              <a:tblPr firstRow="1" firstCol="1" bandRow="1">
                <a:tableStyleId>{5940675A-B579-460E-94D1-54222C63F5DA}</a:tableStyleId>
              </a:tblPr>
              <a:tblGrid>
                <a:gridCol w="3863369">
                  <a:extLst>
                    <a:ext uri="{9D8B030D-6E8A-4147-A177-3AD203B41FA5}">
                      <a16:colId xmlns:a16="http://schemas.microsoft.com/office/drawing/2014/main" val="1683171177"/>
                    </a:ext>
                  </a:extLst>
                </a:gridCol>
                <a:gridCol w="7419917">
                  <a:extLst>
                    <a:ext uri="{9D8B030D-6E8A-4147-A177-3AD203B41FA5}">
                      <a16:colId xmlns:a16="http://schemas.microsoft.com/office/drawing/2014/main" val="1385006781"/>
                    </a:ext>
                  </a:extLst>
                </a:gridCol>
              </a:tblGrid>
              <a:tr h="213641">
                <a:tc gridSpan="2">
                  <a:txBody>
                    <a:bodyPr/>
                    <a:lstStyle/>
                    <a:p>
                      <a:pPr algn="ctr">
                        <a:lnSpc>
                          <a:spcPct val="107000"/>
                        </a:lnSpc>
                        <a:spcAft>
                          <a:spcPts val="800"/>
                        </a:spcAft>
                      </a:pPr>
                      <a:r>
                        <a:rPr lang="es-EC" sz="1400" dirty="0">
                          <a:solidFill>
                            <a:schemeClr val="bg1"/>
                          </a:solidFill>
                          <a:effectLst/>
                        </a:rPr>
                        <a:t>Programa ejercicios funcionales y recreativos adaptados para adultos mayores</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solidFill>
                      <a:srgbClr val="0B7242"/>
                    </a:solidFill>
                  </a:tcPr>
                </a:tc>
                <a:tc hMerge="1">
                  <a:txBody>
                    <a:bodyPr/>
                    <a:lstStyle/>
                    <a:p>
                      <a:endParaRPr lang="es-EC"/>
                    </a:p>
                  </a:txBody>
                  <a:tcPr/>
                </a:tc>
                <a:extLst>
                  <a:ext uri="{0D108BD9-81ED-4DB2-BD59-A6C34878D82A}">
                    <a16:rowId xmlns:a16="http://schemas.microsoft.com/office/drawing/2014/main" val="3491664860"/>
                  </a:ext>
                </a:extLst>
              </a:tr>
              <a:tr h="182599">
                <a:tc>
                  <a:txBody>
                    <a:bodyPr/>
                    <a:lstStyle/>
                    <a:p>
                      <a:pPr>
                        <a:lnSpc>
                          <a:spcPct val="107000"/>
                        </a:lnSpc>
                        <a:spcAft>
                          <a:spcPts val="800"/>
                        </a:spcAft>
                      </a:pPr>
                      <a:r>
                        <a:rPr lang="es-EC" sz="1400" dirty="0">
                          <a:solidFill>
                            <a:schemeClr val="bg1"/>
                          </a:solidFill>
                          <a:effectLst/>
                        </a:rPr>
                        <a:t>Fecha</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b">
                    <a:solidFill>
                      <a:srgbClr val="0B7242"/>
                    </a:solidFill>
                  </a:tcPr>
                </a:tc>
                <a:tc>
                  <a:txBody>
                    <a:bodyPr/>
                    <a:lstStyle/>
                    <a:p>
                      <a:pPr>
                        <a:lnSpc>
                          <a:spcPct val="107000"/>
                        </a:lnSpc>
                        <a:spcAft>
                          <a:spcPts val="800"/>
                        </a:spcAft>
                      </a:pPr>
                      <a:r>
                        <a:rPr lang="es-EC" sz="1400">
                          <a:effectLst/>
                        </a:rPr>
                        <a:t>14-julio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b"/>
                </a:tc>
                <a:extLst>
                  <a:ext uri="{0D108BD9-81ED-4DB2-BD59-A6C34878D82A}">
                    <a16:rowId xmlns:a16="http://schemas.microsoft.com/office/drawing/2014/main" val="618667905"/>
                  </a:ext>
                </a:extLst>
              </a:tr>
              <a:tr h="182599">
                <a:tc>
                  <a:txBody>
                    <a:bodyPr/>
                    <a:lstStyle/>
                    <a:p>
                      <a:pPr>
                        <a:lnSpc>
                          <a:spcPct val="107000"/>
                        </a:lnSpc>
                        <a:spcAft>
                          <a:spcPts val="800"/>
                        </a:spcAft>
                      </a:pPr>
                      <a:r>
                        <a:rPr lang="es-EC" sz="1400" dirty="0">
                          <a:solidFill>
                            <a:schemeClr val="bg1"/>
                          </a:solidFill>
                          <a:effectLst/>
                        </a:rPr>
                        <a:t>Dia</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b">
                    <a:solidFill>
                      <a:srgbClr val="0B7242"/>
                    </a:solidFill>
                  </a:tcPr>
                </a:tc>
                <a:tc>
                  <a:txBody>
                    <a:bodyPr/>
                    <a:lstStyle/>
                    <a:p>
                      <a:pPr>
                        <a:lnSpc>
                          <a:spcPct val="107000"/>
                        </a:lnSpc>
                        <a:spcAft>
                          <a:spcPts val="800"/>
                        </a:spcAft>
                      </a:pPr>
                      <a:r>
                        <a:rPr lang="es-EC" sz="1400">
                          <a:effectLst/>
                        </a:rPr>
                        <a:t>Miércoles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b"/>
                </a:tc>
                <a:extLst>
                  <a:ext uri="{0D108BD9-81ED-4DB2-BD59-A6C34878D82A}">
                    <a16:rowId xmlns:a16="http://schemas.microsoft.com/office/drawing/2014/main" val="747366736"/>
                  </a:ext>
                </a:extLst>
              </a:tr>
              <a:tr h="182599">
                <a:tc>
                  <a:txBody>
                    <a:bodyPr/>
                    <a:lstStyle/>
                    <a:p>
                      <a:pPr>
                        <a:lnSpc>
                          <a:spcPct val="107000"/>
                        </a:lnSpc>
                        <a:spcAft>
                          <a:spcPts val="800"/>
                        </a:spcAft>
                      </a:pPr>
                      <a:r>
                        <a:rPr lang="es-EC" sz="1400" dirty="0">
                          <a:solidFill>
                            <a:schemeClr val="bg1"/>
                          </a:solidFill>
                          <a:effectLst/>
                        </a:rPr>
                        <a:t>Hora</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b">
                    <a:solidFill>
                      <a:srgbClr val="0B7242"/>
                    </a:solidFill>
                  </a:tcPr>
                </a:tc>
                <a:tc>
                  <a:txBody>
                    <a:bodyPr/>
                    <a:lstStyle/>
                    <a:p>
                      <a:pPr>
                        <a:lnSpc>
                          <a:spcPct val="107000"/>
                        </a:lnSpc>
                        <a:spcAft>
                          <a:spcPts val="800"/>
                        </a:spcAft>
                      </a:pPr>
                      <a:r>
                        <a:rPr lang="es-EC" sz="1400">
                          <a:effectLst/>
                        </a:rPr>
                        <a:t>17h00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b"/>
                </a:tc>
                <a:extLst>
                  <a:ext uri="{0D108BD9-81ED-4DB2-BD59-A6C34878D82A}">
                    <a16:rowId xmlns:a16="http://schemas.microsoft.com/office/drawing/2014/main" val="666298846"/>
                  </a:ext>
                </a:extLst>
              </a:tr>
              <a:tr h="182599">
                <a:tc>
                  <a:txBody>
                    <a:bodyPr/>
                    <a:lstStyle/>
                    <a:p>
                      <a:pPr>
                        <a:lnSpc>
                          <a:spcPct val="107000"/>
                        </a:lnSpc>
                        <a:spcAft>
                          <a:spcPts val="800"/>
                        </a:spcAft>
                      </a:pPr>
                      <a:r>
                        <a:rPr lang="es-EC" sz="1400" dirty="0">
                          <a:solidFill>
                            <a:schemeClr val="bg1"/>
                          </a:solidFill>
                          <a:effectLst/>
                        </a:rPr>
                        <a:t>Actividad</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solidFill>
                      <a:srgbClr val="0B7242"/>
                    </a:solidFill>
                  </a:tcPr>
                </a:tc>
                <a:tc>
                  <a:txBody>
                    <a:bodyPr/>
                    <a:lstStyle/>
                    <a:p>
                      <a:pPr>
                        <a:lnSpc>
                          <a:spcPct val="107000"/>
                        </a:lnSpc>
                        <a:spcAft>
                          <a:spcPts val="800"/>
                        </a:spcAft>
                      </a:pPr>
                      <a:r>
                        <a:rPr lang="es-EC" sz="1400" dirty="0">
                          <a:effectLst/>
                        </a:rPr>
                        <a:t>Descripción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tc>
                <a:extLst>
                  <a:ext uri="{0D108BD9-81ED-4DB2-BD59-A6C34878D82A}">
                    <a16:rowId xmlns:a16="http://schemas.microsoft.com/office/drawing/2014/main" val="2123546889"/>
                  </a:ext>
                </a:extLst>
              </a:tr>
              <a:tr h="365200">
                <a:tc>
                  <a:txBody>
                    <a:bodyPr/>
                    <a:lstStyle/>
                    <a:p>
                      <a:pPr>
                        <a:lnSpc>
                          <a:spcPct val="107000"/>
                        </a:lnSpc>
                        <a:spcAft>
                          <a:spcPts val="800"/>
                        </a:spcAft>
                      </a:pPr>
                      <a:r>
                        <a:rPr lang="es-EC" sz="1400" dirty="0">
                          <a:solidFill>
                            <a:schemeClr val="bg1"/>
                          </a:solidFill>
                          <a:effectLst/>
                        </a:rPr>
                        <a:t>Calentamiento</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solidFill>
                      <a:srgbClr val="0B7242"/>
                    </a:solidFill>
                  </a:tcPr>
                </a:tc>
                <a:tc>
                  <a:txBody>
                    <a:bodyPr/>
                    <a:lstStyle/>
                    <a:p>
                      <a:pPr>
                        <a:lnSpc>
                          <a:spcPct val="107000"/>
                        </a:lnSpc>
                        <a:spcAft>
                          <a:spcPts val="800"/>
                        </a:spcAft>
                      </a:pPr>
                      <a:r>
                        <a:rPr lang="es-EC" sz="1400" dirty="0">
                          <a:effectLst/>
                        </a:rPr>
                        <a:t>Movimientos básicos de movilidad articular de todo el cuerpo y elasticidad muscular al ritmo de cumbia 15 minutos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tc>
                <a:extLst>
                  <a:ext uri="{0D108BD9-81ED-4DB2-BD59-A6C34878D82A}">
                    <a16:rowId xmlns:a16="http://schemas.microsoft.com/office/drawing/2014/main" val="259802706"/>
                  </a:ext>
                </a:extLst>
              </a:tr>
              <a:tr h="264769">
                <a:tc>
                  <a:txBody>
                    <a:bodyPr/>
                    <a:lstStyle/>
                    <a:p>
                      <a:pPr>
                        <a:lnSpc>
                          <a:spcPct val="107000"/>
                        </a:lnSpc>
                        <a:spcAft>
                          <a:spcPts val="800"/>
                        </a:spcAft>
                      </a:pPr>
                      <a:r>
                        <a:rPr lang="es-EC" sz="1400" dirty="0">
                          <a:solidFill>
                            <a:schemeClr val="bg1"/>
                          </a:solidFill>
                          <a:effectLst/>
                        </a:rPr>
                        <a:t>Fase de tonificación</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solidFill>
                      <a:srgbClr val="0B7242"/>
                    </a:solidFill>
                  </a:tcPr>
                </a:tc>
                <a:tc>
                  <a:txBody>
                    <a:bodyPr/>
                    <a:lstStyle/>
                    <a:p>
                      <a:pPr>
                        <a:lnSpc>
                          <a:spcPct val="107000"/>
                        </a:lnSpc>
                        <a:spcAft>
                          <a:spcPts val="800"/>
                        </a:spcAft>
                      </a:pPr>
                      <a:r>
                        <a:rPr lang="es-EC" sz="1400" dirty="0">
                          <a:effectLst/>
                        </a:rPr>
                        <a:t>Wod 50% 30 minutos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tc>
                <a:extLst>
                  <a:ext uri="{0D108BD9-81ED-4DB2-BD59-A6C34878D82A}">
                    <a16:rowId xmlns:a16="http://schemas.microsoft.com/office/drawing/2014/main" val="2688418106"/>
                  </a:ext>
                </a:extLst>
              </a:tr>
              <a:tr h="165061">
                <a:tc>
                  <a:txBody>
                    <a:bodyPr/>
                    <a:lstStyle/>
                    <a:p>
                      <a:pPr>
                        <a:lnSpc>
                          <a:spcPct val="107000"/>
                        </a:lnSpc>
                        <a:spcAft>
                          <a:spcPts val="800"/>
                        </a:spcAft>
                      </a:pPr>
                      <a:r>
                        <a:rPr lang="es-EC" sz="1400">
                          <a:solidFill>
                            <a:schemeClr val="bg1"/>
                          </a:solidFill>
                          <a:effectLst/>
                        </a:rPr>
                        <a:t>Fase de vuelta a la calma</a:t>
                      </a:r>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solidFill>
                      <a:srgbClr val="0B7242"/>
                    </a:solidFill>
                  </a:tcPr>
                </a:tc>
                <a:tc>
                  <a:txBody>
                    <a:bodyPr/>
                    <a:lstStyle/>
                    <a:p>
                      <a:pPr>
                        <a:lnSpc>
                          <a:spcPct val="107000"/>
                        </a:lnSpc>
                        <a:spcAft>
                          <a:spcPts val="800"/>
                        </a:spcAft>
                      </a:pPr>
                      <a:r>
                        <a:rPr lang="es-EC" sz="1400">
                          <a:effectLst/>
                        </a:rPr>
                        <a:t>Estiramiento y respiración 5 minutos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tc>
                <a:extLst>
                  <a:ext uri="{0D108BD9-81ED-4DB2-BD59-A6C34878D82A}">
                    <a16:rowId xmlns:a16="http://schemas.microsoft.com/office/drawing/2014/main" val="1593792774"/>
                  </a:ext>
                </a:extLst>
              </a:tr>
              <a:tr h="336288">
                <a:tc>
                  <a:txBody>
                    <a:bodyPr/>
                    <a:lstStyle/>
                    <a:p>
                      <a:pPr>
                        <a:lnSpc>
                          <a:spcPct val="107000"/>
                        </a:lnSpc>
                        <a:spcAft>
                          <a:spcPts val="800"/>
                        </a:spcAft>
                      </a:pPr>
                      <a:r>
                        <a:rPr lang="es-EC" sz="1400" dirty="0">
                          <a:solidFill>
                            <a:schemeClr val="bg1"/>
                          </a:solidFill>
                          <a:effectLst/>
                        </a:rPr>
                        <a:t>Fase de estimulación cognitiva reflexión y despedida</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solidFill>
                      <a:srgbClr val="0B7242"/>
                    </a:solidFill>
                  </a:tcPr>
                </a:tc>
                <a:tc>
                  <a:txBody>
                    <a:bodyPr/>
                    <a:lstStyle/>
                    <a:p>
                      <a:pPr>
                        <a:lnSpc>
                          <a:spcPct val="107000"/>
                        </a:lnSpc>
                        <a:spcAft>
                          <a:spcPts val="800"/>
                        </a:spcAft>
                      </a:pPr>
                      <a:r>
                        <a:rPr lang="es-EC" sz="1400">
                          <a:effectLst/>
                        </a:rPr>
                        <a:t>Estimulación cognitiva en pantalla 10 minutos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tc>
                <a:extLst>
                  <a:ext uri="{0D108BD9-81ED-4DB2-BD59-A6C34878D82A}">
                    <a16:rowId xmlns:a16="http://schemas.microsoft.com/office/drawing/2014/main" val="1912388217"/>
                  </a:ext>
                </a:extLst>
              </a:tr>
              <a:tr h="165061">
                <a:tc gridSpan="2">
                  <a:txBody>
                    <a:bodyPr/>
                    <a:lstStyle/>
                    <a:p>
                      <a:pPr>
                        <a:lnSpc>
                          <a:spcPct val="107000"/>
                        </a:lnSpc>
                        <a:spcAft>
                          <a:spcPts val="800"/>
                        </a:spcAft>
                      </a:pPr>
                      <a:r>
                        <a:rPr lang="es-EC" sz="1400">
                          <a:solidFill>
                            <a:schemeClr val="bg1"/>
                          </a:solidFill>
                          <a:effectLst/>
                        </a:rPr>
                        <a:t>Wod del día</a:t>
                      </a:r>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solidFill>
                      <a:srgbClr val="0B7242"/>
                    </a:solidFill>
                  </a:tcPr>
                </a:tc>
                <a:tc hMerge="1">
                  <a:txBody>
                    <a:bodyPr/>
                    <a:lstStyle/>
                    <a:p>
                      <a:endParaRPr lang="es-EC"/>
                    </a:p>
                  </a:txBody>
                  <a:tcPr/>
                </a:tc>
                <a:extLst>
                  <a:ext uri="{0D108BD9-81ED-4DB2-BD59-A6C34878D82A}">
                    <a16:rowId xmlns:a16="http://schemas.microsoft.com/office/drawing/2014/main" val="1935758602"/>
                  </a:ext>
                </a:extLst>
              </a:tr>
              <a:tr h="680185">
                <a:tc>
                  <a:txBody>
                    <a:bodyPr/>
                    <a:lstStyle/>
                    <a:p>
                      <a:pPr>
                        <a:lnSpc>
                          <a:spcPct val="107000"/>
                        </a:lnSpc>
                        <a:spcAft>
                          <a:spcPts val="800"/>
                        </a:spcAft>
                      </a:pPr>
                      <a:r>
                        <a:rPr lang="es-EC" sz="1400" dirty="0">
                          <a:solidFill>
                            <a:schemeClr val="bg1"/>
                          </a:solidFill>
                          <a:effectLst/>
                        </a:rPr>
                        <a:t>Air </a:t>
                      </a:r>
                      <a:r>
                        <a:rPr lang="es-EC" sz="1400" dirty="0" err="1">
                          <a:solidFill>
                            <a:schemeClr val="bg1"/>
                          </a:solidFill>
                          <a:effectLst/>
                        </a:rPr>
                        <a:t>squat</a:t>
                      </a:r>
                      <a:r>
                        <a:rPr lang="es-EC" sz="1400" dirty="0">
                          <a:solidFill>
                            <a:schemeClr val="bg1"/>
                          </a:solidFill>
                          <a:effectLst/>
                        </a:rPr>
                        <a:t> con botellas de agua más apoyo en pared</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solidFill>
                      <a:srgbClr val="0B7242"/>
                    </a:solidFill>
                  </a:tcPr>
                </a:tc>
                <a:tc>
                  <a:txBody>
                    <a:bodyPr/>
                    <a:lstStyle/>
                    <a:p>
                      <a:pPr>
                        <a:lnSpc>
                          <a:spcPct val="107000"/>
                        </a:lnSpc>
                        <a:spcAft>
                          <a:spcPts val="800"/>
                        </a:spcAft>
                      </a:pPr>
                      <a:r>
                        <a:rPr lang="es-EC" sz="1400">
                          <a:effectLst/>
                        </a:rPr>
                        <a:t>De pie apoyo de la espalda en la pared hacemos una ligera flexión de rodillas, con las botellas de agua en las manos extendemos los codos frente al pecho. 12 rep x 2 series, descanso 1 minuto entre cada serie y repetir.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tc>
                <a:extLst>
                  <a:ext uri="{0D108BD9-81ED-4DB2-BD59-A6C34878D82A}">
                    <a16:rowId xmlns:a16="http://schemas.microsoft.com/office/drawing/2014/main" val="1038276471"/>
                  </a:ext>
                </a:extLst>
              </a:tr>
              <a:tr h="508235">
                <a:tc>
                  <a:txBody>
                    <a:bodyPr/>
                    <a:lstStyle/>
                    <a:p>
                      <a:pPr>
                        <a:lnSpc>
                          <a:spcPct val="107000"/>
                        </a:lnSpc>
                        <a:spcAft>
                          <a:spcPts val="800"/>
                        </a:spcAft>
                      </a:pPr>
                      <a:r>
                        <a:rPr lang="es-EC" sz="1400" dirty="0">
                          <a:solidFill>
                            <a:schemeClr val="bg1"/>
                          </a:solidFill>
                          <a:effectLst/>
                        </a:rPr>
                        <a:t>Levantar brazos con palo de escoba</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solidFill>
                      <a:srgbClr val="0B7242"/>
                    </a:solidFill>
                  </a:tcPr>
                </a:tc>
                <a:tc>
                  <a:txBody>
                    <a:bodyPr/>
                    <a:lstStyle/>
                    <a:p>
                      <a:pPr>
                        <a:lnSpc>
                          <a:spcPct val="107000"/>
                        </a:lnSpc>
                        <a:spcAft>
                          <a:spcPts val="800"/>
                        </a:spcAft>
                      </a:pPr>
                      <a:r>
                        <a:rPr lang="es-EC" sz="1400">
                          <a:effectLst/>
                        </a:rPr>
                        <a:t>De pie con el palo de escoba elevamos los brazos hasta arriba de la cabeza y bajamos lentamente. 10 rep x 3 series, descanso 1 minuto entre cada serie y repetir.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tc>
                <a:extLst>
                  <a:ext uri="{0D108BD9-81ED-4DB2-BD59-A6C34878D82A}">
                    <a16:rowId xmlns:a16="http://schemas.microsoft.com/office/drawing/2014/main" val="908026399"/>
                  </a:ext>
                </a:extLst>
              </a:tr>
              <a:tr h="680185">
                <a:tc>
                  <a:txBody>
                    <a:bodyPr/>
                    <a:lstStyle/>
                    <a:p>
                      <a:pPr>
                        <a:lnSpc>
                          <a:spcPct val="107000"/>
                        </a:lnSpc>
                        <a:spcAft>
                          <a:spcPts val="800"/>
                        </a:spcAft>
                      </a:pPr>
                      <a:r>
                        <a:rPr lang="es-EC" sz="1400" dirty="0">
                          <a:solidFill>
                            <a:schemeClr val="bg1"/>
                          </a:solidFill>
                          <a:effectLst/>
                        </a:rPr>
                        <a:t>Tríceps con botellas de agua </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solidFill>
                      <a:srgbClr val="0B7242"/>
                    </a:solidFill>
                  </a:tcPr>
                </a:tc>
                <a:tc>
                  <a:txBody>
                    <a:bodyPr/>
                    <a:lstStyle/>
                    <a:p>
                      <a:pPr>
                        <a:lnSpc>
                          <a:spcPct val="107000"/>
                        </a:lnSpc>
                        <a:spcAft>
                          <a:spcPts val="800"/>
                        </a:spcAft>
                      </a:pPr>
                      <a:r>
                        <a:rPr lang="es-EC" sz="1400">
                          <a:effectLst/>
                        </a:rPr>
                        <a:t>De pie con las botellas de agua en las manos extendemos los brazos por encima de la cabeza, realizamos flexión y extensión de codos. 10 rep x 3 series, descanso 1 minuto entre cada serie y repetir.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tc>
                <a:extLst>
                  <a:ext uri="{0D108BD9-81ED-4DB2-BD59-A6C34878D82A}">
                    <a16:rowId xmlns:a16="http://schemas.microsoft.com/office/drawing/2014/main" val="1036119417"/>
                  </a:ext>
                </a:extLst>
              </a:tr>
              <a:tr h="680185">
                <a:tc>
                  <a:txBody>
                    <a:bodyPr/>
                    <a:lstStyle/>
                    <a:p>
                      <a:pPr>
                        <a:lnSpc>
                          <a:spcPct val="107000"/>
                        </a:lnSpc>
                        <a:spcAft>
                          <a:spcPts val="800"/>
                        </a:spcAft>
                      </a:pPr>
                      <a:r>
                        <a:rPr lang="es-EC" sz="1400" dirty="0">
                          <a:solidFill>
                            <a:schemeClr val="bg1"/>
                          </a:solidFill>
                          <a:effectLst/>
                        </a:rPr>
                        <a:t>Burpees de pie adaptado con apoyo en pared</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solidFill>
                      <a:srgbClr val="0B7242"/>
                    </a:solidFill>
                  </a:tcPr>
                </a:tc>
                <a:tc>
                  <a:txBody>
                    <a:bodyPr/>
                    <a:lstStyle/>
                    <a:p>
                      <a:pPr>
                        <a:lnSpc>
                          <a:spcPct val="107000"/>
                        </a:lnSpc>
                        <a:spcAft>
                          <a:spcPts val="800"/>
                        </a:spcAft>
                      </a:pPr>
                      <a:r>
                        <a:rPr lang="es-EC" sz="1400" dirty="0">
                          <a:effectLst/>
                        </a:rPr>
                        <a:t>De pie de frente a la pared con las manos separadas y abiertas, dar 3 pasos hacia atrás, flexión de caderas y rodillas como si fueran hacia al pecho 12 rep x 2 series, descanso 1 minuto entre cada serie y repetir.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978" marR="35978" marT="0" marB="0" anchor="ctr"/>
                </a:tc>
                <a:extLst>
                  <a:ext uri="{0D108BD9-81ED-4DB2-BD59-A6C34878D82A}">
                    <a16:rowId xmlns:a16="http://schemas.microsoft.com/office/drawing/2014/main" val="1497860797"/>
                  </a:ext>
                </a:extLst>
              </a:tr>
            </a:tbl>
          </a:graphicData>
        </a:graphic>
      </p:graphicFrame>
    </p:spTree>
    <p:extLst>
      <p:ext uri="{BB962C8B-B14F-4D97-AF65-F5344CB8AC3E}">
        <p14:creationId xmlns:p14="http://schemas.microsoft.com/office/powerpoint/2010/main" val="376259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22B828-5A58-477F-B4FC-F169028DB6FC}"/>
              </a:ext>
            </a:extLst>
          </p:cNvPr>
          <p:cNvSpPr>
            <a:spLocks noGrp="1"/>
          </p:cNvSpPr>
          <p:nvPr>
            <p:ph type="title"/>
          </p:nvPr>
        </p:nvSpPr>
        <p:spPr/>
        <p:txBody>
          <a:bodyPr/>
          <a:lstStyle/>
          <a:p>
            <a:r>
              <a:rPr lang="es-ES" sz="2400" dirty="0">
                <a:solidFill>
                  <a:schemeClr val="tx1"/>
                </a:solidFill>
                <a:effectLst/>
                <a:latin typeface="Calibri" panose="020F0502020204030204" pitchFamily="34" charset="0"/>
                <a:cs typeface="Calibri" panose="020F0502020204030204" pitchFamily="34" charset="0"/>
              </a:rPr>
              <a:t>Video</a:t>
            </a:r>
            <a:endParaRPr lang="es-EC" sz="2400" dirty="0">
              <a:solidFill>
                <a:schemeClr val="tx1"/>
              </a:solidFill>
              <a:effectLst/>
              <a:latin typeface="Calibri" panose="020F0502020204030204" pitchFamily="34" charset="0"/>
              <a:cs typeface="Calibri" panose="020F0502020204030204" pitchFamily="34" charset="0"/>
            </a:endParaRPr>
          </a:p>
        </p:txBody>
      </p:sp>
      <p:pic>
        <p:nvPicPr>
          <p:cNvPr id="6" name="VIDEO-2021-11-25-11-12-12">
            <a:hlinkClick r:id="" action="ppaction://media"/>
            <a:extLst>
              <a:ext uri="{FF2B5EF4-FFF2-40B4-BE49-F238E27FC236}">
                <a16:creationId xmlns:a16="http://schemas.microsoft.com/office/drawing/2014/main" id="{ADAD4A6D-1AEE-4F78-80D5-40D77EEA2A4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82787" y="846138"/>
            <a:ext cx="8226425" cy="4525962"/>
          </a:xfrm>
        </p:spPr>
      </p:pic>
    </p:spTree>
    <p:extLst>
      <p:ext uri="{BB962C8B-B14F-4D97-AF65-F5344CB8AC3E}">
        <p14:creationId xmlns:p14="http://schemas.microsoft.com/office/powerpoint/2010/main" val="364039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96B189-A958-4972-8D9A-D90694397E08}"/>
              </a:ext>
            </a:extLst>
          </p:cNvPr>
          <p:cNvSpPr>
            <a:spLocks noGrp="1"/>
          </p:cNvSpPr>
          <p:nvPr>
            <p:ph type="title"/>
          </p:nvPr>
        </p:nvSpPr>
        <p:spPr>
          <a:xfrm>
            <a:off x="813786" y="-62713"/>
            <a:ext cx="10972800" cy="369332"/>
          </a:xfrm>
        </p:spPr>
        <p:txBody>
          <a:bodyPr/>
          <a:lstStyle/>
          <a:p>
            <a:r>
              <a:rPr lang="es-ES" sz="2400" dirty="0">
                <a:solidFill>
                  <a:schemeClr val="tx1"/>
                </a:solidFill>
                <a:latin typeface="Calibri" panose="020F0502020204030204" pitchFamily="34" charset="0"/>
                <a:cs typeface="Calibri" panose="020F0502020204030204" pitchFamily="34" charset="0"/>
              </a:rPr>
              <a:t>Capítulo 6</a:t>
            </a:r>
            <a:br>
              <a:rPr lang="es-ES" sz="2400" dirty="0">
                <a:solidFill>
                  <a:schemeClr val="tx1"/>
                </a:solidFill>
                <a:effectLst/>
                <a:latin typeface="Calibri" panose="020F0502020204030204" pitchFamily="34" charset="0"/>
                <a:cs typeface="Calibri" panose="020F0502020204030204" pitchFamily="34" charset="0"/>
              </a:rPr>
            </a:br>
            <a:r>
              <a:rPr lang="es-ES" sz="2400" dirty="0">
                <a:solidFill>
                  <a:schemeClr val="tx1"/>
                </a:solidFill>
                <a:effectLst/>
                <a:latin typeface="Calibri" panose="020F0502020204030204" pitchFamily="34" charset="0"/>
                <a:cs typeface="Calibri" panose="020F0502020204030204" pitchFamily="34" charset="0"/>
              </a:rPr>
              <a:t>CONCLUSIONES</a:t>
            </a:r>
            <a:endParaRPr lang="es-EC" sz="4000" dirty="0">
              <a:solidFill>
                <a:schemeClr val="tx1"/>
              </a:solidFill>
            </a:endParaRPr>
          </a:p>
        </p:txBody>
      </p:sp>
      <p:graphicFrame>
        <p:nvGraphicFramePr>
          <p:cNvPr id="4" name="Diagrama 3">
            <a:extLst>
              <a:ext uri="{FF2B5EF4-FFF2-40B4-BE49-F238E27FC236}">
                <a16:creationId xmlns:a16="http://schemas.microsoft.com/office/drawing/2014/main" id="{CFC51B46-6F38-4076-B2A1-8BF84A86F537}"/>
              </a:ext>
            </a:extLst>
          </p:cNvPr>
          <p:cNvGraphicFramePr/>
          <p:nvPr>
            <p:extLst>
              <p:ext uri="{D42A27DB-BD31-4B8C-83A1-F6EECF244321}">
                <p14:modId xmlns:p14="http://schemas.microsoft.com/office/powerpoint/2010/main" val="816557489"/>
              </p:ext>
            </p:extLst>
          </p:nvPr>
        </p:nvGraphicFramePr>
        <p:xfrm>
          <a:off x="95534" y="764275"/>
          <a:ext cx="11955439" cy="5554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491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96B189-A958-4972-8D9A-D90694397E08}"/>
              </a:ext>
            </a:extLst>
          </p:cNvPr>
          <p:cNvSpPr>
            <a:spLocks noGrp="1"/>
          </p:cNvSpPr>
          <p:nvPr>
            <p:ph type="title"/>
          </p:nvPr>
        </p:nvSpPr>
        <p:spPr>
          <a:xfrm>
            <a:off x="609600" y="274638"/>
            <a:ext cx="10972800" cy="369332"/>
          </a:xfrm>
        </p:spPr>
        <p:txBody>
          <a:bodyPr/>
          <a:lstStyle/>
          <a:p>
            <a:r>
              <a:rPr lang="es-ES" sz="2400" dirty="0">
                <a:solidFill>
                  <a:schemeClr val="tx1"/>
                </a:solidFill>
                <a:effectLst/>
                <a:latin typeface="Calibri" panose="020F0502020204030204" pitchFamily="34" charset="0"/>
                <a:cs typeface="Calibri" panose="020F0502020204030204" pitchFamily="34" charset="0"/>
              </a:rPr>
              <a:t>CONCLUSIONES</a:t>
            </a:r>
            <a:endParaRPr lang="es-EC" sz="4000" dirty="0">
              <a:solidFill>
                <a:schemeClr val="tx1"/>
              </a:solidFill>
            </a:endParaRPr>
          </a:p>
        </p:txBody>
      </p:sp>
      <p:graphicFrame>
        <p:nvGraphicFramePr>
          <p:cNvPr id="4" name="Diagrama 3">
            <a:extLst>
              <a:ext uri="{FF2B5EF4-FFF2-40B4-BE49-F238E27FC236}">
                <a16:creationId xmlns:a16="http://schemas.microsoft.com/office/drawing/2014/main" id="{CFC51B46-6F38-4076-B2A1-8BF84A86F537}"/>
              </a:ext>
            </a:extLst>
          </p:cNvPr>
          <p:cNvGraphicFramePr/>
          <p:nvPr>
            <p:extLst>
              <p:ext uri="{D42A27DB-BD31-4B8C-83A1-F6EECF244321}">
                <p14:modId xmlns:p14="http://schemas.microsoft.com/office/powerpoint/2010/main" val="707822662"/>
              </p:ext>
            </p:extLst>
          </p:nvPr>
        </p:nvGraphicFramePr>
        <p:xfrm>
          <a:off x="95534" y="846161"/>
          <a:ext cx="11955439" cy="5076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627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96B189-A958-4972-8D9A-D90694397E08}"/>
              </a:ext>
            </a:extLst>
          </p:cNvPr>
          <p:cNvSpPr>
            <a:spLocks noGrp="1"/>
          </p:cNvSpPr>
          <p:nvPr>
            <p:ph type="title"/>
          </p:nvPr>
        </p:nvSpPr>
        <p:spPr>
          <a:xfrm>
            <a:off x="609600" y="274638"/>
            <a:ext cx="10972800" cy="369332"/>
          </a:xfrm>
        </p:spPr>
        <p:txBody>
          <a:bodyPr/>
          <a:lstStyle/>
          <a:p>
            <a:r>
              <a:rPr lang="es-ES" sz="2400" dirty="0">
                <a:solidFill>
                  <a:schemeClr val="tx1"/>
                </a:solidFill>
                <a:effectLst/>
                <a:latin typeface="Calibri" panose="020F0502020204030204" pitchFamily="34" charset="0"/>
                <a:cs typeface="Calibri" panose="020F0502020204030204" pitchFamily="34" charset="0"/>
              </a:rPr>
              <a:t>RECOMENDACIONES</a:t>
            </a:r>
            <a:endParaRPr lang="es-EC" sz="4000" dirty="0">
              <a:solidFill>
                <a:schemeClr val="tx1"/>
              </a:solidFill>
            </a:endParaRPr>
          </a:p>
        </p:txBody>
      </p:sp>
      <p:graphicFrame>
        <p:nvGraphicFramePr>
          <p:cNvPr id="3" name="Diagrama 2">
            <a:extLst>
              <a:ext uri="{FF2B5EF4-FFF2-40B4-BE49-F238E27FC236}">
                <a16:creationId xmlns:a16="http://schemas.microsoft.com/office/drawing/2014/main" id="{D0723478-67A9-410E-98C2-104021313BE3}"/>
              </a:ext>
            </a:extLst>
          </p:cNvPr>
          <p:cNvGraphicFramePr/>
          <p:nvPr>
            <p:extLst>
              <p:ext uri="{D42A27DB-BD31-4B8C-83A1-F6EECF244321}">
                <p14:modId xmlns:p14="http://schemas.microsoft.com/office/powerpoint/2010/main" val="1096048519"/>
              </p:ext>
            </p:extLst>
          </p:nvPr>
        </p:nvGraphicFramePr>
        <p:xfrm>
          <a:off x="-1187355" y="805218"/>
          <a:ext cx="14439331" cy="5063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94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image21.jpeg">
            <a:extLst>
              <a:ext uri="{FF2B5EF4-FFF2-40B4-BE49-F238E27FC236}">
                <a16:creationId xmlns:a16="http://schemas.microsoft.com/office/drawing/2014/main" id="{7DC90DEB-3765-4166-BB74-1434CBFD0BC8}"/>
              </a:ext>
            </a:extLst>
          </p:cNvPr>
          <p:cNvPicPr>
            <a:picLocks noGrp="1"/>
          </p:cNvPicPr>
          <p:nvPr>
            <p:ph idx="1"/>
          </p:nvPr>
        </p:nvPicPr>
        <p:blipFill rotWithShape="1">
          <a:blip cstate="print" r:embed="rId2"/>
          <a:srcRect b="-1"/>
          <a:stretch/>
        </p:blipFill>
        <p:spPr bwMode="auto">
          <a:xfrm>
            <a:off x="1876426" y="1278384"/>
            <a:ext cx="3627730" cy="2849733"/>
          </a:xfrm>
          <a:prstGeom prst="rect">
            <a:avLst/>
          </a:prstGeom>
          <a:ln>
            <a:noFill/>
          </a:ln>
          <a:extLst>
            <a:ext uri="{53640926-AAD7-44D8-BBD7-CCE9431645EC}">
              <a14:shadowObscured xmlns:a14="http://schemas.microsoft.com/office/drawing/2010/main"/>
            </a:ext>
          </a:extLst>
        </p:spPr>
      </p:pic>
      <p:pic>
        <p:nvPicPr>
          <p:cNvPr id="5" name="image18.jpeg">
            <a:extLst>
              <a:ext uri="{FF2B5EF4-FFF2-40B4-BE49-F238E27FC236}">
                <a16:creationId xmlns:a16="http://schemas.microsoft.com/office/drawing/2014/main" id="{BCF1653B-7D0E-4E6B-AC69-9F3B8CF41A23}"/>
              </a:ext>
            </a:extLst>
          </p:cNvPr>
          <p:cNvPicPr/>
          <p:nvPr/>
        </p:nvPicPr>
        <p:blipFill rotWithShape="1">
          <a:blip cstate="print" r:embed="rId3"/>
          <a:srcRect b="134"/>
          <a:stretch/>
        </p:blipFill>
        <p:spPr bwMode="auto">
          <a:xfrm>
            <a:off x="3690291" y="1278383"/>
            <a:ext cx="3627730" cy="2849733"/>
          </a:xfrm>
          <a:prstGeom prst="rect">
            <a:avLst/>
          </a:prstGeom>
          <a:ln>
            <a:noFill/>
          </a:ln>
          <a:extLst>
            <a:ext uri="{53640926-AAD7-44D8-BBD7-CCE9431645EC}">
              <a14:shadowObscured xmlns:a14="http://schemas.microsoft.com/office/drawing/2010/main"/>
            </a:ext>
          </a:extLst>
        </p:spPr>
      </p:pic>
      <p:pic>
        <p:nvPicPr>
          <p:cNvPr id="6" name="image19.jpeg">
            <a:extLst>
              <a:ext uri="{FF2B5EF4-FFF2-40B4-BE49-F238E27FC236}">
                <a16:creationId xmlns:a16="http://schemas.microsoft.com/office/drawing/2014/main" id="{43F53B87-03D1-45A9-A4A4-5501C32D56AB}"/>
              </a:ext>
            </a:extLst>
          </p:cNvPr>
          <p:cNvPicPr/>
          <p:nvPr/>
        </p:nvPicPr>
        <p:blipFill rotWithShape="1">
          <a:blip cstate="print" r:embed="rId4"/>
          <a:srcRect b="17"/>
          <a:stretch/>
        </p:blipFill>
        <p:spPr bwMode="auto">
          <a:xfrm>
            <a:off x="1876425" y="3116062"/>
            <a:ext cx="5441595" cy="2227331"/>
          </a:xfrm>
          <a:prstGeom prst="rect">
            <a:avLst/>
          </a:prstGeom>
          <a:ln>
            <a:noFill/>
          </a:ln>
          <a:extLst>
            <a:ext uri="{53640926-AAD7-44D8-BBD7-CCE9431645EC}">
              <a14:shadowObscured xmlns:a14="http://schemas.microsoft.com/office/drawing/2010/main"/>
            </a:ext>
          </a:extLst>
        </p:spPr>
      </p:pic>
      <p:sp>
        <p:nvSpPr>
          <p:cNvPr id="7" name="CuadroTexto 6">
            <a:extLst>
              <a:ext uri="{FF2B5EF4-FFF2-40B4-BE49-F238E27FC236}">
                <a16:creationId xmlns:a16="http://schemas.microsoft.com/office/drawing/2014/main" id="{CD335830-B5C9-4E35-BF41-CC6D0E75E363}"/>
              </a:ext>
            </a:extLst>
          </p:cNvPr>
          <p:cNvSpPr txBox="1"/>
          <p:nvPr/>
        </p:nvSpPr>
        <p:spPr>
          <a:xfrm>
            <a:off x="3528873" y="221942"/>
            <a:ext cx="5921406" cy="707886"/>
          </a:xfrm>
          <a:prstGeom prst="rect">
            <a:avLst/>
          </a:prstGeom>
          <a:noFill/>
        </p:spPr>
        <p:txBody>
          <a:bodyPr rtlCol="0" wrap="square">
            <a:spAutoFit/>
          </a:bodyPr>
          <a:lstStyle/>
          <a:p>
            <a:pPr algn="ctr"/>
            <a:r>
              <a:rPr dirty="0" lang="es-ES" sz="4000"/>
              <a:t>MUCHAS GRACIAS</a:t>
            </a:r>
            <a:endParaRPr dirty="0" lang="es-EC" sz="4000"/>
          </a:p>
        </p:txBody>
      </p:sp>
      <p:sp>
        <p:nvSpPr>
          <p:cNvPr id="8" name="CuadroTexto 7">
            <a:extLst>
              <a:ext uri="{FF2B5EF4-FFF2-40B4-BE49-F238E27FC236}">
                <a16:creationId xmlns:a16="http://schemas.microsoft.com/office/drawing/2014/main" id="{54DB05DD-2BA7-49A0-84DE-B71D09D332E7}"/>
              </a:ext>
            </a:extLst>
          </p:cNvPr>
          <p:cNvSpPr txBox="1"/>
          <p:nvPr/>
        </p:nvSpPr>
        <p:spPr>
          <a:xfrm>
            <a:off x="7679184" y="3266982"/>
            <a:ext cx="4314548" cy="2246769"/>
          </a:xfrm>
          <a:prstGeom prst="rect">
            <a:avLst/>
          </a:prstGeom>
          <a:noFill/>
        </p:spPr>
        <p:txBody>
          <a:bodyPr rtlCol="0" wrap="square">
            <a:spAutoFit/>
          </a:bodyPr>
          <a:lstStyle/>
          <a:p>
            <a:r>
              <a:rPr b="1" dirty="0" lang="es-ES" sz="2000"/>
              <a:t>QUERIDA UNIVERSIDAD, MAESTROS, Y A MI QUERIDO GRUPO DE ESTUDIO, QUE LOGRAMOS EL OBJETIVO, INCOORPORAR ACTIVIDAD FÍSICA A NUESTRAS VIDAS, YA QUE EL MOVIMIENTO ES VIDA.</a:t>
            </a:r>
            <a:endParaRPr b="1" dirty="0" lang="es-EC" sz="2000"/>
          </a:p>
        </p:txBody>
      </p:sp>
      <p:pic>
        <p:nvPicPr>
          <p:cNvPr id="3" name="Imagen 2">
            <a:extLst>
              <a:ext uri="{FF2B5EF4-FFF2-40B4-BE49-F238E27FC236}">
                <a16:creationId xmlns:a16="http://schemas.microsoft.com/office/drawing/2014/main" id="{D8C2F280-08D9-4D2F-9077-E78E364D1A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129" y="750543"/>
            <a:ext cx="2944299" cy="2944299"/>
          </a:xfrm>
          <a:prstGeom prst="rect">
            <a:avLst/>
          </a:prstGeom>
        </p:spPr>
      </p:pic>
    </p:spTree>
    <p:extLst>
      <p:ext uri="{BB962C8B-B14F-4D97-AF65-F5344CB8AC3E}">
        <p14:creationId xmlns:p14="http://schemas.microsoft.com/office/powerpoint/2010/main" val="537662447"/>
      </p:ext>
    </p:extLst>
  </p:cSld>
  <p:clrMapOvr>
    <a:masterClrMapping/>
  </p:clrMapOvr>
  <p:transition spd="slow">
    <p:randomBar dir="vert"/>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7F0E6886-B154-4B1E-B917-1781C1BD919C}"/>
              </a:ext>
            </a:extLst>
          </p:cNvPr>
          <p:cNvSpPr>
            <a:spLocks noGrp="1"/>
          </p:cNvSpPr>
          <p:nvPr>
            <p:ph type="title"/>
          </p:nvPr>
        </p:nvSpPr>
        <p:spPr/>
        <p:txBody>
          <a:bodyPr/>
          <a:lstStyle/>
          <a:p>
            <a:r>
              <a:rPr b="1" dirty="0" lang="es-MX" sz="2400">
                <a:solidFill>
                  <a:schemeClr val="tx1"/>
                </a:solidFill>
                <a:effectLst/>
                <a:latin charset="0" panose="020F0502020204030204" pitchFamily="34" typeface="Calibri"/>
                <a:ea charset="0" panose="020F0502020204030204" pitchFamily="34" typeface="Calibri"/>
                <a:cs charset="0" panose="020F0502020204030204" pitchFamily="34" typeface="Calibri"/>
              </a:rPr>
              <a:t>Cap</a:t>
            </a:r>
            <a:r>
              <a:rPr dirty="0" lang="es-EC" sz="2400">
                <a:solidFill>
                  <a:schemeClr val="tx1"/>
                </a:solidFill>
                <a:effectLst/>
                <a:latin charset="0" panose="020F0502020204030204" pitchFamily="34" typeface="Calibri"/>
                <a:ea charset="0" panose="020F0502020204030204" pitchFamily="34" typeface="Calibri"/>
                <a:cs charset="0" panose="020F0502020204030204" pitchFamily="34" typeface="Calibri"/>
              </a:rPr>
              <a:t>í</a:t>
            </a:r>
            <a:r>
              <a:rPr b="1" dirty="0" lang="es-MX" sz="2400">
                <a:solidFill>
                  <a:schemeClr val="tx1"/>
                </a:solidFill>
                <a:effectLst/>
                <a:latin charset="0" panose="020F0502020204030204" pitchFamily="34" typeface="Calibri"/>
                <a:ea charset="0" panose="020F0502020204030204" pitchFamily="34" typeface="Calibri"/>
                <a:cs charset="0" panose="020F0502020204030204" pitchFamily="34" typeface="Calibri"/>
              </a:rPr>
              <a:t>tulo 1: El problema de investigación</a:t>
            </a:r>
            <a:br>
              <a:rPr b="1" dirty="0" lang="es-MX" sz="2400">
                <a:solidFill>
                  <a:schemeClr val="tx1"/>
                </a:solidFill>
                <a:effectLst/>
                <a:latin charset="0" panose="020F0502020204030204" pitchFamily="34" typeface="Calibri"/>
                <a:ea charset="0" panose="020F0502020204030204" pitchFamily="34" typeface="Calibri"/>
                <a:cs charset="0" panose="020F0502020204030204" pitchFamily="34" typeface="Calibri"/>
              </a:rPr>
            </a:br>
            <a:r>
              <a:rPr dirty="0" lang="es-MX" sz="2400">
                <a:solidFill>
                  <a:schemeClr val="tx1"/>
                </a:solidFill>
                <a:effectLst/>
              </a:rPr>
              <a:t>Antecedentes</a:t>
            </a:r>
            <a:br>
              <a:rPr dirty="0" lang="es-EC" sz="2400">
                <a:solidFill>
                  <a:schemeClr val="tx1"/>
                </a:solidFill>
                <a:effectLst/>
              </a:rPr>
            </a:br>
            <a:endParaRPr dirty="0" lang="es-EC" sz="4000">
              <a:solidFill>
                <a:schemeClr val="tx1"/>
              </a:solidFill>
            </a:endParaRPr>
          </a:p>
        </p:txBody>
      </p:sp>
      <p:pic>
        <p:nvPicPr>
          <p:cNvPr descr="Logotipo, nombre de la empresa&#10;&#10;Descripción generada automáticamente" id="7" name="Imagen 6">
            <a:extLst>
              <a:ext uri="{FF2B5EF4-FFF2-40B4-BE49-F238E27FC236}">
                <a16:creationId xmlns:a16="http://schemas.microsoft.com/office/drawing/2014/main" id="{94F2AA55-339E-4410-8516-884D57B8C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8708"/>
            <a:ext cx="3005098" cy="3163261"/>
          </a:xfrm>
          <a:prstGeom prst="rect">
            <a:avLst/>
          </a:prstGeom>
        </p:spPr>
      </p:pic>
      <p:pic>
        <p:nvPicPr>
          <p:cNvPr descr="Una caricatura de una persona&#10;&#10;Descripción generada automáticamente con confianza media" id="9" name="Imagen 8">
            <a:extLst>
              <a:ext uri="{FF2B5EF4-FFF2-40B4-BE49-F238E27FC236}">
                <a16:creationId xmlns:a16="http://schemas.microsoft.com/office/drawing/2014/main" id="{8FFAA9A3-DE14-46FF-8646-F13477E87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234" y="3866457"/>
            <a:ext cx="2676940" cy="1784626"/>
          </a:xfrm>
          <a:prstGeom prst="rect">
            <a:avLst/>
          </a:prstGeom>
        </p:spPr>
      </p:pic>
      <p:sp>
        <p:nvSpPr>
          <p:cNvPr id="12" name="Flecha: a la derecha 11">
            <a:extLst>
              <a:ext uri="{FF2B5EF4-FFF2-40B4-BE49-F238E27FC236}">
                <a16:creationId xmlns:a16="http://schemas.microsoft.com/office/drawing/2014/main" id="{1C3BB84C-2D88-49D2-9F0C-5414DF05BCF8}"/>
              </a:ext>
            </a:extLst>
          </p:cNvPr>
          <p:cNvSpPr/>
          <p:nvPr/>
        </p:nvSpPr>
        <p:spPr>
          <a:xfrm>
            <a:off x="2464904" y="2155238"/>
            <a:ext cx="609600" cy="371061"/>
          </a:xfrm>
          <a:prstGeom prst="rightArrow">
            <a:avLst/>
          </a:prstGeom>
          <a:solidFill>
            <a:srgbClr val="3F9BD6"/>
          </a:solidFill>
          <a:ln>
            <a:solidFill>
              <a:srgbClr val="3F9BD6"/>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s-EC"/>
          </a:p>
        </p:txBody>
      </p:sp>
      <p:pic>
        <p:nvPicPr>
          <p:cNvPr descr="Gráfico&#10;&#10;Descripción generada automáticamente" id="14" name="Imagen 13">
            <a:extLst>
              <a:ext uri="{FF2B5EF4-FFF2-40B4-BE49-F238E27FC236}">
                <a16:creationId xmlns:a16="http://schemas.microsoft.com/office/drawing/2014/main" id="{41B128EA-A9F7-47FC-83B1-05110DDEF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6564" y="1054300"/>
            <a:ext cx="2372844" cy="2374700"/>
          </a:xfrm>
          <a:prstGeom prst="rect">
            <a:avLst/>
          </a:prstGeom>
        </p:spPr>
      </p:pic>
      <p:pic>
        <p:nvPicPr>
          <p:cNvPr descr="Forma&#10;&#10;Descripción generada automáticamente con confianza baja" id="16" name="Imagen 15">
            <a:extLst>
              <a:ext uri="{FF2B5EF4-FFF2-40B4-BE49-F238E27FC236}">
                <a16:creationId xmlns:a16="http://schemas.microsoft.com/office/drawing/2014/main" id="{79DFC3F9-85DB-4294-8741-6457F62E0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70" y="1745891"/>
            <a:ext cx="3429803" cy="3429803"/>
          </a:xfrm>
          <a:prstGeom prst="rect">
            <a:avLst/>
          </a:prstGeom>
        </p:spPr>
      </p:pic>
      <p:pic>
        <p:nvPicPr>
          <p:cNvPr descr="Una caricatura de una persona&#10;&#10;Descripción generada automáticamente con confianza media" id="18" name="Imagen 17">
            <a:extLst>
              <a:ext uri="{FF2B5EF4-FFF2-40B4-BE49-F238E27FC236}">
                <a16:creationId xmlns:a16="http://schemas.microsoft.com/office/drawing/2014/main" id="{33715FB2-A1A6-4989-B327-8192AAB4F6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5361" y="3801587"/>
            <a:ext cx="3461327" cy="1817196"/>
          </a:xfrm>
          <a:prstGeom prst="ellipse">
            <a:avLst/>
          </a:prstGeom>
          <a:ln>
            <a:noFill/>
          </a:ln>
          <a:effectLst>
            <a:softEdge rad="112500"/>
          </a:effectLst>
        </p:spPr>
      </p:pic>
      <p:pic>
        <p:nvPicPr>
          <p:cNvPr descr="Una caricatura de una persona&#10;&#10;Descripción generada automáticamente con confianza media" id="20" name="Imagen 19">
            <a:extLst>
              <a:ext uri="{FF2B5EF4-FFF2-40B4-BE49-F238E27FC236}">
                <a16:creationId xmlns:a16="http://schemas.microsoft.com/office/drawing/2014/main" id="{16F590B3-D7F8-49C7-B20D-96517317AF46}"/>
              </a:ext>
            </a:extLst>
          </p:cNvPr>
          <p:cNvPicPr>
            <a:picLocks noChangeAspect="1"/>
          </p:cNvPicPr>
          <p:nvPr/>
        </p:nvPicPr>
        <p:blipFill rotWithShape="1">
          <a:blip r:embed="rId7">
            <a:extLst>
              <a:ext uri="{28A0092B-C50C-407E-A947-70E740481C1C}">
                <a14:useLocalDpi xmlns:a14="http://schemas.microsoft.com/office/drawing/2010/main" val="0"/>
              </a:ext>
            </a:extLst>
          </a:blip>
          <a:srcRect b="-93" r="38"/>
          <a:stretch/>
        </p:blipFill>
        <p:spPr>
          <a:xfrm>
            <a:off x="10139567" y="1239217"/>
            <a:ext cx="1707121" cy="2060388"/>
          </a:xfrm>
          <a:prstGeom prst="ellipse">
            <a:avLst/>
          </a:prstGeom>
          <a:ln>
            <a:noFill/>
          </a:ln>
          <a:effectLst>
            <a:softEdge rad="112500"/>
          </a:effectLst>
        </p:spPr>
      </p:pic>
      <p:pic>
        <p:nvPicPr>
          <p:cNvPr descr="Dibujo animado de un personaje animado&#10;&#10;Descripción generada automáticamente con confianza baja" id="22" name="Imagen 21">
            <a:extLst>
              <a:ext uri="{FF2B5EF4-FFF2-40B4-BE49-F238E27FC236}">
                <a16:creationId xmlns:a16="http://schemas.microsoft.com/office/drawing/2014/main" id="{8B7586E9-5A0F-4F58-A39F-AB8AE8C868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5041" y="1417638"/>
            <a:ext cx="1610238" cy="1610238"/>
          </a:xfrm>
          <a:prstGeom prst="rect">
            <a:avLst/>
          </a:prstGeom>
        </p:spPr>
      </p:pic>
      <p:sp>
        <p:nvSpPr>
          <p:cNvPr id="2" name="CuadroTexto 1">
            <a:extLst>
              <a:ext uri="{FF2B5EF4-FFF2-40B4-BE49-F238E27FC236}">
                <a16:creationId xmlns:a16="http://schemas.microsoft.com/office/drawing/2014/main" id="{4AA1A2F1-6AC1-480A-B521-F379BF6064D0}"/>
              </a:ext>
            </a:extLst>
          </p:cNvPr>
          <p:cNvSpPr txBox="1"/>
          <p:nvPr/>
        </p:nvSpPr>
        <p:spPr>
          <a:xfrm>
            <a:off x="816746" y="3497802"/>
            <a:ext cx="1305017" cy="369332"/>
          </a:xfrm>
          <a:prstGeom prst="rect">
            <a:avLst/>
          </a:prstGeom>
          <a:noFill/>
        </p:spPr>
        <p:txBody>
          <a:bodyPr rtlCol="0" wrap="square">
            <a:spAutoFit/>
          </a:bodyPr>
          <a:lstStyle/>
          <a:p>
            <a:r>
              <a:rPr dirty="0" lang="es-ES"/>
              <a:t>OMS 2020</a:t>
            </a:r>
            <a:endParaRPr dirty="0" lang="es-EC"/>
          </a:p>
        </p:txBody>
      </p:sp>
      <p:sp>
        <p:nvSpPr>
          <p:cNvPr id="3" name="CuadroTexto 2">
            <a:extLst>
              <a:ext uri="{FF2B5EF4-FFF2-40B4-BE49-F238E27FC236}">
                <a16:creationId xmlns:a16="http://schemas.microsoft.com/office/drawing/2014/main" id="{158D23BD-E6A5-4B01-AAA2-4F5729CA3B9A}"/>
              </a:ext>
            </a:extLst>
          </p:cNvPr>
          <p:cNvSpPr txBox="1"/>
          <p:nvPr/>
        </p:nvSpPr>
        <p:spPr>
          <a:xfrm>
            <a:off x="8076173" y="3027876"/>
            <a:ext cx="2063656" cy="369332"/>
          </a:xfrm>
          <a:prstGeom prst="rect">
            <a:avLst/>
          </a:prstGeom>
          <a:noFill/>
        </p:spPr>
        <p:txBody>
          <a:bodyPr rtlCol="0" wrap="square">
            <a:spAutoFit/>
          </a:bodyPr>
          <a:lstStyle/>
          <a:p>
            <a:r>
              <a:rPr dirty="0" lang="es-ES"/>
              <a:t>SEDENTARISMO</a:t>
            </a:r>
            <a:endParaRPr dirty="0" lang="es-EC"/>
          </a:p>
        </p:txBody>
      </p:sp>
      <p:sp>
        <p:nvSpPr>
          <p:cNvPr id="4" name="CuadroTexto 3">
            <a:extLst>
              <a:ext uri="{FF2B5EF4-FFF2-40B4-BE49-F238E27FC236}">
                <a16:creationId xmlns:a16="http://schemas.microsoft.com/office/drawing/2014/main" id="{A3A93E53-852E-46FE-A9C0-E3C714496619}"/>
              </a:ext>
            </a:extLst>
          </p:cNvPr>
          <p:cNvSpPr txBox="1"/>
          <p:nvPr/>
        </p:nvSpPr>
        <p:spPr>
          <a:xfrm>
            <a:off x="1713390" y="5721430"/>
            <a:ext cx="2121763" cy="369332"/>
          </a:xfrm>
          <a:prstGeom prst="rect">
            <a:avLst/>
          </a:prstGeom>
          <a:noFill/>
        </p:spPr>
        <p:txBody>
          <a:bodyPr rtlCol="0" wrap="square">
            <a:spAutoFit/>
          </a:bodyPr>
          <a:lstStyle/>
          <a:p>
            <a:r>
              <a:rPr dirty="0" lang="es-ES"/>
              <a:t>CONFINAMIENTO</a:t>
            </a:r>
            <a:endParaRPr dirty="0" lang="es-EC"/>
          </a:p>
        </p:txBody>
      </p:sp>
    </p:spTree>
    <p:extLst>
      <p:ext uri="{BB962C8B-B14F-4D97-AF65-F5344CB8AC3E}">
        <p14:creationId xmlns:p14="http://schemas.microsoft.com/office/powerpoint/2010/main" val="139154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000" spd="slow">
        <p159:morph option="byObject"/>
      </p:transition>
    </mc:Choice>
    <mc:Fallback xmlns="">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7"/>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grpId="0" id="9" nodeType="clickEffect" presetClass="entr" presetID="1" presetSubtype="0">
                                  <p:stCondLst>
                                    <p:cond delay="0"/>
                                  </p:stCondLst>
                                  <p:childTnLst>
                                    <p:set>
                                      <p:cBhvr>
                                        <p:cTn dur="1" fill="hold" id="10">
                                          <p:stCondLst>
                                            <p:cond delay="0"/>
                                          </p:stCondLst>
                                        </p:cTn>
                                        <p:tgtEl>
                                          <p:spTgt spid="12"/>
                                        </p:tgtEl>
                                        <p:attrNameLst>
                                          <p:attrName>style.visibility</p:attrName>
                                        </p:attrNameLst>
                                      </p:cBhvr>
                                      <p:to>
                                        <p:strVal val="visible"/>
                                      </p:to>
                                    </p:set>
                                  </p:childTnLst>
                                </p:cTn>
                              </p:par>
                            </p:childTnLst>
                          </p:cTn>
                        </p:par>
                      </p:childTnLst>
                    </p:cTn>
                  </p:par>
                  <p:par>
                    <p:cTn fill="hold" id="11">
                      <p:stCondLst>
                        <p:cond delay="indefinite"/>
                      </p:stCondLst>
                      <p:childTnLst>
                        <p:par>
                          <p:cTn fill="hold" id="12">
                            <p:stCondLst>
                              <p:cond delay="0"/>
                            </p:stCondLst>
                            <p:childTnLst>
                              <p:par>
                                <p:cTn fill="hold" id="13" nodeType="clickEffect" presetClass="entr" presetID="42" presetSubtype="0">
                                  <p:stCondLst>
                                    <p:cond delay="0"/>
                                  </p:stCondLst>
                                  <p:childTnLst>
                                    <p:set>
                                      <p:cBhvr>
                                        <p:cTn dur="1" fill="hold" id="14">
                                          <p:stCondLst>
                                            <p:cond delay="0"/>
                                          </p:stCondLst>
                                        </p:cTn>
                                        <p:tgtEl>
                                          <p:spTgt spid="14"/>
                                        </p:tgtEl>
                                        <p:attrNameLst>
                                          <p:attrName>style.visibility</p:attrName>
                                        </p:attrNameLst>
                                      </p:cBhvr>
                                      <p:to>
                                        <p:strVal val="visible"/>
                                      </p:to>
                                    </p:set>
                                    <p:animEffect filter="fade" transition="in">
                                      <p:cBhvr>
                                        <p:cTn dur="1000" id="15"/>
                                        <p:tgtEl>
                                          <p:spTgt spid="14"/>
                                        </p:tgtEl>
                                      </p:cBhvr>
                                    </p:animEffect>
                                    <p:anim calcmode="lin" valueType="num">
                                      <p:cBhvr>
                                        <p:cTn dur="1000" fill="hold" id="16"/>
                                        <p:tgtEl>
                                          <p:spTgt spid="14"/>
                                        </p:tgtEl>
                                        <p:attrNameLst>
                                          <p:attrName>ppt_x</p:attrName>
                                        </p:attrNameLst>
                                      </p:cBhvr>
                                      <p:tavLst>
                                        <p:tav tm="0">
                                          <p:val>
                                            <p:strVal val="#ppt_x"/>
                                          </p:val>
                                        </p:tav>
                                        <p:tav tm="100000">
                                          <p:val>
                                            <p:strVal val="#ppt_x"/>
                                          </p:val>
                                        </p:tav>
                                      </p:tavLst>
                                    </p:anim>
                                    <p:anim calcmode="lin" valueType="num">
                                      <p:cBhvr>
                                        <p:cTn dur="1000" fill="hold" id="17"/>
                                        <p:tgtEl>
                                          <p:spTgt spid="14"/>
                                        </p:tgtEl>
                                        <p:attrNameLst>
                                          <p:attrName>ppt_y</p:attrName>
                                        </p:attrNameLst>
                                      </p:cBhvr>
                                      <p:tavLst>
                                        <p:tav tm="0">
                                          <p:val>
                                            <p:strVal val="#ppt_y+.1"/>
                                          </p:val>
                                        </p:tav>
                                        <p:tav tm="100000">
                                          <p:val>
                                            <p:strVal val="#ppt_y"/>
                                          </p:val>
                                        </p:tav>
                                      </p:tavLst>
                                    </p:anim>
                                  </p:childTnLst>
                                </p:cTn>
                              </p:par>
                            </p:childTnLst>
                          </p:cTn>
                        </p:par>
                      </p:childTnLst>
                    </p:cTn>
                  </p:par>
                  <p:par>
                    <p:cTn fill="hold" id="18">
                      <p:stCondLst>
                        <p:cond delay="indefinite"/>
                      </p:stCondLst>
                      <p:childTnLst>
                        <p:par>
                          <p:cTn fill="hold" id="19">
                            <p:stCondLst>
                              <p:cond delay="0"/>
                            </p:stCondLst>
                            <p:childTnLst>
                              <p:par>
                                <p:cTn fill="hold" id="20" nodeType="clickEffect" presetClass="entr" presetID="16" presetSubtype="21">
                                  <p:stCondLst>
                                    <p:cond delay="0"/>
                                  </p:stCondLst>
                                  <p:childTnLst>
                                    <p:set>
                                      <p:cBhvr>
                                        <p:cTn dur="1" fill="hold" id="21">
                                          <p:stCondLst>
                                            <p:cond delay="0"/>
                                          </p:stCondLst>
                                        </p:cTn>
                                        <p:tgtEl>
                                          <p:spTgt spid="9"/>
                                        </p:tgtEl>
                                        <p:attrNameLst>
                                          <p:attrName>style.visibility</p:attrName>
                                        </p:attrNameLst>
                                      </p:cBhvr>
                                      <p:to>
                                        <p:strVal val="visible"/>
                                      </p:to>
                                    </p:set>
                                    <p:animEffect filter="barn(inVertical)" transition="in">
                                      <p:cBhvr>
                                        <p:cTn dur="500" id="22"/>
                                        <p:tgtEl>
                                          <p:spTgt spid="9"/>
                                        </p:tgtEl>
                                      </p:cBhvr>
                                    </p:animEffect>
                                  </p:childTnLst>
                                </p:cTn>
                              </p:par>
                            </p:childTnLst>
                          </p:cTn>
                        </p:par>
                      </p:childTnLst>
                    </p:cTn>
                  </p:par>
                  <p:par>
                    <p:cTn fill="hold" id="23">
                      <p:stCondLst>
                        <p:cond delay="indefinite"/>
                      </p:stCondLst>
                      <p:childTnLst>
                        <p:par>
                          <p:cTn fill="hold" id="24">
                            <p:stCondLst>
                              <p:cond delay="0"/>
                            </p:stCondLst>
                            <p:childTnLst>
                              <p:par>
                                <p:cTn fill="hold" id="25" nodeType="clickEffect" presetClass="entr" presetID="22" presetSubtype="4">
                                  <p:stCondLst>
                                    <p:cond delay="0"/>
                                  </p:stCondLst>
                                  <p:childTnLst>
                                    <p:set>
                                      <p:cBhvr>
                                        <p:cTn dur="1" fill="hold" id="26">
                                          <p:stCondLst>
                                            <p:cond delay="0"/>
                                          </p:stCondLst>
                                        </p:cTn>
                                        <p:tgtEl>
                                          <p:spTgt spid="16"/>
                                        </p:tgtEl>
                                        <p:attrNameLst>
                                          <p:attrName>style.visibility</p:attrName>
                                        </p:attrNameLst>
                                      </p:cBhvr>
                                      <p:to>
                                        <p:strVal val="visible"/>
                                      </p:to>
                                    </p:set>
                                    <p:animEffect filter="wipe(down)" transition="in">
                                      <p:cBhvr>
                                        <p:cTn dur="500" id="27"/>
                                        <p:tgtEl>
                                          <p:spTgt spid="16"/>
                                        </p:tgtEl>
                                      </p:cBhvr>
                                    </p:animEffect>
                                  </p:childTnLst>
                                </p:cTn>
                              </p:par>
                            </p:childTnLst>
                          </p:cTn>
                        </p:par>
                      </p:childTnLst>
                    </p:cTn>
                  </p:par>
                  <p:par>
                    <p:cTn fill="hold" id="28">
                      <p:stCondLst>
                        <p:cond delay="indefinite"/>
                      </p:stCondLst>
                      <p:childTnLst>
                        <p:par>
                          <p:cTn fill="hold" id="29">
                            <p:stCondLst>
                              <p:cond delay="0"/>
                            </p:stCondLst>
                            <p:childTnLst>
                              <p:par>
                                <p:cTn fill="hold" id="30" nodeType="clickEffect" presetClass="entr" presetID="14" presetSubtype="10">
                                  <p:stCondLst>
                                    <p:cond delay="0"/>
                                  </p:stCondLst>
                                  <p:childTnLst>
                                    <p:set>
                                      <p:cBhvr>
                                        <p:cTn dur="1" fill="hold" id="31">
                                          <p:stCondLst>
                                            <p:cond delay="0"/>
                                          </p:stCondLst>
                                        </p:cTn>
                                        <p:tgtEl>
                                          <p:spTgt spid="22"/>
                                        </p:tgtEl>
                                        <p:attrNameLst>
                                          <p:attrName>style.visibility</p:attrName>
                                        </p:attrNameLst>
                                      </p:cBhvr>
                                      <p:to>
                                        <p:strVal val="visible"/>
                                      </p:to>
                                    </p:set>
                                    <p:animEffect filter="randombar(horizontal)" transition="in">
                                      <p:cBhvr>
                                        <p:cTn dur="500" id="32"/>
                                        <p:tgtEl>
                                          <p:spTgt spid="22"/>
                                        </p:tgtEl>
                                      </p:cBhvr>
                                    </p:animEffect>
                                  </p:childTnLst>
                                </p:cTn>
                              </p:par>
                              <p:par>
                                <p:cTn fill="hold" id="33" nodeType="withEffect" presetClass="entr" presetID="14" presetSubtype="10">
                                  <p:stCondLst>
                                    <p:cond delay="0"/>
                                  </p:stCondLst>
                                  <p:childTnLst>
                                    <p:set>
                                      <p:cBhvr>
                                        <p:cTn dur="1" fill="hold" id="34">
                                          <p:stCondLst>
                                            <p:cond delay="0"/>
                                          </p:stCondLst>
                                        </p:cTn>
                                        <p:tgtEl>
                                          <p:spTgt spid="20"/>
                                        </p:tgtEl>
                                        <p:attrNameLst>
                                          <p:attrName>style.visibility</p:attrName>
                                        </p:attrNameLst>
                                      </p:cBhvr>
                                      <p:to>
                                        <p:strVal val="visible"/>
                                      </p:to>
                                    </p:set>
                                    <p:animEffect filter="randombar(horizontal)" transition="in">
                                      <p:cBhvr>
                                        <p:cTn dur="500" id="35"/>
                                        <p:tgtEl>
                                          <p:spTgt spid="20"/>
                                        </p:tgtEl>
                                      </p:cBhvr>
                                    </p:animEffect>
                                  </p:childTnLst>
                                </p:cTn>
                              </p:par>
                            </p:childTnLst>
                          </p:cTn>
                        </p:par>
                      </p:childTnLst>
                    </p:cTn>
                  </p:par>
                  <p:par>
                    <p:cTn fill="hold" id="36">
                      <p:stCondLst>
                        <p:cond delay="indefinite"/>
                      </p:stCondLst>
                      <p:childTnLst>
                        <p:par>
                          <p:cTn fill="hold" id="37">
                            <p:stCondLst>
                              <p:cond delay="0"/>
                            </p:stCondLst>
                            <p:childTnLst>
                              <p:par>
                                <p:cTn fill="hold" id="38" nodeType="clickEffect" presetClass="entr" presetID="31" presetSubtype="0">
                                  <p:stCondLst>
                                    <p:cond delay="0"/>
                                  </p:stCondLst>
                                  <p:childTnLst>
                                    <p:set>
                                      <p:cBhvr>
                                        <p:cTn dur="1" fill="hold" id="39">
                                          <p:stCondLst>
                                            <p:cond delay="0"/>
                                          </p:stCondLst>
                                        </p:cTn>
                                        <p:tgtEl>
                                          <p:spTgt spid="18"/>
                                        </p:tgtEl>
                                        <p:attrNameLst>
                                          <p:attrName>style.visibility</p:attrName>
                                        </p:attrNameLst>
                                      </p:cBhvr>
                                      <p:to>
                                        <p:strVal val="visible"/>
                                      </p:to>
                                    </p:set>
                                    <p:anim calcmode="lin" valueType="num">
                                      <p:cBhvr>
                                        <p:cTn dur="1000" fill="hold" id="40"/>
                                        <p:tgtEl>
                                          <p:spTgt spid="18"/>
                                        </p:tgtEl>
                                        <p:attrNameLst>
                                          <p:attrName>ppt_w</p:attrName>
                                        </p:attrNameLst>
                                      </p:cBhvr>
                                      <p:tavLst>
                                        <p:tav tm="0">
                                          <p:val>
                                            <p:fltVal val="0"/>
                                          </p:val>
                                        </p:tav>
                                        <p:tav tm="100000">
                                          <p:val>
                                            <p:strVal val="#ppt_w"/>
                                          </p:val>
                                        </p:tav>
                                      </p:tavLst>
                                    </p:anim>
                                    <p:anim calcmode="lin" valueType="num">
                                      <p:cBhvr>
                                        <p:cTn dur="1000" fill="hold" id="41"/>
                                        <p:tgtEl>
                                          <p:spTgt spid="18"/>
                                        </p:tgtEl>
                                        <p:attrNameLst>
                                          <p:attrName>ppt_h</p:attrName>
                                        </p:attrNameLst>
                                      </p:cBhvr>
                                      <p:tavLst>
                                        <p:tav tm="0">
                                          <p:val>
                                            <p:fltVal val="0"/>
                                          </p:val>
                                        </p:tav>
                                        <p:tav tm="100000">
                                          <p:val>
                                            <p:strVal val="#ppt_h"/>
                                          </p:val>
                                        </p:tav>
                                      </p:tavLst>
                                    </p:anim>
                                    <p:anim calcmode="lin" valueType="num">
                                      <p:cBhvr>
                                        <p:cTn dur="1000" fill="hold" id="42"/>
                                        <p:tgtEl>
                                          <p:spTgt spid="18"/>
                                        </p:tgtEl>
                                        <p:attrNameLst>
                                          <p:attrName>style.rotation</p:attrName>
                                        </p:attrNameLst>
                                      </p:cBhvr>
                                      <p:tavLst>
                                        <p:tav tm="0">
                                          <p:val>
                                            <p:fltVal val="90"/>
                                          </p:val>
                                        </p:tav>
                                        <p:tav tm="100000">
                                          <p:val>
                                            <p:fltVal val="0"/>
                                          </p:val>
                                        </p:tav>
                                      </p:tavLst>
                                    </p:anim>
                                    <p:animEffect filter="fade" transition="in">
                                      <p:cBhvr>
                                        <p:cTn dur="1000" id="43"/>
                                        <p:tgtEl>
                                          <p:spTgt spid="1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2"/>
    </p:bldLst>
  </p:timing>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3BAA70-46DE-4152-9862-CAF96CC0A33D}"/>
              </a:ext>
            </a:extLst>
          </p:cNvPr>
          <p:cNvSpPr>
            <a:spLocks noGrp="1"/>
          </p:cNvSpPr>
          <p:nvPr>
            <p:ph type="title"/>
          </p:nvPr>
        </p:nvSpPr>
        <p:spPr/>
        <p:txBody>
          <a:bodyPr/>
          <a:lstStyle/>
          <a:p>
            <a:pPr algn="l"/>
            <a:r>
              <a:rPr b="1" dirty="0" lang="es-MX" sz="2400">
                <a:solidFill>
                  <a:schemeClr val="tx1"/>
                </a:solidFill>
                <a:effectLst/>
                <a:latin charset="0" panose="020F0502020204030204" pitchFamily="34" typeface="Calibri"/>
                <a:ea charset="0" panose="020F0502020204030204" pitchFamily="34" typeface="Calibri"/>
                <a:cs charset="0" panose="020F0502020204030204" pitchFamily="34" typeface="Calibri"/>
              </a:rPr>
              <a:t>Formulación del problema</a:t>
            </a:r>
            <a:br>
              <a:rPr b="1" dirty="0" lang="es-MX" sz="2400">
                <a:solidFill>
                  <a:schemeClr val="tx1"/>
                </a:solidFill>
                <a:effectLst/>
                <a:latin charset="0" panose="020F0502020204030204" pitchFamily="34" typeface="Calibri"/>
                <a:ea charset="0" panose="020F0502020204030204" pitchFamily="34" typeface="Calibri"/>
                <a:cs charset="0" panose="020F0502020204030204" pitchFamily="34" typeface="Calibri"/>
              </a:rPr>
            </a:br>
            <a:r>
              <a:rPr b="1" dirty="0" lang="es-MX" sz="2400">
                <a:solidFill>
                  <a:schemeClr val="tx1"/>
                </a:solidFill>
                <a:effectLst/>
                <a:latin charset="0" panose="020F0502020204030204" pitchFamily="34" typeface="Calibri"/>
                <a:ea charset="0" panose="020F0502020204030204" pitchFamily="34" typeface="Calibri"/>
                <a:cs charset="0" panose="020F0502020204030204" pitchFamily="34" typeface="Calibri"/>
              </a:rPr>
              <a:t>pregunta investigativa                                                                        </a:t>
            </a:r>
            <a:r>
              <a:rPr dirty="0" lang="es-EC" sz="2000">
                <a:solidFill>
                  <a:schemeClr val="tx1"/>
                </a:solidFill>
                <a:effectLst/>
                <a:latin charset="0" panose="020F0502020204030204" pitchFamily="34" typeface="Calibri"/>
                <a:ea charset="0" panose="020F0502020204030204" pitchFamily="34" typeface="Calibri"/>
                <a:cs charset="0" panose="020F0502020204030204" pitchFamily="34" typeface="Calibri"/>
              </a:rPr>
              <a:t>Delimitación del problema</a:t>
            </a:r>
            <a:endParaRPr dirty="0" lang="es-EC" sz="2000">
              <a:solidFill>
                <a:schemeClr val="tx1"/>
              </a:solidFill>
            </a:endParaRPr>
          </a:p>
        </p:txBody>
      </p:sp>
      <p:sp>
        <p:nvSpPr>
          <p:cNvPr id="3" name="Marcador de contenido 2">
            <a:extLst>
              <a:ext uri="{FF2B5EF4-FFF2-40B4-BE49-F238E27FC236}">
                <a16:creationId xmlns:a16="http://schemas.microsoft.com/office/drawing/2014/main" id="{33C5D0EB-9C04-49C5-953A-9F7D862FFC89}"/>
              </a:ext>
            </a:extLst>
          </p:cNvPr>
          <p:cNvSpPr>
            <a:spLocks noGrp="1"/>
          </p:cNvSpPr>
          <p:nvPr>
            <p:ph idx="1"/>
          </p:nvPr>
        </p:nvSpPr>
        <p:spPr>
          <a:xfrm>
            <a:off x="623392" y="1556794"/>
            <a:ext cx="5327938" cy="1143000"/>
          </a:xfrm>
        </p:spPr>
        <p:txBody>
          <a:bodyPr/>
          <a:lstStyle/>
          <a:p>
            <a:pPr algn="just"/>
            <a:r>
              <a:rPr dirty="0" lang="es-EC" sz="1800">
                <a:solidFill>
                  <a:schemeClr val="tx1"/>
                </a:solidFill>
                <a:effectLst/>
                <a:latin charset="0" panose="020F0502020204030204" pitchFamily="34" typeface="Calibri"/>
                <a:ea charset="0" panose="020F0502020204030204" pitchFamily="34" typeface="Calibri"/>
                <a:cs charset="0" panose="020F0502020204030204" pitchFamily="34" typeface="Calibri"/>
              </a:rPr>
              <a:t>¿Cómo incide la aplicación de un programa físico recreativo online basado en ejercicios funcionales adaptados en el mejoramiento de la fuerza de un grupo de adultos mayores en confinamiento por la pandemia de COVID-19?</a:t>
            </a:r>
            <a:endParaRPr dirty="0" lang="es-EC" sz="1800">
              <a:solidFill>
                <a:schemeClr val="tx1"/>
              </a:solidFill>
              <a:effectLst/>
              <a:latin charset="0" panose="020F0502020204030204" pitchFamily="34" typeface="Calibri"/>
              <a:ea charset="0" panose="020F0502020204030204" pitchFamily="34" typeface="Calibri"/>
              <a:cs charset="0" panose="02020603050405020304" pitchFamily="18" typeface="Times New Roman"/>
            </a:endParaRPr>
          </a:p>
        </p:txBody>
      </p:sp>
      <p:pic>
        <p:nvPicPr>
          <p:cNvPr descr="Un dibujo de una niña&#10;&#10;Descripción generada automáticamente con confianza baja" id="5" name="Imagen 4">
            <a:extLst>
              <a:ext uri="{FF2B5EF4-FFF2-40B4-BE49-F238E27FC236}">
                <a16:creationId xmlns:a16="http://schemas.microsoft.com/office/drawing/2014/main" id="{27C5A0D6-AC14-4983-A2D4-C8AEF01E3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987" y="3102577"/>
            <a:ext cx="4225235" cy="2535141"/>
          </a:xfrm>
          <a:prstGeom prst="rect">
            <a:avLst/>
          </a:prstGeom>
        </p:spPr>
      </p:pic>
      <p:pic>
        <p:nvPicPr>
          <p:cNvPr descr="Icono&#10;&#10;Descripción generada automáticamente" id="8" name="Imagen 7">
            <a:extLst>
              <a:ext uri="{FF2B5EF4-FFF2-40B4-BE49-F238E27FC236}">
                <a16:creationId xmlns:a16="http://schemas.microsoft.com/office/drawing/2014/main" id="{A34CB5C1-EED2-4D76-ADBA-C0F21AE3F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1411" y="1615366"/>
            <a:ext cx="832102" cy="832102"/>
          </a:xfrm>
          <a:prstGeom prst="rect">
            <a:avLst/>
          </a:prstGeom>
        </p:spPr>
      </p:pic>
      <p:pic>
        <p:nvPicPr>
          <p:cNvPr id="9" name="Imagen 8">
            <a:extLst>
              <a:ext uri="{FF2B5EF4-FFF2-40B4-BE49-F238E27FC236}">
                <a16:creationId xmlns:a16="http://schemas.microsoft.com/office/drawing/2014/main" id="{C11B6563-4600-4E92-BF1A-50DB707F502C}"/>
              </a:ext>
            </a:extLst>
          </p:cNvPr>
          <p:cNvPicPr>
            <a:picLocks noChangeAspect="1"/>
          </p:cNvPicPr>
          <p:nvPr/>
        </p:nvPicPr>
        <p:blipFill>
          <a:blip r:embed="rId4"/>
          <a:stretch>
            <a:fillRect/>
          </a:stretch>
        </p:blipFill>
        <p:spPr>
          <a:xfrm>
            <a:off x="9738033" y="1455999"/>
            <a:ext cx="1475873" cy="1025427"/>
          </a:xfrm>
          <a:prstGeom prst="rect">
            <a:avLst/>
          </a:prstGeom>
        </p:spPr>
      </p:pic>
      <p:pic>
        <p:nvPicPr>
          <p:cNvPr descr="Icono&#10;&#10;Descripción generada automáticamente" id="10" name="Imagen 9">
            <a:extLst>
              <a:ext uri="{FF2B5EF4-FFF2-40B4-BE49-F238E27FC236}">
                <a16:creationId xmlns:a16="http://schemas.microsoft.com/office/drawing/2014/main" id="{B06F5722-47BA-4C35-BA7C-100DF5D96D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396" y="2789528"/>
            <a:ext cx="710131" cy="710131"/>
          </a:xfrm>
          <a:prstGeom prst="rect">
            <a:avLst/>
          </a:prstGeom>
        </p:spPr>
      </p:pic>
      <p:sp>
        <p:nvSpPr>
          <p:cNvPr id="11" name="CuadroTexto 10">
            <a:extLst>
              <a:ext uri="{FF2B5EF4-FFF2-40B4-BE49-F238E27FC236}">
                <a16:creationId xmlns:a16="http://schemas.microsoft.com/office/drawing/2014/main" id="{BC0EC0C0-BC4D-40A6-A9F7-397E0621BA00}"/>
              </a:ext>
            </a:extLst>
          </p:cNvPr>
          <p:cNvSpPr txBox="1"/>
          <p:nvPr/>
        </p:nvSpPr>
        <p:spPr>
          <a:xfrm>
            <a:off x="9544247" y="2821427"/>
            <a:ext cx="1971602" cy="646331"/>
          </a:xfrm>
          <a:prstGeom prst="rect">
            <a:avLst/>
          </a:prstGeom>
          <a:noFill/>
        </p:spPr>
        <p:txBody>
          <a:bodyPr rtlCol="0" wrap="square">
            <a:spAutoFit/>
          </a:bodyPr>
          <a:lstStyle/>
          <a:p>
            <a:r>
              <a:rPr dirty="0" lang="es-EC">
                <a:latin charset="0" panose="020F0502020204030204" pitchFamily="34" typeface="Calibri"/>
                <a:ea charset="0" panose="020F0502020204030204" pitchFamily="34" typeface="Calibri"/>
                <a:cs charset="0" panose="020F0502020204030204" pitchFamily="34" typeface="Calibri"/>
              </a:rPr>
              <a:t>J</a:t>
            </a:r>
            <a:r>
              <a:rPr dirty="0" lang="es-EC" sz="1800">
                <a:effectLst/>
                <a:latin charset="0" panose="020F0502020204030204" pitchFamily="34" typeface="Calibri"/>
                <a:ea charset="0" panose="020F0502020204030204" pitchFamily="34" typeface="Calibri"/>
                <a:cs charset="0" panose="020F0502020204030204" pitchFamily="34" typeface="Calibri"/>
              </a:rPr>
              <a:t>unio – Noviembre del 2021.</a:t>
            </a:r>
            <a:endParaRPr dirty="0" lang="es-EC" sz="1800">
              <a:effectLst/>
              <a:latin charset="0" panose="020F0502020204030204" pitchFamily="34" typeface="Calibri"/>
              <a:ea charset="0" panose="020F0502020204030204" pitchFamily="34" typeface="Calibri"/>
              <a:cs charset="0" panose="02020603050405020304" pitchFamily="18" typeface="Times New Roman"/>
            </a:endParaRPr>
          </a:p>
        </p:txBody>
      </p:sp>
      <p:pic>
        <p:nvPicPr>
          <p:cNvPr descr="Imagen que contiene Interfaz de usuario gráfica&#10;&#10;Descripción generada automáticamente" id="12" name="Imagen 11">
            <a:extLst>
              <a:ext uri="{FF2B5EF4-FFF2-40B4-BE49-F238E27FC236}">
                <a16:creationId xmlns:a16="http://schemas.microsoft.com/office/drawing/2014/main" id="{83412952-A686-441A-86A6-385F24055116}"/>
              </a:ext>
            </a:extLst>
          </p:cNvPr>
          <p:cNvPicPr>
            <a:picLocks noChangeAspect="1"/>
          </p:cNvPicPr>
          <p:nvPr/>
        </p:nvPicPr>
        <p:blipFill rotWithShape="1">
          <a:blip r:embed="rId6">
            <a:extLst>
              <a:ext uri="{28A0092B-C50C-407E-A947-70E740481C1C}">
                <a14:useLocalDpi xmlns:a14="http://schemas.microsoft.com/office/drawing/2010/main" val="0"/>
              </a:ext>
            </a:extLst>
          </a:blip>
          <a:srcRect b="-34"/>
          <a:stretch/>
        </p:blipFill>
        <p:spPr>
          <a:xfrm>
            <a:off x="8761412" y="3788974"/>
            <a:ext cx="1803420" cy="1609732"/>
          </a:xfrm>
          <a:prstGeom prst="rect">
            <a:avLst/>
          </a:prstGeom>
        </p:spPr>
      </p:pic>
      <p:pic>
        <p:nvPicPr>
          <p:cNvPr descr="Icono&#10;&#10;Descripción generada automáticamente" id="13" name="Imagen 12">
            <a:extLst>
              <a:ext uri="{FF2B5EF4-FFF2-40B4-BE49-F238E27FC236}">
                <a16:creationId xmlns:a16="http://schemas.microsoft.com/office/drawing/2014/main" id="{3ABD0272-7637-4A53-9317-5B8318964D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4832" y="4261556"/>
            <a:ext cx="703709" cy="703709"/>
          </a:xfrm>
          <a:prstGeom prst="rect">
            <a:avLst/>
          </a:prstGeom>
        </p:spPr>
      </p:pic>
      <p:sp>
        <p:nvSpPr>
          <p:cNvPr id="4" name="CuadroTexto 3">
            <a:extLst>
              <a:ext uri="{FF2B5EF4-FFF2-40B4-BE49-F238E27FC236}">
                <a16:creationId xmlns:a16="http://schemas.microsoft.com/office/drawing/2014/main" id="{F53EF5D4-99EB-4D8E-A6A8-4D1DCE8B1EE3}"/>
              </a:ext>
            </a:extLst>
          </p:cNvPr>
          <p:cNvSpPr txBox="1"/>
          <p:nvPr/>
        </p:nvSpPr>
        <p:spPr>
          <a:xfrm>
            <a:off x="6928591" y="1846751"/>
            <a:ext cx="1301005" cy="369332"/>
          </a:xfrm>
          <a:prstGeom prst="rect">
            <a:avLst/>
          </a:prstGeom>
          <a:solidFill>
            <a:srgbClr val="0B7242"/>
          </a:solidFill>
          <a:ln>
            <a:solidFill>
              <a:srgbClr val="9EB786"/>
            </a:solidFill>
          </a:ln>
        </p:spPr>
        <p:txBody>
          <a:bodyPr rtlCol="0" wrap="square">
            <a:spAutoFit/>
          </a:bodyPr>
          <a:lstStyle/>
          <a:p>
            <a:r>
              <a:rPr dirty="0" lang="es-ES">
                <a:solidFill>
                  <a:schemeClr val="bg1"/>
                </a:solidFill>
              </a:rPr>
              <a:t>Espacial</a:t>
            </a:r>
            <a:endParaRPr dirty="0" lang="es-EC">
              <a:solidFill>
                <a:schemeClr val="bg1"/>
              </a:solidFill>
            </a:endParaRPr>
          </a:p>
        </p:txBody>
      </p:sp>
      <p:sp>
        <p:nvSpPr>
          <p:cNvPr id="14" name="CuadroTexto 13">
            <a:extLst>
              <a:ext uri="{FF2B5EF4-FFF2-40B4-BE49-F238E27FC236}">
                <a16:creationId xmlns:a16="http://schemas.microsoft.com/office/drawing/2014/main" id="{9BE9A881-830E-43E0-AA09-455899DCB025}"/>
              </a:ext>
            </a:extLst>
          </p:cNvPr>
          <p:cNvSpPr txBox="1"/>
          <p:nvPr/>
        </p:nvSpPr>
        <p:spPr>
          <a:xfrm>
            <a:off x="6928591" y="2959926"/>
            <a:ext cx="1345600" cy="369332"/>
          </a:xfrm>
          <a:prstGeom prst="rect">
            <a:avLst/>
          </a:prstGeom>
          <a:solidFill>
            <a:srgbClr val="0B7242"/>
          </a:solidFill>
          <a:ln>
            <a:solidFill>
              <a:srgbClr val="9EB786"/>
            </a:solidFill>
          </a:ln>
        </p:spPr>
        <p:txBody>
          <a:bodyPr rtlCol="0" wrap="square">
            <a:spAutoFit/>
          </a:bodyPr>
          <a:lstStyle/>
          <a:p>
            <a:r>
              <a:rPr dirty="0" lang="es-ES">
                <a:solidFill>
                  <a:schemeClr val="bg1"/>
                </a:solidFill>
              </a:rPr>
              <a:t>Temporal</a:t>
            </a:r>
            <a:endParaRPr dirty="0" lang="es-EC">
              <a:solidFill>
                <a:schemeClr val="bg1"/>
              </a:solidFill>
            </a:endParaRPr>
          </a:p>
        </p:txBody>
      </p:sp>
      <p:sp>
        <p:nvSpPr>
          <p:cNvPr id="15" name="CuadroTexto 14">
            <a:extLst>
              <a:ext uri="{FF2B5EF4-FFF2-40B4-BE49-F238E27FC236}">
                <a16:creationId xmlns:a16="http://schemas.microsoft.com/office/drawing/2014/main" id="{6BB68EF3-CB0F-4994-8B27-FE56192C2A8E}"/>
              </a:ext>
            </a:extLst>
          </p:cNvPr>
          <p:cNvSpPr txBox="1"/>
          <p:nvPr/>
        </p:nvSpPr>
        <p:spPr>
          <a:xfrm>
            <a:off x="6883996" y="4428744"/>
            <a:ext cx="1345600" cy="369332"/>
          </a:xfrm>
          <a:prstGeom prst="rect">
            <a:avLst/>
          </a:prstGeom>
          <a:solidFill>
            <a:srgbClr val="0B7242"/>
          </a:solidFill>
          <a:ln>
            <a:solidFill>
              <a:srgbClr val="9EB786"/>
            </a:solidFill>
          </a:ln>
        </p:spPr>
        <p:txBody>
          <a:bodyPr rtlCol="0" wrap="square">
            <a:spAutoFit/>
          </a:bodyPr>
          <a:lstStyle/>
          <a:p>
            <a:r>
              <a:rPr dirty="0" lang="es-ES">
                <a:solidFill>
                  <a:schemeClr val="bg1"/>
                </a:solidFill>
              </a:rPr>
              <a:t>De campo</a:t>
            </a:r>
            <a:endParaRPr dirty="0" lang="es-EC">
              <a:solidFill>
                <a:schemeClr val="bg1"/>
              </a:solidFill>
            </a:endParaRPr>
          </a:p>
        </p:txBody>
      </p:sp>
    </p:spTree>
    <p:extLst>
      <p:ext uri="{BB962C8B-B14F-4D97-AF65-F5344CB8AC3E}">
        <p14:creationId xmlns:p14="http://schemas.microsoft.com/office/powerpoint/2010/main" val="2526686540"/>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4" presetSubtype="10">
                                  <p:stCondLst>
                                    <p:cond delay="0"/>
                                  </p:stCondLst>
                                  <p:childTnLst>
                                    <p:set>
                                      <p:cBhvr>
                                        <p:cTn dur="1" fill="hold" id="6">
                                          <p:stCondLst>
                                            <p:cond delay="0"/>
                                          </p:stCondLst>
                                        </p:cTn>
                                        <p:tgtEl>
                                          <p:spTgt spid="3">
                                            <p:txEl>
                                              <p:pRg end="0" st="0"/>
                                            </p:txEl>
                                          </p:spTgt>
                                        </p:tgtEl>
                                        <p:attrNameLst>
                                          <p:attrName>style.visibility</p:attrName>
                                        </p:attrNameLst>
                                      </p:cBhvr>
                                      <p:to>
                                        <p:strVal val="visible"/>
                                      </p:to>
                                    </p:set>
                                    <p:animEffect filter="randombar(horizontal)" transition="in">
                                      <p:cBhvr>
                                        <p:cTn dur="500" id="7"/>
                                        <p:tgtEl>
                                          <p:spTgt spid="3">
                                            <p:txEl>
                                              <p:pRg end="0" st="0"/>
                                            </p:txEl>
                                          </p:spTgt>
                                        </p:tgtEl>
                                      </p:cBhvr>
                                    </p:animEffect>
                                  </p:childTnLst>
                                </p:cTn>
                              </p:par>
                              <p:par>
                                <p:cTn fill="hold" id="8" nodeType="withEffect" presetClass="entr" presetID="14" presetSubtype="10">
                                  <p:stCondLst>
                                    <p:cond delay="0"/>
                                  </p:stCondLst>
                                  <p:childTnLst>
                                    <p:set>
                                      <p:cBhvr>
                                        <p:cTn dur="1" fill="hold" id="9">
                                          <p:stCondLst>
                                            <p:cond delay="0"/>
                                          </p:stCondLst>
                                        </p:cTn>
                                        <p:tgtEl>
                                          <p:spTgt spid="5"/>
                                        </p:tgtEl>
                                        <p:attrNameLst>
                                          <p:attrName>style.visibility</p:attrName>
                                        </p:attrNameLst>
                                      </p:cBhvr>
                                      <p:to>
                                        <p:strVal val="visible"/>
                                      </p:to>
                                    </p:set>
                                    <p:animEffect filter="randombar(horizontal)" transition="in">
                                      <p:cBhvr>
                                        <p:cTn dur="500" id="10"/>
                                        <p:tgtEl>
                                          <p:spTgt spid="5"/>
                                        </p:tgtEl>
                                      </p:cBhvr>
                                    </p:animEffect>
                                  </p:childTnLst>
                                </p:cTn>
                              </p:par>
                            </p:childTnLst>
                          </p:cTn>
                        </p:par>
                      </p:childTnLst>
                    </p:cTn>
                  </p:par>
                  <p:par>
                    <p:cTn fill="hold" id="11">
                      <p:stCondLst>
                        <p:cond delay="indefinite"/>
                      </p:stCondLst>
                      <p:childTnLst>
                        <p:par>
                          <p:cTn fill="hold" id="12">
                            <p:stCondLst>
                              <p:cond delay="0"/>
                            </p:stCondLst>
                            <p:childTnLst>
                              <p:par>
                                <p:cTn fill="hold" grpId="0" id="13" nodeType="clickEffect" presetClass="entr" presetID="10" presetSubtype="0">
                                  <p:stCondLst>
                                    <p:cond delay="0"/>
                                  </p:stCondLst>
                                  <p:childTnLst>
                                    <p:set>
                                      <p:cBhvr>
                                        <p:cTn dur="1" fill="hold" id="14">
                                          <p:stCondLst>
                                            <p:cond delay="0"/>
                                          </p:stCondLst>
                                        </p:cTn>
                                        <p:tgtEl>
                                          <p:spTgt spid="4"/>
                                        </p:tgtEl>
                                        <p:attrNameLst>
                                          <p:attrName>style.visibility</p:attrName>
                                        </p:attrNameLst>
                                      </p:cBhvr>
                                      <p:to>
                                        <p:strVal val="visible"/>
                                      </p:to>
                                    </p:set>
                                    <p:animEffect filter="fade" transition="in">
                                      <p:cBhvr>
                                        <p:cTn dur="500" id="15"/>
                                        <p:tgtEl>
                                          <p:spTgt spid="4"/>
                                        </p:tgtEl>
                                      </p:cBhvr>
                                    </p:animEffect>
                                  </p:childTnLst>
                                </p:cTn>
                              </p:par>
                              <p:par>
                                <p:cTn fill="hold" id="16" nodeType="withEffect" presetClass="entr" presetID="10" presetSubtype="0">
                                  <p:stCondLst>
                                    <p:cond delay="0"/>
                                  </p:stCondLst>
                                  <p:childTnLst>
                                    <p:set>
                                      <p:cBhvr>
                                        <p:cTn dur="1" fill="hold" id="17">
                                          <p:stCondLst>
                                            <p:cond delay="0"/>
                                          </p:stCondLst>
                                        </p:cTn>
                                        <p:tgtEl>
                                          <p:spTgt spid="8"/>
                                        </p:tgtEl>
                                        <p:attrNameLst>
                                          <p:attrName>style.visibility</p:attrName>
                                        </p:attrNameLst>
                                      </p:cBhvr>
                                      <p:to>
                                        <p:strVal val="visible"/>
                                      </p:to>
                                    </p:set>
                                    <p:animEffect filter="fade" transition="in">
                                      <p:cBhvr>
                                        <p:cTn dur="500" id="18"/>
                                        <p:tgtEl>
                                          <p:spTgt spid="8"/>
                                        </p:tgtEl>
                                      </p:cBhvr>
                                    </p:animEffect>
                                  </p:childTnLst>
                                </p:cTn>
                              </p:par>
                              <p:par>
                                <p:cTn fill="hold" id="19" nodeType="withEffect" presetClass="entr" presetID="10" presetSubtype="0">
                                  <p:stCondLst>
                                    <p:cond delay="0"/>
                                  </p:stCondLst>
                                  <p:childTnLst>
                                    <p:set>
                                      <p:cBhvr>
                                        <p:cTn dur="1" fill="hold" id="20">
                                          <p:stCondLst>
                                            <p:cond delay="0"/>
                                          </p:stCondLst>
                                        </p:cTn>
                                        <p:tgtEl>
                                          <p:spTgt spid="9"/>
                                        </p:tgtEl>
                                        <p:attrNameLst>
                                          <p:attrName>style.visibility</p:attrName>
                                        </p:attrNameLst>
                                      </p:cBhvr>
                                      <p:to>
                                        <p:strVal val="visible"/>
                                      </p:to>
                                    </p:set>
                                    <p:animEffect filter="fade" transition="in">
                                      <p:cBhvr>
                                        <p:cTn dur="500" id="21"/>
                                        <p:tgtEl>
                                          <p:spTgt spid="9"/>
                                        </p:tgtEl>
                                      </p:cBhvr>
                                    </p:animEffect>
                                  </p:childTnLst>
                                </p:cTn>
                              </p:par>
                            </p:childTnLst>
                          </p:cTn>
                        </p:par>
                      </p:childTnLst>
                    </p:cTn>
                  </p:par>
                  <p:par>
                    <p:cTn fill="hold" id="22">
                      <p:stCondLst>
                        <p:cond delay="indefinite"/>
                      </p:stCondLst>
                      <p:childTnLst>
                        <p:par>
                          <p:cTn fill="hold" id="23">
                            <p:stCondLst>
                              <p:cond delay="0"/>
                            </p:stCondLst>
                            <p:childTnLst>
                              <p:par>
                                <p:cTn fill="hold" grpId="0" id="24" nodeType="clickEffect" presetClass="entr" presetID="2" presetSubtype="4">
                                  <p:stCondLst>
                                    <p:cond delay="0"/>
                                  </p:stCondLst>
                                  <p:childTnLst>
                                    <p:set>
                                      <p:cBhvr>
                                        <p:cTn dur="1" fill="hold" id="25">
                                          <p:stCondLst>
                                            <p:cond delay="0"/>
                                          </p:stCondLst>
                                        </p:cTn>
                                        <p:tgtEl>
                                          <p:spTgt spid="14"/>
                                        </p:tgtEl>
                                        <p:attrNameLst>
                                          <p:attrName>style.visibility</p:attrName>
                                        </p:attrNameLst>
                                      </p:cBhvr>
                                      <p:to>
                                        <p:strVal val="visible"/>
                                      </p:to>
                                    </p:set>
                                    <p:anim calcmode="lin" valueType="num">
                                      <p:cBhvr additive="base">
                                        <p:cTn dur="500" fill="hold" id="26"/>
                                        <p:tgtEl>
                                          <p:spTgt spid="14"/>
                                        </p:tgtEl>
                                        <p:attrNameLst>
                                          <p:attrName>ppt_x</p:attrName>
                                        </p:attrNameLst>
                                      </p:cBhvr>
                                      <p:tavLst>
                                        <p:tav tm="0">
                                          <p:val>
                                            <p:strVal val="#ppt_x"/>
                                          </p:val>
                                        </p:tav>
                                        <p:tav tm="100000">
                                          <p:val>
                                            <p:strVal val="#ppt_x"/>
                                          </p:val>
                                        </p:tav>
                                      </p:tavLst>
                                    </p:anim>
                                    <p:anim calcmode="lin" valueType="num">
                                      <p:cBhvr additive="base">
                                        <p:cTn dur="500" fill="hold" id="27"/>
                                        <p:tgtEl>
                                          <p:spTgt spid="14"/>
                                        </p:tgtEl>
                                        <p:attrNameLst>
                                          <p:attrName>ppt_y</p:attrName>
                                        </p:attrNameLst>
                                      </p:cBhvr>
                                      <p:tavLst>
                                        <p:tav tm="0">
                                          <p:val>
                                            <p:strVal val="1+#ppt_h/2"/>
                                          </p:val>
                                        </p:tav>
                                        <p:tav tm="100000">
                                          <p:val>
                                            <p:strVal val="#ppt_y"/>
                                          </p:val>
                                        </p:tav>
                                      </p:tavLst>
                                    </p:anim>
                                  </p:childTnLst>
                                </p:cTn>
                              </p:par>
                              <p:par>
                                <p:cTn fill="hold" id="28" nodeType="withEffect" presetClass="entr" presetID="2" presetSubtype="4">
                                  <p:stCondLst>
                                    <p:cond delay="0"/>
                                  </p:stCondLst>
                                  <p:childTnLst>
                                    <p:set>
                                      <p:cBhvr>
                                        <p:cTn dur="1" fill="hold" id="29">
                                          <p:stCondLst>
                                            <p:cond delay="0"/>
                                          </p:stCondLst>
                                        </p:cTn>
                                        <p:tgtEl>
                                          <p:spTgt spid="10"/>
                                        </p:tgtEl>
                                        <p:attrNameLst>
                                          <p:attrName>style.visibility</p:attrName>
                                        </p:attrNameLst>
                                      </p:cBhvr>
                                      <p:to>
                                        <p:strVal val="visible"/>
                                      </p:to>
                                    </p:set>
                                    <p:anim calcmode="lin" valueType="num">
                                      <p:cBhvr additive="base">
                                        <p:cTn dur="500" fill="hold" id="30"/>
                                        <p:tgtEl>
                                          <p:spTgt spid="10"/>
                                        </p:tgtEl>
                                        <p:attrNameLst>
                                          <p:attrName>ppt_x</p:attrName>
                                        </p:attrNameLst>
                                      </p:cBhvr>
                                      <p:tavLst>
                                        <p:tav tm="0">
                                          <p:val>
                                            <p:strVal val="#ppt_x"/>
                                          </p:val>
                                        </p:tav>
                                        <p:tav tm="100000">
                                          <p:val>
                                            <p:strVal val="#ppt_x"/>
                                          </p:val>
                                        </p:tav>
                                      </p:tavLst>
                                    </p:anim>
                                    <p:anim calcmode="lin" valueType="num">
                                      <p:cBhvr additive="base">
                                        <p:cTn dur="500" fill="hold" id="31"/>
                                        <p:tgtEl>
                                          <p:spTgt spid="10"/>
                                        </p:tgtEl>
                                        <p:attrNameLst>
                                          <p:attrName>ppt_y</p:attrName>
                                        </p:attrNameLst>
                                      </p:cBhvr>
                                      <p:tavLst>
                                        <p:tav tm="0">
                                          <p:val>
                                            <p:strVal val="1+#ppt_h/2"/>
                                          </p:val>
                                        </p:tav>
                                        <p:tav tm="100000">
                                          <p:val>
                                            <p:strVal val="#ppt_y"/>
                                          </p:val>
                                        </p:tav>
                                      </p:tavLst>
                                    </p:anim>
                                  </p:childTnLst>
                                </p:cTn>
                              </p:par>
                              <p:par>
                                <p:cTn fill="hold" grpId="0" id="32" nodeType="withEffect" presetClass="entr" presetID="2" presetSubtype="4">
                                  <p:stCondLst>
                                    <p:cond delay="0"/>
                                  </p:stCondLst>
                                  <p:childTnLst>
                                    <p:set>
                                      <p:cBhvr>
                                        <p:cTn dur="1" fill="hold" id="33">
                                          <p:stCondLst>
                                            <p:cond delay="0"/>
                                          </p:stCondLst>
                                        </p:cTn>
                                        <p:tgtEl>
                                          <p:spTgt spid="11"/>
                                        </p:tgtEl>
                                        <p:attrNameLst>
                                          <p:attrName>style.visibility</p:attrName>
                                        </p:attrNameLst>
                                      </p:cBhvr>
                                      <p:to>
                                        <p:strVal val="visible"/>
                                      </p:to>
                                    </p:set>
                                    <p:anim calcmode="lin" valueType="num">
                                      <p:cBhvr additive="base">
                                        <p:cTn dur="500" fill="hold" id="34"/>
                                        <p:tgtEl>
                                          <p:spTgt spid="11"/>
                                        </p:tgtEl>
                                        <p:attrNameLst>
                                          <p:attrName>ppt_x</p:attrName>
                                        </p:attrNameLst>
                                      </p:cBhvr>
                                      <p:tavLst>
                                        <p:tav tm="0">
                                          <p:val>
                                            <p:strVal val="#ppt_x"/>
                                          </p:val>
                                        </p:tav>
                                        <p:tav tm="100000">
                                          <p:val>
                                            <p:strVal val="#ppt_x"/>
                                          </p:val>
                                        </p:tav>
                                      </p:tavLst>
                                    </p:anim>
                                    <p:anim calcmode="lin" valueType="num">
                                      <p:cBhvr additive="base">
                                        <p:cTn dur="500" fill="hold" id="35"/>
                                        <p:tgtEl>
                                          <p:spTgt spid="11"/>
                                        </p:tgtEl>
                                        <p:attrNameLst>
                                          <p:attrName>ppt_y</p:attrName>
                                        </p:attrNameLst>
                                      </p:cBhvr>
                                      <p:tavLst>
                                        <p:tav tm="0">
                                          <p:val>
                                            <p:strVal val="1+#ppt_h/2"/>
                                          </p:val>
                                        </p:tav>
                                        <p:tav tm="100000">
                                          <p:val>
                                            <p:strVal val="#ppt_y"/>
                                          </p:val>
                                        </p:tav>
                                      </p:tavLst>
                                    </p:anim>
                                  </p:childTnLst>
                                </p:cTn>
                              </p:par>
                            </p:childTnLst>
                          </p:cTn>
                        </p:par>
                      </p:childTnLst>
                    </p:cTn>
                  </p:par>
                  <p:par>
                    <p:cTn fill="hold" id="36">
                      <p:stCondLst>
                        <p:cond delay="indefinite"/>
                      </p:stCondLst>
                      <p:childTnLst>
                        <p:par>
                          <p:cTn fill="hold" id="37">
                            <p:stCondLst>
                              <p:cond delay="0"/>
                            </p:stCondLst>
                            <p:childTnLst>
                              <p:par>
                                <p:cTn fill="hold" grpId="0" id="38" nodeType="clickEffect" presetClass="entr" presetID="22" presetSubtype="4">
                                  <p:stCondLst>
                                    <p:cond delay="0"/>
                                  </p:stCondLst>
                                  <p:childTnLst>
                                    <p:set>
                                      <p:cBhvr>
                                        <p:cTn dur="1" fill="hold" id="39">
                                          <p:stCondLst>
                                            <p:cond delay="0"/>
                                          </p:stCondLst>
                                        </p:cTn>
                                        <p:tgtEl>
                                          <p:spTgt spid="15"/>
                                        </p:tgtEl>
                                        <p:attrNameLst>
                                          <p:attrName>style.visibility</p:attrName>
                                        </p:attrNameLst>
                                      </p:cBhvr>
                                      <p:to>
                                        <p:strVal val="visible"/>
                                      </p:to>
                                    </p:set>
                                    <p:animEffect filter="wipe(down)" transition="in">
                                      <p:cBhvr>
                                        <p:cTn dur="500" id="40"/>
                                        <p:tgtEl>
                                          <p:spTgt spid="15"/>
                                        </p:tgtEl>
                                      </p:cBhvr>
                                    </p:animEffect>
                                  </p:childTnLst>
                                </p:cTn>
                              </p:par>
                              <p:par>
                                <p:cTn fill="hold" id="41" nodeType="withEffect" presetClass="entr" presetID="22" presetSubtype="4">
                                  <p:stCondLst>
                                    <p:cond delay="0"/>
                                  </p:stCondLst>
                                  <p:childTnLst>
                                    <p:set>
                                      <p:cBhvr>
                                        <p:cTn dur="1" fill="hold" id="42">
                                          <p:stCondLst>
                                            <p:cond delay="0"/>
                                          </p:stCondLst>
                                        </p:cTn>
                                        <p:tgtEl>
                                          <p:spTgt spid="12"/>
                                        </p:tgtEl>
                                        <p:attrNameLst>
                                          <p:attrName>style.visibility</p:attrName>
                                        </p:attrNameLst>
                                      </p:cBhvr>
                                      <p:to>
                                        <p:strVal val="visible"/>
                                      </p:to>
                                    </p:set>
                                    <p:animEffect filter="wipe(down)" transition="in">
                                      <p:cBhvr>
                                        <p:cTn dur="500" id="43"/>
                                        <p:tgtEl>
                                          <p:spTgt spid="12"/>
                                        </p:tgtEl>
                                      </p:cBhvr>
                                    </p:animEffect>
                                  </p:childTnLst>
                                </p:cTn>
                              </p:par>
                              <p:par>
                                <p:cTn fill="hold" id="44" nodeType="withEffect" presetClass="entr" presetID="22" presetSubtype="4">
                                  <p:stCondLst>
                                    <p:cond delay="0"/>
                                  </p:stCondLst>
                                  <p:childTnLst>
                                    <p:set>
                                      <p:cBhvr>
                                        <p:cTn dur="1" fill="hold" id="45">
                                          <p:stCondLst>
                                            <p:cond delay="0"/>
                                          </p:stCondLst>
                                        </p:cTn>
                                        <p:tgtEl>
                                          <p:spTgt spid="13"/>
                                        </p:tgtEl>
                                        <p:attrNameLst>
                                          <p:attrName>style.visibility</p:attrName>
                                        </p:attrNameLst>
                                      </p:cBhvr>
                                      <p:to>
                                        <p:strVal val="visible"/>
                                      </p:to>
                                    </p:set>
                                    <p:animEffect filter="wipe(down)" transition="in">
                                      <p:cBhvr>
                                        <p:cTn dur="500" id="46"/>
                                        <p:tgtEl>
                                          <p:spTgt spid="13"/>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build="p" grpId="0" spid="3"/>
      <p:bldP grpId="0" spid="11"/>
      <p:bldP animBg="1" grpId="0" spid="4"/>
      <p:bldP animBg="1" grpId="0" spid="14"/>
      <p:bldP animBg="1" grpId="0" spid="15"/>
    </p:bldLst>
  </p:timing>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96B189-A958-4972-8D9A-D90694397E08}"/>
              </a:ext>
            </a:extLst>
          </p:cNvPr>
          <p:cNvSpPr>
            <a:spLocks noGrp="1"/>
          </p:cNvSpPr>
          <p:nvPr>
            <p:ph type="title"/>
          </p:nvPr>
        </p:nvSpPr>
        <p:spPr/>
        <p:txBody>
          <a:bodyPr/>
          <a:lstStyle/>
          <a:p>
            <a:r>
              <a:rPr b="1" dirty="0" lang="es-EC" sz="2400">
                <a:solidFill>
                  <a:schemeClr val="tx1"/>
                </a:solidFill>
                <a:effectLst/>
                <a:latin charset="0" panose="020F0502020204030204" pitchFamily="34" typeface="Calibri"/>
                <a:ea charset="0" panose="020F0502020204030204" pitchFamily="34" typeface="Calibri"/>
                <a:cs charset="0" panose="020F0502020204030204" pitchFamily="34" typeface="Calibri"/>
              </a:rPr>
              <a:t>Justificación</a:t>
            </a:r>
            <a:endParaRPr dirty="0" lang="es-EC" sz="4000">
              <a:solidFill>
                <a:schemeClr val="tx1"/>
              </a:solidFill>
            </a:endParaRPr>
          </a:p>
        </p:txBody>
      </p:sp>
      <p:pic>
        <p:nvPicPr>
          <p:cNvPr id="19" name="Imagen 18">
            <a:extLst>
              <a:ext uri="{FF2B5EF4-FFF2-40B4-BE49-F238E27FC236}">
                <a16:creationId xmlns:a16="http://schemas.microsoft.com/office/drawing/2014/main" id="{2F8B6453-78AA-4190-9BC8-98F024CE684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32" r="218"/>
          <a:stretch/>
        </p:blipFill>
        <p:spPr>
          <a:xfrm>
            <a:off x="8423506" y="766074"/>
            <a:ext cx="3396958" cy="4654111"/>
          </a:xfrm>
          <a:prstGeom prst="roundRect">
            <a:avLst>
              <a:gd fmla="val 34038" name="adj"/>
            </a:avLst>
          </a:prstGeom>
          <a:ln>
            <a:noFill/>
          </a:ln>
          <a:effectLst>
            <a:outerShdw algn="tl" blurRad="76200" dir="7800000" dist="38100" rotWithShape="0">
              <a:srgbClr val="000000">
                <a:alpha val="40000"/>
              </a:srgbClr>
            </a:outerShdw>
          </a:effectLst>
          <a:scene3d>
            <a:camera prst="orthographicFront"/>
            <a:lightRig dir="t" rig="contrasting">
              <a:rot lat="0" lon="0" rev="4200000"/>
            </a:lightRig>
          </a:scene3d>
          <a:sp3d prstMaterial="plastic">
            <a:bevelT h="114300" prst="relaxedInset" w="381000"/>
            <a:contourClr>
              <a:srgbClr val="969696"/>
            </a:contourClr>
          </a:sp3d>
        </p:spPr>
      </p:pic>
      <p:pic>
        <p:nvPicPr>
          <p:cNvPr descr="Hombre sentado en una banca de madera&#10;&#10;Descripción generada automáticamente" id="7" name="Imagen 6">
            <a:extLst>
              <a:ext uri="{FF2B5EF4-FFF2-40B4-BE49-F238E27FC236}">
                <a16:creationId xmlns:a16="http://schemas.microsoft.com/office/drawing/2014/main" id="{88349596-4B34-40A7-BE4A-58802EDD8B6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229905" y="853538"/>
            <a:ext cx="4523442" cy="2113758"/>
          </a:xfrm>
          <a:prstGeom prst="roundRect">
            <a:avLst>
              <a:gd fmla="val 41902" name="adj"/>
            </a:avLst>
          </a:prstGeom>
          <a:ln>
            <a:noFill/>
          </a:ln>
          <a:effectLst>
            <a:outerShdw algn="tl" blurRad="76200" dir="7800000" dist="38100" rotWithShape="0">
              <a:srgbClr val="000000">
                <a:alpha val="40000"/>
              </a:srgbClr>
            </a:outerShdw>
          </a:effectLst>
          <a:scene3d>
            <a:camera prst="orthographicFront"/>
            <a:lightRig dir="t" rig="contrasting">
              <a:rot lat="0" lon="0" rev="4200000"/>
            </a:lightRig>
          </a:scene3d>
          <a:sp3d prstMaterial="plastic">
            <a:bevelT h="114300" prst="relaxedInset" w="381000"/>
            <a:contourClr>
              <a:srgbClr val="969696"/>
            </a:contourClr>
          </a:sp3d>
        </p:spPr>
      </p:pic>
      <p:pic>
        <p:nvPicPr>
          <p:cNvPr descr="Imagen que contiene dibujo&#10;&#10;Descripción generada automáticamente" id="13" name="Imagen 12">
            <a:extLst>
              <a:ext uri="{FF2B5EF4-FFF2-40B4-BE49-F238E27FC236}">
                <a16:creationId xmlns:a16="http://schemas.microsoft.com/office/drawing/2014/main" id="{2A8A46AE-041F-4F9C-8F10-60ED2718879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b="93500" l="10000" r="90000" t="4667">
                        <a14:foregroundMark x1="32250" x2="32250" y1="13167" y2="13167"/>
                        <a14:foregroundMark x1="35000" x2="35000" y1="7667" y2="7667"/>
                        <a14:foregroundMark x1="33500" x2="33500" y1="9833" y2="9833"/>
                        <a14:foregroundMark x1="44625" x2="44625" y1="6833" y2="6833"/>
                        <a14:foregroundMark x1="50125" x2="50125" y1="6167" y2="6167"/>
                        <a14:foregroundMark x1="47500" x2="47500" y1="4833" y2="4833"/>
                        <a14:foregroundMark x1="62125" x2="62125" y1="33333" y2="33333"/>
                        <a14:foregroundMark x1="72625" x2="72625" y1="40333" y2="40333"/>
                        <a14:foregroundMark x1="58375" x2="58375" y1="39333" y2="39333"/>
                        <a14:foregroundMark x1="52250" x2="52250" y1="93500" y2="93500"/>
                        <a14:foregroundMark x1="59625" x2="59625" y1="51333" y2="51333"/>
                      </a14:backgroundRemoval>
                    </a14:imgEffect>
                  </a14:imgLayer>
                </a14:imgProps>
              </a:ext>
              <a:ext uri="{28A0092B-C50C-407E-A947-70E740481C1C}">
                <a14:useLocalDpi xmlns:a14="http://schemas.microsoft.com/office/drawing/2010/main" val="0"/>
              </a:ext>
            </a:extLst>
          </a:blip>
          <a:stretch>
            <a:fillRect/>
          </a:stretch>
        </p:blipFill>
        <p:spPr>
          <a:xfrm>
            <a:off x="538484" y="3779556"/>
            <a:ext cx="2652046" cy="1989035"/>
          </a:xfrm>
          <a:prstGeom prst="rect">
            <a:avLst/>
          </a:prstGeom>
        </p:spPr>
      </p:pic>
      <p:pic>
        <p:nvPicPr>
          <p:cNvPr descr="Dibujo animado de una persona&#10;&#10;Descripción generada automáticamente con confianza media" id="16" name="Imagen 15">
            <a:extLst>
              <a:ext uri="{FF2B5EF4-FFF2-40B4-BE49-F238E27FC236}">
                <a16:creationId xmlns:a16="http://schemas.microsoft.com/office/drawing/2014/main" id="{AE791B48-0C55-4923-AAAC-42590F311D5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b="90000" l="10000" r="90000" t="10000">
                        <a14:foregroundMark x1="17969" x2="17969" y1="34583" y2="34583"/>
                        <a14:foregroundMark x1="19688" x2="19688" y1="26111" y2="26111"/>
                        <a14:foregroundMark x1="17813" x2="17813" y1="25556" y2="25556"/>
                        <a14:foregroundMark x1="17891" x2="17891" y1="25000" y2="25000"/>
                        <a14:foregroundMark x1="27266" x2="27266" y1="31111" y2="31111"/>
                        <a14:foregroundMark x1="37031" x2="37031" y1="32917" y2="32917"/>
                        <a14:foregroundMark x1="39844" x2="39844" y1="36389" y2="36389"/>
                        <a14:foregroundMark x1="39766" x2="39766" y1="36389" y2="36389"/>
                        <a14:foregroundMark x1="39609" x2="39609" y1="50556" y2="50556"/>
                        <a14:foregroundMark x1="39297" x2="39297" y1="53472" y2="53472"/>
                        <a14:foregroundMark x1="55313" x2="55313" y1="49583" y2="49583"/>
                        <a14:foregroundMark x1="77813" x2="77813" y1="28889" y2="28889"/>
                        <a14:foregroundMark x1="76641" x2="76641" y1="29722" y2="29722"/>
                        <a14:foregroundMark x1="81484" x2="81484" y1="28750" y2="28750"/>
                        <a14:foregroundMark x1="14766" x2="14766" y1="30417" y2="30417"/>
                        <a14:foregroundMark x1="15781" x2="15781" y1="28333" y2="28333"/>
                        <a14:foregroundMark x1="22969" x2="22969" y1="24028" y2="24028"/>
                        <a14:foregroundMark x1="19375" x2="19375" y1="24444" y2="24444"/>
                        <a14:foregroundMark x1="17656" x2="17656" y1="27361" y2="27361"/>
                        <a14:foregroundMark x1="17813" x2="17813" y1="23056" y2="23056"/>
                        <a14:foregroundMark x1="15469" x2="15469" y1="25278" y2="25278"/>
                        <a14:foregroundMark x1="16875" x2="16875" y1="23889" y2="23889"/>
                        <a14:foregroundMark x1="14453" x2="14453" y1="28472" y2="28472"/>
                        <a14:foregroundMark x1="39375" x2="39375" y1="88472" y2="88472"/>
                      </a14:backgroundRemoval>
                    </a14:imgEffect>
                  </a14:imgLayer>
                </a14:imgProps>
              </a:ext>
              <a:ext uri="{28A0092B-C50C-407E-A947-70E740481C1C}">
                <a14:useLocalDpi xmlns:a14="http://schemas.microsoft.com/office/drawing/2010/main" val="0"/>
              </a:ext>
            </a:extLst>
          </a:blip>
          <a:stretch>
            <a:fillRect/>
          </a:stretch>
        </p:blipFill>
        <p:spPr>
          <a:xfrm>
            <a:off x="3768494" y="3629610"/>
            <a:ext cx="4759676" cy="2677318"/>
          </a:xfrm>
          <a:prstGeom prst="rect">
            <a:avLst/>
          </a:prstGeom>
        </p:spPr>
      </p:pic>
      <p:sp>
        <p:nvSpPr>
          <p:cNvPr id="17" name="Flecha: a la derecha 16">
            <a:extLst>
              <a:ext uri="{FF2B5EF4-FFF2-40B4-BE49-F238E27FC236}">
                <a16:creationId xmlns:a16="http://schemas.microsoft.com/office/drawing/2014/main" id="{57BB6F51-2584-4ABA-B006-95856D5D91FA}"/>
              </a:ext>
            </a:extLst>
          </p:cNvPr>
          <p:cNvSpPr/>
          <p:nvPr/>
        </p:nvSpPr>
        <p:spPr>
          <a:xfrm>
            <a:off x="3348022" y="4774074"/>
            <a:ext cx="840944" cy="388391"/>
          </a:xfrm>
          <a:prstGeom prst="rightArrow">
            <a:avLst/>
          </a:prstGeom>
          <a:solidFill>
            <a:srgbClr val="3F9BD6"/>
          </a:solidFill>
          <a:ln>
            <a:solidFill>
              <a:srgbClr val="3F9BD6"/>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s-EC"/>
          </a:p>
        </p:txBody>
      </p:sp>
      <p:sp>
        <p:nvSpPr>
          <p:cNvPr id="3" name="CuadroTexto 2">
            <a:extLst>
              <a:ext uri="{FF2B5EF4-FFF2-40B4-BE49-F238E27FC236}">
                <a16:creationId xmlns:a16="http://schemas.microsoft.com/office/drawing/2014/main" id="{C6318301-2F62-4566-B59D-A35583FE3BDC}"/>
              </a:ext>
            </a:extLst>
          </p:cNvPr>
          <p:cNvSpPr txBox="1"/>
          <p:nvPr/>
        </p:nvSpPr>
        <p:spPr>
          <a:xfrm>
            <a:off x="2062489" y="3058450"/>
            <a:ext cx="2285307" cy="369332"/>
          </a:xfrm>
          <a:prstGeom prst="rect">
            <a:avLst/>
          </a:prstGeom>
          <a:noFill/>
        </p:spPr>
        <p:txBody>
          <a:bodyPr rtlCol="0" wrap="square">
            <a:spAutoFit/>
          </a:bodyPr>
          <a:lstStyle/>
          <a:p>
            <a:r>
              <a:rPr dirty="0" lang="es-ES"/>
              <a:t>FALTA DE INTERÉS </a:t>
            </a:r>
            <a:endParaRPr dirty="0" lang="es-EC"/>
          </a:p>
        </p:txBody>
      </p:sp>
      <p:sp>
        <p:nvSpPr>
          <p:cNvPr id="4" name="CuadroTexto 3">
            <a:extLst>
              <a:ext uri="{FF2B5EF4-FFF2-40B4-BE49-F238E27FC236}">
                <a16:creationId xmlns:a16="http://schemas.microsoft.com/office/drawing/2014/main" id="{0C945738-98A6-45D7-A257-B968B9BD451D}"/>
              </a:ext>
            </a:extLst>
          </p:cNvPr>
          <p:cNvSpPr txBox="1"/>
          <p:nvPr/>
        </p:nvSpPr>
        <p:spPr>
          <a:xfrm>
            <a:off x="5280472" y="3689719"/>
            <a:ext cx="1660124" cy="369332"/>
          </a:xfrm>
          <a:prstGeom prst="rect">
            <a:avLst/>
          </a:prstGeom>
          <a:noFill/>
        </p:spPr>
        <p:txBody>
          <a:bodyPr rtlCol="0" wrap="square">
            <a:spAutoFit/>
          </a:bodyPr>
          <a:lstStyle/>
          <a:p>
            <a:r>
              <a:rPr dirty="0" lang="es-ES"/>
              <a:t>BIENESTAR</a:t>
            </a:r>
            <a:endParaRPr dirty="0" lang="es-EC"/>
          </a:p>
        </p:txBody>
      </p:sp>
      <p:sp>
        <p:nvSpPr>
          <p:cNvPr id="8" name="Rectángulo 7">
            <a:extLst>
              <a:ext uri="{FF2B5EF4-FFF2-40B4-BE49-F238E27FC236}">
                <a16:creationId xmlns:a16="http://schemas.microsoft.com/office/drawing/2014/main" id="{CEB8C587-F142-4920-92FD-E21A59207386}"/>
              </a:ext>
            </a:extLst>
          </p:cNvPr>
          <p:cNvSpPr/>
          <p:nvPr/>
        </p:nvSpPr>
        <p:spPr>
          <a:xfrm>
            <a:off x="7112096" y="2682205"/>
            <a:ext cx="952255" cy="277121"/>
          </a:xfrm>
          <a:prstGeom prst="rect">
            <a:avLst/>
          </a:prstGeom>
          <a:solidFill>
            <a:srgbClr val="92D050"/>
          </a:solidFill>
          <a:ln>
            <a:solidFill>
              <a:srgbClr val="9EB786"/>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s-EC"/>
          </a:p>
        </p:txBody>
      </p:sp>
      <p:sp>
        <p:nvSpPr>
          <p:cNvPr id="9" name="Rectángulo 8">
            <a:extLst>
              <a:ext uri="{FF2B5EF4-FFF2-40B4-BE49-F238E27FC236}">
                <a16:creationId xmlns:a16="http://schemas.microsoft.com/office/drawing/2014/main" id="{CE242DCF-1022-414F-8373-1451F91BD2E6}"/>
              </a:ext>
            </a:extLst>
          </p:cNvPr>
          <p:cNvSpPr/>
          <p:nvPr/>
        </p:nvSpPr>
        <p:spPr>
          <a:xfrm>
            <a:off x="7112095" y="3329228"/>
            <a:ext cx="952255" cy="277121"/>
          </a:xfrm>
          <a:prstGeom prst="rect">
            <a:avLst/>
          </a:prstGeom>
          <a:solidFill>
            <a:srgbClr val="92D050"/>
          </a:solidFill>
          <a:ln>
            <a:solidFill>
              <a:srgbClr val="9EB786"/>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s-EC"/>
          </a:p>
        </p:txBody>
      </p:sp>
      <p:sp>
        <p:nvSpPr>
          <p:cNvPr id="10" name="CuadroTexto 9">
            <a:extLst>
              <a:ext uri="{FF2B5EF4-FFF2-40B4-BE49-F238E27FC236}">
                <a16:creationId xmlns:a16="http://schemas.microsoft.com/office/drawing/2014/main" id="{C8852AE9-67AE-4F73-9BDC-7FE51A6476A9}"/>
              </a:ext>
            </a:extLst>
          </p:cNvPr>
          <p:cNvSpPr txBox="1"/>
          <p:nvPr/>
        </p:nvSpPr>
        <p:spPr>
          <a:xfrm>
            <a:off x="8076976" y="5418306"/>
            <a:ext cx="3851801" cy="369332"/>
          </a:xfrm>
          <a:prstGeom prst="rect">
            <a:avLst/>
          </a:prstGeom>
          <a:noFill/>
        </p:spPr>
        <p:txBody>
          <a:bodyPr rtlCol="0" wrap="square">
            <a:spAutoFit/>
          </a:bodyPr>
          <a:lstStyle/>
          <a:p>
            <a:r>
              <a:rPr dirty="0" lang="es-ES"/>
              <a:t>AUTOMOTIVACIÓN  A MEJORAR </a:t>
            </a:r>
            <a:endParaRPr dirty="0" lang="es-EC"/>
          </a:p>
        </p:txBody>
      </p:sp>
    </p:spTree>
    <p:extLst>
      <p:ext uri="{BB962C8B-B14F-4D97-AF65-F5344CB8AC3E}">
        <p14:creationId xmlns:p14="http://schemas.microsoft.com/office/powerpoint/2010/main" val="2638057568"/>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7"/>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id="9" nodeType="clickEffect" presetClass="entr" presetID="21" presetSubtype="1">
                                  <p:stCondLst>
                                    <p:cond delay="0"/>
                                  </p:stCondLst>
                                  <p:childTnLst>
                                    <p:set>
                                      <p:cBhvr>
                                        <p:cTn dur="1" fill="hold" id="10">
                                          <p:stCondLst>
                                            <p:cond delay="0"/>
                                          </p:stCondLst>
                                        </p:cTn>
                                        <p:tgtEl>
                                          <p:spTgt spid="13"/>
                                        </p:tgtEl>
                                        <p:attrNameLst>
                                          <p:attrName>style.visibility</p:attrName>
                                        </p:attrNameLst>
                                      </p:cBhvr>
                                      <p:to>
                                        <p:strVal val="visible"/>
                                      </p:to>
                                    </p:set>
                                    <p:animEffect filter="wheel(1)" transition="in">
                                      <p:cBhvr>
                                        <p:cTn dur="2000" id="11"/>
                                        <p:tgtEl>
                                          <p:spTgt spid="13"/>
                                        </p:tgtEl>
                                      </p:cBhvr>
                                    </p:animEffect>
                                  </p:childTnLst>
                                </p:cTn>
                              </p:par>
                            </p:childTnLst>
                          </p:cTn>
                        </p:par>
                      </p:childTnLst>
                    </p:cTn>
                  </p:par>
                  <p:par>
                    <p:cTn fill="hold" id="12">
                      <p:stCondLst>
                        <p:cond delay="indefinite"/>
                      </p:stCondLst>
                      <p:childTnLst>
                        <p:par>
                          <p:cTn fill="hold" id="13">
                            <p:stCondLst>
                              <p:cond delay="0"/>
                            </p:stCondLst>
                            <p:childTnLst>
                              <p:par>
                                <p:cTn fill="hold" id="14" nodeType="clickEffect" presetClass="entr" presetID="22" presetSubtype="4">
                                  <p:stCondLst>
                                    <p:cond delay="0"/>
                                  </p:stCondLst>
                                  <p:childTnLst>
                                    <p:set>
                                      <p:cBhvr>
                                        <p:cTn dur="1" fill="hold" id="15">
                                          <p:stCondLst>
                                            <p:cond delay="0"/>
                                          </p:stCondLst>
                                        </p:cTn>
                                        <p:tgtEl>
                                          <p:spTgt spid="16"/>
                                        </p:tgtEl>
                                        <p:attrNameLst>
                                          <p:attrName>style.visibility</p:attrName>
                                        </p:attrNameLst>
                                      </p:cBhvr>
                                      <p:to>
                                        <p:strVal val="visible"/>
                                      </p:to>
                                    </p:set>
                                    <p:animEffect filter="wipe(down)" transition="in">
                                      <p:cBhvr>
                                        <p:cTn dur="500" id="16"/>
                                        <p:tgtEl>
                                          <p:spTgt spid="16"/>
                                        </p:tgtEl>
                                      </p:cBhvr>
                                    </p:animEffect>
                                  </p:childTnLst>
                                </p:cTn>
                              </p:par>
                            </p:childTnLst>
                          </p:cTn>
                        </p:par>
                      </p:childTnLst>
                    </p:cTn>
                  </p:par>
                  <p:par>
                    <p:cTn fill="hold" id="17">
                      <p:stCondLst>
                        <p:cond delay="indefinite"/>
                      </p:stCondLst>
                      <p:childTnLst>
                        <p:par>
                          <p:cTn fill="hold" id="18">
                            <p:stCondLst>
                              <p:cond delay="0"/>
                            </p:stCondLst>
                            <p:childTnLst>
                              <p:par>
                                <p:cTn fill="hold" id="19" nodeType="clickEffect" presetClass="entr" presetID="14" presetSubtype="10">
                                  <p:stCondLst>
                                    <p:cond delay="0"/>
                                  </p:stCondLst>
                                  <p:childTnLst>
                                    <p:set>
                                      <p:cBhvr>
                                        <p:cTn dur="1" fill="hold" id="20">
                                          <p:stCondLst>
                                            <p:cond delay="0"/>
                                          </p:stCondLst>
                                        </p:cTn>
                                        <p:tgtEl>
                                          <p:spTgt spid="19"/>
                                        </p:tgtEl>
                                        <p:attrNameLst>
                                          <p:attrName>style.visibility</p:attrName>
                                        </p:attrNameLst>
                                      </p:cBhvr>
                                      <p:to>
                                        <p:strVal val="visible"/>
                                      </p:to>
                                    </p:set>
                                    <p:animEffect filter="randombar(horizontal)" transition="in">
                                      <p:cBhvr>
                                        <p:cTn dur="500" id="21"/>
                                        <p:tgtEl>
                                          <p:spTgt spid="1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96B189-A958-4972-8D9A-D90694397E08}"/>
              </a:ext>
            </a:extLst>
          </p:cNvPr>
          <p:cNvSpPr>
            <a:spLocks noGrp="1"/>
          </p:cNvSpPr>
          <p:nvPr>
            <p:ph type="title"/>
          </p:nvPr>
        </p:nvSpPr>
        <p:spPr/>
        <p:txBody>
          <a:bodyPr/>
          <a:lstStyle/>
          <a:p>
            <a:r>
              <a:rPr lang="es-EC"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Objetivos</a:t>
            </a:r>
            <a:endParaRPr lang="es-EC" sz="4000" dirty="0">
              <a:solidFill>
                <a:schemeClr val="tx1"/>
              </a:solidFill>
            </a:endParaRPr>
          </a:p>
        </p:txBody>
      </p:sp>
      <p:sp>
        <p:nvSpPr>
          <p:cNvPr id="9" name="2 Subtítulo">
            <a:extLst>
              <a:ext uri="{FF2B5EF4-FFF2-40B4-BE49-F238E27FC236}">
                <a16:creationId xmlns:a16="http://schemas.microsoft.com/office/drawing/2014/main" id="{94EB9147-8505-486B-8106-AC2BBBC5ABD4}"/>
              </a:ext>
            </a:extLst>
          </p:cNvPr>
          <p:cNvSpPr txBox="1">
            <a:spLocks/>
          </p:cNvSpPr>
          <p:nvPr/>
        </p:nvSpPr>
        <p:spPr>
          <a:xfrm>
            <a:off x="3285336" y="620688"/>
            <a:ext cx="6771104" cy="5039133"/>
          </a:xfrm>
          <a:prstGeom prst="rect">
            <a:avLst/>
          </a:prstGeom>
        </p:spPr>
        <p:txBody>
          <a:bodyPr/>
          <a:lst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a:lstStyle>
          <a:p>
            <a:pPr marL="0" indent="0" algn="ctr">
              <a:buNone/>
            </a:pPr>
            <a:endParaRPr lang="es-EC" sz="1600" b="1" kern="0" dirty="0">
              <a:solidFill>
                <a:schemeClr val="tx1"/>
              </a:solidFill>
            </a:endParaRPr>
          </a:p>
        </p:txBody>
      </p:sp>
      <p:graphicFrame>
        <p:nvGraphicFramePr>
          <p:cNvPr id="4" name="Diagrama 3">
            <a:extLst>
              <a:ext uri="{FF2B5EF4-FFF2-40B4-BE49-F238E27FC236}">
                <a16:creationId xmlns:a16="http://schemas.microsoft.com/office/drawing/2014/main" id="{072898BC-630E-4A2C-85F8-B99688A8BEFC}"/>
              </a:ext>
            </a:extLst>
          </p:cNvPr>
          <p:cNvGraphicFramePr/>
          <p:nvPr>
            <p:extLst>
              <p:ext uri="{D42A27DB-BD31-4B8C-83A1-F6EECF244321}">
                <p14:modId xmlns:p14="http://schemas.microsoft.com/office/powerpoint/2010/main" val="1019214934"/>
              </p:ext>
            </p:extLst>
          </p:nvPr>
        </p:nvGraphicFramePr>
        <p:xfrm>
          <a:off x="0" y="305177"/>
          <a:ext cx="12192000" cy="1281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a:extLst>
              <a:ext uri="{FF2B5EF4-FFF2-40B4-BE49-F238E27FC236}">
                <a16:creationId xmlns:a16="http://schemas.microsoft.com/office/drawing/2014/main" id="{016CD17C-43C5-4F4B-AF03-127AC4F2EA3A}"/>
              </a:ext>
            </a:extLst>
          </p:cNvPr>
          <p:cNvGraphicFramePr/>
          <p:nvPr>
            <p:extLst>
              <p:ext uri="{D42A27DB-BD31-4B8C-83A1-F6EECF244321}">
                <p14:modId xmlns:p14="http://schemas.microsoft.com/office/powerpoint/2010/main" val="327055071"/>
              </p:ext>
            </p:extLst>
          </p:nvPr>
        </p:nvGraphicFramePr>
        <p:xfrm>
          <a:off x="991736" y="1448177"/>
          <a:ext cx="11200263" cy="47019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CuadroTexto 7">
            <a:extLst>
              <a:ext uri="{FF2B5EF4-FFF2-40B4-BE49-F238E27FC236}">
                <a16:creationId xmlns:a16="http://schemas.microsoft.com/office/drawing/2014/main" id="{53E07A10-A82D-4008-BA89-48C4424398F8}"/>
              </a:ext>
            </a:extLst>
          </p:cNvPr>
          <p:cNvSpPr txBox="1"/>
          <p:nvPr/>
        </p:nvSpPr>
        <p:spPr>
          <a:xfrm>
            <a:off x="13648" y="3463152"/>
            <a:ext cx="1584006" cy="646331"/>
          </a:xfrm>
          <a:prstGeom prst="rect">
            <a:avLst/>
          </a:prstGeom>
          <a:solidFill>
            <a:srgbClr val="0B7242"/>
          </a:solidFill>
          <a:ln>
            <a:solidFill>
              <a:srgbClr val="9EB786"/>
            </a:solidFill>
          </a:ln>
        </p:spPr>
        <p:txBody>
          <a:bodyPr wrap="square" rtlCol="0">
            <a:spAutoFit/>
          </a:bodyPr>
          <a:lstStyle/>
          <a:p>
            <a:pPr algn="ctr"/>
            <a:r>
              <a:rPr lang="es-ES" dirty="0">
                <a:solidFill>
                  <a:schemeClr val="bg1"/>
                </a:solidFill>
              </a:rPr>
              <a:t>Objetivos Específicos</a:t>
            </a:r>
            <a:endParaRPr lang="es-EC" dirty="0">
              <a:solidFill>
                <a:schemeClr val="bg1"/>
              </a:solidFill>
            </a:endParaRPr>
          </a:p>
        </p:txBody>
      </p:sp>
    </p:spTree>
    <p:extLst>
      <p:ext uri="{BB962C8B-B14F-4D97-AF65-F5344CB8AC3E}">
        <p14:creationId xmlns:p14="http://schemas.microsoft.com/office/powerpoint/2010/main" val="330529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7" grpId="0">
        <p:bldAsOne/>
      </p:bldGraphic>
      <p:bldP spid="8" grpId="0" animBg="1"/>
    </p:bldLst>
  </p:timing>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998E30-2A31-44C1-BD69-AE79263225D2}"/>
              </a:ext>
            </a:extLst>
          </p:cNvPr>
          <p:cNvSpPr>
            <a:spLocks noGrp="1"/>
          </p:cNvSpPr>
          <p:nvPr>
            <p:ph type="title"/>
          </p:nvPr>
        </p:nvSpPr>
        <p:spPr/>
        <p:txBody>
          <a:bodyPr/>
          <a:lstStyle/>
          <a:p>
            <a:r>
              <a:rPr dirty="0" lang="es-ES" sz="2400">
                <a:solidFill>
                  <a:schemeClr val="tx1"/>
                </a:solidFill>
                <a:effectLst/>
                <a:latin charset="0" panose="020F0502020204030204" pitchFamily="34" typeface="Calibri"/>
                <a:cs charset="0" panose="020F0502020204030204" pitchFamily="34" typeface="Calibri"/>
              </a:rPr>
              <a:t>Hipótesis de investigación</a:t>
            </a:r>
            <a:endParaRPr dirty="0" lang="es-EC" sz="2400">
              <a:solidFill>
                <a:schemeClr val="tx1"/>
              </a:solidFill>
              <a:effectLst/>
              <a:latin charset="0" panose="020F0502020204030204" pitchFamily="34" typeface="Calibri"/>
              <a:cs charset="0" panose="020F0502020204030204" pitchFamily="34" typeface="Calibri"/>
            </a:endParaRPr>
          </a:p>
        </p:txBody>
      </p:sp>
      <p:graphicFrame>
        <p:nvGraphicFramePr>
          <p:cNvPr id="5" name="Marcador de contenido 4">
            <a:extLst>
              <a:ext uri="{FF2B5EF4-FFF2-40B4-BE49-F238E27FC236}">
                <a16:creationId xmlns:a16="http://schemas.microsoft.com/office/drawing/2014/main" id="{56BE8FAF-6CDE-4243-82DB-6C9365E250B5}"/>
              </a:ext>
            </a:extLst>
          </p:cNvPr>
          <p:cNvGraphicFramePr>
            <a:graphicFrameLocks noGrp="1"/>
          </p:cNvGraphicFramePr>
          <p:nvPr>
            <p:ph idx="1"/>
            <p:extLst>
              <p:ext uri="{D42A27DB-BD31-4B8C-83A1-F6EECF244321}">
                <p14:modId xmlns:p14="http://schemas.microsoft.com/office/powerpoint/2010/main" val="3607930594"/>
              </p:ext>
            </p:extLst>
          </p:nvPr>
        </p:nvGraphicFramePr>
        <p:xfrm>
          <a:off x="381740" y="619681"/>
          <a:ext cx="11214948" cy="5463619"/>
        </p:xfrm>
        <a:graphic>
          <a:graphicData uri="http://schemas.openxmlformats.org/drawingml/2006/diagram">
            <dgm:relIds xmlns:dgm="http://schemas.openxmlformats.org/drawingml/2006/diagram" xmlns:r="http://schemas.openxmlformats.org/officeDocument/2006/relationships" r:cs="rId5" r:dm="rId2" r:lo="rId3" r:qs="rId4"/>
          </a:graphicData>
        </a:graphic>
      </p:graphicFrame>
      <p:pic>
        <p:nvPicPr>
          <p:cNvPr id="4" name="Imagen 3">
            <a:extLst>
              <a:ext uri="{FF2B5EF4-FFF2-40B4-BE49-F238E27FC236}">
                <a16:creationId xmlns:a16="http://schemas.microsoft.com/office/drawing/2014/main" id="{E9F18FA3-0238-4575-A074-45A824932DDB}"/>
              </a:ext>
            </a:extLst>
          </p:cNvPr>
          <p:cNvPicPr>
            <a:picLocks noChangeAspect="1"/>
          </p:cNvPicPr>
          <p:nvPr/>
        </p:nvPicPr>
        <p:blipFill rotWithShape="1">
          <a:blip r:embed="rId7">
            <a:extLst>
              <a:ext uri="{28A0092B-C50C-407E-A947-70E740481C1C}">
                <a14:useLocalDpi xmlns:a14="http://schemas.microsoft.com/office/drawing/2010/main" val="0"/>
              </a:ext>
            </a:extLst>
          </a:blip>
          <a:srcRect b="165" r="-74"/>
          <a:stretch/>
        </p:blipFill>
        <p:spPr>
          <a:xfrm>
            <a:off x="4518735" y="619681"/>
            <a:ext cx="2068497" cy="2405848"/>
          </a:xfrm>
          <a:prstGeom prst="rect">
            <a:avLst/>
          </a:prstGeom>
          <a:ln>
            <a:noFill/>
          </a:ln>
        </p:spPr>
      </p:pic>
    </p:spTree>
    <p:extLst>
      <p:ext uri="{BB962C8B-B14F-4D97-AF65-F5344CB8AC3E}">
        <p14:creationId xmlns:p14="http://schemas.microsoft.com/office/powerpoint/2010/main" val="2199011785"/>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1" presetSubtype="1">
                                  <p:stCondLst>
                                    <p:cond delay="0"/>
                                  </p:stCondLst>
                                  <p:childTnLst>
                                    <p:set>
                                      <p:cBhvr>
                                        <p:cTn dur="1" fill="hold" id="6">
                                          <p:stCondLst>
                                            <p:cond delay="0"/>
                                          </p:stCondLst>
                                        </p:cTn>
                                        <p:tgtEl>
                                          <p:spTgt spid="4"/>
                                        </p:tgtEl>
                                        <p:attrNameLst>
                                          <p:attrName>style.visibility</p:attrName>
                                        </p:attrNameLst>
                                      </p:cBhvr>
                                      <p:to>
                                        <p:strVal val="visible"/>
                                      </p:to>
                                    </p:set>
                                    <p:animEffect filter="wheel(1)" transition="in">
                                      <p:cBhvr>
                                        <p:cTn dur="2000" id="7"/>
                                        <p:tgtEl>
                                          <p:spTgt spid="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B7F1190-3F3B-4B36-B566-89E25EDF2C0C}"/>
              </a:ext>
            </a:extLst>
          </p:cNvPr>
          <p:cNvSpPr>
            <a:spLocks noGrp="1"/>
          </p:cNvSpPr>
          <p:nvPr>
            <p:ph idx="1"/>
          </p:nvPr>
        </p:nvSpPr>
        <p:spPr/>
        <p:txBody>
          <a:bodyPr/>
          <a:lstStyle/>
          <a:p>
            <a:r>
              <a:rPr dirty="0" lang="es-ES"/>
              <a:t>d</a:t>
            </a:r>
            <a:endParaRPr dirty="0" lang="es-EC"/>
          </a:p>
        </p:txBody>
      </p:sp>
      <p:graphicFrame>
        <p:nvGraphicFramePr>
          <p:cNvPr id="5" name="Tabla 5">
            <a:extLst>
              <a:ext uri="{FF2B5EF4-FFF2-40B4-BE49-F238E27FC236}">
                <a16:creationId xmlns:a16="http://schemas.microsoft.com/office/drawing/2014/main" id="{AE71F647-E226-4490-B037-052A99B6121B}"/>
              </a:ext>
            </a:extLst>
          </p:cNvPr>
          <p:cNvGraphicFramePr>
            <a:graphicFrameLocks noGrp="1"/>
          </p:cNvGraphicFramePr>
          <p:nvPr>
            <p:extLst>
              <p:ext uri="{D42A27DB-BD31-4B8C-83A1-F6EECF244321}">
                <p14:modId xmlns:p14="http://schemas.microsoft.com/office/powerpoint/2010/main" val="3028165109"/>
              </p:ext>
            </p:extLst>
          </p:nvPr>
        </p:nvGraphicFramePr>
        <p:xfrm>
          <a:off x="1082073" y="1831756"/>
          <a:ext cx="10986591" cy="4008120"/>
        </p:xfrm>
        <a:graphic>
          <a:graphicData uri="http://schemas.openxmlformats.org/drawingml/2006/table">
            <a:tbl>
              <a:tblPr bandRow="1" firstRow="1">
                <a:tableStyleId>{5C22544A-7EE6-4342-B048-85BDC9FD1C3A}</a:tableStyleId>
              </a:tblPr>
              <a:tblGrid>
                <a:gridCol w="2324813">
                  <a:extLst>
                    <a:ext uri="{9D8B030D-6E8A-4147-A177-3AD203B41FA5}">
                      <a16:colId xmlns:a16="http://schemas.microsoft.com/office/drawing/2014/main" val="3500281346"/>
                    </a:ext>
                  </a:extLst>
                </a:gridCol>
                <a:gridCol w="4558351">
                  <a:extLst>
                    <a:ext uri="{9D8B030D-6E8A-4147-A177-3AD203B41FA5}">
                      <a16:colId xmlns:a16="http://schemas.microsoft.com/office/drawing/2014/main" val="1628636896"/>
                    </a:ext>
                  </a:extLst>
                </a:gridCol>
                <a:gridCol w="4103427">
                  <a:extLst>
                    <a:ext uri="{9D8B030D-6E8A-4147-A177-3AD203B41FA5}">
                      <a16:colId xmlns:a16="http://schemas.microsoft.com/office/drawing/2014/main" val="2092048966"/>
                    </a:ext>
                  </a:extLst>
                </a:gridCol>
              </a:tblGrid>
              <a:tr h="244345">
                <a:tc>
                  <a:txBody>
                    <a:bodyPr/>
                    <a:lstStyle/>
                    <a:p>
                      <a:pPr algn="ctr"/>
                      <a:r>
                        <a:rPr dirty="0" lang="es-ES" sz="1800"/>
                        <a:t>Autores y Año</a:t>
                      </a:r>
                      <a:endParaRPr dirty="0" lang="es-EC" sz="1800"/>
                    </a:p>
                  </a:txBody>
                  <a:tcPr anchor="ctr">
                    <a:lnB algn="ctr" cap="flat" cmpd="sng" w="12700">
                      <a:solidFill>
                        <a:schemeClr val="tx1"/>
                      </a:solidFill>
                      <a:prstDash val="solid"/>
                      <a:round/>
                      <a:headEnd len="med" type="none" w="med"/>
                      <a:tailEnd len="med" type="none" w="med"/>
                    </a:lnB>
                    <a:solidFill>
                      <a:srgbClr val="0B7242"/>
                    </a:solidFill>
                  </a:tcPr>
                </a:tc>
                <a:tc>
                  <a:txBody>
                    <a:bodyPr/>
                    <a:lstStyle/>
                    <a:p>
                      <a:pPr algn="ctr"/>
                      <a:r>
                        <a:rPr dirty="0" lang="es-ES" sz="1800"/>
                        <a:t>Estudio</a:t>
                      </a:r>
                      <a:endParaRPr dirty="0" lang="es-EC" sz="1800"/>
                    </a:p>
                  </a:txBody>
                  <a:tcPr anchor="ctr">
                    <a:lnB algn="ctr" cap="flat" cmpd="sng" w="12700">
                      <a:solidFill>
                        <a:schemeClr val="tx1"/>
                      </a:solidFill>
                      <a:prstDash val="solid"/>
                      <a:round/>
                      <a:headEnd len="med" type="none" w="med"/>
                      <a:tailEnd len="med" type="none" w="med"/>
                    </a:lnB>
                    <a:solidFill>
                      <a:srgbClr val="0B7242"/>
                    </a:solidFill>
                  </a:tcPr>
                </a:tc>
                <a:tc>
                  <a:txBody>
                    <a:bodyPr/>
                    <a:lstStyle/>
                    <a:p>
                      <a:pPr algn="ctr"/>
                      <a:r>
                        <a:rPr dirty="0" lang="es-ES" sz="1800"/>
                        <a:t>Conclusión</a:t>
                      </a:r>
                      <a:endParaRPr dirty="0" lang="es-EC" sz="1800"/>
                    </a:p>
                  </a:txBody>
                  <a:tcPr anchor="ctr">
                    <a:lnB algn="ctr" cap="flat" cmpd="sng" w="12700">
                      <a:solidFill>
                        <a:schemeClr val="tx1"/>
                      </a:solidFill>
                      <a:prstDash val="solid"/>
                      <a:round/>
                      <a:headEnd len="med" type="none" w="med"/>
                      <a:tailEnd len="med" type="none" w="med"/>
                    </a:lnB>
                    <a:solidFill>
                      <a:srgbClr val="0B7242"/>
                    </a:solidFill>
                  </a:tcPr>
                </a:tc>
                <a:extLst>
                  <a:ext uri="{0D108BD9-81ED-4DB2-BD59-A6C34878D82A}">
                    <a16:rowId xmlns:a16="http://schemas.microsoft.com/office/drawing/2014/main" val="2132587471"/>
                  </a:ext>
                </a:extLst>
              </a:tr>
              <a:tr h="370840">
                <a:tc>
                  <a:txBody>
                    <a:bodyPr/>
                    <a:lstStyle/>
                    <a:p>
                      <a:pPr algn="l" defTabSz="914400" eaLnBrk="1" fontAlgn="auto" hangingPunct="1" indent="0" latinLnBrk="0" lvl="0" marL="0" marR="0" rtl="0">
                        <a:lnSpc>
                          <a:spcPct val="100000"/>
                        </a:lnSpc>
                        <a:spcBef>
                          <a:spcPts val="0"/>
                        </a:spcBef>
                        <a:spcAft>
                          <a:spcPts val="0"/>
                        </a:spcAft>
                        <a:buClrTx/>
                        <a:buSzTx/>
                        <a:buFontTx/>
                        <a:buNone/>
                        <a:tabLst/>
                        <a:defRPr/>
                      </a:pPr>
                      <a:r>
                        <a:rPr b="1" dirty="0" lang="es-EC" sz="1300"/>
                        <a:t>Zambrano y Ochoa, 2018</a:t>
                      </a:r>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pPr algn="l" defTabSz="914400" eaLnBrk="1" fontAlgn="auto" hangingPunct="1" indent="0" latinLnBrk="0" lvl="0" marL="0" marR="0" rtl="0">
                        <a:lnSpc>
                          <a:spcPct val="100000"/>
                        </a:lnSpc>
                        <a:spcBef>
                          <a:spcPts val="0"/>
                        </a:spcBef>
                        <a:spcAft>
                          <a:spcPts val="0"/>
                        </a:spcAft>
                        <a:buClrTx/>
                        <a:buSzTx/>
                        <a:buFontTx/>
                        <a:buNone/>
                        <a:tabLst/>
                        <a:defRPr/>
                      </a:pPr>
                      <a:r>
                        <a:rPr dirty="0" lang="es-MX" sz="1300"/>
                        <a:t>Plantean una investigación que tiene como finalidad demostrar la incidencia de un programa de actividades físico recreativas en la fuerza y el equilibrio de los adultos mayores del grupo de Envejecimiento Saludable de la Unidad de Salud Norte Quito  - Ecuador.</a:t>
                      </a:r>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pPr algn="l" defTabSz="914400" eaLnBrk="1" fontAlgn="auto" hangingPunct="1" indent="0" latinLnBrk="0" lvl="0" marL="0" marR="0" rtl="0">
                        <a:lnSpc>
                          <a:spcPct val="100000"/>
                        </a:lnSpc>
                        <a:spcBef>
                          <a:spcPts val="0"/>
                        </a:spcBef>
                        <a:spcAft>
                          <a:spcPts val="0"/>
                        </a:spcAft>
                        <a:buClrTx/>
                        <a:buSzTx/>
                        <a:buFontTx/>
                        <a:buNone/>
                        <a:tabLst/>
                        <a:defRPr/>
                      </a:pPr>
                      <a:r>
                        <a:rPr dirty="0" lang="es-MX" sz="1300"/>
                        <a:t>El programa aplicado tiene efectos positivos en la salud de los adultos mayores.</a:t>
                      </a:r>
                      <a:endParaRPr dirty="0" lang="es-EC" sz="1300"/>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extLst>
                  <a:ext uri="{0D108BD9-81ED-4DB2-BD59-A6C34878D82A}">
                    <a16:rowId xmlns:a16="http://schemas.microsoft.com/office/drawing/2014/main" val="1606212452"/>
                  </a:ext>
                </a:extLst>
              </a:tr>
              <a:tr h="370840">
                <a:tc>
                  <a:txBody>
                    <a:bodyPr/>
                    <a:lstStyle/>
                    <a:p>
                      <a:pPr algn="l" defTabSz="914400" eaLnBrk="1" fontAlgn="auto" hangingPunct="1" indent="0" latinLnBrk="0" lvl="0" marL="0" marR="0" rtl="0">
                        <a:lnSpc>
                          <a:spcPct val="100000"/>
                        </a:lnSpc>
                        <a:spcBef>
                          <a:spcPts val="0"/>
                        </a:spcBef>
                        <a:spcAft>
                          <a:spcPts val="0"/>
                        </a:spcAft>
                        <a:buClrTx/>
                        <a:buSzTx/>
                        <a:buFontTx/>
                        <a:buNone/>
                        <a:tabLst/>
                        <a:defRPr/>
                      </a:pPr>
                      <a:r>
                        <a:rPr b="1" dirty="0" lang="es-EC" sz="1300"/>
                        <a:t>Carrera y Chávez, 2019</a:t>
                      </a:r>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pPr algn="l" defTabSz="914400" eaLnBrk="1" fontAlgn="auto" hangingPunct="1" indent="0" latinLnBrk="0" lvl="0" marL="0" marR="0" rtl="0">
                        <a:lnSpc>
                          <a:spcPct val="100000"/>
                        </a:lnSpc>
                        <a:spcBef>
                          <a:spcPts val="0"/>
                        </a:spcBef>
                        <a:spcAft>
                          <a:spcPts val="0"/>
                        </a:spcAft>
                        <a:buClrTx/>
                        <a:buSzTx/>
                        <a:buFontTx/>
                        <a:buNone/>
                        <a:tabLst/>
                        <a:defRPr/>
                      </a:pPr>
                      <a:r>
                        <a:rPr dirty="0" lang="es-MX" sz="1300"/>
                        <a:t>Desarrollan una investigación para potenciar las capacidades físicas en el adulto mayor, al observar que existe una progresiva pérdida de la condición física; para lo cual se implementó actividades físico recreativas en los adultos mayores del Hogar Santa Catalina Labure.</a:t>
                      </a:r>
                      <a:endParaRPr dirty="0" lang="es-EC" sz="1300"/>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r>
                        <a:rPr dirty="0" lang="es-ES" sz="1300"/>
                        <a:t>Confirmando que las capacidades físicas mencionadas mejoraron notablemente en la población estudiada.</a:t>
                      </a:r>
                    </a:p>
                    <a:p>
                      <a:endParaRPr dirty="0" lang="es-EC" sz="1300"/>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extLst>
                  <a:ext uri="{0D108BD9-81ED-4DB2-BD59-A6C34878D82A}">
                    <a16:rowId xmlns:a16="http://schemas.microsoft.com/office/drawing/2014/main" val="1420584572"/>
                  </a:ext>
                </a:extLst>
              </a:tr>
              <a:tr h="370840">
                <a:tc>
                  <a:txBody>
                    <a:bodyPr/>
                    <a:lstStyle/>
                    <a:p>
                      <a:pPr algn="l" defTabSz="914400" eaLnBrk="1" fontAlgn="auto" hangingPunct="1" indent="0" latinLnBrk="0" lvl="0" marL="0" marR="0" rtl="0">
                        <a:lnSpc>
                          <a:spcPct val="100000"/>
                        </a:lnSpc>
                        <a:spcBef>
                          <a:spcPts val="0"/>
                        </a:spcBef>
                        <a:spcAft>
                          <a:spcPts val="0"/>
                        </a:spcAft>
                        <a:buClrTx/>
                        <a:buSzTx/>
                        <a:buFontTx/>
                        <a:buNone/>
                        <a:tabLst/>
                        <a:defRPr/>
                      </a:pPr>
                      <a:r>
                        <a:rPr b="1" dirty="0" lang="es-EC" sz="1300"/>
                        <a:t>Ortiz y De Los Santos Guale, 2021</a:t>
                      </a:r>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pPr algn="just" lvl="0">
                        <a:buFont charset="2" panose="05050102010706020507" pitchFamily="18" typeface="Symbol"/>
                        <a:buNone/>
                      </a:pPr>
                      <a:r>
                        <a:rPr dirty="0" lang="es-MX" sz="1300"/>
                        <a:t>Desarrollan la investigación relacionada a la sarcopenia.  El Objetivo fue evaluar el impacto de una rutina de ejercicios como método de prevención del desarrollo de la sarcopenia en adultos mayores.</a:t>
                      </a:r>
                      <a:endParaRPr dirty="0" lang="es-EC" sz="1300"/>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pPr algn="l" defTabSz="914400" eaLnBrk="1" fontAlgn="auto" hangingPunct="1" indent="0" latinLnBrk="0" lvl="0" marL="0" marR="0" rtl="0">
                        <a:lnSpc>
                          <a:spcPct val="100000"/>
                        </a:lnSpc>
                        <a:spcBef>
                          <a:spcPts val="0"/>
                        </a:spcBef>
                        <a:spcAft>
                          <a:spcPts val="0"/>
                        </a:spcAft>
                        <a:buClrTx/>
                        <a:buSzTx/>
                        <a:buFontTx/>
                        <a:buNone/>
                        <a:tabLst/>
                        <a:defRPr/>
                      </a:pPr>
                      <a:r>
                        <a:rPr dirty="0" lang="es-MX" sz="1300"/>
                        <a:t>Para que exista un envejecimiento saludable y disminuyan los síntomas relacionados a la sarcopenia, los adultos mayores deben incorporar el ejercicio físico al menos 3 veces por semana como método terapéutico para la prevención y desarrollo de este síndrome. Haciendo énfasis en los ejercicios de fuerza y resistencia.</a:t>
                      </a:r>
                      <a:endParaRPr dirty="0" lang="es-EC" sz="1300"/>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extLst>
                  <a:ext uri="{0D108BD9-81ED-4DB2-BD59-A6C34878D82A}">
                    <a16:rowId xmlns:a16="http://schemas.microsoft.com/office/drawing/2014/main" val="4119602725"/>
                  </a:ext>
                </a:extLst>
              </a:tr>
            </a:tbl>
          </a:graphicData>
        </a:graphic>
      </p:graphicFrame>
      <p:sp>
        <p:nvSpPr>
          <p:cNvPr id="8" name="Título 1">
            <a:extLst>
              <a:ext uri="{FF2B5EF4-FFF2-40B4-BE49-F238E27FC236}">
                <a16:creationId xmlns:a16="http://schemas.microsoft.com/office/drawing/2014/main" id="{D68FC9DE-A5FE-4C96-A495-6A8658B708C5}"/>
              </a:ext>
            </a:extLst>
          </p:cNvPr>
          <p:cNvSpPr>
            <a:spLocks noGrp="1"/>
          </p:cNvSpPr>
          <p:nvPr>
            <p:ph type="title"/>
          </p:nvPr>
        </p:nvSpPr>
        <p:spPr>
          <a:xfrm>
            <a:off x="609600" y="282659"/>
            <a:ext cx="10972800" cy="748944"/>
          </a:xfrm>
        </p:spPr>
        <p:txBody>
          <a:bodyPr/>
          <a:lstStyle/>
          <a:p>
            <a:r>
              <a:rPr dirty="0" lang="es-EC" sz="2400">
                <a:solidFill>
                  <a:schemeClr val="tx1"/>
                </a:solidFill>
                <a:effectLst/>
                <a:latin charset="0" panose="020F0502020204030204" pitchFamily="34" typeface="Calibri"/>
                <a:ea charset="0" panose="020F0502020204030204" pitchFamily="34" typeface="Calibri"/>
                <a:cs charset="0" panose="020F0502020204030204" pitchFamily="34" typeface="Calibri"/>
              </a:rPr>
              <a:t>Capítulo 2: Marco Teórico</a:t>
            </a:r>
            <a:br>
              <a:rPr dirty="0" lang="es-EC" sz="2400">
                <a:solidFill>
                  <a:schemeClr val="tx1"/>
                </a:solidFill>
                <a:effectLst/>
                <a:latin charset="0" panose="020F0502020204030204" pitchFamily="34" typeface="Calibri"/>
                <a:ea charset="0" panose="020F0502020204030204" pitchFamily="34" typeface="Calibri"/>
                <a:cs charset="0" panose="020F0502020204030204" pitchFamily="34" typeface="Calibri"/>
              </a:rPr>
            </a:br>
            <a:r>
              <a:rPr dirty="0" lang="es-EC" sz="2400">
                <a:solidFill>
                  <a:schemeClr val="tx1"/>
                </a:solidFill>
                <a:effectLst/>
                <a:latin charset="0" panose="020F0502020204030204" pitchFamily="34" typeface="Calibri"/>
                <a:ea charset="0" panose="020F0502020204030204" pitchFamily="34" typeface="Calibri"/>
                <a:cs charset="0" panose="020F0502020204030204" pitchFamily="34" typeface="Calibri"/>
              </a:rPr>
              <a:t>Antecedentes investigativos </a:t>
            </a:r>
            <a:endParaRPr dirty="0" lang="es-EC" sz="4000">
              <a:solidFill>
                <a:schemeClr val="tx1"/>
              </a:solidFill>
            </a:endParaRPr>
          </a:p>
        </p:txBody>
      </p:sp>
      <p:pic>
        <p:nvPicPr>
          <p:cNvPr id="6" name="Imagen 5">
            <a:extLst>
              <a:ext uri="{FF2B5EF4-FFF2-40B4-BE49-F238E27FC236}">
                <a16:creationId xmlns:a16="http://schemas.microsoft.com/office/drawing/2014/main" id="{BE19E4F9-0DBE-4764-9961-9B3019165C00}"/>
              </a:ext>
            </a:extLst>
          </p:cNvPr>
          <p:cNvPicPr>
            <a:picLocks noChangeAspect="1"/>
          </p:cNvPicPr>
          <p:nvPr/>
        </p:nvPicPr>
        <p:blipFill rotWithShape="1">
          <a:blip r:embed="rId2">
            <a:extLst>
              <a:ext uri="{28A0092B-C50C-407E-A947-70E740481C1C}">
                <a14:useLocalDpi xmlns:a14="http://schemas.microsoft.com/office/drawing/2010/main" val="0"/>
              </a:ext>
            </a:extLst>
          </a:blip>
          <a:srcRect b="12" r="-7"/>
          <a:stretch/>
        </p:blipFill>
        <p:spPr>
          <a:xfrm>
            <a:off x="159798" y="388201"/>
            <a:ext cx="1864311" cy="1362953"/>
          </a:xfrm>
          <a:prstGeom prst="rect">
            <a:avLst/>
          </a:prstGeom>
        </p:spPr>
      </p:pic>
    </p:spTree>
    <p:extLst>
      <p:ext uri="{BB962C8B-B14F-4D97-AF65-F5344CB8AC3E}">
        <p14:creationId xmlns:p14="http://schemas.microsoft.com/office/powerpoint/2010/main" val="919928254"/>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6"/>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id="9" nodeType="clickEffect" presetClass="entr" presetID="6" presetSubtype="16">
                                  <p:stCondLst>
                                    <p:cond delay="0"/>
                                  </p:stCondLst>
                                  <p:childTnLst>
                                    <p:set>
                                      <p:cBhvr>
                                        <p:cTn dur="1" fill="hold" id="10">
                                          <p:stCondLst>
                                            <p:cond delay="0"/>
                                          </p:stCondLst>
                                        </p:cTn>
                                        <p:tgtEl>
                                          <p:spTgt spid="5"/>
                                        </p:tgtEl>
                                        <p:attrNameLst>
                                          <p:attrName>style.visibility</p:attrName>
                                        </p:attrNameLst>
                                      </p:cBhvr>
                                      <p:to>
                                        <p:strVal val="visible"/>
                                      </p:to>
                                    </p:set>
                                    <p:animEffect filter="circle(in)" transition="in">
                                      <p:cBhvr>
                                        <p:cTn dur="2000" id="11"/>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2C532D-BDE9-4E82-9424-61A2FBB20FFB}"/>
              </a:ext>
            </a:extLst>
          </p:cNvPr>
          <p:cNvSpPr>
            <a:spLocks noGrp="1"/>
          </p:cNvSpPr>
          <p:nvPr>
            <p:ph type="title"/>
          </p:nvPr>
        </p:nvSpPr>
        <p:spPr>
          <a:xfrm>
            <a:off x="609600" y="274638"/>
            <a:ext cx="10972800" cy="475989"/>
          </a:xfrm>
        </p:spPr>
        <p:txBody>
          <a:bodyPr/>
          <a:lstStyle/>
          <a:p>
            <a:r>
              <a:rPr lang="es-ES" sz="2400" dirty="0">
                <a:solidFill>
                  <a:schemeClr val="tx1"/>
                </a:solidFill>
                <a:effectLst/>
                <a:latin typeface="Calibri" panose="020F0502020204030204" pitchFamily="34" charset="0"/>
                <a:cs typeface="Calibri" panose="020F0502020204030204" pitchFamily="34" charset="0"/>
              </a:rPr>
              <a:t>Variables</a:t>
            </a:r>
            <a:endParaRPr lang="es-EC" sz="2400" dirty="0">
              <a:solidFill>
                <a:schemeClr val="tx1"/>
              </a:solidFill>
              <a:effectLst/>
              <a:latin typeface="Calibri" panose="020F0502020204030204" pitchFamily="34" charset="0"/>
              <a:cs typeface="Calibri" panose="020F0502020204030204" pitchFamily="34" charset="0"/>
            </a:endParaRPr>
          </a:p>
        </p:txBody>
      </p:sp>
      <p:graphicFrame>
        <p:nvGraphicFramePr>
          <p:cNvPr id="5" name="Marcador de contenido 4">
            <a:extLst>
              <a:ext uri="{FF2B5EF4-FFF2-40B4-BE49-F238E27FC236}">
                <a16:creationId xmlns:a16="http://schemas.microsoft.com/office/drawing/2014/main" id="{C82B7DAA-2C7A-4F52-9C96-490DABD93BBC}"/>
              </a:ext>
            </a:extLst>
          </p:cNvPr>
          <p:cNvGraphicFramePr>
            <a:graphicFrameLocks noGrp="1"/>
          </p:cNvGraphicFramePr>
          <p:nvPr>
            <p:ph idx="1"/>
            <p:extLst>
              <p:ext uri="{D42A27DB-BD31-4B8C-83A1-F6EECF244321}">
                <p14:modId xmlns:p14="http://schemas.microsoft.com/office/powerpoint/2010/main" val="2038027438"/>
              </p:ext>
            </p:extLst>
          </p:nvPr>
        </p:nvGraphicFramePr>
        <p:xfrm>
          <a:off x="703390" y="750627"/>
          <a:ext cx="8406118" cy="5002270"/>
        </p:xfrm>
        <a:graphic>
          <a:graphicData uri="http://schemas.openxmlformats.org/drawingml/2006/table">
            <a:tbl>
              <a:tblPr firstRow="1" firstCol="1" bandRow="1">
                <a:tableStyleId>{5940675A-B579-460E-94D1-54222C63F5DA}</a:tableStyleId>
              </a:tblPr>
              <a:tblGrid>
                <a:gridCol w="1813768">
                  <a:extLst>
                    <a:ext uri="{9D8B030D-6E8A-4147-A177-3AD203B41FA5}">
                      <a16:colId xmlns:a16="http://schemas.microsoft.com/office/drawing/2014/main" val="786580354"/>
                    </a:ext>
                  </a:extLst>
                </a:gridCol>
                <a:gridCol w="2306741">
                  <a:extLst>
                    <a:ext uri="{9D8B030D-6E8A-4147-A177-3AD203B41FA5}">
                      <a16:colId xmlns:a16="http://schemas.microsoft.com/office/drawing/2014/main" val="3830672749"/>
                    </a:ext>
                  </a:extLst>
                </a:gridCol>
                <a:gridCol w="1813768">
                  <a:extLst>
                    <a:ext uri="{9D8B030D-6E8A-4147-A177-3AD203B41FA5}">
                      <a16:colId xmlns:a16="http://schemas.microsoft.com/office/drawing/2014/main" val="3280050346"/>
                    </a:ext>
                  </a:extLst>
                </a:gridCol>
                <a:gridCol w="2471841">
                  <a:extLst>
                    <a:ext uri="{9D8B030D-6E8A-4147-A177-3AD203B41FA5}">
                      <a16:colId xmlns:a16="http://schemas.microsoft.com/office/drawing/2014/main" val="1484091053"/>
                    </a:ext>
                  </a:extLst>
                </a:gridCol>
              </a:tblGrid>
              <a:tr h="396624">
                <a:tc>
                  <a:txBody>
                    <a:bodyPr/>
                    <a:lstStyle/>
                    <a:p>
                      <a:pPr algn="ctr">
                        <a:lnSpc>
                          <a:spcPct val="107000"/>
                        </a:lnSpc>
                      </a:pPr>
                      <a:r>
                        <a:rPr lang="es-EC" sz="2000" dirty="0">
                          <a:solidFill>
                            <a:schemeClr val="bg1"/>
                          </a:solidFill>
                          <a:effectLst/>
                        </a:rPr>
                        <a:t>Variable Independiente</a:t>
                      </a:r>
                      <a:endParaRPr lang="es-EC"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B7242"/>
                    </a:solidFill>
                  </a:tcPr>
                </a:tc>
                <a:tc>
                  <a:txBody>
                    <a:bodyPr/>
                    <a:lstStyle/>
                    <a:p>
                      <a:pPr algn="ctr">
                        <a:lnSpc>
                          <a:spcPct val="107000"/>
                        </a:lnSpc>
                      </a:pPr>
                      <a:r>
                        <a:rPr lang="es-EC" sz="2000" dirty="0">
                          <a:solidFill>
                            <a:schemeClr val="bg1"/>
                          </a:solidFill>
                          <a:effectLst/>
                        </a:rPr>
                        <a:t>Definición</a:t>
                      </a:r>
                      <a:endParaRPr lang="es-EC"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B7242"/>
                    </a:solidFill>
                  </a:tcPr>
                </a:tc>
                <a:tc>
                  <a:txBody>
                    <a:bodyPr/>
                    <a:lstStyle/>
                    <a:p>
                      <a:pPr algn="ctr">
                        <a:lnSpc>
                          <a:spcPct val="107000"/>
                        </a:lnSpc>
                      </a:pPr>
                      <a:r>
                        <a:rPr lang="es-E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a:t>
                      </a:r>
                      <a:r>
                        <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mportancia</a:t>
                      </a:r>
                      <a:endParaRPr lang="es-EC"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B7242"/>
                    </a:solidFill>
                  </a:tcPr>
                </a:tc>
                <a:tc>
                  <a:txBody>
                    <a:bodyPr/>
                    <a:lstStyle/>
                    <a:p>
                      <a:pPr algn="ctr">
                        <a:lnSpc>
                          <a:spcPct val="107000"/>
                        </a:lnSpc>
                      </a:pPr>
                      <a:r>
                        <a:rPr lang="es-E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t>
                      </a:r>
                      <a:r>
                        <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onsecuencias</a:t>
                      </a:r>
                      <a:endParaRPr lang="es-EC"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B7242"/>
                    </a:solidFill>
                  </a:tcPr>
                </a:tc>
                <a:extLst>
                  <a:ext uri="{0D108BD9-81ED-4DB2-BD59-A6C34878D82A}">
                    <a16:rowId xmlns:a16="http://schemas.microsoft.com/office/drawing/2014/main" val="1290236816"/>
                  </a:ext>
                </a:extLst>
              </a:tr>
              <a:tr h="4366444">
                <a:tc>
                  <a:txBody>
                    <a:bodyPr/>
                    <a:lstStyle/>
                    <a:p>
                      <a:pPr algn="just">
                        <a:lnSpc>
                          <a:spcPct val="107000"/>
                        </a:lnSpc>
                      </a:pPr>
                      <a:r>
                        <a:rPr lang="es-EC" sz="2000" dirty="0">
                          <a:solidFill>
                            <a:schemeClr val="bg1"/>
                          </a:solidFill>
                          <a:effectLst/>
                        </a:rPr>
                        <a:t>Recreación y ejercicios funcionales.</a:t>
                      </a:r>
                      <a:endParaRPr lang="es-EC"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B7242"/>
                    </a:solidFill>
                  </a:tcPr>
                </a:tc>
                <a:tc>
                  <a:txBody>
                    <a:bodyPr/>
                    <a:lstStyle/>
                    <a:p>
                      <a:pPr algn="l">
                        <a:lnSpc>
                          <a:spcPct val="107000"/>
                        </a:lnSpc>
                      </a:pPr>
                      <a:r>
                        <a:rPr lang="es-ES_tradnl" sz="2000" dirty="0">
                          <a:effectLst/>
                        </a:rPr>
                        <a:t>Cualquier actividad física y recreativa, que mejora y mantiene la amplitud física, la salud y el bienestar de la persona.</a:t>
                      </a:r>
                      <a:endParaRPr lang="es-EC"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MX" sz="1800" kern="1200" dirty="0">
                          <a:solidFill>
                            <a:schemeClr val="tx1"/>
                          </a:solidFill>
                          <a:effectLst/>
                          <a:latin typeface="+mn-lt"/>
                          <a:ea typeface="+mn-ea"/>
                          <a:cs typeface="+mn-cs"/>
                        </a:rPr>
                        <a:t>Mejora la calidad de vida de las personas,</a:t>
                      </a:r>
                      <a:endParaRPr lang="es-EC" sz="18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MX" sz="1800" kern="1200" dirty="0">
                          <a:solidFill>
                            <a:schemeClr val="tx1"/>
                          </a:solidFill>
                          <a:effectLst/>
                          <a:latin typeface="+mn-lt"/>
                          <a:ea typeface="+mn-ea"/>
                          <a:cs typeface="+mn-cs"/>
                        </a:rPr>
                        <a:t>en sus capacidades físicas,</a:t>
                      </a:r>
                      <a:r>
                        <a:rPr lang="es-ES" sz="1800" kern="1200" dirty="0">
                          <a:solidFill>
                            <a:schemeClr val="tx1"/>
                          </a:solidFill>
                          <a:effectLst/>
                          <a:latin typeface="+mn-lt"/>
                          <a:ea typeface="+mn-ea"/>
                          <a:cs typeface="+mn-cs"/>
                        </a:rPr>
                        <a:t> dinámicas grupales de movimiento de celebración, estimulación cognitiva.</a:t>
                      </a:r>
                      <a:endParaRPr lang="es-EC" sz="2000" kern="1200" dirty="0">
                        <a:solidFill>
                          <a:schemeClr val="tx1"/>
                        </a:solidFill>
                        <a:effectLst/>
                        <a:latin typeface="+mn-lt"/>
                        <a:ea typeface="+mn-ea"/>
                        <a:cs typeface="+mn-cs"/>
                      </a:endParaRPr>
                    </a:p>
                  </a:txBody>
                  <a:tcPr marL="68580" marR="68580" marT="0" marB="0" anchor="ctr"/>
                </a:tc>
                <a:tc>
                  <a:txBody>
                    <a:bodyPr/>
                    <a:lstStyle/>
                    <a:p>
                      <a:pPr algn="just">
                        <a:lnSpc>
                          <a:spcPct val="107000"/>
                        </a:lnSpc>
                      </a:pPr>
                      <a:r>
                        <a:rPr lang="es-ES_tradnl" sz="2000" kern="1200" dirty="0">
                          <a:solidFill>
                            <a:schemeClr val="tx1"/>
                          </a:solidFill>
                          <a:effectLst/>
                          <a:latin typeface="+mn-lt"/>
                          <a:ea typeface="+mn-ea"/>
                          <a:cs typeface="+mn-cs"/>
                        </a:rPr>
                        <a:t>Sedentarismo</a:t>
                      </a:r>
                    </a:p>
                    <a:p>
                      <a:pPr algn="just">
                        <a:lnSpc>
                          <a:spcPct val="107000"/>
                        </a:lnSpc>
                      </a:pPr>
                      <a:r>
                        <a:rPr lang="es-ES_tradnl" sz="2000" kern="1200" dirty="0">
                          <a:solidFill>
                            <a:schemeClr val="tx1"/>
                          </a:solidFill>
                          <a:effectLst/>
                          <a:latin typeface="+mn-lt"/>
                          <a:ea typeface="+mn-ea"/>
                          <a:cs typeface="+mn-cs"/>
                        </a:rPr>
                        <a:t>Sarcopenia</a:t>
                      </a:r>
                    </a:p>
                    <a:p>
                      <a:pPr algn="just">
                        <a:lnSpc>
                          <a:spcPct val="107000"/>
                        </a:lnSpc>
                      </a:pPr>
                      <a:r>
                        <a:rPr lang="es-ES_tradnl" sz="2000" kern="1200" dirty="0">
                          <a:solidFill>
                            <a:schemeClr val="tx1"/>
                          </a:solidFill>
                          <a:effectLst/>
                          <a:latin typeface="+mn-lt"/>
                          <a:ea typeface="+mn-ea"/>
                          <a:cs typeface="+mn-cs"/>
                        </a:rPr>
                        <a:t>Deterioro cognitivo</a:t>
                      </a:r>
                    </a:p>
                    <a:p>
                      <a:pPr algn="just">
                        <a:lnSpc>
                          <a:spcPct val="107000"/>
                        </a:lnSpc>
                      </a:pPr>
                      <a:endParaRPr lang="es-ES_tradnl" sz="2000" kern="1200" dirty="0">
                        <a:solidFill>
                          <a:schemeClr val="tx1"/>
                        </a:solidFill>
                        <a:effectLst/>
                        <a:latin typeface="+mn-lt"/>
                        <a:ea typeface="+mn-ea"/>
                        <a:cs typeface="+mn-cs"/>
                      </a:endParaRPr>
                    </a:p>
                    <a:p>
                      <a:pPr algn="l">
                        <a:lnSpc>
                          <a:spcPct val="107000"/>
                        </a:lnSpc>
                      </a:pPr>
                      <a:endParaRPr lang="es-ES" sz="2000"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2695997293"/>
                  </a:ext>
                </a:extLst>
              </a:tr>
            </a:tbl>
          </a:graphicData>
        </a:graphic>
      </p:graphicFrame>
      <p:pic>
        <p:nvPicPr>
          <p:cNvPr id="4" name="Imagen 3">
            <a:extLst>
              <a:ext uri="{FF2B5EF4-FFF2-40B4-BE49-F238E27FC236}">
                <a16:creationId xmlns:a16="http://schemas.microsoft.com/office/drawing/2014/main" id="{82D57F9A-9ADA-42AF-A547-89583E8A8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9660" y="3505928"/>
            <a:ext cx="2233105" cy="1908446"/>
          </a:xfrm>
          <a:prstGeom prst="rect">
            <a:avLst/>
          </a:prstGeom>
        </p:spPr>
      </p:pic>
      <p:pic>
        <p:nvPicPr>
          <p:cNvPr id="7" name="Imagen 6">
            <a:extLst>
              <a:ext uri="{FF2B5EF4-FFF2-40B4-BE49-F238E27FC236}">
                <a16:creationId xmlns:a16="http://schemas.microsoft.com/office/drawing/2014/main" id="{EB48FB37-69FB-484B-9109-D2D534933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7012" y="933623"/>
            <a:ext cx="2438400" cy="2438400"/>
          </a:xfrm>
          <a:prstGeom prst="rect">
            <a:avLst/>
          </a:prstGeom>
        </p:spPr>
      </p:pic>
    </p:spTree>
    <p:extLst>
      <p:ext uri="{BB962C8B-B14F-4D97-AF65-F5344CB8AC3E}">
        <p14:creationId xmlns:p14="http://schemas.microsoft.com/office/powerpoint/2010/main" val="149717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espe">
  <a:themeElements>
    <a:clrScheme name="PwC Orange">
      <a:dk1>
        <a:srgbClr val="000000"/>
      </a:dk1>
      <a:lt1>
        <a:srgbClr val="FFFFFF"/>
      </a:lt1>
      <a:dk2>
        <a:srgbClr val="DC6900"/>
      </a:dk2>
      <a:lt2>
        <a:srgbClr val="FFFFFF"/>
      </a:lt2>
      <a:accent1>
        <a:srgbClr val="DC6900"/>
      </a:accent1>
      <a:accent2>
        <a:srgbClr val="FFB600"/>
      </a:accent2>
      <a:accent3>
        <a:srgbClr val="602320"/>
      </a:accent3>
      <a:accent4>
        <a:srgbClr val="DB536A"/>
      </a:accent4>
      <a:accent5>
        <a:srgbClr val="A32020"/>
      </a:accent5>
      <a:accent6>
        <a:srgbClr val="E0301E"/>
      </a:accent6>
      <a:hlink>
        <a:srgbClr val="DC6900"/>
      </a:hlink>
      <a:folHlink>
        <a:srgbClr val="DC69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 espe" id="{538ADA85-F060-49F2-8873-88F6E199470C}" vid="{62E4A8A4-444A-4413-A226-61F76F2045D5}"/>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8655</TotalTime>
  <Words>3408</Words>
  <Application>Microsoft Office PowerPoint</Application>
  <PresentationFormat>Panorámica</PresentationFormat>
  <Paragraphs>631</Paragraphs>
  <Slides>25</Slides>
  <Notes>0</Notes>
  <HiddenSlides>0</HiddenSlides>
  <MMClips>1</MMClips>
  <ScaleCrop>false</ScaleCrop>
  <HeadingPairs>
    <vt:vector size="8" baseType="variant">
      <vt:variant>
        <vt:lpstr>Fuentes usadas</vt:lpstr>
      </vt:variant>
      <vt:variant>
        <vt:i4>5</vt:i4>
      </vt:variant>
      <vt:variant>
        <vt:lpstr>Tema</vt:lpstr>
      </vt:variant>
      <vt:variant>
        <vt:i4>2</vt:i4>
      </vt:variant>
      <vt:variant>
        <vt:lpstr>Servidores OLE incrustados</vt:lpstr>
      </vt:variant>
      <vt:variant>
        <vt:i4>1</vt:i4>
      </vt:variant>
      <vt:variant>
        <vt:lpstr>Títulos de diapositiva</vt:lpstr>
      </vt:variant>
      <vt:variant>
        <vt:i4>25</vt:i4>
      </vt:variant>
    </vt:vector>
  </HeadingPairs>
  <TitlesOfParts>
    <vt:vector size="33" baseType="lpstr">
      <vt:lpstr>Arial</vt:lpstr>
      <vt:lpstr>Calibri</vt:lpstr>
      <vt:lpstr>Calibri Light</vt:lpstr>
      <vt:lpstr>Symbol</vt:lpstr>
      <vt:lpstr>Times New Roman</vt:lpstr>
      <vt:lpstr>Tema de Office</vt:lpstr>
      <vt:lpstr>Tema espe</vt:lpstr>
      <vt:lpstr>CorelDRAW</vt:lpstr>
      <vt:lpstr>Presentación de PowerPoint</vt:lpstr>
      <vt:lpstr>Presentación de PowerPoint</vt:lpstr>
      <vt:lpstr>Capítulo 1: El problema de investigación Antecedentes </vt:lpstr>
      <vt:lpstr>Formulación del problema pregunta investigativa                                                                        Delimitación del problema</vt:lpstr>
      <vt:lpstr>Justificación</vt:lpstr>
      <vt:lpstr>Objetivos</vt:lpstr>
      <vt:lpstr>Hipótesis de investigación</vt:lpstr>
      <vt:lpstr>Capítulo 2: Marco Teórico Antecedentes investigativos </vt:lpstr>
      <vt:lpstr>Variables</vt:lpstr>
      <vt:lpstr>Variables</vt:lpstr>
      <vt:lpstr>Capítulo 3: Metodología de la investigación</vt:lpstr>
      <vt:lpstr>Resultados</vt:lpstr>
      <vt:lpstr>Presentación de PowerPoint</vt:lpstr>
      <vt:lpstr>Presentación de PowerPoint</vt:lpstr>
      <vt:lpstr>Encuesta</vt:lpstr>
      <vt:lpstr>Capítulo 4 Discusión de Resultados</vt:lpstr>
      <vt:lpstr>Capítulo 5 Propuesta</vt:lpstr>
      <vt:lpstr>Presentación de PowerPoint</vt:lpstr>
      <vt:lpstr>Presentación de PowerPoint</vt:lpstr>
      <vt:lpstr>Presentación de PowerPoint</vt:lpstr>
      <vt:lpstr>Video</vt:lpstr>
      <vt:lpstr>Capítulo 6 CONCLUSIONES</vt:lpstr>
      <vt:lpstr>CONCLUSIONES</vt:lpstr>
      <vt:lpstr>RECOMENDACIONES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Pablo Salinas</dc:creator>
  <cp:lastModifiedBy>USUARIO</cp:lastModifiedBy>
  <cp:revision>73</cp:revision>
  <dcterms:created xsi:type="dcterms:W3CDTF">2021-11-13T13:56:18Z</dcterms:created>
  <dcterms:modified xsi:type="dcterms:W3CDTF">2021-12-02T03:02:40Z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14526428</vt:lpwstr>
  </property>
  <property fmtid="{D5CDD505-2E9C-101B-9397-08002B2CF9AE}" name="NXPowerLiteSettings" pid="3">
    <vt:lpwstr>F7000400038000</vt:lpwstr>
  </property>
  <property fmtid="{D5CDD505-2E9C-101B-9397-08002B2CF9AE}" name="NXPowerLiteVersion" pid="4">
    <vt:lpwstr>S9.1.2</vt:lpwstr>
  </property>
</Properties>
</file>