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68" r:id="rId3"/>
    <p:sldId id="379" r:id="rId4"/>
    <p:sldId id="328" r:id="rId5"/>
    <p:sldId id="330" r:id="rId6"/>
    <p:sldId id="286" r:id="rId7"/>
    <p:sldId id="371" r:id="rId8"/>
    <p:sldId id="320" r:id="rId9"/>
    <p:sldId id="288" r:id="rId10"/>
    <p:sldId id="380" r:id="rId11"/>
    <p:sldId id="349" r:id="rId12"/>
    <p:sldId id="369" r:id="rId13"/>
    <p:sldId id="373" r:id="rId14"/>
    <p:sldId id="272" r:id="rId15"/>
    <p:sldId id="375" r:id="rId16"/>
    <p:sldId id="376" r:id="rId17"/>
    <p:sldId id="377" r:id="rId18"/>
    <p:sldId id="374" r:id="rId19"/>
    <p:sldId id="381" r:id="rId20"/>
    <p:sldId id="344" r:id="rId21"/>
    <p:sldId id="382" r:id="rId22"/>
    <p:sldId id="383" r:id="rId23"/>
    <p:sldId id="384" r:id="rId24"/>
    <p:sldId id="385" r:id="rId25"/>
    <p:sldId id="370" r:id="rId26"/>
    <p:sldId id="386" r:id="rId27"/>
    <p:sldId id="387" r:id="rId28"/>
    <p:sldId id="388" r:id="rId29"/>
    <p:sldId id="389" r:id="rId30"/>
    <p:sldId id="390" r:id="rId31"/>
    <p:sldId id="391" r:id="rId32"/>
    <p:sldId id="392" r:id="rId33"/>
    <p:sldId id="393" r:id="rId34"/>
    <p:sldId id="394" r:id="rId35"/>
    <p:sldId id="395" r:id="rId36"/>
    <p:sldId id="304" r:id="rId37"/>
    <p:sldId id="399" r:id="rId38"/>
    <p:sldId id="400" r:id="rId39"/>
    <p:sldId id="401" r:id="rId40"/>
    <p:sldId id="402" r:id="rId41"/>
    <p:sldId id="315" r:id="rId42"/>
    <p:sldId id="356" r:id="rId43"/>
    <p:sldId id="346" r:id="rId44"/>
    <p:sldId id="378" r:id="rId45"/>
    <p:sldId id="358" r:id="rId4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AEE72"/>
    <a:srgbClr val="CC6600"/>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60"/>
  </p:normalViewPr>
  <p:slideViewPr>
    <p:cSldViewPr snapToGrid="0">
      <p:cViewPr varScale="1">
        <p:scale>
          <a:sx n="74" d="100"/>
          <a:sy n="74" d="100"/>
        </p:scale>
        <p:origin x="64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1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Users\user\Desktop\mia\TESIS\FINAL%20FINAL\Operacionalizaci&#243;n%20de%20variables%20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Users\user\Desktop\mia\TESIS\ANALISIS%20BIVARIAD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Users\user\Desktop\mia\TESIS\ANALISIS%20BIVARIAD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Tesis\Operacionalizaci&#243;n%20de%20variables%20fin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Users\user\Desktop\mia\TESIS\FINAL%20FINAL\Operacionalizaci&#243;n%20de%20variables%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Tesis\Operacionalizaci&#243;n%20de%20variables%20fin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Tesis\Operacionalizaci&#243;n%20de%20variables%20fin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Tesis\Operacionalizaci&#243;n%20de%20variables%20fin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Users\user\Desktop\mia\TESIS\ANALISIS%20BIVARIAD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Users\user\Desktop\mia\TESIS\ANALISIS%20BIVARIAD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Users\user\Desktop\mia\TESIS\ANALISIS%20BIVARI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EC"/>
              <a:t>CALIDAD DEL SERVICIO DE LAS APLICACIONES DIGITALES DE DELIVERY </a:t>
            </a:r>
          </a:p>
        </c:rich>
      </c:tx>
      <c:overlay val="0"/>
      <c:spPr>
        <a:noFill/>
        <a:ln>
          <a:noFill/>
        </a:ln>
        <a:effectLst/>
      </c:spPr>
    </c:title>
    <c:autoTitleDeleted val="0"/>
    <c:plotArea>
      <c:layout/>
      <c:radarChart>
        <c:radarStyle val="marker"/>
        <c:varyColors val="0"/>
        <c:ser>
          <c:idx val="0"/>
          <c:order val="0"/>
          <c:tx>
            <c:strRef>
              <c:f>Hoja3!$C$24</c:f>
              <c:strCache>
                <c:ptCount val="1"/>
                <c:pt idx="0">
                  <c:v>Expectativa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Hoja3!$B$38:$B$42</c:f>
              <c:strCache>
                <c:ptCount val="5"/>
                <c:pt idx="0">
                  <c:v>Fiabilidad </c:v>
                </c:pt>
                <c:pt idx="1">
                  <c:v>Sensibilidad </c:v>
                </c:pt>
                <c:pt idx="2">
                  <c:v>Seguridad </c:v>
                </c:pt>
                <c:pt idx="3">
                  <c:v>Empatia </c:v>
                </c:pt>
                <c:pt idx="4">
                  <c:v>Elementos tangibles </c:v>
                </c:pt>
              </c:strCache>
            </c:strRef>
          </c:cat>
          <c:val>
            <c:numRef>
              <c:f>Hoja3!$C$38:$C$42</c:f>
              <c:numCache>
                <c:formatCode>General</c:formatCode>
                <c:ptCount val="5"/>
                <c:pt idx="0">
                  <c:v>5</c:v>
                </c:pt>
                <c:pt idx="1">
                  <c:v>5</c:v>
                </c:pt>
                <c:pt idx="2">
                  <c:v>5</c:v>
                </c:pt>
                <c:pt idx="3">
                  <c:v>5</c:v>
                </c:pt>
                <c:pt idx="4">
                  <c:v>5</c:v>
                </c:pt>
              </c:numCache>
            </c:numRef>
          </c:val>
          <c:extLst xmlns:c16r2="http://schemas.microsoft.com/office/drawing/2015/06/chart">
            <c:ext xmlns:c16="http://schemas.microsoft.com/office/drawing/2014/chart" uri="{C3380CC4-5D6E-409C-BE32-E72D297353CC}">
              <c16:uniqueId val="{00000000-5611-4D6E-8799-B84B56F47D68}"/>
            </c:ext>
          </c:extLst>
        </c:ser>
        <c:ser>
          <c:idx val="1"/>
          <c:order val="1"/>
          <c:tx>
            <c:strRef>
              <c:f>Hoja3!$D$24</c:f>
              <c:strCache>
                <c:ptCount val="1"/>
                <c:pt idx="0">
                  <c:v>Real</c:v>
                </c:pt>
              </c:strCache>
            </c:strRef>
          </c:tx>
          <c:spPr>
            <a:ln w="28575" cap="rnd">
              <a:solidFill>
                <a:schemeClr val="accent2"/>
              </a:solidFill>
              <a:round/>
            </a:ln>
            <a:effectLst/>
          </c:spPr>
          <c:marker>
            <c:symbol val="none"/>
          </c:marker>
          <c:dLbls>
            <c:dLbl>
              <c:idx val="0"/>
              <c:layout>
                <c:manualLayout>
                  <c:x val="0"/>
                  <c:y val="8.74999999999999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611-4D6E-8799-B84B56F47D68}"/>
                </c:ext>
                <c:ext xmlns:c15="http://schemas.microsoft.com/office/drawing/2012/chart" uri="{CE6537A1-D6FC-4f65-9D91-7224C49458BB}"/>
              </c:extLst>
            </c:dLbl>
            <c:dLbl>
              <c:idx val="1"/>
              <c:layout>
                <c:manualLayout>
                  <c:x val="-7.2076028370126832E-2"/>
                  <c:y val="2.50000000000000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611-4D6E-8799-B84B56F47D68}"/>
                </c:ext>
                <c:ext xmlns:c15="http://schemas.microsoft.com/office/drawing/2012/chart" uri="{CE6537A1-D6FC-4f65-9D91-7224C49458BB}"/>
              </c:extLst>
            </c:dLbl>
            <c:dLbl>
              <c:idx val="2"/>
              <c:layout>
                <c:manualLayout>
                  <c:x val="-5.2192986061126267E-2"/>
                  <c:y val="-7.50000000000001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611-4D6E-8799-B84B56F47D68}"/>
                </c:ext>
                <c:ext xmlns:c15="http://schemas.microsoft.com/office/drawing/2012/chart" uri="{CE6537A1-D6FC-4f65-9D91-7224C49458BB}"/>
              </c:extLst>
            </c:dLbl>
            <c:dLbl>
              <c:idx val="3"/>
              <c:layout>
                <c:manualLayout>
                  <c:x val="4.7222225483876147E-2"/>
                  <c:y val="-7.91666666666668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611-4D6E-8799-B84B56F47D68}"/>
                </c:ext>
                <c:ext xmlns:c15="http://schemas.microsoft.com/office/drawing/2012/chart" uri="{CE6537A1-D6FC-4f65-9D91-7224C49458BB}"/>
              </c:extLst>
            </c:dLbl>
            <c:dLbl>
              <c:idx val="4"/>
              <c:layout>
                <c:manualLayout>
                  <c:x val="7.4561408658751757E-2"/>
                  <c:y val="2.91666666666665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611-4D6E-8799-B84B56F47D6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Hoja3!$B$38:$B$42</c:f>
              <c:strCache>
                <c:ptCount val="5"/>
                <c:pt idx="0">
                  <c:v>Fiabilidad </c:v>
                </c:pt>
                <c:pt idx="1">
                  <c:v>Sensibilidad </c:v>
                </c:pt>
                <c:pt idx="2">
                  <c:v>Seguridad </c:v>
                </c:pt>
                <c:pt idx="3">
                  <c:v>Empatia </c:v>
                </c:pt>
                <c:pt idx="4">
                  <c:v>Elementos tangibles </c:v>
                </c:pt>
              </c:strCache>
            </c:strRef>
          </c:cat>
          <c:val>
            <c:numRef>
              <c:f>Hoja3!$D$38:$D$42</c:f>
              <c:numCache>
                <c:formatCode>General</c:formatCode>
                <c:ptCount val="5"/>
                <c:pt idx="0">
                  <c:v>3.55</c:v>
                </c:pt>
                <c:pt idx="1">
                  <c:v>3.37</c:v>
                </c:pt>
                <c:pt idx="2">
                  <c:v>3.69</c:v>
                </c:pt>
                <c:pt idx="3">
                  <c:v>3.66</c:v>
                </c:pt>
                <c:pt idx="4">
                  <c:v>3.49</c:v>
                </c:pt>
              </c:numCache>
            </c:numRef>
          </c:val>
          <c:extLst xmlns:c16r2="http://schemas.microsoft.com/office/drawing/2015/06/chart">
            <c:ext xmlns:c16="http://schemas.microsoft.com/office/drawing/2014/chart" uri="{C3380CC4-5D6E-409C-BE32-E72D297353CC}">
              <c16:uniqueId val="{00000006-5611-4D6E-8799-B84B56F47D68}"/>
            </c:ext>
          </c:extLst>
        </c:ser>
        <c:dLbls>
          <c:showLegendKey val="0"/>
          <c:showVal val="1"/>
          <c:showCatName val="0"/>
          <c:showSerName val="0"/>
          <c:showPercent val="0"/>
          <c:showBubbleSize val="0"/>
        </c:dLbls>
        <c:axId val="273504984"/>
        <c:axId val="273532392"/>
      </c:radarChart>
      <c:catAx>
        <c:axId val="27350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273532392"/>
        <c:crosses val="autoZero"/>
        <c:auto val="1"/>
        <c:lblAlgn val="ctr"/>
        <c:lblOffset val="100"/>
        <c:noMultiLvlLbl val="0"/>
      </c:catAx>
      <c:valAx>
        <c:axId val="2735323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735049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ES"/>
              <a:t>Relación entre Nivel de ingresos – Calidad del servicio </a:t>
            </a:r>
            <a:endParaRPr lang="es-EC"/>
          </a:p>
        </c:rich>
      </c:tx>
      <c:overlay val="0"/>
      <c:spPr>
        <a:noFill/>
        <a:ln>
          <a:noFill/>
        </a:ln>
        <a:effectLst/>
      </c:spPr>
    </c:title>
    <c:autoTitleDeleted val="0"/>
    <c:plotArea>
      <c:layout/>
      <c:barChart>
        <c:barDir val="col"/>
        <c:grouping val="clustered"/>
        <c:varyColors val="0"/>
        <c:ser>
          <c:idx val="0"/>
          <c:order val="0"/>
          <c:tx>
            <c:strRef>
              <c:f>Hoja1!$B$52</c:f>
              <c:strCache>
                <c:ptCount val="1"/>
                <c:pt idx="0">
                  <c:v>$0 a $200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Hoja1!$C$51:$G$51</c:f>
              <c:strCache>
                <c:ptCount val="5"/>
                <c:pt idx="0">
                  <c:v>Elementos tangibles </c:v>
                </c:pt>
                <c:pt idx="1">
                  <c:v>Empatia </c:v>
                </c:pt>
                <c:pt idx="2">
                  <c:v>Seguridad </c:v>
                </c:pt>
                <c:pt idx="3">
                  <c:v>Fiabilidad </c:v>
                </c:pt>
                <c:pt idx="4">
                  <c:v>Sensibilidad </c:v>
                </c:pt>
              </c:strCache>
            </c:strRef>
          </c:cat>
          <c:val>
            <c:numRef>
              <c:f>Hoja1!$C$52:$G$52</c:f>
              <c:numCache>
                <c:formatCode>General</c:formatCode>
                <c:ptCount val="5"/>
                <c:pt idx="0">
                  <c:v>3.78</c:v>
                </c:pt>
                <c:pt idx="1">
                  <c:v>3.87</c:v>
                </c:pt>
                <c:pt idx="2">
                  <c:v>3.97</c:v>
                </c:pt>
                <c:pt idx="3">
                  <c:v>3.68</c:v>
                </c:pt>
                <c:pt idx="4">
                  <c:v>3.47</c:v>
                </c:pt>
              </c:numCache>
            </c:numRef>
          </c:val>
          <c:extLst xmlns:c16r2="http://schemas.microsoft.com/office/drawing/2015/06/chart">
            <c:ext xmlns:c16="http://schemas.microsoft.com/office/drawing/2014/chart" uri="{C3380CC4-5D6E-409C-BE32-E72D297353CC}">
              <c16:uniqueId val="{00000000-A577-4B60-BD01-D0879689174C}"/>
            </c:ext>
          </c:extLst>
        </c:ser>
        <c:ser>
          <c:idx val="1"/>
          <c:order val="1"/>
          <c:tx>
            <c:strRef>
              <c:f>Hoja1!$B$53</c:f>
              <c:strCache>
                <c:ptCount val="1"/>
                <c:pt idx="0">
                  <c:v>$201 a $400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Hoja1!$C$51:$G$51</c:f>
              <c:strCache>
                <c:ptCount val="5"/>
                <c:pt idx="0">
                  <c:v>Elementos tangibles </c:v>
                </c:pt>
                <c:pt idx="1">
                  <c:v>Empatia </c:v>
                </c:pt>
                <c:pt idx="2">
                  <c:v>Seguridad </c:v>
                </c:pt>
                <c:pt idx="3">
                  <c:v>Fiabilidad </c:v>
                </c:pt>
                <c:pt idx="4">
                  <c:v>Sensibilidad </c:v>
                </c:pt>
              </c:strCache>
            </c:strRef>
          </c:cat>
          <c:val>
            <c:numRef>
              <c:f>Hoja1!$C$53:$G$53</c:f>
              <c:numCache>
                <c:formatCode>General</c:formatCode>
                <c:ptCount val="5"/>
                <c:pt idx="0">
                  <c:v>3.54</c:v>
                </c:pt>
                <c:pt idx="1">
                  <c:v>3.7</c:v>
                </c:pt>
                <c:pt idx="2">
                  <c:v>3.88</c:v>
                </c:pt>
                <c:pt idx="3">
                  <c:v>3.58</c:v>
                </c:pt>
                <c:pt idx="4">
                  <c:v>3.29</c:v>
                </c:pt>
              </c:numCache>
            </c:numRef>
          </c:val>
          <c:extLst xmlns:c16r2="http://schemas.microsoft.com/office/drawing/2015/06/chart">
            <c:ext xmlns:c16="http://schemas.microsoft.com/office/drawing/2014/chart" uri="{C3380CC4-5D6E-409C-BE32-E72D297353CC}">
              <c16:uniqueId val="{00000001-A577-4B60-BD01-D0879689174C}"/>
            </c:ext>
          </c:extLst>
        </c:ser>
        <c:ser>
          <c:idx val="2"/>
          <c:order val="2"/>
          <c:tx>
            <c:strRef>
              <c:f>Hoja1!$B$54</c:f>
              <c:strCache>
                <c:ptCount val="1"/>
                <c:pt idx="0">
                  <c:v>$401 a $600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Hoja1!$C$51:$G$51</c:f>
              <c:strCache>
                <c:ptCount val="5"/>
                <c:pt idx="0">
                  <c:v>Elementos tangibles </c:v>
                </c:pt>
                <c:pt idx="1">
                  <c:v>Empatia </c:v>
                </c:pt>
                <c:pt idx="2">
                  <c:v>Seguridad </c:v>
                </c:pt>
                <c:pt idx="3">
                  <c:v>Fiabilidad </c:v>
                </c:pt>
                <c:pt idx="4">
                  <c:v>Sensibilidad </c:v>
                </c:pt>
              </c:strCache>
            </c:strRef>
          </c:cat>
          <c:val>
            <c:numRef>
              <c:f>Hoja1!$C$54:$G$54</c:f>
              <c:numCache>
                <c:formatCode>General</c:formatCode>
                <c:ptCount val="5"/>
                <c:pt idx="0">
                  <c:v>3.44</c:v>
                </c:pt>
                <c:pt idx="1">
                  <c:v>3.59</c:v>
                </c:pt>
                <c:pt idx="2">
                  <c:v>3.61</c:v>
                </c:pt>
                <c:pt idx="3">
                  <c:v>3.52</c:v>
                </c:pt>
                <c:pt idx="4">
                  <c:v>3.34</c:v>
                </c:pt>
              </c:numCache>
            </c:numRef>
          </c:val>
          <c:extLst xmlns:c16r2="http://schemas.microsoft.com/office/drawing/2015/06/chart">
            <c:ext xmlns:c16="http://schemas.microsoft.com/office/drawing/2014/chart" uri="{C3380CC4-5D6E-409C-BE32-E72D297353CC}">
              <c16:uniqueId val="{00000002-A577-4B60-BD01-D0879689174C}"/>
            </c:ext>
          </c:extLst>
        </c:ser>
        <c:ser>
          <c:idx val="3"/>
          <c:order val="3"/>
          <c:tx>
            <c:strRef>
              <c:f>Hoja1!$B$55</c:f>
              <c:strCache>
                <c:ptCount val="1"/>
                <c:pt idx="0">
                  <c:v>$601 a $800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Hoja1!$C$51:$G$51</c:f>
              <c:strCache>
                <c:ptCount val="5"/>
                <c:pt idx="0">
                  <c:v>Elementos tangibles </c:v>
                </c:pt>
                <c:pt idx="1">
                  <c:v>Empatia </c:v>
                </c:pt>
                <c:pt idx="2">
                  <c:v>Seguridad </c:v>
                </c:pt>
                <c:pt idx="3">
                  <c:v>Fiabilidad </c:v>
                </c:pt>
                <c:pt idx="4">
                  <c:v>Sensibilidad </c:v>
                </c:pt>
              </c:strCache>
            </c:strRef>
          </c:cat>
          <c:val>
            <c:numRef>
              <c:f>Hoja1!$C$55:$G$55</c:f>
              <c:numCache>
                <c:formatCode>General</c:formatCode>
                <c:ptCount val="5"/>
                <c:pt idx="0">
                  <c:v>3.36</c:v>
                </c:pt>
                <c:pt idx="1">
                  <c:v>3.69</c:v>
                </c:pt>
                <c:pt idx="2">
                  <c:v>3.58</c:v>
                </c:pt>
                <c:pt idx="3">
                  <c:v>3.53</c:v>
                </c:pt>
                <c:pt idx="4">
                  <c:v>3.41</c:v>
                </c:pt>
              </c:numCache>
            </c:numRef>
          </c:val>
          <c:extLst xmlns:c16r2="http://schemas.microsoft.com/office/drawing/2015/06/chart">
            <c:ext xmlns:c16="http://schemas.microsoft.com/office/drawing/2014/chart" uri="{C3380CC4-5D6E-409C-BE32-E72D297353CC}">
              <c16:uniqueId val="{00000003-A577-4B60-BD01-D0879689174C}"/>
            </c:ext>
          </c:extLst>
        </c:ser>
        <c:ser>
          <c:idx val="4"/>
          <c:order val="4"/>
          <c:tx>
            <c:strRef>
              <c:f>Hoja1!$B$56</c:f>
              <c:strCache>
                <c:ptCount val="1"/>
                <c:pt idx="0">
                  <c:v>$800 en adelante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Hoja1!$C$51:$G$51</c:f>
              <c:strCache>
                <c:ptCount val="5"/>
                <c:pt idx="0">
                  <c:v>Elementos tangibles </c:v>
                </c:pt>
                <c:pt idx="1">
                  <c:v>Empatia </c:v>
                </c:pt>
                <c:pt idx="2">
                  <c:v>Seguridad </c:v>
                </c:pt>
                <c:pt idx="3">
                  <c:v>Fiabilidad </c:v>
                </c:pt>
                <c:pt idx="4">
                  <c:v>Sensibilidad </c:v>
                </c:pt>
              </c:strCache>
            </c:strRef>
          </c:cat>
          <c:val>
            <c:numRef>
              <c:f>Hoja1!$C$56:$G$56</c:f>
              <c:numCache>
                <c:formatCode>General</c:formatCode>
                <c:ptCount val="5"/>
                <c:pt idx="0">
                  <c:v>3.61</c:v>
                </c:pt>
                <c:pt idx="1">
                  <c:v>3.71</c:v>
                </c:pt>
                <c:pt idx="2">
                  <c:v>3.72</c:v>
                </c:pt>
                <c:pt idx="3">
                  <c:v>3.53</c:v>
                </c:pt>
                <c:pt idx="4">
                  <c:v>3.42</c:v>
                </c:pt>
              </c:numCache>
            </c:numRef>
          </c:val>
          <c:extLst xmlns:c16r2="http://schemas.microsoft.com/office/drawing/2015/06/chart">
            <c:ext xmlns:c16="http://schemas.microsoft.com/office/drawing/2014/chart" uri="{C3380CC4-5D6E-409C-BE32-E72D297353CC}">
              <c16:uniqueId val="{00000004-A577-4B60-BD01-D0879689174C}"/>
            </c:ext>
          </c:extLst>
        </c:ser>
        <c:dLbls>
          <c:dLblPos val="outEnd"/>
          <c:showLegendKey val="0"/>
          <c:showVal val="1"/>
          <c:showCatName val="0"/>
          <c:showSerName val="0"/>
          <c:showPercent val="0"/>
          <c:showBubbleSize val="0"/>
        </c:dLbls>
        <c:gapWidth val="219"/>
        <c:overlap val="-27"/>
        <c:axId val="308817160"/>
        <c:axId val="308818336"/>
      </c:barChart>
      <c:catAx>
        <c:axId val="308817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08818336"/>
        <c:crosses val="autoZero"/>
        <c:auto val="1"/>
        <c:lblAlgn val="ctr"/>
        <c:lblOffset val="100"/>
        <c:noMultiLvlLbl val="0"/>
      </c:catAx>
      <c:valAx>
        <c:axId val="308818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08817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ES" b="1">
                <a:solidFill>
                  <a:sysClr val="windowText" lastClr="000000"/>
                </a:solidFill>
              </a:rPr>
              <a:t>Relación entre Aplicaciones – Calidad del servicio </a:t>
            </a:r>
            <a:endParaRPr lang="es-EC" b="1">
              <a:solidFill>
                <a:sysClr val="windowText" lastClr="000000"/>
              </a:solidFill>
            </a:endParaRPr>
          </a:p>
        </c:rich>
      </c:tx>
      <c:overlay val="0"/>
      <c:spPr>
        <a:noFill/>
        <a:ln>
          <a:noFill/>
        </a:ln>
        <a:effectLst/>
      </c:spPr>
    </c:title>
    <c:autoTitleDeleted val="0"/>
    <c:plotArea>
      <c:layout/>
      <c:barChart>
        <c:barDir val="col"/>
        <c:grouping val="clustered"/>
        <c:varyColors val="0"/>
        <c:ser>
          <c:idx val="0"/>
          <c:order val="0"/>
          <c:tx>
            <c:strRef>
              <c:f>Hoja1!$C$64</c:f>
              <c:strCache>
                <c:ptCount val="1"/>
                <c:pt idx="0">
                  <c:v>Elementos tangibles </c:v>
                </c:pt>
              </c:strCache>
            </c:strRef>
          </c:tx>
          <c:spPr>
            <a:solidFill>
              <a:schemeClr val="accent1"/>
            </a:solidFill>
            <a:ln>
              <a:noFill/>
            </a:ln>
            <a:effectLst/>
          </c:spPr>
          <c:invertIfNegative val="0"/>
          <c:cat>
            <c:strRef>
              <c:f>Hoja1!$B$65:$B$70</c:f>
              <c:strCache>
                <c:ptCount val="6"/>
                <c:pt idx="0">
                  <c:v>Uber Eats</c:v>
                </c:pt>
                <c:pt idx="1">
                  <c:v>Pedidos YA</c:v>
                </c:pt>
                <c:pt idx="2">
                  <c:v>Rappi</c:v>
                </c:pt>
                <c:pt idx="3">
                  <c:v>Aplicaciones propias del local </c:v>
                </c:pt>
                <c:pt idx="4">
                  <c:v>Appedir</c:v>
                </c:pt>
                <c:pt idx="5">
                  <c:v>Delivereo </c:v>
                </c:pt>
              </c:strCache>
            </c:strRef>
          </c:cat>
          <c:val>
            <c:numRef>
              <c:f>Hoja1!$C$65:$C$70</c:f>
              <c:numCache>
                <c:formatCode>General</c:formatCode>
                <c:ptCount val="6"/>
                <c:pt idx="0">
                  <c:v>3.52</c:v>
                </c:pt>
                <c:pt idx="1">
                  <c:v>3.46</c:v>
                </c:pt>
                <c:pt idx="2">
                  <c:v>3.4</c:v>
                </c:pt>
                <c:pt idx="3">
                  <c:v>3.52</c:v>
                </c:pt>
                <c:pt idx="4">
                  <c:v>3.5</c:v>
                </c:pt>
                <c:pt idx="5">
                  <c:v>3</c:v>
                </c:pt>
              </c:numCache>
            </c:numRef>
          </c:val>
          <c:extLst xmlns:c16r2="http://schemas.microsoft.com/office/drawing/2015/06/chart">
            <c:ext xmlns:c16="http://schemas.microsoft.com/office/drawing/2014/chart" uri="{C3380CC4-5D6E-409C-BE32-E72D297353CC}">
              <c16:uniqueId val="{00000000-D6B5-43B2-A18C-F4BE087BB485}"/>
            </c:ext>
          </c:extLst>
        </c:ser>
        <c:ser>
          <c:idx val="1"/>
          <c:order val="1"/>
          <c:tx>
            <c:strRef>
              <c:f>Hoja1!$D$64</c:f>
              <c:strCache>
                <c:ptCount val="1"/>
                <c:pt idx="0">
                  <c:v>Empatia </c:v>
                </c:pt>
              </c:strCache>
            </c:strRef>
          </c:tx>
          <c:spPr>
            <a:solidFill>
              <a:schemeClr val="accent2"/>
            </a:solidFill>
            <a:ln>
              <a:noFill/>
            </a:ln>
            <a:effectLst/>
          </c:spPr>
          <c:invertIfNegative val="0"/>
          <c:cat>
            <c:strRef>
              <c:f>Hoja1!$B$65:$B$70</c:f>
              <c:strCache>
                <c:ptCount val="6"/>
                <c:pt idx="0">
                  <c:v>Uber Eats</c:v>
                </c:pt>
                <c:pt idx="1">
                  <c:v>Pedidos YA</c:v>
                </c:pt>
                <c:pt idx="2">
                  <c:v>Rappi</c:v>
                </c:pt>
                <c:pt idx="3">
                  <c:v>Aplicaciones propias del local </c:v>
                </c:pt>
                <c:pt idx="4">
                  <c:v>Appedir</c:v>
                </c:pt>
                <c:pt idx="5">
                  <c:v>Delivereo </c:v>
                </c:pt>
              </c:strCache>
            </c:strRef>
          </c:cat>
          <c:val>
            <c:numRef>
              <c:f>Hoja1!$D$65:$D$70</c:f>
              <c:numCache>
                <c:formatCode>General</c:formatCode>
                <c:ptCount val="6"/>
                <c:pt idx="0">
                  <c:v>3.69</c:v>
                </c:pt>
                <c:pt idx="1">
                  <c:v>3.62</c:v>
                </c:pt>
                <c:pt idx="2">
                  <c:v>3.63</c:v>
                </c:pt>
                <c:pt idx="3">
                  <c:v>3.47</c:v>
                </c:pt>
                <c:pt idx="4">
                  <c:v>4.0999999999999996</c:v>
                </c:pt>
                <c:pt idx="5">
                  <c:v>4</c:v>
                </c:pt>
              </c:numCache>
            </c:numRef>
          </c:val>
          <c:extLst xmlns:c16r2="http://schemas.microsoft.com/office/drawing/2015/06/chart">
            <c:ext xmlns:c16="http://schemas.microsoft.com/office/drawing/2014/chart" uri="{C3380CC4-5D6E-409C-BE32-E72D297353CC}">
              <c16:uniqueId val="{00000001-D6B5-43B2-A18C-F4BE087BB485}"/>
            </c:ext>
          </c:extLst>
        </c:ser>
        <c:ser>
          <c:idx val="2"/>
          <c:order val="2"/>
          <c:tx>
            <c:strRef>
              <c:f>Hoja1!$E$64</c:f>
              <c:strCache>
                <c:ptCount val="1"/>
                <c:pt idx="0">
                  <c:v>Seguridad </c:v>
                </c:pt>
              </c:strCache>
            </c:strRef>
          </c:tx>
          <c:spPr>
            <a:solidFill>
              <a:schemeClr val="accent3"/>
            </a:solidFill>
            <a:ln>
              <a:noFill/>
            </a:ln>
            <a:effectLst/>
          </c:spPr>
          <c:invertIfNegative val="0"/>
          <c:cat>
            <c:strRef>
              <c:f>Hoja1!$B$65:$B$70</c:f>
              <c:strCache>
                <c:ptCount val="6"/>
                <c:pt idx="0">
                  <c:v>Uber Eats</c:v>
                </c:pt>
                <c:pt idx="1">
                  <c:v>Pedidos YA</c:v>
                </c:pt>
                <c:pt idx="2">
                  <c:v>Rappi</c:v>
                </c:pt>
                <c:pt idx="3">
                  <c:v>Aplicaciones propias del local </c:v>
                </c:pt>
                <c:pt idx="4">
                  <c:v>Appedir</c:v>
                </c:pt>
                <c:pt idx="5">
                  <c:v>Delivereo </c:v>
                </c:pt>
              </c:strCache>
            </c:strRef>
          </c:cat>
          <c:val>
            <c:numRef>
              <c:f>Hoja1!$E$65:$E$70</c:f>
              <c:numCache>
                <c:formatCode>General</c:formatCode>
                <c:ptCount val="6"/>
                <c:pt idx="0">
                  <c:v>3.76</c:v>
                </c:pt>
                <c:pt idx="1">
                  <c:v>3.65</c:v>
                </c:pt>
                <c:pt idx="2">
                  <c:v>3.55</c:v>
                </c:pt>
                <c:pt idx="3">
                  <c:v>3.42</c:v>
                </c:pt>
                <c:pt idx="4">
                  <c:v>3.75</c:v>
                </c:pt>
                <c:pt idx="5">
                  <c:v>3</c:v>
                </c:pt>
              </c:numCache>
            </c:numRef>
          </c:val>
          <c:extLst xmlns:c16r2="http://schemas.microsoft.com/office/drawing/2015/06/chart">
            <c:ext xmlns:c16="http://schemas.microsoft.com/office/drawing/2014/chart" uri="{C3380CC4-5D6E-409C-BE32-E72D297353CC}">
              <c16:uniqueId val="{00000002-D6B5-43B2-A18C-F4BE087BB485}"/>
            </c:ext>
          </c:extLst>
        </c:ser>
        <c:ser>
          <c:idx val="3"/>
          <c:order val="3"/>
          <c:tx>
            <c:strRef>
              <c:f>Hoja1!$F$64</c:f>
              <c:strCache>
                <c:ptCount val="1"/>
                <c:pt idx="0">
                  <c:v>Fiabilidad </c:v>
                </c:pt>
              </c:strCache>
            </c:strRef>
          </c:tx>
          <c:spPr>
            <a:solidFill>
              <a:schemeClr val="accent4"/>
            </a:solidFill>
            <a:ln>
              <a:noFill/>
            </a:ln>
            <a:effectLst/>
          </c:spPr>
          <c:invertIfNegative val="0"/>
          <c:cat>
            <c:strRef>
              <c:f>Hoja1!$B$65:$B$70</c:f>
              <c:strCache>
                <c:ptCount val="6"/>
                <c:pt idx="0">
                  <c:v>Uber Eats</c:v>
                </c:pt>
                <c:pt idx="1">
                  <c:v>Pedidos YA</c:v>
                </c:pt>
                <c:pt idx="2">
                  <c:v>Rappi</c:v>
                </c:pt>
                <c:pt idx="3">
                  <c:v>Aplicaciones propias del local </c:v>
                </c:pt>
                <c:pt idx="4">
                  <c:v>Appedir</c:v>
                </c:pt>
                <c:pt idx="5">
                  <c:v>Delivereo </c:v>
                </c:pt>
              </c:strCache>
            </c:strRef>
          </c:cat>
          <c:val>
            <c:numRef>
              <c:f>Hoja1!$F$65:$F$70</c:f>
              <c:numCache>
                <c:formatCode>General</c:formatCode>
                <c:ptCount val="6"/>
                <c:pt idx="0">
                  <c:v>3.59</c:v>
                </c:pt>
                <c:pt idx="1">
                  <c:v>3.51</c:v>
                </c:pt>
                <c:pt idx="2">
                  <c:v>3.45</c:v>
                </c:pt>
                <c:pt idx="3">
                  <c:v>3.5</c:v>
                </c:pt>
                <c:pt idx="4">
                  <c:v>3.75</c:v>
                </c:pt>
                <c:pt idx="5">
                  <c:v>2.75</c:v>
                </c:pt>
              </c:numCache>
            </c:numRef>
          </c:val>
          <c:extLst xmlns:c16r2="http://schemas.microsoft.com/office/drawing/2015/06/chart">
            <c:ext xmlns:c16="http://schemas.microsoft.com/office/drawing/2014/chart" uri="{C3380CC4-5D6E-409C-BE32-E72D297353CC}">
              <c16:uniqueId val="{00000003-D6B5-43B2-A18C-F4BE087BB485}"/>
            </c:ext>
          </c:extLst>
        </c:ser>
        <c:ser>
          <c:idx val="4"/>
          <c:order val="4"/>
          <c:tx>
            <c:strRef>
              <c:f>Hoja1!$G$64</c:f>
              <c:strCache>
                <c:ptCount val="1"/>
                <c:pt idx="0">
                  <c:v>Sensibilidad </c:v>
                </c:pt>
              </c:strCache>
            </c:strRef>
          </c:tx>
          <c:spPr>
            <a:solidFill>
              <a:schemeClr val="accent5"/>
            </a:solidFill>
            <a:ln>
              <a:noFill/>
            </a:ln>
            <a:effectLst/>
          </c:spPr>
          <c:invertIfNegative val="0"/>
          <c:cat>
            <c:strRef>
              <c:f>Hoja1!$B$65:$B$70</c:f>
              <c:strCache>
                <c:ptCount val="6"/>
                <c:pt idx="0">
                  <c:v>Uber Eats</c:v>
                </c:pt>
                <c:pt idx="1">
                  <c:v>Pedidos YA</c:v>
                </c:pt>
                <c:pt idx="2">
                  <c:v>Rappi</c:v>
                </c:pt>
                <c:pt idx="3">
                  <c:v>Aplicaciones propias del local </c:v>
                </c:pt>
                <c:pt idx="4">
                  <c:v>Appedir</c:v>
                </c:pt>
                <c:pt idx="5">
                  <c:v>Delivereo </c:v>
                </c:pt>
              </c:strCache>
            </c:strRef>
          </c:cat>
          <c:val>
            <c:numRef>
              <c:f>Hoja1!$G$65:$G$70</c:f>
              <c:numCache>
                <c:formatCode>General</c:formatCode>
                <c:ptCount val="6"/>
                <c:pt idx="0">
                  <c:v>3.36</c:v>
                </c:pt>
                <c:pt idx="1">
                  <c:v>3.4</c:v>
                </c:pt>
                <c:pt idx="2">
                  <c:v>3.27</c:v>
                </c:pt>
                <c:pt idx="3">
                  <c:v>3.4</c:v>
                </c:pt>
                <c:pt idx="4">
                  <c:v>3.41</c:v>
                </c:pt>
                <c:pt idx="5">
                  <c:v>3</c:v>
                </c:pt>
              </c:numCache>
            </c:numRef>
          </c:val>
          <c:extLst xmlns:c16r2="http://schemas.microsoft.com/office/drawing/2015/06/chart">
            <c:ext xmlns:c16="http://schemas.microsoft.com/office/drawing/2014/chart" uri="{C3380CC4-5D6E-409C-BE32-E72D297353CC}">
              <c16:uniqueId val="{00000004-D6B5-43B2-A18C-F4BE087BB485}"/>
            </c:ext>
          </c:extLst>
        </c:ser>
        <c:dLbls>
          <c:showLegendKey val="0"/>
          <c:showVal val="0"/>
          <c:showCatName val="0"/>
          <c:showSerName val="0"/>
          <c:showPercent val="0"/>
          <c:showBubbleSize val="0"/>
        </c:dLbls>
        <c:gapWidth val="150"/>
        <c:axId val="308819120"/>
        <c:axId val="308819904"/>
      </c:barChart>
      <c:catAx>
        <c:axId val="30881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08819904"/>
        <c:crosses val="autoZero"/>
        <c:auto val="1"/>
        <c:lblAlgn val="ctr"/>
        <c:lblOffset val="100"/>
        <c:noMultiLvlLbl val="0"/>
      </c:catAx>
      <c:valAx>
        <c:axId val="308819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088191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FIABILIDAD</a:t>
            </a:r>
          </a:p>
        </c:rich>
      </c:tx>
      <c:overlay val="0"/>
    </c:title>
    <c:autoTitleDeleted val="0"/>
    <c:plotArea>
      <c:layout/>
      <c:barChart>
        <c:barDir val="col"/>
        <c:grouping val="clustered"/>
        <c:varyColors val="0"/>
        <c:ser>
          <c:idx val="0"/>
          <c:order val="0"/>
          <c:tx>
            <c:strRef>
              <c:f>'DIMENSIONES SERVQUAL'!$B$9</c:f>
              <c:strCache>
                <c:ptCount val="1"/>
                <c:pt idx="0">
                  <c:v>Expectativa</c:v>
                </c:pt>
              </c:strCache>
            </c:strRef>
          </c:tx>
          <c:spPr>
            <a:solidFill>
              <a:schemeClr val="accent1"/>
            </a:solidFill>
            <a:ln>
              <a:noFill/>
            </a:ln>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'DIMENSIONES SERVQUAL'!$A$10:$A$11</c:f>
              <c:strCache>
                <c:ptCount val="2"/>
                <c:pt idx="0">
                  <c:v>Tiempo de entrega del producto </c:v>
                </c:pt>
                <c:pt idx="1">
                  <c:v>Beneficio entregado en las promociones </c:v>
                </c:pt>
              </c:strCache>
            </c:strRef>
          </c:cat>
          <c:val>
            <c:numRef>
              <c:f>'DIMENSIONES SERVQUAL'!$B$10:$B$11</c:f>
              <c:numCache>
                <c:formatCode>General</c:formatCode>
                <c:ptCount val="2"/>
                <c:pt idx="0">
                  <c:v>5</c:v>
                </c:pt>
                <c:pt idx="1">
                  <c:v>5</c:v>
                </c:pt>
              </c:numCache>
            </c:numRef>
          </c:val>
          <c:extLst xmlns:c16r2="http://schemas.microsoft.com/office/drawing/2015/06/chart">
            <c:ext xmlns:c16="http://schemas.microsoft.com/office/drawing/2014/chart" uri="{C3380CC4-5D6E-409C-BE32-E72D297353CC}">
              <c16:uniqueId val="{00000000-2CD2-450F-94A2-17F3C3F2A10D}"/>
            </c:ext>
          </c:extLst>
        </c:ser>
        <c:ser>
          <c:idx val="1"/>
          <c:order val="1"/>
          <c:tx>
            <c:strRef>
              <c:f>'DIMENSIONES SERVQUAL'!$C$9</c:f>
              <c:strCache>
                <c:ptCount val="1"/>
                <c:pt idx="0">
                  <c:v>Real</c:v>
                </c:pt>
              </c:strCache>
            </c:strRef>
          </c:tx>
          <c:spPr>
            <a:solidFill>
              <a:schemeClr val="accent2"/>
            </a:solidFill>
            <a:ln>
              <a:noFill/>
            </a:ln>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'DIMENSIONES SERVQUAL'!$A$10:$A$11</c:f>
              <c:strCache>
                <c:ptCount val="2"/>
                <c:pt idx="0">
                  <c:v>Tiempo de entrega del producto </c:v>
                </c:pt>
                <c:pt idx="1">
                  <c:v>Beneficio entregado en las promociones </c:v>
                </c:pt>
              </c:strCache>
            </c:strRef>
          </c:cat>
          <c:val>
            <c:numRef>
              <c:f>'DIMENSIONES SERVQUAL'!$C$10:$C$11</c:f>
              <c:numCache>
                <c:formatCode>General</c:formatCode>
                <c:ptCount val="2"/>
                <c:pt idx="0">
                  <c:v>3.52</c:v>
                </c:pt>
                <c:pt idx="1">
                  <c:v>3.58</c:v>
                </c:pt>
              </c:numCache>
            </c:numRef>
          </c:val>
          <c:extLst xmlns:c16r2="http://schemas.microsoft.com/office/drawing/2015/06/chart">
            <c:ext xmlns:c16="http://schemas.microsoft.com/office/drawing/2014/chart" uri="{C3380CC4-5D6E-409C-BE32-E72D297353CC}">
              <c16:uniqueId val="{00000001-2CD2-450F-94A2-17F3C3F2A10D}"/>
            </c:ext>
          </c:extLst>
        </c:ser>
        <c:dLbls>
          <c:showLegendKey val="0"/>
          <c:showVal val="1"/>
          <c:showCatName val="0"/>
          <c:showSerName val="0"/>
          <c:showPercent val="0"/>
          <c:showBubbleSize val="0"/>
        </c:dLbls>
        <c:gapWidth val="150"/>
        <c:overlap val="-25"/>
        <c:axId val="273040768"/>
        <c:axId val="273041152"/>
      </c:barChart>
      <c:catAx>
        <c:axId val="27304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73041152"/>
        <c:crosses val="autoZero"/>
        <c:auto val="1"/>
        <c:lblAlgn val="ctr"/>
        <c:lblOffset val="100"/>
        <c:noMultiLvlLbl val="0"/>
      </c:catAx>
      <c:valAx>
        <c:axId val="273041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effectLst/>
        </c:spPr>
        <c:txPr>
          <a:bodyPr rot="-60000000" vert="horz"/>
          <a:lstStyle/>
          <a:p>
            <a:pPr>
              <a:defRPr/>
            </a:pPr>
            <a:endParaRPr lang="es-EC"/>
          </a:p>
        </c:txPr>
        <c:crossAx val="273040768"/>
        <c:crosses val="autoZero"/>
        <c:crossBetween val="between"/>
      </c:valAx>
      <c:spPr>
        <a:noFill/>
        <a:ln>
          <a:noFill/>
        </a:ln>
        <a:effectLst/>
      </c:spPr>
    </c:plotArea>
    <c:legend>
      <c:legendPos val="t"/>
      <c:overlay val="0"/>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Arial" panose="020B0604020202020204" pitchFamily="34" charset="0"/>
          <a:cs typeface="Arial" panose="020B0604020202020204" pitchFamily="34"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EC" sz="1100" b="1"/>
              <a:t>SENSIBILIDAD</a:t>
            </a:r>
          </a:p>
        </c:rich>
      </c:tx>
      <c:overlay val="0"/>
      <c:spPr>
        <a:noFill/>
        <a:ln>
          <a:noFill/>
        </a:ln>
        <a:effectLst/>
      </c:spPr>
    </c:title>
    <c:autoTitleDeleted val="0"/>
    <c:plotArea>
      <c:layout/>
      <c:radarChart>
        <c:radarStyle val="marker"/>
        <c:varyColors val="0"/>
        <c:ser>
          <c:idx val="0"/>
          <c:order val="0"/>
          <c:tx>
            <c:strRef>
              <c:f>Hoja3!$C$24</c:f>
              <c:strCache>
                <c:ptCount val="1"/>
                <c:pt idx="0">
                  <c:v>Expectativa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Hoja3!$B$25:$B$27</c:f>
              <c:strCache>
                <c:ptCount val="3"/>
                <c:pt idx="0">
                  <c:v>Resolución de requerimientos </c:v>
                </c:pt>
                <c:pt idx="1">
                  <c:v>Tiempo de solución por parte del soporte de ayuda.</c:v>
                </c:pt>
                <c:pt idx="2">
                  <c:v>Tiempo en la aplicación</c:v>
                </c:pt>
              </c:strCache>
            </c:strRef>
          </c:cat>
          <c:val>
            <c:numRef>
              <c:f>Hoja3!$C$25:$C$27</c:f>
              <c:numCache>
                <c:formatCode>General</c:formatCode>
                <c:ptCount val="3"/>
                <c:pt idx="0">
                  <c:v>5</c:v>
                </c:pt>
                <c:pt idx="1">
                  <c:v>5</c:v>
                </c:pt>
                <c:pt idx="2">
                  <c:v>5</c:v>
                </c:pt>
              </c:numCache>
            </c:numRef>
          </c:val>
          <c:extLst xmlns:c16r2="http://schemas.microsoft.com/office/drawing/2015/06/chart">
            <c:ext xmlns:c16="http://schemas.microsoft.com/office/drawing/2014/chart" uri="{C3380CC4-5D6E-409C-BE32-E72D297353CC}">
              <c16:uniqueId val="{00000000-6B03-46CB-A388-074BBC54FF5E}"/>
            </c:ext>
          </c:extLst>
        </c:ser>
        <c:ser>
          <c:idx val="1"/>
          <c:order val="1"/>
          <c:tx>
            <c:strRef>
              <c:f>Hoja3!$D$24</c:f>
              <c:strCache>
                <c:ptCount val="1"/>
                <c:pt idx="0">
                  <c:v>Real</c:v>
                </c:pt>
              </c:strCache>
            </c:strRef>
          </c:tx>
          <c:spPr>
            <a:ln w="28575" cap="rnd">
              <a:solidFill>
                <a:schemeClr val="accent2"/>
              </a:solidFill>
              <a:round/>
            </a:ln>
            <a:effectLst/>
          </c:spPr>
          <c:marker>
            <c:symbol val="none"/>
          </c:marker>
          <c:dLbls>
            <c:dLbl>
              <c:idx val="0"/>
              <c:layout>
                <c:manualLayout>
                  <c:x val="0"/>
                  <c:y val="0.12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B03-46CB-A388-074BBC54FF5E}"/>
                </c:ext>
                <c:ext xmlns:c15="http://schemas.microsoft.com/office/drawing/2012/chart" uri="{CE6537A1-D6FC-4f65-9D91-7224C49458BB}"/>
              </c:extLst>
            </c:dLbl>
            <c:dLbl>
              <c:idx val="1"/>
              <c:layout>
                <c:manualLayout>
                  <c:x val="-6.6666666666666666E-2"/>
                  <c:y val="-6.018518518518518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B03-46CB-A388-074BBC54FF5E}"/>
                </c:ext>
                <c:ext xmlns:c15="http://schemas.microsoft.com/office/drawing/2012/chart" uri="{CE6537A1-D6FC-4f65-9D91-7224C49458BB}"/>
              </c:extLst>
            </c:dLbl>
            <c:dLbl>
              <c:idx val="2"/>
              <c:layout>
                <c:manualLayout>
                  <c:x val="4.1666666666666664E-2"/>
                  <c:y val="-2.77777777777778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B03-46CB-A388-074BBC54FF5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Hoja3!$B$25:$B$27</c:f>
              <c:strCache>
                <c:ptCount val="3"/>
                <c:pt idx="0">
                  <c:v>Resolución de requerimientos </c:v>
                </c:pt>
                <c:pt idx="1">
                  <c:v>Tiempo de solución por parte del soporte de ayuda.</c:v>
                </c:pt>
                <c:pt idx="2">
                  <c:v>Tiempo en la aplicación</c:v>
                </c:pt>
              </c:strCache>
            </c:strRef>
          </c:cat>
          <c:val>
            <c:numRef>
              <c:f>Hoja3!$D$25:$D$27</c:f>
              <c:numCache>
                <c:formatCode>General</c:formatCode>
                <c:ptCount val="3"/>
                <c:pt idx="0">
                  <c:v>3.36</c:v>
                </c:pt>
                <c:pt idx="1">
                  <c:v>3.21</c:v>
                </c:pt>
                <c:pt idx="2">
                  <c:v>3.54</c:v>
                </c:pt>
              </c:numCache>
            </c:numRef>
          </c:val>
          <c:extLst xmlns:c16r2="http://schemas.microsoft.com/office/drawing/2015/06/chart">
            <c:ext xmlns:c16="http://schemas.microsoft.com/office/drawing/2014/chart" uri="{C3380CC4-5D6E-409C-BE32-E72D297353CC}">
              <c16:uniqueId val="{00000004-6B03-46CB-A388-074BBC54FF5E}"/>
            </c:ext>
          </c:extLst>
        </c:ser>
        <c:dLbls>
          <c:showLegendKey val="0"/>
          <c:showVal val="1"/>
          <c:showCatName val="0"/>
          <c:showSerName val="0"/>
          <c:showPercent val="0"/>
          <c:showBubbleSize val="0"/>
        </c:dLbls>
        <c:axId val="273080016"/>
        <c:axId val="273080400"/>
      </c:radarChart>
      <c:catAx>
        <c:axId val="27308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273080400"/>
        <c:crosses val="autoZero"/>
        <c:auto val="1"/>
        <c:lblAlgn val="ctr"/>
        <c:lblOffset val="100"/>
        <c:noMultiLvlLbl val="0"/>
      </c:catAx>
      <c:valAx>
        <c:axId val="2730804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730800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cap="all" spc="120" normalizeH="0" baseline="0">
                <a:solidFill>
                  <a:sysClr val="windowText" lastClr="000000"/>
                </a:solidFill>
                <a:latin typeface="Arial" panose="020B0604020202020204" pitchFamily="34" charset="0"/>
                <a:ea typeface="+mn-ea"/>
                <a:cs typeface="Arial" panose="020B0604020202020204" pitchFamily="34" charset="0"/>
              </a:defRPr>
            </a:pPr>
            <a:r>
              <a:rPr lang="en-US"/>
              <a:t>SEGURIDAD</a:t>
            </a:r>
          </a:p>
        </c:rich>
      </c:tx>
      <c:overlay val="0"/>
      <c:spPr>
        <a:noFill/>
        <a:ln>
          <a:noFill/>
        </a:ln>
        <a:effectLst/>
      </c:spPr>
    </c:title>
    <c:autoTitleDeleted val="0"/>
    <c:plotArea>
      <c:layout/>
      <c:barChart>
        <c:barDir val="col"/>
        <c:grouping val="clustered"/>
        <c:varyColors val="0"/>
        <c:ser>
          <c:idx val="0"/>
          <c:order val="0"/>
          <c:tx>
            <c:strRef>
              <c:f>'DIMENSIONES SERVQUAL'!$I$6</c:f>
              <c:strCache>
                <c:ptCount val="1"/>
                <c:pt idx="0">
                  <c:v>Expectativa</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'DIMENSIONES SERVQUAL'!$H$7</c:f>
              <c:strCache>
                <c:ptCount val="1"/>
                <c:pt idx="0">
                  <c:v>Sistema de rastreo del pedido</c:v>
                </c:pt>
              </c:strCache>
            </c:strRef>
          </c:cat>
          <c:val>
            <c:numRef>
              <c:f>'DIMENSIONES SERVQUAL'!$I$7</c:f>
              <c:numCache>
                <c:formatCode>General</c:formatCode>
                <c:ptCount val="1"/>
                <c:pt idx="0">
                  <c:v>5</c:v>
                </c:pt>
              </c:numCache>
            </c:numRef>
          </c:val>
          <c:extLst xmlns:c16r2="http://schemas.microsoft.com/office/drawing/2015/06/chart">
            <c:ext xmlns:c16="http://schemas.microsoft.com/office/drawing/2014/chart" uri="{C3380CC4-5D6E-409C-BE32-E72D297353CC}">
              <c16:uniqueId val="{00000000-B31A-4EEF-A5BD-91177FBC6010}"/>
            </c:ext>
          </c:extLst>
        </c:ser>
        <c:ser>
          <c:idx val="1"/>
          <c:order val="1"/>
          <c:tx>
            <c:strRef>
              <c:f>'DIMENSIONES SERVQUAL'!$J$6</c:f>
              <c:strCache>
                <c:ptCount val="1"/>
                <c:pt idx="0">
                  <c:v>Real</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'DIMENSIONES SERVQUAL'!$H$7</c:f>
              <c:strCache>
                <c:ptCount val="1"/>
                <c:pt idx="0">
                  <c:v>Sistema de rastreo del pedido</c:v>
                </c:pt>
              </c:strCache>
            </c:strRef>
          </c:cat>
          <c:val>
            <c:numRef>
              <c:f>'DIMENSIONES SERVQUAL'!$J$7</c:f>
              <c:numCache>
                <c:formatCode>General</c:formatCode>
                <c:ptCount val="1"/>
                <c:pt idx="0">
                  <c:v>3.69</c:v>
                </c:pt>
              </c:numCache>
            </c:numRef>
          </c:val>
          <c:extLst xmlns:c16r2="http://schemas.microsoft.com/office/drawing/2015/06/chart">
            <c:ext xmlns:c16="http://schemas.microsoft.com/office/drawing/2014/chart" uri="{C3380CC4-5D6E-409C-BE32-E72D297353CC}">
              <c16:uniqueId val="{00000001-B31A-4EEF-A5BD-91177FBC6010}"/>
            </c:ext>
          </c:extLst>
        </c:ser>
        <c:dLbls>
          <c:dLblPos val="outEnd"/>
          <c:showLegendKey val="0"/>
          <c:showVal val="1"/>
          <c:showCatName val="0"/>
          <c:showSerName val="0"/>
          <c:showPercent val="0"/>
          <c:showBubbleSize val="0"/>
        </c:dLbls>
        <c:gapWidth val="150"/>
        <c:axId val="271102720"/>
        <c:axId val="271105464"/>
      </c:barChart>
      <c:catAx>
        <c:axId val="27110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271105464"/>
        <c:crosses val="autoZero"/>
        <c:auto val="1"/>
        <c:lblAlgn val="ctr"/>
        <c:lblOffset val="100"/>
        <c:noMultiLvlLbl val="0"/>
      </c:catAx>
      <c:valAx>
        <c:axId val="271105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2711027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b="1"/>
              <a:t>EMPATÍA</a:t>
            </a:r>
          </a:p>
        </c:rich>
      </c:tx>
      <c:overlay val="0"/>
      <c:spPr>
        <a:noFill/>
        <a:ln>
          <a:noFill/>
        </a:ln>
        <a:effectLst/>
      </c:spPr>
    </c:title>
    <c:autoTitleDeleted val="0"/>
    <c:plotArea>
      <c:layout/>
      <c:radarChart>
        <c:radarStyle val="marker"/>
        <c:varyColors val="0"/>
        <c:ser>
          <c:idx val="0"/>
          <c:order val="0"/>
          <c:tx>
            <c:strRef>
              <c:f>'DIMENSIONES SERVQUAL'!$M$6</c:f>
              <c:strCache>
                <c:ptCount val="1"/>
                <c:pt idx="0">
                  <c:v>Expectativa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'DIMENSIONES SERVQUAL'!$L$7:$L$9</c:f>
              <c:strCache>
                <c:ptCount val="3"/>
                <c:pt idx="0">
                  <c:v>Servicio del personal motorizado </c:v>
                </c:pt>
                <c:pt idx="1">
                  <c:v>Información completa y adecuada de los productos </c:v>
                </c:pt>
                <c:pt idx="2">
                  <c:v>Promociones ofertadas  </c:v>
                </c:pt>
              </c:strCache>
            </c:strRef>
          </c:cat>
          <c:val>
            <c:numRef>
              <c:f>'DIMENSIONES SERVQUAL'!$M$7:$M$9</c:f>
              <c:numCache>
                <c:formatCode>General</c:formatCode>
                <c:ptCount val="3"/>
                <c:pt idx="0">
                  <c:v>5</c:v>
                </c:pt>
                <c:pt idx="1">
                  <c:v>5</c:v>
                </c:pt>
                <c:pt idx="2">
                  <c:v>5</c:v>
                </c:pt>
              </c:numCache>
            </c:numRef>
          </c:val>
          <c:extLst xmlns:c16r2="http://schemas.microsoft.com/office/drawing/2015/06/chart">
            <c:ext xmlns:c16="http://schemas.microsoft.com/office/drawing/2014/chart" uri="{C3380CC4-5D6E-409C-BE32-E72D297353CC}">
              <c16:uniqueId val="{00000000-823E-48FE-9803-AEA69391CA87}"/>
            </c:ext>
          </c:extLst>
        </c:ser>
        <c:ser>
          <c:idx val="1"/>
          <c:order val="1"/>
          <c:tx>
            <c:strRef>
              <c:f>'DIMENSIONES SERVQUAL'!$N$6</c:f>
              <c:strCache>
                <c:ptCount val="1"/>
                <c:pt idx="0">
                  <c:v>Real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'DIMENSIONES SERVQUAL'!$L$7:$L$9</c:f>
              <c:strCache>
                <c:ptCount val="3"/>
                <c:pt idx="0">
                  <c:v>Servicio del personal motorizado </c:v>
                </c:pt>
                <c:pt idx="1">
                  <c:v>Información completa y adecuada de los productos </c:v>
                </c:pt>
                <c:pt idx="2">
                  <c:v>Promociones ofertadas  </c:v>
                </c:pt>
              </c:strCache>
            </c:strRef>
          </c:cat>
          <c:val>
            <c:numRef>
              <c:f>'DIMENSIONES SERVQUAL'!$N$7:$N$9</c:f>
              <c:numCache>
                <c:formatCode>General</c:formatCode>
                <c:ptCount val="3"/>
                <c:pt idx="0">
                  <c:v>3.82</c:v>
                </c:pt>
                <c:pt idx="1">
                  <c:v>3.53</c:v>
                </c:pt>
                <c:pt idx="2">
                  <c:v>3.63</c:v>
                </c:pt>
              </c:numCache>
            </c:numRef>
          </c:val>
          <c:extLst xmlns:c16r2="http://schemas.microsoft.com/office/drawing/2015/06/chart">
            <c:ext xmlns:c16="http://schemas.microsoft.com/office/drawing/2014/chart" uri="{C3380CC4-5D6E-409C-BE32-E72D297353CC}">
              <c16:uniqueId val="{00000001-823E-48FE-9803-AEA69391CA87}"/>
            </c:ext>
          </c:extLst>
        </c:ser>
        <c:dLbls>
          <c:showLegendKey val="0"/>
          <c:showVal val="1"/>
          <c:showCatName val="0"/>
          <c:showSerName val="0"/>
          <c:showPercent val="0"/>
          <c:showBubbleSize val="0"/>
        </c:dLbls>
        <c:axId val="271105856"/>
        <c:axId val="271103896"/>
      </c:radarChart>
      <c:catAx>
        <c:axId val="271105856"/>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271103896"/>
        <c:crosses val="autoZero"/>
        <c:auto val="1"/>
        <c:lblAlgn val="ctr"/>
        <c:lblOffset val="100"/>
        <c:noMultiLvlLbl val="0"/>
      </c:catAx>
      <c:valAx>
        <c:axId val="271103896"/>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2711058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Elementos tangibles</a:t>
            </a:r>
          </a:p>
        </c:rich>
      </c:tx>
      <c:overlay val="0"/>
      <c:spPr>
        <a:noFill/>
        <a:ln>
          <a:noFill/>
        </a:ln>
        <a:effectLst/>
      </c:spPr>
    </c:title>
    <c:autoTitleDeleted val="0"/>
    <c:plotArea>
      <c:layout/>
      <c:radarChart>
        <c:radarStyle val="marker"/>
        <c:varyColors val="0"/>
        <c:ser>
          <c:idx val="0"/>
          <c:order val="0"/>
          <c:tx>
            <c:strRef>
              <c:f>'DIMENSIONES SERVQUAL'!$Q$6</c:f>
              <c:strCache>
                <c:ptCount val="1"/>
                <c:pt idx="0">
                  <c:v>Expectativa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'DIMENSIONES SERVQUAL'!$P$7:$P$9</c:f>
              <c:strCache>
                <c:ptCount val="3"/>
                <c:pt idx="0">
                  <c:v>Diseño del menú </c:v>
                </c:pt>
                <c:pt idx="1">
                  <c:v>Imagen personal de los motorizados delivery</c:v>
                </c:pt>
                <c:pt idx="2">
                  <c:v>Estado de los insumos de trabajo </c:v>
                </c:pt>
              </c:strCache>
            </c:strRef>
          </c:cat>
          <c:val>
            <c:numRef>
              <c:f>'DIMENSIONES SERVQUAL'!$Q$7:$Q$9</c:f>
              <c:numCache>
                <c:formatCode>General</c:formatCode>
                <c:ptCount val="3"/>
                <c:pt idx="0">
                  <c:v>5</c:v>
                </c:pt>
                <c:pt idx="1">
                  <c:v>5</c:v>
                </c:pt>
                <c:pt idx="2">
                  <c:v>5</c:v>
                </c:pt>
              </c:numCache>
            </c:numRef>
          </c:val>
          <c:extLst xmlns:c16r2="http://schemas.microsoft.com/office/drawing/2015/06/chart">
            <c:ext xmlns:c16="http://schemas.microsoft.com/office/drawing/2014/chart" uri="{C3380CC4-5D6E-409C-BE32-E72D297353CC}">
              <c16:uniqueId val="{00000000-BC3B-4974-A15D-54067A736362}"/>
            </c:ext>
          </c:extLst>
        </c:ser>
        <c:ser>
          <c:idx val="1"/>
          <c:order val="1"/>
          <c:tx>
            <c:strRef>
              <c:f>'DIMENSIONES SERVQUAL'!$R$6</c:f>
              <c:strCache>
                <c:ptCount val="1"/>
                <c:pt idx="0">
                  <c:v>Real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'DIMENSIONES SERVQUAL'!$P$7:$P$9</c:f>
              <c:strCache>
                <c:ptCount val="3"/>
                <c:pt idx="0">
                  <c:v>Diseño del menú </c:v>
                </c:pt>
                <c:pt idx="1">
                  <c:v>Imagen personal de los motorizados delivery</c:v>
                </c:pt>
                <c:pt idx="2">
                  <c:v>Estado de los insumos de trabajo </c:v>
                </c:pt>
              </c:strCache>
            </c:strRef>
          </c:cat>
          <c:val>
            <c:numRef>
              <c:f>'DIMENSIONES SERVQUAL'!$R$7:$R$9</c:f>
              <c:numCache>
                <c:formatCode>General</c:formatCode>
                <c:ptCount val="3"/>
                <c:pt idx="0">
                  <c:v>3.75</c:v>
                </c:pt>
                <c:pt idx="1">
                  <c:v>3.39</c:v>
                </c:pt>
                <c:pt idx="2">
                  <c:v>3.32</c:v>
                </c:pt>
              </c:numCache>
            </c:numRef>
          </c:val>
          <c:extLst xmlns:c16r2="http://schemas.microsoft.com/office/drawing/2015/06/chart">
            <c:ext xmlns:c16="http://schemas.microsoft.com/office/drawing/2014/chart" uri="{C3380CC4-5D6E-409C-BE32-E72D297353CC}">
              <c16:uniqueId val="{00000001-BC3B-4974-A15D-54067A736362}"/>
            </c:ext>
          </c:extLst>
        </c:ser>
        <c:dLbls>
          <c:showLegendKey val="0"/>
          <c:showVal val="1"/>
          <c:showCatName val="0"/>
          <c:showSerName val="0"/>
          <c:showPercent val="0"/>
          <c:showBubbleSize val="0"/>
        </c:dLbls>
        <c:axId val="271103504"/>
        <c:axId val="308822256"/>
      </c:radarChart>
      <c:catAx>
        <c:axId val="271103504"/>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08822256"/>
        <c:crosses val="autoZero"/>
        <c:auto val="1"/>
        <c:lblAlgn val="ctr"/>
        <c:lblOffset val="100"/>
        <c:noMultiLvlLbl val="0"/>
      </c:catAx>
      <c:valAx>
        <c:axId val="308822256"/>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2711035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ES"/>
              <a:t>Relación entre edad – Calidad del servicio </a:t>
            </a:r>
            <a:endParaRPr lang="es-EC"/>
          </a:p>
        </c:rich>
      </c:tx>
      <c:overlay val="0"/>
      <c:spPr>
        <a:noFill/>
        <a:ln>
          <a:noFill/>
        </a:ln>
        <a:effectLst/>
      </c:spPr>
    </c:title>
    <c:autoTitleDeleted val="0"/>
    <c:plotArea>
      <c:layout/>
      <c:barChart>
        <c:barDir val="col"/>
        <c:grouping val="clustered"/>
        <c:varyColors val="0"/>
        <c:ser>
          <c:idx val="0"/>
          <c:order val="0"/>
          <c:tx>
            <c:strRef>
              <c:f>Hoja1!$B$3</c:f>
              <c:strCache>
                <c:ptCount val="1"/>
                <c:pt idx="0">
                  <c:v>De 18 a 25 años</c:v>
                </c:pt>
              </c:strCache>
            </c:strRef>
          </c:tx>
          <c:spPr>
            <a:solidFill>
              <a:schemeClr val="accent1"/>
            </a:solidFill>
            <a:ln>
              <a:noFill/>
            </a:ln>
            <a:effectLst/>
          </c:spPr>
          <c:invertIfNegative val="0"/>
          <c:dLbls>
            <c:dLbl>
              <c:idx val="0"/>
              <c:layout>
                <c:manualLayout>
                  <c:x val="0"/>
                  <c:y val="-5.316007088009456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C4A-40AC-8DD8-F4C797BFDDF6}"/>
                </c:ext>
                <c:ext xmlns:c15="http://schemas.microsoft.com/office/drawing/2012/chart" uri="{CE6537A1-D6FC-4f65-9D91-7224C49458BB}"/>
              </c:extLst>
            </c:dLbl>
            <c:dLbl>
              <c:idx val="4"/>
              <c:layout>
                <c:manualLayout>
                  <c:x val="0"/>
                  <c:y val="-4.725339633786178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C4A-40AC-8DD8-F4C797BFDD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Hoja1!$C$2:$G$2</c:f>
              <c:strCache>
                <c:ptCount val="5"/>
                <c:pt idx="0">
                  <c:v>Elementos tangibles </c:v>
                </c:pt>
                <c:pt idx="1">
                  <c:v>Empatia </c:v>
                </c:pt>
                <c:pt idx="2">
                  <c:v>Seguridad </c:v>
                </c:pt>
                <c:pt idx="3">
                  <c:v>Fiabilidad </c:v>
                </c:pt>
                <c:pt idx="4">
                  <c:v>Sensibilidad </c:v>
                </c:pt>
              </c:strCache>
            </c:strRef>
          </c:cat>
          <c:val>
            <c:numRef>
              <c:f>Hoja1!$C$3:$G$3</c:f>
              <c:numCache>
                <c:formatCode>General</c:formatCode>
                <c:ptCount val="5"/>
                <c:pt idx="0">
                  <c:v>3.59</c:v>
                </c:pt>
                <c:pt idx="1">
                  <c:v>3.75</c:v>
                </c:pt>
                <c:pt idx="2">
                  <c:v>3.81</c:v>
                </c:pt>
                <c:pt idx="3">
                  <c:v>3.68</c:v>
                </c:pt>
                <c:pt idx="4">
                  <c:v>3.37</c:v>
                </c:pt>
              </c:numCache>
            </c:numRef>
          </c:val>
          <c:extLst xmlns:c16r2="http://schemas.microsoft.com/office/drawing/2015/06/chart">
            <c:ext xmlns:c16="http://schemas.microsoft.com/office/drawing/2014/chart" uri="{C3380CC4-5D6E-409C-BE32-E72D297353CC}">
              <c16:uniqueId val="{00000000-E377-4B8D-969B-6583A56B45A5}"/>
            </c:ext>
          </c:extLst>
        </c:ser>
        <c:ser>
          <c:idx val="1"/>
          <c:order val="1"/>
          <c:tx>
            <c:strRef>
              <c:f>Hoja1!$B$4</c:f>
              <c:strCache>
                <c:ptCount val="1"/>
                <c:pt idx="0">
                  <c:v>De 26 a 33 años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Hoja1!$C$2:$G$2</c:f>
              <c:strCache>
                <c:ptCount val="5"/>
                <c:pt idx="0">
                  <c:v>Elementos tangibles </c:v>
                </c:pt>
                <c:pt idx="1">
                  <c:v>Empatia </c:v>
                </c:pt>
                <c:pt idx="2">
                  <c:v>Seguridad </c:v>
                </c:pt>
                <c:pt idx="3">
                  <c:v>Fiabilidad </c:v>
                </c:pt>
                <c:pt idx="4">
                  <c:v>Sensibilidad </c:v>
                </c:pt>
              </c:strCache>
            </c:strRef>
          </c:cat>
          <c:val>
            <c:numRef>
              <c:f>Hoja1!$C$4:$G$4</c:f>
              <c:numCache>
                <c:formatCode>General</c:formatCode>
                <c:ptCount val="5"/>
                <c:pt idx="0">
                  <c:v>3.54</c:v>
                </c:pt>
                <c:pt idx="1">
                  <c:v>3.64</c:v>
                </c:pt>
                <c:pt idx="2">
                  <c:v>3.65</c:v>
                </c:pt>
                <c:pt idx="3">
                  <c:v>3.47</c:v>
                </c:pt>
                <c:pt idx="4">
                  <c:v>3.34</c:v>
                </c:pt>
              </c:numCache>
            </c:numRef>
          </c:val>
          <c:extLst xmlns:c16r2="http://schemas.microsoft.com/office/drawing/2015/06/chart">
            <c:ext xmlns:c16="http://schemas.microsoft.com/office/drawing/2014/chart" uri="{C3380CC4-5D6E-409C-BE32-E72D297353CC}">
              <c16:uniqueId val="{00000001-E377-4B8D-969B-6583A56B45A5}"/>
            </c:ext>
          </c:extLst>
        </c:ser>
        <c:ser>
          <c:idx val="2"/>
          <c:order val="2"/>
          <c:tx>
            <c:strRef>
              <c:f>Hoja1!$B$5</c:f>
              <c:strCache>
                <c:ptCount val="1"/>
                <c:pt idx="0">
                  <c:v>De 34 a 41 años</c:v>
                </c:pt>
              </c:strCache>
            </c:strRef>
          </c:tx>
          <c:spPr>
            <a:solidFill>
              <a:schemeClr val="accent3"/>
            </a:solidFill>
            <a:ln>
              <a:noFill/>
            </a:ln>
            <a:effectLst/>
          </c:spPr>
          <c:invertIfNegative val="0"/>
          <c:dLbls>
            <c:dLbl>
              <c:idx val="1"/>
              <c:layout>
                <c:manualLayout>
                  <c:x val="0"/>
                  <c:y val="-7.08800945067927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C4A-40AC-8DD8-F4C797BFDDF6}"/>
                </c:ext>
                <c:ext xmlns:c15="http://schemas.microsoft.com/office/drawing/2012/chart" uri="{CE6537A1-D6FC-4f65-9D91-7224C49458BB}"/>
              </c:extLst>
            </c:dLbl>
            <c:dLbl>
              <c:idx val="2"/>
              <c:layout>
                <c:manualLayout>
                  <c:x val="4.525910839556461E-3"/>
                  <c:y val="-5.316007088009450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C4A-40AC-8DD8-F4C797BFDDF6}"/>
                </c:ext>
                <c:ext xmlns:c15="http://schemas.microsoft.com/office/drawing/2012/chart" uri="{CE6537A1-D6FC-4f65-9D91-7224C49458BB}"/>
              </c:extLst>
            </c:dLbl>
            <c:dLbl>
              <c:idx val="3"/>
              <c:layout>
                <c:manualLayout>
                  <c:x val="-8.2974073534957184E-17"/>
                  <c:y val="-4.725339633786181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C4A-40AC-8DD8-F4C797BFDDF6}"/>
                </c:ext>
                <c:ext xmlns:c15="http://schemas.microsoft.com/office/drawing/2012/chart" uri="{CE6537A1-D6FC-4f65-9D91-7224C49458BB}"/>
              </c:extLst>
            </c:dLbl>
            <c:dLbl>
              <c:idx val="4"/>
              <c:layout>
                <c:manualLayout>
                  <c:x val="0"/>
                  <c:y val="-5.316007088009450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C4A-40AC-8DD8-F4C797BFDD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Hoja1!$C$2:$G$2</c:f>
              <c:strCache>
                <c:ptCount val="5"/>
                <c:pt idx="0">
                  <c:v>Elementos tangibles </c:v>
                </c:pt>
                <c:pt idx="1">
                  <c:v>Empatia </c:v>
                </c:pt>
                <c:pt idx="2">
                  <c:v>Seguridad </c:v>
                </c:pt>
                <c:pt idx="3">
                  <c:v>Fiabilidad </c:v>
                </c:pt>
                <c:pt idx="4">
                  <c:v>Sensibilidad </c:v>
                </c:pt>
              </c:strCache>
            </c:strRef>
          </c:cat>
          <c:val>
            <c:numRef>
              <c:f>Hoja1!$C$5:$G$5</c:f>
              <c:numCache>
                <c:formatCode>General</c:formatCode>
                <c:ptCount val="5"/>
                <c:pt idx="0">
                  <c:v>3.42</c:v>
                </c:pt>
                <c:pt idx="1">
                  <c:v>3.65</c:v>
                </c:pt>
                <c:pt idx="2">
                  <c:v>3.65</c:v>
                </c:pt>
                <c:pt idx="3">
                  <c:v>3.53</c:v>
                </c:pt>
                <c:pt idx="4">
                  <c:v>3.4</c:v>
                </c:pt>
              </c:numCache>
            </c:numRef>
          </c:val>
          <c:extLst xmlns:c16r2="http://schemas.microsoft.com/office/drawing/2015/06/chart">
            <c:ext xmlns:c16="http://schemas.microsoft.com/office/drawing/2014/chart" uri="{C3380CC4-5D6E-409C-BE32-E72D297353CC}">
              <c16:uniqueId val="{00000002-E377-4B8D-969B-6583A56B45A5}"/>
            </c:ext>
          </c:extLst>
        </c:ser>
        <c:ser>
          <c:idx val="3"/>
          <c:order val="3"/>
          <c:tx>
            <c:strRef>
              <c:f>Hoja1!$B$6</c:f>
              <c:strCache>
                <c:ptCount val="1"/>
                <c:pt idx="0">
                  <c:v>De 42 a 49 años</c:v>
                </c:pt>
              </c:strCache>
            </c:strRef>
          </c:tx>
          <c:spPr>
            <a:solidFill>
              <a:schemeClr val="accent4"/>
            </a:solidFill>
            <a:ln>
              <a:noFill/>
            </a:ln>
            <a:effectLst/>
          </c:spPr>
          <c:invertIfNegative val="0"/>
          <c:dLbls>
            <c:dLbl>
              <c:idx val="0"/>
              <c:layout>
                <c:manualLayout>
                  <c:x val="0"/>
                  <c:y val="-8.860011813349084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C4A-40AC-8DD8-F4C797BFDD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Hoja1!$C$2:$G$2</c:f>
              <c:strCache>
                <c:ptCount val="5"/>
                <c:pt idx="0">
                  <c:v>Elementos tangibles </c:v>
                </c:pt>
                <c:pt idx="1">
                  <c:v>Empatia </c:v>
                </c:pt>
                <c:pt idx="2">
                  <c:v>Seguridad </c:v>
                </c:pt>
                <c:pt idx="3">
                  <c:v>Fiabilidad </c:v>
                </c:pt>
                <c:pt idx="4">
                  <c:v>Sensibilidad </c:v>
                </c:pt>
              </c:strCache>
            </c:strRef>
          </c:cat>
          <c:val>
            <c:numRef>
              <c:f>Hoja1!$C$6:$G$6</c:f>
              <c:numCache>
                <c:formatCode>General</c:formatCode>
                <c:ptCount val="5"/>
                <c:pt idx="0">
                  <c:v>3.34</c:v>
                </c:pt>
                <c:pt idx="1">
                  <c:v>3.54</c:v>
                </c:pt>
                <c:pt idx="2">
                  <c:v>3.56</c:v>
                </c:pt>
                <c:pt idx="3">
                  <c:v>3.44</c:v>
                </c:pt>
                <c:pt idx="4">
                  <c:v>3.32</c:v>
                </c:pt>
              </c:numCache>
            </c:numRef>
          </c:val>
          <c:extLst xmlns:c16r2="http://schemas.microsoft.com/office/drawing/2015/06/chart">
            <c:ext xmlns:c16="http://schemas.microsoft.com/office/drawing/2014/chart" uri="{C3380CC4-5D6E-409C-BE32-E72D297353CC}">
              <c16:uniqueId val="{00000003-E377-4B8D-969B-6583A56B45A5}"/>
            </c:ext>
          </c:extLst>
        </c:ser>
        <c:ser>
          <c:idx val="4"/>
          <c:order val="4"/>
          <c:tx>
            <c:strRef>
              <c:f>Hoja1!$B$7</c:f>
              <c:strCache>
                <c:ptCount val="1"/>
                <c:pt idx="0">
                  <c:v>De 50 en adelante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Hoja1!$C$2:$G$2</c:f>
              <c:strCache>
                <c:ptCount val="5"/>
                <c:pt idx="0">
                  <c:v>Elementos tangibles </c:v>
                </c:pt>
                <c:pt idx="1">
                  <c:v>Empatia </c:v>
                </c:pt>
                <c:pt idx="2">
                  <c:v>Seguridad </c:v>
                </c:pt>
                <c:pt idx="3">
                  <c:v>Fiabilidad </c:v>
                </c:pt>
                <c:pt idx="4">
                  <c:v>Sensibilidad </c:v>
                </c:pt>
              </c:strCache>
            </c:strRef>
          </c:cat>
          <c:val>
            <c:numRef>
              <c:f>Hoja1!$C$7:$G$7</c:f>
              <c:numCache>
                <c:formatCode>General</c:formatCode>
                <c:ptCount val="5"/>
                <c:pt idx="0">
                  <c:v>3.47</c:v>
                </c:pt>
                <c:pt idx="1">
                  <c:v>3.8</c:v>
                </c:pt>
                <c:pt idx="2">
                  <c:v>3.9</c:v>
                </c:pt>
                <c:pt idx="3">
                  <c:v>3.8</c:v>
                </c:pt>
                <c:pt idx="4">
                  <c:v>3.5</c:v>
                </c:pt>
              </c:numCache>
            </c:numRef>
          </c:val>
          <c:extLst xmlns:c16r2="http://schemas.microsoft.com/office/drawing/2015/06/chart">
            <c:ext xmlns:c16="http://schemas.microsoft.com/office/drawing/2014/chart" uri="{C3380CC4-5D6E-409C-BE32-E72D297353CC}">
              <c16:uniqueId val="{00000004-E377-4B8D-969B-6583A56B45A5}"/>
            </c:ext>
          </c:extLst>
        </c:ser>
        <c:dLbls>
          <c:dLblPos val="outEnd"/>
          <c:showLegendKey val="0"/>
          <c:showVal val="1"/>
          <c:showCatName val="0"/>
          <c:showSerName val="0"/>
          <c:showPercent val="0"/>
          <c:showBubbleSize val="0"/>
        </c:dLbls>
        <c:gapWidth val="219"/>
        <c:overlap val="-27"/>
        <c:axId val="308817552"/>
        <c:axId val="308820688"/>
      </c:barChart>
      <c:catAx>
        <c:axId val="30881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08820688"/>
        <c:crosses val="autoZero"/>
        <c:auto val="1"/>
        <c:lblAlgn val="ctr"/>
        <c:lblOffset val="100"/>
        <c:noMultiLvlLbl val="0"/>
      </c:catAx>
      <c:valAx>
        <c:axId val="30882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0881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ES"/>
              <a:t>Relación entre Sector – Calidad del servicio </a:t>
            </a:r>
            <a:endParaRPr lang="es-EC"/>
          </a:p>
        </c:rich>
      </c:tx>
      <c:overlay val="0"/>
      <c:spPr>
        <a:noFill/>
        <a:ln>
          <a:noFill/>
        </a:ln>
        <a:effectLst/>
      </c:spPr>
    </c:title>
    <c:autoTitleDeleted val="0"/>
    <c:plotArea>
      <c:layout/>
      <c:barChart>
        <c:barDir val="col"/>
        <c:grouping val="clustered"/>
        <c:varyColors val="0"/>
        <c:ser>
          <c:idx val="0"/>
          <c:order val="0"/>
          <c:tx>
            <c:strRef>
              <c:f>Hoja1!$B$20</c:f>
              <c:strCache>
                <c:ptCount val="1"/>
                <c:pt idx="0">
                  <c:v>Sur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Hoja1!$C$19:$G$19</c:f>
              <c:strCache>
                <c:ptCount val="5"/>
                <c:pt idx="0">
                  <c:v>Elementos tangibles </c:v>
                </c:pt>
                <c:pt idx="1">
                  <c:v>Empatia </c:v>
                </c:pt>
                <c:pt idx="2">
                  <c:v>Seguridad </c:v>
                </c:pt>
                <c:pt idx="3">
                  <c:v>Fiabilidad </c:v>
                </c:pt>
                <c:pt idx="4">
                  <c:v>Sensibilidad </c:v>
                </c:pt>
              </c:strCache>
            </c:strRef>
          </c:cat>
          <c:val>
            <c:numRef>
              <c:f>Hoja1!$C$20:$G$20</c:f>
              <c:numCache>
                <c:formatCode>General</c:formatCode>
                <c:ptCount val="5"/>
                <c:pt idx="0">
                  <c:v>3.58</c:v>
                </c:pt>
                <c:pt idx="1">
                  <c:v>3.67</c:v>
                </c:pt>
                <c:pt idx="2">
                  <c:v>3.68</c:v>
                </c:pt>
                <c:pt idx="3">
                  <c:v>3.64</c:v>
                </c:pt>
                <c:pt idx="4">
                  <c:v>3.43</c:v>
                </c:pt>
              </c:numCache>
            </c:numRef>
          </c:val>
          <c:extLst xmlns:c16r2="http://schemas.microsoft.com/office/drawing/2015/06/chart">
            <c:ext xmlns:c16="http://schemas.microsoft.com/office/drawing/2014/chart" uri="{C3380CC4-5D6E-409C-BE32-E72D297353CC}">
              <c16:uniqueId val="{00000000-0F55-436A-AF8E-C7ED86E2F050}"/>
            </c:ext>
          </c:extLst>
        </c:ser>
        <c:ser>
          <c:idx val="1"/>
          <c:order val="1"/>
          <c:tx>
            <c:strRef>
              <c:f>Hoja1!$B$21</c:f>
              <c:strCache>
                <c:ptCount val="1"/>
                <c:pt idx="0">
                  <c:v>Centro</c:v>
                </c:pt>
              </c:strCache>
            </c:strRef>
          </c:tx>
          <c:spPr>
            <a:solidFill>
              <a:schemeClr val="accent2"/>
            </a:solidFill>
            <a:ln>
              <a:noFill/>
            </a:ln>
            <a:effectLst/>
          </c:spPr>
          <c:invertIfNegative val="0"/>
          <c:dLbls>
            <c:dLbl>
              <c:idx val="1"/>
              <c:layout>
                <c:manualLayout>
                  <c:x val="-2.2629554197782717E-3"/>
                  <c:y val="-3.956478733926807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FEE-4295-8D2C-7D8134BFC0A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Hoja1!$C$19:$G$19</c:f>
              <c:strCache>
                <c:ptCount val="5"/>
                <c:pt idx="0">
                  <c:v>Elementos tangibles </c:v>
                </c:pt>
                <c:pt idx="1">
                  <c:v>Empatia </c:v>
                </c:pt>
                <c:pt idx="2">
                  <c:v>Seguridad </c:v>
                </c:pt>
                <c:pt idx="3">
                  <c:v>Fiabilidad </c:v>
                </c:pt>
                <c:pt idx="4">
                  <c:v>Sensibilidad </c:v>
                </c:pt>
              </c:strCache>
            </c:strRef>
          </c:cat>
          <c:val>
            <c:numRef>
              <c:f>Hoja1!$C$21:$G$21</c:f>
              <c:numCache>
                <c:formatCode>General</c:formatCode>
                <c:ptCount val="5"/>
                <c:pt idx="0">
                  <c:v>3.51</c:v>
                </c:pt>
                <c:pt idx="1">
                  <c:v>3.67</c:v>
                </c:pt>
                <c:pt idx="2">
                  <c:v>3.65</c:v>
                </c:pt>
                <c:pt idx="3">
                  <c:v>3.59</c:v>
                </c:pt>
                <c:pt idx="4">
                  <c:v>3.47</c:v>
                </c:pt>
              </c:numCache>
            </c:numRef>
          </c:val>
          <c:extLst xmlns:c16r2="http://schemas.microsoft.com/office/drawing/2015/06/chart">
            <c:ext xmlns:c16="http://schemas.microsoft.com/office/drawing/2014/chart" uri="{C3380CC4-5D6E-409C-BE32-E72D297353CC}">
              <c16:uniqueId val="{00000001-0F55-436A-AF8E-C7ED86E2F050}"/>
            </c:ext>
          </c:extLst>
        </c:ser>
        <c:ser>
          <c:idx val="2"/>
          <c:order val="2"/>
          <c:tx>
            <c:strRef>
              <c:f>Hoja1!$B$22</c:f>
              <c:strCache>
                <c:ptCount val="1"/>
                <c:pt idx="0">
                  <c:v>Norte</c:v>
                </c:pt>
              </c:strCache>
            </c:strRef>
          </c:tx>
          <c:spPr>
            <a:solidFill>
              <a:schemeClr val="accent3"/>
            </a:solidFill>
            <a:ln>
              <a:noFill/>
            </a:ln>
            <a:effectLst/>
          </c:spPr>
          <c:invertIfNegative val="0"/>
          <c:dLbls>
            <c:dLbl>
              <c:idx val="2"/>
              <c:layout>
                <c:manualLayout>
                  <c:x val="0"/>
                  <c:y val="-5.934718100890207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FEE-4295-8D2C-7D8134BFC0A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Hoja1!$C$19:$G$19</c:f>
              <c:strCache>
                <c:ptCount val="5"/>
                <c:pt idx="0">
                  <c:v>Elementos tangibles </c:v>
                </c:pt>
                <c:pt idx="1">
                  <c:v>Empatia </c:v>
                </c:pt>
                <c:pt idx="2">
                  <c:v>Seguridad </c:v>
                </c:pt>
                <c:pt idx="3">
                  <c:v>Fiabilidad </c:v>
                </c:pt>
                <c:pt idx="4">
                  <c:v>Sensibilidad </c:v>
                </c:pt>
              </c:strCache>
            </c:strRef>
          </c:cat>
          <c:val>
            <c:numRef>
              <c:f>Hoja1!$C$22:$G$22</c:f>
              <c:numCache>
                <c:formatCode>General</c:formatCode>
                <c:ptCount val="5"/>
                <c:pt idx="0">
                  <c:v>3.43</c:v>
                </c:pt>
                <c:pt idx="1">
                  <c:v>3.6</c:v>
                </c:pt>
                <c:pt idx="2">
                  <c:v>3.63</c:v>
                </c:pt>
                <c:pt idx="3">
                  <c:v>3.48</c:v>
                </c:pt>
                <c:pt idx="4">
                  <c:v>3.29</c:v>
                </c:pt>
              </c:numCache>
            </c:numRef>
          </c:val>
          <c:extLst xmlns:c16r2="http://schemas.microsoft.com/office/drawing/2015/06/chart">
            <c:ext xmlns:c16="http://schemas.microsoft.com/office/drawing/2014/chart" uri="{C3380CC4-5D6E-409C-BE32-E72D297353CC}">
              <c16:uniqueId val="{00000002-0F55-436A-AF8E-C7ED86E2F050}"/>
            </c:ext>
          </c:extLst>
        </c:ser>
        <c:ser>
          <c:idx val="3"/>
          <c:order val="3"/>
          <c:tx>
            <c:strRef>
              <c:f>Hoja1!$B$23</c:f>
              <c:strCache>
                <c:ptCount val="1"/>
                <c:pt idx="0">
                  <c:v>Valles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Hoja1!$C$19:$G$19</c:f>
              <c:strCache>
                <c:ptCount val="5"/>
                <c:pt idx="0">
                  <c:v>Elementos tangibles </c:v>
                </c:pt>
                <c:pt idx="1">
                  <c:v>Empatia </c:v>
                </c:pt>
                <c:pt idx="2">
                  <c:v>Seguridad </c:v>
                </c:pt>
                <c:pt idx="3">
                  <c:v>Fiabilidad </c:v>
                </c:pt>
                <c:pt idx="4">
                  <c:v>Sensibilidad </c:v>
                </c:pt>
              </c:strCache>
            </c:strRef>
          </c:cat>
          <c:val>
            <c:numRef>
              <c:f>Hoja1!$C$23:$G$23</c:f>
              <c:numCache>
                <c:formatCode>General</c:formatCode>
                <c:ptCount val="5"/>
                <c:pt idx="0">
                  <c:v>3.46</c:v>
                </c:pt>
                <c:pt idx="1">
                  <c:v>3.74</c:v>
                </c:pt>
                <c:pt idx="2">
                  <c:v>3.82</c:v>
                </c:pt>
                <c:pt idx="3">
                  <c:v>3.54</c:v>
                </c:pt>
                <c:pt idx="4">
                  <c:v>3.36</c:v>
                </c:pt>
              </c:numCache>
            </c:numRef>
          </c:val>
          <c:extLst xmlns:c16r2="http://schemas.microsoft.com/office/drawing/2015/06/chart">
            <c:ext xmlns:c16="http://schemas.microsoft.com/office/drawing/2014/chart" uri="{C3380CC4-5D6E-409C-BE32-E72D297353CC}">
              <c16:uniqueId val="{00000003-0F55-436A-AF8E-C7ED86E2F050}"/>
            </c:ext>
          </c:extLst>
        </c:ser>
        <c:dLbls>
          <c:dLblPos val="outEnd"/>
          <c:showLegendKey val="0"/>
          <c:showVal val="1"/>
          <c:showCatName val="0"/>
          <c:showSerName val="0"/>
          <c:showPercent val="0"/>
          <c:showBubbleSize val="0"/>
        </c:dLbls>
        <c:gapWidth val="219"/>
        <c:overlap val="-27"/>
        <c:axId val="308815984"/>
        <c:axId val="308819512"/>
      </c:barChart>
      <c:catAx>
        <c:axId val="30881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08819512"/>
        <c:crosses val="autoZero"/>
        <c:auto val="1"/>
        <c:lblAlgn val="ctr"/>
        <c:lblOffset val="100"/>
        <c:noMultiLvlLbl val="0"/>
      </c:catAx>
      <c:valAx>
        <c:axId val="308819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0881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ES"/>
              <a:t>Relación entre Género – Calidad del servicio </a:t>
            </a:r>
            <a:endParaRPr lang="es-EC"/>
          </a:p>
        </c:rich>
      </c:tx>
      <c:overlay val="0"/>
      <c:spPr>
        <a:noFill/>
        <a:ln>
          <a:noFill/>
        </a:ln>
        <a:effectLst/>
      </c:spPr>
    </c:title>
    <c:autoTitleDeleted val="0"/>
    <c:plotArea>
      <c:layout/>
      <c:barChart>
        <c:barDir val="col"/>
        <c:grouping val="clustered"/>
        <c:varyColors val="0"/>
        <c:ser>
          <c:idx val="0"/>
          <c:order val="0"/>
          <c:tx>
            <c:strRef>
              <c:f>Hoja1!$B$34</c:f>
              <c:strCache>
                <c:ptCount val="1"/>
                <c:pt idx="0">
                  <c:v>Femenino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Hoja1!$C$33:$G$33</c:f>
              <c:strCache>
                <c:ptCount val="5"/>
                <c:pt idx="0">
                  <c:v>Elementos tangibles </c:v>
                </c:pt>
                <c:pt idx="1">
                  <c:v>Empatia </c:v>
                </c:pt>
                <c:pt idx="2">
                  <c:v>Seguridad </c:v>
                </c:pt>
                <c:pt idx="3">
                  <c:v>Fiabilidad </c:v>
                </c:pt>
                <c:pt idx="4">
                  <c:v>Sensibilidad </c:v>
                </c:pt>
              </c:strCache>
            </c:strRef>
          </c:cat>
          <c:val>
            <c:numRef>
              <c:f>Hoja1!$C$34:$G$34</c:f>
              <c:numCache>
                <c:formatCode>General</c:formatCode>
                <c:ptCount val="5"/>
                <c:pt idx="0">
                  <c:v>3.54</c:v>
                </c:pt>
                <c:pt idx="1">
                  <c:v>3.74</c:v>
                </c:pt>
                <c:pt idx="2">
                  <c:v>3.8</c:v>
                </c:pt>
                <c:pt idx="3">
                  <c:v>3.61</c:v>
                </c:pt>
                <c:pt idx="4">
                  <c:v>3.37</c:v>
                </c:pt>
              </c:numCache>
            </c:numRef>
          </c:val>
          <c:extLst xmlns:c16r2="http://schemas.microsoft.com/office/drawing/2015/06/chart">
            <c:ext xmlns:c16="http://schemas.microsoft.com/office/drawing/2014/chart" uri="{C3380CC4-5D6E-409C-BE32-E72D297353CC}">
              <c16:uniqueId val="{00000000-6A51-4708-AE15-24B98911B66C}"/>
            </c:ext>
          </c:extLst>
        </c:ser>
        <c:ser>
          <c:idx val="1"/>
          <c:order val="1"/>
          <c:tx>
            <c:strRef>
              <c:f>Hoja1!$B$35</c:f>
              <c:strCache>
                <c:ptCount val="1"/>
                <c:pt idx="0">
                  <c:v>Masculino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Hoja1!$C$33:$G$33</c:f>
              <c:strCache>
                <c:ptCount val="5"/>
                <c:pt idx="0">
                  <c:v>Elementos tangibles </c:v>
                </c:pt>
                <c:pt idx="1">
                  <c:v>Empatia </c:v>
                </c:pt>
                <c:pt idx="2">
                  <c:v>Seguridad </c:v>
                </c:pt>
                <c:pt idx="3">
                  <c:v>Fiabilidad </c:v>
                </c:pt>
                <c:pt idx="4">
                  <c:v>Sensibilidad </c:v>
                </c:pt>
              </c:strCache>
            </c:strRef>
          </c:cat>
          <c:val>
            <c:numRef>
              <c:f>Hoja1!$C$35:$G$35</c:f>
              <c:numCache>
                <c:formatCode>General</c:formatCode>
                <c:ptCount val="5"/>
                <c:pt idx="0">
                  <c:v>3.44</c:v>
                </c:pt>
                <c:pt idx="1">
                  <c:v>3.59</c:v>
                </c:pt>
                <c:pt idx="2">
                  <c:v>3.59</c:v>
                </c:pt>
                <c:pt idx="3">
                  <c:v>3.5</c:v>
                </c:pt>
                <c:pt idx="4">
                  <c:v>3.36</c:v>
                </c:pt>
              </c:numCache>
            </c:numRef>
          </c:val>
          <c:extLst xmlns:c16r2="http://schemas.microsoft.com/office/drawing/2015/06/chart">
            <c:ext xmlns:c16="http://schemas.microsoft.com/office/drawing/2014/chart" uri="{C3380CC4-5D6E-409C-BE32-E72D297353CC}">
              <c16:uniqueId val="{00000001-6A51-4708-AE15-24B98911B66C}"/>
            </c:ext>
          </c:extLst>
        </c:ser>
        <c:ser>
          <c:idx val="2"/>
          <c:order val="2"/>
          <c:tx>
            <c:strRef>
              <c:f>Hoja1!$B$36</c:f>
              <c:strCache>
                <c:ptCount val="1"/>
                <c:pt idx="0">
                  <c:v>LGBTI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Hoja1!$C$33:$G$33</c:f>
              <c:strCache>
                <c:ptCount val="5"/>
                <c:pt idx="0">
                  <c:v>Elementos tangibles </c:v>
                </c:pt>
                <c:pt idx="1">
                  <c:v>Empatia </c:v>
                </c:pt>
                <c:pt idx="2">
                  <c:v>Seguridad </c:v>
                </c:pt>
                <c:pt idx="3">
                  <c:v>Fiabilidad </c:v>
                </c:pt>
                <c:pt idx="4">
                  <c:v>Sensibilidad </c:v>
                </c:pt>
              </c:strCache>
            </c:strRef>
          </c:cat>
          <c:val>
            <c:numRef>
              <c:f>Hoja1!$C$36:$G$36</c:f>
              <c:numCache>
                <c:formatCode>General</c:formatCode>
                <c:ptCount val="5"/>
                <c:pt idx="0">
                  <c:v>3.41</c:v>
                </c:pt>
                <c:pt idx="1">
                  <c:v>3.63</c:v>
                </c:pt>
                <c:pt idx="2">
                  <c:v>3.75</c:v>
                </c:pt>
                <c:pt idx="3">
                  <c:v>3.37</c:v>
                </c:pt>
                <c:pt idx="4">
                  <c:v>3.3</c:v>
                </c:pt>
              </c:numCache>
            </c:numRef>
          </c:val>
          <c:extLst xmlns:c16r2="http://schemas.microsoft.com/office/drawing/2015/06/chart">
            <c:ext xmlns:c16="http://schemas.microsoft.com/office/drawing/2014/chart" uri="{C3380CC4-5D6E-409C-BE32-E72D297353CC}">
              <c16:uniqueId val="{00000002-6A51-4708-AE15-24B98911B66C}"/>
            </c:ext>
          </c:extLst>
        </c:ser>
        <c:dLbls>
          <c:dLblPos val="outEnd"/>
          <c:showLegendKey val="0"/>
          <c:showVal val="1"/>
          <c:showCatName val="0"/>
          <c:showSerName val="0"/>
          <c:showPercent val="0"/>
          <c:showBubbleSize val="0"/>
        </c:dLbls>
        <c:gapWidth val="219"/>
        <c:overlap val="-27"/>
        <c:axId val="308815592"/>
        <c:axId val="308816768"/>
      </c:barChart>
      <c:catAx>
        <c:axId val="30881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08816768"/>
        <c:crosses val="autoZero"/>
        <c:auto val="1"/>
        <c:lblAlgn val="ctr"/>
        <c:lblOffset val="100"/>
        <c:noMultiLvlLbl val="0"/>
      </c:catAx>
      <c:valAx>
        <c:axId val="308816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08815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D83F1-F1D9-41CB-B0DF-F36D79266698}" type="doc">
      <dgm:prSet loTypeId="urn:microsoft.com/office/officeart/2005/8/layout/hProcess4" loCatId="process" qsTypeId="urn:microsoft.com/office/officeart/2005/8/quickstyle/simple4" qsCatId="simple" csTypeId="urn:microsoft.com/office/officeart/2005/8/colors/accent0_3" csCatId="mainScheme" phldr="1"/>
      <dgm:spPr/>
      <dgm:t>
        <a:bodyPr/>
        <a:lstStyle/>
        <a:p>
          <a:endParaRPr lang="es-EC"/>
        </a:p>
      </dgm:t>
    </dgm:pt>
    <dgm:pt modelId="{97C0F27F-78BD-43BA-9426-091CCC2A0A5B}">
      <dgm:prSet phldrT="[Texto]"/>
      <dgm:spPr/>
      <dgm:t>
        <a:bodyPr/>
        <a:lstStyle/>
        <a:p>
          <a:r>
            <a:rPr lang="es-EC" dirty="0" smtClean="0"/>
            <a:t>Covid 19</a:t>
          </a:r>
          <a:endParaRPr lang="es-EC" dirty="0"/>
        </a:p>
      </dgm:t>
    </dgm:pt>
    <dgm:pt modelId="{3F555DA7-2278-449F-A656-8823EE783AD4}" type="parTrans" cxnId="{356F09C0-CFB2-4B99-9D83-563C077C6ED0}">
      <dgm:prSet/>
      <dgm:spPr/>
      <dgm:t>
        <a:bodyPr/>
        <a:lstStyle/>
        <a:p>
          <a:endParaRPr lang="es-EC"/>
        </a:p>
      </dgm:t>
    </dgm:pt>
    <dgm:pt modelId="{47BA01E3-F0B4-419B-ABB5-86DA54D867EB}" type="sibTrans" cxnId="{356F09C0-CFB2-4B99-9D83-563C077C6ED0}">
      <dgm:prSet/>
      <dgm:spPr/>
      <dgm:t>
        <a:bodyPr/>
        <a:lstStyle/>
        <a:p>
          <a:endParaRPr lang="es-EC"/>
        </a:p>
      </dgm:t>
    </dgm:pt>
    <dgm:pt modelId="{31583EEC-8807-4E01-9201-9837E8D90A45}">
      <dgm:prSet phldrT="[Texto]"/>
      <dgm:spPr/>
      <dgm:t>
        <a:bodyPr/>
        <a:lstStyle/>
        <a:p>
          <a:r>
            <a:rPr lang="es-EC" dirty="0" smtClean="0"/>
            <a:t>Decreto presidencial nro. 1017.</a:t>
          </a:r>
          <a:endParaRPr lang="es-EC" dirty="0"/>
        </a:p>
      </dgm:t>
    </dgm:pt>
    <dgm:pt modelId="{4A6961F6-84A5-4790-8121-8F2A44100349}" type="parTrans" cxnId="{A8CBBB18-ADB3-4406-9E36-7164503FD9A9}">
      <dgm:prSet/>
      <dgm:spPr/>
      <dgm:t>
        <a:bodyPr/>
        <a:lstStyle/>
        <a:p>
          <a:endParaRPr lang="es-EC"/>
        </a:p>
      </dgm:t>
    </dgm:pt>
    <dgm:pt modelId="{50E27E30-6476-4408-B8FC-F10025D1B267}" type="sibTrans" cxnId="{A8CBBB18-ADB3-4406-9E36-7164503FD9A9}">
      <dgm:prSet/>
      <dgm:spPr/>
      <dgm:t>
        <a:bodyPr/>
        <a:lstStyle/>
        <a:p>
          <a:endParaRPr lang="es-EC"/>
        </a:p>
      </dgm:t>
    </dgm:pt>
    <dgm:pt modelId="{FDB4CF11-9DE1-4DA0-A7B6-84478EB10FAE}">
      <dgm:prSet phldrT="[Texto]"/>
      <dgm:spPr/>
      <dgm:t>
        <a:bodyPr/>
        <a:lstStyle/>
        <a:p>
          <a:r>
            <a:rPr lang="es-EC" dirty="0" smtClean="0"/>
            <a:t>Servicios Digitales</a:t>
          </a:r>
          <a:endParaRPr lang="es-EC" dirty="0"/>
        </a:p>
      </dgm:t>
    </dgm:pt>
    <dgm:pt modelId="{AFA1D8A3-6AF2-40BB-8E1D-163A5ABE79FD}" type="parTrans" cxnId="{DFFB91C4-A05A-4DFA-8607-359476ED6F1D}">
      <dgm:prSet/>
      <dgm:spPr/>
      <dgm:t>
        <a:bodyPr/>
        <a:lstStyle/>
        <a:p>
          <a:endParaRPr lang="es-EC"/>
        </a:p>
      </dgm:t>
    </dgm:pt>
    <dgm:pt modelId="{A07EFC68-596F-4896-9DAC-5CDB8836B578}" type="sibTrans" cxnId="{DFFB91C4-A05A-4DFA-8607-359476ED6F1D}">
      <dgm:prSet/>
      <dgm:spPr/>
      <dgm:t>
        <a:bodyPr/>
        <a:lstStyle/>
        <a:p>
          <a:endParaRPr lang="es-EC"/>
        </a:p>
      </dgm:t>
    </dgm:pt>
    <dgm:pt modelId="{5EFC0218-E95A-4794-9B9F-21D192823D04}">
      <dgm:prSet phldrT="[Texto]"/>
      <dgm:spPr/>
      <dgm:t>
        <a:bodyPr/>
        <a:lstStyle/>
        <a:p>
          <a:r>
            <a:rPr lang="es-EC" dirty="0" smtClean="0"/>
            <a:t>Aplicaciones de comida rápida</a:t>
          </a:r>
          <a:endParaRPr lang="es-EC" dirty="0"/>
        </a:p>
      </dgm:t>
    </dgm:pt>
    <dgm:pt modelId="{5E6D41DE-4504-4772-89E0-893BA0C88DA1}" type="parTrans" cxnId="{013D7E19-8B44-4BEA-AEF4-129DD298E58D}">
      <dgm:prSet/>
      <dgm:spPr/>
      <dgm:t>
        <a:bodyPr/>
        <a:lstStyle/>
        <a:p>
          <a:endParaRPr lang="es-EC"/>
        </a:p>
      </dgm:t>
    </dgm:pt>
    <dgm:pt modelId="{AC900FD8-A64E-482B-B6CE-04168809AC8E}" type="sibTrans" cxnId="{013D7E19-8B44-4BEA-AEF4-129DD298E58D}">
      <dgm:prSet/>
      <dgm:spPr/>
      <dgm:t>
        <a:bodyPr/>
        <a:lstStyle/>
        <a:p>
          <a:endParaRPr lang="es-EC"/>
        </a:p>
      </dgm:t>
    </dgm:pt>
    <dgm:pt modelId="{2813319D-10D4-421F-B56D-CCDCC577806D}">
      <dgm:prSet phldrT="[Texto]"/>
      <dgm:spPr/>
      <dgm:t>
        <a:bodyPr/>
        <a:lstStyle/>
        <a:p>
          <a:r>
            <a:rPr lang="es-EC" dirty="0" smtClean="0"/>
            <a:t>Cambio relevante en los usuarios</a:t>
          </a:r>
          <a:endParaRPr lang="es-EC" dirty="0"/>
        </a:p>
      </dgm:t>
    </dgm:pt>
    <dgm:pt modelId="{012FAB33-2AAA-4CBD-8184-A33263002614}" type="parTrans" cxnId="{7BF23549-53AE-487B-B7C0-497324BA4CCE}">
      <dgm:prSet/>
      <dgm:spPr/>
      <dgm:t>
        <a:bodyPr/>
        <a:lstStyle/>
        <a:p>
          <a:endParaRPr lang="es-EC"/>
        </a:p>
      </dgm:t>
    </dgm:pt>
    <dgm:pt modelId="{E38D7D21-722D-4C37-A4CF-4011242DFEA2}" type="sibTrans" cxnId="{7BF23549-53AE-487B-B7C0-497324BA4CCE}">
      <dgm:prSet/>
      <dgm:spPr/>
      <dgm:t>
        <a:bodyPr/>
        <a:lstStyle/>
        <a:p>
          <a:endParaRPr lang="es-EC"/>
        </a:p>
      </dgm:t>
    </dgm:pt>
    <dgm:pt modelId="{73263C59-65CD-4AB5-A81E-8E9726030CA7}">
      <dgm:prSet phldrT="[Texto]"/>
      <dgm:spPr/>
      <dgm:t>
        <a:bodyPr/>
        <a:lstStyle/>
        <a:p>
          <a:r>
            <a:rPr lang="es-EC" dirty="0" smtClean="0"/>
            <a:t>Comportamiento de compra</a:t>
          </a:r>
          <a:endParaRPr lang="es-EC" dirty="0"/>
        </a:p>
      </dgm:t>
    </dgm:pt>
    <dgm:pt modelId="{262276E2-E084-45B1-9533-C486F901F6C3}" type="parTrans" cxnId="{6BAB252D-D6FD-4187-B7AD-93499FC4D1FD}">
      <dgm:prSet/>
      <dgm:spPr/>
      <dgm:t>
        <a:bodyPr/>
        <a:lstStyle/>
        <a:p>
          <a:endParaRPr lang="es-EC"/>
        </a:p>
      </dgm:t>
    </dgm:pt>
    <dgm:pt modelId="{D3141D71-2151-4B70-B8DD-B9B6592D1DC6}" type="sibTrans" cxnId="{6BAB252D-D6FD-4187-B7AD-93499FC4D1FD}">
      <dgm:prSet/>
      <dgm:spPr/>
      <dgm:t>
        <a:bodyPr/>
        <a:lstStyle/>
        <a:p>
          <a:endParaRPr lang="es-EC"/>
        </a:p>
      </dgm:t>
    </dgm:pt>
    <dgm:pt modelId="{FECFBAB8-F4C1-402D-9C49-2FED25CA78D7}" type="pres">
      <dgm:prSet presAssocID="{55BD83F1-F1D9-41CB-B0DF-F36D79266698}" presName="Name0" presStyleCnt="0">
        <dgm:presLayoutVars>
          <dgm:dir/>
          <dgm:animLvl val="lvl"/>
          <dgm:resizeHandles val="exact"/>
        </dgm:presLayoutVars>
      </dgm:prSet>
      <dgm:spPr/>
      <dgm:t>
        <a:bodyPr/>
        <a:lstStyle/>
        <a:p>
          <a:endParaRPr lang="es-EC"/>
        </a:p>
      </dgm:t>
    </dgm:pt>
    <dgm:pt modelId="{271AB391-42EF-4E9D-995F-673A735A2B21}" type="pres">
      <dgm:prSet presAssocID="{55BD83F1-F1D9-41CB-B0DF-F36D79266698}" presName="tSp" presStyleCnt="0"/>
      <dgm:spPr/>
    </dgm:pt>
    <dgm:pt modelId="{0EEFCE51-933F-4142-8EBD-DEEE8ECBDE6A}" type="pres">
      <dgm:prSet presAssocID="{55BD83F1-F1D9-41CB-B0DF-F36D79266698}" presName="bSp" presStyleCnt="0"/>
      <dgm:spPr/>
    </dgm:pt>
    <dgm:pt modelId="{A501F639-59FE-4676-9CC3-DCB94CB22EAE}" type="pres">
      <dgm:prSet presAssocID="{55BD83F1-F1D9-41CB-B0DF-F36D79266698}" presName="process" presStyleCnt="0"/>
      <dgm:spPr/>
    </dgm:pt>
    <dgm:pt modelId="{3B524785-3E27-416A-A75C-BD6ED6A353A9}" type="pres">
      <dgm:prSet presAssocID="{73263C59-65CD-4AB5-A81E-8E9726030CA7}" presName="composite1" presStyleCnt="0"/>
      <dgm:spPr/>
    </dgm:pt>
    <dgm:pt modelId="{D5148DD2-F511-4317-89E0-786A0CAD9AFD}" type="pres">
      <dgm:prSet presAssocID="{73263C59-65CD-4AB5-A81E-8E9726030CA7}" presName="dummyNode1" presStyleLbl="node1" presStyleIdx="0" presStyleCnt="3"/>
      <dgm:spPr/>
    </dgm:pt>
    <dgm:pt modelId="{63F4E341-62C7-4AD2-A796-0E3B80370E99}" type="pres">
      <dgm:prSet presAssocID="{73263C59-65CD-4AB5-A81E-8E9726030CA7}" presName="childNode1" presStyleLbl="bgAcc1" presStyleIdx="0" presStyleCnt="3">
        <dgm:presLayoutVars>
          <dgm:bulletEnabled val="1"/>
        </dgm:presLayoutVars>
      </dgm:prSet>
      <dgm:spPr/>
      <dgm:t>
        <a:bodyPr/>
        <a:lstStyle/>
        <a:p>
          <a:endParaRPr lang="es-EC"/>
        </a:p>
      </dgm:t>
    </dgm:pt>
    <dgm:pt modelId="{8B41ED9B-A697-40EC-98CD-4C93ED6EE959}" type="pres">
      <dgm:prSet presAssocID="{73263C59-65CD-4AB5-A81E-8E9726030CA7}" presName="childNode1tx" presStyleLbl="bgAcc1" presStyleIdx="0" presStyleCnt="3">
        <dgm:presLayoutVars>
          <dgm:bulletEnabled val="1"/>
        </dgm:presLayoutVars>
      </dgm:prSet>
      <dgm:spPr/>
      <dgm:t>
        <a:bodyPr/>
        <a:lstStyle/>
        <a:p>
          <a:endParaRPr lang="es-EC"/>
        </a:p>
      </dgm:t>
    </dgm:pt>
    <dgm:pt modelId="{8B2EEFA1-185F-4E31-BC4F-1690DA35159C}" type="pres">
      <dgm:prSet presAssocID="{73263C59-65CD-4AB5-A81E-8E9726030CA7}" presName="parentNode1" presStyleLbl="node1" presStyleIdx="0" presStyleCnt="3">
        <dgm:presLayoutVars>
          <dgm:chMax val="1"/>
          <dgm:bulletEnabled val="1"/>
        </dgm:presLayoutVars>
      </dgm:prSet>
      <dgm:spPr/>
      <dgm:t>
        <a:bodyPr/>
        <a:lstStyle/>
        <a:p>
          <a:endParaRPr lang="es-EC"/>
        </a:p>
      </dgm:t>
    </dgm:pt>
    <dgm:pt modelId="{6EDDE3F8-3081-4FE6-B530-64EFD2E96ABD}" type="pres">
      <dgm:prSet presAssocID="{73263C59-65CD-4AB5-A81E-8E9726030CA7}" presName="connSite1" presStyleCnt="0"/>
      <dgm:spPr/>
    </dgm:pt>
    <dgm:pt modelId="{B03A2791-C2C1-4836-9D34-6B04282F5296}" type="pres">
      <dgm:prSet presAssocID="{D3141D71-2151-4B70-B8DD-B9B6592D1DC6}" presName="Name9" presStyleLbl="sibTrans2D1" presStyleIdx="0" presStyleCnt="2"/>
      <dgm:spPr/>
      <dgm:t>
        <a:bodyPr/>
        <a:lstStyle/>
        <a:p>
          <a:endParaRPr lang="es-EC"/>
        </a:p>
      </dgm:t>
    </dgm:pt>
    <dgm:pt modelId="{44F9E7B0-045C-452A-A812-E2B67B75F7F1}" type="pres">
      <dgm:prSet presAssocID="{97C0F27F-78BD-43BA-9426-091CCC2A0A5B}" presName="composite2" presStyleCnt="0"/>
      <dgm:spPr/>
    </dgm:pt>
    <dgm:pt modelId="{02A37F5E-BC59-43C3-9660-C3B0FAE673A5}" type="pres">
      <dgm:prSet presAssocID="{97C0F27F-78BD-43BA-9426-091CCC2A0A5B}" presName="dummyNode2" presStyleLbl="node1" presStyleIdx="0" presStyleCnt="3"/>
      <dgm:spPr/>
    </dgm:pt>
    <dgm:pt modelId="{87C2EA9E-9DC2-42EC-B1BD-08DAE5A7144C}" type="pres">
      <dgm:prSet presAssocID="{97C0F27F-78BD-43BA-9426-091CCC2A0A5B}" presName="childNode2" presStyleLbl="bgAcc1" presStyleIdx="1" presStyleCnt="3">
        <dgm:presLayoutVars>
          <dgm:bulletEnabled val="1"/>
        </dgm:presLayoutVars>
      </dgm:prSet>
      <dgm:spPr/>
      <dgm:t>
        <a:bodyPr/>
        <a:lstStyle/>
        <a:p>
          <a:endParaRPr lang="es-EC"/>
        </a:p>
      </dgm:t>
    </dgm:pt>
    <dgm:pt modelId="{DD57EFDA-BE27-4F8C-BB81-B4BB57FA0404}" type="pres">
      <dgm:prSet presAssocID="{97C0F27F-78BD-43BA-9426-091CCC2A0A5B}" presName="childNode2tx" presStyleLbl="bgAcc1" presStyleIdx="1" presStyleCnt="3">
        <dgm:presLayoutVars>
          <dgm:bulletEnabled val="1"/>
        </dgm:presLayoutVars>
      </dgm:prSet>
      <dgm:spPr/>
      <dgm:t>
        <a:bodyPr/>
        <a:lstStyle/>
        <a:p>
          <a:endParaRPr lang="es-EC"/>
        </a:p>
      </dgm:t>
    </dgm:pt>
    <dgm:pt modelId="{77379618-4C78-4EF0-968F-921ACAD8FA90}" type="pres">
      <dgm:prSet presAssocID="{97C0F27F-78BD-43BA-9426-091CCC2A0A5B}" presName="parentNode2" presStyleLbl="node1" presStyleIdx="1" presStyleCnt="3">
        <dgm:presLayoutVars>
          <dgm:chMax val="0"/>
          <dgm:bulletEnabled val="1"/>
        </dgm:presLayoutVars>
      </dgm:prSet>
      <dgm:spPr/>
      <dgm:t>
        <a:bodyPr/>
        <a:lstStyle/>
        <a:p>
          <a:endParaRPr lang="es-EC"/>
        </a:p>
      </dgm:t>
    </dgm:pt>
    <dgm:pt modelId="{BF09DADB-67B5-4C80-AF49-5AECAB758B6B}" type="pres">
      <dgm:prSet presAssocID="{97C0F27F-78BD-43BA-9426-091CCC2A0A5B}" presName="connSite2" presStyleCnt="0"/>
      <dgm:spPr/>
    </dgm:pt>
    <dgm:pt modelId="{FFE71CCF-B798-4BF7-B4B5-7FDB9141BA28}" type="pres">
      <dgm:prSet presAssocID="{47BA01E3-F0B4-419B-ABB5-86DA54D867EB}" presName="Name18" presStyleLbl="sibTrans2D1" presStyleIdx="1" presStyleCnt="2"/>
      <dgm:spPr/>
      <dgm:t>
        <a:bodyPr/>
        <a:lstStyle/>
        <a:p>
          <a:endParaRPr lang="es-EC"/>
        </a:p>
      </dgm:t>
    </dgm:pt>
    <dgm:pt modelId="{F3C5903C-0C0D-4503-98D0-0644820C1960}" type="pres">
      <dgm:prSet presAssocID="{FDB4CF11-9DE1-4DA0-A7B6-84478EB10FAE}" presName="composite1" presStyleCnt="0"/>
      <dgm:spPr/>
    </dgm:pt>
    <dgm:pt modelId="{4C95E993-B11C-43ED-97A3-85BBFE62641B}" type="pres">
      <dgm:prSet presAssocID="{FDB4CF11-9DE1-4DA0-A7B6-84478EB10FAE}" presName="dummyNode1" presStyleLbl="node1" presStyleIdx="1" presStyleCnt="3"/>
      <dgm:spPr/>
    </dgm:pt>
    <dgm:pt modelId="{2BA26E5D-272E-4690-BFE0-DB89D97D6C05}" type="pres">
      <dgm:prSet presAssocID="{FDB4CF11-9DE1-4DA0-A7B6-84478EB10FAE}" presName="childNode1" presStyleLbl="bgAcc1" presStyleIdx="2" presStyleCnt="3">
        <dgm:presLayoutVars>
          <dgm:bulletEnabled val="1"/>
        </dgm:presLayoutVars>
      </dgm:prSet>
      <dgm:spPr/>
      <dgm:t>
        <a:bodyPr/>
        <a:lstStyle/>
        <a:p>
          <a:endParaRPr lang="es-EC"/>
        </a:p>
      </dgm:t>
    </dgm:pt>
    <dgm:pt modelId="{78ACC4E8-3A67-4ED6-AB0C-A37B065B4BDF}" type="pres">
      <dgm:prSet presAssocID="{FDB4CF11-9DE1-4DA0-A7B6-84478EB10FAE}" presName="childNode1tx" presStyleLbl="bgAcc1" presStyleIdx="2" presStyleCnt="3">
        <dgm:presLayoutVars>
          <dgm:bulletEnabled val="1"/>
        </dgm:presLayoutVars>
      </dgm:prSet>
      <dgm:spPr/>
      <dgm:t>
        <a:bodyPr/>
        <a:lstStyle/>
        <a:p>
          <a:endParaRPr lang="es-EC"/>
        </a:p>
      </dgm:t>
    </dgm:pt>
    <dgm:pt modelId="{757EF90A-0507-4E53-9849-D074E00F52D5}" type="pres">
      <dgm:prSet presAssocID="{FDB4CF11-9DE1-4DA0-A7B6-84478EB10FAE}" presName="parentNode1" presStyleLbl="node1" presStyleIdx="2" presStyleCnt="3">
        <dgm:presLayoutVars>
          <dgm:chMax val="1"/>
          <dgm:bulletEnabled val="1"/>
        </dgm:presLayoutVars>
      </dgm:prSet>
      <dgm:spPr/>
      <dgm:t>
        <a:bodyPr/>
        <a:lstStyle/>
        <a:p>
          <a:endParaRPr lang="es-EC"/>
        </a:p>
      </dgm:t>
    </dgm:pt>
    <dgm:pt modelId="{BAB0775A-3210-4319-9B04-7B632E1A58BC}" type="pres">
      <dgm:prSet presAssocID="{FDB4CF11-9DE1-4DA0-A7B6-84478EB10FAE}" presName="connSite1" presStyleCnt="0"/>
      <dgm:spPr/>
    </dgm:pt>
  </dgm:ptLst>
  <dgm:cxnLst>
    <dgm:cxn modelId="{2E16C0F0-623A-4B63-B458-AFDD90E2CE8C}" type="presOf" srcId="{73263C59-65CD-4AB5-A81E-8E9726030CA7}" destId="{8B2EEFA1-185F-4E31-BC4F-1690DA35159C}" srcOrd="0" destOrd="0" presId="urn:microsoft.com/office/officeart/2005/8/layout/hProcess4"/>
    <dgm:cxn modelId="{1E222E77-14C2-4A9F-A71D-BDB431679231}" type="presOf" srcId="{5EFC0218-E95A-4794-9B9F-21D192823D04}" destId="{2BA26E5D-272E-4690-BFE0-DB89D97D6C05}" srcOrd="0" destOrd="0" presId="urn:microsoft.com/office/officeart/2005/8/layout/hProcess4"/>
    <dgm:cxn modelId="{013D7E19-8B44-4BEA-AEF4-129DD298E58D}" srcId="{FDB4CF11-9DE1-4DA0-A7B6-84478EB10FAE}" destId="{5EFC0218-E95A-4794-9B9F-21D192823D04}" srcOrd="0" destOrd="0" parTransId="{5E6D41DE-4504-4772-89E0-893BA0C88DA1}" sibTransId="{AC900FD8-A64E-482B-B6CE-04168809AC8E}"/>
    <dgm:cxn modelId="{E04E69EF-9042-4CE7-BCF6-FDBF944E92AF}" type="presOf" srcId="{FDB4CF11-9DE1-4DA0-A7B6-84478EB10FAE}" destId="{757EF90A-0507-4E53-9849-D074E00F52D5}" srcOrd="0" destOrd="0" presId="urn:microsoft.com/office/officeart/2005/8/layout/hProcess4"/>
    <dgm:cxn modelId="{E08F2668-9FE2-467B-9865-F3D919CF7BEE}" type="presOf" srcId="{55BD83F1-F1D9-41CB-B0DF-F36D79266698}" destId="{FECFBAB8-F4C1-402D-9C49-2FED25CA78D7}" srcOrd="0" destOrd="0" presId="urn:microsoft.com/office/officeart/2005/8/layout/hProcess4"/>
    <dgm:cxn modelId="{6BAB252D-D6FD-4187-B7AD-93499FC4D1FD}" srcId="{55BD83F1-F1D9-41CB-B0DF-F36D79266698}" destId="{73263C59-65CD-4AB5-A81E-8E9726030CA7}" srcOrd="0" destOrd="0" parTransId="{262276E2-E084-45B1-9533-C486F901F6C3}" sibTransId="{D3141D71-2151-4B70-B8DD-B9B6592D1DC6}"/>
    <dgm:cxn modelId="{D05FD963-815E-4429-BB7F-8C202F150F7F}" type="presOf" srcId="{31583EEC-8807-4E01-9201-9837E8D90A45}" destId="{87C2EA9E-9DC2-42EC-B1BD-08DAE5A7144C}" srcOrd="0" destOrd="0" presId="urn:microsoft.com/office/officeart/2005/8/layout/hProcess4"/>
    <dgm:cxn modelId="{C726ADAC-6B0B-4F9D-81B2-DFABE0400870}" type="presOf" srcId="{5EFC0218-E95A-4794-9B9F-21D192823D04}" destId="{78ACC4E8-3A67-4ED6-AB0C-A37B065B4BDF}" srcOrd="1" destOrd="0" presId="urn:microsoft.com/office/officeart/2005/8/layout/hProcess4"/>
    <dgm:cxn modelId="{A8CBBB18-ADB3-4406-9E36-7164503FD9A9}" srcId="{97C0F27F-78BD-43BA-9426-091CCC2A0A5B}" destId="{31583EEC-8807-4E01-9201-9837E8D90A45}" srcOrd="0" destOrd="0" parTransId="{4A6961F6-84A5-4790-8121-8F2A44100349}" sibTransId="{50E27E30-6476-4408-B8FC-F10025D1B267}"/>
    <dgm:cxn modelId="{356F09C0-CFB2-4B99-9D83-563C077C6ED0}" srcId="{55BD83F1-F1D9-41CB-B0DF-F36D79266698}" destId="{97C0F27F-78BD-43BA-9426-091CCC2A0A5B}" srcOrd="1" destOrd="0" parTransId="{3F555DA7-2278-449F-A656-8823EE783AD4}" sibTransId="{47BA01E3-F0B4-419B-ABB5-86DA54D867EB}"/>
    <dgm:cxn modelId="{4050C45A-AC50-42D1-A958-07602C3C0D22}" type="presOf" srcId="{D3141D71-2151-4B70-B8DD-B9B6592D1DC6}" destId="{B03A2791-C2C1-4836-9D34-6B04282F5296}" srcOrd="0" destOrd="0" presId="urn:microsoft.com/office/officeart/2005/8/layout/hProcess4"/>
    <dgm:cxn modelId="{31D6722F-F26D-4C6E-89B7-AB0862E0D5C8}" type="presOf" srcId="{2813319D-10D4-421F-B56D-CCDCC577806D}" destId="{63F4E341-62C7-4AD2-A796-0E3B80370E99}" srcOrd="0" destOrd="0" presId="urn:microsoft.com/office/officeart/2005/8/layout/hProcess4"/>
    <dgm:cxn modelId="{DFFB91C4-A05A-4DFA-8607-359476ED6F1D}" srcId="{55BD83F1-F1D9-41CB-B0DF-F36D79266698}" destId="{FDB4CF11-9DE1-4DA0-A7B6-84478EB10FAE}" srcOrd="2" destOrd="0" parTransId="{AFA1D8A3-6AF2-40BB-8E1D-163A5ABE79FD}" sibTransId="{A07EFC68-596F-4896-9DAC-5CDB8836B578}"/>
    <dgm:cxn modelId="{3E42BD52-D95C-4821-8992-B2848724BAA2}" type="presOf" srcId="{31583EEC-8807-4E01-9201-9837E8D90A45}" destId="{DD57EFDA-BE27-4F8C-BB81-B4BB57FA0404}" srcOrd="1" destOrd="0" presId="urn:microsoft.com/office/officeart/2005/8/layout/hProcess4"/>
    <dgm:cxn modelId="{BF3C271A-D91A-4ED1-AEFE-B36B7FBCFD42}" type="presOf" srcId="{47BA01E3-F0B4-419B-ABB5-86DA54D867EB}" destId="{FFE71CCF-B798-4BF7-B4B5-7FDB9141BA28}" srcOrd="0" destOrd="0" presId="urn:microsoft.com/office/officeart/2005/8/layout/hProcess4"/>
    <dgm:cxn modelId="{7BF23549-53AE-487B-B7C0-497324BA4CCE}" srcId="{73263C59-65CD-4AB5-A81E-8E9726030CA7}" destId="{2813319D-10D4-421F-B56D-CCDCC577806D}" srcOrd="0" destOrd="0" parTransId="{012FAB33-2AAA-4CBD-8184-A33263002614}" sibTransId="{E38D7D21-722D-4C37-A4CF-4011242DFEA2}"/>
    <dgm:cxn modelId="{B2B667A7-A10C-48C9-9510-27E2379131DF}" type="presOf" srcId="{97C0F27F-78BD-43BA-9426-091CCC2A0A5B}" destId="{77379618-4C78-4EF0-968F-921ACAD8FA90}" srcOrd="0" destOrd="0" presId="urn:microsoft.com/office/officeart/2005/8/layout/hProcess4"/>
    <dgm:cxn modelId="{F744A1AF-CBA1-4752-8873-ED2DB049A618}" type="presOf" srcId="{2813319D-10D4-421F-B56D-CCDCC577806D}" destId="{8B41ED9B-A697-40EC-98CD-4C93ED6EE959}" srcOrd="1" destOrd="0" presId="urn:microsoft.com/office/officeart/2005/8/layout/hProcess4"/>
    <dgm:cxn modelId="{8B5DDD5A-2B78-4BB7-8A90-E433B4C1B61E}" type="presParOf" srcId="{FECFBAB8-F4C1-402D-9C49-2FED25CA78D7}" destId="{271AB391-42EF-4E9D-995F-673A735A2B21}" srcOrd="0" destOrd="0" presId="urn:microsoft.com/office/officeart/2005/8/layout/hProcess4"/>
    <dgm:cxn modelId="{627EE1A7-1757-4A58-BC79-115113ACFD84}" type="presParOf" srcId="{FECFBAB8-F4C1-402D-9C49-2FED25CA78D7}" destId="{0EEFCE51-933F-4142-8EBD-DEEE8ECBDE6A}" srcOrd="1" destOrd="0" presId="urn:microsoft.com/office/officeart/2005/8/layout/hProcess4"/>
    <dgm:cxn modelId="{8AA8F79B-B259-473F-9443-AF1A9AEB029C}" type="presParOf" srcId="{FECFBAB8-F4C1-402D-9C49-2FED25CA78D7}" destId="{A501F639-59FE-4676-9CC3-DCB94CB22EAE}" srcOrd="2" destOrd="0" presId="urn:microsoft.com/office/officeart/2005/8/layout/hProcess4"/>
    <dgm:cxn modelId="{A96AA961-E882-4A8A-AC65-BEE8B853F56A}" type="presParOf" srcId="{A501F639-59FE-4676-9CC3-DCB94CB22EAE}" destId="{3B524785-3E27-416A-A75C-BD6ED6A353A9}" srcOrd="0" destOrd="0" presId="urn:microsoft.com/office/officeart/2005/8/layout/hProcess4"/>
    <dgm:cxn modelId="{00994622-FD40-439F-98F7-F25CFC036930}" type="presParOf" srcId="{3B524785-3E27-416A-A75C-BD6ED6A353A9}" destId="{D5148DD2-F511-4317-89E0-786A0CAD9AFD}" srcOrd="0" destOrd="0" presId="urn:microsoft.com/office/officeart/2005/8/layout/hProcess4"/>
    <dgm:cxn modelId="{45E2C6EA-3AB2-40C9-93DE-9D25EF4A3743}" type="presParOf" srcId="{3B524785-3E27-416A-A75C-BD6ED6A353A9}" destId="{63F4E341-62C7-4AD2-A796-0E3B80370E99}" srcOrd="1" destOrd="0" presId="urn:microsoft.com/office/officeart/2005/8/layout/hProcess4"/>
    <dgm:cxn modelId="{6ED5477B-4432-46E6-8DA2-E538AFCCCE6F}" type="presParOf" srcId="{3B524785-3E27-416A-A75C-BD6ED6A353A9}" destId="{8B41ED9B-A697-40EC-98CD-4C93ED6EE959}" srcOrd="2" destOrd="0" presId="urn:microsoft.com/office/officeart/2005/8/layout/hProcess4"/>
    <dgm:cxn modelId="{A1132DA7-BAFD-4519-BB5B-0D2B3EB5FDB2}" type="presParOf" srcId="{3B524785-3E27-416A-A75C-BD6ED6A353A9}" destId="{8B2EEFA1-185F-4E31-BC4F-1690DA35159C}" srcOrd="3" destOrd="0" presId="urn:microsoft.com/office/officeart/2005/8/layout/hProcess4"/>
    <dgm:cxn modelId="{4A446E29-430B-4E89-AA10-586A4883DE4D}" type="presParOf" srcId="{3B524785-3E27-416A-A75C-BD6ED6A353A9}" destId="{6EDDE3F8-3081-4FE6-B530-64EFD2E96ABD}" srcOrd="4" destOrd="0" presId="urn:microsoft.com/office/officeart/2005/8/layout/hProcess4"/>
    <dgm:cxn modelId="{35582E1A-E3B9-4CAF-B247-9E2B3375808E}" type="presParOf" srcId="{A501F639-59FE-4676-9CC3-DCB94CB22EAE}" destId="{B03A2791-C2C1-4836-9D34-6B04282F5296}" srcOrd="1" destOrd="0" presId="urn:microsoft.com/office/officeart/2005/8/layout/hProcess4"/>
    <dgm:cxn modelId="{5337944C-0762-4637-9632-E27ED5B782CC}" type="presParOf" srcId="{A501F639-59FE-4676-9CC3-DCB94CB22EAE}" destId="{44F9E7B0-045C-452A-A812-E2B67B75F7F1}" srcOrd="2" destOrd="0" presId="urn:microsoft.com/office/officeart/2005/8/layout/hProcess4"/>
    <dgm:cxn modelId="{860536C6-8256-4C7B-B529-84D9968CBD9B}" type="presParOf" srcId="{44F9E7B0-045C-452A-A812-E2B67B75F7F1}" destId="{02A37F5E-BC59-43C3-9660-C3B0FAE673A5}" srcOrd="0" destOrd="0" presId="urn:microsoft.com/office/officeart/2005/8/layout/hProcess4"/>
    <dgm:cxn modelId="{CB5A56C6-AC61-48E5-AFB9-DF2136B5DBAD}" type="presParOf" srcId="{44F9E7B0-045C-452A-A812-E2B67B75F7F1}" destId="{87C2EA9E-9DC2-42EC-B1BD-08DAE5A7144C}" srcOrd="1" destOrd="0" presId="urn:microsoft.com/office/officeart/2005/8/layout/hProcess4"/>
    <dgm:cxn modelId="{4161DECB-7CD8-46FE-B3FA-B4EFC870F304}" type="presParOf" srcId="{44F9E7B0-045C-452A-A812-E2B67B75F7F1}" destId="{DD57EFDA-BE27-4F8C-BB81-B4BB57FA0404}" srcOrd="2" destOrd="0" presId="urn:microsoft.com/office/officeart/2005/8/layout/hProcess4"/>
    <dgm:cxn modelId="{445CDC1F-FB19-48B3-9883-A02EB55F6486}" type="presParOf" srcId="{44F9E7B0-045C-452A-A812-E2B67B75F7F1}" destId="{77379618-4C78-4EF0-968F-921ACAD8FA90}" srcOrd="3" destOrd="0" presId="urn:microsoft.com/office/officeart/2005/8/layout/hProcess4"/>
    <dgm:cxn modelId="{561D604F-F98E-425D-A505-3F2307356FF1}" type="presParOf" srcId="{44F9E7B0-045C-452A-A812-E2B67B75F7F1}" destId="{BF09DADB-67B5-4C80-AF49-5AECAB758B6B}" srcOrd="4" destOrd="0" presId="urn:microsoft.com/office/officeart/2005/8/layout/hProcess4"/>
    <dgm:cxn modelId="{DBCA6102-3110-4495-81F0-055A8179E22C}" type="presParOf" srcId="{A501F639-59FE-4676-9CC3-DCB94CB22EAE}" destId="{FFE71CCF-B798-4BF7-B4B5-7FDB9141BA28}" srcOrd="3" destOrd="0" presId="urn:microsoft.com/office/officeart/2005/8/layout/hProcess4"/>
    <dgm:cxn modelId="{D70AC3D6-0546-4803-BB0C-07BA19CEC945}" type="presParOf" srcId="{A501F639-59FE-4676-9CC3-DCB94CB22EAE}" destId="{F3C5903C-0C0D-4503-98D0-0644820C1960}" srcOrd="4" destOrd="0" presId="urn:microsoft.com/office/officeart/2005/8/layout/hProcess4"/>
    <dgm:cxn modelId="{67FF3B45-5E26-40D6-A442-149B92CB856A}" type="presParOf" srcId="{F3C5903C-0C0D-4503-98D0-0644820C1960}" destId="{4C95E993-B11C-43ED-97A3-85BBFE62641B}" srcOrd="0" destOrd="0" presId="urn:microsoft.com/office/officeart/2005/8/layout/hProcess4"/>
    <dgm:cxn modelId="{E630855F-5659-49A4-B4CF-A9222C97A263}" type="presParOf" srcId="{F3C5903C-0C0D-4503-98D0-0644820C1960}" destId="{2BA26E5D-272E-4690-BFE0-DB89D97D6C05}" srcOrd="1" destOrd="0" presId="urn:microsoft.com/office/officeart/2005/8/layout/hProcess4"/>
    <dgm:cxn modelId="{4A874E2C-2734-4669-B602-2676EB3C49D7}" type="presParOf" srcId="{F3C5903C-0C0D-4503-98D0-0644820C1960}" destId="{78ACC4E8-3A67-4ED6-AB0C-A37B065B4BDF}" srcOrd="2" destOrd="0" presId="urn:microsoft.com/office/officeart/2005/8/layout/hProcess4"/>
    <dgm:cxn modelId="{561B0213-EA62-4BF0-A4AB-F6D23B42DD44}" type="presParOf" srcId="{F3C5903C-0C0D-4503-98D0-0644820C1960}" destId="{757EF90A-0507-4E53-9849-D074E00F52D5}" srcOrd="3" destOrd="0" presId="urn:microsoft.com/office/officeart/2005/8/layout/hProcess4"/>
    <dgm:cxn modelId="{D7E60C26-97B8-4B5C-A48A-2D2B1E6550CC}" type="presParOf" srcId="{F3C5903C-0C0D-4503-98D0-0644820C1960}" destId="{BAB0775A-3210-4319-9B04-7B632E1A58B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1900E4-A1D7-48A8-A51F-5E87E30AF401}"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CFD9CE38-426D-40D2-8E56-FC3829651CB1}">
      <dgm:prSet phldrT="[Texto]" custT="1"/>
      <dgm:spPr/>
      <dgm:t>
        <a:bodyPr/>
        <a:lstStyle/>
        <a:p>
          <a:r>
            <a:rPr lang="es-EC" sz="1400" dirty="0" smtClean="0">
              <a:latin typeface="+mj-lt"/>
            </a:rPr>
            <a:t>Las aplicaciones deben tener siempre promociones activas dentro de su plataforma, y crear constantemente campañas con promociones agresivas como: </a:t>
          </a:r>
          <a:r>
            <a:rPr lang="es-ES" sz="1400" dirty="0" smtClean="0">
              <a:latin typeface="+mj-lt"/>
            </a:rPr>
            <a:t>2x1, cupones digitales de descuento por primera compra, descuentos en productos específicos y 50% OFF, esto les permitirá aumentar sus ventar y crear una buena experiencia de compra.</a:t>
          </a:r>
          <a:endParaRPr lang="es-EC" sz="1400" dirty="0">
            <a:latin typeface="+mj-lt"/>
          </a:endParaRPr>
        </a:p>
      </dgm:t>
    </dgm:pt>
    <dgm:pt modelId="{9764AD87-622E-48B3-9833-254A2EB6F9E1}" type="parTrans" cxnId="{BAAF3EB7-5D11-49A7-8F07-7F1961BABC60}">
      <dgm:prSet/>
      <dgm:spPr/>
      <dgm:t>
        <a:bodyPr/>
        <a:lstStyle/>
        <a:p>
          <a:endParaRPr lang="es-EC" sz="1400">
            <a:latin typeface="+mj-lt"/>
          </a:endParaRPr>
        </a:p>
      </dgm:t>
    </dgm:pt>
    <dgm:pt modelId="{E1C3EAA2-62B6-4F66-81C4-E3BBC2C48AC4}" type="sibTrans" cxnId="{BAAF3EB7-5D11-49A7-8F07-7F1961BABC60}">
      <dgm:prSet/>
      <dgm:spPr/>
      <dgm:t>
        <a:bodyPr/>
        <a:lstStyle/>
        <a:p>
          <a:endParaRPr lang="es-EC" sz="1400">
            <a:latin typeface="+mj-lt"/>
          </a:endParaRPr>
        </a:p>
      </dgm:t>
    </dgm:pt>
    <dgm:pt modelId="{38FB4429-4AE3-4FEA-86B0-7866DA09059A}">
      <dgm:prSet phldrT="[Texto]" custT="1"/>
      <dgm:spPr/>
      <dgm:t>
        <a:bodyPr/>
        <a:lstStyle/>
        <a:p>
          <a:r>
            <a:rPr lang="es-ES" sz="1400" smtClean="0">
              <a:latin typeface="+mj-lt"/>
            </a:rPr>
            <a:t>Al existir aplicaciones diferentes a Uber, Pedidos Ya y Rappi, las plataformas digitales deben conocer los puntos principales en cuanto a la calidad de servicio que ofertan las aplicaciones propias de un restaurante, puntos como la resolución de requerimientos, tiempo de solución por parte del soporte de ayuda y el tiempo que permanece en la aplicación para realizar su compra, son puntos clave que se debe mejorar.</a:t>
          </a:r>
          <a:endParaRPr lang="es-EC" sz="1400" dirty="0">
            <a:latin typeface="+mj-lt"/>
          </a:endParaRPr>
        </a:p>
      </dgm:t>
    </dgm:pt>
    <dgm:pt modelId="{F25A78AB-0E3D-42B0-AD41-124DB9363DB5}" type="parTrans" cxnId="{5A1E4421-5AC8-407D-A12C-18D21D2AAE81}">
      <dgm:prSet/>
      <dgm:spPr/>
      <dgm:t>
        <a:bodyPr/>
        <a:lstStyle/>
        <a:p>
          <a:endParaRPr lang="es-EC" sz="1400">
            <a:latin typeface="+mj-lt"/>
          </a:endParaRPr>
        </a:p>
      </dgm:t>
    </dgm:pt>
    <dgm:pt modelId="{62D8B53E-36BC-43A5-91CD-95F8E56587BE}" type="sibTrans" cxnId="{5A1E4421-5AC8-407D-A12C-18D21D2AAE81}">
      <dgm:prSet/>
      <dgm:spPr/>
      <dgm:t>
        <a:bodyPr/>
        <a:lstStyle/>
        <a:p>
          <a:endParaRPr lang="es-EC" sz="1400">
            <a:latin typeface="+mj-lt"/>
          </a:endParaRPr>
        </a:p>
      </dgm:t>
    </dgm:pt>
    <dgm:pt modelId="{01E90EB4-192E-4B3D-B459-F501E82B7EE2}">
      <dgm:prSet phldrT="[Texto]" custT="1"/>
      <dgm:spPr/>
      <dgm:t>
        <a:bodyPr/>
        <a:lstStyle/>
        <a:p>
          <a:r>
            <a:rPr lang="es-ES" sz="1400" dirty="0" smtClean="0">
              <a:latin typeface="+mj-lt"/>
            </a:rPr>
            <a:t>Las aplicaciones de delivery deben mantenerse en constante innovación y monitoreo para ofertar un mejor servicio dentro de las dimensiones de la sensibilidad, empatía y fiabilidad ya que estás mejorarían en la atención y permitirán que el usuario lo perciba como disponible cuando lo requiera, así mismo, estos puntos al ser mejorados, podrán elevar el nivel de satisfacción en relación a la experiencia de compra.</a:t>
          </a:r>
          <a:endParaRPr lang="es-EC" sz="1400" dirty="0">
            <a:latin typeface="+mj-lt"/>
          </a:endParaRPr>
        </a:p>
      </dgm:t>
    </dgm:pt>
    <dgm:pt modelId="{D35A5A76-7EBE-4C92-95DB-D554AFB80E8A}" type="parTrans" cxnId="{80DDC582-F2B4-4199-9B1E-0F1BEC53D0BF}">
      <dgm:prSet/>
      <dgm:spPr/>
      <dgm:t>
        <a:bodyPr/>
        <a:lstStyle/>
        <a:p>
          <a:endParaRPr lang="es-EC" sz="1400">
            <a:latin typeface="+mj-lt"/>
          </a:endParaRPr>
        </a:p>
      </dgm:t>
    </dgm:pt>
    <dgm:pt modelId="{9ADF5355-09FD-491E-AB48-553E088B761A}" type="sibTrans" cxnId="{80DDC582-F2B4-4199-9B1E-0F1BEC53D0BF}">
      <dgm:prSet/>
      <dgm:spPr/>
      <dgm:t>
        <a:bodyPr/>
        <a:lstStyle/>
        <a:p>
          <a:endParaRPr lang="es-EC" sz="1400">
            <a:latin typeface="+mj-lt"/>
          </a:endParaRPr>
        </a:p>
      </dgm:t>
    </dgm:pt>
    <dgm:pt modelId="{DC0B0E60-B6AE-4D03-A5C4-FEB7E69B8585}" type="pres">
      <dgm:prSet presAssocID="{D01900E4-A1D7-48A8-A51F-5E87E30AF401}" presName="Name0" presStyleCnt="0">
        <dgm:presLayoutVars>
          <dgm:chMax val="7"/>
          <dgm:chPref val="7"/>
          <dgm:dir/>
        </dgm:presLayoutVars>
      </dgm:prSet>
      <dgm:spPr/>
      <dgm:t>
        <a:bodyPr/>
        <a:lstStyle/>
        <a:p>
          <a:endParaRPr lang="es-EC"/>
        </a:p>
      </dgm:t>
    </dgm:pt>
    <dgm:pt modelId="{2ED426FD-330A-4191-8478-30333C012548}" type="pres">
      <dgm:prSet presAssocID="{D01900E4-A1D7-48A8-A51F-5E87E30AF401}" presName="Name1" presStyleCnt="0"/>
      <dgm:spPr/>
    </dgm:pt>
    <dgm:pt modelId="{2EC54460-92B4-4285-9E41-7F5C34A32A47}" type="pres">
      <dgm:prSet presAssocID="{D01900E4-A1D7-48A8-A51F-5E87E30AF401}" presName="cycle" presStyleCnt="0"/>
      <dgm:spPr/>
    </dgm:pt>
    <dgm:pt modelId="{6948602E-05B3-4309-A51B-6F49AA07CF91}" type="pres">
      <dgm:prSet presAssocID="{D01900E4-A1D7-48A8-A51F-5E87E30AF401}" presName="srcNode" presStyleLbl="node1" presStyleIdx="0" presStyleCnt="3"/>
      <dgm:spPr/>
    </dgm:pt>
    <dgm:pt modelId="{9C059FB5-77D7-4D70-A6B2-546336F63D06}" type="pres">
      <dgm:prSet presAssocID="{D01900E4-A1D7-48A8-A51F-5E87E30AF401}" presName="conn" presStyleLbl="parChTrans1D2" presStyleIdx="0" presStyleCnt="1"/>
      <dgm:spPr/>
      <dgm:t>
        <a:bodyPr/>
        <a:lstStyle/>
        <a:p>
          <a:endParaRPr lang="es-EC"/>
        </a:p>
      </dgm:t>
    </dgm:pt>
    <dgm:pt modelId="{998AE2B4-D546-456E-BFCF-D6AFD04F4C17}" type="pres">
      <dgm:prSet presAssocID="{D01900E4-A1D7-48A8-A51F-5E87E30AF401}" presName="extraNode" presStyleLbl="node1" presStyleIdx="0" presStyleCnt="3"/>
      <dgm:spPr/>
    </dgm:pt>
    <dgm:pt modelId="{5B8B9BB8-3658-4E9B-8FCE-516CC9EBD2D1}" type="pres">
      <dgm:prSet presAssocID="{D01900E4-A1D7-48A8-A51F-5E87E30AF401}" presName="dstNode" presStyleLbl="node1" presStyleIdx="0" presStyleCnt="3"/>
      <dgm:spPr/>
    </dgm:pt>
    <dgm:pt modelId="{D05BB459-8AC6-40B3-B39F-196C71D355F8}" type="pres">
      <dgm:prSet presAssocID="{CFD9CE38-426D-40D2-8E56-FC3829651CB1}" presName="text_1" presStyleLbl="node1" presStyleIdx="0" presStyleCnt="3">
        <dgm:presLayoutVars>
          <dgm:bulletEnabled val="1"/>
        </dgm:presLayoutVars>
      </dgm:prSet>
      <dgm:spPr/>
      <dgm:t>
        <a:bodyPr/>
        <a:lstStyle/>
        <a:p>
          <a:endParaRPr lang="es-EC"/>
        </a:p>
      </dgm:t>
    </dgm:pt>
    <dgm:pt modelId="{2736BD14-823C-4137-ADB1-FBA1A062F95B}" type="pres">
      <dgm:prSet presAssocID="{CFD9CE38-426D-40D2-8E56-FC3829651CB1}" presName="accent_1" presStyleCnt="0"/>
      <dgm:spPr/>
    </dgm:pt>
    <dgm:pt modelId="{B7E60A2E-5545-4D9A-BA45-C42A76331F1D}" type="pres">
      <dgm:prSet presAssocID="{CFD9CE38-426D-40D2-8E56-FC3829651CB1}" presName="accentRepeatNode" presStyleLbl="solidFgAcc1" presStyleIdx="0" presStyleCnt="3"/>
      <dgm:spPr/>
    </dgm:pt>
    <dgm:pt modelId="{098FFE5C-9880-4AD0-AD61-57248B2D1858}" type="pres">
      <dgm:prSet presAssocID="{38FB4429-4AE3-4FEA-86B0-7866DA09059A}" presName="text_2" presStyleLbl="node1" presStyleIdx="1" presStyleCnt="3">
        <dgm:presLayoutVars>
          <dgm:bulletEnabled val="1"/>
        </dgm:presLayoutVars>
      </dgm:prSet>
      <dgm:spPr/>
      <dgm:t>
        <a:bodyPr/>
        <a:lstStyle/>
        <a:p>
          <a:endParaRPr lang="es-EC"/>
        </a:p>
      </dgm:t>
    </dgm:pt>
    <dgm:pt modelId="{07A0272C-0A6A-4F13-9424-F258183A209C}" type="pres">
      <dgm:prSet presAssocID="{38FB4429-4AE3-4FEA-86B0-7866DA09059A}" presName="accent_2" presStyleCnt="0"/>
      <dgm:spPr/>
    </dgm:pt>
    <dgm:pt modelId="{EA87E173-D4C8-422A-ACD7-9B42DAF571C4}" type="pres">
      <dgm:prSet presAssocID="{38FB4429-4AE3-4FEA-86B0-7866DA09059A}" presName="accentRepeatNode" presStyleLbl="solidFgAcc1" presStyleIdx="1" presStyleCnt="3"/>
      <dgm:spPr/>
    </dgm:pt>
    <dgm:pt modelId="{A5766D6A-54AB-4A9E-84BC-89847E7E8221}" type="pres">
      <dgm:prSet presAssocID="{01E90EB4-192E-4B3D-B459-F501E82B7EE2}" presName="text_3" presStyleLbl="node1" presStyleIdx="2" presStyleCnt="3">
        <dgm:presLayoutVars>
          <dgm:bulletEnabled val="1"/>
        </dgm:presLayoutVars>
      </dgm:prSet>
      <dgm:spPr/>
      <dgm:t>
        <a:bodyPr/>
        <a:lstStyle/>
        <a:p>
          <a:endParaRPr lang="es-EC"/>
        </a:p>
      </dgm:t>
    </dgm:pt>
    <dgm:pt modelId="{A1EEEB03-DCAB-409D-997C-AB6E02072FD3}" type="pres">
      <dgm:prSet presAssocID="{01E90EB4-192E-4B3D-B459-F501E82B7EE2}" presName="accent_3" presStyleCnt="0"/>
      <dgm:spPr/>
    </dgm:pt>
    <dgm:pt modelId="{7EE9D2CE-367A-4F25-A8D4-6CFD6E513760}" type="pres">
      <dgm:prSet presAssocID="{01E90EB4-192E-4B3D-B459-F501E82B7EE2}" presName="accentRepeatNode" presStyleLbl="solidFgAcc1" presStyleIdx="2" presStyleCnt="3"/>
      <dgm:spPr/>
    </dgm:pt>
  </dgm:ptLst>
  <dgm:cxnLst>
    <dgm:cxn modelId="{340E1265-B42C-46B8-BD2F-3E9889D0B6CF}" type="presOf" srcId="{D01900E4-A1D7-48A8-A51F-5E87E30AF401}" destId="{DC0B0E60-B6AE-4D03-A5C4-FEB7E69B8585}" srcOrd="0" destOrd="0" presId="urn:microsoft.com/office/officeart/2008/layout/VerticalCurvedList"/>
    <dgm:cxn modelId="{BAAF3EB7-5D11-49A7-8F07-7F1961BABC60}" srcId="{D01900E4-A1D7-48A8-A51F-5E87E30AF401}" destId="{CFD9CE38-426D-40D2-8E56-FC3829651CB1}" srcOrd="0" destOrd="0" parTransId="{9764AD87-622E-48B3-9833-254A2EB6F9E1}" sibTransId="{E1C3EAA2-62B6-4F66-81C4-E3BBC2C48AC4}"/>
    <dgm:cxn modelId="{5A1E4421-5AC8-407D-A12C-18D21D2AAE81}" srcId="{D01900E4-A1D7-48A8-A51F-5E87E30AF401}" destId="{38FB4429-4AE3-4FEA-86B0-7866DA09059A}" srcOrd="1" destOrd="0" parTransId="{F25A78AB-0E3D-42B0-AD41-124DB9363DB5}" sibTransId="{62D8B53E-36BC-43A5-91CD-95F8E56587BE}"/>
    <dgm:cxn modelId="{80DDC582-F2B4-4199-9B1E-0F1BEC53D0BF}" srcId="{D01900E4-A1D7-48A8-A51F-5E87E30AF401}" destId="{01E90EB4-192E-4B3D-B459-F501E82B7EE2}" srcOrd="2" destOrd="0" parTransId="{D35A5A76-7EBE-4C92-95DB-D554AFB80E8A}" sibTransId="{9ADF5355-09FD-491E-AB48-553E088B761A}"/>
    <dgm:cxn modelId="{9BE34CBA-FA47-4B3E-A9CE-B8B71EF90A4B}" type="presOf" srcId="{38FB4429-4AE3-4FEA-86B0-7866DA09059A}" destId="{098FFE5C-9880-4AD0-AD61-57248B2D1858}" srcOrd="0" destOrd="0" presId="urn:microsoft.com/office/officeart/2008/layout/VerticalCurvedList"/>
    <dgm:cxn modelId="{F2AFA7AF-58CC-4C4D-A0E0-571971EEF959}" type="presOf" srcId="{CFD9CE38-426D-40D2-8E56-FC3829651CB1}" destId="{D05BB459-8AC6-40B3-B39F-196C71D355F8}" srcOrd="0" destOrd="0" presId="urn:microsoft.com/office/officeart/2008/layout/VerticalCurvedList"/>
    <dgm:cxn modelId="{9EC142AD-1BDB-49BF-A7E4-4B401A65E86A}" type="presOf" srcId="{E1C3EAA2-62B6-4F66-81C4-E3BBC2C48AC4}" destId="{9C059FB5-77D7-4D70-A6B2-546336F63D06}" srcOrd="0" destOrd="0" presId="urn:microsoft.com/office/officeart/2008/layout/VerticalCurvedList"/>
    <dgm:cxn modelId="{10614AB1-C7FE-4DCD-B6BA-E07351CF8058}" type="presOf" srcId="{01E90EB4-192E-4B3D-B459-F501E82B7EE2}" destId="{A5766D6A-54AB-4A9E-84BC-89847E7E8221}" srcOrd="0" destOrd="0" presId="urn:microsoft.com/office/officeart/2008/layout/VerticalCurvedList"/>
    <dgm:cxn modelId="{97DB8E4A-7207-47F9-B498-8C7647EA424D}" type="presParOf" srcId="{DC0B0E60-B6AE-4D03-A5C4-FEB7E69B8585}" destId="{2ED426FD-330A-4191-8478-30333C012548}" srcOrd="0" destOrd="0" presId="urn:microsoft.com/office/officeart/2008/layout/VerticalCurvedList"/>
    <dgm:cxn modelId="{8C40AD1C-E23D-49FB-A6AF-31D2B4EF85E1}" type="presParOf" srcId="{2ED426FD-330A-4191-8478-30333C012548}" destId="{2EC54460-92B4-4285-9E41-7F5C34A32A47}" srcOrd="0" destOrd="0" presId="urn:microsoft.com/office/officeart/2008/layout/VerticalCurvedList"/>
    <dgm:cxn modelId="{62D5E297-BFD0-41CD-9B2A-CC4F12711FA3}" type="presParOf" srcId="{2EC54460-92B4-4285-9E41-7F5C34A32A47}" destId="{6948602E-05B3-4309-A51B-6F49AA07CF91}" srcOrd="0" destOrd="0" presId="urn:microsoft.com/office/officeart/2008/layout/VerticalCurvedList"/>
    <dgm:cxn modelId="{444626D3-3920-4635-AC8D-2605C13D5692}" type="presParOf" srcId="{2EC54460-92B4-4285-9E41-7F5C34A32A47}" destId="{9C059FB5-77D7-4D70-A6B2-546336F63D06}" srcOrd="1" destOrd="0" presId="urn:microsoft.com/office/officeart/2008/layout/VerticalCurvedList"/>
    <dgm:cxn modelId="{5D130B04-C70B-47C5-A888-7EE28C9E71BE}" type="presParOf" srcId="{2EC54460-92B4-4285-9E41-7F5C34A32A47}" destId="{998AE2B4-D546-456E-BFCF-D6AFD04F4C17}" srcOrd="2" destOrd="0" presId="urn:microsoft.com/office/officeart/2008/layout/VerticalCurvedList"/>
    <dgm:cxn modelId="{244DAFA5-DC2F-4B49-ACB5-7AB380C58B0C}" type="presParOf" srcId="{2EC54460-92B4-4285-9E41-7F5C34A32A47}" destId="{5B8B9BB8-3658-4E9B-8FCE-516CC9EBD2D1}" srcOrd="3" destOrd="0" presId="urn:microsoft.com/office/officeart/2008/layout/VerticalCurvedList"/>
    <dgm:cxn modelId="{CBB67493-5C7E-42CF-AF50-7FD1ECA31C5C}" type="presParOf" srcId="{2ED426FD-330A-4191-8478-30333C012548}" destId="{D05BB459-8AC6-40B3-B39F-196C71D355F8}" srcOrd="1" destOrd="0" presId="urn:microsoft.com/office/officeart/2008/layout/VerticalCurvedList"/>
    <dgm:cxn modelId="{127F46F7-CF81-48A2-BF35-BFF870502510}" type="presParOf" srcId="{2ED426FD-330A-4191-8478-30333C012548}" destId="{2736BD14-823C-4137-ADB1-FBA1A062F95B}" srcOrd="2" destOrd="0" presId="urn:microsoft.com/office/officeart/2008/layout/VerticalCurvedList"/>
    <dgm:cxn modelId="{4CAF29F5-0BB5-4CB4-AF01-F01727E098FC}" type="presParOf" srcId="{2736BD14-823C-4137-ADB1-FBA1A062F95B}" destId="{B7E60A2E-5545-4D9A-BA45-C42A76331F1D}" srcOrd="0" destOrd="0" presId="urn:microsoft.com/office/officeart/2008/layout/VerticalCurvedList"/>
    <dgm:cxn modelId="{96F8FFCE-21A9-4A0D-AE15-52CF12126E53}" type="presParOf" srcId="{2ED426FD-330A-4191-8478-30333C012548}" destId="{098FFE5C-9880-4AD0-AD61-57248B2D1858}" srcOrd="3" destOrd="0" presId="urn:microsoft.com/office/officeart/2008/layout/VerticalCurvedList"/>
    <dgm:cxn modelId="{D0738AFD-84FB-4E26-93BF-E8C1C9F0954A}" type="presParOf" srcId="{2ED426FD-330A-4191-8478-30333C012548}" destId="{07A0272C-0A6A-4F13-9424-F258183A209C}" srcOrd="4" destOrd="0" presId="urn:microsoft.com/office/officeart/2008/layout/VerticalCurvedList"/>
    <dgm:cxn modelId="{B40B35CC-6D5C-40A5-9913-A3EDA3EFB1D6}" type="presParOf" srcId="{07A0272C-0A6A-4F13-9424-F258183A209C}" destId="{EA87E173-D4C8-422A-ACD7-9B42DAF571C4}" srcOrd="0" destOrd="0" presId="urn:microsoft.com/office/officeart/2008/layout/VerticalCurvedList"/>
    <dgm:cxn modelId="{47AC508E-051B-43B2-9F72-012B137AA0D8}" type="presParOf" srcId="{2ED426FD-330A-4191-8478-30333C012548}" destId="{A5766D6A-54AB-4A9E-84BC-89847E7E8221}" srcOrd="5" destOrd="0" presId="urn:microsoft.com/office/officeart/2008/layout/VerticalCurvedList"/>
    <dgm:cxn modelId="{341DA991-9492-4B60-8949-DAABDB018974}" type="presParOf" srcId="{2ED426FD-330A-4191-8478-30333C012548}" destId="{A1EEEB03-DCAB-409D-997C-AB6E02072FD3}" srcOrd="6" destOrd="0" presId="urn:microsoft.com/office/officeart/2008/layout/VerticalCurvedList"/>
    <dgm:cxn modelId="{008ED0C0-5299-428C-A622-E8976A4869ED}" type="presParOf" srcId="{A1EEEB03-DCAB-409D-997C-AB6E02072FD3}" destId="{7EE9D2CE-367A-4F25-A8D4-6CFD6E51376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422FCE-F79A-4B49-B6BF-278471C8402B}" type="doc">
      <dgm:prSet loTypeId="urn:microsoft.com/office/officeart/2005/8/layout/equation1" loCatId="process" qsTypeId="urn:microsoft.com/office/officeart/2005/8/quickstyle/simple4" qsCatId="simple" csTypeId="urn:microsoft.com/office/officeart/2005/8/colors/accent0_3" csCatId="mainScheme" phldr="1"/>
      <dgm:spPr/>
    </dgm:pt>
    <dgm:pt modelId="{363EC1D8-11E3-423B-A53B-EE7F19511FBD}">
      <dgm:prSet phldrT="[Texto]" custT="1"/>
      <dgm:spPr/>
      <dgm:t>
        <a:bodyPr/>
        <a:lstStyle/>
        <a:p>
          <a:r>
            <a:rPr lang="es-EC" sz="1100" dirty="0" smtClean="0"/>
            <a:t>Covid 19 / Restricciones de movilidad / Reducción de aforos</a:t>
          </a:r>
          <a:endParaRPr lang="es-EC" sz="1100" dirty="0"/>
        </a:p>
      </dgm:t>
    </dgm:pt>
    <dgm:pt modelId="{4E6640C9-1C1A-41BC-9459-571CEEEA3075}" type="parTrans" cxnId="{4B297BB0-1273-4DCB-AF94-A9B091F4AEB7}">
      <dgm:prSet/>
      <dgm:spPr/>
      <dgm:t>
        <a:bodyPr/>
        <a:lstStyle/>
        <a:p>
          <a:endParaRPr lang="es-EC" sz="2800"/>
        </a:p>
      </dgm:t>
    </dgm:pt>
    <dgm:pt modelId="{D5E8F5C2-DF45-41AF-918A-70240D5CA7C9}" type="sibTrans" cxnId="{4B297BB0-1273-4DCB-AF94-A9B091F4AEB7}">
      <dgm:prSet custT="1"/>
      <dgm:spPr/>
      <dgm:t>
        <a:bodyPr/>
        <a:lstStyle/>
        <a:p>
          <a:endParaRPr lang="es-EC" sz="1000"/>
        </a:p>
      </dgm:t>
    </dgm:pt>
    <dgm:pt modelId="{AF5937EC-1484-40DE-BA80-7D47763D0956}">
      <dgm:prSet phldrT="[Texto]" custT="1"/>
      <dgm:spPr/>
      <dgm:t>
        <a:bodyPr/>
        <a:lstStyle/>
        <a:p>
          <a:r>
            <a:rPr lang="es-EC" sz="1100" dirty="0" smtClean="0"/>
            <a:t>Conocimiento de uso de la tecnología/Aparición de nuevas aplicaciones en oferta de servicio de entrega</a:t>
          </a:r>
          <a:endParaRPr lang="es-EC" sz="1100" dirty="0"/>
        </a:p>
      </dgm:t>
    </dgm:pt>
    <dgm:pt modelId="{E5B262A4-E5C9-445C-99C7-13F8A5AEEFC9}" type="parTrans" cxnId="{9E435FFA-8CAD-4358-A59B-7B9E729655F5}">
      <dgm:prSet/>
      <dgm:spPr/>
      <dgm:t>
        <a:bodyPr/>
        <a:lstStyle/>
        <a:p>
          <a:endParaRPr lang="es-EC" sz="2800"/>
        </a:p>
      </dgm:t>
    </dgm:pt>
    <dgm:pt modelId="{957FBA7D-1D92-46B9-A5FB-F54C3A90B0BA}" type="sibTrans" cxnId="{9E435FFA-8CAD-4358-A59B-7B9E729655F5}">
      <dgm:prSet custT="1"/>
      <dgm:spPr/>
      <dgm:t>
        <a:bodyPr/>
        <a:lstStyle/>
        <a:p>
          <a:endParaRPr lang="es-EC" sz="1000"/>
        </a:p>
      </dgm:t>
    </dgm:pt>
    <dgm:pt modelId="{460546F1-D111-4ED7-B4E8-A3F823894FE3}">
      <dgm:prSet phldrT="[Texto]" custT="1"/>
      <dgm:spPr/>
      <dgm:t>
        <a:bodyPr/>
        <a:lstStyle/>
        <a:p>
          <a:r>
            <a:rPr lang="es-EC" sz="1100" dirty="0" smtClean="0"/>
            <a:t>Realización de transacciones y compras electrónicas</a:t>
          </a:r>
          <a:endParaRPr lang="es-EC" sz="1100" dirty="0"/>
        </a:p>
      </dgm:t>
    </dgm:pt>
    <dgm:pt modelId="{749655AC-5345-4B0D-AC9D-B51367B7EDDF}" type="parTrans" cxnId="{95431E8C-4DC3-47B1-B4CB-D89CBFB1D79B}">
      <dgm:prSet/>
      <dgm:spPr/>
      <dgm:t>
        <a:bodyPr/>
        <a:lstStyle/>
        <a:p>
          <a:endParaRPr lang="es-EC" sz="2800"/>
        </a:p>
      </dgm:t>
    </dgm:pt>
    <dgm:pt modelId="{F6CADC17-F3BB-41FA-B5BF-D694749221E2}" type="sibTrans" cxnId="{95431E8C-4DC3-47B1-B4CB-D89CBFB1D79B}">
      <dgm:prSet/>
      <dgm:spPr/>
      <dgm:t>
        <a:bodyPr/>
        <a:lstStyle/>
        <a:p>
          <a:endParaRPr lang="es-EC" sz="2800"/>
        </a:p>
      </dgm:t>
    </dgm:pt>
    <dgm:pt modelId="{B76B321C-BC9E-45FB-9258-E2A61A3D5591}" type="pres">
      <dgm:prSet presAssocID="{48422FCE-F79A-4B49-B6BF-278471C8402B}" presName="linearFlow" presStyleCnt="0">
        <dgm:presLayoutVars>
          <dgm:dir/>
          <dgm:resizeHandles val="exact"/>
        </dgm:presLayoutVars>
      </dgm:prSet>
      <dgm:spPr/>
    </dgm:pt>
    <dgm:pt modelId="{6D107FD6-077A-4F01-B815-B2C3B03E01D5}" type="pres">
      <dgm:prSet presAssocID="{363EC1D8-11E3-423B-A53B-EE7F19511FBD}" presName="node" presStyleLbl="node1" presStyleIdx="0" presStyleCnt="3" custLinFactNeighborX="8316" custLinFactNeighborY="-2848">
        <dgm:presLayoutVars>
          <dgm:bulletEnabled val="1"/>
        </dgm:presLayoutVars>
      </dgm:prSet>
      <dgm:spPr/>
      <dgm:t>
        <a:bodyPr/>
        <a:lstStyle/>
        <a:p>
          <a:endParaRPr lang="es-EC"/>
        </a:p>
      </dgm:t>
    </dgm:pt>
    <dgm:pt modelId="{FC46E63B-2A05-49B8-A624-52850EF91988}" type="pres">
      <dgm:prSet presAssocID="{D5E8F5C2-DF45-41AF-918A-70240D5CA7C9}" presName="spacerL" presStyleCnt="0"/>
      <dgm:spPr/>
    </dgm:pt>
    <dgm:pt modelId="{D2275902-7D9D-4B54-AA06-9E49C8F55B6F}" type="pres">
      <dgm:prSet presAssocID="{D5E8F5C2-DF45-41AF-918A-70240D5CA7C9}" presName="sibTrans" presStyleLbl="sibTrans2D1" presStyleIdx="0" presStyleCnt="2"/>
      <dgm:spPr/>
      <dgm:t>
        <a:bodyPr/>
        <a:lstStyle/>
        <a:p>
          <a:endParaRPr lang="es-EC"/>
        </a:p>
      </dgm:t>
    </dgm:pt>
    <dgm:pt modelId="{86560356-E7DB-453E-BE34-F743EA470832}" type="pres">
      <dgm:prSet presAssocID="{D5E8F5C2-DF45-41AF-918A-70240D5CA7C9}" presName="spacerR" presStyleCnt="0"/>
      <dgm:spPr/>
    </dgm:pt>
    <dgm:pt modelId="{3558E5E4-EADF-4BC5-A96F-66743361442D}" type="pres">
      <dgm:prSet presAssocID="{AF5937EC-1484-40DE-BA80-7D47763D0956}" presName="node" presStyleLbl="node1" presStyleIdx="1" presStyleCnt="3">
        <dgm:presLayoutVars>
          <dgm:bulletEnabled val="1"/>
        </dgm:presLayoutVars>
      </dgm:prSet>
      <dgm:spPr/>
      <dgm:t>
        <a:bodyPr/>
        <a:lstStyle/>
        <a:p>
          <a:endParaRPr lang="es-EC"/>
        </a:p>
      </dgm:t>
    </dgm:pt>
    <dgm:pt modelId="{A739D5F9-53B5-4687-BFF5-ED0D4A02DD35}" type="pres">
      <dgm:prSet presAssocID="{957FBA7D-1D92-46B9-A5FB-F54C3A90B0BA}" presName="spacerL" presStyleCnt="0"/>
      <dgm:spPr/>
    </dgm:pt>
    <dgm:pt modelId="{1D470E08-A565-4587-9678-873DE1214044}" type="pres">
      <dgm:prSet presAssocID="{957FBA7D-1D92-46B9-A5FB-F54C3A90B0BA}" presName="sibTrans" presStyleLbl="sibTrans2D1" presStyleIdx="1" presStyleCnt="2"/>
      <dgm:spPr/>
      <dgm:t>
        <a:bodyPr/>
        <a:lstStyle/>
        <a:p>
          <a:endParaRPr lang="es-EC"/>
        </a:p>
      </dgm:t>
    </dgm:pt>
    <dgm:pt modelId="{04E20780-1FE0-4823-8068-74EB1CC79154}" type="pres">
      <dgm:prSet presAssocID="{957FBA7D-1D92-46B9-A5FB-F54C3A90B0BA}" presName="spacerR" presStyleCnt="0"/>
      <dgm:spPr/>
    </dgm:pt>
    <dgm:pt modelId="{E81B3D99-1E5F-4808-80AF-A3F4BD28F5B6}" type="pres">
      <dgm:prSet presAssocID="{460546F1-D111-4ED7-B4E8-A3F823894FE3}" presName="node" presStyleLbl="node1" presStyleIdx="2" presStyleCnt="3">
        <dgm:presLayoutVars>
          <dgm:bulletEnabled val="1"/>
        </dgm:presLayoutVars>
      </dgm:prSet>
      <dgm:spPr/>
      <dgm:t>
        <a:bodyPr/>
        <a:lstStyle/>
        <a:p>
          <a:endParaRPr lang="es-EC"/>
        </a:p>
      </dgm:t>
    </dgm:pt>
  </dgm:ptLst>
  <dgm:cxnLst>
    <dgm:cxn modelId="{B98A7026-1812-4FA8-A2A3-391A0E43616C}" type="presOf" srcId="{D5E8F5C2-DF45-41AF-918A-70240D5CA7C9}" destId="{D2275902-7D9D-4B54-AA06-9E49C8F55B6F}" srcOrd="0" destOrd="0" presId="urn:microsoft.com/office/officeart/2005/8/layout/equation1"/>
    <dgm:cxn modelId="{DDAEDA08-A490-4197-BEC4-8E244FA8E68E}" type="presOf" srcId="{957FBA7D-1D92-46B9-A5FB-F54C3A90B0BA}" destId="{1D470E08-A565-4587-9678-873DE1214044}" srcOrd="0" destOrd="0" presId="urn:microsoft.com/office/officeart/2005/8/layout/equation1"/>
    <dgm:cxn modelId="{90EF286F-9F3A-4F85-BE0F-8460B659A00D}" type="presOf" srcId="{363EC1D8-11E3-423B-A53B-EE7F19511FBD}" destId="{6D107FD6-077A-4F01-B815-B2C3B03E01D5}" srcOrd="0" destOrd="0" presId="urn:microsoft.com/office/officeart/2005/8/layout/equation1"/>
    <dgm:cxn modelId="{17EC93BC-CA6C-49A6-A66E-B0545856AD89}" type="presOf" srcId="{AF5937EC-1484-40DE-BA80-7D47763D0956}" destId="{3558E5E4-EADF-4BC5-A96F-66743361442D}" srcOrd="0" destOrd="0" presId="urn:microsoft.com/office/officeart/2005/8/layout/equation1"/>
    <dgm:cxn modelId="{4B297BB0-1273-4DCB-AF94-A9B091F4AEB7}" srcId="{48422FCE-F79A-4B49-B6BF-278471C8402B}" destId="{363EC1D8-11E3-423B-A53B-EE7F19511FBD}" srcOrd="0" destOrd="0" parTransId="{4E6640C9-1C1A-41BC-9459-571CEEEA3075}" sibTransId="{D5E8F5C2-DF45-41AF-918A-70240D5CA7C9}"/>
    <dgm:cxn modelId="{9E435FFA-8CAD-4358-A59B-7B9E729655F5}" srcId="{48422FCE-F79A-4B49-B6BF-278471C8402B}" destId="{AF5937EC-1484-40DE-BA80-7D47763D0956}" srcOrd="1" destOrd="0" parTransId="{E5B262A4-E5C9-445C-99C7-13F8A5AEEFC9}" sibTransId="{957FBA7D-1D92-46B9-A5FB-F54C3A90B0BA}"/>
    <dgm:cxn modelId="{4AADCE18-B1AA-4728-A1CE-8E25571312D5}" type="presOf" srcId="{48422FCE-F79A-4B49-B6BF-278471C8402B}" destId="{B76B321C-BC9E-45FB-9258-E2A61A3D5591}" srcOrd="0" destOrd="0" presId="urn:microsoft.com/office/officeart/2005/8/layout/equation1"/>
    <dgm:cxn modelId="{95431E8C-4DC3-47B1-B4CB-D89CBFB1D79B}" srcId="{48422FCE-F79A-4B49-B6BF-278471C8402B}" destId="{460546F1-D111-4ED7-B4E8-A3F823894FE3}" srcOrd="2" destOrd="0" parTransId="{749655AC-5345-4B0D-AC9D-B51367B7EDDF}" sibTransId="{F6CADC17-F3BB-41FA-B5BF-D694749221E2}"/>
    <dgm:cxn modelId="{0DB0CF62-965E-42F6-A3AB-6687807FBC25}" type="presOf" srcId="{460546F1-D111-4ED7-B4E8-A3F823894FE3}" destId="{E81B3D99-1E5F-4808-80AF-A3F4BD28F5B6}" srcOrd="0" destOrd="0" presId="urn:microsoft.com/office/officeart/2005/8/layout/equation1"/>
    <dgm:cxn modelId="{67098384-E7D0-4B06-9911-3BE264793D5E}" type="presParOf" srcId="{B76B321C-BC9E-45FB-9258-E2A61A3D5591}" destId="{6D107FD6-077A-4F01-B815-B2C3B03E01D5}" srcOrd="0" destOrd="0" presId="urn:microsoft.com/office/officeart/2005/8/layout/equation1"/>
    <dgm:cxn modelId="{34702869-DE73-4CE2-B7F4-6326EEB0DDC7}" type="presParOf" srcId="{B76B321C-BC9E-45FB-9258-E2A61A3D5591}" destId="{FC46E63B-2A05-49B8-A624-52850EF91988}" srcOrd="1" destOrd="0" presId="urn:microsoft.com/office/officeart/2005/8/layout/equation1"/>
    <dgm:cxn modelId="{0A93811C-A6E5-4E9B-866C-6C975BE14EC3}" type="presParOf" srcId="{B76B321C-BC9E-45FB-9258-E2A61A3D5591}" destId="{D2275902-7D9D-4B54-AA06-9E49C8F55B6F}" srcOrd="2" destOrd="0" presId="urn:microsoft.com/office/officeart/2005/8/layout/equation1"/>
    <dgm:cxn modelId="{00210B16-A5CE-47B3-BFD5-CC1E94F5A265}" type="presParOf" srcId="{B76B321C-BC9E-45FB-9258-E2A61A3D5591}" destId="{86560356-E7DB-453E-BE34-F743EA470832}" srcOrd="3" destOrd="0" presId="urn:microsoft.com/office/officeart/2005/8/layout/equation1"/>
    <dgm:cxn modelId="{EF6EDBDB-CE2F-44B2-AEA6-65E5C6BDD9A8}" type="presParOf" srcId="{B76B321C-BC9E-45FB-9258-E2A61A3D5591}" destId="{3558E5E4-EADF-4BC5-A96F-66743361442D}" srcOrd="4" destOrd="0" presId="urn:microsoft.com/office/officeart/2005/8/layout/equation1"/>
    <dgm:cxn modelId="{AA97F808-A2AE-40ED-8768-171E571F0AB7}" type="presParOf" srcId="{B76B321C-BC9E-45FB-9258-E2A61A3D5591}" destId="{A739D5F9-53B5-4687-BFF5-ED0D4A02DD35}" srcOrd="5" destOrd="0" presId="urn:microsoft.com/office/officeart/2005/8/layout/equation1"/>
    <dgm:cxn modelId="{165C04E1-FEB3-43CF-A917-64624CDE8812}" type="presParOf" srcId="{B76B321C-BC9E-45FB-9258-E2A61A3D5591}" destId="{1D470E08-A565-4587-9678-873DE1214044}" srcOrd="6" destOrd="0" presId="urn:microsoft.com/office/officeart/2005/8/layout/equation1"/>
    <dgm:cxn modelId="{625744FE-84CC-450E-8A20-8BE0ED199E4A}" type="presParOf" srcId="{B76B321C-BC9E-45FB-9258-E2A61A3D5591}" destId="{04E20780-1FE0-4823-8068-74EB1CC79154}" srcOrd="7" destOrd="0" presId="urn:microsoft.com/office/officeart/2005/8/layout/equation1"/>
    <dgm:cxn modelId="{FB5EE274-D44B-42E2-97AD-6C2FACFB87C4}" type="presParOf" srcId="{B76B321C-BC9E-45FB-9258-E2A61A3D5591}" destId="{E81B3D99-1E5F-4808-80AF-A3F4BD28F5B6}"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BD83F1-F1D9-41CB-B0DF-F36D79266698}" type="doc">
      <dgm:prSet loTypeId="urn:microsoft.com/office/officeart/2005/8/layout/chevron2" loCatId="process" qsTypeId="urn:microsoft.com/office/officeart/2005/8/quickstyle/simple4" qsCatId="simple" csTypeId="urn:microsoft.com/office/officeart/2005/8/colors/accent0_3" csCatId="mainScheme" phldr="1"/>
      <dgm:spPr/>
      <dgm:t>
        <a:bodyPr/>
        <a:lstStyle/>
        <a:p>
          <a:endParaRPr lang="es-EC"/>
        </a:p>
      </dgm:t>
    </dgm:pt>
    <dgm:pt modelId="{97C0F27F-78BD-43BA-9426-091CCC2A0A5B}">
      <dgm:prSet phldrT="[Texto]" custT="1"/>
      <dgm:spPr/>
      <dgm:t>
        <a:bodyPr/>
        <a:lstStyle/>
        <a:p>
          <a:r>
            <a:rPr lang="es-EC" sz="1400" b="1" dirty="0" smtClean="0"/>
            <a:t>Objetivo específico</a:t>
          </a:r>
          <a:endParaRPr lang="es-EC" sz="1400" dirty="0"/>
        </a:p>
      </dgm:t>
    </dgm:pt>
    <dgm:pt modelId="{3F555DA7-2278-449F-A656-8823EE783AD4}" type="parTrans" cxnId="{356F09C0-CFB2-4B99-9D83-563C077C6ED0}">
      <dgm:prSet/>
      <dgm:spPr/>
      <dgm:t>
        <a:bodyPr/>
        <a:lstStyle/>
        <a:p>
          <a:endParaRPr lang="es-EC" sz="2000"/>
        </a:p>
      </dgm:t>
    </dgm:pt>
    <dgm:pt modelId="{47BA01E3-F0B4-419B-ABB5-86DA54D867EB}" type="sibTrans" cxnId="{356F09C0-CFB2-4B99-9D83-563C077C6ED0}">
      <dgm:prSet/>
      <dgm:spPr/>
      <dgm:t>
        <a:bodyPr/>
        <a:lstStyle/>
        <a:p>
          <a:endParaRPr lang="es-EC" sz="2000"/>
        </a:p>
      </dgm:t>
    </dgm:pt>
    <dgm:pt modelId="{31583EEC-8807-4E01-9201-9837E8D90A45}">
      <dgm:prSet phldrT="[Texto]" custT="1"/>
      <dgm:spPr/>
      <dgm:t>
        <a:bodyPr/>
        <a:lstStyle/>
        <a:p>
          <a:r>
            <a:rPr lang="es-ES" sz="2000" dirty="0" smtClean="0"/>
            <a:t>Elaborar el marco teórico, conceptual y referencial que brinde soporte al desarrollo de la investigación. </a:t>
          </a:r>
          <a:endParaRPr lang="es-EC" sz="2000" dirty="0"/>
        </a:p>
      </dgm:t>
    </dgm:pt>
    <dgm:pt modelId="{4A6961F6-84A5-4790-8121-8F2A44100349}" type="parTrans" cxnId="{A8CBBB18-ADB3-4406-9E36-7164503FD9A9}">
      <dgm:prSet/>
      <dgm:spPr/>
      <dgm:t>
        <a:bodyPr/>
        <a:lstStyle/>
        <a:p>
          <a:endParaRPr lang="es-EC" sz="2000"/>
        </a:p>
      </dgm:t>
    </dgm:pt>
    <dgm:pt modelId="{50E27E30-6476-4408-B8FC-F10025D1B267}" type="sibTrans" cxnId="{A8CBBB18-ADB3-4406-9E36-7164503FD9A9}">
      <dgm:prSet/>
      <dgm:spPr/>
      <dgm:t>
        <a:bodyPr/>
        <a:lstStyle/>
        <a:p>
          <a:endParaRPr lang="es-EC" sz="2000"/>
        </a:p>
      </dgm:t>
    </dgm:pt>
    <dgm:pt modelId="{FDB4CF11-9DE1-4DA0-A7B6-84478EB10FAE}">
      <dgm:prSet phldrT="[Texto]" custT="1"/>
      <dgm:spPr/>
      <dgm:t>
        <a:bodyPr/>
        <a:lstStyle/>
        <a:p>
          <a:r>
            <a:rPr lang="es-EC" sz="1600" b="1" dirty="0" smtClean="0"/>
            <a:t>Objetivo específico</a:t>
          </a:r>
          <a:endParaRPr lang="es-EC" sz="1600" dirty="0"/>
        </a:p>
      </dgm:t>
    </dgm:pt>
    <dgm:pt modelId="{AFA1D8A3-6AF2-40BB-8E1D-163A5ABE79FD}" type="parTrans" cxnId="{DFFB91C4-A05A-4DFA-8607-359476ED6F1D}">
      <dgm:prSet/>
      <dgm:spPr/>
      <dgm:t>
        <a:bodyPr/>
        <a:lstStyle/>
        <a:p>
          <a:endParaRPr lang="es-EC" sz="2000"/>
        </a:p>
      </dgm:t>
    </dgm:pt>
    <dgm:pt modelId="{A07EFC68-596F-4896-9DAC-5CDB8836B578}" type="sibTrans" cxnId="{DFFB91C4-A05A-4DFA-8607-359476ED6F1D}">
      <dgm:prSet/>
      <dgm:spPr/>
      <dgm:t>
        <a:bodyPr/>
        <a:lstStyle/>
        <a:p>
          <a:endParaRPr lang="es-EC" sz="2000"/>
        </a:p>
      </dgm:t>
    </dgm:pt>
    <dgm:pt modelId="{5EFC0218-E95A-4794-9B9F-21D192823D04}">
      <dgm:prSet phldrT="[Texto]" custT="1"/>
      <dgm:spPr/>
      <dgm:t>
        <a:bodyPr/>
        <a:lstStyle/>
        <a:p>
          <a:r>
            <a:rPr lang="es-ES" sz="2000" dirty="0" smtClean="0"/>
            <a:t>Determinar el nivel de satisfacción de los usuarios para mejorar la calidad del servicio de las aplicaciones digitales de delivery del Distrito Metropolitano de Quito, considerando el enfoque de experiencia de compra.</a:t>
          </a:r>
          <a:endParaRPr lang="es-EC" sz="2000" dirty="0"/>
        </a:p>
      </dgm:t>
    </dgm:pt>
    <dgm:pt modelId="{5E6D41DE-4504-4772-89E0-893BA0C88DA1}" type="parTrans" cxnId="{013D7E19-8B44-4BEA-AEF4-129DD298E58D}">
      <dgm:prSet/>
      <dgm:spPr/>
      <dgm:t>
        <a:bodyPr/>
        <a:lstStyle/>
        <a:p>
          <a:endParaRPr lang="es-EC" sz="2000"/>
        </a:p>
      </dgm:t>
    </dgm:pt>
    <dgm:pt modelId="{AC900FD8-A64E-482B-B6CE-04168809AC8E}" type="sibTrans" cxnId="{013D7E19-8B44-4BEA-AEF4-129DD298E58D}">
      <dgm:prSet/>
      <dgm:spPr/>
      <dgm:t>
        <a:bodyPr/>
        <a:lstStyle/>
        <a:p>
          <a:endParaRPr lang="es-EC" sz="2000"/>
        </a:p>
      </dgm:t>
    </dgm:pt>
    <dgm:pt modelId="{2813319D-10D4-421F-B56D-CCDCC577806D}">
      <dgm:prSet phldrT="[Texto]" custT="1"/>
      <dgm:spPr/>
      <dgm:t>
        <a:bodyPr/>
        <a:lstStyle/>
        <a:p>
          <a:r>
            <a:rPr lang="es-EC" sz="2000" dirty="0" smtClean="0"/>
            <a:t>Analizar el nivel de satisfacción de los usuarios de las aplicaciones digitales de delivery en el Distrito Metropolitano de Quito, de la industria de comida rápida considerando el enfoque de experiencia de compra, a través del modelo </a:t>
          </a:r>
          <a:r>
            <a:rPr lang="es-EC" sz="2000" dirty="0" err="1" smtClean="0"/>
            <a:t>ServQual</a:t>
          </a:r>
          <a:r>
            <a:rPr lang="es-EC" sz="2000" dirty="0" smtClean="0"/>
            <a:t>.</a:t>
          </a:r>
          <a:endParaRPr lang="es-EC" sz="2000" dirty="0"/>
        </a:p>
      </dgm:t>
    </dgm:pt>
    <dgm:pt modelId="{012FAB33-2AAA-4CBD-8184-A33263002614}" type="parTrans" cxnId="{7BF23549-53AE-487B-B7C0-497324BA4CCE}">
      <dgm:prSet/>
      <dgm:spPr/>
      <dgm:t>
        <a:bodyPr/>
        <a:lstStyle/>
        <a:p>
          <a:endParaRPr lang="es-EC" sz="2000"/>
        </a:p>
      </dgm:t>
    </dgm:pt>
    <dgm:pt modelId="{E38D7D21-722D-4C37-A4CF-4011242DFEA2}" type="sibTrans" cxnId="{7BF23549-53AE-487B-B7C0-497324BA4CCE}">
      <dgm:prSet/>
      <dgm:spPr/>
      <dgm:t>
        <a:bodyPr/>
        <a:lstStyle/>
        <a:p>
          <a:endParaRPr lang="es-EC" sz="2000"/>
        </a:p>
      </dgm:t>
    </dgm:pt>
    <dgm:pt modelId="{73263C59-65CD-4AB5-A81E-8E9726030CA7}">
      <dgm:prSet phldrT="[Texto]" custT="1"/>
      <dgm:spPr/>
      <dgm:t>
        <a:bodyPr/>
        <a:lstStyle/>
        <a:p>
          <a:r>
            <a:rPr lang="es-EC" sz="1800" b="1" dirty="0" smtClean="0"/>
            <a:t>Objetivo general </a:t>
          </a:r>
          <a:endParaRPr lang="es-EC" sz="1800" dirty="0"/>
        </a:p>
      </dgm:t>
    </dgm:pt>
    <dgm:pt modelId="{262276E2-E084-45B1-9533-C486F901F6C3}" type="parTrans" cxnId="{6BAB252D-D6FD-4187-B7AD-93499FC4D1FD}">
      <dgm:prSet/>
      <dgm:spPr/>
      <dgm:t>
        <a:bodyPr/>
        <a:lstStyle/>
        <a:p>
          <a:endParaRPr lang="es-EC" sz="2000"/>
        </a:p>
      </dgm:t>
    </dgm:pt>
    <dgm:pt modelId="{D3141D71-2151-4B70-B8DD-B9B6592D1DC6}" type="sibTrans" cxnId="{6BAB252D-D6FD-4187-B7AD-93499FC4D1FD}">
      <dgm:prSet/>
      <dgm:spPr/>
      <dgm:t>
        <a:bodyPr/>
        <a:lstStyle/>
        <a:p>
          <a:endParaRPr lang="es-EC" sz="2000"/>
        </a:p>
      </dgm:t>
    </dgm:pt>
    <dgm:pt modelId="{9E307BBB-235F-473D-9271-2250A4E53F4E}">
      <dgm:prSet phldrT="[Texto]" custT="1"/>
      <dgm:spPr/>
      <dgm:t>
        <a:bodyPr/>
        <a:lstStyle/>
        <a:p>
          <a:r>
            <a:rPr lang="es-EC" sz="1600" b="1" dirty="0" smtClean="0"/>
            <a:t>Objetivo específico</a:t>
          </a:r>
          <a:endParaRPr lang="es-EC" sz="1600" dirty="0"/>
        </a:p>
      </dgm:t>
    </dgm:pt>
    <dgm:pt modelId="{DB99BCFA-C557-468A-BE61-E52214898345}" type="parTrans" cxnId="{52668253-C8BE-4E89-8139-104DC9496B5A}">
      <dgm:prSet/>
      <dgm:spPr/>
      <dgm:t>
        <a:bodyPr/>
        <a:lstStyle/>
        <a:p>
          <a:endParaRPr lang="es-EC" sz="2000"/>
        </a:p>
      </dgm:t>
    </dgm:pt>
    <dgm:pt modelId="{5C300C20-9FD3-4BC5-B16C-A8E3E778BED4}" type="sibTrans" cxnId="{52668253-C8BE-4E89-8139-104DC9496B5A}">
      <dgm:prSet/>
      <dgm:spPr/>
      <dgm:t>
        <a:bodyPr/>
        <a:lstStyle/>
        <a:p>
          <a:endParaRPr lang="es-EC" sz="2000"/>
        </a:p>
      </dgm:t>
    </dgm:pt>
    <dgm:pt modelId="{EB06C823-40BD-4111-A424-B49F74A81878}">
      <dgm:prSet phldrT="[Texto]" custT="1"/>
      <dgm:spPr/>
      <dgm:t>
        <a:bodyPr/>
        <a:lstStyle/>
        <a:p>
          <a:r>
            <a:rPr lang="es-ES" sz="2000" smtClean="0"/>
            <a:t>Diseñar una propuesta para gestionar la experiencia de compra y mejorar el nivel de satisfacción de los usuarios de las aplicaciones digitales de delivery del Distrito Metropolitano de Quito.</a:t>
          </a:r>
          <a:endParaRPr lang="es-EC" sz="2000" dirty="0"/>
        </a:p>
      </dgm:t>
    </dgm:pt>
    <dgm:pt modelId="{456F372F-ECF4-4280-B6D5-6EDE5E4F41DF}" type="parTrans" cxnId="{EDA96B0C-4421-477C-9FB3-ED8DD3B2A3E0}">
      <dgm:prSet/>
      <dgm:spPr/>
      <dgm:t>
        <a:bodyPr/>
        <a:lstStyle/>
        <a:p>
          <a:endParaRPr lang="es-EC" sz="2000"/>
        </a:p>
      </dgm:t>
    </dgm:pt>
    <dgm:pt modelId="{760D688B-18E8-4335-9081-459ECCB7F810}" type="sibTrans" cxnId="{EDA96B0C-4421-477C-9FB3-ED8DD3B2A3E0}">
      <dgm:prSet/>
      <dgm:spPr/>
      <dgm:t>
        <a:bodyPr/>
        <a:lstStyle/>
        <a:p>
          <a:endParaRPr lang="es-EC" sz="2000"/>
        </a:p>
      </dgm:t>
    </dgm:pt>
    <dgm:pt modelId="{16BBAFB6-C946-4491-ADB1-0E1D390EE1B4}" type="pres">
      <dgm:prSet presAssocID="{55BD83F1-F1D9-41CB-B0DF-F36D79266698}" presName="linearFlow" presStyleCnt="0">
        <dgm:presLayoutVars>
          <dgm:dir/>
          <dgm:animLvl val="lvl"/>
          <dgm:resizeHandles val="exact"/>
        </dgm:presLayoutVars>
      </dgm:prSet>
      <dgm:spPr/>
      <dgm:t>
        <a:bodyPr/>
        <a:lstStyle/>
        <a:p>
          <a:endParaRPr lang="es-EC"/>
        </a:p>
      </dgm:t>
    </dgm:pt>
    <dgm:pt modelId="{84A8A6D6-8185-4DA3-9891-EDDFA36F7F04}" type="pres">
      <dgm:prSet presAssocID="{73263C59-65CD-4AB5-A81E-8E9726030CA7}" presName="composite" presStyleCnt="0"/>
      <dgm:spPr/>
    </dgm:pt>
    <dgm:pt modelId="{6AAF4FAD-A63E-425F-818F-385AFC086320}" type="pres">
      <dgm:prSet presAssocID="{73263C59-65CD-4AB5-A81E-8E9726030CA7}" presName="parentText" presStyleLbl="alignNode1" presStyleIdx="0" presStyleCnt="4">
        <dgm:presLayoutVars>
          <dgm:chMax val="1"/>
          <dgm:bulletEnabled val="1"/>
        </dgm:presLayoutVars>
      </dgm:prSet>
      <dgm:spPr/>
      <dgm:t>
        <a:bodyPr/>
        <a:lstStyle/>
        <a:p>
          <a:endParaRPr lang="es-EC"/>
        </a:p>
      </dgm:t>
    </dgm:pt>
    <dgm:pt modelId="{34DF6FCC-4CDA-4DD1-A1F5-570F19F1F385}" type="pres">
      <dgm:prSet presAssocID="{73263C59-65CD-4AB5-A81E-8E9726030CA7}" presName="descendantText" presStyleLbl="alignAcc1" presStyleIdx="0" presStyleCnt="4">
        <dgm:presLayoutVars>
          <dgm:bulletEnabled val="1"/>
        </dgm:presLayoutVars>
      </dgm:prSet>
      <dgm:spPr/>
      <dgm:t>
        <a:bodyPr/>
        <a:lstStyle/>
        <a:p>
          <a:endParaRPr lang="es-EC"/>
        </a:p>
      </dgm:t>
    </dgm:pt>
    <dgm:pt modelId="{27FBC4A3-D9B3-4E70-B991-A3D62574E2D0}" type="pres">
      <dgm:prSet presAssocID="{D3141D71-2151-4B70-B8DD-B9B6592D1DC6}" presName="sp" presStyleCnt="0"/>
      <dgm:spPr/>
    </dgm:pt>
    <dgm:pt modelId="{A25DF851-936E-4E5C-AA50-322CAC8DEA53}" type="pres">
      <dgm:prSet presAssocID="{97C0F27F-78BD-43BA-9426-091CCC2A0A5B}" presName="composite" presStyleCnt="0"/>
      <dgm:spPr/>
    </dgm:pt>
    <dgm:pt modelId="{D78EB77C-1438-418C-ABBF-1150FB24E031}" type="pres">
      <dgm:prSet presAssocID="{97C0F27F-78BD-43BA-9426-091CCC2A0A5B}" presName="parentText" presStyleLbl="alignNode1" presStyleIdx="1" presStyleCnt="4">
        <dgm:presLayoutVars>
          <dgm:chMax val="1"/>
          <dgm:bulletEnabled val="1"/>
        </dgm:presLayoutVars>
      </dgm:prSet>
      <dgm:spPr/>
      <dgm:t>
        <a:bodyPr/>
        <a:lstStyle/>
        <a:p>
          <a:endParaRPr lang="es-EC"/>
        </a:p>
      </dgm:t>
    </dgm:pt>
    <dgm:pt modelId="{3D5ADD36-B7CA-4A69-A09C-EECD6DBA27BE}" type="pres">
      <dgm:prSet presAssocID="{97C0F27F-78BD-43BA-9426-091CCC2A0A5B}" presName="descendantText" presStyleLbl="alignAcc1" presStyleIdx="1" presStyleCnt="4">
        <dgm:presLayoutVars>
          <dgm:bulletEnabled val="1"/>
        </dgm:presLayoutVars>
      </dgm:prSet>
      <dgm:spPr/>
      <dgm:t>
        <a:bodyPr/>
        <a:lstStyle/>
        <a:p>
          <a:endParaRPr lang="es-EC"/>
        </a:p>
      </dgm:t>
    </dgm:pt>
    <dgm:pt modelId="{E374AE94-7E89-45D6-AFAF-E134CC02676E}" type="pres">
      <dgm:prSet presAssocID="{47BA01E3-F0B4-419B-ABB5-86DA54D867EB}" presName="sp" presStyleCnt="0"/>
      <dgm:spPr/>
    </dgm:pt>
    <dgm:pt modelId="{63D45432-8D82-4591-8AE8-1C56A9366B24}" type="pres">
      <dgm:prSet presAssocID="{FDB4CF11-9DE1-4DA0-A7B6-84478EB10FAE}" presName="composite" presStyleCnt="0"/>
      <dgm:spPr/>
    </dgm:pt>
    <dgm:pt modelId="{728E6624-8A02-4153-8859-71B243BBF62A}" type="pres">
      <dgm:prSet presAssocID="{FDB4CF11-9DE1-4DA0-A7B6-84478EB10FAE}" presName="parentText" presStyleLbl="alignNode1" presStyleIdx="2" presStyleCnt="4">
        <dgm:presLayoutVars>
          <dgm:chMax val="1"/>
          <dgm:bulletEnabled val="1"/>
        </dgm:presLayoutVars>
      </dgm:prSet>
      <dgm:spPr/>
      <dgm:t>
        <a:bodyPr/>
        <a:lstStyle/>
        <a:p>
          <a:endParaRPr lang="es-EC"/>
        </a:p>
      </dgm:t>
    </dgm:pt>
    <dgm:pt modelId="{B3A38C93-46A0-4D14-BFF0-BF8047891B80}" type="pres">
      <dgm:prSet presAssocID="{FDB4CF11-9DE1-4DA0-A7B6-84478EB10FAE}" presName="descendantText" presStyleLbl="alignAcc1" presStyleIdx="2" presStyleCnt="4">
        <dgm:presLayoutVars>
          <dgm:bulletEnabled val="1"/>
        </dgm:presLayoutVars>
      </dgm:prSet>
      <dgm:spPr/>
      <dgm:t>
        <a:bodyPr/>
        <a:lstStyle/>
        <a:p>
          <a:endParaRPr lang="es-EC"/>
        </a:p>
      </dgm:t>
    </dgm:pt>
    <dgm:pt modelId="{A802C105-7961-47CF-A59A-FED3B14CB62C}" type="pres">
      <dgm:prSet presAssocID="{A07EFC68-596F-4896-9DAC-5CDB8836B578}" presName="sp" presStyleCnt="0"/>
      <dgm:spPr/>
    </dgm:pt>
    <dgm:pt modelId="{CD9E0A6B-57D4-4DF3-B22D-3CDCDB41AE57}" type="pres">
      <dgm:prSet presAssocID="{9E307BBB-235F-473D-9271-2250A4E53F4E}" presName="composite" presStyleCnt="0"/>
      <dgm:spPr/>
    </dgm:pt>
    <dgm:pt modelId="{4D2E4324-05DC-415B-AB59-43CED0F02045}" type="pres">
      <dgm:prSet presAssocID="{9E307BBB-235F-473D-9271-2250A4E53F4E}" presName="parentText" presStyleLbl="alignNode1" presStyleIdx="3" presStyleCnt="4">
        <dgm:presLayoutVars>
          <dgm:chMax val="1"/>
          <dgm:bulletEnabled val="1"/>
        </dgm:presLayoutVars>
      </dgm:prSet>
      <dgm:spPr/>
      <dgm:t>
        <a:bodyPr/>
        <a:lstStyle/>
        <a:p>
          <a:endParaRPr lang="es-EC"/>
        </a:p>
      </dgm:t>
    </dgm:pt>
    <dgm:pt modelId="{1A1DB459-82C7-4DC1-8B82-335527467248}" type="pres">
      <dgm:prSet presAssocID="{9E307BBB-235F-473D-9271-2250A4E53F4E}" presName="descendantText" presStyleLbl="alignAcc1" presStyleIdx="3" presStyleCnt="4">
        <dgm:presLayoutVars>
          <dgm:bulletEnabled val="1"/>
        </dgm:presLayoutVars>
      </dgm:prSet>
      <dgm:spPr/>
      <dgm:t>
        <a:bodyPr/>
        <a:lstStyle/>
        <a:p>
          <a:endParaRPr lang="es-EC"/>
        </a:p>
      </dgm:t>
    </dgm:pt>
  </dgm:ptLst>
  <dgm:cxnLst>
    <dgm:cxn modelId="{615DF9E8-A48E-4D6A-B250-E15BB681B588}" type="presOf" srcId="{2813319D-10D4-421F-B56D-CCDCC577806D}" destId="{34DF6FCC-4CDA-4DD1-A1F5-570F19F1F385}" srcOrd="0" destOrd="0" presId="urn:microsoft.com/office/officeart/2005/8/layout/chevron2"/>
    <dgm:cxn modelId="{6BAB252D-D6FD-4187-B7AD-93499FC4D1FD}" srcId="{55BD83F1-F1D9-41CB-B0DF-F36D79266698}" destId="{73263C59-65CD-4AB5-A81E-8E9726030CA7}" srcOrd="0" destOrd="0" parTransId="{262276E2-E084-45B1-9533-C486F901F6C3}" sibTransId="{D3141D71-2151-4B70-B8DD-B9B6592D1DC6}"/>
    <dgm:cxn modelId="{A8CBBB18-ADB3-4406-9E36-7164503FD9A9}" srcId="{97C0F27F-78BD-43BA-9426-091CCC2A0A5B}" destId="{31583EEC-8807-4E01-9201-9837E8D90A45}" srcOrd="0" destOrd="0" parTransId="{4A6961F6-84A5-4790-8121-8F2A44100349}" sibTransId="{50E27E30-6476-4408-B8FC-F10025D1B267}"/>
    <dgm:cxn modelId="{E83B50C4-8230-4F13-882F-EBD4A3D82467}" type="presOf" srcId="{FDB4CF11-9DE1-4DA0-A7B6-84478EB10FAE}" destId="{728E6624-8A02-4153-8859-71B243BBF62A}" srcOrd="0" destOrd="0" presId="urn:microsoft.com/office/officeart/2005/8/layout/chevron2"/>
    <dgm:cxn modelId="{9C93576D-1D84-43B3-A726-728B72F15DE4}" type="presOf" srcId="{55BD83F1-F1D9-41CB-B0DF-F36D79266698}" destId="{16BBAFB6-C946-4491-ADB1-0E1D390EE1B4}" srcOrd="0" destOrd="0" presId="urn:microsoft.com/office/officeart/2005/8/layout/chevron2"/>
    <dgm:cxn modelId="{DFFB91C4-A05A-4DFA-8607-359476ED6F1D}" srcId="{55BD83F1-F1D9-41CB-B0DF-F36D79266698}" destId="{FDB4CF11-9DE1-4DA0-A7B6-84478EB10FAE}" srcOrd="2" destOrd="0" parTransId="{AFA1D8A3-6AF2-40BB-8E1D-163A5ABE79FD}" sibTransId="{A07EFC68-596F-4896-9DAC-5CDB8836B578}"/>
    <dgm:cxn modelId="{7BF23549-53AE-487B-B7C0-497324BA4CCE}" srcId="{73263C59-65CD-4AB5-A81E-8E9726030CA7}" destId="{2813319D-10D4-421F-B56D-CCDCC577806D}" srcOrd="0" destOrd="0" parTransId="{012FAB33-2AAA-4CBD-8184-A33263002614}" sibTransId="{E38D7D21-722D-4C37-A4CF-4011242DFEA2}"/>
    <dgm:cxn modelId="{15F4E99C-8C2C-4A69-8ACF-3A374CBB7A7E}" type="presOf" srcId="{31583EEC-8807-4E01-9201-9837E8D90A45}" destId="{3D5ADD36-B7CA-4A69-A09C-EECD6DBA27BE}" srcOrd="0" destOrd="0" presId="urn:microsoft.com/office/officeart/2005/8/layout/chevron2"/>
    <dgm:cxn modelId="{EDA96B0C-4421-477C-9FB3-ED8DD3B2A3E0}" srcId="{9E307BBB-235F-473D-9271-2250A4E53F4E}" destId="{EB06C823-40BD-4111-A424-B49F74A81878}" srcOrd="0" destOrd="0" parTransId="{456F372F-ECF4-4280-B6D5-6EDE5E4F41DF}" sibTransId="{760D688B-18E8-4335-9081-459ECCB7F810}"/>
    <dgm:cxn modelId="{52668253-C8BE-4E89-8139-104DC9496B5A}" srcId="{55BD83F1-F1D9-41CB-B0DF-F36D79266698}" destId="{9E307BBB-235F-473D-9271-2250A4E53F4E}" srcOrd="3" destOrd="0" parTransId="{DB99BCFA-C557-468A-BE61-E52214898345}" sibTransId="{5C300C20-9FD3-4BC5-B16C-A8E3E778BED4}"/>
    <dgm:cxn modelId="{C8FD66DB-B256-4092-B145-E209524FA88D}" type="presOf" srcId="{5EFC0218-E95A-4794-9B9F-21D192823D04}" destId="{B3A38C93-46A0-4D14-BFF0-BF8047891B80}" srcOrd="0" destOrd="0" presId="urn:microsoft.com/office/officeart/2005/8/layout/chevron2"/>
    <dgm:cxn modelId="{FFF891F3-FE9F-47B7-804A-A5B7DE9403BD}" type="presOf" srcId="{9E307BBB-235F-473D-9271-2250A4E53F4E}" destId="{4D2E4324-05DC-415B-AB59-43CED0F02045}" srcOrd="0" destOrd="0" presId="urn:microsoft.com/office/officeart/2005/8/layout/chevron2"/>
    <dgm:cxn modelId="{013D7E19-8B44-4BEA-AEF4-129DD298E58D}" srcId="{FDB4CF11-9DE1-4DA0-A7B6-84478EB10FAE}" destId="{5EFC0218-E95A-4794-9B9F-21D192823D04}" srcOrd="0" destOrd="0" parTransId="{5E6D41DE-4504-4772-89E0-893BA0C88DA1}" sibTransId="{AC900FD8-A64E-482B-B6CE-04168809AC8E}"/>
    <dgm:cxn modelId="{C69F625E-23AA-45D9-8CA1-20650433FF79}" type="presOf" srcId="{EB06C823-40BD-4111-A424-B49F74A81878}" destId="{1A1DB459-82C7-4DC1-8B82-335527467248}" srcOrd="0" destOrd="0" presId="urn:microsoft.com/office/officeart/2005/8/layout/chevron2"/>
    <dgm:cxn modelId="{356F09C0-CFB2-4B99-9D83-563C077C6ED0}" srcId="{55BD83F1-F1D9-41CB-B0DF-F36D79266698}" destId="{97C0F27F-78BD-43BA-9426-091CCC2A0A5B}" srcOrd="1" destOrd="0" parTransId="{3F555DA7-2278-449F-A656-8823EE783AD4}" sibTransId="{47BA01E3-F0B4-419B-ABB5-86DA54D867EB}"/>
    <dgm:cxn modelId="{B168F9C5-89DA-471A-B824-B59BAEED859D}" type="presOf" srcId="{73263C59-65CD-4AB5-A81E-8E9726030CA7}" destId="{6AAF4FAD-A63E-425F-818F-385AFC086320}" srcOrd="0" destOrd="0" presId="urn:microsoft.com/office/officeart/2005/8/layout/chevron2"/>
    <dgm:cxn modelId="{B67E04B6-BBC3-49A5-9F90-68A435DD7F31}" type="presOf" srcId="{97C0F27F-78BD-43BA-9426-091CCC2A0A5B}" destId="{D78EB77C-1438-418C-ABBF-1150FB24E031}" srcOrd="0" destOrd="0" presId="urn:microsoft.com/office/officeart/2005/8/layout/chevron2"/>
    <dgm:cxn modelId="{60B80B05-3156-4910-B71D-3836DEBB2CF3}" type="presParOf" srcId="{16BBAFB6-C946-4491-ADB1-0E1D390EE1B4}" destId="{84A8A6D6-8185-4DA3-9891-EDDFA36F7F04}" srcOrd="0" destOrd="0" presId="urn:microsoft.com/office/officeart/2005/8/layout/chevron2"/>
    <dgm:cxn modelId="{44D5CD2E-C74E-4090-8269-193880A5E1DA}" type="presParOf" srcId="{84A8A6D6-8185-4DA3-9891-EDDFA36F7F04}" destId="{6AAF4FAD-A63E-425F-818F-385AFC086320}" srcOrd="0" destOrd="0" presId="urn:microsoft.com/office/officeart/2005/8/layout/chevron2"/>
    <dgm:cxn modelId="{27AA1463-E244-4E42-89C7-7009F78CC1AD}" type="presParOf" srcId="{84A8A6D6-8185-4DA3-9891-EDDFA36F7F04}" destId="{34DF6FCC-4CDA-4DD1-A1F5-570F19F1F385}" srcOrd="1" destOrd="0" presId="urn:microsoft.com/office/officeart/2005/8/layout/chevron2"/>
    <dgm:cxn modelId="{E01AFA46-7106-4A17-B31D-506A0F8A077C}" type="presParOf" srcId="{16BBAFB6-C946-4491-ADB1-0E1D390EE1B4}" destId="{27FBC4A3-D9B3-4E70-B991-A3D62574E2D0}" srcOrd="1" destOrd="0" presId="urn:microsoft.com/office/officeart/2005/8/layout/chevron2"/>
    <dgm:cxn modelId="{6669EB37-84BA-45D7-AEDC-87E27940A2CF}" type="presParOf" srcId="{16BBAFB6-C946-4491-ADB1-0E1D390EE1B4}" destId="{A25DF851-936E-4E5C-AA50-322CAC8DEA53}" srcOrd="2" destOrd="0" presId="urn:microsoft.com/office/officeart/2005/8/layout/chevron2"/>
    <dgm:cxn modelId="{4F019301-8174-4ABA-8F7F-14AD0ECB23F5}" type="presParOf" srcId="{A25DF851-936E-4E5C-AA50-322CAC8DEA53}" destId="{D78EB77C-1438-418C-ABBF-1150FB24E031}" srcOrd="0" destOrd="0" presId="urn:microsoft.com/office/officeart/2005/8/layout/chevron2"/>
    <dgm:cxn modelId="{D80B18A4-F2F2-48AA-BF4E-944F58B708B0}" type="presParOf" srcId="{A25DF851-936E-4E5C-AA50-322CAC8DEA53}" destId="{3D5ADD36-B7CA-4A69-A09C-EECD6DBA27BE}" srcOrd="1" destOrd="0" presId="urn:microsoft.com/office/officeart/2005/8/layout/chevron2"/>
    <dgm:cxn modelId="{B621F6FD-8E85-4824-BEBA-0BC002B461BF}" type="presParOf" srcId="{16BBAFB6-C946-4491-ADB1-0E1D390EE1B4}" destId="{E374AE94-7E89-45D6-AFAF-E134CC02676E}" srcOrd="3" destOrd="0" presId="urn:microsoft.com/office/officeart/2005/8/layout/chevron2"/>
    <dgm:cxn modelId="{1DD9F3B9-52BC-4F25-BA01-E26B3AFE15B3}" type="presParOf" srcId="{16BBAFB6-C946-4491-ADB1-0E1D390EE1B4}" destId="{63D45432-8D82-4591-8AE8-1C56A9366B24}" srcOrd="4" destOrd="0" presId="urn:microsoft.com/office/officeart/2005/8/layout/chevron2"/>
    <dgm:cxn modelId="{1D1F69B2-7A79-49F6-9429-EAA127C93C16}" type="presParOf" srcId="{63D45432-8D82-4591-8AE8-1C56A9366B24}" destId="{728E6624-8A02-4153-8859-71B243BBF62A}" srcOrd="0" destOrd="0" presId="urn:microsoft.com/office/officeart/2005/8/layout/chevron2"/>
    <dgm:cxn modelId="{2761261E-D41B-452D-B9FF-766137BF69E0}" type="presParOf" srcId="{63D45432-8D82-4591-8AE8-1C56A9366B24}" destId="{B3A38C93-46A0-4D14-BFF0-BF8047891B80}" srcOrd="1" destOrd="0" presId="urn:microsoft.com/office/officeart/2005/8/layout/chevron2"/>
    <dgm:cxn modelId="{8D83094F-6757-4DDF-8CB3-EAF82818527E}" type="presParOf" srcId="{16BBAFB6-C946-4491-ADB1-0E1D390EE1B4}" destId="{A802C105-7961-47CF-A59A-FED3B14CB62C}" srcOrd="5" destOrd="0" presId="urn:microsoft.com/office/officeart/2005/8/layout/chevron2"/>
    <dgm:cxn modelId="{AC0C6001-7AFB-416D-8654-33C77D328E35}" type="presParOf" srcId="{16BBAFB6-C946-4491-ADB1-0E1D390EE1B4}" destId="{CD9E0A6B-57D4-4DF3-B22D-3CDCDB41AE57}" srcOrd="6" destOrd="0" presId="urn:microsoft.com/office/officeart/2005/8/layout/chevron2"/>
    <dgm:cxn modelId="{800F719E-2F52-4641-B91A-7560C92F898A}" type="presParOf" srcId="{CD9E0A6B-57D4-4DF3-B22D-3CDCDB41AE57}" destId="{4D2E4324-05DC-415B-AB59-43CED0F02045}" srcOrd="0" destOrd="0" presId="urn:microsoft.com/office/officeart/2005/8/layout/chevron2"/>
    <dgm:cxn modelId="{4E9A2144-0642-42DC-905D-110B1C4D0214}" type="presParOf" srcId="{CD9E0A6B-57D4-4DF3-B22D-3CDCDB41AE57}" destId="{1A1DB459-82C7-4DC1-8B82-33552746724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713D67-044F-4AB5-B8FD-6318D412B170}"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EC"/>
        </a:p>
      </dgm:t>
    </dgm:pt>
    <dgm:pt modelId="{A8625DDD-EDD9-4854-B198-01447407139F}">
      <dgm:prSet phldrT="[Texto]"/>
      <dgm:spPr/>
      <dgm:t>
        <a:bodyPr/>
        <a:lstStyle/>
        <a:p>
          <a:r>
            <a:rPr lang="es-EC" dirty="0" smtClean="0"/>
            <a:t>Nivel de satisfacción</a:t>
          </a:r>
          <a:endParaRPr lang="es-EC" dirty="0"/>
        </a:p>
      </dgm:t>
    </dgm:pt>
    <dgm:pt modelId="{D11C8876-F439-46CA-A350-E6C86900DD78}" type="parTrans" cxnId="{E3DB7496-8BEC-43DB-B295-4071DC70D9B5}">
      <dgm:prSet/>
      <dgm:spPr/>
      <dgm:t>
        <a:bodyPr/>
        <a:lstStyle/>
        <a:p>
          <a:endParaRPr lang="es-EC"/>
        </a:p>
      </dgm:t>
    </dgm:pt>
    <dgm:pt modelId="{1CF50FB3-AF48-4A91-8502-357C9756D4A5}" type="sibTrans" cxnId="{E3DB7496-8BEC-43DB-B295-4071DC70D9B5}">
      <dgm:prSet/>
      <dgm:spPr/>
      <dgm:t>
        <a:bodyPr/>
        <a:lstStyle/>
        <a:p>
          <a:endParaRPr lang="es-EC"/>
        </a:p>
      </dgm:t>
    </dgm:pt>
    <dgm:pt modelId="{0C4B1396-3DEE-4445-A01D-3744547546E0}">
      <dgm:prSet phldrT="[Texto]"/>
      <dgm:spPr/>
      <dgm:t>
        <a:bodyPr/>
        <a:lstStyle/>
        <a:p>
          <a:r>
            <a:rPr lang="es-EC" dirty="0" smtClean="0"/>
            <a:t>Calidad de servicio</a:t>
          </a:r>
          <a:endParaRPr lang="es-EC" dirty="0"/>
        </a:p>
      </dgm:t>
    </dgm:pt>
    <dgm:pt modelId="{A79DA708-BAF9-436F-9BF6-6E6378B29758}" type="parTrans" cxnId="{3E779CEF-7A21-4CA2-A537-A8CD84D820D1}">
      <dgm:prSet/>
      <dgm:spPr/>
      <dgm:t>
        <a:bodyPr/>
        <a:lstStyle/>
        <a:p>
          <a:endParaRPr lang="es-EC"/>
        </a:p>
      </dgm:t>
    </dgm:pt>
    <dgm:pt modelId="{56A8CFDA-2749-4FAF-9630-EC34123EA603}" type="sibTrans" cxnId="{3E779CEF-7A21-4CA2-A537-A8CD84D820D1}">
      <dgm:prSet/>
      <dgm:spPr/>
      <dgm:t>
        <a:bodyPr/>
        <a:lstStyle/>
        <a:p>
          <a:endParaRPr lang="es-EC"/>
        </a:p>
      </dgm:t>
    </dgm:pt>
    <dgm:pt modelId="{BC23CF2B-C968-4B1E-94E7-9FD1180476AE}">
      <dgm:prSet phldrT="[Texto]"/>
      <dgm:spPr/>
      <dgm:t>
        <a:bodyPr/>
        <a:lstStyle/>
        <a:p>
          <a:r>
            <a:rPr lang="es-EC" dirty="0" smtClean="0"/>
            <a:t>Satisfacción del cliente</a:t>
          </a:r>
          <a:endParaRPr lang="es-EC" dirty="0"/>
        </a:p>
      </dgm:t>
    </dgm:pt>
    <dgm:pt modelId="{04948D6F-5474-4E77-9EC9-A9CA94F27C6C}" type="parTrans" cxnId="{DF29E957-3B45-49CB-8665-70DE7CCC0DFF}">
      <dgm:prSet/>
      <dgm:spPr/>
      <dgm:t>
        <a:bodyPr/>
        <a:lstStyle/>
        <a:p>
          <a:endParaRPr lang="es-EC"/>
        </a:p>
      </dgm:t>
    </dgm:pt>
    <dgm:pt modelId="{F02F8A7C-385D-4053-872A-2E73D115F9B8}" type="sibTrans" cxnId="{DF29E957-3B45-49CB-8665-70DE7CCC0DFF}">
      <dgm:prSet/>
      <dgm:spPr/>
      <dgm:t>
        <a:bodyPr/>
        <a:lstStyle/>
        <a:p>
          <a:endParaRPr lang="es-EC"/>
        </a:p>
      </dgm:t>
    </dgm:pt>
    <dgm:pt modelId="{AE55AD77-20FE-4CBF-A195-2FE4CC84DD76}">
      <dgm:prSet phldrT="[Texto]"/>
      <dgm:spPr/>
      <dgm:t>
        <a:bodyPr/>
        <a:lstStyle/>
        <a:p>
          <a:r>
            <a:rPr lang="es-EC" dirty="0" smtClean="0"/>
            <a:t>Modelo ServQual (Zeithaml et al., 1993)</a:t>
          </a:r>
          <a:endParaRPr lang="es-EC" dirty="0"/>
        </a:p>
      </dgm:t>
    </dgm:pt>
    <dgm:pt modelId="{62837D33-F45E-4ED1-A4FD-10C660D06C36}" type="parTrans" cxnId="{67083636-2828-42F7-B22E-0276BC1AEC6A}">
      <dgm:prSet/>
      <dgm:spPr/>
      <dgm:t>
        <a:bodyPr/>
        <a:lstStyle/>
        <a:p>
          <a:endParaRPr lang="es-EC"/>
        </a:p>
      </dgm:t>
    </dgm:pt>
    <dgm:pt modelId="{9AE961AD-8730-4E47-BECB-71BCD4B46629}" type="sibTrans" cxnId="{67083636-2828-42F7-B22E-0276BC1AEC6A}">
      <dgm:prSet/>
      <dgm:spPr/>
      <dgm:t>
        <a:bodyPr/>
        <a:lstStyle/>
        <a:p>
          <a:endParaRPr lang="es-EC"/>
        </a:p>
      </dgm:t>
    </dgm:pt>
    <dgm:pt modelId="{AF7B70B2-8B4F-4731-ACBE-87234E9B3752}">
      <dgm:prSet phldrT="[Texto]"/>
      <dgm:spPr/>
      <dgm:t>
        <a:bodyPr/>
        <a:lstStyle/>
        <a:p>
          <a:r>
            <a:rPr lang="es-EC" dirty="0" smtClean="0"/>
            <a:t>(Kotler &amp; Keller, 2016)                                                                                                                                                                                                                                                                                                                                                                                                                                </a:t>
          </a:r>
          <a:endParaRPr lang="es-EC" dirty="0"/>
        </a:p>
      </dgm:t>
    </dgm:pt>
    <dgm:pt modelId="{8ED1A236-1D3E-48FD-8333-6ABE2A1F9391}" type="parTrans" cxnId="{B32C6332-8437-4C4D-A7B8-4605FCA9DC77}">
      <dgm:prSet/>
      <dgm:spPr/>
      <dgm:t>
        <a:bodyPr/>
        <a:lstStyle/>
        <a:p>
          <a:endParaRPr lang="es-EC"/>
        </a:p>
      </dgm:t>
    </dgm:pt>
    <dgm:pt modelId="{EE0E66E9-B56A-4AB6-932C-85F1700AAAE0}" type="sibTrans" cxnId="{B32C6332-8437-4C4D-A7B8-4605FCA9DC77}">
      <dgm:prSet/>
      <dgm:spPr/>
      <dgm:t>
        <a:bodyPr/>
        <a:lstStyle/>
        <a:p>
          <a:endParaRPr lang="es-EC"/>
        </a:p>
      </dgm:t>
    </dgm:pt>
    <dgm:pt modelId="{A7B786D7-7AA1-4914-846A-17CCA79C4FE4}" type="pres">
      <dgm:prSet presAssocID="{B9713D67-044F-4AB5-B8FD-6318D412B170}" presName="diagram" presStyleCnt="0">
        <dgm:presLayoutVars>
          <dgm:chPref val="1"/>
          <dgm:dir/>
          <dgm:animOne val="branch"/>
          <dgm:animLvl val="lvl"/>
          <dgm:resizeHandles val="exact"/>
        </dgm:presLayoutVars>
      </dgm:prSet>
      <dgm:spPr/>
      <dgm:t>
        <a:bodyPr/>
        <a:lstStyle/>
        <a:p>
          <a:endParaRPr lang="es-EC"/>
        </a:p>
      </dgm:t>
    </dgm:pt>
    <dgm:pt modelId="{7FDC293B-2293-45DF-8E1B-848AACF96F98}" type="pres">
      <dgm:prSet presAssocID="{A8625DDD-EDD9-4854-B198-01447407139F}" presName="root1" presStyleCnt="0"/>
      <dgm:spPr/>
      <dgm:t>
        <a:bodyPr/>
        <a:lstStyle/>
        <a:p>
          <a:endParaRPr lang="es-EC"/>
        </a:p>
      </dgm:t>
    </dgm:pt>
    <dgm:pt modelId="{7343348C-FB70-4DC1-8DA2-01B0332D2C0B}" type="pres">
      <dgm:prSet presAssocID="{A8625DDD-EDD9-4854-B198-01447407139F}" presName="LevelOneTextNode" presStyleLbl="node0" presStyleIdx="0" presStyleCnt="1">
        <dgm:presLayoutVars>
          <dgm:chPref val="3"/>
        </dgm:presLayoutVars>
      </dgm:prSet>
      <dgm:spPr/>
      <dgm:t>
        <a:bodyPr/>
        <a:lstStyle/>
        <a:p>
          <a:endParaRPr lang="es-EC"/>
        </a:p>
      </dgm:t>
    </dgm:pt>
    <dgm:pt modelId="{4AF2255A-F792-49EA-A211-57DC414D2FF5}" type="pres">
      <dgm:prSet presAssocID="{A8625DDD-EDD9-4854-B198-01447407139F}" presName="level2hierChild" presStyleCnt="0"/>
      <dgm:spPr/>
      <dgm:t>
        <a:bodyPr/>
        <a:lstStyle/>
        <a:p>
          <a:endParaRPr lang="es-EC"/>
        </a:p>
      </dgm:t>
    </dgm:pt>
    <dgm:pt modelId="{0B6BCE04-4C05-4837-ABD0-7B1305A086BD}" type="pres">
      <dgm:prSet presAssocID="{A79DA708-BAF9-436F-9BF6-6E6378B29758}" presName="conn2-1" presStyleLbl="parChTrans1D2" presStyleIdx="0" presStyleCnt="2"/>
      <dgm:spPr/>
      <dgm:t>
        <a:bodyPr/>
        <a:lstStyle/>
        <a:p>
          <a:endParaRPr lang="es-EC"/>
        </a:p>
      </dgm:t>
    </dgm:pt>
    <dgm:pt modelId="{BE733579-27C8-4621-AA64-3E724960AFEB}" type="pres">
      <dgm:prSet presAssocID="{A79DA708-BAF9-436F-9BF6-6E6378B29758}" presName="connTx" presStyleLbl="parChTrans1D2" presStyleIdx="0" presStyleCnt="2"/>
      <dgm:spPr/>
      <dgm:t>
        <a:bodyPr/>
        <a:lstStyle/>
        <a:p>
          <a:endParaRPr lang="es-EC"/>
        </a:p>
      </dgm:t>
    </dgm:pt>
    <dgm:pt modelId="{9B0C01DE-350F-42CF-83AF-5E53075A144A}" type="pres">
      <dgm:prSet presAssocID="{0C4B1396-3DEE-4445-A01D-3744547546E0}" presName="root2" presStyleCnt="0"/>
      <dgm:spPr/>
      <dgm:t>
        <a:bodyPr/>
        <a:lstStyle/>
        <a:p>
          <a:endParaRPr lang="es-EC"/>
        </a:p>
      </dgm:t>
    </dgm:pt>
    <dgm:pt modelId="{D3DEF879-8B3D-4386-A68A-3C8F01FB8980}" type="pres">
      <dgm:prSet presAssocID="{0C4B1396-3DEE-4445-A01D-3744547546E0}" presName="LevelTwoTextNode" presStyleLbl="node2" presStyleIdx="0" presStyleCnt="2">
        <dgm:presLayoutVars>
          <dgm:chPref val="3"/>
        </dgm:presLayoutVars>
      </dgm:prSet>
      <dgm:spPr/>
      <dgm:t>
        <a:bodyPr/>
        <a:lstStyle/>
        <a:p>
          <a:endParaRPr lang="es-EC"/>
        </a:p>
      </dgm:t>
    </dgm:pt>
    <dgm:pt modelId="{9BEA1F55-6BD9-434D-A8BA-F0A214E50CAE}" type="pres">
      <dgm:prSet presAssocID="{0C4B1396-3DEE-4445-A01D-3744547546E0}" presName="level3hierChild" presStyleCnt="0"/>
      <dgm:spPr/>
      <dgm:t>
        <a:bodyPr/>
        <a:lstStyle/>
        <a:p>
          <a:endParaRPr lang="es-EC"/>
        </a:p>
      </dgm:t>
    </dgm:pt>
    <dgm:pt modelId="{3BD7743F-D1A9-43C1-89E9-53B484642EEF}" type="pres">
      <dgm:prSet presAssocID="{62837D33-F45E-4ED1-A4FD-10C660D06C36}" presName="conn2-1" presStyleLbl="parChTrans1D3" presStyleIdx="0" presStyleCnt="2"/>
      <dgm:spPr/>
      <dgm:t>
        <a:bodyPr/>
        <a:lstStyle/>
        <a:p>
          <a:endParaRPr lang="es-EC"/>
        </a:p>
      </dgm:t>
    </dgm:pt>
    <dgm:pt modelId="{2F04799A-8152-401F-9CCA-26B7F0B57BFF}" type="pres">
      <dgm:prSet presAssocID="{62837D33-F45E-4ED1-A4FD-10C660D06C36}" presName="connTx" presStyleLbl="parChTrans1D3" presStyleIdx="0" presStyleCnt="2"/>
      <dgm:spPr/>
      <dgm:t>
        <a:bodyPr/>
        <a:lstStyle/>
        <a:p>
          <a:endParaRPr lang="es-EC"/>
        </a:p>
      </dgm:t>
    </dgm:pt>
    <dgm:pt modelId="{1CE55F4F-A69F-4283-AA38-20FFDE16BE5F}" type="pres">
      <dgm:prSet presAssocID="{AE55AD77-20FE-4CBF-A195-2FE4CC84DD76}" presName="root2" presStyleCnt="0"/>
      <dgm:spPr/>
      <dgm:t>
        <a:bodyPr/>
        <a:lstStyle/>
        <a:p>
          <a:endParaRPr lang="es-EC"/>
        </a:p>
      </dgm:t>
    </dgm:pt>
    <dgm:pt modelId="{8816C1A9-F07F-4CAA-AE15-910DAA1D50E8}" type="pres">
      <dgm:prSet presAssocID="{AE55AD77-20FE-4CBF-A195-2FE4CC84DD76}" presName="LevelTwoTextNode" presStyleLbl="node3" presStyleIdx="0" presStyleCnt="2">
        <dgm:presLayoutVars>
          <dgm:chPref val="3"/>
        </dgm:presLayoutVars>
      </dgm:prSet>
      <dgm:spPr/>
      <dgm:t>
        <a:bodyPr/>
        <a:lstStyle/>
        <a:p>
          <a:endParaRPr lang="es-EC"/>
        </a:p>
      </dgm:t>
    </dgm:pt>
    <dgm:pt modelId="{4600305F-5B47-4E4D-84EE-CE1BBE06D823}" type="pres">
      <dgm:prSet presAssocID="{AE55AD77-20FE-4CBF-A195-2FE4CC84DD76}" presName="level3hierChild" presStyleCnt="0"/>
      <dgm:spPr/>
      <dgm:t>
        <a:bodyPr/>
        <a:lstStyle/>
        <a:p>
          <a:endParaRPr lang="es-EC"/>
        </a:p>
      </dgm:t>
    </dgm:pt>
    <dgm:pt modelId="{371ACDF7-A7E8-418D-892F-497CF7CE2B51}" type="pres">
      <dgm:prSet presAssocID="{04948D6F-5474-4E77-9EC9-A9CA94F27C6C}" presName="conn2-1" presStyleLbl="parChTrans1D2" presStyleIdx="1" presStyleCnt="2"/>
      <dgm:spPr/>
      <dgm:t>
        <a:bodyPr/>
        <a:lstStyle/>
        <a:p>
          <a:endParaRPr lang="es-EC"/>
        </a:p>
      </dgm:t>
    </dgm:pt>
    <dgm:pt modelId="{5BD08A76-1C56-451E-A581-2D9C07B0B7EE}" type="pres">
      <dgm:prSet presAssocID="{04948D6F-5474-4E77-9EC9-A9CA94F27C6C}" presName="connTx" presStyleLbl="parChTrans1D2" presStyleIdx="1" presStyleCnt="2"/>
      <dgm:spPr/>
      <dgm:t>
        <a:bodyPr/>
        <a:lstStyle/>
        <a:p>
          <a:endParaRPr lang="es-EC"/>
        </a:p>
      </dgm:t>
    </dgm:pt>
    <dgm:pt modelId="{6E94A3BC-78FE-418C-A9AC-ACA28769A5C7}" type="pres">
      <dgm:prSet presAssocID="{BC23CF2B-C968-4B1E-94E7-9FD1180476AE}" presName="root2" presStyleCnt="0"/>
      <dgm:spPr/>
      <dgm:t>
        <a:bodyPr/>
        <a:lstStyle/>
        <a:p>
          <a:endParaRPr lang="es-EC"/>
        </a:p>
      </dgm:t>
    </dgm:pt>
    <dgm:pt modelId="{3E7F3C10-3BE9-42A2-BE7A-98225CDEE22F}" type="pres">
      <dgm:prSet presAssocID="{BC23CF2B-C968-4B1E-94E7-9FD1180476AE}" presName="LevelTwoTextNode" presStyleLbl="node2" presStyleIdx="1" presStyleCnt="2">
        <dgm:presLayoutVars>
          <dgm:chPref val="3"/>
        </dgm:presLayoutVars>
      </dgm:prSet>
      <dgm:spPr/>
      <dgm:t>
        <a:bodyPr/>
        <a:lstStyle/>
        <a:p>
          <a:endParaRPr lang="es-EC"/>
        </a:p>
      </dgm:t>
    </dgm:pt>
    <dgm:pt modelId="{57E13D3C-E2A5-4D68-9223-D073B4DAC92D}" type="pres">
      <dgm:prSet presAssocID="{BC23CF2B-C968-4B1E-94E7-9FD1180476AE}" presName="level3hierChild" presStyleCnt="0"/>
      <dgm:spPr/>
      <dgm:t>
        <a:bodyPr/>
        <a:lstStyle/>
        <a:p>
          <a:endParaRPr lang="es-EC"/>
        </a:p>
      </dgm:t>
    </dgm:pt>
    <dgm:pt modelId="{8E862163-87D0-4659-8AE1-A32D72DFBB3C}" type="pres">
      <dgm:prSet presAssocID="{8ED1A236-1D3E-48FD-8333-6ABE2A1F9391}" presName="conn2-1" presStyleLbl="parChTrans1D3" presStyleIdx="1" presStyleCnt="2"/>
      <dgm:spPr/>
      <dgm:t>
        <a:bodyPr/>
        <a:lstStyle/>
        <a:p>
          <a:endParaRPr lang="es-EC"/>
        </a:p>
      </dgm:t>
    </dgm:pt>
    <dgm:pt modelId="{08B218F5-1AF9-4DE9-8123-59B672ED30B5}" type="pres">
      <dgm:prSet presAssocID="{8ED1A236-1D3E-48FD-8333-6ABE2A1F9391}" presName="connTx" presStyleLbl="parChTrans1D3" presStyleIdx="1" presStyleCnt="2"/>
      <dgm:spPr/>
      <dgm:t>
        <a:bodyPr/>
        <a:lstStyle/>
        <a:p>
          <a:endParaRPr lang="es-EC"/>
        </a:p>
      </dgm:t>
    </dgm:pt>
    <dgm:pt modelId="{8D5846D1-08A9-4A5D-A262-8C19C02DCDA6}" type="pres">
      <dgm:prSet presAssocID="{AF7B70B2-8B4F-4731-ACBE-87234E9B3752}" presName="root2" presStyleCnt="0"/>
      <dgm:spPr/>
      <dgm:t>
        <a:bodyPr/>
        <a:lstStyle/>
        <a:p>
          <a:endParaRPr lang="es-EC"/>
        </a:p>
      </dgm:t>
    </dgm:pt>
    <dgm:pt modelId="{9BCD0129-B365-4741-A8A1-07C658D73203}" type="pres">
      <dgm:prSet presAssocID="{AF7B70B2-8B4F-4731-ACBE-87234E9B3752}" presName="LevelTwoTextNode" presStyleLbl="node3" presStyleIdx="1" presStyleCnt="2">
        <dgm:presLayoutVars>
          <dgm:chPref val="3"/>
        </dgm:presLayoutVars>
      </dgm:prSet>
      <dgm:spPr/>
      <dgm:t>
        <a:bodyPr/>
        <a:lstStyle/>
        <a:p>
          <a:endParaRPr lang="es-EC"/>
        </a:p>
      </dgm:t>
    </dgm:pt>
    <dgm:pt modelId="{EC97446C-9F39-4D3A-B9F3-1B69952F64B6}" type="pres">
      <dgm:prSet presAssocID="{AF7B70B2-8B4F-4731-ACBE-87234E9B3752}" presName="level3hierChild" presStyleCnt="0"/>
      <dgm:spPr/>
      <dgm:t>
        <a:bodyPr/>
        <a:lstStyle/>
        <a:p>
          <a:endParaRPr lang="es-EC"/>
        </a:p>
      </dgm:t>
    </dgm:pt>
  </dgm:ptLst>
  <dgm:cxnLst>
    <dgm:cxn modelId="{C50D6FF3-3FEA-4213-B64A-B84FCDE8E88B}" type="presOf" srcId="{62837D33-F45E-4ED1-A4FD-10C660D06C36}" destId="{2F04799A-8152-401F-9CCA-26B7F0B57BFF}" srcOrd="1" destOrd="0" presId="urn:microsoft.com/office/officeart/2005/8/layout/hierarchy2"/>
    <dgm:cxn modelId="{F67BA7E1-3BFD-42A6-9DBF-58AE1D5A5C15}" type="presOf" srcId="{0C4B1396-3DEE-4445-A01D-3744547546E0}" destId="{D3DEF879-8B3D-4386-A68A-3C8F01FB8980}" srcOrd="0" destOrd="0" presId="urn:microsoft.com/office/officeart/2005/8/layout/hierarchy2"/>
    <dgm:cxn modelId="{E3DB7496-8BEC-43DB-B295-4071DC70D9B5}" srcId="{B9713D67-044F-4AB5-B8FD-6318D412B170}" destId="{A8625DDD-EDD9-4854-B198-01447407139F}" srcOrd="0" destOrd="0" parTransId="{D11C8876-F439-46CA-A350-E6C86900DD78}" sibTransId="{1CF50FB3-AF48-4A91-8502-357C9756D4A5}"/>
    <dgm:cxn modelId="{A09C7E66-7AC0-480B-A453-79D0B0AE3803}" type="presOf" srcId="{8ED1A236-1D3E-48FD-8333-6ABE2A1F9391}" destId="{08B218F5-1AF9-4DE9-8123-59B672ED30B5}" srcOrd="1" destOrd="0" presId="urn:microsoft.com/office/officeart/2005/8/layout/hierarchy2"/>
    <dgm:cxn modelId="{7F23B354-4FF7-4648-B5F0-CD3596EEA0AA}" type="presOf" srcId="{AE55AD77-20FE-4CBF-A195-2FE4CC84DD76}" destId="{8816C1A9-F07F-4CAA-AE15-910DAA1D50E8}" srcOrd="0" destOrd="0" presId="urn:microsoft.com/office/officeart/2005/8/layout/hierarchy2"/>
    <dgm:cxn modelId="{39DA7C67-4D9A-4D59-B1C7-33641D512310}" type="presOf" srcId="{04948D6F-5474-4E77-9EC9-A9CA94F27C6C}" destId="{371ACDF7-A7E8-418D-892F-497CF7CE2B51}" srcOrd="0" destOrd="0" presId="urn:microsoft.com/office/officeart/2005/8/layout/hierarchy2"/>
    <dgm:cxn modelId="{67083636-2828-42F7-B22E-0276BC1AEC6A}" srcId="{0C4B1396-3DEE-4445-A01D-3744547546E0}" destId="{AE55AD77-20FE-4CBF-A195-2FE4CC84DD76}" srcOrd="0" destOrd="0" parTransId="{62837D33-F45E-4ED1-A4FD-10C660D06C36}" sibTransId="{9AE961AD-8730-4E47-BECB-71BCD4B46629}"/>
    <dgm:cxn modelId="{B32C6332-8437-4C4D-A7B8-4605FCA9DC77}" srcId="{BC23CF2B-C968-4B1E-94E7-9FD1180476AE}" destId="{AF7B70B2-8B4F-4731-ACBE-87234E9B3752}" srcOrd="0" destOrd="0" parTransId="{8ED1A236-1D3E-48FD-8333-6ABE2A1F9391}" sibTransId="{EE0E66E9-B56A-4AB6-932C-85F1700AAAE0}"/>
    <dgm:cxn modelId="{DF29E957-3B45-49CB-8665-70DE7CCC0DFF}" srcId="{A8625DDD-EDD9-4854-B198-01447407139F}" destId="{BC23CF2B-C968-4B1E-94E7-9FD1180476AE}" srcOrd="1" destOrd="0" parTransId="{04948D6F-5474-4E77-9EC9-A9CA94F27C6C}" sibTransId="{F02F8A7C-385D-4053-872A-2E73D115F9B8}"/>
    <dgm:cxn modelId="{5B2CE459-9C4B-4BE5-AF38-24C5A7F86B0F}" type="presOf" srcId="{AF7B70B2-8B4F-4731-ACBE-87234E9B3752}" destId="{9BCD0129-B365-4741-A8A1-07C658D73203}" srcOrd="0" destOrd="0" presId="urn:microsoft.com/office/officeart/2005/8/layout/hierarchy2"/>
    <dgm:cxn modelId="{F26E576C-CB99-4D05-A211-440458285233}" type="presOf" srcId="{62837D33-F45E-4ED1-A4FD-10C660D06C36}" destId="{3BD7743F-D1A9-43C1-89E9-53B484642EEF}" srcOrd="0" destOrd="0" presId="urn:microsoft.com/office/officeart/2005/8/layout/hierarchy2"/>
    <dgm:cxn modelId="{767746FA-9770-4E89-9BEF-0182F056E195}" type="presOf" srcId="{A8625DDD-EDD9-4854-B198-01447407139F}" destId="{7343348C-FB70-4DC1-8DA2-01B0332D2C0B}" srcOrd="0" destOrd="0" presId="urn:microsoft.com/office/officeart/2005/8/layout/hierarchy2"/>
    <dgm:cxn modelId="{CBBF370F-8714-4406-911B-19D88C481D2E}" type="presOf" srcId="{BC23CF2B-C968-4B1E-94E7-9FD1180476AE}" destId="{3E7F3C10-3BE9-42A2-BE7A-98225CDEE22F}" srcOrd="0" destOrd="0" presId="urn:microsoft.com/office/officeart/2005/8/layout/hierarchy2"/>
    <dgm:cxn modelId="{7009B22F-E526-4873-A315-1BE9FBEF623E}" type="presOf" srcId="{8ED1A236-1D3E-48FD-8333-6ABE2A1F9391}" destId="{8E862163-87D0-4659-8AE1-A32D72DFBB3C}" srcOrd="0" destOrd="0" presId="urn:microsoft.com/office/officeart/2005/8/layout/hierarchy2"/>
    <dgm:cxn modelId="{3E779CEF-7A21-4CA2-A537-A8CD84D820D1}" srcId="{A8625DDD-EDD9-4854-B198-01447407139F}" destId="{0C4B1396-3DEE-4445-A01D-3744547546E0}" srcOrd="0" destOrd="0" parTransId="{A79DA708-BAF9-436F-9BF6-6E6378B29758}" sibTransId="{56A8CFDA-2749-4FAF-9630-EC34123EA603}"/>
    <dgm:cxn modelId="{F7C71813-43D1-4ECA-961B-0E814E42EC8C}" type="presOf" srcId="{04948D6F-5474-4E77-9EC9-A9CA94F27C6C}" destId="{5BD08A76-1C56-451E-A581-2D9C07B0B7EE}" srcOrd="1" destOrd="0" presId="urn:microsoft.com/office/officeart/2005/8/layout/hierarchy2"/>
    <dgm:cxn modelId="{A08F8D7E-6182-4F18-854B-1EA5113D0DED}" type="presOf" srcId="{A79DA708-BAF9-436F-9BF6-6E6378B29758}" destId="{BE733579-27C8-4621-AA64-3E724960AFEB}" srcOrd="1" destOrd="0" presId="urn:microsoft.com/office/officeart/2005/8/layout/hierarchy2"/>
    <dgm:cxn modelId="{8B9ED3D5-543B-4294-8420-3F52F90E1E2D}" type="presOf" srcId="{B9713D67-044F-4AB5-B8FD-6318D412B170}" destId="{A7B786D7-7AA1-4914-846A-17CCA79C4FE4}" srcOrd="0" destOrd="0" presId="urn:microsoft.com/office/officeart/2005/8/layout/hierarchy2"/>
    <dgm:cxn modelId="{A49DCC3B-4643-420C-889E-72B008E2FF99}" type="presOf" srcId="{A79DA708-BAF9-436F-9BF6-6E6378B29758}" destId="{0B6BCE04-4C05-4837-ABD0-7B1305A086BD}" srcOrd="0" destOrd="0" presId="urn:microsoft.com/office/officeart/2005/8/layout/hierarchy2"/>
    <dgm:cxn modelId="{9F4D2C50-019A-4E2B-A063-313F4D036A67}" type="presParOf" srcId="{A7B786D7-7AA1-4914-846A-17CCA79C4FE4}" destId="{7FDC293B-2293-45DF-8E1B-848AACF96F98}" srcOrd="0" destOrd="0" presId="urn:microsoft.com/office/officeart/2005/8/layout/hierarchy2"/>
    <dgm:cxn modelId="{496722E6-EFA4-4F29-94F4-004CB28BA633}" type="presParOf" srcId="{7FDC293B-2293-45DF-8E1B-848AACF96F98}" destId="{7343348C-FB70-4DC1-8DA2-01B0332D2C0B}" srcOrd="0" destOrd="0" presId="urn:microsoft.com/office/officeart/2005/8/layout/hierarchy2"/>
    <dgm:cxn modelId="{0C5F15E6-892F-494A-B14C-120A702B02F4}" type="presParOf" srcId="{7FDC293B-2293-45DF-8E1B-848AACF96F98}" destId="{4AF2255A-F792-49EA-A211-57DC414D2FF5}" srcOrd="1" destOrd="0" presId="urn:microsoft.com/office/officeart/2005/8/layout/hierarchy2"/>
    <dgm:cxn modelId="{ACF8E1AA-006F-4E13-827B-FB71C7B7E260}" type="presParOf" srcId="{4AF2255A-F792-49EA-A211-57DC414D2FF5}" destId="{0B6BCE04-4C05-4837-ABD0-7B1305A086BD}" srcOrd="0" destOrd="0" presId="urn:microsoft.com/office/officeart/2005/8/layout/hierarchy2"/>
    <dgm:cxn modelId="{13A04DE9-DDB9-473D-8882-621B508AE720}" type="presParOf" srcId="{0B6BCE04-4C05-4837-ABD0-7B1305A086BD}" destId="{BE733579-27C8-4621-AA64-3E724960AFEB}" srcOrd="0" destOrd="0" presId="urn:microsoft.com/office/officeart/2005/8/layout/hierarchy2"/>
    <dgm:cxn modelId="{2C6E393F-FD08-41FF-9C1A-12F597689030}" type="presParOf" srcId="{4AF2255A-F792-49EA-A211-57DC414D2FF5}" destId="{9B0C01DE-350F-42CF-83AF-5E53075A144A}" srcOrd="1" destOrd="0" presId="urn:microsoft.com/office/officeart/2005/8/layout/hierarchy2"/>
    <dgm:cxn modelId="{6593A245-58AF-4414-8DB5-0F56B05C2BD6}" type="presParOf" srcId="{9B0C01DE-350F-42CF-83AF-5E53075A144A}" destId="{D3DEF879-8B3D-4386-A68A-3C8F01FB8980}" srcOrd="0" destOrd="0" presId="urn:microsoft.com/office/officeart/2005/8/layout/hierarchy2"/>
    <dgm:cxn modelId="{030A16A0-96FE-456D-A464-EE987F8DEAAF}" type="presParOf" srcId="{9B0C01DE-350F-42CF-83AF-5E53075A144A}" destId="{9BEA1F55-6BD9-434D-A8BA-F0A214E50CAE}" srcOrd="1" destOrd="0" presId="urn:microsoft.com/office/officeart/2005/8/layout/hierarchy2"/>
    <dgm:cxn modelId="{7628ECFF-BFDF-499F-9E99-59B347241CD5}" type="presParOf" srcId="{9BEA1F55-6BD9-434D-A8BA-F0A214E50CAE}" destId="{3BD7743F-D1A9-43C1-89E9-53B484642EEF}" srcOrd="0" destOrd="0" presId="urn:microsoft.com/office/officeart/2005/8/layout/hierarchy2"/>
    <dgm:cxn modelId="{1DB5FD5D-C0CF-41D0-AA28-B09711F31DEB}" type="presParOf" srcId="{3BD7743F-D1A9-43C1-89E9-53B484642EEF}" destId="{2F04799A-8152-401F-9CCA-26B7F0B57BFF}" srcOrd="0" destOrd="0" presId="urn:microsoft.com/office/officeart/2005/8/layout/hierarchy2"/>
    <dgm:cxn modelId="{CFE4462E-9947-4B1B-822F-BEE2328DEF45}" type="presParOf" srcId="{9BEA1F55-6BD9-434D-A8BA-F0A214E50CAE}" destId="{1CE55F4F-A69F-4283-AA38-20FFDE16BE5F}" srcOrd="1" destOrd="0" presId="urn:microsoft.com/office/officeart/2005/8/layout/hierarchy2"/>
    <dgm:cxn modelId="{76816168-3647-427C-A96A-92143DEA1D9F}" type="presParOf" srcId="{1CE55F4F-A69F-4283-AA38-20FFDE16BE5F}" destId="{8816C1A9-F07F-4CAA-AE15-910DAA1D50E8}" srcOrd="0" destOrd="0" presId="urn:microsoft.com/office/officeart/2005/8/layout/hierarchy2"/>
    <dgm:cxn modelId="{6EBD6540-444D-47F8-BE80-39FC04A83314}" type="presParOf" srcId="{1CE55F4F-A69F-4283-AA38-20FFDE16BE5F}" destId="{4600305F-5B47-4E4D-84EE-CE1BBE06D823}" srcOrd="1" destOrd="0" presId="urn:microsoft.com/office/officeart/2005/8/layout/hierarchy2"/>
    <dgm:cxn modelId="{60260492-F076-49E0-B0F1-B627AD4D16C4}" type="presParOf" srcId="{4AF2255A-F792-49EA-A211-57DC414D2FF5}" destId="{371ACDF7-A7E8-418D-892F-497CF7CE2B51}" srcOrd="2" destOrd="0" presId="urn:microsoft.com/office/officeart/2005/8/layout/hierarchy2"/>
    <dgm:cxn modelId="{8B5020A2-644A-4922-AA0A-D0AB0FDECB72}" type="presParOf" srcId="{371ACDF7-A7E8-418D-892F-497CF7CE2B51}" destId="{5BD08A76-1C56-451E-A581-2D9C07B0B7EE}" srcOrd="0" destOrd="0" presId="urn:microsoft.com/office/officeart/2005/8/layout/hierarchy2"/>
    <dgm:cxn modelId="{1ADAF59F-005B-460F-8537-6729E80A4B75}" type="presParOf" srcId="{4AF2255A-F792-49EA-A211-57DC414D2FF5}" destId="{6E94A3BC-78FE-418C-A9AC-ACA28769A5C7}" srcOrd="3" destOrd="0" presId="urn:microsoft.com/office/officeart/2005/8/layout/hierarchy2"/>
    <dgm:cxn modelId="{F0C421E7-21D4-488C-8366-195AA0CD5B13}" type="presParOf" srcId="{6E94A3BC-78FE-418C-A9AC-ACA28769A5C7}" destId="{3E7F3C10-3BE9-42A2-BE7A-98225CDEE22F}" srcOrd="0" destOrd="0" presId="urn:microsoft.com/office/officeart/2005/8/layout/hierarchy2"/>
    <dgm:cxn modelId="{7D7F948B-1DBF-4DED-BDF1-52090424B8D5}" type="presParOf" srcId="{6E94A3BC-78FE-418C-A9AC-ACA28769A5C7}" destId="{57E13D3C-E2A5-4D68-9223-D073B4DAC92D}" srcOrd="1" destOrd="0" presId="urn:microsoft.com/office/officeart/2005/8/layout/hierarchy2"/>
    <dgm:cxn modelId="{EC1273E6-55E0-49C0-9E14-1165022066DA}" type="presParOf" srcId="{57E13D3C-E2A5-4D68-9223-D073B4DAC92D}" destId="{8E862163-87D0-4659-8AE1-A32D72DFBB3C}" srcOrd="0" destOrd="0" presId="urn:microsoft.com/office/officeart/2005/8/layout/hierarchy2"/>
    <dgm:cxn modelId="{1110D50E-E90A-4F83-A8F8-EE1883772760}" type="presParOf" srcId="{8E862163-87D0-4659-8AE1-A32D72DFBB3C}" destId="{08B218F5-1AF9-4DE9-8123-59B672ED30B5}" srcOrd="0" destOrd="0" presId="urn:microsoft.com/office/officeart/2005/8/layout/hierarchy2"/>
    <dgm:cxn modelId="{CF3EE585-1AFA-4C96-AF9D-A21EBE7CA74B}" type="presParOf" srcId="{57E13D3C-E2A5-4D68-9223-D073B4DAC92D}" destId="{8D5846D1-08A9-4A5D-A262-8C19C02DCDA6}" srcOrd="1" destOrd="0" presId="urn:microsoft.com/office/officeart/2005/8/layout/hierarchy2"/>
    <dgm:cxn modelId="{F62E2589-03D5-4827-9568-B6CCFAEAFB4B}" type="presParOf" srcId="{8D5846D1-08A9-4A5D-A262-8C19C02DCDA6}" destId="{9BCD0129-B365-4741-A8A1-07C658D73203}" srcOrd="0" destOrd="0" presId="urn:microsoft.com/office/officeart/2005/8/layout/hierarchy2"/>
    <dgm:cxn modelId="{71511B3A-7AB7-4D14-A431-63B2AA0B992A}" type="presParOf" srcId="{8D5846D1-08A9-4A5D-A262-8C19C02DCDA6}" destId="{EC97446C-9F39-4D3A-B9F3-1B69952F64B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713D67-044F-4AB5-B8FD-6318D412B170}"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EC"/>
        </a:p>
      </dgm:t>
    </dgm:pt>
    <dgm:pt modelId="{A8625DDD-EDD9-4854-B198-01447407139F}">
      <dgm:prSet phldrT="[Texto]"/>
      <dgm:spPr/>
      <dgm:t>
        <a:bodyPr/>
        <a:lstStyle/>
        <a:p>
          <a:r>
            <a:rPr lang="es-EC" dirty="0" smtClean="0"/>
            <a:t>Experiencia de compra</a:t>
          </a:r>
          <a:endParaRPr lang="es-EC" dirty="0"/>
        </a:p>
      </dgm:t>
    </dgm:pt>
    <dgm:pt modelId="{D11C8876-F439-46CA-A350-E6C86900DD78}" type="parTrans" cxnId="{E3DB7496-8BEC-43DB-B295-4071DC70D9B5}">
      <dgm:prSet/>
      <dgm:spPr/>
      <dgm:t>
        <a:bodyPr/>
        <a:lstStyle/>
        <a:p>
          <a:endParaRPr lang="es-EC"/>
        </a:p>
      </dgm:t>
    </dgm:pt>
    <dgm:pt modelId="{1CF50FB3-AF48-4A91-8502-357C9756D4A5}" type="sibTrans" cxnId="{E3DB7496-8BEC-43DB-B295-4071DC70D9B5}">
      <dgm:prSet/>
      <dgm:spPr/>
      <dgm:t>
        <a:bodyPr/>
        <a:lstStyle/>
        <a:p>
          <a:endParaRPr lang="es-EC"/>
        </a:p>
      </dgm:t>
    </dgm:pt>
    <dgm:pt modelId="{0C4B1396-3DEE-4445-A01D-3744547546E0}">
      <dgm:prSet phldrT="[Texto]"/>
      <dgm:spPr/>
      <dgm:t>
        <a:bodyPr/>
        <a:lstStyle/>
        <a:p>
          <a:r>
            <a:rPr lang="es-EC" dirty="0" smtClean="0"/>
            <a:t>Proceso</a:t>
          </a:r>
          <a:r>
            <a:rPr lang="es-EC" baseline="0" dirty="0" smtClean="0"/>
            <a:t> de Compra</a:t>
          </a:r>
          <a:endParaRPr lang="es-EC" dirty="0"/>
        </a:p>
      </dgm:t>
    </dgm:pt>
    <dgm:pt modelId="{A79DA708-BAF9-436F-9BF6-6E6378B29758}" type="parTrans" cxnId="{3E779CEF-7A21-4CA2-A537-A8CD84D820D1}">
      <dgm:prSet/>
      <dgm:spPr/>
      <dgm:t>
        <a:bodyPr/>
        <a:lstStyle/>
        <a:p>
          <a:endParaRPr lang="es-EC"/>
        </a:p>
      </dgm:t>
    </dgm:pt>
    <dgm:pt modelId="{56A8CFDA-2749-4FAF-9630-EC34123EA603}" type="sibTrans" cxnId="{3E779CEF-7A21-4CA2-A537-A8CD84D820D1}">
      <dgm:prSet/>
      <dgm:spPr/>
      <dgm:t>
        <a:bodyPr/>
        <a:lstStyle/>
        <a:p>
          <a:endParaRPr lang="es-EC"/>
        </a:p>
      </dgm:t>
    </dgm:pt>
    <dgm:pt modelId="{C5EF89AF-9BFB-4EAD-9F95-DB2A46E13F7D}">
      <dgm:prSet phldrT="[Texto]"/>
      <dgm:spPr/>
      <dgm:t>
        <a:bodyPr/>
        <a:lstStyle/>
        <a:p>
          <a:r>
            <a:rPr lang="es-EC" dirty="0" smtClean="0"/>
            <a:t>Marketing de servicio</a:t>
          </a:r>
          <a:endParaRPr lang="es-EC" dirty="0"/>
        </a:p>
      </dgm:t>
    </dgm:pt>
    <dgm:pt modelId="{8F7FA40C-1FA7-4769-BD2C-9BC16791E606}" type="parTrans" cxnId="{78E78305-809D-4C01-AA40-34174A58545C}">
      <dgm:prSet/>
      <dgm:spPr/>
      <dgm:t>
        <a:bodyPr/>
        <a:lstStyle/>
        <a:p>
          <a:endParaRPr lang="es-EC"/>
        </a:p>
      </dgm:t>
    </dgm:pt>
    <dgm:pt modelId="{3169CF80-91CF-4E45-9B61-6BFBEECE4A62}" type="sibTrans" cxnId="{78E78305-809D-4C01-AA40-34174A58545C}">
      <dgm:prSet/>
      <dgm:spPr/>
      <dgm:t>
        <a:bodyPr/>
        <a:lstStyle/>
        <a:p>
          <a:endParaRPr lang="es-EC"/>
        </a:p>
      </dgm:t>
    </dgm:pt>
    <dgm:pt modelId="{AE983B01-66AD-466D-AE7A-F5E80AFA3513}">
      <dgm:prSet phldrT="[Texto]"/>
      <dgm:spPr/>
      <dgm:t>
        <a:bodyPr/>
        <a:lstStyle/>
        <a:p>
          <a:r>
            <a:rPr lang="es-EC" dirty="0" smtClean="0"/>
            <a:t>Marketing de experiencias</a:t>
          </a:r>
          <a:endParaRPr lang="es-EC" dirty="0"/>
        </a:p>
      </dgm:t>
    </dgm:pt>
    <dgm:pt modelId="{756D80FA-18E6-450C-892A-FBC10EDE837B}" type="parTrans" cxnId="{70EBA9DC-DCD6-408C-8B4A-82B91BC3E45C}">
      <dgm:prSet/>
      <dgm:spPr/>
      <dgm:t>
        <a:bodyPr/>
        <a:lstStyle/>
        <a:p>
          <a:endParaRPr lang="es-EC"/>
        </a:p>
      </dgm:t>
    </dgm:pt>
    <dgm:pt modelId="{FAEA8A91-4A64-46CB-83FA-B02AE9B44768}" type="sibTrans" cxnId="{70EBA9DC-DCD6-408C-8B4A-82B91BC3E45C}">
      <dgm:prSet/>
      <dgm:spPr/>
      <dgm:t>
        <a:bodyPr/>
        <a:lstStyle/>
        <a:p>
          <a:endParaRPr lang="es-EC"/>
        </a:p>
      </dgm:t>
    </dgm:pt>
    <dgm:pt modelId="{1653E599-B2A5-426C-BDDE-C33D69C332FF}">
      <dgm:prSet phldrT="[Texto]"/>
      <dgm:spPr/>
      <dgm:t>
        <a:bodyPr/>
        <a:lstStyle/>
        <a:p>
          <a:r>
            <a:rPr lang="es-EC" dirty="0" smtClean="0"/>
            <a:t>(Kotler &amp; Keller, 2021)</a:t>
          </a:r>
          <a:endParaRPr lang="es-EC" dirty="0"/>
        </a:p>
      </dgm:t>
    </dgm:pt>
    <dgm:pt modelId="{99EC345A-653E-4AD8-8D76-817F83101107}" type="parTrans" cxnId="{139EFEFD-3814-47C6-8D78-C200935130C1}">
      <dgm:prSet/>
      <dgm:spPr/>
      <dgm:t>
        <a:bodyPr/>
        <a:lstStyle/>
        <a:p>
          <a:endParaRPr lang="es-EC"/>
        </a:p>
      </dgm:t>
    </dgm:pt>
    <dgm:pt modelId="{E63AA1AF-3491-4056-B185-66421AAF4E1A}" type="sibTrans" cxnId="{139EFEFD-3814-47C6-8D78-C200935130C1}">
      <dgm:prSet/>
      <dgm:spPr/>
      <dgm:t>
        <a:bodyPr/>
        <a:lstStyle/>
        <a:p>
          <a:endParaRPr lang="es-EC"/>
        </a:p>
      </dgm:t>
    </dgm:pt>
    <dgm:pt modelId="{53265530-EC0B-492F-B222-3B23747B9C70}">
      <dgm:prSet phldrT="[Texto]"/>
      <dgm:spPr/>
      <dgm:t>
        <a:bodyPr/>
        <a:lstStyle/>
        <a:p>
          <a:r>
            <a:rPr lang="es-EC" dirty="0" smtClean="0"/>
            <a:t>(Fernández </a:t>
          </a:r>
          <a:r>
            <a:rPr lang="es-EC" dirty="0" err="1" smtClean="0"/>
            <a:t>Alles</a:t>
          </a:r>
          <a:r>
            <a:rPr lang="es-EC" dirty="0" smtClean="0"/>
            <a:t> &amp; Moral, 2012)</a:t>
          </a:r>
          <a:endParaRPr lang="es-EC" dirty="0"/>
        </a:p>
      </dgm:t>
    </dgm:pt>
    <dgm:pt modelId="{8D3F2A76-4507-4E74-8192-E548A97EC5A4}" type="parTrans" cxnId="{8EBA00AD-5B81-4A91-9FC1-CB3D2F3F9D47}">
      <dgm:prSet/>
      <dgm:spPr/>
      <dgm:t>
        <a:bodyPr/>
        <a:lstStyle/>
        <a:p>
          <a:endParaRPr lang="es-EC"/>
        </a:p>
      </dgm:t>
    </dgm:pt>
    <dgm:pt modelId="{B872C161-ACAD-4DB2-81B0-6053C3D2D04D}" type="sibTrans" cxnId="{8EBA00AD-5B81-4A91-9FC1-CB3D2F3F9D47}">
      <dgm:prSet/>
      <dgm:spPr/>
      <dgm:t>
        <a:bodyPr/>
        <a:lstStyle/>
        <a:p>
          <a:endParaRPr lang="es-EC"/>
        </a:p>
      </dgm:t>
    </dgm:pt>
    <dgm:pt modelId="{76F261C6-B17F-4688-81CC-9A29B6025CFE}">
      <dgm:prSet phldrT="[Texto]"/>
      <dgm:spPr/>
      <dgm:t>
        <a:bodyPr/>
        <a:lstStyle/>
        <a:p>
          <a:r>
            <a:rPr lang="es-EC" dirty="0" smtClean="0"/>
            <a:t>(</a:t>
          </a:r>
          <a:r>
            <a:rPr lang="es-EC" dirty="0" err="1" smtClean="0"/>
            <a:t>Lovelock</a:t>
          </a:r>
          <a:r>
            <a:rPr lang="es-EC" dirty="0" smtClean="0"/>
            <a:t> &amp; </a:t>
          </a:r>
          <a:r>
            <a:rPr lang="es-EC" dirty="0" err="1" smtClean="0"/>
            <a:t>Wirtz</a:t>
          </a:r>
          <a:r>
            <a:rPr lang="es-EC" dirty="0" smtClean="0"/>
            <a:t>, 2009)</a:t>
          </a:r>
          <a:endParaRPr lang="es-EC" dirty="0"/>
        </a:p>
      </dgm:t>
    </dgm:pt>
    <dgm:pt modelId="{B25E58BC-7F09-40A6-A737-3A9604FB9B02}" type="parTrans" cxnId="{0A01C898-0297-4337-8C59-3772D857B431}">
      <dgm:prSet/>
      <dgm:spPr/>
      <dgm:t>
        <a:bodyPr/>
        <a:lstStyle/>
        <a:p>
          <a:endParaRPr lang="es-EC"/>
        </a:p>
      </dgm:t>
    </dgm:pt>
    <dgm:pt modelId="{4846D491-716A-4ECC-B304-8D13E0FE438C}" type="sibTrans" cxnId="{0A01C898-0297-4337-8C59-3772D857B431}">
      <dgm:prSet/>
      <dgm:spPr/>
      <dgm:t>
        <a:bodyPr/>
        <a:lstStyle/>
        <a:p>
          <a:endParaRPr lang="es-EC"/>
        </a:p>
      </dgm:t>
    </dgm:pt>
    <dgm:pt modelId="{247256A0-AFCE-4F8D-BAB3-07CA92716324}" type="pres">
      <dgm:prSet presAssocID="{B9713D67-044F-4AB5-B8FD-6318D412B170}" presName="diagram" presStyleCnt="0">
        <dgm:presLayoutVars>
          <dgm:chPref val="1"/>
          <dgm:dir/>
          <dgm:animOne val="branch"/>
          <dgm:animLvl val="lvl"/>
          <dgm:resizeHandles val="exact"/>
        </dgm:presLayoutVars>
      </dgm:prSet>
      <dgm:spPr/>
      <dgm:t>
        <a:bodyPr/>
        <a:lstStyle/>
        <a:p>
          <a:endParaRPr lang="es-EC"/>
        </a:p>
      </dgm:t>
    </dgm:pt>
    <dgm:pt modelId="{5DB9A176-EB93-4998-BAA6-C066CF2BA1A9}" type="pres">
      <dgm:prSet presAssocID="{A8625DDD-EDD9-4854-B198-01447407139F}" presName="root1" presStyleCnt="0"/>
      <dgm:spPr/>
      <dgm:t>
        <a:bodyPr/>
        <a:lstStyle/>
        <a:p>
          <a:endParaRPr lang="es-EC"/>
        </a:p>
      </dgm:t>
    </dgm:pt>
    <dgm:pt modelId="{DA99DF11-70B1-4A83-8361-F8801303448E}" type="pres">
      <dgm:prSet presAssocID="{A8625DDD-EDD9-4854-B198-01447407139F}" presName="LevelOneTextNode" presStyleLbl="node0" presStyleIdx="0" presStyleCnt="1">
        <dgm:presLayoutVars>
          <dgm:chPref val="3"/>
        </dgm:presLayoutVars>
      </dgm:prSet>
      <dgm:spPr/>
      <dgm:t>
        <a:bodyPr/>
        <a:lstStyle/>
        <a:p>
          <a:endParaRPr lang="es-EC"/>
        </a:p>
      </dgm:t>
    </dgm:pt>
    <dgm:pt modelId="{2498105D-A891-4295-8901-812DF82E0947}" type="pres">
      <dgm:prSet presAssocID="{A8625DDD-EDD9-4854-B198-01447407139F}" presName="level2hierChild" presStyleCnt="0"/>
      <dgm:spPr/>
      <dgm:t>
        <a:bodyPr/>
        <a:lstStyle/>
        <a:p>
          <a:endParaRPr lang="es-EC"/>
        </a:p>
      </dgm:t>
    </dgm:pt>
    <dgm:pt modelId="{2BB17623-468A-41FB-99AD-878598A9236E}" type="pres">
      <dgm:prSet presAssocID="{A79DA708-BAF9-436F-9BF6-6E6378B29758}" presName="conn2-1" presStyleLbl="parChTrans1D2" presStyleIdx="0" presStyleCnt="3"/>
      <dgm:spPr/>
      <dgm:t>
        <a:bodyPr/>
        <a:lstStyle/>
        <a:p>
          <a:endParaRPr lang="es-EC"/>
        </a:p>
      </dgm:t>
    </dgm:pt>
    <dgm:pt modelId="{90D81539-6338-44E4-925D-753A956D3A8D}" type="pres">
      <dgm:prSet presAssocID="{A79DA708-BAF9-436F-9BF6-6E6378B29758}" presName="connTx" presStyleLbl="parChTrans1D2" presStyleIdx="0" presStyleCnt="3"/>
      <dgm:spPr/>
      <dgm:t>
        <a:bodyPr/>
        <a:lstStyle/>
        <a:p>
          <a:endParaRPr lang="es-EC"/>
        </a:p>
      </dgm:t>
    </dgm:pt>
    <dgm:pt modelId="{35ABB428-BFBB-4240-B757-C10D59C4889C}" type="pres">
      <dgm:prSet presAssocID="{0C4B1396-3DEE-4445-A01D-3744547546E0}" presName="root2" presStyleCnt="0"/>
      <dgm:spPr/>
      <dgm:t>
        <a:bodyPr/>
        <a:lstStyle/>
        <a:p>
          <a:endParaRPr lang="es-EC"/>
        </a:p>
      </dgm:t>
    </dgm:pt>
    <dgm:pt modelId="{0936AB7B-4CC4-42DF-9F01-018716EDB81F}" type="pres">
      <dgm:prSet presAssocID="{0C4B1396-3DEE-4445-A01D-3744547546E0}" presName="LevelTwoTextNode" presStyleLbl="node2" presStyleIdx="0" presStyleCnt="3">
        <dgm:presLayoutVars>
          <dgm:chPref val="3"/>
        </dgm:presLayoutVars>
      </dgm:prSet>
      <dgm:spPr/>
      <dgm:t>
        <a:bodyPr/>
        <a:lstStyle/>
        <a:p>
          <a:endParaRPr lang="es-EC"/>
        </a:p>
      </dgm:t>
    </dgm:pt>
    <dgm:pt modelId="{58742A05-2F65-4FB2-A00D-B351F5CF6570}" type="pres">
      <dgm:prSet presAssocID="{0C4B1396-3DEE-4445-A01D-3744547546E0}" presName="level3hierChild" presStyleCnt="0"/>
      <dgm:spPr/>
      <dgm:t>
        <a:bodyPr/>
        <a:lstStyle/>
        <a:p>
          <a:endParaRPr lang="es-EC"/>
        </a:p>
      </dgm:t>
    </dgm:pt>
    <dgm:pt modelId="{F26BC132-3728-46E1-A6C2-660486F54EB5}" type="pres">
      <dgm:prSet presAssocID="{99EC345A-653E-4AD8-8D76-817F83101107}" presName="conn2-1" presStyleLbl="parChTrans1D3" presStyleIdx="0" presStyleCnt="3"/>
      <dgm:spPr/>
      <dgm:t>
        <a:bodyPr/>
        <a:lstStyle/>
        <a:p>
          <a:endParaRPr lang="es-EC"/>
        </a:p>
      </dgm:t>
    </dgm:pt>
    <dgm:pt modelId="{32BE112C-24B7-4DCA-BF6B-58CB30FCD091}" type="pres">
      <dgm:prSet presAssocID="{99EC345A-653E-4AD8-8D76-817F83101107}" presName="connTx" presStyleLbl="parChTrans1D3" presStyleIdx="0" presStyleCnt="3"/>
      <dgm:spPr/>
      <dgm:t>
        <a:bodyPr/>
        <a:lstStyle/>
        <a:p>
          <a:endParaRPr lang="es-EC"/>
        </a:p>
      </dgm:t>
    </dgm:pt>
    <dgm:pt modelId="{B0AFA6E3-D251-4976-8FA9-199C2CAE6274}" type="pres">
      <dgm:prSet presAssocID="{1653E599-B2A5-426C-BDDE-C33D69C332FF}" presName="root2" presStyleCnt="0"/>
      <dgm:spPr/>
      <dgm:t>
        <a:bodyPr/>
        <a:lstStyle/>
        <a:p>
          <a:endParaRPr lang="es-EC"/>
        </a:p>
      </dgm:t>
    </dgm:pt>
    <dgm:pt modelId="{74E8A074-F41C-4207-A7CA-99EE15BD283F}" type="pres">
      <dgm:prSet presAssocID="{1653E599-B2A5-426C-BDDE-C33D69C332FF}" presName="LevelTwoTextNode" presStyleLbl="node3" presStyleIdx="0" presStyleCnt="3">
        <dgm:presLayoutVars>
          <dgm:chPref val="3"/>
        </dgm:presLayoutVars>
      </dgm:prSet>
      <dgm:spPr/>
      <dgm:t>
        <a:bodyPr/>
        <a:lstStyle/>
        <a:p>
          <a:endParaRPr lang="es-EC"/>
        </a:p>
      </dgm:t>
    </dgm:pt>
    <dgm:pt modelId="{F7B812C2-590C-48A2-BB33-0FA51DE9A7AF}" type="pres">
      <dgm:prSet presAssocID="{1653E599-B2A5-426C-BDDE-C33D69C332FF}" presName="level3hierChild" presStyleCnt="0"/>
      <dgm:spPr/>
      <dgm:t>
        <a:bodyPr/>
        <a:lstStyle/>
        <a:p>
          <a:endParaRPr lang="es-EC"/>
        </a:p>
      </dgm:t>
    </dgm:pt>
    <dgm:pt modelId="{1B42065A-6F7C-44C4-BCE7-8629620A54FB}" type="pres">
      <dgm:prSet presAssocID="{756D80FA-18E6-450C-892A-FBC10EDE837B}" presName="conn2-1" presStyleLbl="parChTrans1D2" presStyleIdx="1" presStyleCnt="3"/>
      <dgm:spPr/>
      <dgm:t>
        <a:bodyPr/>
        <a:lstStyle/>
        <a:p>
          <a:endParaRPr lang="es-EC"/>
        </a:p>
      </dgm:t>
    </dgm:pt>
    <dgm:pt modelId="{D2EEDABF-EDC9-4582-B0F9-1AF5AFD8914C}" type="pres">
      <dgm:prSet presAssocID="{756D80FA-18E6-450C-892A-FBC10EDE837B}" presName="connTx" presStyleLbl="parChTrans1D2" presStyleIdx="1" presStyleCnt="3"/>
      <dgm:spPr/>
      <dgm:t>
        <a:bodyPr/>
        <a:lstStyle/>
        <a:p>
          <a:endParaRPr lang="es-EC"/>
        </a:p>
      </dgm:t>
    </dgm:pt>
    <dgm:pt modelId="{475599E4-62C4-4061-9231-95F291476F42}" type="pres">
      <dgm:prSet presAssocID="{AE983B01-66AD-466D-AE7A-F5E80AFA3513}" presName="root2" presStyleCnt="0"/>
      <dgm:spPr/>
      <dgm:t>
        <a:bodyPr/>
        <a:lstStyle/>
        <a:p>
          <a:endParaRPr lang="es-EC"/>
        </a:p>
      </dgm:t>
    </dgm:pt>
    <dgm:pt modelId="{517C34EF-F2AD-44AF-A34C-57D08D00F872}" type="pres">
      <dgm:prSet presAssocID="{AE983B01-66AD-466D-AE7A-F5E80AFA3513}" presName="LevelTwoTextNode" presStyleLbl="node2" presStyleIdx="1" presStyleCnt="3">
        <dgm:presLayoutVars>
          <dgm:chPref val="3"/>
        </dgm:presLayoutVars>
      </dgm:prSet>
      <dgm:spPr/>
      <dgm:t>
        <a:bodyPr/>
        <a:lstStyle/>
        <a:p>
          <a:endParaRPr lang="es-EC"/>
        </a:p>
      </dgm:t>
    </dgm:pt>
    <dgm:pt modelId="{F4552167-3637-4F3D-816F-9A2798A02573}" type="pres">
      <dgm:prSet presAssocID="{AE983B01-66AD-466D-AE7A-F5E80AFA3513}" presName="level3hierChild" presStyleCnt="0"/>
      <dgm:spPr/>
      <dgm:t>
        <a:bodyPr/>
        <a:lstStyle/>
        <a:p>
          <a:endParaRPr lang="es-EC"/>
        </a:p>
      </dgm:t>
    </dgm:pt>
    <dgm:pt modelId="{7C9FD9F9-885E-4025-9D23-669133D9BC1E}" type="pres">
      <dgm:prSet presAssocID="{8D3F2A76-4507-4E74-8192-E548A97EC5A4}" presName="conn2-1" presStyleLbl="parChTrans1D3" presStyleIdx="1" presStyleCnt="3"/>
      <dgm:spPr/>
      <dgm:t>
        <a:bodyPr/>
        <a:lstStyle/>
        <a:p>
          <a:endParaRPr lang="es-EC"/>
        </a:p>
      </dgm:t>
    </dgm:pt>
    <dgm:pt modelId="{39E1654C-8533-46FD-A5EC-49B5143B4A5F}" type="pres">
      <dgm:prSet presAssocID="{8D3F2A76-4507-4E74-8192-E548A97EC5A4}" presName="connTx" presStyleLbl="parChTrans1D3" presStyleIdx="1" presStyleCnt="3"/>
      <dgm:spPr/>
      <dgm:t>
        <a:bodyPr/>
        <a:lstStyle/>
        <a:p>
          <a:endParaRPr lang="es-EC"/>
        </a:p>
      </dgm:t>
    </dgm:pt>
    <dgm:pt modelId="{3F746CA7-0AE3-4E4A-BE9C-46DBE4F4B8BD}" type="pres">
      <dgm:prSet presAssocID="{53265530-EC0B-492F-B222-3B23747B9C70}" presName="root2" presStyleCnt="0"/>
      <dgm:spPr/>
      <dgm:t>
        <a:bodyPr/>
        <a:lstStyle/>
        <a:p>
          <a:endParaRPr lang="es-EC"/>
        </a:p>
      </dgm:t>
    </dgm:pt>
    <dgm:pt modelId="{B965C6B9-64B9-4B8D-8F8F-3F1F4A0F6BD1}" type="pres">
      <dgm:prSet presAssocID="{53265530-EC0B-492F-B222-3B23747B9C70}" presName="LevelTwoTextNode" presStyleLbl="node3" presStyleIdx="1" presStyleCnt="3">
        <dgm:presLayoutVars>
          <dgm:chPref val="3"/>
        </dgm:presLayoutVars>
      </dgm:prSet>
      <dgm:spPr/>
      <dgm:t>
        <a:bodyPr/>
        <a:lstStyle/>
        <a:p>
          <a:endParaRPr lang="es-EC"/>
        </a:p>
      </dgm:t>
    </dgm:pt>
    <dgm:pt modelId="{5260EAF8-20B7-44E5-A19A-07A6906CF88B}" type="pres">
      <dgm:prSet presAssocID="{53265530-EC0B-492F-B222-3B23747B9C70}" presName="level3hierChild" presStyleCnt="0"/>
      <dgm:spPr/>
      <dgm:t>
        <a:bodyPr/>
        <a:lstStyle/>
        <a:p>
          <a:endParaRPr lang="es-EC"/>
        </a:p>
      </dgm:t>
    </dgm:pt>
    <dgm:pt modelId="{2D2F3F5B-78DD-45AD-AE35-8CD8654DBA05}" type="pres">
      <dgm:prSet presAssocID="{8F7FA40C-1FA7-4769-BD2C-9BC16791E606}" presName="conn2-1" presStyleLbl="parChTrans1D2" presStyleIdx="2" presStyleCnt="3"/>
      <dgm:spPr/>
      <dgm:t>
        <a:bodyPr/>
        <a:lstStyle/>
        <a:p>
          <a:endParaRPr lang="es-EC"/>
        </a:p>
      </dgm:t>
    </dgm:pt>
    <dgm:pt modelId="{2768BAC6-E7F4-4E35-8CA7-E599666C61AE}" type="pres">
      <dgm:prSet presAssocID="{8F7FA40C-1FA7-4769-BD2C-9BC16791E606}" presName="connTx" presStyleLbl="parChTrans1D2" presStyleIdx="2" presStyleCnt="3"/>
      <dgm:spPr/>
      <dgm:t>
        <a:bodyPr/>
        <a:lstStyle/>
        <a:p>
          <a:endParaRPr lang="es-EC"/>
        </a:p>
      </dgm:t>
    </dgm:pt>
    <dgm:pt modelId="{A37346C0-6C07-43C4-8D1D-9C445AC50F03}" type="pres">
      <dgm:prSet presAssocID="{C5EF89AF-9BFB-4EAD-9F95-DB2A46E13F7D}" presName="root2" presStyleCnt="0"/>
      <dgm:spPr/>
      <dgm:t>
        <a:bodyPr/>
        <a:lstStyle/>
        <a:p>
          <a:endParaRPr lang="es-EC"/>
        </a:p>
      </dgm:t>
    </dgm:pt>
    <dgm:pt modelId="{E27EFD1C-A845-4FFB-8BA0-6045E0A415BF}" type="pres">
      <dgm:prSet presAssocID="{C5EF89AF-9BFB-4EAD-9F95-DB2A46E13F7D}" presName="LevelTwoTextNode" presStyleLbl="node2" presStyleIdx="2" presStyleCnt="3">
        <dgm:presLayoutVars>
          <dgm:chPref val="3"/>
        </dgm:presLayoutVars>
      </dgm:prSet>
      <dgm:spPr/>
      <dgm:t>
        <a:bodyPr/>
        <a:lstStyle/>
        <a:p>
          <a:endParaRPr lang="es-EC"/>
        </a:p>
      </dgm:t>
    </dgm:pt>
    <dgm:pt modelId="{17A2A8C4-3E09-4C29-950B-DE3C597AD60E}" type="pres">
      <dgm:prSet presAssocID="{C5EF89AF-9BFB-4EAD-9F95-DB2A46E13F7D}" presName="level3hierChild" presStyleCnt="0"/>
      <dgm:spPr/>
      <dgm:t>
        <a:bodyPr/>
        <a:lstStyle/>
        <a:p>
          <a:endParaRPr lang="es-EC"/>
        </a:p>
      </dgm:t>
    </dgm:pt>
    <dgm:pt modelId="{B37FEDC1-C0A9-447C-A8A8-B9FA70DE3190}" type="pres">
      <dgm:prSet presAssocID="{B25E58BC-7F09-40A6-A737-3A9604FB9B02}" presName="conn2-1" presStyleLbl="parChTrans1D3" presStyleIdx="2" presStyleCnt="3"/>
      <dgm:spPr/>
      <dgm:t>
        <a:bodyPr/>
        <a:lstStyle/>
        <a:p>
          <a:endParaRPr lang="es-EC"/>
        </a:p>
      </dgm:t>
    </dgm:pt>
    <dgm:pt modelId="{345DB626-7CE4-47B6-80E6-69D1601B160B}" type="pres">
      <dgm:prSet presAssocID="{B25E58BC-7F09-40A6-A737-3A9604FB9B02}" presName="connTx" presStyleLbl="parChTrans1D3" presStyleIdx="2" presStyleCnt="3"/>
      <dgm:spPr/>
      <dgm:t>
        <a:bodyPr/>
        <a:lstStyle/>
        <a:p>
          <a:endParaRPr lang="es-EC"/>
        </a:p>
      </dgm:t>
    </dgm:pt>
    <dgm:pt modelId="{477B3BE1-676C-4EBC-BAE7-96B8DD368403}" type="pres">
      <dgm:prSet presAssocID="{76F261C6-B17F-4688-81CC-9A29B6025CFE}" presName="root2" presStyleCnt="0"/>
      <dgm:spPr/>
      <dgm:t>
        <a:bodyPr/>
        <a:lstStyle/>
        <a:p>
          <a:endParaRPr lang="es-EC"/>
        </a:p>
      </dgm:t>
    </dgm:pt>
    <dgm:pt modelId="{FA26027A-B2B6-42E2-8B5B-1FE25117D44D}" type="pres">
      <dgm:prSet presAssocID="{76F261C6-B17F-4688-81CC-9A29B6025CFE}" presName="LevelTwoTextNode" presStyleLbl="node3" presStyleIdx="2" presStyleCnt="3">
        <dgm:presLayoutVars>
          <dgm:chPref val="3"/>
        </dgm:presLayoutVars>
      </dgm:prSet>
      <dgm:spPr/>
      <dgm:t>
        <a:bodyPr/>
        <a:lstStyle/>
        <a:p>
          <a:endParaRPr lang="es-EC"/>
        </a:p>
      </dgm:t>
    </dgm:pt>
    <dgm:pt modelId="{F2EE971B-D4E8-4C13-B3F2-094F6E27794D}" type="pres">
      <dgm:prSet presAssocID="{76F261C6-B17F-4688-81CC-9A29B6025CFE}" presName="level3hierChild" presStyleCnt="0"/>
      <dgm:spPr/>
      <dgm:t>
        <a:bodyPr/>
        <a:lstStyle/>
        <a:p>
          <a:endParaRPr lang="es-EC"/>
        </a:p>
      </dgm:t>
    </dgm:pt>
  </dgm:ptLst>
  <dgm:cxnLst>
    <dgm:cxn modelId="{E3DB7496-8BEC-43DB-B295-4071DC70D9B5}" srcId="{B9713D67-044F-4AB5-B8FD-6318D412B170}" destId="{A8625DDD-EDD9-4854-B198-01447407139F}" srcOrd="0" destOrd="0" parTransId="{D11C8876-F439-46CA-A350-E6C86900DD78}" sibTransId="{1CF50FB3-AF48-4A91-8502-357C9756D4A5}"/>
    <dgm:cxn modelId="{60606491-991E-4358-94B7-D16A215968FA}" type="presOf" srcId="{99EC345A-653E-4AD8-8D76-817F83101107}" destId="{32BE112C-24B7-4DCA-BF6B-58CB30FCD091}" srcOrd="1" destOrd="0" presId="urn:microsoft.com/office/officeart/2005/8/layout/hierarchy2"/>
    <dgm:cxn modelId="{8AFED6D6-A6BD-4534-A920-6B33894C556C}" type="presOf" srcId="{756D80FA-18E6-450C-892A-FBC10EDE837B}" destId="{D2EEDABF-EDC9-4582-B0F9-1AF5AFD8914C}" srcOrd="1" destOrd="0" presId="urn:microsoft.com/office/officeart/2005/8/layout/hierarchy2"/>
    <dgm:cxn modelId="{0D6438ED-D8DF-4843-96C6-7678AC0EDEA4}" type="presOf" srcId="{B25E58BC-7F09-40A6-A737-3A9604FB9B02}" destId="{B37FEDC1-C0A9-447C-A8A8-B9FA70DE3190}" srcOrd="0" destOrd="0" presId="urn:microsoft.com/office/officeart/2005/8/layout/hierarchy2"/>
    <dgm:cxn modelId="{0C48ECF0-B9D1-4E29-90E7-EA32068123A5}" type="presOf" srcId="{99EC345A-653E-4AD8-8D76-817F83101107}" destId="{F26BC132-3728-46E1-A6C2-660486F54EB5}" srcOrd="0" destOrd="0" presId="urn:microsoft.com/office/officeart/2005/8/layout/hierarchy2"/>
    <dgm:cxn modelId="{78E78305-809D-4C01-AA40-34174A58545C}" srcId="{A8625DDD-EDD9-4854-B198-01447407139F}" destId="{C5EF89AF-9BFB-4EAD-9F95-DB2A46E13F7D}" srcOrd="2" destOrd="0" parTransId="{8F7FA40C-1FA7-4769-BD2C-9BC16791E606}" sibTransId="{3169CF80-91CF-4E45-9B61-6BFBEECE4A62}"/>
    <dgm:cxn modelId="{96B015B6-30D4-465C-B76C-403208E6152A}" type="presOf" srcId="{8F7FA40C-1FA7-4769-BD2C-9BC16791E606}" destId="{2D2F3F5B-78DD-45AD-AE35-8CD8654DBA05}" srcOrd="0" destOrd="0" presId="urn:microsoft.com/office/officeart/2005/8/layout/hierarchy2"/>
    <dgm:cxn modelId="{BE4D46AC-6D25-4A81-9334-38396EBE70E1}" type="presOf" srcId="{0C4B1396-3DEE-4445-A01D-3744547546E0}" destId="{0936AB7B-4CC4-42DF-9F01-018716EDB81F}" srcOrd="0" destOrd="0" presId="urn:microsoft.com/office/officeart/2005/8/layout/hierarchy2"/>
    <dgm:cxn modelId="{CE2316E4-BB28-492A-8E21-8842AB471525}" type="presOf" srcId="{B9713D67-044F-4AB5-B8FD-6318D412B170}" destId="{247256A0-AFCE-4F8D-BAB3-07CA92716324}" srcOrd="0" destOrd="0" presId="urn:microsoft.com/office/officeart/2005/8/layout/hierarchy2"/>
    <dgm:cxn modelId="{8EBA00AD-5B81-4A91-9FC1-CB3D2F3F9D47}" srcId="{AE983B01-66AD-466D-AE7A-F5E80AFA3513}" destId="{53265530-EC0B-492F-B222-3B23747B9C70}" srcOrd="0" destOrd="0" parTransId="{8D3F2A76-4507-4E74-8192-E548A97EC5A4}" sibTransId="{B872C161-ACAD-4DB2-81B0-6053C3D2D04D}"/>
    <dgm:cxn modelId="{9BA44FCF-74AE-477E-89E6-5F4402EC435E}" type="presOf" srcId="{A79DA708-BAF9-436F-9BF6-6E6378B29758}" destId="{2BB17623-468A-41FB-99AD-878598A9236E}" srcOrd="0" destOrd="0" presId="urn:microsoft.com/office/officeart/2005/8/layout/hierarchy2"/>
    <dgm:cxn modelId="{4348FA52-7514-498E-9DB7-DFD9D3C9361E}" type="presOf" srcId="{A79DA708-BAF9-436F-9BF6-6E6378B29758}" destId="{90D81539-6338-44E4-925D-753A956D3A8D}" srcOrd="1" destOrd="0" presId="urn:microsoft.com/office/officeart/2005/8/layout/hierarchy2"/>
    <dgm:cxn modelId="{F5F884CA-40B4-4543-B373-F4E9295017F5}" type="presOf" srcId="{8D3F2A76-4507-4E74-8192-E548A97EC5A4}" destId="{7C9FD9F9-885E-4025-9D23-669133D9BC1E}" srcOrd="0" destOrd="0" presId="urn:microsoft.com/office/officeart/2005/8/layout/hierarchy2"/>
    <dgm:cxn modelId="{0A01C898-0297-4337-8C59-3772D857B431}" srcId="{C5EF89AF-9BFB-4EAD-9F95-DB2A46E13F7D}" destId="{76F261C6-B17F-4688-81CC-9A29B6025CFE}" srcOrd="0" destOrd="0" parTransId="{B25E58BC-7F09-40A6-A737-3A9604FB9B02}" sibTransId="{4846D491-716A-4ECC-B304-8D13E0FE438C}"/>
    <dgm:cxn modelId="{1B5CCA10-DE13-4BE4-8B66-537A3A94B654}" type="presOf" srcId="{756D80FA-18E6-450C-892A-FBC10EDE837B}" destId="{1B42065A-6F7C-44C4-BCE7-8629620A54FB}" srcOrd="0" destOrd="0" presId="urn:microsoft.com/office/officeart/2005/8/layout/hierarchy2"/>
    <dgm:cxn modelId="{977525C7-1ED8-42EA-B3C0-F74D4B0D8E93}" type="presOf" srcId="{53265530-EC0B-492F-B222-3B23747B9C70}" destId="{B965C6B9-64B9-4B8D-8F8F-3F1F4A0F6BD1}" srcOrd="0" destOrd="0" presId="urn:microsoft.com/office/officeart/2005/8/layout/hierarchy2"/>
    <dgm:cxn modelId="{3E779CEF-7A21-4CA2-A537-A8CD84D820D1}" srcId="{A8625DDD-EDD9-4854-B198-01447407139F}" destId="{0C4B1396-3DEE-4445-A01D-3744547546E0}" srcOrd="0" destOrd="0" parTransId="{A79DA708-BAF9-436F-9BF6-6E6378B29758}" sibTransId="{56A8CFDA-2749-4FAF-9630-EC34123EA603}"/>
    <dgm:cxn modelId="{ED16B448-C562-4C33-9B66-EAF229C85358}" type="presOf" srcId="{1653E599-B2A5-426C-BDDE-C33D69C332FF}" destId="{74E8A074-F41C-4207-A7CA-99EE15BD283F}" srcOrd="0" destOrd="0" presId="urn:microsoft.com/office/officeart/2005/8/layout/hierarchy2"/>
    <dgm:cxn modelId="{139EFEFD-3814-47C6-8D78-C200935130C1}" srcId="{0C4B1396-3DEE-4445-A01D-3744547546E0}" destId="{1653E599-B2A5-426C-BDDE-C33D69C332FF}" srcOrd="0" destOrd="0" parTransId="{99EC345A-653E-4AD8-8D76-817F83101107}" sibTransId="{E63AA1AF-3491-4056-B185-66421AAF4E1A}"/>
    <dgm:cxn modelId="{F67E66B4-08CD-4E11-8413-766B768ADCC1}" type="presOf" srcId="{B25E58BC-7F09-40A6-A737-3A9604FB9B02}" destId="{345DB626-7CE4-47B6-80E6-69D1601B160B}" srcOrd="1" destOrd="0" presId="urn:microsoft.com/office/officeart/2005/8/layout/hierarchy2"/>
    <dgm:cxn modelId="{56150C17-4A2B-401F-A910-045ADC8E8385}" type="presOf" srcId="{C5EF89AF-9BFB-4EAD-9F95-DB2A46E13F7D}" destId="{E27EFD1C-A845-4FFB-8BA0-6045E0A415BF}" srcOrd="0" destOrd="0" presId="urn:microsoft.com/office/officeart/2005/8/layout/hierarchy2"/>
    <dgm:cxn modelId="{7F09B04B-F99A-4187-9FDC-F5DD4D915237}" type="presOf" srcId="{AE983B01-66AD-466D-AE7A-F5E80AFA3513}" destId="{517C34EF-F2AD-44AF-A34C-57D08D00F872}" srcOrd="0" destOrd="0" presId="urn:microsoft.com/office/officeart/2005/8/layout/hierarchy2"/>
    <dgm:cxn modelId="{6C6EAD99-2891-4997-869D-DF401C610D77}" type="presOf" srcId="{A8625DDD-EDD9-4854-B198-01447407139F}" destId="{DA99DF11-70B1-4A83-8361-F8801303448E}" srcOrd="0" destOrd="0" presId="urn:microsoft.com/office/officeart/2005/8/layout/hierarchy2"/>
    <dgm:cxn modelId="{70EBA9DC-DCD6-408C-8B4A-82B91BC3E45C}" srcId="{A8625DDD-EDD9-4854-B198-01447407139F}" destId="{AE983B01-66AD-466D-AE7A-F5E80AFA3513}" srcOrd="1" destOrd="0" parTransId="{756D80FA-18E6-450C-892A-FBC10EDE837B}" sibTransId="{FAEA8A91-4A64-46CB-83FA-B02AE9B44768}"/>
    <dgm:cxn modelId="{C556331E-A92D-43B3-B3C4-19521B983767}" type="presOf" srcId="{76F261C6-B17F-4688-81CC-9A29B6025CFE}" destId="{FA26027A-B2B6-42E2-8B5B-1FE25117D44D}" srcOrd="0" destOrd="0" presId="urn:microsoft.com/office/officeart/2005/8/layout/hierarchy2"/>
    <dgm:cxn modelId="{63DD8052-EDC7-4D6F-86A6-75975222DC31}" type="presOf" srcId="{8D3F2A76-4507-4E74-8192-E548A97EC5A4}" destId="{39E1654C-8533-46FD-A5EC-49B5143B4A5F}" srcOrd="1" destOrd="0" presId="urn:microsoft.com/office/officeart/2005/8/layout/hierarchy2"/>
    <dgm:cxn modelId="{9BABE6CA-9875-4B75-B354-E76C21547C57}" type="presOf" srcId="{8F7FA40C-1FA7-4769-BD2C-9BC16791E606}" destId="{2768BAC6-E7F4-4E35-8CA7-E599666C61AE}" srcOrd="1" destOrd="0" presId="urn:microsoft.com/office/officeart/2005/8/layout/hierarchy2"/>
    <dgm:cxn modelId="{ABCC1595-50C5-40F7-85BD-5417B739EB6C}" type="presParOf" srcId="{247256A0-AFCE-4F8D-BAB3-07CA92716324}" destId="{5DB9A176-EB93-4998-BAA6-C066CF2BA1A9}" srcOrd="0" destOrd="0" presId="urn:microsoft.com/office/officeart/2005/8/layout/hierarchy2"/>
    <dgm:cxn modelId="{A1B0FA18-42D2-4662-A9DA-ACA18238C95C}" type="presParOf" srcId="{5DB9A176-EB93-4998-BAA6-C066CF2BA1A9}" destId="{DA99DF11-70B1-4A83-8361-F8801303448E}" srcOrd="0" destOrd="0" presId="urn:microsoft.com/office/officeart/2005/8/layout/hierarchy2"/>
    <dgm:cxn modelId="{563631B5-9B15-4B53-8791-BE4D6BBBAC5E}" type="presParOf" srcId="{5DB9A176-EB93-4998-BAA6-C066CF2BA1A9}" destId="{2498105D-A891-4295-8901-812DF82E0947}" srcOrd="1" destOrd="0" presId="urn:microsoft.com/office/officeart/2005/8/layout/hierarchy2"/>
    <dgm:cxn modelId="{E9A275CA-A13B-43AA-BC78-34B95BF363A7}" type="presParOf" srcId="{2498105D-A891-4295-8901-812DF82E0947}" destId="{2BB17623-468A-41FB-99AD-878598A9236E}" srcOrd="0" destOrd="0" presId="urn:microsoft.com/office/officeart/2005/8/layout/hierarchy2"/>
    <dgm:cxn modelId="{B2F159E4-53AA-4953-9EAD-2AA0D0FCD78C}" type="presParOf" srcId="{2BB17623-468A-41FB-99AD-878598A9236E}" destId="{90D81539-6338-44E4-925D-753A956D3A8D}" srcOrd="0" destOrd="0" presId="urn:microsoft.com/office/officeart/2005/8/layout/hierarchy2"/>
    <dgm:cxn modelId="{2E9565D7-5661-4E9E-AF90-061EDA0DAEB7}" type="presParOf" srcId="{2498105D-A891-4295-8901-812DF82E0947}" destId="{35ABB428-BFBB-4240-B757-C10D59C4889C}" srcOrd="1" destOrd="0" presId="urn:microsoft.com/office/officeart/2005/8/layout/hierarchy2"/>
    <dgm:cxn modelId="{3C9CB8DC-4838-4C75-8272-097FF1098F6D}" type="presParOf" srcId="{35ABB428-BFBB-4240-B757-C10D59C4889C}" destId="{0936AB7B-4CC4-42DF-9F01-018716EDB81F}" srcOrd="0" destOrd="0" presId="urn:microsoft.com/office/officeart/2005/8/layout/hierarchy2"/>
    <dgm:cxn modelId="{661C4551-9A90-4F6B-8BF3-F98723D7B540}" type="presParOf" srcId="{35ABB428-BFBB-4240-B757-C10D59C4889C}" destId="{58742A05-2F65-4FB2-A00D-B351F5CF6570}" srcOrd="1" destOrd="0" presId="urn:microsoft.com/office/officeart/2005/8/layout/hierarchy2"/>
    <dgm:cxn modelId="{537FC1C6-9CEB-49B3-A136-9EC655A21B28}" type="presParOf" srcId="{58742A05-2F65-4FB2-A00D-B351F5CF6570}" destId="{F26BC132-3728-46E1-A6C2-660486F54EB5}" srcOrd="0" destOrd="0" presId="urn:microsoft.com/office/officeart/2005/8/layout/hierarchy2"/>
    <dgm:cxn modelId="{0FCA33CA-8936-4D0C-981A-1F05020988FF}" type="presParOf" srcId="{F26BC132-3728-46E1-A6C2-660486F54EB5}" destId="{32BE112C-24B7-4DCA-BF6B-58CB30FCD091}" srcOrd="0" destOrd="0" presId="urn:microsoft.com/office/officeart/2005/8/layout/hierarchy2"/>
    <dgm:cxn modelId="{4D162A61-338A-42A4-A40A-0B026EAE5C91}" type="presParOf" srcId="{58742A05-2F65-4FB2-A00D-B351F5CF6570}" destId="{B0AFA6E3-D251-4976-8FA9-199C2CAE6274}" srcOrd="1" destOrd="0" presId="urn:microsoft.com/office/officeart/2005/8/layout/hierarchy2"/>
    <dgm:cxn modelId="{F67AF6FA-7582-41A6-8728-034D159B4BC9}" type="presParOf" srcId="{B0AFA6E3-D251-4976-8FA9-199C2CAE6274}" destId="{74E8A074-F41C-4207-A7CA-99EE15BD283F}" srcOrd="0" destOrd="0" presId="urn:microsoft.com/office/officeart/2005/8/layout/hierarchy2"/>
    <dgm:cxn modelId="{C88FE1D7-88DC-4957-A06C-BD2F4833091B}" type="presParOf" srcId="{B0AFA6E3-D251-4976-8FA9-199C2CAE6274}" destId="{F7B812C2-590C-48A2-BB33-0FA51DE9A7AF}" srcOrd="1" destOrd="0" presId="urn:microsoft.com/office/officeart/2005/8/layout/hierarchy2"/>
    <dgm:cxn modelId="{E85A5170-02A0-4578-803B-47362B6AC9B0}" type="presParOf" srcId="{2498105D-A891-4295-8901-812DF82E0947}" destId="{1B42065A-6F7C-44C4-BCE7-8629620A54FB}" srcOrd="2" destOrd="0" presId="urn:microsoft.com/office/officeart/2005/8/layout/hierarchy2"/>
    <dgm:cxn modelId="{2E1DE378-47F9-4A16-8F67-D23E0D848409}" type="presParOf" srcId="{1B42065A-6F7C-44C4-BCE7-8629620A54FB}" destId="{D2EEDABF-EDC9-4582-B0F9-1AF5AFD8914C}" srcOrd="0" destOrd="0" presId="urn:microsoft.com/office/officeart/2005/8/layout/hierarchy2"/>
    <dgm:cxn modelId="{7770A8DE-8C82-4081-8823-87D50FF9592A}" type="presParOf" srcId="{2498105D-A891-4295-8901-812DF82E0947}" destId="{475599E4-62C4-4061-9231-95F291476F42}" srcOrd="3" destOrd="0" presId="urn:microsoft.com/office/officeart/2005/8/layout/hierarchy2"/>
    <dgm:cxn modelId="{D659AED1-32EE-42EB-A401-5ED0547966DA}" type="presParOf" srcId="{475599E4-62C4-4061-9231-95F291476F42}" destId="{517C34EF-F2AD-44AF-A34C-57D08D00F872}" srcOrd="0" destOrd="0" presId="urn:microsoft.com/office/officeart/2005/8/layout/hierarchy2"/>
    <dgm:cxn modelId="{BAB8A959-067D-4293-A13F-C677C8D9C005}" type="presParOf" srcId="{475599E4-62C4-4061-9231-95F291476F42}" destId="{F4552167-3637-4F3D-816F-9A2798A02573}" srcOrd="1" destOrd="0" presId="urn:microsoft.com/office/officeart/2005/8/layout/hierarchy2"/>
    <dgm:cxn modelId="{1994C3C7-6C53-4601-ADE2-7F227BE6237C}" type="presParOf" srcId="{F4552167-3637-4F3D-816F-9A2798A02573}" destId="{7C9FD9F9-885E-4025-9D23-669133D9BC1E}" srcOrd="0" destOrd="0" presId="urn:microsoft.com/office/officeart/2005/8/layout/hierarchy2"/>
    <dgm:cxn modelId="{04E329C2-B259-407F-AEE8-7E0F0F96CA79}" type="presParOf" srcId="{7C9FD9F9-885E-4025-9D23-669133D9BC1E}" destId="{39E1654C-8533-46FD-A5EC-49B5143B4A5F}" srcOrd="0" destOrd="0" presId="urn:microsoft.com/office/officeart/2005/8/layout/hierarchy2"/>
    <dgm:cxn modelId="{D297FA98-0FB7-4DED-8BFD-A9F95846B5DF}" type="presParOf" srcId="{F4552167-3637-4F3D-816F-9A2798A02573}" destId="{3F746CA7-0AE3-4E4A-BE9C-46DBE4F4B8BD}" srcOrd="1" destOrd="0" presId="urn:microsoft.com/office/officeart/2005/8/layout/hierarchy2"/>
    <dgm:cxn modelId="{63228DA7-77BD-456B-ABFA-0D709C2290A4}" type="presParOf" srcId="{3F746CA7-0AE3-4E4A-BE9C-46DBE4F4B8BD}" destId="{B965C6B9-64B9-4B8D-8F8F-3F1F4A0F6BD1}" srcOrd="0" destOrd="0" presId="urn:microsoft.com/office/officeart/2005/8/layout/hierarchy2"/>
    <dgm:cxn modelId="{7ABDFD7E-65CE-4B24-97F7-3006A7C983C9}" type="presParOf" srcId="{3F746CA7-0AE3-4E4A-BE9C-46DBE4F4B8BD}" destId="{5260EAF8-20B7-44E5-A19A-07A6906CF88B}" srcOrd="1" destOrd="0" presId="urn:microsoft.com/office/officeart/2005/8/layout/hierarchy2"/>
    <dgm:cxn modelId="{701E2E26-5203-4814-9804-922E2A6B7FBF}" type="presParOf" srcId="{2498105D-A891-4295-8901-812DF82E0947}" destId="{2D2F3F5B-78DD-45AD-AE35-8CD8654DBA05}" srcOrd="4" destOrd="0" presId="urn:microsoft.com/office/officeart/2005/8/layout/hierarchy2"/>
    <dgm:cxn modelId="{253BE5EC-0005-4C80-87A0-9DBF7B61BFD3}" type="presParOf" srcId="{2D2F3F5B-78DD-45AD-AE35-8CD8654DBA05}" destId="{2768BAC6-E7F4-4E35-8CA7-E599666C61AE}" srcOrd="0" destOrd="0" presId="urn:microsoft.com/office/officeart/2005/8/layout/hierarchy2"/>
    <dgm:cxn modelId="{C31073CF-0AC6-4367-9A1E-F9CD0C3EB273}" type="presParOf" srcId="{2498105D-A891-4295-8901-812DF82E0947}" destId="{A37346C0-6C07-43C4-8D1D-9C445AC50F03}" srcOrd="5" destOrd="0" presId="urn:microsoft.com/office/officeart/2005/8/layout/hierarchy2"/>
    <dgm:cxn modelId="{253E96A4-9875-4B8F-8EE1-49BCC152F923}" type="presParOf" srcId="{A37346C0-6C07-43C4-8D1D-9C445AC50F03}" destId="{E27EFD1C-A845-4FFB-8BA0-6045E0A415BF}" srcOrd="0" destOrd="0" presId="urn:microsoft.com/office/officeart/2005/8/layout/hierarchy2"/>
    <dgm:cxn modelId="{A3F59EDE-95B4-47C6-8E81-7E1F80FB59F9}" type="presParOf" srcId="{A37346C0-6C07-43C4-8D1D-9C445AC50F03}" destId="{17A2A8C4-3E09-4C29-950B-DE3C597AD60E}" srcOrd="1" destOrd="0" presId="urn:microsoft.com/office/officeart/2005/8/layout/hierarchy2"/>
    <dgm:cxn modelId="{87F044F0-B1D0-4CC7-AC06-B88A64F2E2A9}" type="presParOf" srcId="{17A2A8C4-3E09-4C29-950B-DE3C597AD60E}" destId="{B37FEDC1-C0A9-447C-A8A8-B9FA70DE3190}" srcOrd="0" destOrd="0" presId="urn:microsoft.com/office/officeart/2005/8/layout/hierarchy2"/>
    <dgm:cxn modelId="{F0221400-9257-4B43-AD2A-55007A6A0CEE}" type="presParOf" srcId="{B37FEDC1-C0A9-447C-A8A8-B9FA70DE3190}" destId="{345DB626-7CE4-47B6-80E6-69D1601B160B}" srcOrd="0" destOrd="0" presId="urn:microsoft.com/office/officeart/2005/8/layout/hierarchy2"/>
    <dgm:cxn modelId="{60BB8AF8-2205-4948-BFF7-119828EF4383}" type="presParOf" srcId="{17A2A8C4-3E09-4C29-950B-DE3C597AD60E}" destId="{477B3BE1-676C-4EBC-BAE7-96B8DD368403}" srcOrd="1" destOrd="0" presId="urn:microsoft.com/office/officeart/2005/8/layout/hierarchy2"/>
    <dgm:cxn modelId="{F8F499F3-8B5D-4630-8605-4B747177AD99}" type="presParOf" srcId="{477B3BE1-676C-4EBC-BAE7-96B8DD368403}" destId="{FA26027A-B2B6-42E2-8B5B-1FE25117D44D}" srcOrd="0" destOrd="0" presId="urn:microsoft.com/office/officeart/2005/8/layout/hierarchy2"/>
    <dgm:cxn modelId="{47BD3DAC-FDC7-44D6-800F-16E53C075029}" type="presParOf" srcId="{477B3BE1-676C-4EBC-BAE7-96B8DD368403}" destId="{F2EE971B-D4E8-4C13-B3F2-094F6E27794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0B6959-D6A9-497A-B312-D2EBAB4D3A3A}"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es-EC"/>
        </a:p>
      </dgm:t>
    </dgm:pt>
    <dgm:pt modelId="{CEAD4E5A-2101-433F-9D74-69EDCCF578F8}">
      <dgm:prSet phldrT="[Texto]" custT="1"/>
      <dgm:spPr/>
      <dgm:t>
        <a:bodyPr/>
        <a:lstStyle/>
        <a:p>
          <a:r>
            <a:rPr lang="es-EC" sz="2000" dirty="0" smtClean="0"/>
            <a:t>Fiabilidad</a:t>
          </a:r>
          <a:endParaRPr lang="es-EC" sz="2000" dirty="0"/>
        </a:p>
      </dgm:t>
    </dgm:pt>
    <dgm:pt modelId="{0822ABDA-6148-4D94-81A7-F0CE70B39010}" type="parTrans" cxnId="{C1B8144B-D1F4-4175-9E65-3D52BF266F8B}">
      <dgm:prSet/>
      <dgm:spPr/>
      <dgm:t>
        <a:bodyPr/>
        <a:lstStyle/>
        <a:p>
          <a:endParaRPr lang="es-EC" sz="2000"/>
        </a:p>
      </dgm:t>
    </dgm:pt>
    <dgm:pt modelId="{1D4DB836-BD9A-423C-9012-074B129AA2BE}" type="sibTrans" cxnId="{C1B8144B-D1F4-4175-9E65-3D52BF266F8B}">
      <dgm:prSet/>
      <dgm:spPr/>
      <dgm:t>
        <a:bodyPr/>
        <a:lstStyle/>
        <a:p>
          <a:endParaRPr lang="es-EC" sz="2000"/>
        </a:p>
      </dgm:t>
    </dgm:pt>
    <dgm:pt modelId="{F26DFBB4-E76D-466A-A4C2-7585A0FD31ED}">
      <dgm:prSet phldrT="[Texto]" custT="1"/>
      <dgm:spPr/>
      <dgm:t>
        <a:bodyPr/>
        <a:lstStyle/>
        <a:p>
          <a:r>
            <a:rPr lang="es-EC" sz="2000" dirty="0" smtClean="0"/>
            <a:t>Seguridad</a:t>
          </a:r>
          <a:endParaRPr lang="es-EC" sz="2000" dirty="0"/>
        </a:p>
      </dgm:t>
    </dgm:pt>
    <dgm:pt modelId="{14D582CD-6AF0-442F-8C34-BEBF1B8E21E6}" type="parTrans" cxnId="{2EF2082F-3F75-4BC5-93D5-FE6B9F7788ED}">
      <dgm:prSet/>
      <dgm:spPr/>
      <dgm:t>
        <a:bodyPr/>
        <a:lstStyle/>
        <a:p>
          <a:endParaRPr lang="es-EC" sz="2000"/>
        </a:p>
      </dgm:t>
    </dgm:pt>
    <dgm:pt modelId="{61504A0E-494E-40D3-A987-D8F0C23703AB}" type="sibTrans" cxnId="{2EF2082F-3F75-4BC5-93D5-FE6B9F7788ED}">
      <dgm:prSet/>
      <dgm:spPr/>
      <dgm:t>
        <a:bodyPr/>
        <a:lstStyle/>
        <a:p>
          <a:endParaRPr lang="es-EC" sz="2000"/>
        </a:p>
      </dgm:t>
    </dgm:pt>
    <dgm:pt modelId="{C58E6D85-9553-405A-B35A-09730FE49C7D}">
      <dgm:prSet phldrT="[Texto]" custT="1"/>
      <dgm:spPr/>
      <dgm:t>
        <a:bodyPr/>
        <a:lstStyle/>
        <a:p>
          <a:r>
            <a:rPr lang="es-EC" sz="2000" dirty="0" smtClean="0"/>
            <a:t>Sensibilidad</a:t>
          </a:r>
          <a:endParaRPr lang="es-EC" sz="2000" dirty="0"/>
        </a:p>
      </dgm:t>
    </dgm:pt>
    <dgm:pt modelId="{91A00E74-6DA6-4B96-9300-8A011FCA260B}" type="parTrans" cxnId="{A95E42AC-C569-4FB1-A427-CBCC9EB96538}">
      <dgm:prSet/>
      <dgm:spPr/>
      <dgm:t>
        <a:bodyPr/>
        <a:lstStyle/>
        <a:p>
          <a:endParaRPr lang="es-EC" sz="2000"/>
        </a:p>
      </dgm:t>
    </dgm:pt>
    <dgm:pt modelId="{CDEE817D-897A-4558-A282-D5CB00C25E47}" type="sibTrans" cxnId="{A95E42AC-C569-4FB1-A427-CBCC9EB96538}">
      <dgm:prSet/>
      <dgm:spPr/>
      <dgm:t>
        <a:bodyPr/>
        <a:lstStyle/>
        <a:p>
          <a:endParaRPr lang="es-EC" sz="2000"/>
        </a:p>
      </dgm:t>
    </dgm:pt>
    <dgm:pt modelId="{452DB5F5-C077-4393-B43B-8FCC8B104C2D}">
      <dgm:prSet phldrT="[Texto]" custT="1"/>
      <dgm:spPr/>
      <dgm:t>
        <a:bodyPr/>
        <a:lstStyle/>
        <a:p>
          <a:r>
            <a:rPr lang="es-EC" sz="2000" dirty="0" smtClean="0"/>
            <a:t>Empatía</a:t>
          </a:r>
          <a:endParaRPr lang="es-EC" sz="2000" dirty="0"/>
        </a:p>
      </dgm:t>
    </dgm:pt>
    <dgm:pt modelId="{A735BFE9-C90F-492A-89C6-D78BCB29C5D2}" type="parTrans" cxnId="{402F9BD9-4C22-4EDC-8FC3-B4AB1ABDC975}">
      <dgm:prSet/>
      <dgm:spPr/>
      <dgm:t>
        <a:bodyPr/>
        <a:lstStyle/>
        <a:p>
          <a:endParaRPr lang="es-EC" sz="2000"/>
        </a:p>
      </dgm:t>
    </dgm:pt>
    <dgm:pt modelId="{1BF03589-610C-458C-AC7B-9DC466EEC0D7}" type="sibTrans" cxnId="{402F9BD9-4C22-4EDC-8FC3-B4AB1ABDC975}">
      <dgm:prSet/>
      <dgm:spPr/>
      <dgm:t>
        <a:bodyPr/>
        <a:lstStyle/>
        <a:p>
          <a:endParaRPr lang="es-EC" sz="2000"/>
        </a:p>
      </dgm:t>
    </dgm:pt>
    <dgm:pt modelId="{85379599-F255-4D43-99BF-E127A2733126}">
      <dgm:prSet phldrT="[Texto]" custT="1"/>
      <dgm:spPr/>
      <dgm:t>
        <a:bodyPr/>
        <a:lstStyle/>
        <a:p>
          <a:r>
            <a:rPr lang="es-EC" sz="2000" dirty="0" smtClean="0"/>
            <a:t>Elementos tangibles</a:t>
          </a:r>
          <a:endParaRPr lang="es-EC" sz="2000" dirty="0"/>
        </a:p>
      </dgm:t>
    </dgm:pt>
    <dgm:pt modelId="{F1FA160F-F063-4B6A-BE5E-5875851F1996}" type="parTrans" cxnId="{710F4CA3-2CC4-4A84-8701-1941A531A3E2}">
      <dgm:prSet/>
      <dgm:spPr/>
      <dgm:t>
        <a:bodyPr/>
        <a:lstStyle/>
        <a:p>
          <a:endParaRPr lang="es-EC" sz="2000"/>
        </a:p>
      </dgm:t>
    </dgm:pt>
    <dgm:pt modelId="{E133F8EE-F1AF-4759-9CA0-85CADC2D95CB}" type="sibTrans" cxnId="{710F4CA3-2CC4-4A84-8701-1941A531A3E2}">
      <dgm:prSet/>
      <dgm:spPr/>
      <dgm:t>
        <a:bodyPr/>
        <a:lstStyle/>
        <a:p>
          <a:endParaRPr lang="es-EC" sz="2000"/>
        </a:p>
      </dgm:t>
    </dgm:pt>
    <dgm:pt modelId="{C232B03A-217E-4259-B77F-B908395B39A5}">
      <dgm:prSet phldrT="[Texto]" custT="1"/>
      <dgm:spPr/>
      <dgm:t>
        <a:bodyPr/>
        <a:lstStyle/>
        <a:p>
          <a:r>
            <a:rPr lang="es-EC" sz="2000" dirty="0" smtClean="0"/>
            <a:t>Forma de la ejecución del servicio y muestran el interés por resolverlo</a:t>
          </a:r>
          <a:endParaRPr lang="es-EC" sz="2000" dirty="0"/>
        </a:p>
      </dgm:t>
    </dgm:pt>
    <dgm:pt modelId="{3C5F1560-DD10-42A9-B643-9DB568552EFC}" type="parTrans" cxnId="{6A3CE5FB-43F6-4AB5-95DA-B89D85879959}">
      <dgm:prSet/>
      <dgm:spPr/>
      <dgm:t>
        <a:bodyPr/>
        <a:lstStyle/>
        <a:p>
          <a:endParaRPr lang="es-EC" sz="2000"/>
        </a:p>
      </dgm:t>
    </dgm:pt>
    <dgm:pt modelId="{38E24A39-40DC-437F-87D0-623D279817A9}" type="sibTrans" cxnId="{6A3CE5FB-43F6-4AB5-95DA-B89D85879959}">
      <dgm:prSet/>
      <dgm:spPr/>
      <dgm:t>
        <a:bodyPr/>
        <a:lstStyle/>
        <a:p>
          <a:endParaRPr lang="es-EC" sz="2000"/>
        </a:p>
      </dgm:t>
    </dgm:pt>
    <dgm:pt modelId="{80DF3DB2-18E0-422A-A33B-9D06E751A2B8}">
      <dgm:prSet phldrT="[Texto]" custT="1"/>
      <dgm:spPr/>
      <dgm:t>
        <a:bodyPr/>
        <a:lstStyle/>
        <a:p>
          <a:r>
            <a:rPr lang="es-EC" sz="2000" dirty="0" smtClean="0"/>
            <a:t>Manifiestan seguridad y conocimiento del servicio para generar credibilidad en los clientes</a:t>
          </a:r>
          <a:endParaRPr lang="es-EC" sz="2000" dirty="0"/>
        </a:p>
      </dgm:t>
    </dgm:pt>
    <dgm:pt modelId="{DF5E7363-DC58-4087-8870-8AE2120F9B20}" type="parTrans" cxnId="{631ADAFA-4DFC-441B-9F50-0D5F34C8D35F}">
      <dgm:prSet/>
      <dgm:spPr/>
      <dgm:t>
        <a:bodyPr/>
        <a:lstStyle/>
        <a:p>
          <a:endParaRPr lang="es-EC" sz="2000"/>
        </a:p>
      </dgm:t>
    </dgm:pt>
    <dgm:pt modelId="{0A6DBE9C-3EC3-4D98-9AE6-08ECBE59A719}" type="sibTrans" cxnId="{631ADAFA-4DFC-441B-9F50-0D5F34C8D35F}">
      <dgm:prSet/>
      <dgm:spPr/>
      <dgm:t>
        <a:bodyPr/>
        <a:lstStyle/>
        <a:p>
          <a:endParaRPr lang="es-EC" sz="2000"/>
        </a:p>
      </dgm:t>
    </dgm:pt>
    <dgm:pt modelId="{B19077C6-67DC-4732-BD9D-7171DFC1F704}">
      <dgm:prSet phldrT="[Texto]" custT="1"/>
      <dgm:spPr/>
      <dgm:t>
        <a:bodyPr/>
        <a:lstStyle/>
        <a:p>
          <a:r>
            <a:rPr lang="es-EC" sz="2000" dirty="0" smtClean="0"/>
            <a:t>Apariencia física, infraestructura y equipo llevados de manera adecuada</a:t>
          </a:r>
          <a:endParaRPr lang="es-EC" sz="2000" dirty="0"/>
        </a:p>
      </dgm:t>
    </dgm:pt>
    <dgm:pt modelId="{2C4B4185-B93F-49B3-9B5C-738A00F03418}" type="parTrans" cxnId="{0F384F1A-C62B-4EA6-A50B-3682190FFA6D}">
      <dgm:prSet/>
      <dgm:spPr/>
      <dgm:t>
        <a:bodyPr/>
        <a:lstStyle/>
        <a:p>
          <a:endParaRPr lang="es-EC" sz="2000"/>
        </a:p>
      </dgm:t>
    </dgm:pt>
    <dgm:pt modelId="{52892EC3-FAB1-4657-A8FB-13BDB26D9B79}" type="sibTrans" cxnId="{0F384F1A-C62B-4EA6-A50B-3682190FFA6D}">
      <dgm:prSet/>
      <dgm:spPr/>
      <dgm:t>
        <a:bodyPr/>
        <a:lstStyle/>
        <a:p>
          <a:endParaRPr lang="es-EC" sz="2000"/>
        </a:p>
      </dgm:t>
    </dgm:pt>
    <dgm:pt modelId="{651F5902-13E8-411E-81EE-1B7EB5EF4DF9}">
      <dgm:prSet phldrT="[Texto]" custT="1"/>
      <dgm:spPr/>
      <dgm:t>
        <a:bodyPr/>
        <a:lstStyle/>
        <a:p>
          <a:r>
            <a:rPr lang="es-EC" sz="2000" dirty="0" smtClean="0"/>
            <a:t>Servicio rápido de atención a las quejas de los clientes</a:t>
          </a:r>
          <a:endParaRPr lang="es-EC" sz="2000" dirty="0"/>
        </a:p>
      </dgm:t>
    </dgm:pt>
    <dgm:pt modelId="{4F417895-DC5A-4281-BE5D-A5DA65C9574B}" type="parTrans" cxnId="{A3846605-D291-4033-A8E0-B48A2974CBBA}">
      <dgm:prSet/>
      <dgm:spPr/>
      <dgm:t>
        <a:bodyPr/>
        <a:lstStyle/>
        <a:p>
          <a:endParaRPr lang="es-EC" sz="2000"/>
        </a:p>
      </dgm:t>
    </dgm:pt>
    <dgm:pt modelId="{754057A3-5DFD-4B9A-8BC6-E5C3B5D6ED11}" type="sibTrans" cxnId="{A3846605-D291-4033-A8E0-B48A2974CBBA}">
      <dgm:prSet/>
      <dgm:spPr/>
      <dgm:t>
        <a:bodyPr/>
        <a:lstStyle/>
        <a:p>
          <a:endParaRPr lang="es-EC" sz="2000"/>
        </a:p>
      </dgm:t>
    </dgm:pt>
    <dgm:pt modelId="{D2F88764-4002-4CA7-8704-8DA118A8ECEE}">
      <dgm:prSet phldrT="[Texto]" custT="1"/>
      <dgm:spPr/>
      <dgm:t>
        <a:bodyPr/>
        <a:lstStyle/>
        <a:p>
          <a:r>
            <a:rPr lang="es-EC" sz="2000" dirty="0" smtClean="0"/>
            <a:t>Atención personalizada en horarios convenientes a los clientes</a:t>
          </a:r>
          <a:endParaRPr lang="es-EC" sz="2000" dirty="0"/>
        </a:p>
      </dgm:t>
    </dgm:pt>
    <dgm:pt modelId="{97F0B70B-2FD9-4D94-A1FC-474A33057939}" type="parTrans" cxnId="{61F44779-17B8-4BC5-BDE4-7E47E33FFB28}">
      <dgm:prSet/>
      <dgm:spPr/>
      <dgm:t>
        <a:bodyPr/>
        <a:lstStyle/>
        <a:p>
          <a:endParaRPr lang="es-EC" sz="2000"/>
        </a:p>
      </dgm:t>
    </dgm:pt>
    <dgm:pt modelId="{6D990F64-2CCB-4614-A93C-13C4FFFA7F0A}" type="sibTrans" cxnId="{61F44779-17B8-4BC5-BDE4-7E47E33FFB28}">
      <dgm:prSet/>
      <dgm:spPr/>
      <dgm:t>
        <a:bodyPr/>
        <a:lstStyle/>
        <a:p>
          <a:endParaRPr lang="es-EC" sz="2000"/>
        </a:p>
      </dgm:t>
    </dgm:pt>
    <dgm:pt modelId="{1068B8B7-A3EF-43CE-8598-C8F9FA1BDD7F}" type="pres">
      <dgm:prSet presAssocID="{1B0B6959-D6A9-497A-B312-D2EBAB4D3A3A}" presName="diagram" presStyleCnt="0">
        <dgm:presLayoutVars>
          <dgm:chPref val="1"/>
          <dgm:dir/>
          <dgm:animOne val="branch"/>
          <dgm:animLvl val="lvl"/>
          <dgm:resizeHandles/>
        </dgm:presLayoutVars>
      </dgm:prSet>
      <dgm:spPr/>
      <dgm:t>
        <a:bodyPr/>
        <a:lstStyle/>
        <a:p>
          <a:endParaRPr lang="es-EC"/>
        </a:p>
      </dgm:t>
    </dgm:pt>
    <dgm:pt modelId="{364CB5DE-09A5-428B-8469-84A8BAC0B5DF}" type="pres">
      <dgm:prSet presAssocID="{CEAD4E5A-2101-433F-9D74-69EDCCF578F8}" presName="root" presStyleCnt="0"/>
      <dgm:spPr/>
    </dgm:pt>
    <dgm:pt modelId="{E50E44DE-2A71-42BA-A1E1-0B84852A1412}" type="pres">
      <dgm:prSet presAssocID="{CEAD4E5A-2101-433F-9D74-69EDCCF578F8}" presName="rootComposite" presStyleCnt="0"/>
      <dgm:spPr/>
    </dgm:pt>
    <dgm:pt modelId="{F49ED118-DE54-4F20-AF83-48ADD2324B93}" type="pres">
      <dgm:prSet presAssocID="{CEAD4E5A-2101-433F-9D74-69EDCCF578F8}" presName="rootText" presStyleLbl="node1" presStyleIdx="0" presStyleCnt="5"/>
      <dgm:spPr/>
      <dgm:t>
        <a:bodyPr/>
        <a:lstStyle/>
        <a:p>
          <a:endParaRPr lang="es-EC"/>
        </a:p>
      </dgm:t>
    </dgm:pt>
    <dgm:pt modelId="{9D0B0E55-6DE7-4D00-9F3F-9AE480B35F19}" type="pres">
      <dgm:prSet presAssocID="{CEAD4E5A-2101-433F-9D74-69EDCCF578F8}" presName="rootConnector" presStyleLbl="node1" presStyleIdx="0" presStyleCnt="5"/>
      <dgm:spPr/>
      <dgm:t>
        <a:bodyPr/>
        <a:lstStyle/>
        <a:p>
          <a:endParaRPr lang="es-EC"/>
        </a:p>
      </dgm:t>
    </dgm:pt>
    <dgm:pt modelId="{C73252E8-C72E-479E-9A6D-D2F0DCF49F7A}" type="pres">
      <dgm:prSet presAssocID="{CEAD4E5A-2101-433F-9D74-69EDCCF578F8}" presName="childShape" presStyleCnt="0"/>
      <dgm:spPr/>
    </dgm:pt>
    <dgm:pt modelId="{680AA02A-9C6B-4A33-BCAA-706B725CC6EE}" type="pres">
      <dgm:prSet presAssocID="{3C5F1560-DD10-42A9-B643-9DB568552EFC}" presName="Name13" presStyleLbl="parChTrans1D2" presStyleIdx="0" presStyleCnt="5"/>
      <dgm:spPr/>
      <dgm:t>
        <a:bodyPr/>
        <a:lstStyle/>
        <a:p>
          <a:endParaRPr lang="es-EC"/>
        </a:p>
      </dgm:t>
    </dgm:pt>
    <dgm:pt modelId="{97BB88DA-0F04-4341-9CA6-9CB590880DA8}" type="pres">
      <dgm:prSet presAssocID="{C232B03A-217E-4259-B77F-B908395B39A5}" presName="childText" presStyleLbl="bgAcc1" presStyleIdx="0" presStyleCnt="5" custScaleY="238239">
        <dgm:presLayoutVars>
          <dgm:bulletEnabled val="1"/>
        </dgm:presLayoutVars>
      </dgm:prSet>
      <dgm:spPr/>
      <dgm:t>
        <a:bodyPr/>
        <a:lstStyle/>
        <a:p>
          <a:endParaRPr lang="es-EC"/>
        </a:p>
      </dgm:t>
    </dgm:pt>
    <dgm:pt modelId="{70524BB6-EB08-46B4-B961-2A5991F8B1E2}" type="pres">
      <dgm:prSet presAssocID="{F26DFBB4-E76D-466A-A4C2-7585A0FD31ED}" presName="root" presStyleCnt="0"/>
      <dgm:spPr/>
    </dgm:pt>
    <dgm:pt modelId="{166B40E1-4ADF-4AE9-B90C-2F6F189B152B}" type="pres">
      <dgm:prSet presAssocID="{F26DFBB4-E76D-466A-A4C2-7585A0FD31ED}" presName="rootComposite" presStyleCnt="0"/>
      <dgm:spPr/>
    </dgm:pt>
    <dgm:pt modelId="{0E372C99-8ED9-4E71-BC70-E13B5988D0DB}" type="pres">
      <dgm:prSet presAssocID="{F26DFBB4-E76D-466A-A4C2-7585A0FD31ED}" presName="rootText" presStyleLbl="node1" presStyleIdx="1" presStyleCnt="5"/>
      <dgm:spPr/>
      <dgm:t>
        <a:bodyPr/>
        <a:lstStyle/>
        <a:p>
          <a:endParaRPr lang="es-EC"/>
        </a:p>
      </dgm:t>
    </dgm:pt>
    <dgm:pt modelId="{518EDAAE-FD1F-44A5-9A0F-9DD3684D5FD6}" type="pres">
      <dgm:prSet presAssocID="{F26DFBB4-E76D-466A-A4C2-7585A0FD31ED}" presName="rootConnector" presStyleLbl="node1" presStyleIdx="1" presStyleCnt="5"/>
      <dgm:spPr/>
      <dgm:t>
        <a:bodyPr/>
        <a:lstStyle/>
        <a:p>
          <a:endParaRPr lang="es-EC"/>
        </a:p>
      </dgm:t>
    </dgm:pt>
    <dgm:pt modelId="{7BAF4FF9-CA5F-4468-84F8-17B994F7661B}" type="pres">
      <dgm:prSet presAssocID="{F26DFBB4-E76D-466A-A4C2-7585A0FD31ED}" presName="childShape" presStyleCnt="0"/>
      <dgm:spPr/>
    </dgm:pt>
    <dgm:pt modelId="{8C0B8B36-FF6C-4DDB-A417-939CAD658742}" type="pres">
      <dgm:prSet presAssocID="{DF5E7363-DC58-4087-8870-8AE2120F9B20}" presName="Name13" presStyleLbl="parChTrans1D2" presStyleIdx="1" presStyleCnt="5"/>
      <dgm:spPr/>
      <dgm:t>
        <a:bodyPr/>
        <a:lstStyle/>
        <a:p>
          <a:endParaRPr lang="es-EC"/>
        </a:p>
      </dgm:t>
    </dgm:pt>
    <dgm:pt modelId="{C6E90F63-C758-40DA-88FC-40C636A2925C}" type="pres">
      <dgm:prSet presAssocID="{80DF3DB2-18E0-422A-A33B-9D06E751A2B8}" presName="childText" presStyleLbl="bgAcc1" presStyleIdx="1" presStyleCnt="5" custScaleY="296188">
        <dgm:presLayoutVars>
          <dgm:bulletEnabled val="1"/>
        </dgm:presLayoutVars>
      </dgm:prSet>
      <dgm:spPr/>
      <dgm:t>
        <a:bodyPr/>
        <a:lstStyle/>
        <a:p>
          <a:endParaRPr lang="es-EC"/>
        </a:p>
      </dgm:t>
    </dgm:pt>
    <dgm:pt modelId="{BC629FA1-37CD-4470-91B1-AE8496549DB0}" type="pres">
      <dgm:prSet presAssocID="{85379599-F255-4D43-99BF-E127A2733126}" presName="root" presStyleCnt="0"/>
      <dgm:spPr/>
    </dgm:pt>
    <dgm:pt modelId="{8353F34D-EF47-4A44-A26D-BABB5C46B551}" type="pres">
      <dgm:prSet presAssocID="{85379599-F255-4D43-99BF-E127A2733126}" presName="rootComposite" presStyleCnt="0"/>
      <dgm:spPr/>
    </dgm:pt>
    <dgm:pt modelId="{6C2B5077-5871-4D27-8550-35BCDDA2BECE}" type="pres">
      <dgm:prSet presAssocID="{85379599-F255-4D43-99BF-E127A2733126}" presName="rootText" presStyleLbl="node1" presStyleIdx="2" presStyleCnt="5"/>
      <dgm:spPr/>
      <dgm:t>
        <a:bodyPr/>
        <a:lstStyle/>
        <a:p>
          <a:endParaRPr lang="es-EC"/>
        </a:p>
      </dgm:t>
    </dgm:pt>
    <dgm:pt modelId="{8D8FFBD3-C564-4F8E-A9FF-3CE7B0910ED8}" type="pres">
      <dgm:prSet presAssocID="{85379599-F255-4D43-99BF-E127A2733126}" presName="rootConnector" presStyleLbl="node1" presStyleIdx="2" presStyleCnt="5"/>
      <dgm:spPr/>
      <dgm:t>
        <a:bodyPr/>
        <a:lstStyle/>
        <a:p>
          <a:endParaRPr lang="es-EC"/>
        </a:p>
      </dgm:t>
    </dgm:pt>
    <dgm:pt modelId="{D74B2903-50D0-4125-9930-82D665AF5848}" type="pres">
      <dgm:prSet presAssocID="{85379599-F255-4D43-99BF-E127A2733126}" presName="childShape" presStyleCnt="0"/>
      <dgm:spPr/>
    </dgm:pt>
    <dgm:pt modelId="{CDE69A71-6942-4C45-A191-0A18C49AA5BE}" type="pres">
      <dgm:prSet presAssocID="{2C4B4185-B93F-49B3-9B5C-738A00F03418}" presName="Name13" presStyleLbl="parChTrans1D2" presStyleIdx="2" presStyleCnt="5"/>
      <dgm:spPr/>
      <dgm:t>
        <a:bodyPr/>
        <a:lstStyle/>
        <a:p>
          <a:endParaRPr lang="es-EC"/>
        </a:p>
      </dgm:t>
    </dgm:pt>
    <dgm:pt modelId="{F275DE7D-AD5D-4350-AF1D-BCE8C3DEDF4D}" type="pres">
      <dgm:prSet presAssocID="{B19077C6-67DC-4732-BD9D-7171DFC1F704}" presName="childText" presStyleLbl="bgAcc1" presStyleIdx="2" presStyleCnt="5" custScaleY="256796">
        <dgm:presLayoutVars>
          <dgm:bulletEnabled val="1"/>
        </dgm:presLayoutVars>
      </dgm:prSet>
      <dgm:spPr/>
      <dgm:t>
        <a:bodyPr/>
        <a:lstStyle/>
        <a:p>
          <a:endParaRPr lang="es-EC"/>
        </a:p>
      </dgm:t>
    </dgm:pt>
    <dgm:pt modelId="{F2C07A63-C6B0-45BA-9831-5C6BE15CA4D6}" type="pres">
      <dgm:prSet presAssocID="{C58E6D85-9553-405A-B35A-09730FE49C7D}" presName="root" presStyleCnt="0"/>
      <dgm:spPr/>
    </dgm:pt>
    <dgm:pt modelId="{457285CA-DFD2-4422-A187-4A1163E6A20E}" type="pres">
      <dgm:prSet presAssocID="{C58E6D85-9553-405A-B35A-09730FE49C7D}" presName="rootComposite" presStyleCnt="0"/>
      <dgm:spPr/>
    </dgm:pt>
    <dgm:pt modelId="{B8ED5C80-BC59-413A-A8FC-BF065ED211B4}" type="pres">
      <dgm:prSet presAssocID="{C58E6D85-9553-405A-B35A-09730FE49C7D}" presName="rootText" presStyleLbl="node1" presStyleIdx="3" presStyleCnt="5" custScaleX="112347"/>
      <dgm:spPr/>
      <dgm:t>
        <a:bodyPr/>
        <a:lstStyle/>
        <a:p>
          <a:endParaRPr lang="es-EC"/>
        </a:p>
      </dgm:t>
    </dgm:pt>
    <dgm:pt modelId="{CAC1A326-800D-4BB2-A406-D401C5666737}" type="pres">
      <dgm:prSet presAssocID="{C58E6D85-9553-405A-B35A-09730FE49C7D}" presName="rootConnector" presStyleLbl="node1" presStyleIdx="3" presStyleCnt="5"/>
      <dgm:spPr/>
      <dgm:t>
        <a:bodyPr/>
        <a:lstStyle/>
        <a:p>
          <a:endParaRPr lang="es-EC"/>
        </a:p>
      </dgm:t>
    </dgm:pt>
    <dgm:pt modelId="{FAC8D638-8FF8-4CEA-B0ED-978A59952B3B}" type="pres">
      <dgm:prSet presAssocID="{C58E6D85-9553-405A-B35A-09730FE49C7D}" presName="childShape" presStyleCnt="0"/>
      <dgm:spPr/>
    </dgm:pt>
    <dgm:pt modelId="{9ACA4D04-E119-4338-935B-785CD230F534}" type="pres">
      <dgm:prSet presAssocID="{4F417895-DC5A-4281-BE5D-A5DA65C9574B}" presName="Name13" presStyleLbl="parChTrans1D2" presStyleIdx="3" presStyleCnt="5"/>
      <dgm:spPr/>
      <dgm:t>
        <a:bodyPr/>
        <a:lstStyle/>
        <a:p>
          <a:endParaRPr lang="es-EC"/>
        </a:p>
      </dgm:t>
    </dgm:pt>
    <dgm:pt modelId="{9A42E0E7-5149-4F0D-86C9-048C8C724F20}" type="pres">
      <dgm:prSet presAssocID="{651F5902-13E8-411E-81EE-1B7EB5EF4DF9}" presName="childText" presStyleLbl="bgAcc1" presStyleIdx="3" presStyleCnt="5" custScaleY="222330">
        <dgm:presLayoutVars>
          <dgm:bulletEnabled val="1"/>
        </dgm:presLayoutVars>
      </dgm:prSet>
      <dgm:spPr/>
      <dgm:t>
        <a:bodyPr/>
        <a:lstStyle/>
        <a:p>
          <a:endParaRPr lang="es-EC"/>
        </a:p>
      </dgm:t>
    </dgm:pt>
    <dgm:pt modelId="{9B5CFD34-F5ED-4B87-AAA4-1C3C8E30C850}" type="pres">
      <dgm:prSet presAssocID="{452DB5F5-C077-4393-B43B-8FCC8B104C2D}" presName="root" presStyleCnt="0"/>
      <dgm:spPr/>
    </dgm:pt>
    <dgm:pt modelId="{95480BCE-0CBA-46B2-A029-F420DEE82F06}" type="pres">
      <dgm:prSet presAssocID="{452DB5F5-C077-4393-B43B-8FCC8B104C2D}" presName="rootComposite" presStyleCnt="0"/>
      <dgm:spPr/>
    </dgm:pt>
    <dgm:pt modelId="{3964D677-5CAC-4558-8D05-32E9D7B63669}" type="pres">
      <dgm:prSet presAssocID="{452DB5F5-C077-4393-B43B-8FCC8B104C2D}" presName="rootText" presStyleLbl="node1" presStyleIdx="4" presStyleCnt="5"/>
      <dgm:spPr/>
      <dgm:t>
        <a:bodyPr/>
        <a:lstStyle/>
        <a:p>
          <a:endParaRPr lang="es-EC"/>
        </a:p>
      </dgm:t>
    </dgm:pt>
    <dgm:pt modelId="{388DF54E-DD08-44E8-A8C6-62F17EB239CB}" type="pres">
      <dgm:prSet presAssocID="{452DB5F5-C077-4393-B43B-8FCC8B104C2D}" presName="rootConnector" presStyleLbl="node1" presStyleIdx="4" presStyleCnt="5"/>
      <dgm:spPr/>
      <dgm:t>
        <a:bodyPr/>
        <a:lstStyle/>
        <a:p>
          <a:endParaRPr lang="es-EC"/>
        </a:p>
      </dgm:t>
    </dgm:pt>
    <dgm:pt modelId="{646DF971-89E3-4857-8108-B850BE46E247}" type="pres">
      <dgm:prSet presAssocID="{452DB5F5-C077-4393-B43B-8FCC8B104C2D}" presName="childShape" presStyleCnt="0"/>
      <dgm:spPr/>
    </dgm:pt>
    <dgm:pt modelId="{A0D6C782-7A68-4226-ACF1-55E63324F6AF}" type="pres">
      <dgm:prSet presAssocID="{97F0B70B-2FD9-4D94-A1FC-474A33057939}" presName="Name13" presStyleLbl="parChTrans1D2" presStyleIdx="4" presStyleCnt="5"/>
      <dgm:spPr/>
      <dgm:t>
        <a:bodyPr/>
        <a:lstStyle/>
        <a:p>
          <a:endParaRPr lang="es-EC"/>
        </a:p>
      </dgm:t>
    </dgm:pt>
    <dgm:pt modelId="{2BF0E6EF-ED19-4974-93D0-0F2114936B99}" type="pres">
      <dgm:prSet presAssocID="{D2F88764-4002-4CA7-8704-8DA118A8ECEE}" presName="childText" presStyleLbl="bgAcc1" presStyleIdx="4" presStyleCnt="5" custScaleY="219679">
        <dgm:presLayoutVars>
          <dgm:bulletEnabled val="1"/>
        </dgm:presLayoutVars>
      </dgm:prSet>
      <dgm:spPr/>
      <dgm:t>
        <a:bodyPr/>
        <a:lstStyle/>
        <a:p>
          <a:endParaRPr lang="es-EC"/>
        </a:p>
      </dgm:t>
    </dgm:pt>
  </dgm:ptLst>
  <dgm:cxnLst>
    <dgm:cxn modelId="{402F9BD9-4C22-4EDC-8FC3-B4AB1ABDC975}" srcId="{1B0B6959-D6A9-497A-B312-D2EBAB4D3A3A}" destId="{452DB5F5-C077-4393-B43B-8FCC8B104C2D}" srcOrd="4" destOrd="0" parTransId="{A735BFE9-C90F-492A-89C6-D78BCB29C5D2}" sibTransId="{1BF03589-610C-458C-AC7B-9DC466EEC0D7}"/>
    <dgm:cxn modelId="{72A12A32-86F6-451D-AB87-21DFB979AE40}" type="presOf" srcId="{C232B03A-217E-4259-B77F-B908395B39A5}" destId="{97BB88DA-0F04-4341-9CA6-9CB590880DA8}" srcOrd="0" destOrd="0" presId="urn:microsoft.com/office/officeart/2005/8/layout/hierarchy3"/>
    <dgm:cxn modelId="{2EF2082F-3F75-4BC5-93D5-FE6B9F7788ED}" srcId="{1B0B6959-D6A9-497A-B312-D2EBAB4D3A3A}" destId="{F26DFBB4-E76D-466A-A4C2-7585A0FD31ED}" srcOrd="1" destOrd="0" parTransId="{14D582CD-6AF0-442F-8C34-BEBF1B8E21E6}" sibTransId="{61504A0E-494E-40D3-A987-D8F0C23703AB}"/>
    <dgm:cxn modelId="{710F4CA3-2CC4-4A84-8701-1941A531A3E2}" srcId="{1B0B6959-D6A9-497A-B312-D2EBAB4D3A3A}" destId="{85379599-F255-4D43-99BF-E127A2733126}" srcOrd="2" destOrd="0" parTransId="{F1FA160F-F063-4B6A-BE5E-5875851F1996}" sibTransId="{E133F8EE-F1AF-4759-9CA0-85CADC2D95CB}"/>
    <dgm:cxn modelId="{A3D5E54A-2D39-4632-A738-4394941456BE}" type="presOf" srcId="{3C5F1560-DD10-42A9-B643-9DB568552EFC}" destId="{680AA02A-9C6B-4A33-BCAA-706B725CC6EE}" srcOrd="0" destOrd="0" presId="urn:microsoft.com/office/officeart/2005/8/layout/hierarchy3"/>
    <dgm:cxn modelId="{062D71A0-3FF5-484B-AC2A-62BB0CBEBF69}" type="presOf" srcId="{B19077C6-67DC-4732-BD9D-7171DFC1F704}" destId="{F275DE7D-AD5D-4350-AF1D-BCE8C3DEDF4D}" srcOrd="0" destOrd="0" presId="urn:microsoft.com/office/officeart/2005/8/layout/hierarchy3"/>
    <dgm:cxn modelId="{95BDC76D-F1F9-4842-9BCE-F7E33272CF07}" type="presOf" srcId="{C58E6D85-9553-405A-B35A-09730FE49C7D}" destId="{B8ED5C80-BC59-413A-A8FC-BF065ED211B4}" srcOrd="0" destOrd="0" presId="urn:microsoft.com/office/officeart/2005/8/layout/hierarchy3"/>
    <dgm:cxn modelId="{631ADAFA-4DFC-441B-9F50-0D5F34C8D35F}" srcId="{F26DFBB4-E76D-466A-A4C2-7585A0FD31ED}" destId="{80DF3DB2-18E0-422A-A33B-9D06E751A2B8}" srcOrd="0" destOrd="0" parTransId="{DF5E7363-DC58-4087-8870-8AE2120F9B20}" sibTransId="{0A6DBE9C-3EC3-4D98-9AE6-08ECBE59A719}"/>
    <dgm:cxn modelId="{A3846605-D291-4033-A8E0-B48A2974CBBA}" srcId="{C58E6D85-9553-405A-B35A-09730FE49C7D}" destId="{651F5902-13E8-411E-81EE-1B7EB5EF4DF9}" srcOrd="0" destOrd="0" parTransId="{4F417895-DC5A-4281-BE5D-A5DA65C9574B}" sibTransId="{754057A3-5DFD-4B9A-8BC6-E5C3B5D6ED11}"/>
    <dgm:cxn modelId="{FE7A6ACE-528B-40E9-A9DA-D3832547BA2F}" type="presOf" srcId="{1B0B6959-D6A9-497A-B312-D2EBAB4D3A3A}" destId="{1068B8B7-A3EF-43CE-8598-C8F9FA1BDD7F}" srcOrd="0" destOrd="0" presId="urn:microsoft.com/office/officeart/2005/8/layout/hierarchy3"/>
    <dgm:cxn modelId="{36C01B12-FD0B-478F-A5CA-31F1458D2799}" type="presOf" srcId="{2C4B4185-B93F-49B3-9B5C-738A00F03418}" destId="{CDE69A71-6942-4C45-A191-0A18C49AA5BE}" srcOrd="0" destOrd="0" presId="urn:microsoft.com/office/officeart/2005/8/layout/hierarchy3"/>
    <dgm:cxn modelId="{ED5B5CA2-C002-4AC1-A360-367FA83E3BD8}" type="presOf" srcId="{97F0B70B-2FD9-4D94-A1FC-474A33057939}" destId="{A0D6C782-7A68-4226-ACF1-55E63324F6AF}" srcOrd="0" destOrd="0" presId="urn:microsoft.com/office/officeart/2005/8/layout/hierarchy3"/>
    <dgm:cxn modelId="{C1B8144B-D1F4-4175-9E65-3D52BF266F8B}" srcId="{1B0B6959-D6A9-497A-B312-D2EBAB4D3A3A}" destId="{CEAD4E5A-2101-433F-9D74-69EDCCF578F8}" srcOrd="0" destOrd="0" parTransId="{0822ABDA-6148-4D94-81A7-F0CE70B39010}" sibTransId="{1D4DB836-BD9A-423C-9012-074B129AA2BE}"/>
    <dgm:cxn modelId="{2CDD4198-7DFA-444E-879E-F1A9E6E91110}" type="presOf" srcId="{CEAD4E5A-2101-433F-9D74-69EDCCF578F8}" destId="{F49ED118-DE54-4F20-AF83-48ADD2324B93}" srcOrd="0" destOrd="0" presId="urn:microsoft.com/office/officeart/2005/8/layout/hierarchy3"/>
    <dgm:cxn modelId="{61F44779-17B8-4BC5-BDE4-7E47E33FFB28}" srcId="{452DB5F5-C077-4393-B43B-8FCC8B104C2D}" destId="{D2F88764-4002-4CA7-8704-8DA118A8ECEE}" srcOrd="0" destOrd="0" parTransId="{97F0B70B-2FD9-4D94-A1FC-474A33057939}" sibTransId="{6D990F64-2CCB-4614-A93C-13C4FFFA7F0A}"/>
    <dgm:cxn modelId="{A8512537-CFAE-452B-8CE7-FB3DB4C41881}" type="presOf" srcId="{85379599-F255-4D43-99BF-E127A2733126}" destId="{6C2B5077-5871-4D27-8550-35BCDDA2BECE}" srcOrd="0" destOrd="0" presId="urn:microsoft.com/office/officeart/2005/8/layout/hierarchy3"/>
    <dgm:cxn modelId="{0F384F1A-C62B-4EA6-A50B-3682190FFA6D}" srcId="{85379599-F255-4D43-99BF-E127A2733126}" destId="{B19077C6-67DC-4732-BD9D-7171DFC1F704}" srcOrd="0" destOrd="0" parTransId="{2C4B4185-B93F-49B3-9B5C-738A00F03418}" sibTransId="{52892EC3-FAB1-4657-A8FB-13BDB26D9B79}"/>
    <dgm:cxn modelId="{56FD7598-B751-41F3-A52B-5DBC6C2756AB}" type="presOf" srcId="{85379599-F255-4D43-99BF-E127A2733126}" destId="{8D8FFBD3-C564-4F8E-A9FF-3CE7B0910ED8}" srcOrd="1" destOrd="0" presId="urn:microsoft.com/office/officeart/2005/8/layout/hierarchy3"/>
    <dgm:cxn modelId="{8998EA43-F173-4786-8719-9D7C54E29009}" type="presOf" srcId="{DF5E7363-DC58-4087-8870-8AE2120F9B20}" destId="{8C0B8B36-FF6C-4DDB-A417-939CAD658742}" srcOrd="0" destOrd="0" presId="urn:microsoft.com/office/officeart/2005/8/layout/hierarchy3"/>
    <dgm:cxn modelId="{A95E42AC-C569-4FB1-A427-CBCC9EB96538}" srcId="{1B0B6959-D6A9-497A-B312-D2EBAB4D3A3A}" destId="{C58E6D85-9553-405A-B35A-09730FE49C7D}" srcOrd="3" destOrd="0" parTransId="{91A00E74-6DA6-4B96-9300-8A011FCA260B}" sibTransId="{CDEE817D-897A-4558-A282-D5CB00C25E47}"/>
    <dgm:cxn modelId="{3594CB1F-8A57-4917-9ADC-312401496C5F}" type="presOf" srcId="{C58E6D85-9553-405A-B35A-09730FE49C7D}" destId="{CAC1A326-800D-4BB2-A406-D401C5666737}" srcOrd="1" destOrd="0" presId="urn:microsoft.com/office/officeart/2005/8/layout/hierarchy3"/>
    <dgm:cxn modelId="{7199C0A2-14A1-4E19-9A2C-82BB5F48B026}" type="presOf" srcId="{651F5902-13E8-411E-81EE-1B7EB5EF4DF9}" destId="{9A42E0E7-5149-4F0D-86C9-048C8C724F20}" srcOrd="0" destOrd="0" presId="urn:microsoft.com/office/officeart/2005/8/layout/hierarchy3"/>
    <dgm:cxn modelId="{70FF9230-B7B4-4AD7-B6A5-C9D4FCD9ACFA}" type="presOf" srcId="{452DB5F5-C077-4393-B43B-8FCC8B104C2D}" destId="{3964D677-5CAC-4558-8D05-32E9D7B63669}" srcOrd="0" destOrd="0" presId="urn:microsoft.com/office/officeart/2005/8/layout/hierarchy3"/>
    <dgm:cxn modelId="{E5E63BB1-FB42-493B-BA04-0AB1EC1D5432}" type="presOf" srcId="{F26DFBB4-E76D-466A-A4C2-7585A0FD31ED}" destId="{518EDAAE-FD1F-44A5-9A0F-9DD3684D5FD6}" srcOrd="1" destOrd="0" presId="urn:microsoft.com/office/officeart/2005/8/layout/hierarchy3"/>
    <dgm:cxn modelId="{E96A74CB-F94A-4AA9-9115-7C03A0809F5E}" type="presOf" srcId="{452DB5F5-C077-4393-B43B-8FCC8B104C2D}" destId="{388DF54E-DD08-44E8-A8C6-62F17EB239CB}" srcOrd="1" destOrd="0" presId="urn:microsoft.com/office/officeart/2005/8/layout/hierarchy3"/>
    <dgm:cxn modelId="{45C93A66-9507-4602-8CA7-BC2BF8E904EE}" type="presOf" srcId="{4F417895-DC5A-4281-BE5D-A5DA65C9574B}" destId="{9ACA4D04-E119-4338-935B-785CD230F534}" srcOrd="0" destOrd="0" presId="urn:microsoft.com/office/officeart/2005/8/layout/hierarchy3"/>
    <dgm:cxn modelId="{3E3B5017-E7FB-4140-840E-F970A93420B0}" type="presOf" srcId="{F26DFBB4-E76D-466A-A4C2-7585A0FD31ED}" destId="{0E372C99-8ED9-4E71-BC70-E13B5988D0DB}" srcOrd="0" destOrd="0" presId="urn:microsoft.com/office/officeart/2005/8/layout/hierarchy3"/>
    <dgm:cxn modelId="{C8AEA445-F0B3-40F5-8C0F-7F68554BACEE}" type="presOf" srcId="{CEAD4E5A-2101-433F-9D74-69EDCCF578F8}" destId="{9D0B0E55-6DE7-4D00-9F3F-9AE480B35F19}" srcOrd="1" destOrd="0" presId="urn:microsoft.com/office/officeart/2005/8/layout/hierarchy3"/>
    <dgm:cxn modelId="{BF10971A-8F81-4C8C-9CCF-A7070D4ADFFC}" type="presOf" srcId="{D2F88764-4002-4CA7-8704-8DA118A8ECEE}" destId="{2BF0E6EF-ED19-4974-93D0-0F2114936B99}" srcOrd="0" destOrd="0" presId="urn:microsoft.com/office/officeart/2005/8/layout/hierarchy3"/>
    <dgm:cxn modelId="{00AE276B-9CD8-44A6-ADCC-35757481AA6C}" type="presOf" srcId="{80DF3DB2-18E0-422A-A33B-9D06E751A2B8}" destId="{C6E90F63-C758-40DA-88FC-40C636A2925C}" srcOrd="0" destOrd="0" presId="urn:microsoft.com/office/officeart/2005/8/layout/hierarchy3"/>
    <dgm:cxn modelId="{6A3CE5FB-43F6-4AB5-95DA-B89D85879959}" srcId="{CEAD4E5A-2101-433F-9D74-69EDCCF578F8}" destId="{C232B03A-217E-4259-B77F-B908395B39A5}" srcOrd="0" destOrd="0" parTransId="{3C5F1560-DD10-42A9-B643-9DB568552EFC}" sibTransId="{38E24A39-40DC-437F-87D0-623D279817A9}"/>
    <dgm:cxn modelId="{5A77A6E9-B5CD-4CD2-B704-0168A8D43965}" type="presParOf" srcId="{1068B8B7-A3EF-43CE-8598-C8F9FA1BDD7F}" destId="{364CB5DE-09A5-428B-8469-84A8BAC0B5DF}" srcOrd="0" destOrd="0" presId="urn:microsoft.com/office/officeart/2005/8/layout/hierarchy3"/>
    <dgm:cxn modelId="{DC908BDB-AE9D-4409-9CCF-7759F3184BCB}" type="presParOf" srcId="{364CB5DE-09A5-428B-8469-84A8BAC0B5DF}" destId="{E50E44DE-2A71-42BA-A1E1-0B84852A1412}" srcOrd="0" destOrd="0" presId="urn:microsoft.com/office/officeart/2005/8/layout/hierarchy3"/>
    <dgm:cxn modelId="{5C811178-E3C6-44F5-A990-82008177BE30}" type="presParOf" srcId="{E50E44DE-2A71-42BA-A1E1-0B84852A1412}" destId="{F49ED118-DE54-4F20-AF83-48ADD2324B93}" srcOrd="0" destOrd="0" presId="urn:microsoft.com/office/officeart/2005/8/layout/hierarchy3"/>
    <dgm:cxn modelId="{B3DA3F47-946C-4518-BE37-51E0B1E5B97F}" type="presParOf" srcId="{E50E44DE-2A71-42BA-A1E1-0B84852A1412}" destId="{9D0B0E55-6DE7-4D00-9F3F-9AE480B35F19}" srcOrd="1" destOrd="0" presId="urn:microsoft.com/office/officeart/2005/8/layout/hierarchy3"/>
    <dgm:cxn modelId="{1673B355-FD96-452B-B5D3-8EFAC7042450}" type="presParOf" srcId="{364CB5DE-09A5-428B-8469-84A8BAC0B5DF}" destId="{C73252E8-C72E-479E-9A6D-D2F0DCF49F7A}" srcOrd="1" destOrd="0" presId="urn:microsoft.com/office/officeart/2005/8/layout/hierarchy3"/>
    <dgm:cxn modelId="{47608C5E-ABC2-407B-A216-E0DC4974114B}" type="presParOf" srcId="{C73252E8-C72E-479E-9A6D-D2F0DCF49F7A}" destId="{680AA02A-9C6B-4A33-BCAA-706B725CC6EE}" srcOrd="0" destOrd="0" presId="urn:microsoft.com/office/officeart/2005/8/layout/hierarchy3"/>
    <dgm:cxn modelId="{7B40AC63-EDA4-4698-AB4A-463C3A9B6645}" type="presParOf" srcId="{C73252E8-C72E-479E-9A6D-D2F0DCF49F7A}" destId="{97BB88DA-0F04-4341-9CA6-9CB590880DA8}" srcOrd="1" destOrd="0" presId="urn:microsoft.com/office/officeart/2005/8/layout/hierarchy3"/>
    <dgm:cxn modelId="{CE32AAAC-AE69-45A7-AEA5-95C285336F14}" type="presParOf" srcId="{1068B8B7-A3EF-43CE-8598-C8F9FA1BDD7F}" destId="{70524BB6-EB08-46B4-B961-2A5991F8B1E2}" srcOrd="1" destOrd="0" presId="urn:microsoft.com/office/officeart/2005/8/layout/hierarchy3"/>
    <dgm:cxn modelId="{C5E9F398-9F4B-4DA4-95CE-CE3FAD4C3410}" type="presParOf" srcId="{70524BB6-EB08-46B4-B961-2A5991F8B1E2}" destId="{166B40E1-4ADF-4AE9-B90C-2F6F189B152B}" srcOrd="0" destOrd="0" presId="urn:microsoft.com/office/officeart/2005/8/layout/hierarchy3"/>
    <dgm:cxn modelId="{F01755FA-B1CF-4FFF-A37F-E7F487C08DA3}" type="presParOf" srcId="{166B40E1-4ADF-4AE9-B90C-2F6F189B152B}" destId="{0E372C99-8ED9-4E71-BC70-E13B5988D0DB}" srcOrd="0" destOrd="0" presId="urn:microsoft.com/office/officeart/2005/8/layout/hierarchy3"/>
    <dgm:cxn modelId="{EA8DBAA5-DF3D-4109-A97F-27D344ECB72E}" type="presParOf" srcId="{166B40E1-4ADF-4AE9-B90C-2F6F189B152B}" destId="{518EDAAE-FD1F-44A5-9A0F-9DD3684D5FD6}" srcOrd="1" destOrd="0" presId="urn:microsoft.com/office/officeart/2005/8/layout/hierarchy3"/>
    <dgm:cxn modelId="{DE388A3C-D038-459C-AE0D-17FDB14DDD12}" type="presParOf" srcId="{70524BB6-EB08-46B4-B961-2A5991F8B1E2}" destId="{7BAF4FF9-CA5F-4468-84F8-17B994F7661B}" srcOrd="1" destOrd="0" presId="urn:microsoft.com/office/officeart/2005/8/layout/hierarchy3"/>
    <dgm:cxn modelId="{AD4F1CDB-FFC5-4B60-92F8-75FD9632E0C4}" type="presParOf" srcId="{7BAF4FF9-CA5F-4468-84F8-17B994F7661B}" destId="{8C0B8B36-FF6C-4DDB-A417-939CAD658742}" srcOrd="0" destOrd="0" presId="urn:microsoft.com/office/officeart/2005/8/layout/hierarchy3"/>
    <dgm:cxn modelId="{9643B491-F08C-426E-A6F1-B96E48352313}" type="presParOf" srcId="{7BAF4FF9-CA5F-4468-84F8-17B994F7661B}" destId="{C6E90F63-C758-40DA-88FC-40C636A2925C}" srcOrd="1" destOrd="0" presId="urn:microsoft.com/office/officeart/2005/8/layout/hierarchy3"/>
    <dgm:cxn modelId="{BECB1D2A-46BE-4CE2-ABDA-B550615E4ABC}" type="presParOf" srcId="{1068B8B7-A3EF-43CE-8598-C8F9FA1BDD7F}" destId="{BC629FA1-37CD-4470-91B1-AE8496549DB0}" srcOrd="2" destOrd="0" presId="urn:microsoft.com/office/officeart/2005/8/layout/hierarchy3"/>
    <dgm:cxn modelId="{8D4BBDD7-BCB8-429D-BE89-9619701F5A78}" type="presParOf" srcId="{BC629FA1-37CD-4470-91B1-AE8496549DB0}" destId="{8353F34D-EF47-4A44-A26D-BABB5C46B551}" srcOrd="0" destOrd="0" presId="urn:microsoft.com/office/officeart/2005/8/layout/hierarchy3"/>
    <dgm:cxn modelId="{53F9C076-274F-4875-B47D-901EC0939FA3}" type="presParOf" srcId="{8353F34D-EF47-4A44-A26D-BABB5C46B551}" destId="{6C2B5077-5871-4D27-8550-35BCDDA2BECE}" srcOrd="0" destOrd="0" presId="urn:microsoft.com/office/officeart/2005/8/layout/hierarchy3"/>
    <dgm:cxn modelId="{B5740A39-4376-4988-8B88-21DFE07D1CA6}" type="presParOf" srcId="{8353F34D-EF47-4A44-A26D-BABB5C46B551}" destId="{8D8FFBD3-C564-4F8E-A9FF-3CE7B0910ED8}" srcOrd="1" destOrd="0" presId="urn:microsoft.com/office/officeart/2005/8/layout/hierarchy3"/>
    <dgm:cxn modelId="{32D68249-58D4-42B7-BCAE-F745FB71116A}" type="presParOf" srcId="{BC629FA1-37CD-4470-91B1-AE8496549DB0}" destId="{D74B2903-50D0-4125-9930-82D665AF5848}" srcOrd="1" destOrd="0" presId="urn:microsoft.com/office/officeart/2005/8/layout/hierarchy3"/>
    <dgm:cxn modelId="{71C23606-E0DF-4890-8609-4009DF158D20}" type="presParOf" srcId="{D74B2903-50D0-4125-9930-82D665AF5848}" destId="{CDE69A71-6942-4C45-A191-0A18C49AA5BE}" srcOrd="0" destOrd="0" presId="urn:microsoft.com/office/officeart/2005/8/layout/hierarchy3"/>
    <dgm:cxn modelId="{2D991723-877B-4EDC-BBED-156294E415AE}" type="presParOf" srcId="{D74B2903-50D0-4125-9930-82D665AF5848}" destId="{F275DE7D-AD5D-4350-AF1D-BCE8C3DEDF4D}" srcOrd="1" destOrd="0" presId="urn:microsoft.com/office/officeart/2005/8/layout/hierarchy3"/>
    <dgm:cxn modelId="{8708FE52-10AA-4598-8B3A-99C5A0D9E198}" type="presParOf" srcId="{1068B8B7-A3EF-43CE-8598-C8F9FA1BDD7F}" destId="{F2C07A63-C6B0-45BA-9831-5C6BE15CA4D6}" srcOrd="3" destOrd="0" presId="urn:microsoft.com/office/officeart/2005/8/layout/hierarchy3"/>
    <dgm:cxn modelId="{A5D06423-4009-40C8-BF60-C0D2584EBD02}" type="presParOf" srcId="{F2C07A63-C6B0-45BA-9831-5C6BE15CA4D6}" destId="{457285CA-DFD2-4422-A187-4A1163E6A20E}" srcOrd="0" destOrd="0" presId="urn:microsoft.com/office/officeart/2005/8/layout/hierarchy3"/>
    <dgm:cxn modelId="{91488776-A9ED-4CC2-A6E6-B5932C28FA1E}" type="presParOf" srcId="{457285CA-DFD2-4422-A187-4A1163E6A20E}" destId="{B8ED5C80-BC59-413A-A8FC-BF065ED211B4}" srcOrd="0" destOrd="0" presId="urn:microsoft.com/office/officeart/2005/8/layout/hierarchy3"/>
    <dgm:cxn modelId="{38FD84B0-3E49-4F7B-B66E-CEC4AE01AFC5}" type="presParOf" srcId="{457285CA-DFD2-4422-A187-4A1163E6A20E}" destId="{CAC1A326-800D-4BB2-A406-D401C5666737}" srcOrd="1" destOrd="0" presId="urn:microsoft.com/office/officeart/2005/8/layout/hierarchy3"/>
    <dgm:cxn modelId="{1528E4A6-2FC0-49E5-AB00-12522D2380B2}" type="presParOf" srcId="{F2C07A63-C6B0-45BA-9831-5C6BE15CA4D6}" destId="{FAC8D638-8FF8-4CEA-B0ED-978A59952B3B}" srcOrd="1" destOrd="0" presId="urn:microsoft.com/office/officeart/2005/8/layout/hierarchy3"/>
    <dgm:cxn modelId="{AD4FC0A1-09CE-4AFE-9157-FC1DC68E629A}" type="presParOf" srcId="{FAC8D638-8FF8-4CEA-B0ED-978A59952B3B}" destId="{9ACA4D04-E119-4338-935B-785CD230F534}" srcOrd="0" destOrd="0" presId="urn:microsoft.com/office/officeart/2005/8/layout/hierarchy3"/>
    <dgm:cxn modelId="{D44E7000-00AA-446C-87BC-A500B7CC5F5C}" type="presParOf" srcId="{FAC8D638-8FF8-4CEA-B0ED-978A59952B3B}" destId="{9A42E0E7-5149-4F0D-86C9-048C8C724F20}" srcOrd="1" destOrd="0" presId="urn:microsoft.com/office/officeart/2005/8/layout/hierarchy3"/>
    <dgm:cxn modelId="{CF48B01F-B8CE-4D8B-828B-27F35E62AF70}" type="presParOf" srcId="{1068B8B7-A3EF-43CE-8598-C8F9FA1BDD7F}" destId="{9B5CFD34-F5ED-4B87-AAA4-1C3C8E30C850}" srcOrd="4" destOrd="0" presId="urn:microsoft.com/office/officeart/2005/8/layout/hierarchy3"/>
    <dgm:cxn modelId="{C5E86199-1E34-4428-AF9D-4145D580A279}" type="presParOf" srcId="{9B5CFD34-F5ED-4B87-AAA4-1C3C8E30C850}" destId="{95480BCE-0CBA-46B2-A029-F420DEE82F06}" srcOrd="0" destOrd="0" presId="urn:microsoft.com/office/officeart/2005/8/layout/hierarchy3"/>
    <dgm:cxn modelId="{C08E4A97-57D5-40A5-9377-72175F1CC5CC}" type="presParOf" srcId="{95480BCE-0CBA-46B2-A029-F420DEE82F06}" destId="{3964D677-5CAC-4558-8D05-32E9D7B63669}" srcOrd="0" destOrd="0" presId="urn:microsoft.com/office/officeart/2005/8/layout/hierarchy3"/>
    <dgm:cxn modelId="{3C20D08C-D1A1-4517-BAF0-64A94C083986}" type="presParOf" srcId="{95480BCE-0CBA-46B2-A029-F420DEE82F06}" destId="{388DF54E-DD08-44E8-A8C6-62F17EB239CB}" srcOrd="1" destOrd="0" presId="urn:microsoft.com/office/officeart/2005/8/layout/hierarchy3"/>
    <dgm:cxn modelId="{9EB3E9AA-9E9F-4342-87DC-291C3E8DA13F}" type="presParOf" srcId="{9B5CFD34-F5ED-4B87-AAA4-1C3C8E30C850}" destId="{646DF971-89E3-4857-8108-B850BE46E247}" srcOrd="1" destOrd="0" presId="urn:microsoft.com/office/officeart/2005/8/layout/hierarchy3"/>
    <dgm:cxn modelId="{60A4CF4A-2688-485A-96E4-CDD61FCA5E13}" type="presParOf" srcId="{646DF971-89E3-4857-8108-B850BE46E247}" destId="{A0D6C782-7A68-4226-ACF1-55E63324F6AF}" srcOrd="0" destOrd="0" presId="urn:microsoft.com/office/officeart/2005/8/layout/hierarchy3"/>
    <dgm:cxn modelId="{82E2A507-97F3-42D6-B66A-7E3448BA24B7}" type="presParOf" srcId="{646DF971-89E3-4857-8108-B850BE46E247}" destId="{2BF0E6EF-ED19-4974-93D0-0F2114936B9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1900E4-A1D7-48A8-A51F-5E87E30AF401}"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6E2BB1A3-3D77-493D-A21A-B638A0B877CD}">
      <dgm:prSet phldrT="[Texto]" custT="1"/>
      <dgm:spPr/>
      <dgm:t>
        <a:bodyPr/>
        <a:lstStyle/>
        <a:p>
          <a:r>
            <a:rPr lang="es-ES" sz="1400" dirty="0" smtClean="0">
              <a:latin typeface="+mj-lt"/>
            </a:rPr>
            <a:t>Se concluye un nivel regular, las principales causas de este resultado son: el deficiente sistema de soporte que tienen las aplicaciones para solucionar las quejas y los inconvenientes que los usuarios presentan en el momento de realizar su pedidos; y otras de las causas es el aspecto de la vestimenta y las mochilas que ocupan los motorizados para trasladar la comida, no cumplen con las expectativas de los usuarios.</a:t>
          </a:r>
          <a:endParaRPr lang="es-EC" sz="1400" dirty="0">
            <a:latin typeface="+mj-lt"/>
          </a:endParaRPr>
        </a:p>
      </dgm:t>
    </dgm:pt>
    <dgm:pt modelId="{30C3A91C-1583-4056-AF7B-41D3BBE9DC9B}" type="parTrans" cxnId="{2B5494EB-F36F-467D-8867-5C96B3629BDF}">
      <dgm:prSet/>
      <dgm:spPr/>
      <dgm:t>
        <a:bodyPr/>
        <a:lstStyle/>
        <a:p>
          <a:endParaRPr lang="es-EC" sz="1400">
            <a:latin typeface="+mj-lt"/>
          </a:endParaRPr>
        </a:p>
      </dgm:t>
    </dgm:pt>
    <dgm:pt modelId="{EE525551-F9C4-40EA-BD62-2497A6502E6F}" type="sibTrans" cxnId="{2B5494EB-F36F-467D-8867-5C96B3629BDF}">
      <dgm:prSet/>
      <dgm:spPr/>
      <dgm:t>
        <a:bodyPr/>
        <a:lstStyle/>
        <a:p>
          <a:endParaRPr lang="es-EC" sz="1400">
            <a:latin typeface="+mj-lt"/>
          </a:endParaRPr>
        </a:p>
      </dgm:t>
    </dgm:pt>
    <dgm:pt modelId="{F5FD062E-7AD8-4703-B4C2-4EE4BF3FDE46}">
      <dgm:prSet phldrT="[Texto]" custT="1"/>
      <dgm:spPr/>
      <dgm:t>
        <a:bodyPr/>
        <a:lstStyle/>
        <a:p>
          <a:r>
            <a:rPr lang="es-ES" sz="1400" dirty="0" smtClean="0">
              <a:latin typeface="+mj-lt"/>
            </a:rPr>
            <a:t>El resultado del nivel de satisfacción es diferente por sectores de residencia, el sector con menor nivel es el norte de Quito, la principal causa de este resultado es el tiempo  excesivo que debe esperar un usuario para recibir la solución a su requerimiento por parte de los asesores de la aplicación. El sector con mejor nivel es el Sur de Quito, los habitantes de este sector consideran que el sistema de rastreo de pedidos es la mejor característica de las aplicaciones, porque les genera seguridad del servicio y de la entrega de su comida.</a:t>
          </a:r>
          <a:endParaRPr lang="es-EC" sz="1400" dirty="0">
            <a:latin typeface="+mj-lt"/>
          </a:endParaRPr>
        </a:p>
      </dgm:t>
    </dgm:pt>
    <dgm:pt modelId="{F828E611-F41D-4591-8F04-5C5B086EF962}" type="parTrans" cxnId="{52C5F3C8-492E-4C52-809A-4145CAF60E96}">
      <dgm:prSet/>
      <dgm:spPr/>
      <dgm:t>
        <a:bodyPr/>
        <a:lstStyle/>
        <a:p>
          <a:endParaRPr lang="es-EC" sz="1400">
            <a:latin typeface="+mj-lt"/>
          </a:endParaRPr>
        </a:p>
      </dgm:t>
    </dgm:pt>
    <dgm:pt modelId="{53CA0D66-8E4D-4A1C-BA69-E0E3B8763A1B}" type="sibTrans" cxnId="{52C5F3C8-492E-4C52-809A-4145CAF60E96}">
      <dgm:prSet/>
      <dgm:spPr/>
      <dgm:t>
        <a:bodyPr/>
        <a:lstStyle/>
        <a:p>
          <a:endParaRPr lang="es-EC" sz="1400">
            <a:latin typeface="+mj-lt"/>
          </a:endParaRPr>
        </a:p>
      </dgm:t>
    </dgm:pt>
    <dgm:pt modelId="{26A407E6-3B79-4FEE-84B4-B580554C7D48}">
      <dgm:prSet phldrT="[Texto]" custT="1"/>
      <dgm:spPr/>
      <dgm:t>
        <a:bodyPr/>
        <a:lstStyle/>
        <a:p>
          <a:r>
            <a:rPr lang="es-ES" sz="1400" dirty="0" smtClean="0">
              <a:latin typeface="+mj-lt"/>
            </a:rPr>
            <a:t>El 80% de la población consideran que las promociones son un factor influyente en la experiencia de compra, las que tienen mayor influencia en los usuarios de las aplicaciones digitales de delivery son: 2x1, cupones digitales de descuento por primera compra, descuentos en productos específicos y 50% OFF. </a:t>
          </a:r>
          <a:endParaRPr lang="es-EC" sz="1400" dirty="0">
            <a:latin typeface="+mj-lt"/>
          </a:endParaRPr>
        </a:p>
      </dgm:t>
    </dgm:pt>
    <dgm:pt modelId="{C5646B6D-9660-4E79-9B34-6D0F860ECD3C}" type="parTrans" cxnId="{7F1807A2-30A9-42B0-9FB2-E0B2AED43008}">
      <dgm:prSet/>
      <dgm:spPr/>
      <dgm:t>
        <a:bodyPr/>
        <a:lstStyle/>
        <a:p>
          <a:endParaRPr lang="es-EC" sz="1400">
            <a:latin typeface="+mj-lt"/>
          </a:endParaRPr>
        </a:p>
      </dgm:t>
    </dgm:pt>
    <dgm:pt modelId="{B498B12E-FC8F-497B-9649-BCB40B421115}" type="sibTrans" cxnId="{7F1807A2-30A9-42B0-9FB2-E0B2AED43008}">
      <dgm:prSet/>
      <dgm:spPr/>
      <dgm:t>
        <a:bodyPr/>
        <a:lstStyle/>
        <a:p>
          <a:endParaRPr lang="es-EC" sz="1400">
            <a:latin typeface="+mj-lt"/>
          </a:endParaRPr>
        </a:p>
      </dgm:t>
    </dgm:pt>
    <dgm:pt modelId="{DC0B0E60-B6AE-4D03-A5C4-FEB7E69B8585}" type="pres">
      <dgm:prSet presAssocID="{D01900E4-A1D7-48A8-A51F-5E87E30AF401}" presName="Name0" presStyleCnt="0">
        <dgm:presLayoutVars>
          <dgm:chMax val="7"/>
          <dgm:chPref val="7"/>
          <dgm:dir/>
        </dgm:presLayoutVars>
      </dgm:prSet>
      <dgm:spPr/>
      <dgm:t>
        <a:bodyPr/>
        <a:lstStyle/>
        <a:p>
          <a:endParaRPr lang="es-EC"/>
        </a:p>
      </dgm:t>
    </dgm:pt>
    <dgm:pt modelId="{2ED426FD-330A-4191-8478-30333C012548}" type="pres">
      <dgm:prSet presAssocID="{D01900E4-A1D7-48A8-A51F-5E87E30AF401}" presName="Name1" presStyleCnt="0"/>
      <dgm:spPr/>
    </dgm:pt>
    <dgm:pt modelId="{2EC54460-92B4-4285-9E41-7F5C34A32A47}" type="pres">
      <dgm:prSet presAssocID="{D01900E4-A1D7-48A8-A51F-5E87E30AF401}" presName="cycle" presStyleCnt="0"/>
      <dgm:spPr/>
    </dgm:pt>
    <dgm:pt modelId="{6948602E-05B3-4309-A51B-6F49AA07CF91}" type="pres">
      <dgm:prSet presAssocID="{D01900E4-A1D7-48A8-A51F-5E87E30AF401}" presName="srcNode" presStyleLbl="node1" presStyleIdx="0" presStyleCnt="3"/>
      <dgm:spPr/>
    </dgm:pt>
    <dgm:pt modelId="{9C059FB5-77D7-4D70-A6B2-546336F63D06}" type="pres">
      <dgm:prSet presAssocID="{D01900E4-A1D7-48A8-A51F-5E87E30AF401}" presName="conn" presStyleLbl="parChTrans1D2" presStyleIdx="0" presStyleCnt="1"/>
      <dgm:spPr/>
      <dgm:t>
        <a:bodyPr/>
        <a:lstStyle/>
        <a:p>
          <a:endParaRPr lang="es-EC"/>
        </a:p>
      </dgm:t>
    </dgm:pt>
    <dgm:pt modelId="{998AE2B4-D546-456E-BFCF-D6AFD04F4C17}" type="pres">
      <dgm:prSet presAssocID="{D01900E4-A1D7-48A8-A51F-5E87E30AF401}" presName="extraNode" presStyleLbl="node1" presStyleIdx="0" presStyleCnt="3"/>
      <dgm:spPr/>
    </dgm:pt>
    <dgm:pt modelId="{5B8B9BB8-3658-4E9B-8FCE-516CC9EBD2D1}" type="pres">
      <dgm:prSet presAssocID="{D01900E4-A1D7-48A8-A51F-5E87E30AF401}" presName="dstNode" presStyleLbl="node1" presStyleIdx="0" presStyleCnt="3"/>
      <dgm:spPr/>
    </dgm:pt>
    <dgm:pt modelId="{0837931D-F673-439E-A66F-0165D3AFC69D}" type="pres">
      <dgm:prSet presAssocID="{6E2BB1A3-3D77-493D-A21A-B638A0B877CD}" presName="text_1" presStyleLbl="node1" presStyleIdx="0" presStyleCnt="3">
        <dgm:presLayoutVars>
          <dgm:bulletEnabled val="1"/>
        </dgm:presLayoutVars>
      </dgm:prSet>
      <dgm:spPr/>
      <dgm:t>
        <a:bodyPr/>
        <a:lstStyle/>
        <a:p>
          <a:endParaRPr lang="es-EC"/>
        </a:p>
      </dgm:t>
    </dgm:pt>
    <dgm:pt modelId="{79A9B7BE-44ED-45C1-BB6B-712D7701B2D6}" type="pres">
      <dgm:prSet presAssocID="{6E2BB1A3-3D77-493D-A21A-B638A0B877CD}" presName="accent_1" presStyleCnt="0"/>
      <dgm:spPr/>
    </dgm:pt>
    <dgm:pt modelId="{AA40E2FA-5589-44B2-8D87-5A6CFDA53127}" type="pres">
      <dgm:prSet presAssocID="{6E2BB1A3-3D77-493D-A21A-B638A0B877CD}" presName="accentRepeatNode" presStyleLbl="solidFgAcc1" presStyleIdx="0" presStyleCnt="3"/>
      <dgm:spPr/>
    </dgm:pt>
    <dgm:pt modelId="{BDEF45A5-09C8-4FEE-B2FE-78BB4C5FBEEB}" type="pres">
      <dgm:prSet presAssocID="{F5FD062E-7AD8-4703-B4C2-4EE4BF3FDE46}" presName="text_2" presStyleLbl="node1" presStyleIdx="1" presStyleCnt="3" custScaleY="148181">
        <dgm:presLayoutVars>
          <dgm:bulletEnabled val="1"/>
        </dgm:presLayoutVars>
      </dgm:prSet>
      <dgm:spPr/>
      <dgm:t>
        <a:bodyPr/>
        <a:lstStyle/>
        <a:p>
          <a:endParaRPr lang="es-EC"/>
        </a:p>
      </dgm:t>
    </dgm:pt>
    <dgm:pt modelId="{5B81C355-A4E7-482B-A9E1-FF4600294CCA}" type="pres">
      <dgm:prSet presAssocID="{F5FD062E-7AD8-4703-B4C2-4EE4BF3FDE46}" presName="accent_2" presStyleCnt="0"/>
      <dgm:spPr/>
    </dgm:pt>
    <dgm:pt modelId="{F6BEB132-301B-4AC3-B7C6-D13D3A548B6E}" type="pres">
      <dgm:prSet presAssocID="{F5FD062E-7AD8-4703-B4C2-4EE4BF3FDE46}" presName="accentRepeatNode" presStyleLbl="solidFgAcc1" presStyleIdx="1" presStyleCnt="3"/>
      <dgm:spPr/>
    </dgm:pt>
    <dgm:pt modelId="{BF2CFB5E-35F0-4873-86FB-0E6AB936FA69}" type="pres">
      <dgm:prSet presAssocID="{26A407E6-3B79-4FEE-84B4-B580554C7D48}" presName="text_3" presStyleLbl="node1" presStyleIdx="2" presStyleCnt="3">
        <dgm:presLayoutVars>
          <dgm:bulletEnabled val="1"/>
        </dgm:presLayoutVars>
      </dgm:prSet>
      <dgm:spPr/>
      <dgm:t>
        <a:bodyPr/>
        <a:lstStyle/>
        <a:p>
          <a:endParaRPr lang="es-EC"/>
        </a:p>
      </dgm:t>
    </dgm:pt>
    <dgm:pt modelId="{2BEC4527-A8B1-4F71-831A-D319874A89A7}" type="pres">
      <dgm:prSet presAssocID="{26A407E6-3B79-4FEE-84B4-B580554C7D48}" presName="accent_3" presStyleCnt="0"/>
      <dgm:spPr/>
    </dgm:pt>
    <dgm:pt modelId="{48D6C0BC-98D0-40FE-A500-F4E0BC6EB8D8}" type="pres">
      <dgm:prSet presAssocID="{26A407E6-3B79-4FEE-84B4-B580554C7D48}" presName="accentRepeatNode" presStyleLbl="solidFgAcc1" presStyleIdx="2" presStyleCnt="3"/>
      <dgm:spPr/>
    </dgm:pt>
  </dgm:ptLst>
  <dgm:cxnLst>
    <dgm:cxn modelId="{8DA97B36-A326-45A5-9B41-5033DAE0BF9A}" type="presOf" srcId="{EE525551-F9C4-40EA-BD62-2497A6502E6F}" destId="{9C059FB5-77D7-4D70-A6B2-546336F63D06}" srcOrd="0" destOrd="0" presId="urn:microsoft.com/office/officeart/2008/layout/VerticalCurvedList"/>
    <dgm:cxn modelId="{03506ECD-4C7D-4C6A-B42A-2BBFC0EAD01D}" type="presOf" srcId="{26A407E6-3B79-4FEE-84B4-B580554C7D48}" destId="{BF2CFB5E-35F0-4873-86FB-0E6AB936FA69}" srcOrd="0" destOrd="0" presId="urn:microsoft.com/office/officeart/2008/layout/VerticalCurvedList"/>
    <dgm:cxn modelId="{2B5494EB-F36F-467D-8867-5C96B3629BDF}" srcId="{D01900E4-A1D7-48A8-A51F-5E87E30AF401}" destId="{6E2BB1A3-3D77-493D-A21A-B638A0B877CD}" srcOrd="0" destOrd="0" parTransId="{30C3A91C-1583-4056-AF7B-41D3BBE9DC9B}" sibTransId="{EE525551-F9C4-40EA-BD62-2497A6502E6F}"/>
    <dgm:cxn modelId="{91015A81-B824-4CBF-A281-B7F4E5F909E7}" type="presOf" srcId="{F5FD062E-7AD8-4703-B4C2-4EE4BF3FDE46}" destId="{BDEF45A5-09C8-4FEE-B2FE-78BB4C5FBEEB}" srcOrd="0" destOrd="0" presId="urn:microsoft.com/office/officeart/2008/layout/VerticalCurvedList"/>
    <dgm:cxn modelId="{AE66EFB0-534F-4E72-B47A-8A12F429B3B8}" type="presOf" srcId="{D01900E4-A1D7-48A8-A51F-5E87E30AF401}" destId="{DC0B0E60-B6AE-4D03-A5C4-FEB7E69B8585}" srcOrd="0" destOrd="0" presId="urn:microsoft.com/office/officeart/2008/layout/VerticalCurvedList"/>
    <dgm:cxn modelId="{52C5F3C8-492E-4C52-809A-4145CAF60E96}" srcId="{D01900E4-A1D7-48A8-A51F-5E87E30AF401}" destId="{F5FD062E-7AD8-4703-B4C2-4EE4BF3FDE46}" srcOrd="1" destOrd="0" parTransId="{F828E611-F41D-4591-8F04-5C5B086EF962}" sibTransId="{53CA0D66-8E4D-4A1C-BA69-E0E3B8763A1B}"/>
    <dgm:cxn modelId="{7F1807A2-30A9-42B0-9FB2-E0B2AED43008}" srcId="{D01900E4-A1D7-48A8-A51F-5E87E30AF401}" destId="{26A407E6-3B79-4FEE-84B4-B580554C7D48}" srcOrd="2" destOrd="0" parTransId="{C5646B6D-9660-4E79-9B34-6D0F860ECD3C}" sibTransId="{B498B12E-FC8F-497B-9649-BCB40B421115}"/>
    <dgm:cxn modelId="{146406D7-13EC-4B1E-BF29-54641F792E3B}" type="presOf" srcId="{6E2BB1A3-3D77-493D-A21A-B638A0B877CD}" destId="{0837931D-F673-439E-A66F-0165D3AFC69D}" srcOrd="0" destOrd="0" presId="urn:microsoft.com/office/officeart/2008/layout/VerticalCurvedList"/>
    <dgm:cxn modelId="{F304B005-4D14-4B31-B7F6-B8FE872EC4C6}" type="presParOf" srcId="{DC0B0E60-B6AE-4D03-A5C4-FEB7E69B8585}" destId="{2ED426FD-330A-4191-8478-30333C012548}" srcOrd="0" destOrd="0" presId="urn:microsoft.com/office/officeart/2008/layout/VerticalCurvedList"/>
    <dgm:cxn modelId="{BA671B4D-2C12-4A5C-9328-3EB3B94160BB}" type="presParOf" srcId="{2ED426FD-330A-4191-8478-30333C012548}" destId="{2EC54460-92B4-4285-9E41-7F5C34A32A47}" srcOrd="0" destOrd="0" presId="urn:microsoft.com/office/officeart/2008/layout/VerticalCurvedList"/>
    <dgm:cxn modelId="{411FEAF4-4F15-4E12-BF2F-38A8C9D09B34}" type="presParOf" srcId="{2EC54460-92B4-4285-9E41-7F5C34A32A47}" destId="{6948602E-05B3-4309-A51B-6F49AA07CF91}" srcOrd="0" destOrd="0" presId="urn:microsoft.com/office/officeart/2008/layout/VerticalCurvedList"/>
    <dgm:cxn modelId="{38339C1A-8219-48AE-9F2D-07195759EADC}" type="presParOf" srcId="{2EC54460-92B4-4285-9E41-7F5C34A32A47}" destId="{9C059FB5-77D7-4D70-A6B2-546336F63D06}" srcOrd="1" destOrd="0" presId="urn:microsoft.com/office/officeart/2008/layout/VerticalCurvedList"/>
    <dgm:cxn modelId="{5CC91713-773A-4436-B48D-E59979D4A433}" type="presParOf" srcId="{2EC54460-92B4-4285-9E41-7F5C34A32A47}" destId="{998AE2B4-D546-456E-BFCF-D6AFD04F4C17}" srcOrd="2" destOrd="0" presId="urn:microsoft.com/office/officeart/2008/layout/VerticalCurvedList"/>
    <dgm:cxn modelId="{0BD6D609-DB1B-4DD3-A352-32EA8D8077FA}" type="presParOf" srcId="{2EC54460-92B4-4285-9E41-7F5C34A32A47}" destId="{5B8B9BB8-3658-4E9B-8FCE-516CC9EBD2D1}" srcOrd="3" destOrd="0" presId="urn:microsoft.com/office/officeart/2008/layout/VerticalCurvedList"/>
    <dgm:cxn modelId="{ACB34281-9EAE-4053-A0F5-F921E186AA91}" type="presParOf" srcId="{2ED426FD-330A-4191-8478-30333C012548}" destId="{0837931D-F673-439E-A66F-0165D3AFC69D}" srcOrd="1" destOrd="0" presId="urn:microsoft.com/office/officeart/2008/layout/VerticalCurvedList"/>
    <dgm:cxn modelId="{69816EA6-B638-4B21-AB71-9D208382A756}" type="presParOf" srcId="{2ED426FD-330A-4191-8478-30333C012548}" destId="{79A9B7BE-44ED-45C1-BB6B-712D7701B2D6}" srcOrd="2" destOrd="0" presId="urn:microsoft.com/office/officeart/2008/layout/VerticalCurvedList"/>
    <dgm:cxn modelId="{3C6B6D44-07A0-47B0-B2F5-A92ED8865224}" type="presParOf" srcId="{79A9B7BE-44ED-45C1-BB6B-712D7701B2D6}" destId="{AA40E2FA-5589-44B2-8D87-5A6CFDA53127}" srcOrd="0" destOrd="0" presId="urn:microsoft.com/office/officeart/2008/layout/VerticalCurvedList"/>
    <dgm:cxn modelId="{844B4773-F0C9-4756-AB92-665D447A55C1}" type="presParOf" srcId="{2ED426FD-330A-4191-8478-30333C012548}" destId="{BDEF45A5-09C8-4FEE-B2FE-78BB4C5FBEEB}" srcOrd="3" destOrd="0" presId="urn:microsoft.com/office/officeart/2008/layout/VerticalCurvedList"/>
    <dgm:cxn modelId="{D731E297-C5D7-4811-8DC5-295521496D11}" type="presParOf" srcId="{2ED426FD-330A-4191-8478-30333C012548}" destId="{5B81C355-A4E7-482B-A9E1-FF4600294CCA}" srcOrd="4" destOrd="0" presId="urn:microsoft.com/office/officeart/2008/layout/VerticalCurvedList"/>
    <dgm:cxn modelId="{A1DA6B3E-2F80-413D-806A-E522F8708F8D}" type="presParOf" srcId="{5B81C355-A4E7-482B-A9E1-FF4600294CCA}" destId="{F6BEB132-301B-4AC3-B7C6-D13D3A548B6E}" srcOrd="0" destOrd="0" presId="urn:microsoft.com/office/officeart/2008/layout/VerticalCurvedList"/>
    <dgm:cxn modelId="{05879EBC-F714-44BE-AB2D-A36F0A05C7F8}" type="presParOf" srcId="{2ED426FD-330A-4191-8478-30333C012548}" destId="{BF2CFB5E-35F0-4873-86FB-0E6AB936FA69}" srcOrd="5" destOrd="0" presId="urn:microsoft.com/office/officeart/2008/layout/VerticalCurvedList"/>
    <dgm:cxn modelId="{52501356-7EB0-41A4-8AC8-1F64F8AA26EB}" type="presParOf" srcId="{2ED426FD-330A-4191-8478-30333C012548}" destId="{2BEC4527-A8B1-4F71-831A-D319874A89A7}" srcOrd="6" destOrd="0" presId="urn:microsoft.com/office/officeart/2008/layout/VerticalCurvedList"/>
    <dgm:cxn modelId="{A3721C13-FA7E-4203-BF9B-3007F651BAC5}" type="presParOf" srcId="{2BEC4527-A8B1-4F71-831A-D319874A89A7}" destId="{48D6C0BC-98D0-40FE-A500-F4E0BC6EB8D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1900E4-A1D7-48A8-A51F-5E87E30AF401}"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6E2BB1A3-3D77-493D-A21A-B638A0B877CD}">
      <dgm:prSet phldrT="[Texto]" custT="1"/>
      <dgm:spPr/>
      <dgm:t>
        <a:bodyPr/>
        <a:lstStyle/>
        <a:p>
          <a:r>
            <a:rPr lang="es-ES" sz="1400" dirty="0" smtClean="0">
              <a:latin typeface="+mj-lt"/>
            </a:rPr>
            <a:t>Dentro de la población de estudio, el 3,3% señaló que es preferible recibir el servicio de entrega de comida rápida a domicilio de aplicaciones como Appedir, Delivereo y Aplicaciones independientes a las mencionadas ya que la calidad del servicio puede ser diferente.</a:t>
          </a:r>
          <a:endParaRPr lang="es-EC" sz="1400" dirty="0">
            <a:latin typeface="+mj-lt"/>
          </a:endParaRPr>
        </a:p>
      </dgm:t>
    </dgm:pt>
    <dgm:pt modelId="{30C3A91C-1583-4056-AF7B-41D3BBE9DC9B}" type="parTrans" cxnId="{2B5494EB-F36F-467D-8867-5C96B3629BDF}">
      <dgm:prSet/>
      <dgm:spPr/>
      <dgm:t>
        <a:bodyPr/>
        <a:lstStyle/>
        <a:p>
          <a:endParaRPr lang="es-EC" sz="1400">
            <a:latin typeface="+mj-lt"/>
          </a:endParaRPr>
        </a:p>
      </dgm:t>
    </dgm:pt>
    <dgm:pt modelId="{EE525551-F9C4-40EA-BD62-2497A6502E6F}" type="sibTrans" cxnId="{2B5494EB-F36F-467D-8867-5C96B3629BDF}">
      <dgm:prSet/>
      <dgm:spPr/>
      <dgm:t>
        <a:bodyPr/>
        <a:lstStyle/>
        <a:p>
          <a:endParaRPr lang="es-EC" sz="1400">
            <a:latin typeface="+mj-lt"/>
          </a:endParaRPr>
        </a:p>
      </dgm:t>
    </dgm:pt>
    <dgm:pt modelId="{F5FD062E-7AD8-4703-B4C2-4EE4BF3FDE46}">
      <dgm:prSet phldrT="[Texto]" custT="1"/>
      <dgm:spPr/>
      <dgm:t>
        <a:bodyPr/>
        <a:lstStyle/>
        <a:p>
          <a:r>
            <a:rPr lang="es-ES" sz="1400" dirty="0" smtClean="0">
              <a:latin typeface="+mj-lt"/>
            </a:rPr>
            <a:t>La presente investigación concluye que  el tiempo de entrega del producto, los beneficios entregados en las promociones, el servicio del personal motorizado y la información requerida de los productos son puntos que los usuarios lo perciben como importantes para determinar si el servicio ofertado es de calidad, es decir, las expectativas van de la mano con la experiencia de compra.</a:t>
          </a:r>
          <a:endParaRPr lang="es-EC" sz="1400" dirty="0">
            <a:latin typeface="+mj-lt"/>
          </a:endParaRPr>
        </a:p>
      </dgm:t>
    </dgm:pt>
    <dgm:pt modelId="{F828E611-F41D-4591-8F04-5C5B086EF962}" type="parTrans" cxnId="{52C5F3C8-492E-4C52-809A-4145CAF60E96}">
      <dgm:prSet/>
      <dgm:spPr/>
      <dgm:t>
        <a:bodyPr/>
        <a:lstStyle/>
        <a:p>
          <a:endParaRPr lang="es-EC" sz="1400">
            <a:latin typeface="+mj-lt"/>
          </a:endParaRPr>
        </a:p>
      </dgm:t>
    </dgm:pt>
    <dgm:pt modelId="{53CA0D66-8E4D-4A1C-BA69-E0E3B8763A1B}" type="sibTrans" cxnId="{52C5F3C8-492E-4C52-809A-4145CAF60E96}">
      <dgm:prSet/>
      <dgm:spPr/>
      <dgm:t>
        <a:bodyPr/>
        <a:lstStyle/>
        <a:p>
          <a:endParaRPr lang="es-EC" sz="1400">
            <a:latin typeface="+mj-lt"/>
          </a:endParaRPr>
        </a:p>
      </dgm:t>
    </dgm:pt>
    <dgm:pt modelId="{DC0B0E60-B6AE-4D03-A5C4-FEB7E69B8585}" type="pres">
      <dgm:prSet presAssocID="{D01900E4-A1D7-48A8-A51F-5E87E30AF401}" presName="Name0" presStyleCnt="0">
        <dgm:presLayoutVars>
          <dgm:chMax val="7"/>
          <dgm:chPref val="7"/>
          <dgm:dir/>
        </dgm:presLayoutVars>
      </dgm:prSet>
      <dgm:spPr/>
      <dgm:t>
        <a:bodyPr/>
        <a:lstStyle/>
        <a:p>
          <a:endParaRPr lang="es-EC"/>
        </a:p>
      </dgm:t>
    </dgm:pt>
    <dgm:pt modelId="{2ED426FD-330A-4191-8478-30333C012548}" type="pres">
      <dgm:prSet presAssocID="{D01900E4-A1D7-48A8-A51F-5E87E30AF401}" presName="Name1" presStyleCnt="0"/>
      <dgm:spPr/>
    </dgm:pt>
    <dgm:pt modelId="{2EC54460-92B4-4285-9E41-7F5C34A32A47}" type="pres">
      <dgm:prSet presAssocID="{D01900E4-A1D7-48A8-A51F-5E87E30AF401}" presName="cycle" presStyleCnt="0"/>
      <dgm:spPr/>
    </dgm:pt>
    <dgm:pt modelId="{6948602E-05B3-4309-A51B-6F49AA07CF91}" type="pres">
      <dgm:prSet presAssocID="{D01900E4-A1D7-48A8-A51F-5E87E30AF401}" presName="srcNode" presStyleLbl="node1" presStyleIdx="0" presStyleCnt="2"/>
      <dgm:spPr/>
    </dgm:pt>
    <dgm:pt modelId="{9C059FB5-77D7-4D70-A6B2-546336F63D06}" type="pres">
      <dgm:prSet presAssocID="{D01900E4-A1D7-48A8-A51F-5E87E30AF401}" presName="conn" presStyleLbl="parChTrans1D2" presStyleIdx="0" presStyleCnt="1"/>
      <dgm:spPr/>
      <dgm:t>
        <a:bodyPr/>
        <a:lstStyle/>
        <a:p>
          <a:endParaRPr lang="es-EC"/>
        </a:p>
      </dgm:t>
    </dgm:pt>
    <dgm:pt modelId="{998AE2B4-D546-456E-BFCF-D6AFD04F4C17}" type="pres">
      <dgm:prSet presAssocID="{D01900E4-A1D7-48A8-A51F-5E87E30AF401}" presName="extraNode" presStyleLbl="node1" presStyleIdx="0" presStyleCnt="2"/>
      <dgm:spPr/>
    </dgm:pt>
    <dgm:pt modelId="{5B8B9BB8-3658-4E9B-8FCE-516CC9EBD2D1}" type="pres">
      <dgm:prSet presAssocID="{D01900E4-A1D7-48A8-A51F-5E87E30AF401}" presName="dstNode" presStyleLbl="node1" presStyleIdx="0" presStyleCnt="2"/>
      <dgm:spPr/>
    </dgm:pt>
    <dgm:pt modelId="{0837931D-F673-439E-A66F-0165D3AFC69D}" type="pres">
      <dgm:prSet presAssocID="{6E2BB1A3-3D77-493D-A21A-B638A0B877CD}" presName="text_1" presStyleLbl="node1" presStyleIdx="0" presStyleCnt="2">
        <dgm:presLayoutVars>
          <dgm:bulletEnabled val="1"/>
        </dgm:presLayoutVars>
      </dgm:prSet>
      <dgm:spPr/>
      <dgm:t>
        <a:bodyPr/>
        <a:lstStyle/>
        <a:p>
          <a:endParaRPr lang="es-EC"/>
        </a:p>
      </dgm:t>
    </dgm:pt>
    <dgm:pt modelId="{79A9B7BE-44ED-45C1-BB6B-712D7701B2D6}" type="pres">
      <dgm:prSet presAssocID="{6E2BB1A3-3D77-493D-A21A-B638A0B877CD}" presName="accent_1" presStyleCnt="0"/>
      <dgm:spPr/>
    </dgm:pt>
    <dgm:pt modelId="{AA40E2FA-5589-44B2-8D87-5A6CFDA53127}" type="pres">
      <dgm:prSet presAssocID="{6E2BB1A3-3D77-493D-A21A-B638A0B877CD}" presName="accentRepeatNode" presStyleLbl="solidFgAcc1" presStyleIdx="0" presStyleCnt="2"/>
      <dgm:spPr/>
    </dgm:pt>
    <dgm:pt modelId="{BDEF45A5-09C8-4FEE-B2FE-78BB4C5FBEEB}" type="pres">
      <dgm:prSet presAssocID="{F5FD062E-7AD8-4703-B4C2-4EE4BF3FDE46}" presName="text_2" presStyleLbl="node1" presStyleIdx="1" presStyleCnt="2">
        <dgm:presLayoutVars>
          <dgm:bulletEnabled val="1"/>
        </dgm:presLayoutVars>
      </dgm:prSet>
      <dgm:spPr/>
      <dgm:t>
        <a:bodyPr/>
        <a:lstStyle/>
        <a:p>
          <a:endParaRPr lang="es-EC"/>
        </a:p>
      </dgm:t>
    </dgm:pt>
    <dgm:pt modelId="{5B81C355-A4E7-482B-A9E1-FF4600294CCA}" type="pres">
      <dgm:prSet presAssocID="{F5FD062E-7AD8-4703-B4C2-4EE4BF3FDE46}" presName="accent_2" presStyleCnt="0"/>
      <dgm:spPr/>
    </dgm:pt>
    <dgm:pt modelId="{F6BEB132-301B-4AC3-B7C6-D13D3A548B6E}" type="pres">
      <dgm:prSet presAssocID="{F5FD062E-7AD8-4703-B4C2-4EE4BF3FDE46}" presName="accentRepeatNode" presStyleLbl="solidFgAcc1" presStyleIdx="1" presStyleCnt="2"/>
      <dgm:spPr/>
    </dgm:pt>
  </dgm:ptLst>
  <dgm:cxnLst>
    <dgm:cxn modelId="{D98E35CA-2C97-4EEC-8E0F-B8482C4BDA98}" type="presOf" srcId="{EE525551-F9C4-40EA-BD62-2497A6502E6F}" destId="{9C059FB5-77D7-4D70-A6B2-546336F63D06}" srcOrd="0" destOrd="0" presId="urn:microsoft.com/office/officeart/2008/layout/VerticalCurvedList"/>
    <dgm:cxn modelId="{67F260E5-C746-49D7-A14D-BAC0B7B5EBBA}" type="presOf" srcId="{D01900E4-A1D7-48A8-A51F-5E87E30AF401}" destId="{DC0B0E60-B6AE-4D03-A5C4-FEB7E69B8585}" srcOrd="0" destOrd="0" presId="urn:microsoft.com/office/officeart/2008/layout/VerticalCurvedList"/>
    <dgm:cxn modelId="{2B5494EB-F36F-467D-8867-5C96B3629BDF}" srcId="{D01900E4-A1D7-48A8-A51F-5E87E30AF401}" destId="{6E2BB1A3-3D77-493D-A21A-B638A0B877CD}" srcOrd="0" destOrd="0" parTransId="{30C3A91C-1583-4056-AF7B-41D3BBE9DC9B}" sibTransId="{EE525551-F9C4-40EA-BD62-2497A6502E6F}"/>
    <dgm:cxn modelId="{52C5F3C8-492E-4C52-809A-4145CAF60E96}" srcId="{D01900E4-A1D7-48A8-A51F-5E87E30AF401}" destId="{F5FD062E-7AD8-4703-B4C2-4EE4BF3FDE46}" srcOrd="1" destOrd="0" parTransId="{F828E611-F41D-4591-8F04-5C5B086EF962}" sibTransId="{53CA0D66-8E4D-4A1C-BA69-E0E3B8763A1B}"/>
    <dgm:cxn modelId="{153923F6-9F3F-45BF-9142-5A3482A00A03}" type="presOf" srcId="{F5FD062E-7AD8-4703-B4C2-4EE4BF3FDE46}" destId="{BDEF45A5-09C8-4FEE-B2FE-78BB4C5FBEEB}" srcOrd="0" destOrd="0" presId="urn:microsoft.com/office/officeart/2008/layout/VerticalCurvedList"/>
    <dgm:cxn modelId="{D6FC392A-2692-47E5-81D1-45F97E0234E4}" type="presOf" srcId="{6E2BB1A3-3D77-493D-A21A-B638A0B877CD}" destId="{0837931D-F673-439E-A66F-0165D3AFC69D}" srcOrd="0" destOrd="0" presId="urn:microsoft.com/office/officeart/2008/layout/VerticalCurvedList"/>
    <dgm:cxn modelId="{3CD10548-1E56-4A0F-9E94-61FBFBD9EAE6}" type="presParOf" srcId="{DC0B0E60-B6AE-4D03-A5C4-FEB7E69B8585}" destId="{2ED426FD-330A-4191-8478-30333C012548}" srcOrd="0" destOrd="0" presId="urn:microsoft.com/office/officeart/2008/layout/VerticalCurvedList"/>
    <dgm:cxn modelId="{C213118A-5C17-4D9A-B125-62591DBB0D63}" type="presParOf" srcId="{2ED426FD-330A-4191-8478-30333C012548}" destId="{2EC54460-92B4-4285-9E41-7F5C34A32A47}" srcOrd="0" destOrd="0" presId="urn:microsoft.com/office/officeart/2008/layout/VerticalCurvedList"/>
    <dgm:cxn modelId="{56DC2880-CF98-4C5E-BE03-B06E25BDDBD0}" type="presParOf" srcId="{2EC54460-92B4-4285-9E41-7F5C34A32A47}" destId="{6948602E-05B3-4309-A51B-6F49AA07CF91}" srcOrd="0" destOrd="0" presId="urn:microsoft.com/office/officeart/2008/layout/VerticalCurvedList"/>
    <dgm:cxn modelId="{BCAEDEC6-954E-4B4C-97F3-C3E2F6310398}" type="presParOf" srcId="{2EC54460-92B4-4285-9E41-7F5C34A32A47}" destId="{9C059FB5-77D7-4D70-A6B2-546336F63D06}" srcOrd="1" destOrd="0" presId="urn:microsoft.com/office/officeart/2008/layout/VerticalCurvedList"/>
    <dgm:cxn modelId="{CA0E5B6A-210C-450A-B79E-DF431632A200}" type="presParOf" srcId="{2EC54460-92B4-4285-9E41-7F5C34A32A47}" destId="{998AE2B4-D546-456E-BFCF-D6AFD04F4C17}" srcOrd="2" destOrd="0" presId="urn:microsoft.com/office/officeart/2008/layout/VerticalCurvedList"/>
    <dgm:cxn modelId="{F231BF3B-491E-4544-BEB3-1FD4A80468D2}" type="presParOf" srcId="{2EC54460-92B4-4285-9E41-7F5C34A32A47}" destId="{5B8B9BB8-3658-4E9B-8FCE-516CC9EBD2D1}" srcOrd="3" destOrd="0" presId="urn:microsoft.com/office/officeart/2008/layout/VerticalCurvedList"/>
    <dgm:cxn modelId="{9B0364F3-5DAB-4F4B-98C6-9EC07B1B946F}" type="presParOf" srcId="{2ED426FD-330A-4191-8478-30333C012548}" destId="{0837931D-F673-439E-A66F-0165D3AFC69D}" srcOrd="1" destOrd="0" presId="urn:microsoft.com/office/officeart/2008/layout/VerticalCurvedList"/>
    <dgm:cxn modelId="{B73BB347-D7ED-4B70-A980-7CCE456159E5}" type="presParOf" srcId="{2ED426FD-330A-4191-8478-30333C012548}" destId="{79A9B7BE-44ED-45C1-BB6B-712D7701B2D6}" srcOrd="2" destOrd="0" presId="urn:microsoft.com/office/officeart/2008/layout/VerticalCurvedList"/>
    <dgm:cxn modelId="{121858D8-4589-4390-BD9E-D22BCB2508C5}" type="presParOf" srcId="{79A9B7BE-44ED-45C1-BB6B-712D7701B2D6}" destId="{AA40E2FA-5589-44B2-8D87-5A6CFDA53127}" srcOrd="0" destOrd="0" presId="urn:microsoft.com/office/officeart/2008/layout/VerticalCurvedList"/>
    <dgm:cxn modelId="{51CA669A-3649-41F2-9F47-AC40FD4C3F13}" type="presParOf" srcId="{2ED426FD-330A-4191-8478-30333C012548}" destId="{BDEF45A5-09C8-4FEE-B2FE-78BB4C5FBEEB}" srcOrd="3" destOrd="0" presId="urn:microsoft.com/office/officeart/2008/layout/VerticalCurvedList"/>
    <dgm:cxn modelId="{F87A9ADA-2748-4DAE-96F5-5AFB9BD978B3}" type="presParOf" srcId="{2ED426FD-330A-4191-8478-30333C012548}" destId="{5B81C355-A4E7-482B-A9E1-FF4600294CCA}" srcOrd="4" destOrd="0" presId="urn:microsoft.com/office/officeart/2008/layout/VerticalCurvedList"/>
    <dgm:cxn modelId="{D615F785-128F-4691-ACE8-B72A27B70464}" type="presParOf" srcId="{5B81C355-A4E7-482B-A9E1-FF4600294CCA}" destId="{F6BEB132-301B-4AC3-B7C6-D13D3A548B6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1900E4-A1D7-48A8-A51F-5E87E30AF401}"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6E2BB1A3-3D77-493D-A21A-B638A0B877CD}">
      <dgm:prSet phldrT="[Texto]" custT="1"/>
      <dgm:spPr/>
      <dgm:t>
        <a:bodyPr/>
        <a:lstStyle/>
        <a:p>
          <a:r>
            <a:rPr lang="es-EC" sz="1400" dirty="0" smtClean="0">
              <a:latin typeface="+mj-lt"/>
            </a:rPr>
            <a:t>Las aplicaciones digitales de delivery deben manejar un departamento de operaciones, donde se evalué constantemente el servicio que ofrece su floja de motorizados, adicional que gestione la entrega de uniformes e insumos de trabajo, ya que esto les va a permitir entregar un servicio de calidad y reconocimiento de la marca.</a:t>
          </a:r>
          <a:endParaRPr lang="es-EC" sz="1400" dirty="0">
            <a:latin typeface="+mj-lt"/>
          </a:endParaRPr>
        </a:p>
      </dgm:t>
    </dgm:pt>
    <dgm:pt modelId="{30C3A91C-1583-4056-AF7B-41D3BBE9DC9B}" type="parTrans" cxnId="{2B5494EB-F36F-467D-8867-5C96B3629BDF}">
      <dgm:prSet/>
      <dgm:spPr/>
      <dgm:t>
        <a:bodyPr/>
        <a:lstStyle/>
        <a:p>
          <a:endParaRPr lang="es-EC" sz="1400">
            <a:latin typeface="+mj-lt"/>
          </a:endParaRPr>
        </a:p>
      </dgm:t>
    </dgm:pt>
    <dgm:pt modelId="{EE525551-F9C4-40EA-BD62-2497A6502E6F}" type="sibTrans" cxnId="{2B5494EB-F36F-467D-8867-5C96B3629BDF}">
      <dgm:prSet/>
      <dgm:spPr/>
      <dgm:t>
        <a:bodyPr/>
        <a:lstStyle/>
        <a:p>
          <a:endParaRPr lang="es-EC" sz="1400">
            <a:latin typeface="+mj-lt"/>
          </a:endParaRPr>
        </a:p>
      </dgm:t>
    </dgm:pt>
    <dgm:pt modelId="{CFD9CE38-426D-40D2-8E56-FC3829651CB1}">
      <dgm:prSet phldrT="[Texto]" custT="1"/>
      <dgm:spPr/>
      <dgm:t>
        <a:bodyPr/>
        <a:lstStyle/>
        <a:p>
          <a:r>
            <a:rPr lang="es-EC" sz="1400" dirty="0" smtClean="0">
              <a:latin typeface="+mj-lt"/>
            </a:rPr>
            <a:t>Las aplicaciones digitales de delivery deben trabajar en buscar la excelencia en la calidad del servicio que ofrecen, porque esto les permitirá captar nuevos clientes y fidelizar a los actuales.</a:t>
          </a:r>
          <a:endParaRPr lang="es-EC" sz="1400" dirty="0">
            <a:latin typeface="+mj-lt"/>
          </a:endParaRPr>
        </a:p>
      </dgm:t>
    </dgm:pt>
    <dgm:pt modelId="{9764AD87-622E-48B3-9833-254A2EB6F9E1}" type="parTrans" cxnId="{BAAF3EB7-5D11-49A7-8F07-7F1961BABC60}">
      <dgm:prSet/>
      <dgm:spPr/>
      <dgm:t>
        <a:bodyPr/>
        <a:lstStyle/>
        <a:p>
          <a:endParaRPr lang="es-EC" sz="1400">
            <a:latin typeface="+mj-lt"/>
          </a:endParaRPr>
        </a:p>
      </dgm:t>
    </dgm:pt>
    <dgm:pt modelId="{E1C3EAA2-62B6-4F66-81C4-E3BBC2C48AC4}" type="sibTrans" cxnId="{BAAF3EB7-5D11-49A7-8F07-7F1961BABC60}">
      <dgm:prSet/>
      <dgm:spPr/>
      <dgm:t>
        <a:bodyPr/>
        <a:lstStyle/>
        <a:p>
          <a:endParaRPr lang="es-EC" sz="1400">
            <a:latin typeface="+mj-lt"/>
          </a:endParaRPr>
        </a:p>
      </dgm:t>
    </dgm:pt>
    <dgm:pt modelId="{9FD5AE06-F50B-4A4E-826A-83C7DA9E2534}">
      <dgm:prSet phldrT="[Texto]" custT="1"/>
      <dgm:spPr/>
      <dgm:t>
        <a:bodyPr/>
        <a:lstStyle/>
        <a:p>
          <a:r>
            <a:rPr lang="es-EC" sz="1400" dirty="0" smtClean="0">
              <a:latin typeface="+mj-lt"/>
            </a:rPr>
            <a:t>El manejo del personal encargado en ofrecer soluciones a los requerimientos y a las quejas reportadas por los usuarios, debe ser más eficiente y eficaz, manejar un programa constante de capacitación y actualización de conocimientos; en el caso que la aplicación maneje un sistema automatizado de respuesta para el cliente, debe cambiar este proceso y adaptarlo a un equipo de trabajo humano.</a:t>
          </a:r>
          <a:endParaRPr lang="es-EC" sz="1400" dirty="0">
            <a:latin typeface="+mj-lt"/>
          </a:endParaRPr>
        </a:p>
      </dgm:t>
    </dgm:pt>
    <dgm:pt modelId="{E3FAD4DF-49BF-416F-9EA6-6976EAC564BE}" type="parTrans" cxnId="{20C8A1E6-DB18-4192-9C12-987E607F6A87}">
      <dgm:prSet/>
      <dgm:spPr/>
      <dgm:t>
        <a:bodyPr/>
        <a:lstStyle/>
        <a:p>
          <a:endParaRPr lang="es-EC" sz="1400">
            <a:latin typeface="+mj-lt"/>
          </a:endParaRPr>
        </a:p>
      </dgm:t>
    </dgm:pt>
    <dgm:pt modelId="{D2FC6F43-7663-4AA0-B7EC-F71570C69419}" type="sibTrans" cxnId="{20C8A1E6-DB18-4192-9C12-987E607F6A87}">
      <dgm:prSet/>
      <dgm:spPr/>
      <dgm:t>
        <a:bodyPr/>
        <a:lstStyle/>
        <a:p>
          <a:endParaRPr lang="es-EC" sz="1400">
            <a:latin typeface="+mj-lt"/>
          </a:endParaRPr>
        </a:p>
      </dgm:t>
    </dgm:pt>
    <dgm:pt modelId="{2F6D4155-6713-4DBB-8670-05229E4D4541}">
      <dgm:prSet phldrT="[Texto]" custT="1"/>
      <dgm:spPr/>
      <dgm:t>
        <a:bodyPr/>
        <a:lstStyle/>
        <a:p>
          <a:r>
            <a:rPr lang="es-EC" sz="1400" dirty="0" smtClean="0">
              <a:latin typeface="+mj-lt"/>
            </a:rPr>
            <a:t>Las aplicaciones digitales deben realizar una investigación de mercado de cada una de sus zonas de entrega, identificar su Bayer persona, y las debilidades que tienen en cada sector, esto les va a permitir mejorar su calidad de servicio y crear estrategias para captar y aumentar sus usuarios.</a:t>
          </a:r>
          <a:endParaRPr lang="es-EC" sz="1400" dirty="0">
            <a:latin typeface="+mj-lt"/>
          </a:endParaRPr>
        </a:p>
      </dgm:t>
    </dgm:pt>
    <dgm:pt modelId="{75A2769C-9FCA-4AFB-883D-71F2FC460F7C}" type="parTrans" cxnId="{9D58B284-3F5F-42F3-9C87-FEC1984FA4FA}">
      <dgm:prSet/>
      <dgm:spPr/>
      <dgm:t>
        <a:bodyPr/>
        <a:lstStyle/>
        <a:p>
          <a:endParaRPr lang="es-EC" sz="1400">
            <a:latin typeface="+mj-lt"/>
          </a:endParaRPr>
        </a:p>
      </dgm:t>
    </dgm:pt>
    <dgm:pt modelId="{6D82559F-74E3-41E8-88A2-7A66B19A2A5A}" type="sibTrans" cxnId="{9D58B284-3F5F-42F3-9C87-FEC1984FA4FA}">
      <dgm:prSet/>
      <dgm:spPr/>
      <dgm:t>
        <a:bodyPr/>
        <a:lstStyle/>
        <a:p>
          <a:endParaRPr lang="es-EC" sz="1400">
            <a:latin typeface="+mj-lt"/>
          </a:endParaRPr>
        </a:p>
      </dgm:t>
    </dgm:pt>
    <dgm:pt modelId="{DC0B0E60-B6AE-4D03-A5C4-FEB7E69B8585}" type="pres">
      <dgm:prSet presAssocID="{D01900E4-A1D7-48A8-A51F-5E87E30AF401}" presName="Name0" presStyleCnt="0">
        <dgm:presLayoutVars>
          <dgm:chMax val="7"/>
          <dgm:chPref val="7"/>
          <dgm:dir/>
        </dgm:presLayoutVars>
      </dgm:prSet>
      <dgm:spPr/>
      <dgm:t>
        <a:bodyPr/>
        <a:lstStyle/>
        <a:p>
          <a:endParaRPr lang="es-EC"/>
        </a:p>
      </dgm:t>
    </dgm:pt>
    <dgm:pt modelId="{2ED426FD-330A-4191-8478-30333C012548}" type="pres">
      <dgm:prSet presAssocID="{D01900E4-A1D7-48A8-A51F-5E87E30AF401}" presName="Name1" presStyleCnt="0"/>
      <dgm:spPr/>
    </dgm:pt>
    <dgm:pt modelId="{2EC54460-92B4-4285-9E41-7F5C34A32A47}" type="pres">
      <dgm:prSet presAssocID="{D01900E4-A1D7-48A8-A51F-5E87E30AF401}" presName="cycle" presStyleCnt="0"/>
      <dgm:spPr/>
    </dgm:pt>
    <dgm:pt modelId="{6948602E-05B3-4309-A51B-6F49AA07CF91}" type="pres">
      <dgm:prSet presAssocID="{D01900E4-A1D7-48A8-A51F-5E87E30AF401}" presName="srcNode" presStyleLbl="node1" presStyleIdx="0" presStyleCnt="4"/>
      <dgm:spPr/>
    </dgm:pt>
    <dgm:pt modelId="{9C059FB5-77D7-4D70-A6B2-546336F63D06}" type="pres">
      <dgm:prSet presAssocID="{D01900E4-A1D7-48A8-A51F-5E87E30AF401}" presName="conn" presStyleLbl="parChTrans1D2" presStyleIdx="0" presStyleCnt="1"/>
      <dgm:spPr/>
      <dgm:t>
        <a:bodyPr/>
        <a:lstStyle/>
        <a:p>
          <a:endParaRPr lang="es-EC"/>
        </a:p>
      </dgm:t>
    </dgm:pt>
    <dgm:pt modelId="{998AE2B4-D546-456E-BFCF-D6AFD04F4C17}" type="pres">
      <dgm:prSet presAssocID="{D01900E4-A1D7-48A8-A51F-5E87E30AF401}" presName="extraNode" presStyleLbl="node1" presStyleIdx="0" presStyleCnt="4"/>
      <dgm:spPr/>
    </dgm:pt>
    <dgm:pt modelId="{5B8B9BB8-3658-4E9B-8FCE-516CC9EBD2D1}" type="pres">
      <dgm:prSet presAssocID="{D01900E4-A1D7-48A8-A51F-5E87E30AF401}" presName="dstNode" presStyleLbl="node1" presStyleIdx="0" presStyleCnt="4"/>
      <dgm:spPr/>
    </dgm:pt>
    <dgm:pt modelId="{D05BB459-8AC6-40B3-B39F-196C71D355F8}" type="pres">
      <dgm:prSet presAssocID="{CFD9CE38-426D-40D2-8E56-FC3829651CB1}" presName="text_1" presStyleLbl="node1" presStyleIdx="0" presStyleCnt="4">
        <dgm:presLayoutVars>
          <dgm:bulletEnabled val="1"/>
        </dgm:presLayoutVars>
      </dgm:prSet>
      <dgm:spPr/>
      <dgm:t>
        <a:bodyPr/>
        <a:lstStyle/>
        <a:p>
          <a:endParaRPr lang="es-EC"/>
        </a:p>
      </dgm:t>
    </dgm:pt>
    <dgm:pt modelId="{2736BD14-823C-4137-ADB1-FBA1A062F95B}" type="pres">
      <dgm:prSet presAssocID="{CFD9CE38-426D-40D2-8E56-FC3829651CB1}" presName="accent_1" presStyleCnt="0"/>
      <dgm:spPr/>
    </dgm:pt>
    <dgm:pt modelId="{B7E60A2E-5545-4D9A-BA45-C42A76331F1D}" type="pres">
      <dgm:prSet presAssocID="{CFD9CE38-426D-40D2-8E56-FC3829651CB1}" presName="accentRepeatNode" presStyleLbl="solidFgAcc1" presStyleIdx="0" presStyleCnt="4"/>
      <dgm:spPr/>
    </dgm:pt>
    <dgm:pt modelId="{06BEE20F-4971-498E-AC70-39F3E117983F}" type="pres">
      <dgm:prSet presAssocID="{9FD5AE06-F50B-4A4E-826A-83C7DA9E2534}" presName="text_2" presStyleLbl="node1" presStyleIdx="1" presStyleCnt="4">
        <dgm:presLayoutVars>
          <dgm:bulletEnabled val="1"/>
        </dgm:presLayoutVars>
      </dgm:prSet>
      <dgm:spPr/>
      <dgm:t>
        <a:bodyPr/>
        <a:lstStyle/>
        <a:p>
          <a:endParaRPr lang="es-EC"/>
        </a:p>
      </dgm:t>
    </dgm:pt>
    <dgm:pt modelId="{9F3880E6-71DF-4BB5-B5D3-92BD395D27F2}" type="pres">
      <dgm:prSet presAssocID="{9FD5AE06-F50B-4A4E-826A-83C7DA9E2534}" presName="accent_2" presStyleCnt="0"/>
      <dgm:spPr/>
    </dgm:pt>
    <dgm:pt modelId="{49325719-BDBC-4B30-BA7F-65E0F9FD6871}" type="pres">
      <dgm:prSet presAssocID="{9FD5AE06-F50B-4A4E-826A-83C7DA9E2534}" presName="accentRepeatNode" presStyleLbl="solidFgAcc1" presStyleIdx="1" presStyleCnt="4"/>
      <dgm:spPr/>
    </dgm:pt>
    <dgm:pt modelId="{60C99B48-A796-48AE-8843-DF5B8FBACB6B}" type="pres">
      <dgm:prSet presAssocID="{6E2BB1A3-3D77-493D-A21A-B638A0B877CD}" presName="text_3" presStyleLbl="node1" presStyleIdx="2" presStyleCnt="4">
        <dgm:presLayoutVars>
          <dgm:bulletEnabled val="1"/>
        </dgm:presLayoutVars>
      </dgm:prSet>
      <dgm:spPr/>
      <dgm:t>
        <a:bodyPr/>
        <a:lstStyle/>
        <a:p>
          <a:endParaRPr lang="es-EC"/>
        </a:p>
      </dgm:t>
    </dgm:pt>
    <dgm:pt modelId="{AB5B489B-F80B-4C9A-A3D7-3789250054A4}" type="pres">
      <dgm:prSet presAssocID="{6E2BB1A3-3D77-493D-A21A-B638A0B877CD}" presName="accent_3" presStyleCnt="0"/>
      <dgm:spPr/>
    </dgm:pt>
    <dgm:pt modelId="{AA40E2FA-5589-44B2-8D87-5A6CFDA53127}" type="pres">
      <dgm:prSet presAssocID="{6E2BB1A3-3D77-493D-A21A-B638A0B877CD}" presName="accentRepeatNode" presStyleLbl="solidFgAcc1" presStyleIdx="2" presStyleCnt="4"/>
      <dgm:spPr/>
    </dgm:pt>
    <dgm:pt modelId="{B1FAA0D1-2DAC-4ED1-B2AB-B48712EDDE36}" type="pres">
      <dgm:prSet presAssocID="{2F6D4155-6713-4DBB-8670-05229E4D4541}" presName="text_4" presStyleLbl="node1" presStyleIdx="3" presStyleCnt="4">
        <dgm:presLayoutVars>
          <dgm:bulletEnabled val="1"/>
        </dgm:presLayoutVars>
      </dgm:prSet>
      <dgm:spPr/>
      <dgm:t>
        <a:bodyPr/>
        <a:lstStyle/>
        <a:p>
          <a:endParaRPr lang="es-EC"/>
        </a:p>
      </dgm:t>
    </dgm:pt>
    <dgm:pt modelId="{5ADC0896-0682-4594-96C4-99E087032B74}" type="pres">
      <dgm:prSet presAssocID="{2F6D4155-6713-4DBB-8670-05229E4D4541}" presName="accent_4" presStyleCnt="0"/>
      <dgm:spPr/>
    </dgm:pt>
    <dgm:pt modelId="{6EFABFE3-E2E3-40D2-A99D-5847495B8970}" type="pres">
      <dgm:prSet presAssocID="{2F6D4155-6713-4DBB-8670-05229E4D4541}" presName="accentRepeatNode" presStyleLbl="solidFgAcc1" presStyleIdx="3" presStyleCnt="4"/>
      <dgm:spPr/>
    </dgm:pt>
  </dgm:ptLst>
  <dgm:cxnLst>
    <dgm:cxn modelId="{B5BD0FA3-F0FE-418F-8E27-FD076268BEA3}" type="presOf" srcId="{9FD5AE06-F50B-4A4E-826A-83C7DA9E2534}" destId="{06BEE20F-4971-498E-AC70-39F3E117983F}" srcOrd="0" destOrd="0" presId="urn:microsoft.com/office/officeart/2008/layout/VerticalCurvedList"/>
    <dgm:cxn modelId="{BAAF3EB7-5D11-49A7-8F07-7F1961BABC60}" srcId="{D01900E4-A1D7-48A8-A51F-5E87E30AF401}" destId="{CFD9CE38-426D-40D2-8E56-FC3829651CB1}" srcOrd="0" destOrd="0" parTransId="{9764AD87-622E-48B3-9833-254A2EB6F9E1}" sibTransId="{E1C3EAA2-62B6-4F66-81C4-E3BBC2C48AC4}"/>
    <dgm:cxn modelId="{D3D1B1B4-A677-47B9-8A05-DEF58A626772}" type="presOf" srcId="{E1C3EAA2-62B6-4F66-81C4-E3BBC2C48AC4}" destId="{9C059FB5-77D7-4D70-A6B2-546336F63D06}" srcOrd="0" destOrd="0" presId="urn:microsoft.com/office/officeart/2008/layout/VerticalCurvedList"/>
    <dgm:cxn modelId="{858EF17C-3289-4580-AEFB-DD1019489528}" type="presOf" srcId="{6E2BB1A3-3D77-493D-A21A-B638A0B877CD}" destId="{60C99B48-A796-48AE-8843-DF5B8FBACB6B}" srcOrd="0" destOrd="0" presId="urn:microsoft.com/office/officeart/2008/layout/VerticalCurvedList"/>
    <dgm:cxn modelId="{F31AB91D-6E52-421F-8A41-1E80B5CAB96F}" type="presOf" srcId="{2F6D4155-6713-4DBB-8670-05229E4D4541}" destId="{B1FAA0D1-2DAC-4ED1-B2AB-B48712EDDE36}" srcOrd="0" destOrd="0" presId="urn:microsoft.com/office/officeart/2008/layout/VerticalCurvedList"/>
    <dgm:cxn modelId="{7F96450A-15EB-47AF-89D4-A075815FE08D}" type="presOf" srcId="{CFD9CE38-426D-40D2-8E56-FC3829651CB1}" destId="{D05BB459-8AC6-40B3-B39F-196C71D355F8}" srcOrd="0" destOrd="0" presId="urn:microsoft.com/office/officeart/2008/layout/VerticalCurvedList"/>
    <dgm:cxn modelId="{2B5494EB-F36F-467D-8867-5C96B3629BDF}" srcId="{D01900E4-A1D7-48A8-A51F-5E87E30AF401}" destId="{6E2BB1A3-3D77-493D-A21A-B638A0B877CD}" srcOrd="2" destOrd="0" parTransId="{30C3A91C-1583-4056-AF7B-41D3BBE9DC9B}" sibTransId="{EE525551-F9C4-40EA-BD62-2497A6502E6F}"/>
    <dgm:cxn modelId="{20C8A1E6-DB18-4192-9C12-987E607F6A87}" srcId="{D01900E4-A1D7-48A8-A51F-5E87E30AF401}" destId="{9FD5AE06-F50B-4A4E-826A-83C7DA9E2534}" srcOrd="1" destOrd="0" parTransId="{E3FAD4DF-49BF-416F-9EA6-6976EAC564BE}" sibTransId="{D2FC6F43-7663-4AA0-B7EC-F71570C69419}"/>
    <dgm:cxn modelId="{9D58B284-3F5F-42F3-9C87-FEC1984FA4FA}" srcId="{D01900E4-A1D7-48A8-A51F-5E87E30AF401}" destId="{2F6D4155-6713-4DBB-8670-05229E4D4541}" srcOrd="3" destOrd="0" parTransId="{75A2769C-9FCA-4AFB-883D-71F2FC460F7C}" sibTransId="{6D82559F-74E3-41E8-88A2-7A66B19A2A5A}"/>
    <dgm:cxn modelId="{D11C3BFB-CF36-4596-87F0-F11E9C4739C6}" type="presOf" srcId="{D01900E4-A1D7-48A8-A51F-5E87E30AF401}" destId="{DC0B0E60-B6AE-4D03-A5C4-FEB7E69B8585}" srcOrd="0" destOrd="0" presId="urn:microsoft.com/office/officeart/2008/layout/VerticalCurvedList"/>
    <dgm:cxn modelId="{EE7B238A-621A-4F96-9A85-9EB81D79AB7B}" type="presParOf" srcId="{DC0B0E60-B6AE-4D03-A5C4-FEB7E69B8585}" destId="{2ED426FD-330A-4191-8478-30333C012548}" srcOrd="0" destOrd="0" presId="urn:microsoft.com/office/officeart/2008/layout/VerticalCurvedList"/>
    <dgm:cxn modelId="{527DE251-4C19-4813-AE55-407E69343093}" type="presParOf" srcId="{2ED426FD-330A-4191-8478-30333C012548}" destId="{2EC54460-92B4-4285-9E41-7F5C34A32A47}" srcOrd="0" destOrd="0" presId="urn:microsoft.com/office/officeart/2008/layout/VerticalCurvedList"/>
    <dgm:cxn modelId="{975A6077-F4E4-4923-963C-D82AA6705E3E}" type="presParOf" srcId="{2EC54460-92B4-4285-9E41-7F5C34A32A47}" destId="{6948602E-05B3-4309-A51B-6F49AA07CF91}" srcOrd="0" destOrd="0" presId="urn:microsoft.com/office/officeart/2008/layout/VerticalCurvedList"/>
    <dgm:cxn modelId="{AAAD5706-D37B-4864-BC3E-8CF054C62197}" type="presParOf" srcId="{2EC54460-92B4-4285-9E41-7F5C34A32A47}" destId="{9C059FB5-77D7-4D70-A6B2-546336F63D06}" srcOrd="1" destOrd="0" presId="urn:microsoft.com/office/officeart/2008/layout/VerticalCurvedList"/>
    <dgm:cxn modelId="{9C6848AA-30A2-4ABF-93D9-DA0502D0035B}" type="presParOf" srcId="{2EC54460-92B4-4285-9E41-7F5C34A32A47}" destId="{998AE2B4-D546-456E-BFCF-D6AFD04F4C17}" srcOrd="2" destOrd="0" presId="urn:microsoft.com/office/officeart/2008/layout/VerticalCurvedList"/>
    <dgm:cxn modelId="{10AC1772-C219-42EE-8618-A58F01B2FDEE}" type="presParOf" srcId="{2EC54460-92B4-4285-9E41-7F5C34A32A47}" destId="{5B8B9BB8-3658-4E9B-8FCE-516CC9EBD2D1}" srcOrd="3" destOrd="0" presId="urn:microsoft.com/office/officeart/2008/layout/VerticalCurvedList"/>
    <dgm:cxn modelId="{B6663DF5-9531-4571-BEC6-50992DE774B5}" type="presParOf" srcId="{2ED426FD-330A-4191-8478-30333C012548}" destId="{D05BB459-8AC6-40B3-B39F-196C71D355F8}" srcOrd="1" destOrd="0" presId="urn:microsoft.com/office/officeart/2008/layout/VerticalCurvedList"/>
    <dgm:cxn modelId="{13B979D2-6A07-4E96-B50D-D8F139FCE5EF}" type="presParOf" srcId="{2ED426FD-330A-4191-8478-30333C012548}" destId="{2736BD14-823C-4137-ADB1-FBA1A062F95B}" srcOrd="2" destOrd="0" presId="urn:microsoft.com/office/officeart/2008/layout/VerticalCurvedList"/>
    <dgm:cxn modelId="{E5F3577C-9B33-4815-AFA5-535E4A0A77AF}" type="presParOf" srcId="{2736BD14-823C-4137-ADB1-FBA1A062F95B}" destId="{B7E60A2E-5545-4D9A-BA45-C42A76331F1D}" srcOrd="0" destOrd="0" presId="urn:microsoft.com/office/officeart/2008/layout/VerticalCurvedList"/>
    <dgm:cxn modelId="{964570BD-1F7E-4F55-89F7-F1BF71326E6C}" type="presParOf" srcId="{2ED426FD-330A-4191-8478-30333C012548}" destId="{06BEE20F-4971-498E-AC70-39F3E117983F}" srcOrd="3" destOrd="0" presId="urn:microsoft.com/office/officeart/2008/layout/VerticalCurvedList"/>
    <dgm:cxn modelId="{AB9B5228-5875-4D68-88F8-46604E1AAFCE}" type="presParOf" srcId="{2ED426FD-330A-4191-8478-30333C012548}" destId="{9F3880E6-71DF-4BB5-B5D3-92BD395D27F2}" srcOrd="4" destOrd="0" presId="urn:microsoft.com/office/officeart/2008/layout/VerticalCurvedList"/>
    <dgm:cxn modelId="{AA53A9C7-49EF-4A10-8159-0CDA2D40391A}" type="presParOf" srcId="{9F3880E6-71DF-4BB5-B5D3-92BD395D27F2}" destId="{49325719-BDBC-4B30-BA7F-65E0F9FD6871}" srcOrd="0" destOrd="0" presId="urn:microsoft.com/office/officeart/2008/layout/VerticalCurvedList"/>
    <dgm:cxn modelId="{20423605-8CF1-43A6-8DE4-F6F220669699}" type="presParOf" srcId="{2ED426FD-330A-4191-8478-30333C012548}" destId="{60C99B48-A796-48AE-8843-DF5B8FBACB6B}" srcOrd="5" destOrd="0" presId="urn:microsoft.com/office/officeart/2008/layout/VerticalCurvedList"/>
    <dgm:cxn modelId="{286F541D-048C-4857-827F-2F412AB8EB40}" type="presParOf" srcId="{2ED426FD-330A-4191-8478-30333C012548}" destId="{AB5B489B-F80B-4C9A-A3D7-3789250054A4}" srcOrd="6" destOrd="0" presId="urn:microsoft.com/office/officeart/2008/layout/VerticalCurvedList"/>
    <dgm:cxn modelId="{4293C357-2841-443F-8EF7-CF8A79A585FF}" type="presParOf" srcId="{AB5B489B-F80B-4C9A-A3D7-3789250054A4}" destId="{AA40E2FA-5589-44B2-8D87-5A6CFDA53127}" srcOrd="0" destOrd="0" presId="urn:microsoft.com/office/officeart/2008/layout/VerticalCurvedList"/>
    <dgm:cxn modelId="{068B738F-994C-4533-A392-569642B0377D}" type="presParOf" srcId="{2ED426FD-330A-4191-8478-30333C012548}" destId="{B1FAA0D1-2DAC-4ED1-B2AB-B48712EDDE36}" srcOrd="7" destOrd="0" presId="urn:microsoft.com/office/officeart/2008/layout/VerticalCurvedList"/>
    <dgm:cxn modelId="{EC4E2CFE-E6A4-4BA5-9E8A-7E737F025947}" type="presParOf" srcId="{2ED426FD-330A-4191-8478-30333C012548}" destId="{5ADC0896-0682-4594-96C4-99E087032B74}" srcOrd="8" destOrd="0" presId="urn:microsoft.com/office/officeart/2008/layout/VerticalCurvedList"/>
    <dgm:cxn modelId="{6798F7CD-D262-4D64-AAC0-0CC4011FC948}" type="presParOf" srcId="{5ADC0896-0682-4594-96C4-99E087032B74}" destId="{6EFABFE3-E2E3-40D2-A99D-5847495B897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5EFFD-D8D5-41EF-9106-ADF5012453EB}" type="datetimeFigureOut">
              <a:rPr lang="es-EC" smtClean="0"/>
              <a:t>14/2/2022</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6D6D3-57CD-496A-B2C4-1BD93131A6CB}" type="slidenum">
              <a:rPr lang="es-EC" smtClean="0"/>
              <a:t>‹Nº›</a:t>
            </a:fld>
            <a:endParaRPr lang="es-EC"/>
          </a:p>
        </p:txBody>
      </p:sp>
    </p:spTree>
    <p:extLst>
      <p:ext uri="{BB962C8B-B14F-4D97-AF65-F5344CB8AC3E}">
        <p14:creationId xmlns:p14="http://schemas.microsoft.com/office/powerpoint/2010/main" val="151365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396D6D3-57CD-496A-B2C4-1BD93131A6CB}" type="slidenum">
              <a:rPr lang="es-EC" smtClean="0"/>
              <a:t>1</a:t>
            </a:fld>
            <a:endParaRPr lang="es-EC"/>
          </a:p>
        </p:txBody>
      </p:sp>
    </p:spTree>
    <p:extLst>
      <p:ext uri="{BB962C8B-B14F-4D97-AF65-F5344CB8AC3E}">
        <p14:creationId xmlns:p14="http://schemas.microsoft.com/office/powerpoint/2010/main" val="67737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14/2/2022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201961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14/2/2022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9796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14/2/2022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05985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14/2/2022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31446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BA0BE4D-40CC-4135-B75A-E83912AB927E}" type="datetimeFigureOut">
              <a:rPr lang="es-EC" smtClean="0"/>
              <a:t>14/2/2022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78354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ABA0BE4D-40CC-4135-B75A-E83912AB927E}" type="datetimeFigureOut">
              <a:rPr lang="es-EC" smtClean="0"/>
              <a:t>14/2/2022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38486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ABA0BE4D-40CC-4135-B75A-E83912AB927E}" type="datetimeFigureOut">
              <a:rPr lang="es-EC" smtClean="0"/>
              <a:t>14/2/2022</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418043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ABA0BE4D-40CC-4135-B75A-E83912AB927E}" type="datetimeFigureOut">
              <a:rPr lang="es-EC" smtClean="0"/>
              <a:t>14/2/2022</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60156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BA0BE4D-40CC-4135-B75A-E83912AB927E}" type="datetimeFigureOut">
              <a:rPr lang="es-EC" smtClean="0"/>
              <a:t>14/2/2022</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11710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BA0BE4D-40CC-4135-B75A-E83912AB927E}" type="datetimeFigureOut">
              <a:rPr lang="es-EC" smtClean="0"/>
              <a:t>14/2/2022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18156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BA0BE4D-40CC-4135-B75A-E83912AB927E}" type="datetimeFigureOut">
              <a:rPr lang="es-EC" smtClean="0"/>
              <a:t>14/2/2022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33553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0BE4D-40CC-4135-B75A-E83912AB927E}" type="datetimeFigureOut">
              <a:rPr lang="es-EC" smtClean="0"/>
              <a:t>14/2/2022</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A33D8-A432-4A2C-B063-626D56D76B29}" type="slidenum">
              <a:rPr lang="es-EC" smtClean="0"/>
              <a:t>‹Nº›</a:t>
            </a:fld>
            <a:endParaRPr lang="es-EC"/>
          </a:p>
        </p:txBody>
      </p:sp>
    </p:spTree>
    <p:extLst>
      <p:ext uri="{BB962C8B-B14F-4D97-AF65-F5344CB8AC3E}">
        <p14:creationId xmlns:p14="http://schemas.microsoft.com/office/powerpoint/2010/main" val="317095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8.xml"/><Relationship Id="rId18" Type="http://schemas.openxmlformats.org/officeDocument/2006/relationships/slide" Target="slide21.xml"/><Relationship Id="rId3" Type="http://schemas.openxmlformats.org/officeDocument/2006/relationships/image" Target="../media/image4.png"/><Relationship Id="rId7" Type="http://schemas.openxmlformats.org/officeDocument/2006/relationships/slide" Target="slide4.xml"/><Relationship Id="rId12" Type="http://schemas.openxmlformats.org/officeDocument/2006/relationships/slide" Target="slide43.xml"/><Relationship Id="rId17" Type="http://schemas.openxmlformats.org/officeDocument/2006/relationships/slide" Target="slide19.xml"/><Relationship Id="rId2" Type="http://schemas.openxmlformats.org/officeDocument/2006/relationships/slideLayout" Target="../slideLayouts/slideLayout2.xml"/><Relationship Id="rId16" Type="http://schemas.openxmlformats.org/officeDocument/2006/relationships/slide" Target="slide12.xml"/><Relationship Id="rId20" Type="http://schemas.openxmlformats.org/officeDocument/2006/relationships/slide" Target="slide32.xml"/><Relationship Id="rId1" Type="http://schemas.openxmlformats.org/officeDocument/2006/relationships/themeOverride" Target="../theme/themeOverride1.xml"/><Relationship Id="rId6" Type="http://schemas.openxmlformats.org/officeDocument/2006/relationships/slide" Target="slide6.xml"/><Relationship Id="rId11" Type="http://schemas.openxmlformats.org/officeDocument/2006/relationships/slide" Target="slide41.xml"/><Relationship Id="rId5" Type="http://schemas.openxmlformats.org/officeDocument/2006/relationships/slide" Target="slide3.xml"/><Relationship Id="rId15" Type="http://schemas.openxmlformats.org/officeDocument/2006/relationships/slide" Target="slide11.xml"/><Relationship Id="rId10" Type="http://schemas.openxmlformats.org/officeDocument/2006/relationships/slide" Target="slide20.xml"/><Relationship Id="rId19" Type="http://schemas.openxmlformats.org/officeDocument/2006/relationships/slide" Target="slide25.xml"/><Relationship Id="rId4" Type="http://schemas.openxmlformats.org/officeDocument/2006/relationships/image" Target="../media/image5.jpeg"/><Relationship Id="rId9" Type="http://schemas.openxmlformats.org/officeDocument/2006/relationships/slide" Target="slide18.xml"/><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2.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slide" Target="slide2.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2.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slide" Target="slide2.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2.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13" Type="http://schemas.openxmlformats.org/officeDocument/2006/relationships/image" Target="../media/image10.png"/><Relationship Id="rId3" Type="http://schemas.openxmlformats.org/officeDocument/2006/relationships/image" Target="../media/image8.png"/><Relationship Id="rId12" Type="http://schemas.openxmlformats.org/officeDocument/2006/relationships/image" Target="../media/image9.png"/><Relationship Id="rId17" Type="http://schemas.openxmlformats.org/officeDocument/2006/relationships/slide" Target="slide2.xml"/><Relationship Id="rId2" Type="http://schemas.openxmlformats.org/officeDocument/2006/relationships/image" Target="../media/image5.jpeg"/><Relationship Id="rId16" Type="http://schemas.microsoft.com/office/2007/relationships/hdphoto" Target="../media/hdphoto1.wdp"/><Relationship Id="rId1" Type="http://schemas.openxmlformats.org/officeDocument/2006/relationships/slideLayout" Target="../slideLayouts/slideLayout2.xml"/><Relationship Id="rId11" Type="http://schemas.openxmlformats.org/officeDocument/2006/relationships/image" Target="../media/image15.svg"/><Relationship Id="rId15" Type="http://schemas.openxmlformats.org/officeDocument/2006/relationships/image" Target="../media/image12.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42A14FEC-411C-4B47-B675-CBED5884233B}"/>
              </a:ext>
            </a:extLst>
          </p:cNvPr>
          <p:cNvPicPr/>
          <p:nvPr/>
        </p:nvPicPr>
        <p:blipFill rotWithShape="1">
          <a:blip r:embed="rId3">
            <a:extLst>
              <a:ext uri="{28A0092B-C50C-407E-A947-70E740481C1C}">
                <a14:useLocalDpi xmlns:a14="http://schemas.microsoft.com/office/drawing/2010/main" val="0"/>
              </a:ext>
            </a:extLst>
          </a:blip>
          <a:srcRect l="10816" t="4376" r="30474"/>
          <a:stretch/>
        </p:blipFill>
        <p:spPr bwMode="auto">
          <a:xfrm>
            <a:off x="728395" y="2076074"/>
            <a:ext cx="11463605" cy="4781926"/>
          </a:xfrm>
          <a:prstGeom prst="rect">
            <a:avLst/>
          </a:prstGeom>
          <a:noFill/>
          <a:ln>
            <a:noFill/>
          </a:ln>
          <a:extLst>
            <a:ext uri="{53640926-AAD7-44D8-BBD7-CCE9431645EC}">
              <a14:shadowObscured xmlns:a14="http://schemas.microsoft.com/office/drawing/2010/main"/>
            </a:ext>
          </a:extLst>
        </p:spPr>
      </p:pic>
      <p:pic>
        <p:nvPicPr>
          <p:cNvPr id="4" name="Picture 2"/>
          <p:cNvPicPr>
            <a:picLocks noChangeAspect="1" noChangeArrowheads="1"/>
          </p:cNvPicPr>
          <p:nvPr/>
        </p:nvPicPr>
        <p:blipFill>
          <a:blip r:embed="rId4"/>
          <a:srcRect/>
          <a:stretch>
            <a:fillRect/>
          </a:stretch>
        </p:blipFill>
        <p:spPr bwMode="auto">
          <a:xfrm>
            <a:off x="3504880" y="99353"/>
            <a:ext cx="4965067" cy="908049"/>
          </a:xfrm>
          <a:prstGeom prst="rect">
            <a:avLst/>
          </a:prstGeom>
          <a:noFill/>
        </p:spPr>
      </p:pic>
      <p:sp>
        <p:nvSpPr>
          <p:cNvPr id="5" name="Subtítulo 2"/>
          <p:cNvSpPr>
            <a:spLocks noGrp="1"/>
          </p:cNvSpPr>
          <p:nvPr>
            <p:ph type="subTitle" idx="1"/>
          </p:nvPr>
        </p:nvSpPr>
        <p:spPr>
          <a:xfrm>
            <a:off x="728395" y="1052478"/>
            <a:ext cx="11739911" cy="5673821"/>
          </a:xfrm>
        </p:spPr>
        <p:txBody>
          <a:bodyPr>
            <a:noAutofit/>
          </a:bodyPr>
          <a:lstStyle/>
          <a:p>
            <a:r>
              <a:rPr lang="es-US" sz="1800" dirty="0">
                <a:cs typeface="Times New Roman" panose="02020603050405020304" pitchFamily="18" charset="0"/>
              </a:rPr>
              <a:t>DEPARTAMENTO DE CIENCIAS ECONÓMICAS, ADMINISTRATIVAS Y DEL COMERCIO</a:t>
            </a:r>
          </a:p>
          <a:p>
            <a:r>
              <a:rPr lang="es-US" sz="1800" dirty="0">
                <a:cs typeface="Times New Roman" panose="02020603050405020304" pitchFamily="18" charset="0"/>
              </a:rPr>
              <a:t>CARRERA DE </a:t>
            </a:r>
            <a:r>
              <a:rPr lang="es-US" sz="1800" dirty="0" smtClean="0">
                <a:cs typeface="Times New Roman" panose="02020603050405020304" pitchFamily="18" charset="0"/>
              </a:rPr>
              <a:t>MERCADOTECNIA </a:t>
            </a:r>
            <a:endParaRPr lang="es-US" sz="1800" dirty="0">
              <a:cs typeface="Times New Roman" panose="02020603050405020304" pitchFamily="18" charset="0"/>
            </a:endParaRPr>
          </a:p>
          <a:p>
            <a:r>
              <a:rPr lang="es-US" sz="1800" b="1" dirty="0">
                <a:cs typeface="Times New Roman" panose="02020603050405020304" pitchFamily="18" charset="0"/>
              </a:rPr>
              <a:t>TEMA: </a:t>
            </a:r>
          </a:p>
          <a:p>
            <a:r>
              <a:rPr lang="es-US" sz="1800" dirty="0">
                <a:cs typeface="Times New Roman" panose="02020603050405020304" pitchFamily="18" charset="0"/>
              </a:rPr>
              <a:t>“ANÁLISIS DEL NIVEL DE SATISFACCIÓN DE LOS USUARIOS DE LAS APLICACIONES DIGITALES DE DELIVERY EN EL DISTRITO METROPOLITANO DE QUITO, DE LA INDUSTRIA DE LA COMIDA RÁPIDA, CONSIDERANDO EL ENFOQUE EXPERIENCIA DE COMPRA</a:t>
            </a:r>
            <a:r>
              <a:rPr lang="es-US" sz="1800" dirty="0" smtClean="0">
                <a:cs typeface="Times New Roman" panose="02020603050405020304" pitchFamily="18" charset="0"/>
              </a:rPr>
              <a:t>”</a:t>
            </a:r>
          </a:p>
          <a:p>
            <a:r>
              <a:rPr lang="es-US" sz="1800" dirty="0" smtClean="0">
                <a:cs typeface="Times New Roman" panose="02020603050405020304" pitchFamily="18" charset="0"/>
              </a:rPr>
              <a:t> </a:t>
            </a:r>
            <a:endParaRPr lang="es-US" sz="1800" dirty="0">
              <a:cs typeface="Times New Roman" panose="02020603050405020304" pitchFamily="18" charset="0"/>
            </a:endParaRPr>
          </a:p>
          <a:p>
            <a:r>
              <a:rPr lang="es-US" sz="1800" b="1" dirty="0">
                <a:cs typeface="Times New Roman" panose="02020603050405020304" pitchFamily="18" charset="0"/>
              </a:rPr>
              <a:t>AUTORES: </a:t>
            </a:r>
          </a:p>
          <a:p>
            <a:r>
              <a:rPr lang="es-US" sz="1800" dirty="0">
                <a:cs typeface="Times New Roman" panose="02020603050405020304" pitchFamily="18" charset="0"/>
              </a:rPr>
              <a:t>ESCUDERO BORJA, JOSE LUIS</a:t>
            </a:r>
          </a:p>
          <a:p>
            <a:r>
              <a:rPr lang="es-US" sz="1800" dirty="0">
                <a:cs typeface="Times New Roman" panose="02020603050405020304" pitchFamily="18" charset="0"/>
              </a:rPr>
              <a:t>GUALOTUÑA ZUMBA, WENDY </a:t>
            </a:r>
            <a:r>
              <a:rPr lang="es-US" sz="1800" dirty="0" smtClean="0">
                <a:cs typeface="Times New Roman" panose="02020603050405020304" pitchFamily="18" charset="0"/>
              </a:rPr>
              <a:t>YAHAIRA</a:t>
            </a:r>
          </a:p>
          <a:p>
            <a:endParaRPr lang="es-US" sz="1800" dirty="0">
              <a:cs typeface="Times New Roman" panose="02020603050405020304" pitchFamily="18" charset="0"/>
            </a:endParaRPr>
          </a:p>
          <a:p>
            <a:r>
              <a:rPr lang="es-US" sz="1800" dirty="0">
                <a:cs typeface="Times New Roman" panose="02020603050405020304" pitchFamily="18" charset="0"/>
              </a:rPr>
              <a:t> </a:t>
            </a:r>
            <a:r>
              <a:rPr lang="es-US" sz="1800" b="1" dirty="0">
                <a:cs typeface="Times New Roman" panose="02020603050405020304" pitchFamily="18" charset="0"/>
              </a:rPr>
              <a:t>DIRECTOR:</a:t>
            </a:r>
          </a:p>
          <a:p>
            <a:r>
              <a:rPr lang="es-US" sz="1800" dirty="0">
                <a:cs typeface="Times New Roman" panose="02020603050405020304" pitchFamily="18" charset="0"/>
              </a:rPr>
              <a:t> DRA. ROSARIO PINEDA</a:t>
            </a:r>
          </a:p>
          <a:p>
            <a:pPr marL="0" indent="0" algn="ctr">
              <a:buNone/>
            </a:pPr>
            <a:endParaRPr lang="es-EC" sz="1800" dirty="0">
              <a:cs typeface="Arial" pitchFamily="34" charset="0"/>
            </a:endParaRPr>
          </a:p>
          <a:p>
            <a:pPr marL="0" indent="0" algn="ctr">
              <a:buNone/>
            </a:pPr>
            <a:r>
              <a:rPr lang="es-EC" sz="1800" dirty="0">
                <a:cs typeface="Arial" pitchFamily="34" charset="0"/>
              </a:rPr>
              <a:t>SANGOLQUÍ</a:t>
            </a:r>
            <a:r>
              <a:rPr lang="pt-BR" sz="1800" dirty="0">
                <a:cs typeface="Arial" pitchFamily="34" charset="0"/>
              </a:rPr>
              <a:t> - </a:t>
            </a:r>
            <a:r>
              <a:rPr lang="es-EC" sz="1800" dirty="0" smtClean="0">
                <a:cs typeface="Arial" pitchFamily="34" charset="0"/>
              </a:rPr>
              <a:t>2022</a:t>
            </a:r>
            <a:endParaRPr lang="pt-BR" sz="1800" dirty="0">
              <a:cs typeface="Arial" pitchFamily="34" charset="0"/>
            </a:endParaRPr>
          </a:p>
        </p:txBody>
      </p:sp>
      <p:pic>
        <p:nvPicPr>
          <p:cNvPr id="6" name="Imagen 5">
            <a:extLst>
              <a:ext uri="{FF2B5EF4-FFF2-40B4-BE49-F238E27FC236}">
                <a16:creationId xmlns:a16="http://schemas.microsoft.com/office/drawing/2014/main" xmlns="" id="{2F70C2E5-1708-4E7A-AAA5-713E4C8FE925}"/>
              </a:ext>
            </a:extLst>
          </p:cNvPr>
          <p:cNvPicPr/>
          <p:nvPr/>
        </p:nvPicPr>
        <p:blipFill rotWithShape="1">
          <a:blip r:embed="rId3">
            <a:extLst>
              <a:ext uri="{28A0092B-C50C-407E-A947-70E740481C1C}">
                <a14:useLocalDpi xmlns:a14="http://schemas.microsoft.com/office/drawing/2010/main" val="0"/>
              </a:ext>
            </a:extLst>
          </a:blip>
          <a:srcRect l="1" t="4376" r="89184"/>
          <a:stretch/>
        </p:blipFill>
        <p:spPr bwMode="auto">
          <a:xfrm>
            <a:off x="-106017" y="0"/>
            <a:ext cx="1127331" cy="6861313"/>
          </a:xfrm>
          <a:prstGeom prst="rect">
            <a:avLst/>
          </a:prstGeom>
          <a:noFill/>
          <a:ln>
            <a:noFill/>
          </a:ln>
          <a:extLst>
            <a:ext uri="{53640926-AAD7-44D8-BBD7-CCE9431645EC}">
              <a14:shadowObscured xmlns:a14="http://schemas.microsoft.com/office/drawing/2010/main"/>
            </a:ext>
          </a:extLst>
        </p:spPr>
      </p:pic>
      <p:pic>
        <p:nvPicPr>
          <p:cNvPr id="8" name="Imagen 7" descr="Resultado de imagen para mercadotecnia espe logo">
            <a:extLst>
              <a:ext uri="{FF2B5EF4-FFF2-40B4-BE49-F238E27FC236}">
                <a16:creationId xmlns:a16="http://schemas.microsoft.com/office/drawing/2014/main" xmlns="" id="{522597C7-CA93-4082-BD47-9832C7C70B0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51817" y="5312213"/>
            <a:ext cx="1261582" cy="1208385"/>
          </a:xfrm>
          <a:prstGeom prst="rect">
            <a:avLst/>
          </a:prstGeom>
          <a:noFill/>
          <a:ln>
            <a:noFill/>
          </a:ln>
        </p:spPr>
      </p:pic>
    </p:spTree>
    <p:extLst>
      <p:ext uri="{BB962C8B-B14F-4D97-AF65-F5344CB8AC3E}">
        <p14:creationId xmlns:p14="http://schemas.microsoft.com/office/powerpoint/2010/main" val="3382426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
            <a:extLst>
              <a:ext uri="{FF2B5EF4-FFF2-40B4-BE49-F238E27FC236}">
                <a16:creationId xmlns:a16="http://schemas.microsoft.com/office/drawing/2014/main" xmlns="" id="{4BC9D00C-347B-4631-A9A2-EAA5F7A772EE}"/>
              </a:ext>
            </a:extLst>
          </p:cNvPr>
          <p:cNvSpPr>
            <a:spLocks noGrp="1"/>
          </p:cNvSpPr>
          <p:nvPr>
            <p:ph type="title"/>
          </p:nvPr>
        </p:nvSpPr>
        <p:spPr>
          <a:xfrm>
            <a:off x="471952" y="128645"/>
            <a:ext cx="6650065" cy="853106"/>
          </a:xfrm>
        </p:spPr>
        <p:txBody>
          <a:bodyPr>
            <a:normAutofit/>
          </a:bodyPr>
          <a:lstStyle/>
          <a:p>
            <a:r>
              <a:rPr lang="es-EC" sz="3600" dirty="0">
                <a:cs typeface="Times New Roman" panose="02020603050405020304" pitchFamily="18" charset="0"/>
              </a:rPr>
              <a:t>Capitulo </a:t>
            </a:r>
            <a:r>
              <a:rPr lang="es-EC" sz="3600" dirty="0" smtClean="0">
                <a:cs typeface="Times New Roman" panose="02020603050405020304" pitchFamily="18" charset="0"/>
              </a:rPr>
              <a:t>II</a:t>
            </a:r>
            <a:r>
              <a:rPr lang="es-EC" sz="3600" dirty="0">
                <a:cs typeface="Times New Roman" panose="02020603050405020304" pitchFamily="18" charset="0"/>
              </a:rPr>
              <a:t>: Marco referencial </a:t>
            </a:r>
          </a:p>
        </p:txBody>
      </p:sp>
      <p:sp>
        <p:nvSpPr>
          <p:cNvPr id="21" name="Rectángulo 20">
            <a:extLst>
              <a:ext uri="{FF2B5EF4-FFF2-40B4-BE49-F238E27FC236}">
                <a16:creationId xmlns:a16="http://schemas.microsoft.com/office/drawing/2014/main" xmlns="" id="{47178B16-BF93-411D-B54D-D2870DF0FD2E}"/>
              </a:ext>
            </a:extLst>
          </p:cNvPr>
          <p:cNvSpPr/>
          <p:nvPr/>
        </p:nvSpPr>
        <p:spPr>
          <a:xfrm>
            <a:off x="0" y="0"/>
            <a:ext cx="303143" cy="6858000"/>
          </a:xfrm>
          <a:prstGeom prst="rect">
            <a:avLst/>
          </a:prstGeom>
          <a:blipFill>
            <a:blip r:embed="rId2"/>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41" name="Rectángulo">
            <a:extLst>
              <a:ext uri="{FF2B5EF4-FFF2-40B4-BE49-F238E27FC236}">
                <a16:creationId xmlns="" xmlns:a16="http://schemas.microsoft.com/office/drawing/2014/main" id="{E715DAE7-3875-A149-893C-328149E4AD50}"/>
              </a:ext>
            </a:extLst>
          </p:cNvPr>
          <p:cNvSpPr/>
          <p:nvPr/>
        </p:nvSpPr>
        <p:spPr>
          <a:xfrm>
            <a:off x="1824235" y="1951112"/>
            <a:ext cx="3000969" cy="289811"/>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r>
              <a:rPr lang="es-EC" sz="2000" dirty="0" smtClean="0">
                <a:solidFill>
                  <a:schemeClr val="bg1"/>
                </a:solidFill>
              </a:rPr>
              <a:t>Nivel de satisfacción</a:t>
            </a:r>
            <a:endParaRPr sz="2000" dirty="0">
              <a:solidFill>
                <a:schemeClr val="bg1"/>
              </a:solidFill>
            </a:endParaRPr>
          </a:p>
        </p:txBody>
      </p:sp>
      <p:sp>
        <p:nvSpPr>
          <p:cNvPr id="142" name="1">
            <a:extLst>
              <a:ext uri="{FF2B5EF4-FFF2-40B4-BE49-F238E27FC236}">
                <a16:creationId xmlns="" xmlns:a16="http://schemas.microsoft.com/office/drawing/2014/main" id="{EB328012-86E4-8D41-9168-813D6E45CB81}"/>
              </a:ext>
            </a:extLst>
          </p:cNvPr>
          <p:cNvSpPr txBox="1"/>
          <p:nvPr/>
        </p:nvSpPr>
        <p:spPr>
          <a:xfrm>
            <a:off x="1824235" y="4098762"/>
            <a:ext cx="2985974" cy="281933"/>
          </a:xfrm>
          <a:prstGeom prst="rect">
            <a:avLst/>
          </a:prstGeom>
          <a:solidFill>
            <a:srgbClr val="FFC000"/>
          </a:solidFill>
          <a:ln w="12700">
            <a:solidFill>
              <a:srgbClr val="FFC000"/>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914400">
              <a:defRPr sz="4800">
                <a:solidFill>
                  <a:srgbClr val="FFFFFF"/>
                </a:solidFill>
                <a:latin typeface="Helvetica"/>
                <a:ea typeface="Helvetica"/>
                <a:cs typeface="Helvetica"/>
                <a:sym typeface="Helvetica"/>
              </a:defRPr>
            </a:lvl1pPr>
          </a:lstStyle>
          <a:p>
            <a:pPr algn="ctr">
              <a:defRPr sz="3200"/>
            </a:pPr>
            <a:r>
              <a:rPr lang="es-EC" sz="2000" dirty="0">
                <a:solidFill>
                  <a:schemeClr val="bg1"/>
                </a:solidFill>
              </a:rPr>
              <a:t>Nivel de satisfacción</a:t>
            </a:r>
          </a:p>
        </p:txBody>
      </p:sp>
      <p:sp>
        <p:nvSpPr>
          <p:cNvPr id="4" name="Rectángulo 3"/>
          <p:cNvSpPr/>
          <p:nvPr/>
        </p:nvSpPr>
        <p:spPr>
          <a:xfrm>
            <a:off x="1451707" y="1195925"/>
            <a:ext cx="3752100" cy="646331"/>
          </a:xfrm>
          <a:prstGeom prst="rect">
            <a:avLst/>
          </a:prstGeom>
        </p:spPr>
        <p:txBody>
          <a:bodyPr wrap="square">
            <a:spAutoFit/>
          </a:bodyPr>
          <a:lstStyle/>
          <a:p>
            <a:pPr algn="ctr" defTabSz="1066800">
              <a:lnSpc>
                <a:spcPct val="90000"/>
              </a:lnSpc>
              <a:spcBef>
                <a:spcPct val="0"/>
              </a:spcBef>
              <a:spcAft>
                <a:spcPct val="35000"/>
              </a:spcAft>
            </a:pPr>
            <a:r>
              <a:rPr lang="es-EC" sz="2000" dirty="0">
                <a:latin typeface="+mj-lt"/>
              </a:rPr>
              <a:t>Pipatpong (2021</a:t>
            </a:r>
            <a:r>
              <a:rPr lang="es-EC" sz="2000" dirty="0" smtClean="0">
                <a:latin typeface="+mj-lt"/>
              </a:rPr>
              <a:t>), </a:t>
            </a:r>
            <a:r>
              <a:rPr lang="es-EC" sz="2000" dirty="0"/>
              <a:t>servicio que ofrecen sus </a:t>
            </a:r>
            <a:r>
              <a:rPr lang="es-EC" sz="2000" dirty="0" smtClean="0"/>
              <a:t>motorizados.</a:t>
            </a:r>
            <a:endParaRPr lang="es-EC" sz="2000" dirty="0">
              <a:latin typeface="+mj-lt"/>
            </a:endParaRPr>
          </a:p>
        </p:txBody>
      </p:sp>
      <p:sp>
        <p:nvSpPr>
          <p:cNvPr id="5" name="Rectángulo 4"/>
          <p:cNvSpPr/>
          <p:nvPr/>
        </p:nvSpPr>
        <p:spPr>
          <a:xfrm>
            <a:off x="1144257" y="2734243"/>
            <a:ext cx="4538296" cy="1323439"/>
          </a:xfrm>
          <a:prstGeom prst="rect">
            <a:avLst/>
          </a:prstGeom>
        </p:spPr>
        <p:txBody>
          <a:bodyPr wrap="square">
            <a:spAutoFit/>
          </a:bodyPr>
          <a:lstStyle/>
          <a:p>
            <a:pPr algn="ctr"/>
            <a:r>
              <a:rPr lang="es-EC" sz="2000" dirty="0"/>
              <a:t>L</a:t>
            </a:r>
            <a:r>
              <a:rPr lang="es-EC" sz="2000" dirty="0" smtClean="0"/>
              <a:t>a </a:t>
            </a:r>
            <a:r>
              <a:rPr lang="es-EC" sz="2000" dirty="0"/>
              <a:t>calidad del servicio, interfaz de la tienda, la información de los productos y la percepción de seguridad  (</a:t>
            </a:r>
            <a:r>
              <a:rPr lang="es-EC" sz="2000" dirty="0" err="1"/>
              <a:t>Salvotore</a:t>
            </a:r>
            <a:r>
              <a:rPr lang="es-EC" sz="2000" dirty="0"/>
              <a:t> , </a:t>
            </a:r>
            <a:r>
              <a:rPr lang="es-EC" sz="2000" dirty="0" err="1"/>
              <a:t>Fiore</a:t>
            </a:r>
            <a:r>
              <a:rPr lang="es-EC" sz="2000" dirty="0"/>
              <a:t>, &amp; </a:t>
            </a:r>
            <a:r>
              <a:rPr lang="es-EC" sz="2000" dirty="0" err="1"/>
              <a:t>Galati</a:t>
            </a:r>
            <a:r>
              <a:rPr lang="es-EC" sz="2000" dirty="0"/>
              <a:t>, 2021) </a:t>
            </a:r>
            <a:r>
              <a:rPr lang="es-EC" sz="2000" dirty="0" smtClean="0"/>
              <a:t>.</a:t>
            </a:r>
            <a:endParaRPr lang="es-EC" sz="2000" dirty="0"/>
          </a:p>
        </p:txBody>
      </p:sp>
      <p:sp>
        <p:nvSpPr>
          <p:cNvPr id="9" name="Rectángulo 8"/>
          <p:cNvSpPr/>
          <p:nvPr/>
        </p:nvSpPr>
        <p:spPr>
          <a:xfrm>
            <a:off x="1150468" y="4784877"/>
            <a:ext cx="4602867" cy="1015663"/>
          </a:xfrm>
          <a:prstGeom prst="rect">
            <a:avLst/>
          </a:prstGeom>
        </p:spPr>
        <p:txBody>
          <a:bodyPr wrap="square">
            <a:spAutoFit/>
          </a:bodyPr>
          <a:lstStyle/>
          <a:p>
            <a:pPr algn="ctr"/>
            <a:r>
              <a:rPr lang="es-EC" sz="2000" dirty="0"/>
              <a:t>N</a:t>
            </a:r>
            <a:r>
              <a:rPr lang="es-EC" sz="2000" dirty="0" smtClean="0"/>
              <a:t>ivel </a:t>
            </a:r>
            <a:r>
              <a:rPr lang="es-EC" sz="2000" dirty="0"/>
              <a:t>de capacidad de respuesta y solución a los </a:t>
            </a:r>
            <a:r>
              <a:rPr lang="es-EC" sz="2000" dirty="0" smtClean="0"/>
              <a:t>inconvenientes o quejas </a:t>
            </a:r>
            <a:r>
              <a:rPr lang="es-EC" sz="2000" dirty="0"/>
              <a:t>de los usuarios </a:t>
            </a:r>
            <a:endParaRPr lang="es-EC" sz="2000" dirty="0">
              <a:latin typeface="+mj-lt"/>
            </a:endParaRPr>
          </a:p>
        </p:txBody>
      </p:sp>
      <p:sp>
        <p:nvSpPr>
          <p:cNvPr id="152" name="1">
            <a:extLst>
              <a:ext uri="{FF2B5EF4-FFF2-40B4-BE49-F238E27FC236}">
                <a16:creationId xmlns="" xmlns:a16="http://schemas.microsoft.com/office/drawing/2014/main" id="{EB328012-86E4-8D41-9168-813D6E45CB81}"/>
              </a:ext>
            </a:extLst>
          </p:cNvPr>
          <p:cNvSpPr txBox="1"/>
          <p:nvPr/>
        </p:nvSpPr>
        <p:spPr>
          <a:xfrm>
            <a:off x="1920418" y="5892746"/>
            <a:ext cx="2985974" cy="623952"/>
          </a:xfrm>
          <a:prstGeom prst="rect">
            <a:avLst/>
          </a:prstGeom>
          <a:solidFill>
            <a:schemeClr val="accent6">
              <a:lumMod val="75000"/>
            </a:schemeClr>
          </a:solidFill>
          <a:ln w="12700">
            <a:solidFill>
              <a:schemeClr val="accent6">
                <a:lumMod val="60000"/>
                <a:lumOff val="40000"/>
              </a:schemeClr>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914400">
              <a:defRPr sz="4800">
                <a:solidFill>
                  <a:srgbClr val="FFFFFF"/>
                </a:solidFill>
                <a:latin typeface="Helvetica"/>
                <a:ea typeface="Helvetica"/>
                <a:cs typeface="Helvetica"/>
                <a:sym typeface="Helvetica"/>
              </a:defRPr>
            </a:lvl1pPr>
          </a:lstStyle>
          <a:p>
            <a:pPr algn="ctr">
              <a:defRPr sz="3200"/>
            </a:pPr>
            <a:r>
              <a:rPr lang="es-EC" sz="2000" dirty="0">
                <a:solidFill>
                  <a:schemeClr val="bg1"/>
                </a:solidFill>
              </a:rPr>
              <a:t>Nivel de </a:t>
            </a:r>
            <a:r>
              <a:rPr lang="es-EC" sz="2000" dirty="0" smtClean="0">
                <a:solidFill>
                  <a:schemeClr val="bg1"/>
                </a:solidFill>
              </a:rPr>
              <a:t>satisfacción y Experiencia de compra</a:t>
            </a:r>
            <a:endParaRPr lang="es-EC" sz="2000" dirty="0">
              <a:solidFill>
                <a:schemeClr val="bg1"/>
              </a:solidFill>
            </a:endParaRPr>
          </a:p>
        </p:txBody>
      </p:sp>
      <p:sp>
        <p:nvSpPr>
          <p:cNvPr id="10" name="Rectángulo 9"/>
          <p:cNvSpPr/>
          <p:nvPr/>
        </p:nvSpPr>
        <p:spPr>
          <a:xfrm>
            <a:off x="7485395" y="2978115"/>
            <a:ext cx="3361382" cy="1015663"/>
          </a:xfrm>
          <a:prstGeom prst="rect">
            <a:avLst/>
          </a:prstGeom>
        </p:spPr>
        <p:txBody>
          <a:bodyPr wrap="square">
            <a:spAutoFit/>
          </a:bodyPr>
          <a:lstStyle/>
          <a:p>
            <a:pPr algn="ctr"/>
            <a:r>
              <a:rPr lang="es-EC" sz="2000" dirty="0"/>
              <a:t>E</a:t>
            </a:r>
            <a:r>
              <a:rPr lang="es-EC" sz="2000" dirty="0" smtClean="0"/>
              <a:t>xperiencias </a:t>
            </a:r>
            <a:r>
              <a:rPr lang="es-EC" sz="2000" dirty="0"/>
              <a:t>compartidas por otros usuarios (</a:t>
            </a:r>
            <a:r>
              <a:rPr lang="es-EC" sz="2000" dirty="0" err="1"/>
              <a:t>Tas¸kın</a:t>
            </a:r>
            <a:r>
              <a:rPr lang="es-EC" sz="2000" dirty="0"/>
              <a:t> &amp; </a:t>
            </a:r>
            <a:r>
              <a:rPr lang="es-EC" sz="2000" dirty="0" err="1"/>
              <a:t>Ece</a:t>
            </a:r>
            <a:r>
              <a:rPr lang="es-EC" sz="2000" dirty="0"/>
              <a:t>, 2021).</a:t>
            </a:r>
            <a:endParaRPr lang="es-EC" sz="2000" dirty="0">
              <a:latin typeface="+mj-lt"/>
            </a:endParaRPr>
          </a:p>
        </p:txBody>
      </p:sp>
      <p:sp>
        <p:nvSpPr>
          <p:cNvPr id="154" name="1">
            <a:extLst>
              <a:ext uri="{FF2B5EF4-FFF2-40B4-BE49-F238E27FC236}">
                <a16:creationId xmlns="" xmlns:a16="http://schemas.microsoft.com/office/drawing/2014/main" id="{EB328012-86E4-8D41-9168-813D6E45CB81}"/>
              </a:ext>
            </a:extLst>
          </p:cNvPr>
          <p:cNvSpPr txBox="1"/>
          <p:nvPr/>
        </p:nvSpPr>
        <p:spPr>
          <a:xfrm>
            <a:off x="7752783" y="4153885"/>
            <a:ext cx="2985974" cy="630992"/>
          </a:xfrm>
          <a:prstGeom prst="rect">
            <a:avLst/>
          </a:prstGeom>
          <a:solidFill>
            <a:srgbClr val="FFC000"/>
          </a:solidFill>
          <a:ln w="12700">
            <a:solidFill>
              <a:srgbClr val="FFC000"/>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914400">
              <a:defRPr sz="4800">
                <a:solidFill>
                  <a:srgbClr val="FFFFFF"/>
                </a:solidFill>
                <a:latin typeface="Helvetica"/>
                <a:ea typeface="Helvetica"/>
                <a:cs typeface="Helvetica"/>
                <a:sym typeface="Helvetica"/>
              </a:defRPr>
            </a:lvl1pPr>
          </a:lstStyle>
          <a:p>
            <a:pPr algn="ctr">
              <a:defRPr sz="3200"/>
            </a:pPr>
            <a:r>
              <a:rPr lang="es-EC" sz="2000" dirty="0">
                <a:solidFill>
                  <a:schemeClr val="bg1"/>
                </a:solidFill>
              </a:rPr>
              <a:t>Nivel de </a:t>
            </a:r>
            <a:r>
              <a:rPr lang="es-EC" sz="2000" dirty="0" smtClean="0">
                <a:solidFill>
                  <a:schemeClr val="bg1"/>
                </a:solidFill>
              </a:rPr>
              <a:t>satisfacción y experiencia de compra</a:t>
            </a:r>
            <a:endParaRPr lang="es-EC" sz="2000" dirty="0">
              <a:solidFill>
                <a:schemeClr val="bg1"/>
              </a:solidFill>
            </a:endParaRPr>
          </a:p>
        </p:txBody>
      </p:sp>
      <p:pic>
        <p:nvPicPr>
          <p:cNvPr id="20" name="Picture 20" descr="Mensajero Motorizado descarga gratuita de png - Mensajero motorizado  mensajero motorizado - Motocicleta roja courier imagen png - imagen  transparente descarga gratuita"/>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000" b="90000" l="5385" r="96154">
                        <a14:foregroundMark x1="41154" y1="33462" x2="41154" y2="33462"/>
                        <a14:foregroundMark x1="48462" y1="37692" x2="50000" y2="38462"/>
                        <a14:foregroundMark x1="68462" y1="46923" x2="68462" y2="46923"/>
                        <a14:foregroundMark x1="73846" y1="60000" x2="75385" y2="63077"/>
                        <a14:foregroundMark x1="79615" y1="75000" x2="79615" y2="75000"/>
                        <a14:foregroundMark x1="77308" y1="80385" x2="77308" y2="82308"/>
                        <a14:foregroundMark x1="96154" y1="86154" x2="96154" y2="86154"/>
                        <a14:foregroundMark x1="41154" y1="81154" x2="41154" y2="81154"/>
                        <a14:foregroundMark x1="31538" y1="76154" x2="31538" y2="76154"/>
                        <a14:foregroundMark x1="21923" y1="46538" x2="21923" y2="46538"/>
                        <a14:foregroundMark x1="5769" y1="38462" x2="5769" y2="38462"/>
                        <a14:foregroundMark x1="16538" y1="43846" x2="16538" y2="43846"/>
                        <a14:foregroundMark x1="15385" y1="39231" x2="15385" y2="39231"/>
                        <a14:foregroundMark x1="13077" y1="42308" x2="16154" y2="49615"/>
                        <a14:foregroundMark x1="16154" y1="55769" x2="16154" y2="55769"/>
                        <a14:foregroundMark x1="50000" y1="17692" x2="50000" y2="17692"/>
                        <a14:foregroundMark x1="54231" y1="5000" x2="54231" y2="5000"/>
                        <a14:foregroundMark x1="78846" y1="46538" x2="78846" y2="46538"/>
                      </a14:backgroundRemoval>
                    </a14:imgEffect>
                  </a14:imgLayer>
                </a14:imgProps>
              </a:ext>
              <a:ext uri="{28A0092B-C50C-407E-A947-70E740481C1C}">
                <a14:useLocalDpi xmlns:a14="http://schemas.microsoft.com/office/drawing/2010/main" val="0"/>
              </a:ext>
            </a:extLst>
          </a:blip>
          <a:srcRect/>
          <a:stretch>
            <a:fillRect/>
          </a:stretch>
        </p:blipFill>
        <p:spPr bwMode="auto">
          <a:xfrm>
            <a:off x="636374" y="1473387"/>
            <a:ext cx="977481" cy="97748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Seguridad, Iconos De Equipo, Candado imagen png - imagen transparente  descarga gratui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308" y="3483149"/>
            <a:ext cx="1358591" cy="78496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6"/>
          <a:stretch>
            <a:fillRect/>
          </a:stretch>
        </p:blipFill>
        <p:spPr>
          <a:xfrm>
            <a:off x="638337" y="5445136"/>
            <a:ext cx="1071562" cy="1071562"/>
          </a:xfrm>
          <a:prstGeom prst="rect">
            <a:avLst/>
          </a:prstGeom>
        </p:spPr>
      </p:pic>
      <p:pic>
        <p:nvPicPr>
          <p:cNvPr id="6150" name="Picture 6" descr="Las compras en línea - Iconos gratis de comerc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9672" y="3244824"/>
            <a:ext cx="1261613" cy="1261613"/>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a:extLst>
              <a:ext uri="{FF2B5EF4-FFF2-40B4-BE49-F238E27FC236}">
                <a16:creationId xmlns="" xmlns:a16="http://schemas.microsoft.com/office/drawing/2014/main" id="{E715DAE7-3875-A149-893C-328149E4AD50}"/>
              </a:ext>
            </a:extLst>
          </p:cNvPr>
          <p:cNvSpPr/>
          <p:nvPr/>
        </p:nvSpPr>
        <p:spPr>
          <a:xfrm flipV="1">
            <a:off x="571189" y="806453"/>
            <a:ext cx="5761423" cy="57918"/>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sp>
        <p:nvSpPr>
          <p:cNvPr id="29" name="Llamada de flecha a la izquierda 28">
            <a:hlinkClick r:id="rId8"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3857813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1AE17903-FA56-4B90-91A1-ECC8B92B7D3F}"/>
              </a:ext>
            </a:extLst>
          </p:cNvPr>
          <p:cNvSpPr>
            <a:spLocks noGrp="1"/>
          </p:cNvSpPr>
          <p:nvPr>
            <p:ph type="title"/>
          </p:nvPr>
        </p:nvSpPr>
        <p:spPr>
          <a:xfrm>
            <a:off x="429204" y="-178533"/>
            <a:ext cx="10515600" cy="1325563"/>
          </a:xfrm>
        </p:spPr>
        <p:txBody>
          <a:bodyPr/>
          <a:lstStyle/>
          <a:p>
            <a:r>
              <a:rPr lang="es-EC" dirty="0">
                <a:latin typeface="Times New Roman" panose="02020603050405020304" pitchFamily="18" charset="0"/>
                <a:cs typeface="Times New Roman" panose="02020603050405020304" pitchFamily="18" charset="0"/>
              </a:rPr>
              <a:t>Capitulo </a:t>
            </a:r>
            <a:r>
              <a:rPr lang="es-EC" dirty="0" smtClean="0">
                <a:latin typeface="Times New Roman" panose="02020603050405020304" pitchFamily="18" charset="0"/>
                <a:cs typeface="Times New Roman" panose="02020603050405020304" pitchFamily="18" charset="0"/>
              </a:rPr>
              <a:t>II: </a:t>
            </a:r>
            <a:r>
              <a:rPr lang="es-EC" dirty="0">
                <a:latin typeface="Times New Roman" panose="02020603050405020304" pitchFamily="18" charset="0"/>
                <a:cs typeface="Times New Roman" panose="02020603050405020304" pitchFamily="18" charset="0"/>
              </a:rPr>
              <a:t>Marco conceptual  </a:t>
            </a:r>
          </a:p>
        </p:txBody>
      </p:sp>
      <p:grpSp>
        <p:nvGrpSpPr>
          <p:cNvPr id="8" name="Grupo 7">
            <a:extLst>
              <a:ext uri="{FF2B5EF4-FFF2-40B4-BE49-F238E27FC236}">
                <a16:creationId xmlns="" xmlns:a16="http://schemas.microsoft.com/office/drawing/2014/main" id="{8835449C-A2D7-CF4C-AB96-90F9B97767EF}"/>
              </a:ext>
            </a:extLst>
          </p:cNvPr>
          <p:cNvGrpSpPr/>
          <p:nvPr/>
        </p:nvGrpSpPr>
        <p:grpSpPr>
          <a:xfrm>
            <a:off x="9689806" y="56118"/>
            <a:ext cx="2336192" cy="2660955"/>
            <a:chOff x="1392262" y="1981203"/>
            <a:chExt cx="10220856" cy="13957086"/>
          </a:xfrm>
        </p:grpSpPr>
        <p:sp>
          <p:nvSpPr>
            <p:cNvPr id="9" name="Freeform 36">
              <a:extLst>
                <a:ext uri="{FF2B5EF4-FFF2-40B4-BE49-F238E27FC236}">
                  <a16:creationId xmlns="" xmlns:a16="http://schemas.microsoft.com/office/drawing/2014/main" id="{DB5E0CDD-9572-7649-969F-578EB0F5E0E2}"/>
                </a:ext>
              </a:extLst>
            </p:cNvPr>
            <p:cNvSpPr>
              <a:spLocks noEditPoints="1"/>
            </p:cNvSpPr>
            <p:nvPr/>
          </p:nvSpPr>
          <p:spPr bwMode="auto">
            <a:xfrm>
              <a:off x="1392262" y="1981203"/>
              <a:ext cx="10220856" cy="13957086"/>
            </a:xfrm>
            <a:custGeom>
              <a:avLst/>
              <a:gdLst>
                <a:gd name="T0" fmla="*/ 913 w 1589"/>
                <a:gd name="T1" fmla="*/ 29 h 2169"/>
                <a:gd name="T2" fmla="*/ 126 w 1589"/>
                <a:gd name="T3" fmla="*/ 393 h 2169"/>
                <a:gd name="T4" fmla="*/ 89 w 1589"/>
                <a:gd name="T5" fmla="*/ 690 h 2169"/>
                <a:gd name="T6" fmla="*/ 103 w 1589"/>
                <a:gd name="T7" fmla="*/ 930 h 2169"/>
                <a:gd name="T8" fmla="*/ 20 w 1589"/>
                <a:gd name="T9" fmla="*/ 1132 h 2169"/>
                <a:gd name="T10" fmla="*/ 99 w 1589"/>
                <a:gd name="T11" fmla="*/ 1174 h 2169"/>
                <a:gd name="T12" fmla="*/ 69 w 1589"/>
                <a:gd name="T13" fmla="*/ 1255 h 2169"/>
                <a:gd name="T14" fmla="*/ 107 w 1589"/>
                <a:gd name="T15" fmla="*/ 1335 h 2169"/>
                <a:gd name="T16" fmla="*/ 90 w 1589"/>
                <a:gd name="T17" fmla="*/ 1427 h 2169"/>
                <a:gd name="T18" fmla="*/ 153 w 1589"/>
                <a:gd name="T19" fmla="*/ 1482 h 2169"/>
                <a:gd name="T20" fmla="*/ 229 w 1589"/>
                <a:gd name="T21" fmla="*/ 1642 h 2169"/>
                <a:gd name="T22" fmla="*/ 583 w 1589"/>
                <a:gd name="T23" fmla="*/ 1567 h 2169"/>
                <a:gd name="T24" fmla="*/ 675 w 1589"/>
                <a:gd name="T25" fmla="*/ 1816 h 2169"/>
                <a:gd name="T26" fmla="*/ 630 w 1589"/>
                <a:gd name="T27" fmla="*/ 2057 h 2169"/>
                <a:gd name="T28" fmla="*/ 696 w 1589"/>
                <a:gd name="T29" fmla="*/ 2163 h 2169"/>
                <a:gd name="T30" fmla="*/ 1299 w 1589"/>
                <a:gd name="T31" fmla="*/ 1653 h 2169"/>
                <a:gd name="T32" fmla="*/ 1589 w 1589"/>
                <a:gd name="T33" fmla="*/ 633 h 2169"/>
                <a:gd name="T34" fmla="*/ 1216 w 1589"/>
                <a:gd name="T35" fmla="*/ 1223 h 2169"/>
                <a:gd name="T36" fmla="*/ 1103 w 1589"/>
                <a:gd name="T37" fmla="*/ 1202 h 2169"/>
                <a:gd name="T38" fmla="*/ 1051 w 1589"/>
                <a:gd name="T39" fmla="*/ 1111 h 2169"/>
                <a:gd name="T40" fmla="*/ 975 w 1589"/>
                <a:gd name="T41" fmla="*/ 1004 h 2169"/>
                <a:gd name="T42" fmla="*/ 818 w 1589"/>
                <a:gd name="T43" fmla="*/ 995 h 2169"/>
                <a:gd name="T44" fmla="*/ 630 w 1589"/>
                <a:gd name="T45" fmla="*/ 887 h 2169"/>
                <a:gd name="T46" fmla="*/ 551 w 1589"/>
                <a:gd name="T47" fmla="*/ 808 h 2169"/>
                <a:gd name="T48" fmla="*/ 442 w 1589"/>
                <a:gd name="T49" fmla="*/ 755 h 2169"/>
                <a:gd name="T50" fmla="*/ 341 w 1589"/>
                <a:gd name="T51" fmla="*/ 708 h 2169"/>
                <a:gd name="T52" fmla="*/ 171 w 1589"/>
                <a:gd name="T53" fmla="*/ 590 h 2169"/>
                <a:gd name="T54" fmla="*/ 198 w 1589"/>
                <a:gd name="T55" fmla="*/ 482 h 2169"/>
                <a:gd name="T56" fmla="*/ 244 w 1589"/>
                <a:gd name="T57" fmla="*/ 409 h 2169"/>
                <a:gd name="T58" fmla="*/ 370 w 1589"/>
                <a:gd name="T59" fmla="*/ 283 h 2169"/>
                <a:gd name="T60" fmla="*/ 457 w 1589"/>
                <a:gd name="T61" fmla="*/ 211 h 2169"/>
                <a:gd name="T62" fmla="*/ 592 w 1589"/>
                <a:gd name="T63" fmla="*/ 147 h 2169"/>
                <a:gd name="T64" fmla="*/ 782 w 1589"/>
                <a:gd name="T65" fmla="*/ 96 h 2169"/>
                <a:gd name="T66" fmla="*/ 936 w 1589"/>
                <a:gd name="T67" fmla="*/ 87 h 2169"/>
                <a:gd name="T68" fmla="*/ 1105 w 1589"/>
                <a:gd name="T69" fmla="*/ 108 h 2169"/>
                <a:gd name="T70" fmla="*/ 1373 w 1589"/>
                <a:gd name="T71" fmla="*/ 309 h 2169"/>
                <a:gd name="T72" fmla="*/ 1523 w 1589"/>
                <a:gd name="T73" fmla="*/ 620 h 2169"/>
                <a:gd name="T74" fmla="*/ 1529 w 1589"/>
                <a:gd name="T75" fmla="*/ 754 h 2169"/>
                <a:gd name="T76" fmla="*/ 1439 w 1589"/>
                <a:gd name="T77" fmla="*/ 910 h 2169"/>
                <a:gd name="T78" fmla="*/ 1297 w 1589"/>
                <a:gd name="T79" fmla="*/ 110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9" h="2169">
                  <a:moveTo>
                    <a:pt x="1589" y="633"/>
                  </a:moveTo>
                  <a:cubicBezTo>
                    <a:pt x="1589" y="257"/>
                    <a:pt x="1275" y="0"/>
                    <a:pt x="913" y="29"/>
                  </a:cubicBezTo>
                  <a:cubicBezTo>
                    <a:pt x="552" y="57"/>
                    <a:pt x="378" y="162"/>
                    <a:pt x="302" y="210"/>
                  </a:cubicBezTo>
                  <a:cubicBezTo>
                    <a:pt x="226" y="257"/>
                    <a:pt x="152" y="341"/>
                    <a:pt x="126" y="393"/>
                  </a:cubicBezTo>
                  <a:cubicBezTo>
                    <a:pt x="99" y="445"/>
                    <a:pt x="83" y="542"/>
                    <a:pt x="80" y="587"/>
                  </a:cubicBezTo>
                  <a:cubicBezTo>
                    <a:pt x="77" y="632"/>
                    <a:pt x="82" y="660"/>
                    <a:pt x="89" y="690"/>
                  </a:cubicBezTo>
                  <a:cubicBezTo>
                    <a:pt x="96" y="720"/>
                    <a:pt x="126" y="769"/>
                    <a:pt x="135" y="806"/>
                  </a:cubicBezTo>
                  <a:cubicBezTo>
                    <a:pt x="143" y="842"/>
                    <a:pt x="120" y="904"/>
                    <a:pt x="103" y="930"/>
                  </a:cubicBezTo>
                  <a:cubicBezTo>
                    <a:pt x="87" y="955"/>
                    <a:pt x="29" y="1039"/>
                    <a:pt x="15" y="1060"/>
                  </a:cubicBezTo>
                  <a:cubicBezTo>
                    <a:pt x="0" y="1081"/>
                    <a:pt x="10" y="1109"/>
                    <a:pt x="20" y="1132"/>
                  </a:cubicBezTo>
                  <a:cubicBezTo>
                    <a:pt x="30" y="1156"/>
                    <a:pt x="67" y="1165"/>
                    <a:pt x="75" y="1168"/>
                  </a:cubicBezTo>
                  <a:cubicBezTo>
                    <a:pt x="83" y="1171"/>
                    <a:pt x="96" y="1171"/>
                    <a:pt x="99" y="1174"/>
                  </a:cubicBezTo>
                  <a:cubicBezTo>
                    <a:pt x="101" y="1177"/>
                    <a:pt x="97" y="1202"/>
                    <a:pt x="92" y="1217"/>
                  </a:cubicBezTo>
                  <a:cubicBezTo>
                    <a:pt x="88" y="1231"/>
                    <a:pt x="74" y="1247"/>
                    <a:pt x="69" y="1255"/>
                  </a:cubicBezTo>
                  <a:cubicBezTo>
                    <a:pt x="64" y="1264"/>
                    <a:pt x="72" y="1292"/>
                    <a:pt x="80" y="1309"/>
                  </a:cubicBezTo>
                  <a:cubicBezTo>
                    <a:pt x="87" y="1326"/>
                    <a:pt x="107" y="1335"/>
                    <a:pt x="107" y="1335"/>
                  </a:cubicBezTo>
                  <a:cubicBezTo>
                    <a:pt x="107" y="1335"/>
                    <a:pt x="79" y="1358"/>
                    <a:pt x="80" y="1384"/>
                  </a:cubicBezTo>
                  <a:cubicBezTo>
                    <a:pt x="80" y="1410"/>
                    <a:pt x="84" y="1423"/>
                    <a:pt x="90" y="1427"/>
                  </a:cubicBezTo>
                  <a:cubicBezTo>
                    <a:pt x="95" y="1431"/>
                    <a:pt x="127" y="1439"/>
                    <a:pt x="135" y="1451"/>
                  </a:cubicBezTo>
                  <a:cubicBezTo>
                    <a:pt x="143" y="1462"/>
                    <a:pt x="151" y="1473"/>
                    <a:pt x="153" y="1482"/>
                  </a:cubicBezTo>
                  <a:cubicBezTo>
                    <a:pt x="154" y="1488"/>
                    <a:pt x="150" y="1502"/>
                    <a:pt x="149" y="1511"/>
                  </a:cubicBezTo>
                  <a:cubicBezTo>
                    <a:pt x="145" y="1553"/>
                    <a:pt x="162" y="1638"/>
                    <a:pt x="229" y="1642"/>
                  </a:cubicBezTo>
                  <a:cubicBezTo>
                    <a:pt x="282" y="1645"/>
                    <a:pt x="365" y="1614"/>
                    <a:pt x="396" y="1607"/>
                  </a:cubicBezTo>
                  <a:cubicBezTo>
                    <a:pt x="426" y="1601"/>
                    <a:pt x="559" y="1551"/>
                    <a:pt x="583" y="1567"/>
                  </a:cubicBezTo>
                  <a:cubicBezTo>
                    <a:pt x="608" y="1584"/>
                    <a:pt x="612" y="1609"/>
                    <a:pt x="619" y="1632"/>
                  </a:cubicBezTo>
                  <a:cubicBezTo>
                    <a:pt x="627" y="1656"/>
                    <a:pt x="665" y="1773"/>
                    <a:pt x="675" y="1816"/>
                  </a:cubicBezTo>
                  <a:cubicBezTo>
                    <a:pt x="685" y="1858"/>
                    <a:pt x="708" y="1934"/>
                    <a:pt x="714" y="1957"/>
                  </a:cubicBezTo>
                  <a:cubicBezTo>
                    <a:pt x="675" y="1967"/>
                    <a:pt x="635" y="2046"/>
                    <a:pt x="630" y="2057"/>
                  </a:cubicBezTo>
                  <a:cubicBezTo>
                    <a:pt x="609" y="2163"/>
                    <a:pt x="609" y="2163"/>
                    <a:pt x="609" y="2163"/>
                  </a:cubicBezTo>
                  <a:cubicBezTo>
                    <a:pt x="609" y="2163"/>
                    <a:pt x="697" y="2169"/>
                    <a:pt x="696" y="2163"/>
                  </a:cubicBezTo>
                  <a:cubicBezTo>
                    <a:pt x="695" y="2158"/>
                    <a:pt x="1263" y="1721"/>
                    <a:pt x="1263" y="1721"/>
                  </a:cubicBezTo>
                  <a:cubicBezTo>
                    <a:pt x="1299" y="1653"/>
                    <a:pt x="1299" y="1653"/>
                    <a:pt x="1299" y="1653"/>
                  </a:cubicBezTo>
                  <a:cubicBezTo>
                    <a:pt x="1219" y="1406"/>
                    <a:pt x="1279" y="1307"/>
                    <a:pt x="1355" y="1193"/>
                  </a:cubicBezTo>
                  <a:cubicBezTo>
                    <a:pt x="1426" y="1087"/>
                    <a:pt x="1589" y="1008"/>
                    <a:pt x="1589" y="633"/>
                  </a:cubicBezTo>
                  <a:close/>
                  <a:moveTo>
                    <a:pt x="1297" y="1119"/>
                  </a:moveTo>
                  <a:cubicBezTo>
                    <a:pt x="1297" y="1169"/>
                    <a:pt x="1263" y="1211"/>
                    <a:pt x="1216" y="1223"/>
                  </a:cubicBezTo>
                  <a:cubicBezTo>
                    <a:pt x="1208" y="1245"/>
                    <a:pt x="1187" y="1261"/>
                    <a:pt x="1162" y="1261"/>
                  </a:cubicBezTo>
                  <a:cubicBezTo>
                    <a:pt x="1129" y="1261"/>
                    <a:pt x="1103" y="1234"/>
                    <a:pt x="1103" y="1202"/>
                  </a:cubicBezTo>
                  <a:cubicBezTo>
                    <a:pt x="1103" y="1197"/>
                    <a:pt x="1104" y="1191"/>
                    <a:pt x="1106" y="1186"/>
                  </a:cubicBezTo>
                  <a:cubicBezTo>
                    <a:pt x="1074" y="1176"/>
                    <a:pt x="1051" y="1146"/>
                    <a:pt x="1051" y="1111"/>
                  </a:cubicBezTo>
                  <a:cubicBezTo>
                    <a:pt x="1051" y="1107"/>
                    <a:pt x="1052" y="1103"/>
                    <a:pt x="1052" y="1099"/>
                  </a:cubicBezTo>
                  <a:cubicBezTo>
                    <a:pt x="1010" y="1087"/>
                    <a:pt x="978" y="1050"/>
                    <a:pt x="975" y="1004"/>
                  </a:cubicBezTo>
                  <a:cubicBezTo>
                    <a:pt x="946" y="1001"/>
                    <a:pt x="920" y="993"/>
                    <a:pt x="895" y="981"/>
                  </a:cubicBezTo>
                  <a:cubicBezTo>
                    <a:pt x="871" y="990"/>
                    <a:pt x="845" y="995"/>
                    <a:pt x="818" y="995"/>
                  </a:cubicBezTo>
                  <a:cubicBezTo>
                    <a:pt x="738" y="995"/>
                    <a:pt x="668" y="952"/>
                    <a:pt x="631" y="887"/>
                  </a:cubicBezTo>
                  <a:cubicBezTo>
                    <a:pt x="631" y="887"/>
                    <a:pt x="630" y="887"/>
                    <a:pt x="630" y="887"/>
                  </a:cubicBezTo>
                  <a:cubicBezTo>
                    <a:pt x="586" y="887"/>
                    <a:pt x="551" y="852"/>
                    <a:pt x="551" y="809"/>
                  </a:cubicBezTo>
                  <a:cubicBezTo>
                    <a:pt x="551" y="809"/>
                    <a:pt x="551" y="809"/>
                    <a:pt x="551" y="808"/>
                  </a:cubicBezTo>
                  <a:cubicBezTo>
                    <a:pt x="549" y="809"/>
                    <a:pt x="547" y="809"/>
                    <a:pt x="545" y="809"/>
                  </a:cubicBezTo>
                  <a:cubicBezTo>
                    <a:pt x="502" y="809"/>
                    <a:pt x="465" y="787"/>
                    <a:pt x="442" y="755"/>
                  </a:cubicBezTo>
                  <a:cubicBezTo>
                    <a:pt x="433" y="758"/>
                    <a:pt x="424" y="760"/>
                    <a:pt x="414" y="760"/>
                  </a:cubicBezTo>
                  <a:cubicBezTo>
                    <a:pt x="380" y="760"/>
                    <a:pt x="352" y="738"/>
                    <a:pt x="341" y="708"/>
                  </a:cubicBezTo>
                  <a:cubicBezTo>
                    <a:pt x="327" y="713"/>
                    <a:pt x="312" y="716"/>
                    <a:pt x="297" y="716"/>
                  </a:cubicBezTo>
                  <a:cubicBezTo>
                    <a:pt x="227" y="716"/>
                    <a:pt x="171" y="660"/>
                    <a:pt x="171" y="590"/>
                  </a:cubicBezTo>
                  <a:cubicBezTo>
                    <a:pt x="171" y="559"/>
                    <a:pt x="183" y="530"/>
                    <a:pt x="202" y="508"/>
                  </a:cubicBezTo>
                  <a:cubicBezTo>
                    <a:pt x="199" y="500"/>
                    <a:pt x="198" y="491"/>
                    <a:pt x="198" y="482"/>
                  </a:cubicBezTo>
                  <a:cubicBezTo>
                    <a:pt x="198" y="450"/>
                    <a:pt x="217" y="422"/>
                    <a:pt x="244" y="410"/>
                  </a:cubicBezTo>
                  <a:cubicBezTo>
                    <a:pt x="244" y="410"/>
                    <a:pt x="244" y="409"/>
                    <a:pt x="244" y="409"/>
                  </a:cubicBezTo>
                  <a:cubicBezTo>
                    <a:pt x="244" y="340"/>
                    <a:pt x="300" y="283"/>
                    <a:pt x="370" y="283"/>
                  </a:cubicBezTo>
                  <a:cubicBezTo>
                    <a:pt x="370" y="283"/>
                    <a:pt x="370" y="283"/>
                    <a:pt x="370" y="283"/>
                  </a:cubicBezTo>
                  <a:cubicBezTo>
                    <a:pt x="370" y="282"/>
                    <a:pt x="370" y="281"/>
                    <a:pt x="370" y="280"/>
                  </a:cubicBezTo>
                  <a:cubicBezTo>
                    <a:pt x="370" y="236"/>
                    <a:pt x="414" y="211"/>
                    <a:pt x="457" y="211"/>
                  </a:cubicBezTo>
                  <a:cubicBezTo>
                    <a:pt x="470" y="211"/>
                    <a:pt x="481" y="214"/>
                    <a:pt x="492" y="219"/>
                  </a:cubicBezTo>
                  <a:cubicBezTo>
                    <a:pt x="514" y="181"/>
                    <a:pt x="545" y="147"/>
                    <a:pt x="592" y="147"/>
                  </a:cubicBezTo>
                  <a:cubicBezTo>
                    <a:pt x="609" y="147"/>
                    <a:pt x="626" y="151"/>
                    <a:pt x="641" y="157"/>
                  </a:cubicBezTo>
                  <a:cubicBezTo>
                    <a:pt x="679" y="125"/>
                    <a:pt x="728" y="96"/>
                    <a:pt x="782" y="96"/>
                  </a:cubicBezTo>
                  <a:cubicBezTo>
                    <a:pt x="817" y="96"/>
                    <a:pt x="841" y="99"/>
                    <a:pt x="871" y="114"/>
                  </a:cubicBezTo>
                  <a:cubicBezTo>
                    <a:pt x="888" y="105"/>
                    <a:pt x="916" y="87"/>
                    <a:pt x="936" y="87"/>
                  </a:cubicBezTo>
                  <a:cubicBezTo>
                    <a:pt x="980" y="87"/>
                    <a:pt x="1011" y="86"/>
                    <a:pt x="1033" y="120"/>
                  </a:cubicBezTo>
                  <a:cubicBezTo>
                    <a:pt x="1046" y="111"/>
                    <a:pt x="1088" y="108"/>
                    <a:pt x="1105" y="108"/>
                  </a:cubicBezTo>
                  <a:cubicBezTo>
                    <a:pt x="1139" y="108"/>
                    <a:pt x="1188" y="156"/>
                    <a:pt x="1199" y="186"/>
                  </a:cubicBezTo>
                  <a:cubicBezTo>
                    <a:pt x="1279" y="152"/>
                    <a:pt x="1357" y="225"/>
                    <a:pt x="1373" y="309"/>
                  </a:cubicBezTo>
                  <a:cubicBezTo>
                    <a:pt x="1432" y="305"/>
                    <a:pt x="1485" y="391"/>
                    <a:pt x="1462" y="442"/>
                  </a:cubicBezTo>
                  <a:cubicBezTo>
                    <a:pt x="1513" y="483"/>
                    <a:pt x="1523" y="549"/>
                    <a:pt x="1523" y="620"/>
                  </a:cubicBezTo>
                  <a:cubicBezTo>
                    <a:pt x="1523" y="645"/>
                    <a:pt x="1519" y="669"/>
                    <a:pt x="1512" y="692"/>
                  </a:cubicBezTo>
                  <a:cubicBezTo>
                    <a:pt x="1522" y="710"/>
                    <a:pt x="1529" y="731"/>
                    <a:pt x="1529" y="754"/>
                  </a:cubicBezTo>
                  <a:cubicBezTo>
                    <a:pt x="1529" y="814"/>
                    <a:pt x="1487" y="864"/>
                    <a:pt x="1432" y="877"/>
                  </a:cubicBezTo>
                  <a:cubicBezTo>
                    <a:pt x="1437" y="887"/>
                    <a:pt x="1439" y="898"/>
                    <a:pt x="1439" y="910"/>
                  </a:cubicBezTo>
                  <a:cubicBezTo>
                    <a:pt x="1439" y="946"/>
                    <a:pt x="1415" y="976"/>
                    <a:pt x="1383" y="985"/>
                  </a:cubicBezTo>
                  <a:cubicBezTo>
                    <a:pt x="1381" y="1040"/>
                    <a:pt x="1346" y="1087"/>
                    <a:pt x="1297" y="1105"/>
                  </a:cubicBezTo>
                  <a:cubicBezTo>
                    <a:pt x="1297" y="1110"/>
                    <a:pt x="1297" y="1114"/>
                    <a:pt x="1297" y="1119"/>
                  </a:cubicBezTo>
                  <a:close/>
                </a:path>
              </a:pathLst>
            </a:custGeom>
            <a:solidFill>
              <a:schemeClr val="bg1">
                <a:lumMod val="85000"/>
              </a:schemeClr>
            </a:solidFill>
            <a:ln w="3175">
              <a:noFill/>
            </a:ln>
          </p:spPr>
          <p:txBody>
            <a:bodyPr vert="horz" wrap="square" lIns="243840" tIns="121920" rIns="243840" bIns="121920" numCol="1" anchor="t" anchorCtr="0" compatLnSpc="1">
              <a:prstTxWarp prst="textNoShape">
                <a:avLst/>
              </a:prstTxWarp>
            </a:bodyPr>
            <a:lstStyle/>
            <a:p>
              <a:pPr defTabSz="2438340"/>
              <a:endParaRPr lang="en-US" sz="6400">
                <a:ln>
                  <a:solidFill>
                    <a:srgbClr val="239CCE"/>
                  </a:solidFill>
                </a:ln>
                <a:solidFill>
                  <a:srgbClr val="373737"/>
                </a:solidFill>
                <a:latin typeface="Gotham Light"/>
                <a:cs typeface="Gotham Light"/>
              </a:endParaRPr>
            </a:p>
          </p:txBody>
        </p:sp>
        <p:sp>
          <p:nvSpPr>
            <p:cNvPr id="10" name="Freeform 20">
              <a:extLst>
                <a:ext uri="{FF2B5EF4-FFF2-40B4-BE49-F238E27FC236}">
                  <a16:creationId xmlns="" xmlns:a16="http://schemas.microsoft.com/office/drawing/2014/main" id="{89C98E88-BB0E-594A-926F-0DA01EC86C21}"/>
                </a:ext>
              </a:extLst>
            </p:cNvPr>
            <p:cNvSpPr>
              <a:spLocks noEditPoints="1"/>
            </p:cNvSpPr>
            <p:nvPr/>
          </p:nvSpPr>
          <p:spPr bwMode="auto">
            <a:xfrm>
              <a:off x="5782415" y="4158773"/>
              <a:ext cx="2396618" cy="2699227"/>
            </a:xfrm>
            <a:custGeom>
              <a:avLst/>
              <a:gdLst>
                <a:gd name="T0" fmla="*/ 586 w 1462"/>
                <a:gd name="T1" fmla="*/ 1325 h 1648"/>
                <a:gd name="T2" fmla="*/ 586 w 1462"/>
                <a:gd name="T3" fmla="*/ 1399 h 1648"/>
                <a:gd name="T4" fmla="*/ 913 w 1462"/>
                <a:gd name="T5" fmla="*/ 1362 h 1648"/>
                <a:gd name="T6" fmla="*/ 869 w 1462"/>
                <a:gd name="T7" fmla="*/ 1448 h 1648"/>
                <a:gd name="T8" fmla="*/ 556 w 1462"/>
                <a:gd name="T9" fmla="*/ 1484 h 1648"/>
                <a:gd name="T10" fmla="*/ 869 w 1462"/>
                <a:gd name="T11" fmla="*/ 1521 h 1648"/>
                <a:gd name="T12" fmla="*/ 869 w 1462"/>
                <a:gd name="T13" fmla="*/ 1448 h 1648"/>
                <a:gd name="T14" fmla="*/ 702 w 1462"/>
                <a:gd name="T15" fmla="*/ 1648 h 1648"/>
                <a:gd name="T16" fmla="*/ 867 w 1462"/>
                <a:gd name="T17" fmla="*/ 1568 h 1648"/>
                <a:gd name="T18" fmla="*/ 1150 w 1462"/>
                <a:gd name="T19" fmla="*/ 687 h 1648"/>
                <a:gd name="T20" fmla="*/ 526 w 1462"/>
                <a:gd name="T21" fmla="*/ 1272 h 1648"/>
                <a:gd name="T22" fmla="*/ 1150 w 1462"/>
                <a:gd name="T23" fmla="*/ 687 h 1648"/>
                <a:gd name="T24" fmla="*/ 684 w 1462"/>
                <a:gd name="T25" fmla="*/ 180 h 1648"/>
                <a:gd name="T26" fmla="*/ 784 w 1462"/>
                <a:gd name="T27" fmla="*/ 0 h 1648"/>
                <a:gd name="T28" fmla="*/ 1128 w 1462"/>
                <a:gd name="T29" fmla="*/ 96 h 1648"/>
                <a:gd name="T30" fmla="*/ 952 w 1462"/>
                <a:gd name="T31" fmla="*/ 213 h 1648"/>
                <a:gd name="T32" fmla="*/ 1128 w 1462"/>
                <a:gd name="T33" fmla="*/ 96 h 1648"/>
                <a:gd name="T34" fmla="*/ 1326 w 1462"/>
                <a:gd name="T35" fmla="*/ 263 h 1648"/>
                <a:gd name="T36" fmla="*/ 1224 w 1462"/>
                <a:gd name="T37" fmla="*/ 459 h 1648"/>
                <a:gd name="T38" fmla="*/ 1402 w 1462"/>
                <a:gd name="T39" fmla="*/ 977 h 1648"/>
                <a:gd name="T40" fmla="*/ 1184 w 1462"/>
                <a:gd name="T41" fmla="*/ 996 h 1648"/>
                <a:gd name="T42" fmla="*/ 1402 w 1462"/>
                <a:gd name="T43" fmla="*/ 977 h 1648"/>
                <a:gd name="T44" fmla="*/ 1258 w 1462"/>
                <a:gd name="T45" fmla="*/ 622 h 1648"/>
                <a:gd name="T46" fmla="*/ 1462 w 1462"/>
                <a:gd name="T47" fmla="*/ 722 h 1648"/>
                <a:gd name="T48" fmla="*/ 511 w 1462"/>
                <a:gd name="T49" fmla="*/ 213 h 1648"/>
                <a:gd name="T50" fmla="*/ 334 w 1462"/>
                <a:gd name="T51" fmla="*/ 96 h 1648"/>
                <a:gd name="T52" fmla="*/ 511 w 1462"/>
                <a:gd name="T53" fmla="*/ 213 h 1648"/>
                <a:gd name="T54" fmla="*/ 136 w 1462"/>
                <a:gd name="T55" fmla="*/ 263 h 1648"/>
                <a:gd name="T56" fmla="*/ 238 w 1462"/>
                <a:gd name="T57" fmla="*/ 459 h 1648"/>
                <a:gd name="T58" fmla="*/ 280 w 1462"/>
                <a:gd name="T59" fmla="*/ 988 h 1648"/>
                <a:gd name="T60" fmla="*/ 58 w 1462"/>
                <a:gd name="T61" fmla="*/ 977 h 1648"/>
                <a:gd name="T62" fmla="*/ 280 w 1462"/>
                <a:gd name="T63" fmla="*/ 988 h 1648"/>
                <a:gd name="T64" fmla="*/ 0 w 1462"/>
                <a:gd name="T65" fmla="*/ 622 h 1648"/>
                <a:gd name="T66" fmla="*/ 204 w 1462"/>
                <a:gd name="T67" fmla="*/ 72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2" h="1648">
                  <a:moveTo>
                    <a:pt x="876" y="1325"/>
                  </a:moveTo>
                  <a:cubicBezTo>
                    <a:pt x="586" y="1325"/>
                    <a:pt x="586" y="1325"/>
                    <a:pt x="586" y="1325"/>
                  </a:cubicBezTo>
                  <a:cubicBezTo>
                    <a:pt x="565" y="1325"/>
                    <a:pt x="549" y="1342"/>
                    <a:pt x="549" y="1362"/>
                  </a:cubicBezTo>
                  <a:cubicBezTo>
                    <a:pt x="549" y="1382"/>
                    <a:pt x="565" y="1399"/>
                    <a:pt x="586" y="1399"/>
                  </a:cubicBezTo>
                  <a:cubicBezTo>
                    <a:pt x="876" y="1399"/>
                    <a:pt x="876" y="1399"/>
                    <a:pt x="876" y="1399"/>
                  </a:cubicBezTo>
                  <a:cubicBezTo>
                    <a:pt x="896" y="1399"/>
                    <a:pt x="913" y="1382"/>
                    <a:pt x="913" y="1362"/>
                  </a:cubicBezTo>
                  <a:cubicBezTo>
                    <a:pt x="913" y="1342"/>
                    <a:pt x="896" y="1325"/>
                    <a:pt x="876" y="1325"/>
                  </a:cubicBezTo>
                  <a:close/>
                  <a:moveTo>
                    <a:pt x="869" y="1448"/>
                  </a:moveTo>
                  <a:cubicBezTo>
                    <a:pt x="592" y="1448"/>
                    <a:pt x="592" y="1448"/>
                    <a:pt x="592" y="1448"/>
                  </a:cubicBezTo>
                  <a:cubicBezTo>
                    <a:pt x="572" y="1448"/>
                    <a:pt x="556" y="1464"/>
                    <a:pt x="556" y="1484"/>
                  </a:cubicBezTo>
                  <a:cubicBezTo>
                    <a:pt x="556" y="1505"/>
                    <a:pt x="572" y="1521"/>
                    <a:pt x="592" y="1521"/>
                  </a:cubicBezTo>
                  <a:cubicBezTo>
                    <a:pt x="869" y="1521"/>
                    <a:pt x="869" y="1521"/>
                    <a:pt x="869" y="1521"/>
                  </a:cubicBezTo>
                  <a:cubicBezTo>
                    <a:pt x="890" y="1521"/>
                    <a:pt x="906" y="1505"/>
                    <a:pt x="906" y="1484"/>
                  </a:cubicBezTo>
                  <a:cubicBezTo>
                    <a:pt x="906" y="1464"/>
                    <a:pt x="890" y="1448"/>
                    <a:pt x="869" y="1448"/>
                  </a:cubicBezTo>
                  <a:close/>
                  <a:moveTo>
                    <a:pt x="594" y="1568"/>
                  </a:moveTo>
                  <a:cubicBezTo>
                    <a:pt x="666" y="1635"/>
                    <a:pt x="673" y="1648"/>
                    <a:pt x="702" y="1648"/>
                  </a:cubicBezTo>
                  <a:cubicBezTo>
                    <a:pt x="757" y="1648"/>
                    <a:pt x="757" y="1648"/>
                    <a:pt x="757" y="1648"/>
                  </a:cubicBezTo>
                  <a:cubicBezTo>
                    <a:pt x="785" y="1648"/>
                    <a:pt x="792" y="1636"/>
                    <a:pt x="867" y="1568"/>
                  </a:cubicBezTo>
                  <a:lnTo>
                    <a:pt x="594" y="1568"/>
                  </a:lnTo>
                  <a:close/>
                  <a:moveTo>
                    <a:pt x="1150" y="687"/>
                  </a:moveTo>
                  <a:cubicBezTo>
                    <a:pt x="1150" y="936"/>
                    <a:pt x="935" y="1075"/>
                    <a:pt x="935" y="1272"/>
                  </a:cubicBezTo>
                  <a:cubicBezTo>
                    <a:pt x="526" y="1272"/>
                    <a:pt x="526" y="1272"/>
                    <a:pt x="526" y="1272"/>
                  </a:cubicBezTo>
                  <a:cubicBezTo>
                    <a:pt x="526" y="1075"/>
                    <a:pt x="312" y="936"/>
                    <a:pt x="312" y="687"/>
                  </a:cubicBezTo>
                  <a:cubicBezTo>
                    <a:pt x="312" y="151"/>
                    <a:pt x="1150" y="150"/>
                    <a:pt x="1150" y="687"/>
                  </a:cubicBezTo>
                  <a:close/>
                  <a:moveTo>
                    <a:pt x="784" y="180"/>
                  </a:moveTo>
                  <a:cubicBezTo>
                    <a:pt x="684" y="180"/>
                    <a:pt x="684" y="180"/>
                    <a:pt x="684" y="180"/>
                  </a:cubicBezTo>
                  <a:cubicBezTo>
                    <a:pt x="684" y="0"/>
                    <a:pt x="684" y="0"/>
                    <a:pt x="684" y="0"/>
                  </a:cubicBezTo>
                  <a:cubicBezTo>
                    <a:pt x="784" y="0"/>
                    <a:pt x="784" y="0"/>
                    <a:pt x="784" y="0"/>
                  </a:cubicBezTo>
                  <a:lnTo>
                    <a:pt x="784" y="180"/>
                  </a:lnTo>
                  <a:close/>
                  <a:moveTo>
                    <a:pt x="1128" y="96"/>
                  </a:moveTo>
                  <a:cubicBezTo>
                    <a:pt x="1040" y="48"/>
                    <a:pt x="1040" y="48"/>
                    <a:pt x="1040" y="48"/>
                  </a:cubicBezTo>
                  <a:cubicBezTo>
                    <a:pt x="952" y="213"/>
                    <a:pt x="952" y="213"/>
                    <a:pt x="952" y="213"/>
                  </a:cubicBezTo>
                  <a:cubicBezTo>
                    <a:pt x="1040" y="260"/>
                    <a:pt x="1040" y="260"/>
                    <a:pt x="1040" y="260"/>
                  </a:cubicBezTo>
                  <a:lnTo>
                    <a:pt x="1128" y="96"/>
                  </a:lnTo>
                  <a:close/>
                  <a:moveTo>
                    <a:pt x="1384" y="344"/>
                  </a:moveTo>
                  <a:cubicBezTo>
                    <a:pt x="1326" y="263"/>
                    <a:pt x="1326" y="263"/>
                    <a:pt x="1326" y="263"/>
                  </a:cubicBezTo>
                  <a:cubicBezTo>
                    <a:pt x="1166" y="378"/>
                    <a:pt x="1166" y="378"/>
                    <a:pt x="1166" y="378"/>
                  </a:cubicBezTo>
                  <a:cubicBezTo>
                    <a:pt x="1224" y="459"/>
                    <a:pt x="1224" y="459"/>
                    <a:pt x="1224" y="459"/>
                  </a:cubicBezTo>
                  <a:lnTo>
                    <a:pt x="1384" y="344"/>
                  </a:lnTo>
                  <a:close/>
                  <a:moveTo>
                    <a:pt x="1402" y="977"/>
                  </a:moveTo>
                  <a:cubicBezTo>
                    <a:pt x="1222" y="903"/>
                    <a:pt x="1222" y="903"/>
                    <a:pt x="1222" y="903"/>
                  </a:cubicBezTo>
                  <a:cubicBezTo>
                    <a:pt x="1184" y="996"/>
                    <a:pt x="1184" y="996"/>
                    <a:pt x="1184" y="996"/>
                  </a:cubicBezTo>
                  <a:cubicBezTo>
                    <a:pt x="1364" y="1069"/>
                    <a:pt x="1364" y="1069"/>
                    <a:pt x="1364" y="1069"/>
                  </a:cubicBezTo>
                  <a:lnTo>
                    <a:pt x="1402" y="977"/>
                  </a:lnTo>
                  <a:close/>
                  <a:moveTo>
                    <a:pt x="1462" y="622"/>
                  </a:moveTo>
                  <a:cubicBezTo>
                    <a:pt x="1258" y="622"/>
                    <a:pt x="1258" y="622"/>
                    <a:pt x="1258" y="622"/>
                  </a:cubicBezTo>
                  <a:cubicBezTo>
                    <a:pt x="1258" y="722"/>
                    <a:pt x="1258" y="722"/>
                    <a:pt x="1258" y="722"/>
                  </a:cubicBezTo>
                  <a:cubicBezTo>
                    <a:pt x="1462" y="722"/>
                    <a:pt x="1462" y="722"/>
                    <a:pt x="1462" y="722"/>
                  </a:cubicBezTo>
                  <a:lnTo>
                    <a:pt x="1462" y="622"/>
                  </a:lnTo>
                  <a:close/>
                  <a:moveTo>
                    <a:pt x="511" y="213"/>
                  </a:moveTo>
                  <a:cubicBezTo>
                    <a:pt x="422" y="48"/>
                    <a:pt x="422" y="48"/>
                    <a:pt x="422" y="48"/>
                  </a:cubicBezTo>
                  <a:cubicBezTo>
                    <a:pt x="334" y="96"/>
                    <a:pt x="334" y="96"/>
                    <a:pt x="334" y="96"/>
                  </a:cubicBezTo>
                  <a:cubicBezTo>
                    <a:pt x="422" y="260"/>
                    <a:pt x="422" y="260"/>
                    <a:pt x="422" y="260"/>
                  </a:cubicBezTo>
                  <a:lnTo>
                    <a:pt x="511" y="213"/>
                  </a:lnTo>
                  <a:close/>
                  <a:moveTo>
                    <a:pt x="296" y="378"/>
                  </a:moveTo>
                  <a:cubicBezTo>
                    <a:pt x="136" y="263"/>
                    <a:pt x="136" y="263"/>
                    <a:pt x="136" y="263"/>
                  </a:cubicBezTo>
                  <a:cubicBezTo>
                    <a:pt x="78" y="344"/>
                    <a:pt x="78" y="344"/>
                    <a:pt x="78" y="344"/>
                  </a:cubicBezTo>
                  <a:cubicBezTo>
                    <a:pt x="238" y="459"/>
                    <a:pt x="238" y="459"/>
                    <a:pt x="238" y="459"/>
                  </a:cubicBezTo>
                  <a:lnTo>
                    <a:pt x="296" y="378"/>
                  </a:lnTo>
                  <a:close/>
                  <a:moveTo>
                    <a:pt x="280" y="988"/>
                  </a:moveTo>
                  <a:cubicBezTo>
                    <a:pt x="239" y="896"/>
                    <a:pt x="239" y="896"/>
                    <a:pt x="239" y="896"/>
                  </a:cubicBezTo>
                  <a:cubicBezTo>
                    <a:pt x="58" y="977"/>
                    <a:pt x="58" y="977"/>
                    <a:pt x="58" y="977"/>
                  </a:cubicBezTo>
                  <a:cubicBezTo>
                    <a:pt x="99" y="1069"/>
                    <a:pt x="99" y="1069"/>
                    <a:pt x="99" y="1069"/>
                  </a:cubicBezTo>
                  <a:lnTo>
                    <a:pt x="280" y="988"/>
                  </a:lnTo>
                  <a:close/>
                  <a:moveTo>
                    <a:pt x="204" y="622"/>
                  </a:moveTo>
                  <a:cubicBezTo>
                    <a:pt x="0" y="622"/>
                    <a:pt x="0" y="622"/>
                    <a:pt x="0" y="622"/>
                  </a:cubicBezTo>
                  <a:cubicBezTo>
                    <a:pt x="0" y="722"/>
                    <a:pt x="0" y="722"/>
                    <a:pt x="0" y="722"/>
                  </a:cubicBezTo>
                  <a:cubicBezTo>
                    <a:pt x="204" y="722"/>
                    <a:pt x="204" y="722"/>
                    <a:pt x="204" y="722"/>
                  </a:cubicBezTo>
                  <a:lnTo>
                    <a:pt x="204" y="622"/>
                  </a:lnTo>
                  <a:close/>
                </a:path>
              </a:pathLst>
            </a:custGeom>
            <a:solidFill>
              <a:srgbClr val="FFC000"/>
            </a:solidFill>
            <a:ln>
              <a:noFill/>
            </a:ln>
          </p:spPr>
          <p:txBody>
            <a:bodyPr vert="horz" wrap="square" lIns="182880" tIns="91440" rIns="182880" bIns="91440" numCol="1" anchor="t" anchorCtr="0" compatLnSpc="1">
              <a:prstTxWarp prst="textNoShape">
                <a:avLst/>
              </a:prstTxWarp>
            </a:bodyPr>
            <a:lstStyle/>
            <a:p>
              <a:pPr defTabSz="1426464">
                <a:defRPr/>
              </a:pPr>
              <a:endParaRPr lang="en-US" sz="2808" kern="0">
                <a:solidFill>
                  <a:srgbClr val="FAFAFA"/>
                </a:solidFill>
                <a:latin typeface="Calibri" panose="020F0502020204030204"/>
              </a:endParaRPr>
            </a:p>
          </p:txBody>
        </p:sp>
      </p:grpSp>
      <p:sp>
        <p:nvSpPr>
          <p:cNvPr id="12" name="Rectángulo">
            <a:extLst>
              <a:ext uri="{FF2B5EF4-FFF2-40B4-BE49-F238E27FC236}">
                <a16:creationId xmlns="" xmlns:a16="http://schemas.microsoft.com/office/drawing/2014/main" id="{E715DAE7-3875-A149-893C-328149E4AD50}"/>
              </a:ext>
            </a:extLst>
          </p:cNvPr>
          <p:cNvSpPr/>
          <p:nvPr/>
        </p:nvSpPr>
        <p:spPr>
          <a:xfrm flipV="1">
            <a:off x="542512" y="732492"/>
            <a:ext cx="5761423" cy="57918"/>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sp>
        <p:nvSpPr>
          <p:cNvPr id="13" name="Freeform 5"/>
          <p:cNvSpPr>
            <a:spLocks/>
          </p:cNvSpPr>
          <p:nvPr/>
        </p:nvSpPr>
        <p:spPr bwMode="auto">
          <a:xfrm>
            <a:off x="3848456" y="1105473"/>
            <a:ext cx="2658085" cy="1673094"/>
          </a:xfrm>
          <a:custGeom>
            <a:avLst/>
            <a:gdLst>
              <a:gd name="T0" fmla="*/ 287 w 726"/>
              <a:gd name="T1" fmla="*/ 250 h 457"/>
              <a:gd name="T2" fmla="*/ 347 w 726"/>
              <a:gd name="T3" fmla="*/ 457 h 457"/>
              <a:gd name="T4" fmla="*/ 590 w 726"/>
              <a:gd name="T5" fmla="*/ 347 h 457"/>
              <a:gd name="T6" fmla="*/ 726 w 726"/>
              <a:gd name="T7" fmla="*/ 206 h 457"/>
              <a:gd name="T8" fmla="*/ 518 w 726"/>
              <a:gd name="T9" fmla="*/ 0 h 457"/>
              <a:gd name="T10" fmla="*/ 0 w 726"/>
              <a:gd name="T11" fmla="*/ 329 h 457"/>
              <a:gd name="T12" fmla="*/ 287 w 726"/>
              <a:gd name="T13" fmla="*/ 250 h 457"/>
            </a:gdLst>
            <a:ahLst/>
            <a:cxnLst>
              <a:cxn ang="0">
                <a:pos x="T0" y="T1"/>
              </a:cxn>
              <a:cxn ang="0">
                <a:pos x="T2" y="T3"/>
              </a:cxn>
              <a:cxn ang="0">
                <a:pos x="T4" y="T5"/>
              </a:cxn>
              <a:cxn ang="0">
                <a:pos x="T6" y="T7"/>
              </a:cxn>
              <a:cxn ang="0">
                <a:pos x="T8" y="T9"/>
              </a:cxn>
              <a:cxn ang="0">
                <a:pos x="T10" y="T11"/>
              </a:cxn>
              <a:cxn ang="0">
                <a:pos x="T12" y="T13"/>
              </a:cxn>
            </a:cxnLst>
            <a:rect l="0" t="0" r="r" b="b"/>
            <a:pathLst>
              <a:path w="726" h="457">
                <a:moveTo>
                  <a:pt x="287" y="250"/>
                </a:moveTo>
                <a:cubicBezTo>
                  <a:pt x="347" y="457"/>
                  <a:pt x="347" y="457"/>
                  <a:pt x="347" y="457"/>
                </a:cubicBezTo>
                <a:cubicBezTo>
                  <a:pt x="410" y="394"/>
                  <a:pt x="495" y="353"/>
                  <a:pt x="590" y="347"/>
                </a:cubicBezTo>
                <a:cubicBezTo>
                  <a:pt x="726" y="206"/>
                  <a:pt x="726" y="206"/>
                  <a:pt x="726" y="206"/>
                </a:cubicBezTo>
                <a:cubicBezTo>
                  <a:pt x="518" y="0"/>
                  <a:pt x="518" y="0"/>
                  <a:pt x="518" y="0"/>
                </a:cubicBezTo>
                <a:cubicBezTo>
                  <a:pt x="301" y="29"/>
                  <a:pt x="113" y="153"/>
                  <a:pt x="0" y="329"/>
                </a:cubicBezTo>
                <a:lnTo>
                  <a:pt x="287" y="250"/>
                </a:lnTo>
                <a:close/>
              </a:path>
            </a:pathLst>
          </a:custGeom>
          <a:solidFill>
            <a:schemeClr val="accent2"/>
          </a:solidFill>
          <a:ln w="14288" cap="flat">
            <a:noFill/>
            <a:prstDash val="solid"/>
            <a:miter lim="800000"/>
            <a:headEnd/>
            <a:tailEnd/>
          </a:ln>
        </p:spPr>
        <p:txBody>
          <a:bodyPr vert="horz" wrap="square" lIns="91439" tIns="45720" rIns="91439" bIns="45720" numCol="1" anchor="t" anchorCtr="0" compatLnSpc="1">
            <a:prstTxWarp prst="textNoShape">
              <a:avLst/>
            </a:prstTxWarp>
          </a:bodyPr>
          <a:lstStyle/>
          <a:p>
            <a:endParaRPr lang="en-US"/>
          </a:p>
        </p:txBody>
      </p:sp>
      <p:sp>
        <p:nvSpPr>
          <p:cNvPr id="14" name="Freeform 6"/>
          <p:cNvSpPr>
            <a:spLocks/>
          </p:cNvSpPr>
          <p:nvPr/>
        </p:nvSpPr>
        <p:spPr bwMode="auto">
          <a:xfrm>
            <a:off x="7336907" y="2532706"/>
            <a:ext cx="1431871" cy="2525108"/>
          </a:xfrm>
          <a:custGeom>
            <a:avLst/>
            <a:gdLst>
              <a:gd name="T0" fmla="*/ 235 w 391"/>
              <a:gd name="T1" fmla="*/ 288 h 690"/>
              <a:gd name="T2" fmla="*/ 26 w 391"/>
              <a:gd name="T3" fmla="*/ 236 h 690"/>
              <a:gd name="T4" fmla="*/ 39 w 391"/>
              <a:gd name="T5" fmla="*/ 334 h 690"/>
              <a:gd name="T6" fmla="*/ 0 w 391"/>
              <a:gd name="T7" fmla="*/ 502 h 690"/>
              <a:gd name="T8" fmla="*/ 54 w 391"/>
              <a:gd name="T9" fmla="*/ 690 h 690"/>
              <a:gd name="T10" fmla="*/ 336 w 391"/>
              <a:gd name="T11" fmla="*/ 613 h 690"/>
              <a:gd name="T12" fmla="*/ 391 w 391"/>
              <a:gd name="T13" fmla="*/ 334 h 690"/>
              <a:gd name="T14" fmla="*/ 310 w 391"/>
              <a:gd name="T15" fmla="*/ 0 h 690"/>
              <a:gd name="T16" fmla="*/ 235 w 391"/>
              <a:gd name="T17" fmla="*/ 288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690">
                <a:moveTo>
                  <a:pt x="235" y="288"/>
                </a:moveTo>
                <a:cubicBezTo>
                  <a:pt x="26" y="236"/>
                  <a:pt x="26" y="236"/>
                  <a:pt x="26" y="236"/>
                </a:cubicBezTo>
                <a:cubicBezTo>
                  <a:pt x="35" y="267"/>
                  <a:pt x="39" y="300"/>
                  <a:pt x="39" y="334"/>
                </a:cubicBezTo>
                <a:cubicBezTo>
                  <a:pt x="39" y="394"/>
                  <a:pt x="25" y="452"/>
                  <a:pt x="0" y="502"/>
                </a:cubicBezTo>
                <a:cubicBezTo>
                  <a:pt x="54" y="690"/>
                  <a:pt x="54" y="690"/>
                  <a:pt x="54" y="690"/>
                </a:cubicBezTo>
                <a:cubicBezTo>
                  <a:pt x="336" y="613"/>
                  <a:pt x="336" y="613"/>
                  <a:pt x="336" y="613"/>
                </a:cubicBezTo>
                <a:cubicBezTo>
                  <a:pt x="371" y="527"/>
                  <a:pt x="391" y="433"/>
                  <a:pt x="391" y="334"/>
                </a:cubicBezTo>
                <a:cubicBezTo>
                  <a:pt x="391" y="213"/>
                  <a:pt x="362" y="100"/>
                  <a:pt x="310" y="0"/>
                </a:cubicBezTo>
                <a:lnTo>
                  <a:pt x="235" y="288"/>
                </a:lnTo>
                <a:close/>
              </a:path>
            </a:pathLst>
          </a:custGeom>
          <a:solidFill>
            <a:schemeClr val="accent5"/>
          </a:solidFill>
          <a:ln w="14288" cap="flat">
            <a:noFill/>
            <a:prstDash val="solid"/>
            <a:miter lim="800000"/>
            <a:headEnd/>
            <a:tailEnd/>
          </a:ln>
        </p:spPr>
        <p:txBody>
          <a:bodyPr vert="horz" wrap="square" lIns="91439" tIns="45720" rIns="91439" bIns="45720" numCol="1" anchor="t" anchorCtr="0" compatLnSpc="1">
            <a:prstTxWarp prst="textNoShape">
              <a:avLst/>
            </a:prstTxWarp>
          </a:bodyPr>
          <a:lstStyle/>
          <a:p>
            <a:endParaRPr lang="en-US"/>
          </a:p>
        </p:txBody>
      </p:sp>
      <p:sp>
        <p:nvSpPr>
          <p:cNvPr id="15" name="Freeform 7"/>
          <p:cNvSpPr>
            <a:spLocks/>
          </p:cNvSpPr>
          <p:nvPr/>
        </p:nvSpPr>
        <p:spPr bwMode="auto">
          <a:xfrm>
            <a:off x="6225117" y="1086917"/>
            <a:ext cx="2237958" cy="2075132"/>
          </a:xfrm>
          <a:custGeom>
            <a:avLst/>
            <a:gdLst>
              <a:gd name="T0" fmla="*/ 212 w 544"/>
              <a:gd name="T1" fmla="*/ 209 h 567"/>
              <a:gd name="T2" fmla="*/ 63 w 544"/>
              <a:gd name="T3" fmla="*/ 364 h 567"/>
              <a:gd name="T4" fmla="*/ 280 w 544"/>
              <a:gd name="T5" fmla="*/ 520 h 567"/>
              <a:gd name="T6" fmla="*/ 470 w 544"/>
              <a:gd name="T7" fmla="*/ 567 h 567"/>
              <a:gd name="T8" fmla="*/ 544 w 544"/>
              <a:gd name="T9" fmla="*/ 284 h 567"/>
              <a:gd name="T10" fmla="*/ 0 w 544"/>
              <a:gd name="T11" fmla="*/ 0 h 567"/>
              <a:gd name="T12" fmla="*/ 212 w 544"/>
              <a:gd name="T13" fmla="*/ 209 h 567"/>
            </a:gdLst>
            <a:ahLst/>
            <a:cxnLst>
              <a:cxn ang="0">
                <a:pos x="T0" y="T1"/>
              </a:cxn>
              <a:cxn ang="0">
                <a:pos x="T2" y="T3"/>
              </a:cxn>
              <a:cxn ang="0">
                <a:pos x="T4" y="T5"/>
              </a:cxn>
              <a:cxn ang="0">
                <a:pos x="T6" y="T7"/>
              </a:cxn>
              <a:cxn ang="0">
                <a:pos x="T8" y="T9"/>
              </a:cxn>
              <a:cxn ang="0">
                <a:pos x="T10" y="T11"/>
              </a:cxn>
              <a:cxn ang="0">
                <a:pos x="T12" y="T13"/>
              </a:cxn>
            </a:cxnLst>
            <a:rect l="0" t="0" r="r" b="b"/>
            <a:pathLst>
              <a:path w="544" h="567">
                <a:moveTo>
                  <a:pt x="212" y="209"/>
                </a:moveTo>
                <a:cubicBezTo>
                  <a:pt x="63" y="364"/>
                  <a:pt x="63" y="364"/>
                  <a:pt x="63" y="364"/>
                </a:cubicBezTo>
                <a:cubicBezTo>
                  <a:pt x="153" y="388"/>
                  <a:pt x="230" y="444"/>
                  <a:pt x="280" y="520"/>
                </a:cubicBezTo>
                <a:cubicBezTo>
                  <a:pt x="470" y="567"/>
                  <a:pt x="470" y="567"/>
                  <a:pt x="470" y="567"/>
                </a:cubicBezTo>
                <a:cubicBezTo>
                  <a:pt x="544" y="284"/>
                  <a:pt x="544" y="284"/>
                  <a:pt x="544" y="284"/>
                </a:cubicBezTo>
                <a:cubicBezTo>
                  <a:pt x="417" y="119"/>
                  <a:pt x="221" y="10"/>
                  <a:pt x="0" y="0"/>
                </a:cubicBezTo>
                <a:lnTo>
                  <a:pt x="212" y="209"/>
                </a:lnTo>
                <a:close/>
              </a:path>
            </a:pathLst>
          </a:custGeom>
          <a:solidFill>
            <a:schemeClr val="accent4"/>
          </a:solidFill>
          <a:ln w="14288" cap="flat">
            <a:noFill/>
            <a:prstDash val="solid"/>
            <a:miter lim="800000"/>
            <a:headEnd/>
            <a:tailEnd/>
          </a:ln>
        </p:spPr>
        <p:txBody>
          <a:bodyPr vert="horz" wrap="square" lIns="91439" tIns="45720" rIns="91439" bIns="45720" numCol="1" anchor="t" anchorCtr="0" compatLnSpc="1">
            <a:prstTxWarp prst="textNoShape">
              <a:avLst/>
            </a:prstTxWarp>
          </a:bodyPr>
          <a:lstStyle/>
          <a:p>
            <a:endParaRPr lang="en-US"/>
          </a:p>
        </p:txBody>
      </p:sp>
      <p:sp>
        <p:nvSpPr>
          <p:cNvPr id="16" name="Freeform 8"/>
          <p:cNvSpPr>
            <a:spLocks/>
          </p:cNvSpPr>
          <p:nvPr/>
        </p:nvSpPr>
        <p:spPr bwMode="auto">
          <a:xfrm>
            <a:off x="3311891" y="2481225"/>
            <a:ext cx="1735342" cy="2525108"/>
          </a:xfrm>
          <a:custGeom>
            <a:avLst/>
            <a:gdLst>
              <a:gd name="T0" fmla="*/ 156 w 391"/>
              <a:gd name="T1" fmla="*/ 402 h 690"/>
              <a:gd name="T2" fmla="*/ 365 w 391"/>
              <a:gd name="T3" fmla="*/ 454 h 690"/>
              <a:gd name="T4" fmla="*/ 352 w 391"/>
              <a:gd name="T5" fmla="*/ 356 h 690"/>
              <a:gd name="T6" fmla="*/ 391 w 391"/>
              <a:gd name="T7" fmla="*/ 188 h 690"/>
              <a:gd name="T8" fmla="*/ 337 w 391"/>
              <a:gd name="T9" fmla="*/ 0 h 690"/>
              <a:gd name="T10" fmla="*/ 55 w 391"/>
              <a:gd name="T11" fmla="*/ 77 h 690"/>
              <a:gd name="T12" fmla="*/ 0 w 391"/>
              <a:gd name="T13" fmla="*/ 356 h 690"/>
              <a:gd name="T14" fmla="*/ 81 w 391"/>
              <a:gd name="T15" fmla="*/ 690 h 690"/>
              <a:gd name="T16" fmla="*/ 156 w 391"/>
              <a:gd name="T17" fmla="*/ 402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690">
                <a:moveTo>
                  <a:pt x="156" y="402"/>
                </a:moveTo>
                <a:cubicBezTo>
                  <a:pt x="365" y="454"/>
                  <a:pt x="365" y="454"/>
                  <a:pt x="365" y="454"/>
                </a:cubicBezTo>
                <a:cubicBezTo>
                  <a:pt x="356" y="423"/>
                  <a:pt x="352" y="390"/>
                  <a:pt x="352" y="356"/>
                </a:cubicBezTo>
                <a:cubicBezTo>
                  <a:pt x="352" y="296"/>
                  <a:pt x="366" y="238"/>
                  <a:pt x="391" y="188"/>
                </a:cubicBezTo>
                <a:cubicBezTo>
                  <a:pt x="337" y="0"/>
                  <a:pt x="337" y="0"/>
                  <a:pt x="337" y="0"/>
                </a:cubicBezTo>
                <a:cubicBezTo>
                  <a:pt x="55" y="77"/>
                  <a:pt x="55" y="77"/>
                  <a:pt x="55" y="77"/>
                </a:cubicBezTo>
                <a:cubicBezTo>
                  <a:pt x="20" y="163"/>
                  <a:pt x="0" y="257"/>
                  <a:pt x="0" y="356"/>
                </a:cubicBezTo>
                <a:cubicBezTo>
                  <a:pt x="0" y="477"/>
                  <a:pt x="29" y="590"/>
                  <a:pt x="81" y="690"/>
                </a:cubicBezTo>
                <a:lnTo>
                  <a:pt x="156" y="402"/>
                </a:lnTo>
                <a:close/>
              </a:path>
            </a:pathLst>
          </a:custGeom>
          <a:solidFill>
            <a:schemeClr val="accent1"/>
          </a:solidFill>
          <a:ln w="14288" cap="flat">
            <a:noFill/>
            <a:prstDash val="solid"/>
            <a:miter lim="800000"/>
            <a:headEnd/>
            <a:tailEnd/>
          </a:ln>
        </p:spPr>
        <p:txBody>
          <a:bodyPr vert="horz" wrap="square" lIns="91439" tIns="45720" rIns="91439" bIns="45720" numCol="1" anchor="t" anchorCtr="0" compatLnSpc="1">
            <a:prstTxWarp prst="textNoShape">
              <a:avLst/>
            </a:prstTxWarp>
          </a:bodyPr>
          <a:lstStyle/>
          <a:p>
            <a:endParaRPr lang="en-US"/>
          </a:p>
        </p:txBody>
      </p:sp>
      <p:sp>
        <p:nvSpPr>
          <p:cNvPr id="18" name="Freeform 9"/>
          <p:cNvSpPr>
            <a:spLocks/>
          </p:cNvSpPr>
          <p:nvPr/>
        </p:nvSpPr>
        <p:spPr bwMode="auto">
          <a:xfrm>
            <a:off x="3976800" y="4348063"/>
            <a:ext cx="1991634" cy="2075132"/>
          </a:xfrm>
          <a:custGeom>
            <a:avLst/>
            <a:gdLst>
              <a:gd name="T0" fmla="*/ 332 w 544"/>
              <a:gd name="T1" fmla="*/ 358 h 567"/>
              <a:gd name="T2" fmla="*/ 481 w 544"/>
              <a:gd name="T3" fmla="*/ 203 h 567"/>
              <a:gd name="T4" fmla="*/ 264 w 544"/>
              <a:gd name="T5" fmla="*/ 47 h 567"/>
              <a:gd name="T6" fmla="*/ 74 w 544"/>
              <a:gd name="T7" fmla="*/ 0 h 567"/>
              <a:gd name="T8" fmla="*/ 0 w 544"/>
              <a:gd name="T9" fmla="*/ 283 h 567"/>
              <a:gd name="T10" fmla="*/ 544 w 544"/>
              <a:gd name="T11" fmla="*/ 567 h 567"/>
              <a:gd name="T12" fmla="*/ 332 w 544"/>
              <a:gd name="T13" fmla="*/ 358 h 567"/>
            </a:gdLst>
            <a:ahLst/>
            <a:cxnLst>
              <a:cxn ang="0">
                <a:pos x="T0" y="T1"/>
              </a:cxn>
              <a:cxn ang="0">
                <a:pos x="T2" y="T3"/>
              </a:cxn>
              <a:cxn ang="0">
                <a:pos x="T4" y="T5"/>
              </a:cxn>
              <a:cxn ang="0">
                <a:pos x="T6" y="T7"/>
              </a:cxn>
              <a:cxn ang="0">
                <a:pos x="T8" y="T9"/>
              </a:cxn>
              <a:cxn ang="0">
                <a:pos x="T10" y="T11"/>
              </a:cxn>
              <a:cxn ang="0">
                <a:pos x="T12" y="T13"/>
              </a:cxn>
            </a:cxnLst>
            <a:rect l="0" t="0" r="r" b="b"/>
            <a:pathLst>
              <a:path w="544" h="567">
                <a:moveTo>
                  <a:pt x="332" y="358"/>
                </a:moveTo>
                <a:cubicBezTo>
                  <a:pt x="481" y="203"/>
                  <a:pt x="481" y="203"/>
                  <a:pt x="481" y="203"/>
                </a:cubicBezTo>
                <a:cubicBezTo>
                  <a:pt x="391" y="179"/>
                  <a:pt x="314" y="123"/>
                  <a:pt x="264" y="47"/>
                </a:cubicBezTo>
                <a:cubicBezTo>
                  <a:pt x="74" y="0"/>
                  <a:pt x="74" y="0"/>
                  <a:pt x="74" y="0"/>
                </a:cubicBezTo>
                <a:cubicBezTo>
                  <a:pt x="0" y="283"/>
                  <a:pt x="0" y="283"/>
                  <a:pt x="0" y="283"/>
                </a:cubicBezTo>
                <a:cubicBezTo>
                  <a:pt x="127" y="448"/>
                  <a:pt x="323" y="557"/>
                  <a:pt x="544" y="567"/>
                </a:cubicBezTo>
                <a:lnTo>
                  <a:pt x="332" y="358"/>
                </a:lnTo>
                <a:close/>
              </a:path>
            </a:pathLst>
          </a:custGeom>
          <a:solidFill>
            <a:schemeClr val="tx2"/>
          </a:solidFill>
          <a:ln w="14288" cap="flat">
            <a:noFill/>
            <a:prstDash val="solid"/>
            <a:miter lim="800000"/>
            <a:headEnd/>
            <a:tailEnd/>
          </a:ln>
        </p:spPr>
        <p:txBody>
          <a:bodyPr vert="horz" wrap="square" lIns="91439" tIns="45720" rIns="91439" bIns="45720" numCol="1" anchor="t" anchorCtr="0" compatLnSpc="1">
            <a:prstTxWarp prst="textNoShape">
              <a:avLst/>
            </a:prstTxWarp>
          </a:bodyPr>
          <a:lstStyle/>
          <a:p>
            <a:endParaRPr lang="en-US"/>
          </a:p>
        </p:txBody>
      </p:sp>
      <p:sp>
        <p:nvSpPr>
          <p:cNvPr id="19" name="Freeform 10"/>
          <p:cNvSpPr>
            <a:spLocks/>
          </p:cNvSpPr>
          <p:nvPr/>
        </p:nvSpPr>
        <p:spPr bwMode="auto">
          <a:xfrm>
            <a:off x="5687004" y="4733089"/>
            <a:ext cx="2656543" cy="1671548"/>
          </a:xfrm>
          <a:custGeom>
            <a:avLst/>
            <a:gdLst>
              <a:gd name="T0" fmla="*/ 439 w 726"/>
              <a:gd name="T1" fmla="*/ 207 h 457"/>
              <a:gd name="T2" fmla="*/ 379 w 726"/>
              <a:gd name="T3" fmla="*/ 0 h 457"/>
              <a:gd name="T4" fmla="*/ 136 w 726"/>
              <a:gd name="T5" fmla="*/ 110 h 457"/>
              <a:gd name="T6" fmla="*/ 0 w 726"/>
              <a:gd name="T7" fmla="*/ 251 h 457"/>
              <a:gd name="T8" fmla="*/ 208 w 726"/>
              <a:gd name="T9" fmla="*/ 457 h 457"/>
              <a:gd name="T10" fmla="*/ 726 w 726"/>
              <a:gd name="T11" fmla="*/ 128 h 457"/>
              <a:gd name="T12" fmla="*/ 439 w 726"/>
              <a:gd name="T13" fmla="*/ 207 h 457"/>
            </a:gdLst>
            <a:ahLst/>
            <a:cxnLst>
              <a:cxn ang="0">
                <a:pos x="T0" y="T1"/>
              </a:cxn>
              <a:cxn ang="0">
                <a:pos x="T2" y="T3"/>
              </a:cxn>
              <a:cxn ang="0">
                <a:pos x="T4" y="T5"/>
              </a:cxn>
              <a:cxn ang="0">
                <a:pos x="T6" y="T7"/>
              </a:cxn>
              <a:cxn ang="0">
                <a:pos x="T8" y="T9"/>
              </a:cxn>
              <a:cxn ang="0">
                <a:pos x="T10" y="T11"/>
              </a:cxn>
              <a:cxn ang="0">
                <a:pos x="T12" y="T13"/>
              </a:cxn>
            </a:cxnLst>
            <a:rect l="0" t="0" r="r" b="b"/>
            <a:pathLst>
              <a:path w="726" h="457">
                <a:moveTo>
                  <a:pt x="439" y="207"/>
                </a:moveTo>
                <a:cubicBezTo>
                  <a:pt x="379" y="0"/>
                  <a:pt x="379" y="0"/>
                  <a:pt x="379" y="0"/>
                </a:cubicBezTo>
                <a:cubicBezTo>
                  <a:pt x="316" y="63"/>
                  <a:pt x="231" y="104"/>
                  <a:pt x="136" y="110"/>
                </a:cubicBezTo>
                <a:cubicBezTo>
                  <a:pt x="0" y="251"/>
                  <a:pt x="0" y="251"/>
                  <a:pt x="0" y="251"/>
                </a:cubicBezTo>
                <a:cubicBezTo>
                  <a:pt x="208" y="457"/>
                  <a:pt x="208" y="457"/>
                  <a:pt x="208" y="457"/>
                </a:cubicBezTo>
                <a:cubicBezTo>
                  <a:pt x="425" y="428"/>
                  <a:pt x="613" y="304"/>
                  <a:pt x="726" y="128"/>
                </a:cubicBezTo>
                <a:lnTo>
                  <a:pt x="439" y="207"/>
                </a:lnTo>
                <a:close/>
              </a:path>
            </a:pathLst>
          </a:custGeom>
          <a:solidFill>
            <a:schemeClr val="accent6"/>
          </a:solidFill>
          <a:ln w="14288" cap="flat">
            <a:noFill/>
            <a:prstDash val="solid"/>
            <a:miter lim="800000"/>
            <a:headEnd/>
            <a:tailEnd/>
          </a:ln>
        </p:spPr>
        <p:txBody>
          <a:bodyPr vert="horz" wrap="square" lIns="91439" tIns="45720" rIns="91439" bIns="45720" numCol="1" anchor="t" anchorCtr="0" compatLnSpc="1">
            <a:prstTxWarp prst="textNoShape">
              <a:avLst/>
            </a:prstTxWarp>
          </a:bodyPr>
          <a:lstStyle/>
          <a:p>
            <a:endParaRPr lang="en-US"/>
          </a:p>
        </p:txBody>
      </p:sp>
      <p:sp>
        <p:nvSpPr>
          <p:cNvPr id="20" name="Oval 795">
            <a:extLst>
              <a:ext uri="{FF2B5EF4-FFF2-40B4-BE49-F238E27FC236}">
                <a16:creationId xmlns="" xmlns:a16="http://schemas.microsoft.com/office/drawing/2014/main" id="{D7FDE05A-1B5F-3849-813D-2C450BACE414}"/>
              </a:ext>
            </a:extLst>
          </p:cNvPr>
          <p:cNvSpPr>
            <a:spLocks noChangeArrowheads="1"/>
          </p:cNvSpPr>
          <p:nvPr/>
        </p:nvSpPr>
        <p:spPr bwMode="auto">
          <a:xfrm>
            <a:off x="5131388" y="2791255"/>
            <a:ext cx="1963214" cy="1970051"/>
          </a:xfrm>
          <a:prstGeom prst="ellipse">
            <a:avLst/>
          </a:prstGeom>
          <a:solidFill>
            <a:srgbClr val="2C1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gn="ctr"/>
            <a:endParaRPr lang="es-EC" sz="2000" dirty="0" smtClean="0">
              <a:solidFill>
                <a:schemeClr val="bg1"/>
              </a:solidFill>
              <a:cs typeface="Times New Roman" panose="02020603050405020304" pitchFamily="18" charset="0"/>
            </a:endParaRPr>
          </a:p>
          <a:p>
            <a:pPr algn="ctr"/>
            <a:r>
              <a:rPr lang="es-EC" sz="2000" dirty="0" smtClean="0">
                <a:solidFill>
                  <a:schemeClr val="bg1"/>
                </a:solidFill>
                <a:cs typeface="Times New Roman" panose="02020603050405020304" pitchFamily="18" charset="0"/>
              </a:rPr>
              <a:t>Marco </a:t>
            </a:r>
            <a:r>
              <a:rPr lang="es-EC" sz="2000" dirty="0">
                <a:solidFill>
                  <a:schemeClr val="bg1"/>
                </a:solidFill>
                <a:cs typeface="Times New Roman" panose="02020603050405020304" pitchFamily="18" charset="0"/>
              </a:rPr>
              <a:t>conceptual</a:t>
            </a:r>
            <a:endParaRPr lang="en-US" sz="2000" dirty="0">
              <a:solidFill>
                <a:schemeClr val="bg1"/>
              </a:solidFill>
            </a:endParaRPr>
          </a:p>
        </p:txBody>
      </p:sp>
      <p:sp>
        <p:nvSpPr>
          <p:cNvPr id="3" name="CuadroTexto 2"/>
          <p:cNvSpPr txBox="1"/>
          <p:nvPr/>
        </p:nvSpPr>
        <p:spPr>
          <a:xfrm>
            <a:off x="4855095" y="1603466"/>
            <a:ext cx="1368473" cy="677108"/>
          </a:xfrm>
          <a:prstGeom prst="rect">
            <a:avLst/>
          </a:prstGeom>
          <a:noFill/>
        </p:spPr>
        <p:txBody>
          <a:bodyPr wrap="square" rtlCol="0">
            <a:spAutoFit/>
          </a:bodyPr>
          <a:lstStyle/>
          <a:p>
            <a:r>
              <a:rPr lang="es-EC" sz="2000" b="1" dirty="0">
                <a:solidFill>
                  <a:schemeClr val="bg1"/>
                </a:solidFill>
              </a:rPr>
              <a:t>Servicio</a:t>
            </a:r>
            <a:r>
              <a:rPr lang="es-EC" b="1" dirty="0"/>
              <a:t> </a:t>
            </a:r>
            <a:endParaRPr lang="es-EC" dirty="0"/>
          </a:p>
          <a:p>
            <a:endParaRPr lang="es-EC" dirty="0"/>
          </a:p>
        </p:txBody>
      </p:sp>
      <p:sp>
        <p:nvSpPr>
          <p:cNvPr id="79" name="CuadroTexto 78"/>
          <p:cNvSpPr txBox="1"/>
          <p:nvPr/>
        </p:nvSpPr>
        <p:spPr>
          <a:xfrm>
            <a:off x="3337693" y="2920638"/>
            <a:ext cx="1829431" cy="1323439"/>
          </a:xfrm>
          <a:prstGeom prst="rect">
            <a:avLst/>
          </a:prstGeom>
          <a:noFill/>
        </p:spPr>
        <p:txBody>
          <a:bodyPr wrap="square" rtlCol="0">
            <a:spAutoFit/>
          </a:bodyPr>
          <a:lstStyle/>
          <a:p>
            <a:r>
              <a:rPr lang="es-EC" sz="2000" b="1" dirty="0">
                <a:solidFill>
                  <a:schemeClr val="bg1"/>
                </a:solidFill>
              </a:rPr>
              <a:t>Aplicaciones digitales de delivery </a:t>
            </a:r>
            <a:endParaRPr lang="es-EC" sz="2000" dirty="0" smtClean="0">
              <a:solidFill>
                <a:schemeClr val="bg1"/>
              </a:solidFill>
            </a:endParaRPr>
          </a:p>
          <a:p>
            <a:pPr algn="ctr"/>
            <a:endParaRPr lang="es-EC" sz="2000" dirty="0">
              <a:solidFill>
                <a:schemeClr val="bg1"/>
              </a:solidFill>
            </a:endParaRPr>
          </a:p>
        </p:txBody>
      </p:sp>
      <p:sp>
        <p:nvSpPr>
          <p:cNvPr id="82" name="CuadroTexto 81"/>
          <p:cNvSpPr txBox="1"/>
          <p:nvPr/>
        </p:nvSpPr>
        <p:spPr>
          <a:xfrm>
            <a:off x="4121736" y="5063087"/>
            <a:ext cx="1283846" cy="1015663"/>
          </a:xfrm>
          <a:prstGeom prst="rect">
            <a:avLst/>
          </a:prstGeom>
          <a:noFill/>
        </p:spPr>
        <p:txBody>
          <a:bodyPr wrap="square" rtlCol="0">
            <a:spAutoFit/>
          </a:bodyPr>
          <a:lstStyle/>
          <a:p>
            <a:r>
              <a:rPr lang="es-EC" sz="2000" b="1" dirty="0">
                <a:solidFill>
                  <a:schemeClr val="bg1"/>
                </a:solidFill>
              </a:rPr>
              <a:t>Usuario</a:t>
            </a:r>
            <a:endParaRPr lang="es-EC" sz="2000" dirty="0">
              <a:solidFill>
                <a:schemeClr val="bg1"/>
              </a:solidFill>
            </a:endParaRPr>
          </a:p>
          <a:p>
            <a:pPr algn="ctr"/>
            <a:r>
              <a:rPr lang="es-EC" sz="2000" b="1" dirty="0" smtClean="0">
                <a:solidFill>
                  <a:schemeClr val="bg1"/>
                </a:solidFill>
              </a:rPr>
              <a:t> </a:t>
            </a:r>
            <a:endParaRPr lang="es-EC" sz="2000" dirty="0">
              <a:solidFill>
                <a:schemeClr val="bg1"/>
              </a:solidFill>
            </a:endParaRPr>
          </a:p>
          <a:p>
            <a:pPr algn="ctr"/>
            <a:endParaRPr lang="es-EC" sz="2000" dirty="0">
              <a:solidFill>
                <a:schemeClr val="bg1"/>
              </a:solidFill>
            </a:endParaRPr>
          </a:p>
        </p:txBody>
      </p:sp>
      <p:sp>
        <p:nvSpPr>
          <p:cNvPr id="83" name="CuadroTexto 82"/>
          <p:cNvSpPr txBox="1"/>
          <p:nvPr/>
        </p:nvSpPr>
        <p:spPr>
          <a:xfrm>
            <a:off x="6112995" y="5455885"/>
            <a:ext cx="1283846" cy="1015663"/>
          </a:xfrm>
          <a:prstGeom prst="rect">
            <a:avLst/>
          </a:prstGeom>
          <a:noFill/>
        </p:spPr>
        <p:txBody>
          <a:bodyPr wrap="square" rtlCol="0">
            <a:spAutoFit/>
          </a:bodyPr>
          <a:lstStyle/>
          <a:p>
            <a:r>
              <a:rPr lang="es-EC" sz="2000" b="1" dirty="0">
                <a:solidFill>
                  <a:schemeClr val="bg1"/>
                </a:solidFill>
              </a:rPr>
              <a:t>Calidad </a:t>
            </a:r>
            <a:endParaRPr lang="es-EC" sz="2000" dirty="0">
              <a:solidFill>
                <a:schemeClr val="bg1"/>
              </a:solidFill>
            </a:endParaRPr>
          </a:p>
          <a:p>
            <a:pPr algn="ctr"/>
            <a:r>
              <a:rPr lang="es-EC" sz="2000" b="1" dirty="0" smtClean="0">
                <a:solidFill>
                  <a:schemeClr val="bg1"/>
                </a:solidFill>
              </a:rPr>
              <a:t> </a:t>
            </a:r>
            <a:endParaRPr lang="es-EC" sz="2000" dirty="0">
              <a:solidFill>
                <a:schemeClr val="bg1"/>
              </a:solidFill>
            </a:endParaRPr>
          </a:p>
          <a:p>
            <a:pPr algn="ctr"/>
            <a:endParaRPr lang="es-EC" sz="2000" dirty="0">
              <a:solidFill>
                <a:schemeClr val="bg1"/>
              </a:solidFill>
            </a:endParaRPr>
          </a:p>
        </p:txBody>
      </p:sp>
      <p:sp>
        <p:nvSpPr>
          <p:cNvPr id="84" name="CuadroTexto 83"/>
          <p:cNvSpPr txBox="1"/>
          <p:nvPr/>
        </p:nvSpPr>
        <p:spPr>
          <a:xfrm>
            <a:off x="6910509" y="1875924"/>
            <a:ext cx="1626674" cy="1323439"/>
          </a:xfrm>
          <a:prstGeom prst="rect">
            <a:avLst/>
          </a:prstGeom>
          <a:noFill/>
        </p:spPr>
        <p:txBody>
          <a:bodyPr wrap="square" rtlCol="0">
            <a:spAutoFit/>
          </a:bodyPr>
          <a:lstStyle/>
          <a:p>
            <a:r>
              <a:rPr lang="es-EC" sz="2000" b="1" dirty="0">
                <a:solidFill>
                  <a:schemeClr val="bg1"/>
                </a:solidFill>
              </a:rPr>
              <a:t>Percepción </a:t>
            </a:r>
            <a:endParaRPr lang="es-EC" sz="2000" dirty="0">
              <a:solidFill>
                <a:schemeClr val="bg1"/>
              </a:solidFill>
            </a:endParaRPr>
          </a:p>
          <a:p>
            <a:r>
              <a:rPr lang="es-EC" sz="2000" b="1" dirty="0" smtClean="0">
                <a:solidFill>
                  <a:schemeClr val="bg1"/>
                </a:solidFill>
              </a:rPr>
              <a:t> </a:t>
            </a:r>
            <a:endParaRPr lang="es-EC" sz="2000" dirty="0">
              <a:solidFill>
                <a:schemeClr val="bg1"/>
              </a:solidFill>
            </a:endParaRPr>
          </a:p>
          <a:p>
            <a:pPr algn="ctr"/>
            <a:r>
              <a:rPr lang="es-EC" sz="2000" b="1" dirty="0" smtClean="0">
                <a:solidFill>
                  <a:schemeClr val="bg1"/>
                </a:solidFill>
              </a:rPr>
              <a:t> </a:t>
            </a:r>
            <a:endParaRPr lang="es-EC" sz="2000" dirty="0">
              <a:solidFill>
                <a:schemeClr val="bg1"/>
              </a:solidFill>
            </a:endParaRPr>
          </a:p>
          <a:p>
            <a:pPr algn="ctr"/>
            <a:endParaRPr lang="es-EC" sz="2000" dirty="0">
              <a:solidFill>
                <a:schemeClr val="bg1"/>
              </a:solidFill>
            </a:endParaRPr>
          </a:p>
        </p:txBody>
      </p:sp>
      <p:sp>
        <p:nvSpPr>
          <p:cNvPr id="85" name="CuadroTexto 84"/>
          <p:cNvSpPr txBox="1"/>
          <p:nvPr/>
        </p:nvSpPr>
        <p:spPr>
          <a:xfrm>
            <a:off x="7361836" y="3856145"/>
            <a:ext cx="1813620" cy="1631216"/>
          </a:xfrm>
          <a:prstGeom prst="rect">
            <a:avLst/>
          </a:prstGeom>
          <a:noFill/>
        </p:spPr>
        <p:txBody>
          <a:bodyPr wrap="square" rtlCol="0">
            <a:spAutoFit/>
          </a:bodyPr>
          <a:lstStyle/>
          <a:p>
            <a:r>
              <a:rPr lang="es-EC" sz="2000" b="1" dirty="0">
                <a:solidFill>
                  <a:schemeClr val="bg1"/>
                </a:solidFill>
              </a:rPr>
              <a:t>Satisfacción del cliente</a:t>
            </a:r>
            <a:endParaRPr lang="es-EC" sz="2000" dirty="0">
              <a:solidFill>
                <a:schemeClr val="bg1"/>
              </a:solidFill>
            </a:endParaRPr>
          </a:p>
          <a:p>
            <a:r>
              <a:rPr lang="es-EC" sz="2000" b="1" dirty="0" smtClean="0">
                <a:solidFill>
                  <a:schemeClr val="bg1"/>
                </a:solidFill>
              </a:rPr>
              <a:t> </a:t>
            </a:r>
            <a:endParaRPr lang="es-EC" sz="2000" dirty="0">
              <a:solidFill>
                <a:schemeClr val="bg1"/>
              </a:solidFill>
            </a:endParaRPr>
          </a:p>
          <a:p>
            <a:pPr algn="ctr"/>
            <a:r>
              <a:rPr lang="es-EC" sz="2000" b="1" dirty="0" smtClean="0">
                <a:solidFill>
                  <a:schemeClr val="bg1"/>
                </a:solidFill>
              </a:rPr>
              <a:t> </a:t>
            </a:r>
            <a:endParaRPr lang="es-EC" sz="2000" dirty="0">
              <a:solidFill>
                <a:schemeClr val="bg1"/>
              </a:solidFill>
            </a:endParaRPr>
          </a:p>
          <a:p>
            <a:pPr algn="ctr"/>
            <a:endParaRPr lang="es-EC" sz="2000" dirty="0">
              <a:solidFill>
                <a:schemeClr val="bg1"/>
              </a:solidFill>
            </a:endParaRPr>
          </a:p>
        </p:txBody>
      </p:sp>
      <p:sp>
        <p:nvSpPr>
          <p:cNvPr id="86" name="Rectángulo 85"/>
          <p:cNvSpPr/>
          <p:nvPr/>
        </p:nvSpPr>
        <p:spPr>
          <a:xfrm>
            <a:off x="6711597" y="2009187"/>
            <a:ext cx="1609736" cy="707886"/>
          </a:xfrm>
          <a:prstGeom prst="rect">
            <a:avLst/>
          </a:prstGeom>
        </p:spPr>
        <p:txBody>
          <a:bodyPr wrap="none">
            <a:spAutoFit/>
          </a:bodyPr>
          <a:lstStyle/>
          <a:p>
            <a:pPr>
              <a:lnSpc>
                <a:spcPct val="200000"/>
              </a:lnSpc>
              <a:spcAft>
                <a:spcPts val="800"/>
              </a:spcAft>
            </a:pPr>
            <a:r>
              <a:rPr lang="es-EC" sz="2000" b="1" dirty="0">
                <a:solidFill>
                  <a:schemeClr val="bg1"/>
                </a:solidFill>
                <a:latin typeface="Arial" panose="020B0604020202020204" pitchFamily="34" charset="0"/>
                <a:ea typeface="Calibri" panose="020F0502020204030204" pitchFamily="34" charset="0"/>
                <a:cs typeface="Arial" panose="020B0604020202020204" pitchFamily="34" charset="0"/>
              </a:rPr>
              <a:t>Expectativa</a:t>
            </a:r>
            <a:endParaRPr lang="es-EC"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7" name="Llamada de flecha a la izquierda 86">
            <a:hlinkClick r:id="rId2"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4001914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105" y="-49480"/>
            <a:ext cx="10515600" cy="1325563"/>
          </a:xfrm>
        </p:spPr>
        <p:txBody>
          <a:bodyPr/>
          <a:lstStyle/>
          <a:p>
            <a:r>
              <a:rPr lang="es-EC" dirty="0" smtClean="0">
                <a:latin typeface="Times New Roman" panose="02020603050405020304" pitchFamily="18" charset="0"/>
                <a:cs typeface="Times New Roman" panose="02020603050405020304" pitchFamily="18" charset="0"/>
              </a:rPr>
              <a:t>Operacionalización de variables</a:t>
            </a:r>
            <a:endParaRPr lang="es-EC" dirty="0">
              <a:latin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xmlns="" id="{F6DDF6DA-FFD5-4D28-B51F-84AE9EFE24BB}"/>
              </a:ext>
            </a:extLst>
          </p:cNvPr>
          <p:cNvSpPr/>
          <p:nvPr/>
        </p:nvSpPr>
        <p:spPr>
          <a:xfrm>
            <a:off x="0" y="0"/>
            <a:ext cx="303143" cy="6858000"/>
          </a:xfrm>
          <a:prstGeom prst="rect">
            <a:avLst/>
          </a:prstGeom>
          <a:blipFill>
            <a:blip r:embed="rId2"/>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pic>
        <p:nvPicPr>
          <p:cNvPr id="1025"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996"/>
          <a:stretch/>
        </p:blipFill>
        <p:spPr bwMode="auto">
          <a:xfrm>
            <a:off x="1010194" y="1141632"/>
            <a:ext cx="10566770" cy="555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ángulo">
            <a:extLst>
              <a:ext uri="{FF2B5EF4-FFF2-40B4-BE49-F238E27FC236}">
                <a16:creationId xmlns="" xmlns:a16="http://schemas.microsoft.com/office/drawing/2014/main" id="{E715DAE7-3875-A149-893C-328149E4AD50}"/>
              </a:ext>
            </a:extLst>
          </p:cNvPr>
          <p:cNvSpPr/>
          <p:nvPr/>
        </p:nvSpPr>
        <p:spPr>
          <a:xfrm flipV="1">
            <a:off x="303143" y="912797"/>
            <a:ext cx="5761423" cy="57918"/>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sp>
        <p:nvSpPr>
          <p:cNvPr id="12" name="Llamada de flecha a la izquierda 11">
            <a:hlinkClick r:id="rId4"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916564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xmlns="" id="{F6DDF6DA-FFD5-4D28-B51F-84AE9EFE24BB}"/>
              </a:ext>
            </a:extLst>
          </p:cNvPr>
          <p:cNvSpPr/>
          <p:nvPr/>
        </p:nvSpPr>
        <p:spPr>
          <a:xfrm>
            <a:off x="0" y="0"/>
            <a:ext cx="303143" cy="6858000"/>
          </a:xfrm>
          <a:prstGeom prst="rect">
            <a:avLst/>
          </a:prstGeom>
          <a:blipFill>
            <a:blip r:embed="rId2"/>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grpSp>
        <p:nvGrpSpPr>
          <p:cNvPr id="4" name="3 Grupo"/>
          <p:cNvGrpSpPr/>
          <p:nvPr/>
        </p:nvGrpSpPr>
        <p:grpSpPr>
          <a:xfrm>
            <a:off x="836408" y="168808"/>
            <a:ext cx="10690183" cy="6520383"/>
            <a:chOff x="1276350" y="1133473"/>
            <a:chExt cx="9669176" cy="5724527"/>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91" t="27604" r="14202" b="62258"/>
            <a:stretch/>
          </p:blipFill>
          <p:spPr bwMode="auto">
            <a:xfrm>
              <a:off x="1276350" y="1133473"/>
              <a:ext cx="9669176" cy="84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0790" t="21094" r="14495" b="10151"/>
            <a:stretch/>
          </p:blipFill>
          <p:spPr bwMode="auto">
            <a:xfrm>
              <a:off x="1352550" y="1943101"/>
              <a:ext cx="9448800" cy="491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Llamada de flecha a la izquierda 13">
            <a:hlinkClick r:id="rId5"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2494218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683920" y="176949"/>
            <a:ext cx="10533577" cy="6481429"/>
            <a:chOff x="1276350" y="1133473"/>
            <a:chExt cx="9669176" cy="5957891"/>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91" t="27604" r="14202" b="62258"/>
            <a:stretch/>
          </p:blipFill>
          <p:spPr bwMode="auto">
            <a:xfrm>
              <a:off x="1276350" y="1133473"/>
              <a:ext cx="9669176" cy="84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90" t="21289" r="14348" b="8333"/>
            <a:stretch/>
          </p:blipFill>
          <p:spPr bwMode="auto">
            <a:xfrm>
              <a:off x="1276350" y="1943100"/>
              <a:ext cx="9669176" cy="514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Llamada de flecha a la izquierda 9">
            <a:hlinkClick r:id="rId4"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123429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746257" y="242294"/>
            <a:ext cx="10419726" cy="6235779"/>
            <a:chOff x="1276350" y="923923"/>
            <a:chExt cx="9669176" cy="5610227"/>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91" t="27604" r="14202" b="62258"/>
            <a:stretch/>
          </p:blipFill>
          <p:spPr bwMode="auto">
            <a:xfrm>
              <a:off x="1276350" y="923923"/>
              <a:ext cx="9669176" cy="84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205" t="21614" r="14348" b="13281"/>
            <a:stretch/>
          </p:blipFill>
          <p:spPr bwMode="auto">
            <a:xfrm>
              <a:off x="1276350" y="1771650"/>
              <a:ext cx="9669176"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Llamada de flecha a la izquierda 9">
            <a:hlinkClick r:id="rId4"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2738491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1186198" y="295047"/>
            <a:ext cx="9669176" cy="5893252"/>
            <a:chOff x="1276350" y="964748"/>
            <a:chExt cx="9669176" cy="5893252"/>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91" t="27604" r="14202" b="62258"/>
            <a:stretch/>
          </p:blipFill>
          <p:spPr bwMode="auto">
            <a:xfrm>
              <a:off x="1276350" y="964748"/>
              <a:ext cx="9669176" cy="84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37" t="22917" r="14787" b="7468"/>
            <a:stretch/>
          </p:blipFill>
          <p:spPr bwMode="auto">
            <a:xfrm>
              <a:off x="1405989" y="1765465"/>
              <a:ext cx="9412432" cy="509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Llamada de flecha a la izquierda 9">
            <a:hlinkClick r:id="rId4"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1015668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619527" y="140500"/>
            <a:ext cx="10997216" cy="6717500"/>
            <a:chOff x="1276350" y="964748"/>
            <a:chExt cx="9669176" cy="5656769"/>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91" t="27604" r="14202" b="62258"/>
            <a:stretch/>
          </p:blipFill>
          <p:spPr bwMode="auto">
            <a:xfrm>
              <a:off x="1276350" y="964748"/>
              <a:ext cx="9669176" cy="84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62" t="24777" r="15876" b="9052"/>
            <a:stretch/>
          </p:blipFill>
          <p:spPr bwMode="auto">
            <a:xfrm>
              <a:off x="1276998" y="1780943"/>
              <a:ext cx="9490851" cy="484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Llamada de flecha a la izquierda 9">
            <a:hlinkClick r:id="rId4"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3963613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053" y="-60799"/>
            <a:ext cx="10515600" cy="1325563"/>
          </a:xfrm>
        </p:spPr>
        <p:txBody>
          <a:bodyPr/>
          <a:lstStyle/>
          <a:p>
            <a:r>
              <a:rPr lang="es-ES" dirty="0" smtClean="0">
                <a:cs typeface="Times New Roman" panose="02020603050405020304" pitchFamily="18" charset="0"/>
              </a:rPr>
              <a:t>Capítulo III: </a:t>
            </a:r>
            <a:r>
              <a:rPr lang="es-ES" dirty="0">
                <a:cs typeface="Times New Roman" panose="02020603050405020304" pitchFamily="18" charset="0"/>
              </a:rPr>
              <a:t>Marco metodológico </a:t>
            </a:r>
          </a:p>
        </p:txBody>
      </p:sp>
      <p:sp>
        <p:nvSpPr>
          <p:cNvPr id="4" name="Rectángulo">
            <a:extLst>
              <a:ext uri="{FF2B5EF4-FFF2-40B4-BE49-F238E27FC236}">
                <a16:creationId xmlns="" xmlns:a16="http://schemas.microsoft.com/office/drawing/2014/main" id="{E715DAE7-3875-A149-893C-328149E4AD50}"/>
              </a:ext>
            </a:extLst>
          </p:cNvPr>
          <p:cNvSpPr/>
          <p:nvPr/>
        </p:nvSpPr>
        <p:spPr>
          <a:xfrm flipV="1">
            <a:off x="220726" y="866004"/>
            <a:ext cx="6527804" cy="74153"/>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33" name="Tabla 32"/>
          <p:cNvGraphicFramePr>
            <a:graphicFrameLocks noGrp="1"/>
          </p:cNvGraphicFramePr>
          <p:nvPr>
            <p:extLst>
              <p:ext uri="{D42A27DB-BD31-4B8C-83A1-F6EECF244321}">
                <p14:modId xmlns:p14="http://schemas.microsoft.com/office/powerpoint/2010/main" val="1353871462"/>
              </p:ext>
            </p:extLst>
          </p:nvPr>
        </p:nvGraphicFramePr>
        <p:xfrm>
          <a:off x="386363" y="1092532"/>
          <a:ext cx="11153107" cy="1883714"/>
        </p:xfrm>
        <a:graphic>
          <a:graphicData uri="http://schemas.openxmlformats.org/drawingml/2006/table">
            <a:tbl>
              <a:tblPr>
                <a:tableStyleId>{9D7B26C5-4107-4FEC-AEDC-1716B250A1EF}</a:tableStyleId>
              </a:tblPr>
              <a:tblGrid>
                <a:gridCol w="1661378"/>
                <a:gridCol w="1649114"/>
                <a:gridCol w="1621186"/>
                <a:gridCol w="1784666"/>
                <a:gridCol w="1580315"/>
                <a:gridCol w="1266977"/>
                <a:gridCol w="1589471"/>
              </a:tblGrid>
              <a:tr h="959789">
                <a:tc>
                  <a:txBody>
                    <a:bodyPr/>
                    <a:lstStyle/>
                    <a:p>
                      <a:pPr algn="ctr" rtl="0" fontAlgn="ctr"/>
                      <a:r>
                        <a:rPr lang="es-EC" sz="2000" b="1" u="none" strike="noStrike" dirty="0">
                          <a:effectLst/>
                        </a:rPr>
                        <a:t>Tipo de investigación </a:t>
                      </a:r>
                      <a:endParaRPr lang="es-EC"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s-EC" sz="2000" b="1" u="none" strike="noStrike" dirty="0">
                          <a:effectLst/>
                        </a:rPr>
                        <a:t>Instrumentos aplicados</a:t>
                      </a:r>
                      <a:endParaRPr lang="es-EC"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s-EC" sz="2000" b="1" u="none" strike="noStrike" dirty="0">
                          <a:effectLst/>
                        </a:rPr>
                        <a:t>Validez y confiabilidad</a:t>
                      </a:r>
                      <a:endParaRPr lang="es-EC"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s-EC" sz="2000" b="1" u="none" strike="noStrike" dirty="0">
                          <a:effectLst/>
                        </a:rPr>
                        <a:t>Técnica de análisis de datos</a:t>
                      </a:r>
                      <a:endParaRPr lang="es-EC"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s-EC" sz="2000" b="1" u="none" strike="noStrike" dirty="0">
                          <a:effectLst/>
                        </a:rPr>
                        <a:t>Por la finalidad </a:t>
                      </a:r>
                      <a:endParaRPr lang="es-EC"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s-EC" sz="2000" b="1" u="none" strike="noStrike" dirty="0">
                          <a:effectLst/>
                        </a:rPr>
                        <a:t>Por su alcance temporal </a:t>
                      </a:r>
                      <a:endParaRPr lang="es-EC" sz="2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s-EC" sz="2000" b="1" u="none" strike="noStrike" dirty="0">
                          <a:effectLst/>
                        </a:rPr>
                        <a:t>Por su marco investigativo </a:t>
                      </a:r>
                      <a:endParaRPr lang="es-EC" sz="2000" b="1" i="0" u="none" strike="noStrike" dirty="0">
                        <a:solidFill>
                          <a:srgbClr val="000000"/>
                        </a:solidFill>
                        <a:effectLst/>
                        <a:latin typeface="Arial" panose="020B0604020202020204" pitchFamily="34" charset="0"/>
                      </a:endParaRPr>
                    </a:p>
                  </a:txBody>
                  <a:tcPr marL="9525" marR="9525" marT="9525" marB="0" anchor="ctr"/>
                </a:tc>
              </a:tr>
              <a:tr h="819668">
                <a:tc>
                  <a:txBody>
                    <a:bodyPr/>
                    <a:lstStyle/>
                    <a:p>
                      <a:pPr algn="ctr" rtl="0" fontAlgn="ctr"/>
                      <a:r>
                        <a:rPr lang="es-EC" sz="2000" u="none" strike="noStrike">
                          <a:effectLst/>
                        </a:rPr>
                        <a:t>Descriptiva</a:t>
                      </a:r>
                      <a:endParaRPr lang="es-EC"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s-EC" sz="2000" u="none" strike="noStrike">
                          <a:effectLst/>
                        </a:rPr>
                        <a:t>Encuesta </a:t>
                      </a:r>
                      <a:endParaRPr lang="es-EC"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s-EC" sz="2000" u="none" strike="noStrike" dirty="0" err="1">
                          <a:effectLst/>
                        </a:rPr>
                        <a:t>Alpha</a:t>
                      </a:r>
                      <a:r>
                        <a:rPr lang="es-EC" sz="2000" u="none" strike="noStrike" dirty="0">
                          <a:effectLst/>
                        </a:rPr>
                        <a:t> de Cronbach</a:t>
                      </a:r>
                      <a:endParaRPr lang="es-EC"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s-EC" sz="2000" u="none" strike="noStrike" dirty="0">
                          <a:effectLst/>
                        </a:rPr>
                        <a:t>Análisis univariado y Bivariado </a:t>
                      </a:r>
                      <a:endParaRPr lang="es-EC"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s-EC" sz="2000" u="none" strike="noStrike">
                          <a:effectLst/>
                        </a:rPr>
                        <a:t>Aplicada </a:t>
                      </a:r>
                      <a:endParaRPr lang="es-EC"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s-EC" sz="2000" u="none" strike="noStrike">
                          <a:effectLst/>
                        </a:rPr>
                        <a:t>Transversal </a:t>
                      </a:r>
                      <a:endParaRPr lang="es-EC" sz="20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s-EC" sz="2000" u="none" strike="noStrike" dirty="0">
                          <a:effectLst/>
                        </a:rPr>
                        <a:t>De campo y                              documental</a:t>
                      </a:r>
                      <a:endParaRPr lang="es-EC" sz="2000" b="0" i="0" u="none" strike="noStrike" dirty="0">
                        <a:solidFill>
                          <a:srgbClr val="000000"/>
                        </a:solidFill>
                        <a:effectLst/>
                        <a:latin typeface="Arial" panose="020B0604020202020204" pitchFamily="34" charset="0"/>
                      </a:endParaRPr>
                    </a:p>
                  </a:txBody>
                  <a:tcPr marL="9525" marR="9525" marT="9525" marB="0" anchor="ctr"/>
                </a:tc>
              </a:tr>
            </a:tbl>
          </a:graphicData>
        </a:graphic>
      </p:graphicFrame>
      <p:graphicFrame>
        <p:nvGraphicFramePr>
          <p:cNvPr id="34" name="Tabla 33"/>
          <p:cNvGraphicFramePr>
            <a:graphicFrameLocks noGrp="1"/>
          </p:cNvGraphicFramePr>
          <p:nvPr>
            <p:extLst>
              <p:ext uri="{D42A27DB-BD31-4B8C-83A1-F6EECF244321}">
                <p14:modId xmlns:p14="http://schemas.microsoft.com/office/powerpoint/2010/main" val="395378678"/>
              </p:ext>
            </p:extLst>
          </p:nvPr>
        </p:nvGraphicFramePr>
        <p:xfrm>
          <a:off x="346610" y="3100859"/>
          <a:ext cx="9247031" cy="3443732"/>
        </p:xfrm>
        <a:graphic>
          <a:graphicData uri="http://schemas.openxmlformats.org/drawingml/2006/table">
            <a:tbl>
              <a:tblPr firstRow="1" firstCol="1" bandRow="1">
                <a:tableStyleId>{17292A2E-F333-43FB-9621-5CBBE7FDCDCB}</a:tableStyleId>
              </a:tblPr>
              <a:tblGrid>
                <a:gridCol w="4751244"/>
                <a:gridCol w="2415008"/>
                <a:gridCol w="2080779"/>
              </a:tblGrid>
              <a:tr h="278215">
                <a:tc>
                  <a:txBody>
                    <a:bodyPr/>
                    <a:lstStyle/>
                    <a:p>
                      <a:pPr algn="ctr">
                        <a:lnSpc>
                          <a:spcPct val="107000"/>
                        </a:lnSpc>
                        <a:spcAft>
                          <a:spcPts val="0"/>
                        </a:spcAft>
                      </a:pPr>
                      <a:r>
                        <a:rPr lang="es-EC" sz="2000" dirty="0">
                          <a:effectLst/>
                          <a:latin typeface="+mj-lt"/>
                        </a:rPr>
                        <a:t>Población</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Cantidad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78215">
                <a:tc>
                  <a:txBody>
                    <a:bodyPr/>
                    <a:lstStyle/>
                    <a:p>
                      <a:pPr algn="ctr">
                        <a:lnSpc>
                          <a:spcPct val="107000"/>
                        </a:lnSpc>
                        <a:spcAft>
                          <a:spcPts val="0"/>
                        </a:spcAft>
                      </a:pPr>
                      <a:r>
                        <a:rPr lang="es-EC" sz="2000">
                          <a:effectLst/>
                          <a:latin typeface="+mj-lt"/>
                        </a:rPr>
                        <a:t>Población Ecuatoriana</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17 739 565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 </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78215">
                <a:tc>
                  <a:txBody>
                    <a:bodyPr/>
                    <a:lstStyle/>
                    <a:p>
                      <a:pPr algn="ctr">
                        <a:lnSpc>
                          <a:spcPct val="107000"/>
                        </a:lnSpc>
                        <a:spcAft>
                          <a:spcPts val="0"/>
                        </a:spcAft>
                      </a:pPr>
                      <a:r>
                        <a:rPr lang="es-EC" sz="2000">
                          <a:effectLst/>
                          <a:latin typeface="+mj-lt"/>
                        </a:rPr>
                        <a:t>Audiencia digital nacional</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13 286 934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74,9%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78215">
                <a:tc>
                  <a:txBody>
                    <a:bodyPr/>
                    <a:lstStyle/>
                    <a:p>
                      <a:pPr algn="ctr">
                        <a:lnSpc>
                          <a:spcPct val="107000"/>
                        </a:lnSpc>
                        <a:spcAft>
                          <a:spcPts val="0"/>
                        </a:spcAft>
                      </a:pPr>
                      <a:r>
                        <a:rPr lang="es-EC" sz="2000">
                          <a:effectLst/>
                          <a:latin typeface="+mj-lt"/>
                        </a:rPr>
                        <a:t>Audiencia digital DMQ</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2 790 256</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21%</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834644">
                <a:tc>
                  <a:txBody>
                    <a:bodyPr/>
                    <a:lstStyle/>
                    <a:p>
                      <a:pPr algn="ctr">
                        <a:lnSpc>
                          <a:spcPct val="107000"/>
                        </a:lnSpc>
                        <a:spcAft>
                          <a:spcPts val="0"/>
                        </a:spcAft>
                      </a:pPr>
                      <a:r>
                        <a:rPr lang="es-EC" sz="2000">
                          <a:effectLst/>
                          <a:latin typeface="+mj-lt"/>
                        </a:rPr>
                        <a:t>Población que realiza sus compras por aplicaciones delivery</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1 227 713</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44%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1262747">
                <a:tc>
                  <a:txBody>
                    <a:bodyPr/>
                    <a:lstStyle/>
                    <a:p>
                      <a:pPr algn="ctr">
                        <a:lnSpc>
                          <a:spcPct val="107000"/>
                        </a:lnSpc>
                        <a:spcAft>
                          <a:spcPts val="0"/>
                        </a:spcAft>
                      </a:pPr>
                      <a:r>
                        <a:rPr lang="es-EC" sz="2000" dirty="0">
                          <a:effectLst/>
                          <a:latin typeface="+mj-lt"/>
                        </a:rPr>
                        <a:t>Población que realiza sus compras por aplicaciones delivery elige la categoría alimentos y bebidas no alcohólicas.</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822 568</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67%</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grpSp>
        <p:nvGrpSpPr>
          <p:cNvPr id="35" name="Grupo 34">
            <a:extLst>
              <a:ext uri="{FF2B5EF4-FFF2-40B4-BE49-F238E27FC236}">
                <a16:creationId xmlns="" xmlns:a16="http://schemas.microsoft.com/office/drawing/2014/main" id="{3554C905-EDC9-324B-B593-3A7D3DBD949D}"/>
              </a:ext>
            </a:extLst>
          </p:cNvPr>
          <p:cNvGrpSpPr/>
          <p:nvPr/>
        </p:nvGrpSpPr>
        <p:grpSpPr>
          <a:xfrm>
            <a:off x="10528926" y="3937225"/>
            <a:ext cx="1323392" cy="1302728"/>
            <a:chOff x="4843530" y="1952888"/>
            <a:chExt cx="1538230" cy="1514212"/>
          </a:xfrm>
        </p:grpSpPr>
        <p:sp>
          <p:nvSpPr>
            <p:cNvPr id="36" name="Oval 129">
              <a:extLst>
                <a:ext uri="{FF2B5EF4-FFF2-40B4-BE49-F238E27FC236}">
                  <a16:creationId xmlns="" xmlns:a16="http://schemas.microsoft.com/office/drawing/2014/main" id="{4AA39B8F-D352-4644-8EFF-95E44353C3B1}"/>
                </a:ext>
              </a:extLst>
            </p:cNvPr>
            <p:cNvSpPr>
              <a:spLocks noChangeArrowheads="1"/>
            </p:cNvSpPr>
            <p:nvPr/>
          </p:nvSpPr>
          <p:spPr bwMode="auto">
            <a:xfrm>
              <a:off x="5004999" y="2111838"/>
              <a:ext cx="1215265" cy="1196311"/>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800">
                <a:latin typeface="Calibri" panose="020F0502020204030204" pitchFamily="34" charset="0"/>
              </a:endParaRPr>
            </a:p>
          </p:txBody>
        </p:sp>
        <p:sp>
          <p:nvSpPr>
            <p:cNvPr id="37" name="Oval 130">
              <a:extLst>
                <a:ext uri="{FF2B5EF4-FFF2-40B4-BE49-F238E27FC236}">
                  <a16:creationId xmlns="" xmlns:a16="http://schemas.microsoft.com/office/drawing/2014/main" id="{6C06AC27-ECA3-984F-AE51-CB6F5774A97D}"/>
                </a:ext>
              </a:extLst>
            </p:cNvPr>
            <p:cNvSpPr>
              <a:spLocks noChangeArrowheads="1"/>
            </p:cNvSpPr>
            <p:nvPr/>
          </p:nvSpPr>
          <p:spPr bwMode="auto">
            <a:xfrm>
              <a:off x="5162218" y="2258239"/>
              <a:ext cx="905076" cy="890962"/>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800">
                <a:latin typeface="Calibri" panose="020F0502020204030204" pitchFamily="34" charset="0"/>
              </a:endParaRPr>
            </a:p>
          </p:txBody>
        </p:sp>
        <p:sp>
          <p:nvSpPr>
            <p:cNvPr id="38" name="Oval 131">
              <a:extLst>
                <a:ext uri="{FF2B5EF4-FFF2-40B4-BE49-F238E27FC236}">
                  <a16:creationId xmlns="" xmlns:a16="http://schemas.microsoft.com/office/drawing/2014/main" id="{CD33554B-86A7-B549-B0CD-103227FC27D6}"/>
                </a:ext>
              </a:extLst>
            </p:cNvPr>
            <p:cNvSpPr>
              <a:spLocks noChangeArrowheads="1"/>
            </p:cNvSpPr>
            <p:nvPr/>
          </p:nvSpPr>
          <p:spPr bwMode="auto">
            <a:xfrm>
              <a:off x="5536143" y="2634699"/>
              <a:ext cx="152971" cy="146403"/>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800">
                <a:latin typeface="Calibri" panose="020F0502020204030204" pitchFamily="34" charset="0"/>
              </a:endParaRPr>
            </a:p>
          </p:txBody>
        </p:sp>
        <p:sp>
          <p:nvSpPr>
            <p:cNvPr id="39" name="Line 132">
              <a:extLst>
                <a:ext uri="{FF2B5EF4-FFF2-40B4-BE49-F238E27FC236}">
                  <a16:creationId xmlns="" xmlns:a16="http://schemas.microsoft.com/office/drawing/2014/main" id="{A0204880-7A7C-C147-9D28-16A11F73D206}"/>
                </a:ext>
              </a:extLst>
            </p:cNvPr>
            <p:cNvSpPr>
              <a:spLocks noChangeShapeType="1"/>
            </p:cNvSpPr>
            <p:nvPr/>
          </p:nvSpPr>
          <p:spPr bwMode="auto">
            <a:xfrm>
              <a:off x="5616879" y="1952888"/>
              <a:ext cx="0" cy="464305"/>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0" name="Line 133">
              <a:extLst>
                <a:ext uri="{FF2B5EF4-FFF2-40B4-BE49-F238E27FC236}">
                  <a16:creationId xmlns="" xmlns:a16="http://schemas.microsoft.com/office/drawing/2014/main" id="{FEF86E57-A2D9-7445-8CE5-092071AE3596}"/>
                </a:ext>
              </a:extLst>
            </p:cNvPr>
            <p:cNvSpPr>
              <a:spLocks noChangeShapeType="1"/>
            </p:cNvSpPr>
            <p:nvPr/>
          </p:nvSpPr>
          <p:spPr bwMode="auto">
            <a:xfrm>
              <a:off x="4843530" y="2705810"/>
              <a:ext cx="480160"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1" name="Line 134">
              <a:extLst>
                <a:ext uri="{FF2B5EF4-FFF2-40B4-BE49-F238E27FC236}">
                  <a16:creationId xmlns="" xmlns:a16="http://schemas.microsoft.com/office/drawing/2014/main" id="{61E59384-23C0-6F4E-8830-A902FDDB440B}"/>
                </a:ext>
              </a:extLst>
            </p:cNvPr>
            <p:cNvSpPr>
              <a:spLocks noChangeShapeType="1"/>
            </p:cNvSpPr>
            <p:nvPr/>
          </p:nvSpPr>
          <p:spPr bwMode="auto">
            <a:xfrm flipV="1">
              <a:off x="5616879" y="2990248"/>
              <a:ext cx="0" cy="476852"/>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2" name="Line 135">
              <a:extLst>
                <a:ext uri="{FF2B5EF4-FFF2-40B4-BE49-F238E27FC236}">
                  <a16:creationId xmlns="" xmlns:a16="http://schemas.microsoft.com/office/drawing/2014/main" id="{3F82D31F-57A9-E248-8B81-B12006081AB1}"/>
                </a:ext>
              </a:extLst>
            </p:cNvPr>
            <p:cNvSpPr>
              <a:spLocks noChangeShapeType="1"/>
            </p:cNvSpPr>
            <p:nvPr/>
          </p:nvSpPr>
          <p:spPr bwMode="auto">
            <a:xfrm flipH="1">
              <a:off x="5910099" y="2705820"/>
              <a:ext cx="471661"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43" name="Google Shape;775;p40">
            <a:extLst>
              <a:ext uri="{FF2B5EF4-FFF2-40B4-BE49-F238E27FC236}">
                <a16:creationId xmlns="" xmlns:a16="http://schemas.microsoft.com/office/drawing/2014/main" id="{D786097F-DE88-D642-B48F-C93ED3F73BA6}"/>
              </a:ext>
            </a:extLst>
          </p:cNvPr>
          <p:cNvSpPr/>
          <p:nvPr/>
        </p:nvSpPr>
        <p:spPr>
          <a:xfrm>
            <a:off x="10399566" y="3937225"/>
            <a:ext cx="1582113" cy="1358329"/>
          </a:xfrm>
          <a:custGeom>
            <a:avLst/>
            <a:gdLst/>
            <a:ahLst/>
            <a:cxnLst/>
            <a:rect l="l" t="t" r="r" b="b"/>
            <a:pathLst>
              <a:path w="10126" h="8779" extrusionOk="0">
                <a:moveTo>
                  <a:pt x="4888" y="232"/>
                </a:moveTo>
                <a:cubicBezTo>
                  <a:pt x="5314" y="232"/>
                  <a:pt x="5740" y="332"/>
                  <a:pt x="6040" y="332"/>
                </a:cubicBezTo>
                <a:cubicBezTo>
                  <a:pt x="6567" y="532"/>
                  <a:pt x="7193" y="758"/>
                  <a:pt x="7720" y="1059"/>
                </a:cubicBezTo>
                <a:cubicBezTo>
                  <a:pt x="8246" y="1259"/>
                  <a:pt x="8647" y="1585"/>
                  <a:pt x="8873" y="1886"/>
                </a:cubicBezTo>
                <a:cubicBezTo>
                  <a:pt x="9599" y="2738"/>
                  <a:pt x="9900" y="3891"/>
                  <a:pt x="9700" y="5019"/>
                </a:cubicBezTo>
                <a:cubicBezTo>
                  <a:pt x="9399" y="6272"/>
                  <a:pt x="8647" y="7324"/>
                  <a:pt x="7619" y="7951"/>
                </a:cubicBezTo>
                <a:cubicBezTo>
                  <a:pt x="6890" y="8385"/>
                  <a:pt x="6064" y="8615"/>
                  <a:pt x="5209" y="8615"/>
                </a:cubicBezTo>
                <a:cubicBezTo>
                  <a:pt x="4830" y="8615"/>
                  <a:pt x="4445" y="8570"/>
                  <a:pt x="4061" y="8477"/>
                </a:cubicBezTo>
                <a:cubicBezTo>
                  <a:pt x="3233" y="8277"/>
                  <a:pt x="2081" y="7750"/>
                  <a:pt x="1354" y="6798"/>
                </a:cubicBezTo>
                <a:cubicBezTo>
                  <a:pt x="301" y="5445"/>
                  <a:pt x="301" y="3364"/>
                  <a:pt x="1354" y="1886"/>
                </a:cubicBezTo>
                <a:cubicBezTo>
                  <a:pt x="2181" y="858"/>
                  <a:pt x="3534" y="232"/>
                  <a:pt x="4888" y="232"/>
                </a:cubicBezTo>
                <a:close/>
                <a:moveTo>
                  <a:pt x="4969" y="0"/>
                </a:moveTo>
                <a:cubicBezTo>
                  <a:pt x="3477" y="0"/>
                  <a:pt x="2042" y="633"/>
                  <a:pt x="1128" y="1786"/>
                </a:cubicBezTo>
                <a:cubicBezTo>
                  <a:pt x="0" y="3264"/>
                  <a:pt x="0" y="5445"/>
                  <a:pt x="1128" y="6898"/>
                </a:cubicBezTo>
                <a:cubicBezTo>
                  <a:pt x="1980" y="7951"/>
                  <a:pt x="3133" y="8477"/>
                  <a:pt x="3960" y="8678"/>
                </a:cubicBezTo>
                <a:cubicBezTo>
                  <a:pt x="4487" y="8778"/>
                  <a:pt x="4888" y="8778"/>
                  <a:pt x="5314" y="8778"/>
                </a:cubicBezTo>
                <a:cubicBezTo>
                  <a:pt x="6141" y="8778"/>
                  <a:pt x="6993" y="8578"/>
                  <a:pt x="7720" y="8151"/>
                </a:cubicBezTo>
                <a:cubicBezTo>
                  <a:pt x="8873" y="7525"/>
                  <a:pt x="9599" y="6397"/>
                  <a:pt x="9900" y="5144"/>
                </a:cubicBezTo>
                <a:cubicBezTo>
                  <a:pt x="10126" y="3891"/>
                  <a:pt x="9800" y="2638"/>
                  <a:pt x="9073" y="1786"/>
                </a:cubicBezTo>
                <a:cubicBezTo>
                  <a:pt x="8772" y="1485"/>
                  <a:pt x="8346" y="1159"/>
                  <a:pt x="7820" y="858"/>
                </a:cubicBezTo>
                <a:cubicBezTo>
                  <a:pt x="7193" y="532"/>
                  <a:pt x="6667" y="232"/>
                  <a:pt x="6141" y="131"/>
                </a:cubicBezTo>
                <a:cubicBezTo>
                  <a:pt x="5752" y="43"/>
                  <a:pt x="5358" y="0"/>
                  <a:pt x="4969" y="0"/>
                </a:cubicBezTo>
                <a:close/>
              </a:path>
            </a:pathLst>
          </a:custGeom>
          <a:ln/>
        </p:spPr>
        <p:style>
          <a:lnRef idx="1">
            <a:schemeClr val="accent6"/>
          </a:lnRef>
          <a:fillRef idx="3">
            <a:schemeClr val="accent6"/>
          </a:fillRef>
          <a:effectRef idx="2">
            <a:schemeClr val="accent6"/>
          </a:effectRef>
          <a:fontRef idx="minor">
            <a:schemeClr val="lt1"/>
          </a:fontRef>
        </p:style>
        <p:txBody>
          <a:bodyPr spcFirstLastPara="1" wrap="square" lIns="243796" tIns="243796" rIns="243796" bIns="243796" anchor="ctr" anchorCtr="0">
            <a:noAutofit/>
          </a:bodyPr>
          <a:lstStyle/>
          <a:p>
            <a:pPr defTabSz="2438430">
              <a:buClr>
                <a:srgbClr val="000000"/>
              </a:buClr>
              <a:defRPr/>
            </a:pPr>
            <a:endParaRPr sz="3600" kern="0">
              <a:solidFill>
                <a:srgbClr val="000000"/>
              </a:solidFill>
              <a:latin typeface="Montserrat Light"/>
              <a:cs typeface="Arial"/>
              <a:sym typeface="Arial"/>
            </a:endParaRPr>
          </a:p>
        </p:txBody>
      </p:sp>
      <p:grpSp>
        <p:nvGrpSpPr>
          <p:cNvPr id="44" name="Google Shape;810;p40">
            <a:extLst>
              <a:ext uri="{FF2B5EF4-FFF2-40B4-BE49-F238E27FC236}">
                <a16:creationId xmlns="" xmlns:a16="http://schemas.microsoft.com/office/drawing/2014/main" id="{AACEEE93-8AD9-024A-89EF-18163CFA7879}"/>
              </a:ext>
            </a:extLst>
          </p:cNvPr>
          <p:cNvGrpSpPr/>
          <p:nvPr/>
        </p:nvGrpSpPr>
        <p:grpSpPr>
          <a:xfrm rot="10081658" flipH="1">
            <a:off x="9798872" y="3991354"/>
            <a:ext cx="1063842" cy="721606"/>
            <a:chOff x="2467225" y="2500013"/>
            <a:chExt cx="261325" cy="96525"/>
          </a:xfrm>
          <a:solidFill>
            <a:srgbClr val="00B0F0"/>
          </a:solidFill>
        </p:grpSpPr>
        <p:sp>
          <p:nvSpPr>
            <p:cNvPr id="45" name="Google Shape;811;p40">
              <a:extLst>
                <a:ext uri="{FF2B5EF4-FFF2-40B4-BE49-F238E27FC236}">
                  <a16:creationId xmlns="" xmlns:a16="http://schemas.microsoft.com/office/drawing/2014/main" id="{C9C60CFB-AAE9-404A-BB6A-C8A8B9E0B8E4}"/>
                </a:ext>
              </a:extLst>
            </p:cNvPr>
            <p:cNvSpPr/>
            <p:nvPr/>
          </p:nvSpPr>
          <p:spPr>
            <a:xfrm>
              <a:off x="2467225" y="2500638"/>
              <a:ext cx="261325" cy="69575"/>
            </a:xfrm>
            <a:custGeom>
              <a:avLst/>
              <a:gdLst/>
              <a:ahLst/>
              <a:cxnLst/>
              <a:rect l="l" t="t" r="r" b="b"/>
              <a:pathLst>
                <a:path w="10453" h="2783" extrusionOk="0">
                  <a:moveTo>
                    <a:pt x="10402" y="1"/>
                  </a:moveTo>
                  <a:cubicBezTo>
                    <a:pt x="10377" y="1"/>
                    <a:pt x="10352" y="26"/>
                    <a:pt x="10352" y="76"/>
                  </a:cubicBezTo>
                  <a:cubicBezTo>
                    <a:pt x="10226" y="76"/>
                    <a:pt x="7094" y="1956"/>
                    <a:pt x="101" y="2482"/>
                  </a:cubicBezTo>
                  <a:cubicBezTo>
                    <a:pt x="1" y="2582"/>
                    <a:pt x="1" y="2582"/>
                    <a:pt x="1" y="2683"/>
                  </a:cubicBezTo>
                  <a:cubicBezTo>
                    <a:pt x="1" y="2683"/>
                    <a:pt x="1" y="2783"/>
                    <a:pt x="101" y="2783"/>
                  </a:cubicBezTo>
                  <a:cubicBezTo>
                    <a:pt x="7219" y="2156"/>
                    <a:pt x="10352" y="277"/>
                    <a:pt x="10452" y="176"/>
                  </a:cubicBezTo>
                  <a:lnTo>
                    <a:pt x="10452" y="76"/>
                  </a:lnTo>
                  <a:cubicBezTo>
                    <a:pt x="10452" y="26"/>
                    <a:pt x="10427" y="1"/>
                    <a:pt x="10402" y="1"/>
                  </a:cubicBezTo>
                  <a:close/>
                </a:path>
              </a:pathLst>
            </a:custGeom>
            <a:ln/>
          </p:spPr>
          <p:style>
            <a:lnRef idx="1">
              <a:schemeClr val="accent6"/>
            </a:lnRef>
            <a:fillRef idx="3">
              <a:schemeClr val="accent6"/>
            </a:fillRef>
            <a:effectRef idx="2">
              <a:schemeClr val="accent6"/>
            </a:effectRef>
            <a:fontRef idx="minor">
              <a:schemeClr val="lt1"/>
            </a:fontRef>
          </p:style>
          <p:txBody>
            <a:bodyPr spcFirstLastPara="1" wrap="square" lIns="243796" tIns="243796" rIns="243796" bIns="243796" anchor="ctr" anchorCtr="0">
              <a:noAutofit/>
            </a:bodyPr>
            <a:lstStyle/>
            <a:p>
              <a:pPr defTabSz="2438430">
                <a:buClr>
                  <a:srgbClr val="000000"/>
                </a:buClr>
                <a:defRPr/>
              </a:pPr>
              <a:endParaRPr sz="3733" kern="0">
                <a:solidFill>
                  <a:srgbClr val="000000"/>
                </a:solidFill>
                <a:latin typeface="Arial"/>
                <a:cs typeface="Arial"/>
                <a:sym typeface="Arial"/>
              </a:endParaRPr>
            </a:p>
          </p:txBody>
        </p:sp>
        <p:sp>
          <p:nvSpPr>
            <p:cNvPr id="46" name="Google Shape;812;p40">
              <a:extLst>
                <a:ext uri="{FF2B5EF4-FFF2-40B4-BE49-F238E27FC236}">
                  <a16:creationId xmlns="" xmlns:a16="http://schemas.microsoft.com/office/drawing/2014/main" id="{438AA752-5E13-1941-93EE-F5577B46A61E}"/>
                </a:ext>
              </a:extLst>
            </p:cNvPr>
            <p:cNvSpPr/>
            <p:nvPr/>
          </p:nvSpPr>
          <p:spPr>
            <a:xfrm>
              <a:off x="2467225" y="2500013"/>
              <a:ext cx="117825" cy="96525"/>
            </a:xfrm>
            <a:custGeom>
              <a:avLst/>
              <a:gdLst/>
              <a:ahLst/>
              <a:cxnLst/>
              <a:rect l="l" t="t" r="r" b="b"/>
              <a:pathLst>
                <a:path w="4713" h="3861" extrusionOk="0">
                  <a:moveTo>
                    <a:pt x="3134" y="1"/>
                  </a:moveTo>
                  <a:cubicBezTo>
                    <a:pt x="3134" y="1"/>
                    <a:pt x="1881" y="1780"/>
                    <a:pt x="1" y="2607"/>
                  </a:cubicBezTo>
                  <a:lnTo>
                    <a:pt x="1" y="2808"/>
                  </a:lnTo>
                  <a:cubicBezTo>
                    <a:pt x="1580" y="3660"/>
                    <a:pt x="3033" y="3860"/>
                    <a:pt x="3861" y="3860"/>
                  </a:cubicBezTo>
                  <a:cubicBezTo>
                    <a:pt x="4287" y="3860"/>
                    <a:pt x="4587" y="3760"/>
                    <a:pt x="4587" y="3760"/>
                  </a:cubicBezTo>
                  <a:cubicBezTo>
                    <a:pt x="4713" y="3760"/>
                    <a:pt x="4713" y="3760"/>
                    <a:pt x="4713" y="3660"/>
                  </a:cubicBezTo>
                  <a:lnTo>
                    <a:pt x="4587" y="3560"/>
                  </a:lnTo>
                  <a:cubicBezTo>
                    <a:pt x="4553" y="3560"/>
                    <a:pt x="4298" y="3595"/>
                    <a:pt x="3889" y="3595"/>
                  </a:cubicBezTo>
                  <a:cubicBezTo>
                    <a:pt x="3106" y="3595"/>
                    <a:pt x="1760" y="3465"/>
                    <a:pt x="327" y="2708"/>
                  </a:cubicBezTo>
                  <a:cubicBezTo>
                    <a:pt x="2081" y="1881"/>
                    <a:pt x="3234" y="201"/>
                    <a:pt x="3334" y="101"/>
                  </a:cubicBezTo>
                  <a:cubicBezTo>
                    <a:pt x="3334" y="101"/>
                    <a:pt x="3334" y="1"/>
                    <a:pt x="3234" y="1"/>
                  </a:cubicBezTo>
                  <a:close/>
                </a:path>
              </a:pathLst>
            </a:custGeom>
            <a:ln/>
          </p:spPr>
          <p:style>
            <a:lnRef idx="1">
              <a:schemeClr val="accent6"/>
            </a:lnRef>
            <a:fillRef idx="3">
              <a:schemeClr val="accent6"/>
            </a:fillRef>
            <a:effectRef idx="2">
              <a:schemeClr val="accent6"/>
            </a:effectRef>
            <a:fontRef idx="minor">
              <a:schemeClr val="lt1"/>
            </a:fontRef>
          </p:style>
          <p:txBody>
            <a:bodyPr spcFirstLastPara="1" wrap="square" lIns="243796" tIns="243796" rIns="243796" bIns="243796" anchor="ctr" anchorCtr="0">
              <a:noAutofit/>
            </a:bodyPr>
            <a:lstStyle/>
            <a:p>
              <a:pPr defTabSz="2438430">
                <a:buClr>
                  <a:srgbClr val="000000"/>
                </a:buClr>
                <a:defRPr/>
              </a:pPr>
              <a:endParaRPr sz="3733" kern="0">
                <a:solidFill>
                  <a:srgbClr val="000000"/>
                </a:solidFill>
                <a:latin typeface="Arial"/>
                <a:cs typeface="Arial"/>
                <a:sym typeface="Arial"/>
              </a:endParaRPr>
            </a:p>
          </p:txBody>
        </p:sp>
      </p:grpSp>
      <p:sp>
        <p:nvSpPr>
          <p:cNvPr id="47" name="Llamada de flecha a la izquierda 46">
            <a:hlinkClick r:id="rId2"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2108559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cs typeface="Times New Roman" panose="02020603050405020304" pitchFamily="18" charset="0"/>
              </a:rPr>
              <a:t>Muestra:</a:t>
            </a:r>
            <a:endParaRPr lang="es-ES" dirty="0">
              <a:cs typeface="Times New Roman" panose="02020603050405020304" pitchFamily="18" charset="0"/>
            </a:endParaRPr>
          </a:p>
        </p:txBody>
      </p:sp>
      <p:grpSp>
        <p:nvGrpSpPr>
          <p:cNvPr id="10" name="Google Shape;248;p22">
            <a:extLst>
              <a:ext uri="{FF2B5EF4-FFF2-40B4-BE49-F238E27FC236}">
                <a16:creationId xmlns:a16="http://schemas.microsoft.com/office/drawing/2014/main" xmlns="" id="{53A05CDD-0E57-48E0-A15E-839F0FEC8034}"/>
              </a:ext>
            </a:extLst>
          </p:cNvPr>
          <p:cNvGrpSpPr/>
          <p:nvPr/>
        </p:nvGrpSpPr>
        <p:grpSpPr>
          <a:xfrm>
            <a:off x="1164309" y="4911588"/>
            <a:ext cx="1220856" cy="988868"/>
            <a:chOff x="5247525" y="3007275"/>
            <a:chExt cx="517575" cy="384825"/>
          </a:xfrm>
        </p:grpSpPr>
        <p:sp>
          <p:nvSpPr>
            <p:cNvPr id="11" name="Google Shape;249;p22">
              <a:extLst>
                <a:ext uri="{FF2B5EF4-FFF2-40B4-BE49-F238E27FC236}">
                  <a16:creationId xmlns:a16="http://schemas.microsoft.com/office/drawing/2014/main" xmlns="" id="{A0DEABCB-FF00-4D5F-AD59-8831E30734D4}"/>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0;p22">
              <a:extLst>
                <a:ext uri="{FF2B5EF4-FFF2-40B4-BE49-F238E27FC236}">
                  <a16:creationId xmlns:a16="http://schemas.microsoft.com/office/drawing/2014/main" xmlns="" id="{AA59A3E1-2A02-48FC-90C3-091595E1B0BD}"/>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ángulo 14">
            <a:extLst>
              <a:ext uri="{FF2B5EF4-FFF2-40B4-BE49-F238E27FC236}">
                <a16:creationId xmlns:a16="http://schemas.microsoft.com/office/drawing/2014/main" xmlns="" id="{D8F25990-4F09-4292-85B4-04C8CD88DDE8}"/>
              </a:ext>
            </a:extLst>
          </p:cNvPr>
          <p:cNvSpPr/>
          <p:nvPr/>
        </p:nvSpPr>
        <p:spPr>
          <a:xfrm>
            <a:off x="0" y="13252"/>
            <a:ext cx="303143" cy="6858000"/>
          </a:xfrm>
          <a:prstGeom prst="rect">
            <a:avLst/>
          </a:prstGeom>
          <a:blipFill>
            <a:blip r:embed="rId2"/>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6" name="Rectángulo">
            <a:extLst>
              <a:ext uri="{FF2B5EF4-FFF2-40B4-BE49-F238E27FC236}">
                <a16:creationId xmlns="" xmlns:a16="http://schemas.microsoft.com/office/drawing/2014/main" id="{E715DAE7-3875-A149-893C-328149E4AD50}"/>
              </a:ext>
            </a:extLst>
          </p:cNvPr>
          <p:cNvSpPr/>
          <p:nvPr/>
        </p:nvSpPr>
        <p:spPr>
          <a:xfrm flipV="1">
            <a:off x="954110" y="1355401"/>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pic>
        <p:nvPicPr>
          <p:cNvPr id="5" name="Imagen 4"/>
          <p:cNvPicPr>
            <a:picLocks noChangeAspect="1"/>
          </p:cNvPicPr>
          <p:nvPr/>
        </p:nvPicPr>
        <p:blipFill>
          <a:blip r:embed="rId3"/>
          <a:stretch>
            <a:fillRect/>
          </a:stretch>
        </p:blipFill>
        <p:spPr>
          <a:xfrm>
            <a:off x="2991353" y="2408237"/>
            <a:ext cx="8841984" cy="3730592"/>
          </a:xfrm>
          <a:prstGeom prst="rect">
            <a:avLst/>
          </a:prstGeom>
        </p:spPr>
      </p:pic>
      <p:grpSp>
        <p:nvGrpSpPr>
          <p:cNvPr id="13" name="Группа 706">
            <a:extLst>
              <a:ext uri="{FF2B5EF4-FFF2-40B4-BE49-F238E27FC236}">
                <a16:creationId xmlns="" xmlns:a16="http://schemas.microsoft.com/office/drawing/2014/main" id="{43B3812E-6823-3540-996E-E379C2745F67}"/>
              </a:ext>
            </a:extLst>
          </p:cNvPr>
          <p:cNvGrpSpPr>
            <a:grpSpLocks/>
          </p:cNvGrpSpPr>
          <p:nvPr/>
        </p:nvGrpSpPr>
        <p:grpSpPr bwMode="auto">
          <a:xfrm>
            <a:off x="1164309" y="4327224"/>
            <a:ext cx="2427994" cy="2126182"/>
            <a:chOff x="5649913" y="2630488"/>
            <a:chExt cx="955675" cy="844550"/>
          </a:xfrm>
        </p:grpSpPr>
        <p:sp>
          <p:nvSpPr>
            <p:cNvPr id="14" name="Freeform 310">
              <a:extLst>
                <a:ext uri="{FF2B5EF4-FFF2-40B4-BE49-F238E27FC236}">
                  <a16:creationId xmlns="" xmlns:a16="http://schemas.microsoft.com/office/drawing/2014/main" id="{DEE2F269-9B93-BF4B-BFC7-7238A9B5689D}"/>
                </a:ext>
              </a:extLst>
            </p:cNvPr>
            <p:cNvSpPr>
              <a:spLocks/>
            </p:cNvSpPr>
            <p:nvPr/>
          </p:nvSpPr>
          <p:spPr bwMode="auto">
            <a:xfrm>
              <a:off x="5826125" y="2692400"/>
              <a:ext cx="485775" cy="488950"/>
            </a:xfrm>
            <a:custGeom>
              <a:avLst/>
              <a:gdLst>
                <a:gd name="T0" fmla="*/ 2147483646 w 129"/>
                <a:gd name="T1" fmla="*/ 2147483646 h 129"/>
                <a:gd name="T2" fmla="*/ 2147483646 w 129"/>
                <a:gd name="T3" fmla="*/ 2147483646 h 129"/>
                <a:gd name="T4" fmla="*/ 2147483646 w 129"/>
                <a:gd name="T5" fmla="*/ 2147483646 h 129"/>
                <a:gd name="T6" fmla="*/ 2147483646 w 129"/>
                <a:gd name="T7" fmla="*/ 2147483646 h 129"/>
                <a:gd name="T8" fmla="*/ 2147483646 w 129"/>
                <a:gd name="T9" fmla="*/ 2147483646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129">
                  <a:moveTo>
                    <a:pt x="106" y="23"/>
                  </a:moveTo>
                  <a:cubicBezTo>
                    <a:pt x="129" y="46"/>
                    <a:pt x="129" y="83"/>
                    <a:pt x="106" y="106"/>
                  </a:cubicBezTo>
                  <a:cubicBezTo>
                    <a:pt x="83" y="129"/>
                    <a:pt x="46" y="129"/>
                    <a:pt x="23" y="106"/>
                  </a:cubicBezTo>
                  <a:cubicBezTo>
                    <a:pt x="0" y="83"/>
                    <a:pt x="0" y="46"/>
                    <a:pt x="23" y="23"/>
                  </a:cubicBezTo>
                  <a:cubicBezTo>
                    <a:pt x="46" y="0"/>
                    <a:pt x="83" y="0"/>
                    <a:pt x="106" y="23"/>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7" name="Freeform 311">
              <a:extLst>
                <a:ext uri="{FF2B5EF4-FFF2-40B4-BE49-F238E27FC236}">
                  <a16:creationId xmlns="" xmlns:a16="http://schemas.microsoft.com/office/drawing/2014/main" id="{4073FEDC-5767-894D-A54D-62B026882291}"/>
                </a:ext>
              </a:extLst>
            </p:cNvPr>
            <p:cNvSpPr>
              <a:spLocks/>
            </p:cNvSpPr>
            <p:nvPr/>
          </p:nvSpPr>
          <p:spPr bwMode="auto">
            <a:xfrm>
              <a:off x="5807075" y="2744788"/>
              <a:ext cx="76200" cy="147638"/>
            </a:xfrm>
            <a:custGeom>
              <a:avLst/>
              <a:gdLst>
                <a:gd name="T0" fmla="*/ 0 w 20"/>
                <a:gd name="T1" fmla="*/ 2147483646 h 39"/>
                <a:gd name="T2" fmla="*/ 2147483646 w 20"/>
                <a:gd name="T3" fmla="*/ 0 h 39"/>
                <a:gd name="T4" fmla="*/ 0 60000 65536"/>
                <a:gd name="T5" fmla="*/ 0 60000 65536"/>
              </a:gdLst>
              <a:ahLst/>
              <a:cxnLst>
                <a:cxn ang="T4">
                  <a:pos x="T0" y="T1"/>
                </a:cxn>
                <a:cxn ang="T5">
                  <a:pos x="T2" y="T3"/>
                </a:cxn>
              </a:cxnLst>
              <a:rect l="0" t="0" r="r" b="b"/>
              <a:pathLst>
                <a:path w="20" h="39">
                  <a:moveTo>
                    <a:pt x="0" y="39"/>
                  </a:moveTo>
                  <a:cubicBezTo>
                    <a:pt x="2" y="25"/>
                    <a:pt x="9" y="11"/>
                    <a:pt x="20" y="0"/>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8" name="Freeform 312">
              <a:extLst>
                <a:ext uri="{FF2B5EF4-FFF2-40B4-BE49-F238E27FC236}">
                  <a16:creationId xmlns="" xmlns:a16="http://schemas.microsoft.com/office/drawing/2014/main" id="{08F93037-73BC-9045-AE03-44A4812342BF}"/>
                </a:ext>
              </a:extLst>
            </p:cNvPr>
            <p:cNvSpPr>
              <a:spLocks/>
            </p:cNvSpPr>
            <p:nvPr/>
          </p:nvSpPr>
          <p:spPr bwMode="auto">
            <a:xfrm>
              <a:off x="6308725" y="2820988"/>
              <a:ext cx="25400" cy="114300"/>
            </a:xfrm>
            <a:custGeom>
              <a:avLst/>
              <a:gdLst>
                <a:gd name="T0" fmla="*/ 0 w 7"/>
                <a:gd name="T1" fmla="*/ 0 h 30"/>
                <a:gd name="T2" fmla="*/ 2147483646 w 7"/>
                <a:gd name="T3" fmla="*/ 2147483646 h 30"/>
                <a:gd name="T4" fmla="*/ 0 60000 65536"/>
                <a:gd name="T5" fmla="*/ 0 60000 65536"/>
              </a:gdLst>
              <a:ahLst/>
              <a:cxnLst>
                <a:cxn ang="T4">
                  <a:pos x="T0" y="T1"/>
                </a:cxn>
                <a:cxn ang="T5">
                  <a:pos x="T2" y="T3"/>
                </a:cxn>
              </a:cxnLst>
              <a:rect l="0" t="0" r="r" b="b"/>
              <a:pathLst>
                <a:path w="7" h="30">
                  <a:moveTo>
                    <a:pt x="0" y="0"/>
                  </a:moveTo>
                  <a:cubicBezTo>
                    <a:pt x="4" y="10"/>
                    <a:pt x="7" y="20"/>
                    <a:pt x="7" y="30"/>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9" name="Freeform 313">
              <a:extLst>
                <a:ext uri="{FF2B5EF4-FFF2-40B4-BE49-F238E27FC236}">
                  <a16:creationId xmlns="" xmlns:a16="http://schemas.microsoft.com/office/drawing/2014/main" id="{6DC4E1FD-8CE8-354B-B768-36305B2FC061}"/>
                </a:ext>
              </a:extLst>
            </p:cNvPr>
            <p:cNvSpPr>
              <a:spLocks/>
            </p:cNvSpPr>
            <p:nvPr/>
          </p:nvSpPr>
          <p:spPr bwMode="auto">
            <a:xfrm>
              <a:off x="6316663" y="3181350"/>
              <a:ext cx="288925" cy="293688"/>
            </a:xfrm>
            <a:custGeom>
              <a:avLst/>
              <a:gdLst>
                <a:gd name="T0" fmla="*/ 2147483646 w 182"/>
                <a:gd name="T1" fmla="*/ 2147483646 h 185"/>
                <a:gd name="T2" fmla="*/ 2147483646 w 182"/>
                <a:gd name="T3" fmla="*/ 2147483646 h 185"/>
                <a:gd name="T4" fmla="*/ 0 w 182"/>
                <a:gd name="T5" fmla="*/ 2147483646 h 185"/>
                <a:gd name="T6" fmla="*/ 2147483646 w 182"/>
                <a:gd name="T7" fmla="*/ 0 h 185"/>
                <a:gd name="T8" fmla="*/ 2147483646 w 182"/>
                <a:gd name="T9" fmla="*/ 2147483646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185">
                  <a:moveTo>
                    <a:pt x="182" y="147"/>
                  </a:moveTo>
                  <a:lnTo>
                    <a:pt x="144" y="185"/>
                  </a:lnTo>
                  <a:lnTo>
                    <a:pt x="0" y="39"/>
                  </a:lnTo>
                  <a:lnTo>
                    <a:pt x="35" y="0"/>
                  </a:lnTo>
                  <a:lnTo>
                    <a:pt x="182" y="147"/>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0" name="Freeform 314">
              <a:extLst>
                <a:ext uri="{FF2B5EF4-FFF2-40B4-BE49-F238E27FC236}">
                  <a16:creationId xmlns="" xmlns:a16="http://schemas.microsoft.com/office/drawing/2014/main" id="{F5F8B7D2-115B-BC49-B01A-1365F2521577}"/>
                </a:ext>
              </a:extLst>
            </p:cNvPr>
            <p:cNvSpPr>
              <a:spLocks/>
            </p:cNvSpPr>
            <p:nvPr/>
          </p:nvSpPr>
          <p:spPr bwMode="auto">
            <a:xfrm>
              <a:off x="6210300" y="3074988"/>
              <a:ext cx="150812" cy="152400"/>
            </a:xfrm>
            <a:custGeom>
              <a:avLst/>
              <a:gdLst>
                <a:gd name="T0" fmla="*/ 2147483646 w 40"/>
                <a:gd name="T1" fmla="*/ 2147483646 h 40"/>
                <a:gd name="T2" fmla="*/ 0 w 40"/>
                <a:gd name="T3" fmla="*/ 2147483646 h 40"/>
                <a:gd name="T4" fmla="*/ 2147483646 w 40"/>
                <a:gd name="T5" fmla="*/ 2147483646 h 40"/>
                <a:gd name="T6" fmla="*/ 2147483646 w 40"/>
                <a:gd name="T7" fmla="*/ 2147483646 h 40"/>
                <a:gd name="T8" fmla="*/ 2147483646 w 40"/>
                <a:gd name="T9" fmla="*/ 0 h 40"/>
                <a:gd name="T10" fmla="*/ 2147483646 w 40"/>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0">
                  <a:moveTo>
                    <a:pt x="4" y="5"/>
                  </a:moveTo>
                  <a:cubicBezTo>
                    <a:pt x="3" y="6"/>
                    <a:pt x="1" y="7"/>
                    <a:pt x="0" y="9"/>
                  </a:cubicBezTo>
                  <a:cubicBezTo>
                    <a:pt x="31" y="40"/>
                    <a:pt x="31" y="40"/>
                    <a:pt x="31" y="40"/>
                  </a:cubicBezTo>
                  <a:cubicBezTo>
                    <a:pt x="40" y="32"/>
                    <a:pt x="40" y="32"/>
                    <a:pt x="40" y="32"/>
                  </a:cubicBezTo>
                  <a:cubicBezTo>
                    <a:pt x="8" y="0"/>
                    <a:pt x="8" y="0"/>
                    <a:pt x="8" y="0"/>
                  </a:cubicBezTo>
                  <a:cubicBezTo>
                    <a:pt x="7" y="2"/>
                    <a:pt x="6" y="3"/>
                    <a:pt x="4" y="5"/>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1" name="Line 315">
              <a:extLst>
                <a:ext uri="{FF2B5EF4-FFF2-40B4-BE49-F238E27FC236}">
                  <a16:creationId xmlns="" xmlns:a16="http://schemas.microsoft.com/office/drawing/2014/main" id="{51D4C8DA-460A-E14B-BC8A-430139294244}"/>
                </a:ext>
              </a:extLst>
            </p:cNvPr>
            <p:cNvSpPr>
              <a:spLocks noChangeShapeType="1"/>
            </p:cNvSpPr>
            <p:nvPr/>
          </p:nvSpPr>
          <p:spPr bwMode="auto">
            <a:xfrm flipV="1">
              <a:off x="6278563" y="2630488"/>
              <a:ext cx="101600" cy="160338"/>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 name="Freeform 316">
              <a:extLst>
                <a:ext uri="{FF2B5EF4-FFF2-40B4-BE49-F238E27FC236}">
                  <a16:creationId xmlns="" xmlns:a16="http://schemas.microsoft.com/office/drawing/2014/main" id="{32548EAE-77B1-7F4D-8043-E0B33EBFFE35}"/>
                </a:ext>
              </a:extLst>
            </p:cNvPr>
            <p:cNvSpPr>
              <a:spLocks/>
            </p:cNvSpPr>
            <p:nvPr/>
          </p:nvSpPr>
          <p:spPr bwMode="auto">
            <a:xfrm>
              <a:off x="5969000" y="2843213"/>
              <a:ext cx="276225" cy="250825"/>
            </a:xfrm>
            <a:custGeom>
              <a:avLst/>
              <a:gdLst>
                <a:gd name="T0" fmla="*/ 0 w 174"/>
                <a:gd name="T1" fmla="*/ 2147483646 h 158"/>
                <a:gd name="T2" fmla="*/ 2147483646 w 174"/>
                <a:gd name="T3" fmla="*/ 2147483646 h 158"/>
                <a:gd name="T4" fmla="*/ 2147483646 w 174"/>
                <a:gd name="T5" fmla="*/ 2147483646 h 158"/>
                <a:gd name="T6" fmla="*/ 2147483646 w 174"/>
                <a:gd name="T7" fmla="*/ 0 h 1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4" h="158">
                  <a:moveTo>
                    <a:pt x="0" y="158"/>
                  </a:moveTo>
                  <a:lnTo>
                    <a:pt x="55" y="31"/>
                  </a:lnTo>
                  <a:lnTo>
                    <a:pt x="119" y="89"/>
                  </a:lnTo>
                  <a:lnTo>
                    <a:pt x="174" y="0"/>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3" name="Freeform 317">
              <a:extLst>
                <a:ext uri="{FF2B5EF4-FFF2-40B4-BE49-F238E27FC236}">
                  <a16:creationId xmlns="" xmlns:a16="http://schemas.microsoft.com/office/drawing/2014/main" id="{7CF9A658-AD2C-854C-9519-D0FC5A45181E}"/>
                </a:ext>
              </a:extLst>
            </p:cNvPr>
            <p:cNvSpPr>
              <a:spLocks/>
            </p:cNvSpPr>
            <p:nvPr/>
          </p:nvSpPr>
          <p:spPr bwMode="auto">
            <a:xfrm>
              <a:off x="5732463" y="3049588"/>
              <a:ext cx="211137" cy="246063"/>
            </a:xfrm>
            <a:custGeom>
              <a:avLst/>
              <a:gdLst>
                <a:gd name="T0" fmla="*/ 0 w 133"/>
                <a:gd name="T1" fmla="*/ 2147483646 h 155"/>
                <a:gd name="T2" fmla="*/ 2147483646 w 133"/>
                <a:gd name="T3" fmla="*/ 0 h 155"/>
                <a:gd name="T4" fmla="*/ 2147483646 w 133"/>
                <a:gd name="T5" fmla="*/ 2147483646 h 155"/>
                <a:gd name="T6" fmla="*/ 2147483646 w 133"/>
                <a:gd name="T7" fmla="*/ 2147483646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55">
                  <a:moveTo>
                    <a:pt x="0" y="155"/>
                  </a:moveTo>
                  <a:lnTo>
                    <a:pt x="33" y="0"/>
                  </a:lnTo>
                  <a:lnTo>
                    <a:pt x="119" y="98"/>
                  </a:lnTo>
                  <a:lnTo>
                    <a:pt x="133" y="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4" name="Freeform 318">
              <a:extLst>
                <a:ext uri="{FF2B5EF4-FFF2-40B4-BE49-F238E27FC236}">
                  <a16:creationId xmlns="" xmlns:a16="http://schemas.microsoft.com/office/drawing/2014/main" id="{AC678AED-5D62-0C49-8514-B8D88EAE2A9C}"/>
                </a:ext>
              </a:extLst>
            </p:cNvPr>
            <p:cNvSpPr>
              <a:spLocks/>
            </p:cNvSpPr>
            <p:nvPr/>
          </p:nvSpPr>
          <p:spPr bwMode="auto">
            <a:xfrm>
              <a:off x="6316663" y="2630488"/>
              <a:ext cx="63500" cy="76200"/>
            </a:xfrm>
            <a:custGeom>
              <a:avLst/>
              <a:gdLst>
                <a:gd name="T0" fmla="*/ 0 w 40"/>
                <a:gd name="T1" fmla="*/ 2147483646 h 48"/>
                <a:gd name="T2" fmla="*/ 2147483646 w 40"/>
                <a:gd name="T3" fmla="*/ 0 h 48"/>
                <a:gd name="T4" fmla="*/ 2147483646 w 40"/>
                <a:gd name="T5" fmla="*/ 2147483646 h 48"/>
                <a:gd name="T6" fmla="*/ 0 60000 65536"/>
                <a:gd name="T7" fmla="*/ 0 60000 65536"/>
                <a:gd name="T8" fmla="*/ 0 60000 65536"/>
              </a:gdLst>
              <a:ahLst/>
              <a:cxnLst>
                <a:cxn ang="T6">
                  <a:pos x="T0" y="T1"/>
                </a:cxn>
                <a:cxn ang="T7">
                  <a:pos x="T2" y="T3"/>
                </a:cxn>
                <a:cxn ang="T8">
                  <a:pos x="T4" y="T5"/>
                </a:cxn>
              </a:cxnLst>
              <a:rect l="0" t="0" r="r" b="b"/>
              <a:pathLst>
                <a:path w="40" h="48">
                  <a:moveTo>
                    <a:pt x="0" y="27"/>
                  </a:moveTo>
                  <a:lnTo>
                    <a:pt x="40" y="0"/>
                  </a:lnTo>
                  <a:lnTo>
                    <a:pt x="33" y="48"/>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5" name="Freeform 319">
              <a:extLst>
                <a:ext uri="{FF2B5EF4-FFF2-40B4-BE49-F238E27FC236}">
                  <a16:creationId xmlns="" xmlns:a16="http://schemas.microsoft.com/office/drawing/2014/main" id="{7181C9C7-AE87-DD4F-B3AA-D63E7C1568A8}"/>
                </a:ext>
              </a:extLst>
            </p:cNvPr>
            <p:cNvSpPr>
              <a:spLocks/>
            </p:cNvSpPr>
            <p:nvPr/>
          </p:nvSpPr>
          <p:spPr bwMode="auto">
            <a:xfrm>
              <a:off x="5683250" y="2695575"/>
              <a:ext cx="636587" cy="695325"/>
            </a:xfrm>
            <a:custGeom>
              <a:avLst/>
              <a:gdLst>
                <a:gd name="T0" fmla="*/ 0 w 401"/>
                <a:gd name="T1" fmla="*/ 0 h 438"/>
                <a:gd name="T2" fmla="*/ 0 w 401"/>
                <a:gd name="T3" fmla="*/ 2147483646 h 438"/>
                <a:gd name="T4" fmla="*/ 2147483646 w 401"/>
                <a:gd name="T5" fmla="*/ 2147483646 h 438"/>
                <a:gd name="T6" fmla="*/ 0 60000 65536"/>
                <a:gd name="T7" fmla="*/ 0 60000 65536"/>
                <a:gd name="T8" fmla="*/ 0 60000 65536"/>
              </a:gdLst>
              <a:ahLst/>
              <a:cxnLst>
                <a:cxn ang="T6">
                  <a:pos x="T0" y="T1"/>
                </a:cxn>
                <a:cxn ang="T7">
                  <a:pos x="T2" y="T3"/>
                </a:cxn>
                <a:cxn ang="T8">
                  <a:pos x="T4" y="T5"/>
                </a:cxn>
              </a:cxnLst>
              <a:rect l="0" t="0" r="r" b="b"/>
              <a:pathLst>
                <a:path w="401" h="438">
                  <a:moveTo>
                    <a:pt x="0" y="0"/>
                  </a:moveTo>
                  <a:lnTo>
                    <a:pt x="0" y="438"/>
                  </a:lnTo>
                  <a:lnTo>
                    <a:pt x="401" y="438"/>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6" name="Freeform 320">
              <a:extLst>
                <a:ext uri="{FF2B5EF4-FFF2-40B4-BE49-F238E27FC236}">
                  <a16:creationId xmlns="" xmlns:a16="http://schemas.microsoft.com/office/drawing/2014/main" id="{04B3AC0F-1D65-CF43-A81D-26579F8B0C9A}"/>
                </a:ext>
              </a:extLst>
            </p:cNvPr>
            <p:cNvSpPr>
              <a:spLocks/>
            </p:cNvSpPr>
            <p:nvPr/>
          </p:nvSpPr>
          <p:spPr bwMode="auto">
            <a:xfrm>
              <a:off x="6251575" y="3360738"/>
              <a:ext cx="68262" cy="65088"/>
            </a:xfrm>
            <a:custGeom>
              <a:avLst/>
              <a:gdLst>
                <a:gd name="T0" fmla="*/ 0 w 43"/>
                <a:gd name="T1" fmla="*/ 0 h 41"/>
                <a:gd name="T2" fmla="*/ 2147483646 w 43"/>
                <a:gd name="T3" fmla="*/ 2147483646 h 41"/>
                <a:gd name="T4" fmla="*/ 0 w 43"/>
                <a:gd name="T5" fmla="*/ 2147483646 h 41"/>
                <a:gd name="T6" fmla="*/ 0 60000 65536"/>
                <a:gd name="T7" fmla="*/ 0 60000 65536"/>
                <a:gd name="T8" fmla="*/ 0 60000 65536"/>
              </a:gdLst>
              <a:ahLst/>
              <a:cxnLst>
                <a:cxn ang="T6">
                  <a:pos x="T0" y="T1"/>
                </a:cxn>
                <a:cxn ang="T7">
                  <a:pos x="T2" y="T3"/>
                </a:cxn>
                <a:cxn ang="T8">
                  <a:pos x="T4" y="T5"/>
                </a:cxn>
              </a:cxnLst>
              <a:rect l="0" t="0" r="r" b="b"/>
              <a:pathLst>
                <a:path w="43" h="41">
                  <a:moveTo>
                    <a:pt x="0" y="0"/>
                  </a:moveTo>
                  <a:lnTo>
                    <a:pt x="43" y="19"/>
                  </a:lnTo>
                  <a:lnTo>
                    <a:pt x="0" y="41"/>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7" name="Freeform 321">
              <a:extLst>
                <a:ext uri="{FF2B5EF4-FFF2-40B4-BE49-F238E27FC236}">
                  <a16:creationId xmlns="" xmlns:a16="http://schemas.microsoft.com/office/drawing/2014/main" id="{7A886BD2-7355-DB42-B5E0-54AB34429D8A}"/>
                </a:ext>
              </a:extLst>
            </p:cNvPr>
            <p:cNvSpPr>
              <a:spLocks/>
            </p:cNvSpPr>
            <p:nvPr/>
          </p:nvSpPr>
          <p:spPr bwMode="auto">
            <a:xfrm>
              <a:off x="5649913" y="2695575"/>
              <a:ext cx="63500" cy="68263"/>
            </a:xfrm>
            <a:custGeom>
              <a:avLst/>
              <a:gdLst>
                <a:gd name="T0" fmla="*/ 0 w 40"/>
                <a:gd name="T1" fmla="*/ 2147483646 h 43"/>
                <a:gd name="T2" fmla="*/ 2147483646 w 40"/>
                <a:gd name="T3" fmla="*/ 0 h 43"/>
                <a:gd name="T4" fmla="*/ 2147483646 w 40"/>
                <a:gd name="T5" fmla="*/ 2147483646 h 43"/>
                <a:gd name="T6" fmla="*/ 0 60000 65536"/>
                <a:gd name="T7" fmla="*/ 0 60000 65536"/>
                <a:gd name="T8" fmla="*/ 0 60000 65536"/>
              </a:gdLst>
              <a:ahLst/>
              <a:cxnLst>
                <a:cxn ang="T6">
                  <a:pos x="T0" y="T1"/>
                </a:cxn>
                <a:cxn ang="T7">
                  <a:pos x="T2" y="T3"/>
                </a:cxn>
                <a:cxn ang="T8">
                  <a:pos x="T4" y="T5"/>
                </a:cxn>
              </a:cxnLst>
              <a:rect l="0" t="0" r="r" b="b"/>
              <a:pathLst>
                <a:path w="40" h="43">
                  <a:moveTo>
                    <a:pt x="0" y="43"/>
                  </a:moveTo>
                  <a:lnTo>
                    <a:pt x="21" y="0"/>
                  </a:lnTo>
                  <a:lnTo>
                    <a:pt x="40" y="43"/>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sp>
        <p:nvSpPr>
          <p:cNvPr id="28" name="Google Shape;775;p40">
            <a:extLst>
              <a:ext uri="{FF2B5EF4-FFF2-40B4-BE49-F238E27FC236}">
                <a16:creationId xmlns="" xmlns:a16="http://schemas.microsoft.com/office/drawing/2014/main" id="{D786097F-DE88-D642-B48F-C93ED3F73BA6}"/>
              </a:ext>
            </a:extLst>
          </p:cNvPr>
          <p:cNvSpPr/>
          <p:nvPr/>
        </p:nvSpPr>
        <p:spPr>
          <a:xfrm>
            <a:off x="667364" y="3924767"/>
            <a:ext cx="3015994" cy="2669216"/>
          </a:xfrm>
          <a:custGeom>
            <a:avLst/>
            <a:gdLst/>
            <a:ahLst/>
            <a:cxnLst/>
            <a:rect l="l" t="t" r="r" b="b"/>
            <a:pathLst>
              <a:path w="10126" h="8779" extrusionOk="0">
                <a:moveTo>
                  <a:pt x="4888" y="232"/>
                </a:moveTo>
                <a:cubicBezTo>
                  <a:pt x="5314" y="232"/>
                  <a:pt x="5740" y="332"/>
                  <a:pt x="6040" y="332"/>
                </a:cubicBezTo>
                <a:cubicBezTo>
                  <a:pt x="6567" y="532"/>
                  <a:pt x="7193" y="758"/>
                  <a:pt x="7720" y="1059"/>
                </a:cubicBezTo>
                <a:cubicBezTo>
                  <a:pt x="8246" y="1259"/>
                  <a:pt x="8647" y="1585"/>
                  <a:pt x="8873" y="1886"/>
                </a:cubicBezTo>
                <a:cubicBezTo>
                  <a:pt x="9599" y="2738"/>
                  <a:pt x="9900" y="3891"/>
                  <a:pt x="9700" y="5019"/>
                </a:cubicBezTo>
                <a:cubicBezTo>
                  <a:pt x="9399" y="6272"/>
                  <a:pt x="8647" y="7324"/>
                  <a:pt x="7619" y="7951"/>
                </a:cubicBezTo>
                <a:cubicBezTo>
                  <a:pt x="6890" y="8385"/>
                  <a:pt x="6064" y="8615"/>
                  <a:pt x="5209" y="8615"/>
                </a:cubicBezTo>
                <a:cubicBezTo>
                  <a:pt x="4830" y="8615"/>
                  <a:pt x="4445" y="8570"/>
                  <a:pt x="4061" y="8477"/>
                </a:cubicBezTo>
                <a:cubicBezTo>
                  <a:pt x="3233" y="8277"/>
                  <a:pt x="2081" y="7750"/>
                  <a:pt x="1354" y="6798"/>
                </a:cubicBezTo>
                <a:cubicBezTo>
                  <a:pt x="301" y="5445"/>
                  <a:pt x="301" y="3364"/>
                  <a:pt x="1354" y="1886"/>
                </a:cubicBezTo>
                <a:cubicBezTo>
                  <a:pt x="2181" y="858"/>
                  <a:pt x="3534" y="232"/>
                  <a:pt x="4888" y="232"/>
                </a:cubicBezTo>
                <a:close/>
                <a:moveTo>
                  <a:pt x="4969" y="0"/>
                </a:moveTo>
                <a:cubicBezTo>
                  <a:pt x="3477" y="0"/>
                  <a:pt x="2042" y="633"/>
                  <a:pt x="1128" y="1786"/>
                </a:cubicBezTo>
                <a:cubicBezTo>
                  <a:pt x="0" y="3264"/>
                  <a:pt x="0" y="5445"/>
                  <a:pt x="1128" y="6898"/>
                </a:cubicBezTo>
                <a:cubicBezTo>
                  <a:pt x="1980" y="7951"/>
                  <a:pt x="3133" y="8477"/>
                  <a:pt x="3960" y="8678"/>
                </a:cubicBezTo>
                <a:cubicBezTo>
                  <a:pt x="4487" y="8778"/>
                  <a:pt x="4888" y="8778"/>
                  <a:pt x="5314" y="8778"/>
                </a:cubicBezTo>
                <a:cubicBezTo>
                  <a:pt x="6141" y="8778"/>
                  <a:pt x="6993" y="8578"/>
                  <a:pt x="7720" y="8151"/>
                </a:cubicBezTo>
                <a:cubicBezTo>
                  <a:pt x="8873" y="7525"/>
                  <a:pt x="9599" y="6397"/>
                  <a:pt x="9900" y="5144"/>
                </a:cubicBezTo>
                <a:cubicBezTo>
                  <a:pt x="10126" y="3891"/>
                  <a:pt x="9800" y="2638"/>
                  <a:pt x="9073" y="1786"/>
                </a:cubicBezTo>
                <a:cubicBezTo>
                  <a:pt x="8772" y="1485"/>
                  <a:pt x="8346" y="1159"/>
                  <a:pt x="7820" y="858"/>
                </a:cubicBezTo>
                <a:cubicBezTo>
                  <a:pt x="7193" y="532"/>
                  <a:pt x="6667" y="232"/>
                  <a:pt x="6141" y="131"/>
                </a:cubicBezTo>
                <a:cubicBezTo>
                  <a:pt x="5752" y="43"/>
                  <a:pt x="5358" y="0"/>
                  <a:pt x="4969" y="0"/>
                </a:cubicBezTo>
                <a:close/>
              </a:path>
            </a:pathLst>
          </a:custGeom>
          <a:ln/>
        </p:spPr>
        <p:style>
          <a:lnRef idx="1">
            <a:schemeClr val="accent4"/>
          </a:lnRef>
          <a:fillRef idx="3">
            <a:schemeClr val="accent4"/>
          </a:fillRef>
          <a:effectRef idx="2">
            <a:schemeClr val="accent4"/>
          </a:effectRef>
          <a:fontRef idx="minor">
            <a:schemeClr val="lt1"/>
          </a:fontRef>
        </p:style>
        <p:txBody>
          <a:bodyPr spcFirstLastPara="1" wrap="square" lIns="243796" tIns="243796" rIns="243796" bIns="243796" anchor="ctr" anchorCtr="0">
            <a:noAutofit/>
          </a:bodyPr>
          <a:lstStyle/>
          <a:p>
            <a:pPr defTabSz="2438430">
              <a:buClr>
                <a:srgbClr val="000000"/>
              </a:buClr>
              <a:defRPr/>
            </a:pPr>
            <a:endParaRPr sz="3600" kern="0">
              <a:solidFill>
                <a:srgbClr val="000000"/>
              </a:solidFill>
              <a:latin typeface="Montserrat Light"/>
              <a:cs typeface="Arial"/>
              <a:sym typeface="Arial"/>
            </a:endParaRPr>
          </a:p>
        </p:txBody>
      </p:sp>
      <p:sp>
        <p:nvSpPr>
          <p:cNvPr id="6" name="Rectángulo 5"/>
          <p:cNvSpPr/>
          <p:nvPr/>
        </p:nvSpPr>
        <p:spPr>
          <a:xfrm>
            <a:off x="2229075" y="1778146"/>
            <a:ext cx="8294258" cy="523220"/>
          </a:xfrm>
          <a:prstGeom prst="rect">
            <a:avLst/>
          </a:prstGeom>
        </p:spPr>
        <p:txBody>
          <a:bodyPr wrap="none">
            <a:spAutoFit/>
          </a:bodyPr>
          <a:lstStyle/>
          <a:p>
            <a:r>
              <a:rPr lang="es-EC" sz="2000" dirty="0" smtClean="0">
                <a:latin typeface="Arial" panose="020B0604020202020204" pitchFamily="34" charset="0"/>
                <a:ea typeface="Calibri" panose="020F0502020204030204" pitchFamily="34" charset="0"/>
              </a:rPr>
              <a:t>Técnica </a:t>
            </a:r>
            <a:r>
              <a:rPr lang="es-EC" sz="2000" dirty="0">
                <a:latin typeface="Arial" panose="020B0604020202020204" pitchFamily="34" charset="0"/>
                <a:ea typeface="Calibri" panose="020F0502020204030204" pitchFamily="34" charset="0"/>
              </a:rPr>
              <a:t>de </a:t>
            </a:r>
            <a:r>
              <a:rPr lang="es-EC" sz="2800" b="1" dirty="0">
                <a:latin typeface="Arial" panose="020B0604020202020204" pitchFamily="34" charset="0"/>
                <a:ea typeface="Calibri" panose="020F0502020204030204" pitchFamily="34" charset="0"/>
              </a:rPr>
              <a:t>“muestreo no probabilístico” </a:t>
            </a:r>
            <a:r>
              <a:rPr lang="es-EC" sz="2000" dirty="0">
                <a:latin typeface="Arial" panose="020B0604020202020204" pitchFamily="34" charset="0"/>
                <a:ea typeface="Calibri" panose="020F0502020204030204" pitchFamily="34" charset="0"/>
              </a:rPr>
              <a:t>a conveniencia</a:t>
            </a:r>
            <a:endParaRPr lang="es-EC" sz="2000" dirty="0"/>
          </a:p>
        </p:txBody>
      </p:sp>
      <p:sp>
        <p:nvSpPr>
          <p:cNvPr id="29" name="Llamada de flecha a la izquierda 28">
            <a:hlinkClick r:id="rId4"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3480784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ál es la situación de aplicaciones como Glovo, Rappi, Uber y Cabify  durante la pandemia en Ecuador | Economía | Noticias | El Universo"/>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r="17720"/>
          <a:stretch/>
        </p:blipFill>
        <p:spPr bwMode="auto">
          <a:xfrm>
            <a:off x="5245975" y="1838368"/>
            <a:ext cx="5885981" cy="456401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941506" y="87002"/>
            <a:ext cx="2563156" cy="583093"/>
          </a:xfrm>
        </p:spPr>
        <p:txBody>
          <a:bodyPr>
            <a:normAutofit fontScale="90000"/>
          </a:bodyPr>
          <a:lstStyle/>
          <a:p>
            <a:pPr>
              <a:lnSpc>
                <a:spcPct val="107000"/>
              </a:lnSpc>
              <a:spcAft>
                <a:spcPts val="800"/>
              </a:spcAft>
            </a:pPr>
            <a:r>
              <a:rPr lang="es-EC" sz="4000" dirty="0" smtClean="0">
                <a:latin typeface="Times New Roman" panose="02020603050405020304" pitchFamily="18" charset="0"/>
                <a:ea typeface="Calibri" panose="020F0502020204030204" pitchFamily="34" charset="0"/>
                <a:cs typeface="Times New Roman" panose="02020603050405020304" pitchFamily="18" charset="0"/>
              </a:rPr>
              <a:t>Contenido</a:t>
            </a:r>
            <a:endParaRPr lang="es-EC"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ángulo 38">
            <a:extLst>
              <a:ext uri="{FF2B5EF4-FFF2-40B4-BE49-F238E27FC236}">
                <a16:creationId xmlns:a16="http://schemas.microsoft.com/office/drawing/2014/main" xmlns="" id="{0761D563-AD91-4940-842F-874B836CBA64}"/>
              </a:ext>
            </a:extLst>
          </p:cNvPr>
          <p:cNvSpPr/>
          <p:nvPr/>
        </p:nvSpPr>
        <p:spPr>
          <a:xfrm>
            <a:off x="0" y="0"/>
            <a:ext cx="303143" cy="6858000"/>
          </a:xfrm>
          <a:prstGeom prst="rect">
            <a:avLst/>
          </a:prstGeom>
          <a:blipFill>
            <a:blip r:embed="rId4"/>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2" name="Rectángulo">
            <a:hlinkClick r:id="rId5" action="ppaction://hlinksldjump"/>
            <a:extLst>
              <a:ext uri="{FF2B5EF4-FFF2-40B4-BE49-F238E27FC236}">
                <a16:creationId xmlns="" xmlns:a16="http://schemas.microsoft.com/office/drawing/2014/main" id="{E715DAE7-3875-A149-893C-328149E4AD50}"/>
              </a:ext>
            </a:extLst>
          </p:cNvPr>
          <p:cNvSpPr/>
          <p:nvPr/>
        </p:nvSpPr>
        <p:spPr>
          <a:xfrm>
            <a:off x="3472890" y="856367"/>
            <a:ext cx="6152239" cy="328489"/>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r>
              <a:rPr lang="es-EC" sz="2000" dirty="0">
                <a:solidFill>
                  <a:schemeClr val="bg1"/>
                </a:solidFill>
              </a:rPr>
              <a:t>Capítulo I: Antecedentes</a:t>
            </a:r>
          </a:p>
        </p:txBody>
      </p:sp>
      <p:sp>
        <p:nvSpPr>
          <p:cNvPr id="13" name="1">
            <a:hlinkClick r:id="rId6" action="ppaction://hlinksldjump"/>
            <a:extLst>
              <a:ext uri="{FF2B5EF4-FFF2-40B4-BE49-F238E27FC236}">
                <a16:creationId xmlns="" xmlns:a16="http://schemas.microsoft.com/office/drawing/2014/main" id="{EB328012-86E4-8D41-9168-813D6E45CB81}"/>
              </a:ext>
            </a:extLst>
          </p:cNvPr>
          <p:cNvSpPr txBox="1"/>
          <p:nvPr/>
        </p:nvSpPr>
        <p:spPr>
          <a:xfrm>
            <a:off x="3472890" y="1894884"/>
            <a:ext cx="6152239" cy="397555"/>
          </a:xfrm>
          <a:prstGeom prst="rect">
            <a:avLst/>
          </a:prstGeom>
          <a:solidFill>
            <a:srgbClr val="FFC000"/>
          </a:solidFill>
          <a:ln w="12700">
            <a:solidFill>
              <a:srgbClr val="FFC000"/>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914400">
              <a:defRPr sz="4800">
                <a:solidFill>
                  <a:srgbClr val="FFFFFF"/>
                </a:solidFill>
                <a:latin typeface="Helvetica"/>
                <a:ea typeface="Helvetica"/>
                <a:cs typeface="Helvetica"/>
                <a:sym typeface="Helvetica"/>
              </a:defRPr>
            </a:lvl1pPr>
          </a:lstStyle>
          <a:p>
            <a:pPr algn="ctr">
              <a:defRPr sz="3200"/>
            </a:pPr>
            <a:r>
              <a:rPr lang="es-EC" sz="2000" dirty="0">
                <a:solidFill>
                  <a:schemeClr val="bg1"/>
                </a:solidFill>
              </a:rPr>
              <a:t>Capitulo II: Marco teórico – referencial – conceptual</a:t>
            </a:r>
          </a:p>
        </p:txBody>
      </p:sp>
      <p:sp>
        <p:nvSpPr>
          <p:cNvPr id="7" name="Rectángulo 6"/>
          <p:cNvSpPr/>
          <p:nvPr/>
        </p:nvSpPr>
        <p:spPr>
          <a:xfrm>
            <a:off x="2984927" y="1285011"/>
            <a:ext cx="6096000" cy="553357"/>
          </a:xfrm>
          <a:prstGeom prst="rect">
            <a:avLst/>
          </a:prstGeom>
        </p:spPr>
        <p:txBody>
          <a:bodyPr>
            <a:spAutoFit/>
          </a:bodyPr>
          <a:lstStyle/>
          <a:p>
            <a:pPr lvl="1" algn="ctr">
              <a:lnSpc>
                <a:spcPct val="107000"/>
              </a:lnSpc>
              <a:spcAft>
                <a:spcPts val="800"/>
              </a:spcAft>
            </a:pPr>
            <a:r>
              <a:rPr lang="es-EC" sz="1400" dirty="0">
                <a:ea typeface="Calibri" panose="020F0502020204030204" pitchFamily="34" charset="0"/>
                <a:cs typeface="Times New Roman" panose="02020603050405020304" pitchFamily="18" charset="0"/>
                <a:hlinkClick r:id="rId5" action="ppaction://hlinksldjump"/>
              </a:rPr>
              <a:t>Planteamiento del problema</a:t>
            </a:r>
            <a:r>
              <a:rPr lang="es-EC" sz="1400" dirty="0">
                <a:ea typeface="Calibri" panose="020F0502020204030204" pitchFamily="34" charset="0"/>
                <a:cs typeface="Times New Roman" panose="02020603050405020304" pitchFamily="18" charset="0"/>
              </a:rPr>
              <a:t>, </a:t>
            </a:r>
            <a:r>
              <a:rPr lang="es-EC" sz="1400" dirty="0" smtClean="0">
                <a:ea typeface="Calibri" panose="020F0502020204030204" pitchFamily="34" charset="0"/>
                <a:cs typeface="Times New Roman" panose="02020603050405020304" pitchFamily="18" charset="0"/>
                <a:hlinkClick r:id="rId5" action="ppaction://hlinksldjump"/>
              </a:rPr>
              <a:t>justificación</a:t>
            </a:r>
            <a:r>
              <a:rPr lang="es-EC" sz="1400" dirty="0">
                <a:ea typeface="Calibri" panose="020F0502020204030204" pitchFamily="34" charset="0"/>
                <a:cs typeface="Times New Roman" panose="02020603050405020304" pitchFamily="18" charset="0"/>
              </a:rPr>
              <a:t>, </a:t>
            </a:r>
            <a:r>
              <a:rPr lang="es-EC" sz="1400" dirty="0">
                <a:cs typeface="Times New Roman" panose="02020603050405020304" pitchFamily="18" charset="0"/>
                <a:hlinkClick r:id="rId7" action="ppaction://hlinksldjump"/>
              </a:rPr>
              <a:t>d</a:t>
            </a:r>
            <a:r>
              <a:rPr lang="es-EC" sz="1400" dirty="0">
                <a:ea typeface="Calibri" panose="020F0502020204030204" pitchFamily="34" charset="0"/>
                <a:cs typeface="Times New Roman" panose="02020603050405020304" pitchFamily="18" charset="0"/>
                <a:hlinkClick r:id="rId7" action="ppaction://hlinksldjump"/>
              </a:rPr>
              <a:t>iagrama de Árbol de p</a:t>
            </a:r>
            <a:r>
              <a:rPr lang="es-EC" sz="1400" dirty="0" smtClean="0">
                <a:ea typeface="Calibri" panose="020F0502020204030204" pitchFamily="34" charset="0"/>
                <a:cs typeface="Times New Roman" panose="02020603050405020304" pitchFamily="18" charset="0"/>
                <a:hlinkClick r:id="rId7" action="ppaction://hlinksldjump"/>
              </a:rPr>
              <a:t>roblemas </a:t>
            </a:r>
            <a:r>
              <a:rPr lang="es-EC" sz="1400" dirty="0" smtClean="0">
                <a:ea typeface="Calibri" panose="020F0502020204030204" pitchFamily="34" charset="0"/>
                <a:cs typeface="Times New Roman" panose="02020603050405020304" pitchFamily="18" charset="0"/>
              </a:rPr>
              <a:t>y </a:t>
            </a:r>
            <a:r>
              <a:rPr lang="es-EC" sz="1400" dirty="0" smtClean="0">
                <a:cs typeface="Times New Roman" panose="02020603050405020304" pitchFamily="18" charset="0"/>
                <a:hlinkClick r:id="rId8" action="ppaction://hlinksldjump"/>
              </a:rPr>
              <a:t>objetivos.</a:t>
            </a:r>
            <a:endParaRPr lang="es-EC" sz="1400" dirty="0">
              <a:ea typeface="Calibri" panose="020F0502020204030204" pitchFamily="34" charset="0"/>
              <a:cs typeface="Times New Roman" panose="02020603050405020304" pitchFamily="18" charset="0"/>
            </a:endParaRPr>
          </a:p>
        </p:txBody>
      </p:sp>
      <p:sp>
        <p:nvSpPr>
          <p:cNvPr id="15" name="Rectángulo">
            <a:hlinkClick r:id="rId9" action="ppaction://hlinksldjump"/>
            <a:extLst>
              <a:ext uri="{FF2B5EF4-FFF2-40B4-BE49-F238E27FC236}">
                <a16:creationId xmlns="" xmlns:a16="http://schemas.microsoft.com/office/drawing/2014/main" id="{E715DAE7-3875-A149-893C-328149E4AD50}"/>
              </a:ext>
            </a:extLst>
          </p:cNvPr>
          <p:cNvSpPr/>
          <p:nvPr/>
        </p:nvSpPr>
        <p:spPr>
          <a:xfrm>
            <a:off x="3472889" y="3090927"/>
            <a:ext cx="6152240" cy="415279"/>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r>
              <a:rPr lang="es-EC" sz="2000" dirty="0">
                <a:solidFill>
                  <a:schemeClr val="bg1"/>
                </a:solidFill>
              </a:rPr>
              <a:t>Capítulo III: Marco metodológico </a:t>
            </a:r>
          </a:p>
        </p:txBody>
      </p:sp>
      <p:sp>
        <p:nvSpPr>
          <p:cNvPr id="16" name="1">
            <a:hlinkClick r:id="rId10" action="ppaction://hlinksldjump"/>
            <a:extLst>
              <a:ext uri="{FF2B5EF4-FFF2-40B4-BE49-F238E27FC236}">
                <a16:creationId xmlns="" xmlns:a16="http://schemas.microsoft.com/office/drawing/2014/main" id="{EB328012-86E4-8D41-9168-813D6E45CB81}"/>
              </a:ext>
            </a:extLst>
          </p:cNvPr>
          <p:cNvSpPr txBox="1"/>
          <p:nvPr/>
        </p:nvSpPr>
        <p:spPr>
          <a:xfrm>
            <a:off x="3472891" y="4307307"/>
            <a:ext cx="6152238" cy="397555"/>
          </a:xfrm>
          <a:prstGeom prst="rect">
            <a:avLst/>
          </a:prstGeom>
          <a:solidFill>
            <a:srgbClr val="FFC000"/>
          </a:solidFill>
          <a:ln w="12700">
            <a:solidFill>
              <a:srgbClr val="FFC000"/>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914400">
              <a:defRPr sz="4800">
                <a:solidFill>
                  <a:srgbClr val="FFFFFF"/>
                </a:solidFill>
                <a:latin typeface="Helvetica"/>
                <a:ea typeface="Helvetica"/>
                <a:cs typeface="Helvetica"/>
                <a:sym typeface="Helvetica"/>
              </a:defRPr>
            </a:lvl1pPr>
          </a:lstStyle>
          <a:p>
            <a:pPr algn="ctr">
              <a:defRPr sz="3200"/>
            </a:pPr>
            <a:r>
              <a:rPr lang="es-EC" sz="2000" dirty="0">
                <a:solidFill>
                  <a:schemeClr val="bg1"/>
                </a:solidFill>
              </a:rPr>
              <a:t>Capitulo IV: Resultados </a:t>
            </a:r>
          </a:p>
        </p:txBody>
      </p:sp>
      <p:sp>
        <p:nvSpPr>
          <p:cNvPr id="17" name="Rectángulo">
            <a:hlinkClick r:id="rId11" action="ppaction://hlinksldjump"/>
            <a:extLst>
              <a:ext uri="{FF2B5EF4-FFF2-40B4-BE49-F238E27FC236}">
                <a16:creationId xmlns="" xmlns:a16="http://schemas.microsoft.com/office/drawing/2014/main" id="{E715DAE7-3875-A149-893C-328149E4AD50}"/>
              </a:ext>
            </a:extLst>
          </p:cNvPr>
          <p:cNvSpPr/>
          <p:nvPr/>
        </p:nvSpPr>
        <p:spPr>
          <a:xfrm>
            <a:off x="3472889" y="5573456"/>
            <a:ext cx="6152240" cy="415279"/>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r>
              <a:rPr lang="es-EC" sz="2000" dirty="0" smtClean="0">
                <a:solidFill>
                  <a:schemeClr val="bg1"/>
                </a:solidFill>
              </a:rPr>
              <a:t>Conclusiones</a:t>
            </a:r>
            <a:endParaRPr lang="es-EC" sz="2000" dirty="0">
              <a:solidFill>
                <a:schemeClr val="bg1"/>
              </a:solidFill>
            </a:endParaRPr>
          </a:p>
        </p:txBody>
      </p:sp>
      <p:sp>
        <p:nvSpPr>
          <p:cNvPr id="18" name="1">
            <a:hlinkClick r:id="rId12" action="ppaction://hlinksldjump"/>
            <a:extLst>
              <a:ext uri="{FF2B5EF4-FFF2-40B4-BE49-F238E27FC236}">
                <a16:creationId xmlns="" xmlns:a16="http://schemas.microsoft.com/office/drawing/2014/main" id="{EB328012-86E4-8D41-9168-813D6E45CB81}"/>
              </a:ext>
            </a:extLst>
          </p:cNvPr>
          <p:cNvSpPr txBox="1"/>
          <p:nvPr/>
        </p:nvSpPr>
        <p:spPr>
          <a:xfrm>
            <a:off x="3472891" y="6210042"/>
            <a:ext cx="6152238" cy="397555"/>
          </a:xfrm>
          <a:prstGeom prst="rect">
            <a:avLst/>
          </a:prstGeom>
          <a:solidFill>
            <a:srgbClr val="FFC000"/>
          </a:solidFill>
          <a:ln w="12700">
            <a:solidFill>
              <a:srgbClr val="FFC000"/>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914400">
              <a:defRPr sz="4800">
                <a:solidFill>
                  <a:srgbClr val="FFFFFF"/>
                </a:solidFill>
                <a:latin typeface="Helvetica"/>
                <a:ea typeface="Helvetica"/>
                <a:cs typeface="Helvetica"/>
                <a:sym typeface="Helvetica"/>
              </a:defRPr>
            </a:lvl1pPr>
          </a:lstStyle>
          <a:p>
            <a:pPr algn="ctr">
              <a:defRPr sz="3200"/>
            </a:pPr>
            <a:r>
              <a:rPr lang="es-EC" sz="2000" dirty="0" smtClean="0">
                <a:solidFill>
                  <a:schemeClr val="bg1"/>
                </a:solidFill>
              </a:rPr>
              <a:t>Recomendaciones</a:t>
            </a:r>
            <a:endParaRPr lang="es-EC" sz="2000" dirty="0">
              <a:solidFill>
                <a:schemeClr val="bg1"/>
              </a:solidFill>
            </a:endParaRPr>
          </a:p>
        </p:txBody>
      </p:sp>
      <p:sp>
        <p:nvSpPr>
          <p:cNvPr id="19" name="Rectángulo 18"/>
          <p:cNvSpPr/>
          <p:nvPr/>
        </p:nvSpPr>
        <p:spPr>
          <a:xfrm>
            <a:off x="2984927" y="2427378"/>
            <a:ext cx="6096000" cy="553357"/>
          </a:xfrm>
          <a:prstGeom prst="rect">
            <a:avLst/>
          </a:prstGeom>
        </p:spPr>
        <p:txBody>
          <a:bodyPr>
            <a:spAutoFit/>
          </a:bodyPr>
          <a:lstStyle/>
          <a:p>
            <a:pPr lvl="1" algn="ctr">
              <a:lnSpc>
                <a:spcPct val="107000"/>
              </a:lnSpc>
              <a:spcAft>
                <a:spcPts val="800"/>
              </a:spcAft>
            </a:pPr>
            <a:r>
              <a:rPr lang="es-EC" sz="1400" dirty="0" smtClean="0">
                <a:ea typeface="Calibri" panose="020F0502020204030204" pitchFamily="34" charset="0"/>
                <a:cs typeface="Times New Roman" panose="02020603050405020304" pitchFamily="18" charset="0"/>
                <a:hlinkClick r:id="rId6" action="ppaction://hlinksldjump"/>
              </a:rPr>
              <a:t>Marco teórico</a:t>
            </a:r>
            <a:r>
              <a:rPr lang="es-EC" sz="1400" dirty="0" smtClean="0">
                <a:ea typeface="Calibri" panose="020F0502020204030204" pitchFamily="34" charset="0"/>
                <a:cs typeface="Times New Roman" panose="02020603050405020304" pitchFamily="18" charset="0"/>
              </a:rPr>
              <a:t>, </a:t>
            </a:r>
            <a:r>
              <a:rPr lang="es-EC" sz="1400" dirty="0" smtClean="0">
                <a:ea typeface="Calibri" panose="020F0502020204030204" pitchFamily="34" charset="0"/>
                <a:cs typeface="Times New Roman" panose="02020603050405020304" pitchFamily="18" charset="0"/>
                <a:hlinkClick r:id="rId13" action="ppaction://hlinksldjump"/>
              </a:rPr>
              <a:t>modelo Servqual</a:t>
            </a:r>
            <a:r>
              <a:rPr lang="es-EC" sz="1400" dirty="0" smtClean="0">
                <a:ea typeface="Calibri" panose="020F0502020204030204" pitchFamily="34" charset="0"/>
                <a:cs typeface="Times New Roman" panose="02020603050405020304" pitchFamily="18" charset="0"/>
              </a:rPr>
              <a:t>, </a:t>
            </a:r>
            <a:r>
              <a:rPr lang="es-EC" sz="1400" dirty="0" smtClean="0">
                <a:ea typeface="Calibri" panose="020F0502020204030204" pitchFamily="34" charset="0"/>
                <a:cs typeface="Times New Roman" panose="02020603050405020304" pitchFamily="18" charset="0"/>
                <a:hlinkClick r:id="rId14" action="ppaction://hlinksldjump"/>
              </a:rPr>
              <a:t>marco referencial,</a:t>
            </a:r>
            <a:r>
              <a:rPr lang="es-EC" sz="1400" dirty="0" smtClean="0">
                <a:ea typeface="Calibri" panose="020F0502020204030204" pitchFamily="34" charset="0"/>
                <a:cs typeface="Times New Roman" panose="02020603050405020304" pitchFamily="18" charset="0"/>
                <a:hlinkClick r:id="rId15" action="ppaction://hlinksldjump"/>
              </a:rPr>
              <a:t> marco conceptual </a:t>
            </a:r>
            <a:r>
              <a:rPr lang="es-EC" sz="1400" dirty="0" smtClean="0">
                <a:ea typeface="Calibri" panose="020F0502020204030204" pitchFamily="34" charset="0"/>
                <a:cs typeface="Times New Roman" panose="02020603050405020304" pitchFamily="18" charset="0"/>
              </a:rPr>
              <a:t>y </a:t>
            </a:r>
            <a:r>
              <a:rPr lang="es-EC" sz="1400" dirty="0" smtClean="0">
                <a:ea typeface="Calibri" panose="020F0502020204030204" pitchFamily="34" charset="0"/>
                <a:cs typeface="Times New Roman" panose="02020603050405020304" pitchFamily="18" charset="0"/>
                <a:hlinkClick r:id="rId16" action="ppaction://hlinksldjump"/>
              </a:rPr>
              <a:t>Operacionalización de variables.</a:t>
            </a:r>
            <a:endParaRPr lang="es-EC" sz="1400" dirty="0">
              <a:ea typeface="Calibri" panose="020F0502020204030204" pitchFamily="34" charset="0"/>
              <a:cs typeface="Times New Roman" panose="02020603050405020304" pitchFamily="18" charset="0"/>
            </a:endParaRPr>
          </a:p>
        </p:txBody>
      </p:sp>
      <p:sp>
        <p:nvSpPr>
          <p:cNvPr id="20" name="Rectángulo 19"/>
          <p:cNvSpPr/>
          <p:nvPr/>
        </p:nvSpPr>
        <p:spPr>
          <a:xfrm>
            <a:off x="2961994" y="3654901"/>
            <a:ext cx="6096000" cy="553357"/>
          </a:xfrm>
          <a:prstGeom prst="rect">
            <a:avLst/>
          </a:prstGeom>
        </p:spPr>
        <p:txBody>
          <a:bodyPr>
            <a:spAutoFit/>
          </a:bodyPr>
          <a:lstStyle/>
          <a:p>
            <a:pPr lvl="1" algn="ctr">
              <a:lnSpc>
                <a:spcPct val="107000"/>
              </a:lnSpc>
              <a:spcAft>
                <a:spcPts val="800"/>
              </a:spcAft>
            </a:pPr>
            <a:r>
              <a:rPr lang="es-EC" sz="1400" dirty="0" smtClean="0">
                <a:ea typeface="Calibri" panose="020F0502020204030204" pitchFamily="34" charset="0"/>
                <a:cs typeface="Times New Roman" panose="02020603050405020304" pitchFamily="18" charset="0"/>
                <a:hlinkClick r:id="rId9" action="ppaction://hlinksldjump"/>
              </a:rPr>
              <a:t>Tipología de la investigación</a:t>
            </a:r>
            <a:r>
              <a:rPr lang="es-EC" sz="1400" dirty="0" smtClean="0">
                <a:ea typeface="Calibri" panose="020F0502020204030204" pitchFamily="34" charset="0"/>
                <a:cs typeface="Times New Roman" panose="02020603050405020304" pitchFamily="18" charset="0"/>
              </a:rPr>
              <a:t>, </a:t>
            </a:r>
            <a:r>
              <a:rPr lang="es-EC" sz="1400" dirty="0" smtClean="0">
                <a:ea typeface="Calibri" panose="020F0502020204030204" pitchFamily="34" charset="0"/>
                <a:cs typeface="Times New Roman" panose="02020603050405020304" pitchFamily="18" charset="0"/>
                <a:hlinkClick r:id="rId9" action="ppaction://hlinksldjump"/>
              </a:rPr>
              <a:t>población objetivo </a:t>
            </a:r>
            <a:r>
              <a:rPr lang="es-EC" sz="1400" dirty="0" smtClean="0">
                <a:ea typeface="Calibri" panose="020F0502020204030204" pitchFamily="34" charset="0"/>
                <a:cs typeface="Times New Roman" panose="02020603050405020304" pitchFamily="18" charset="0"/>
              </a:rPr>
              <a:t>y </a:t>
            </a:r>
            <a:r>
              <a:rPr lang="es-EC" sz="1400" dirty="0" smtClean="0">
                <a:ea typeface="Calibri" panose="020F0502020204030204" pitchFamily="34" charset="0"/>
                <a:cs typeface="Times New Roman" panose="02020603050405020304" pitchFamily="18" charset="0"/>
                <a:hlinkClick r:id="rId17" action="ppaction://hlinksldjump"/>
              </a:rPr>
              <a:t>calculo de la muestra.</a:t>
            </a:r>
            <a:endParaRPr lang="es-EC" sz="1400" dirty="0">
              <a:ea typeface="Calibri" panose="020F0502020204030204" pitchFamily="34" charset="0"/>
              <a:cs typeface="Times New Roman" panose="02020603050405020304" pitchFamily="18" charset="0"/>
            </a:endParaRPr>
          </a:p>
        </p:txBody>
      </p:sp>
      <p:sp>
        <p:nvSpPr>
          <p:cNvPr id="21" name="Rectángulo 20"/>
          <p:cNvSpPr/>
          <p:nvPr/>
        </p:nvSpPr>
        <p:spPr>
          <a:xfrm>
            <a:off x="2984927" y="4871404"/>
            <a:ext cx="6096000" cy="553357"/>
          </a:xfrm>
          <a:prstGeom prst="rect">
            <a:avLst/>
          </a:prstGeom>
        </p:spPr>
        <p:txBody>
          <a:bodyPr>
            <a:spAutoFit/>
          </a:bodyPr>
          <a:lstStyle/>
          <a:p>
            <a:pPr lvl="1" algn="ctr">
              <a:lnSpc>
                <a:spcPct val="107000"/>
              </a:lnSpc>
              <a:spcAft>
                <a:spcPts val="800"/>
              </a:spcAft>
            </a:pPr>
            <a:r>
              <a:rPr lang="es-EC" sz="1400" dirty="0" smtClean="0">
                <a:ea typeface="Calibri" panose="020F0502020204030204" pitchFamily="34" charset="0"/>
                <a:cs typeface="Times New Roman" panose="02020603050405020304" pitchFamily="18" charset="0"/>
                <a:hlinkClick r:id="rId18" action="ppaction://hlinksldjump"/>
              </a:rPr>
              <a:t>Resultados en base al modelo Servqual</a:t>
            </a:r>
            <a:r>
              <a:rPr lang="es-EC" sz="1400" dirty="0" smtClean="0">
                <a:ea typeface="Calibri" panose="020F0502020204030204" pitchFamily="34" charset="0"/>
                <a:cs typeface="Times New Roman" panose="02020603050405020304" pitchFamily="18" charset="0"/>
              </a:rPr>
              <a:t>, </a:t>
            </a:r>
            <a:r>
              <a:rPr lang="es-EC" sz="1400" dirty="0" smtClean="0">
                <a:ea typeface="Calibri" panose="020F0502020204030204" pitchFamily="34" charset="0"/>
                <a:cs typeface="Times New Roman" panose="02020603050405020304" pitchFamily="18" charset="0"/>
                <a:hlinkClick r:id="rId19" action="ppaction://hlinksldjump"/>
              </a:rPr>
              <a:t>análisis univariado </a:t>
            </a:r>
            <a:r>
              <a:rPr lang="es-EC" sz="1400" dirty="0" smtClean="0">
                <a:ea typeface="Calibri" panose="020F0502020204030204" pitchFamily="34" charset="0"/>
                <a:cs typeface="Times New Roman" panose="02020603050405020304" pitchFamily="18" charset="0"/>
              </a:rPr>
              <a:t>y </a:t>
            </a:r>
            <a:r>
              <a:rPr lang="es-EC" sz="1400" dirty="0" smtClean="0">
                <a:ea typeface="Calibri" panose="020F0502020204030204" pitchFamily="34" charset="0"/>
                <a:cs typeface="Times New Roman" panose="02020603050405020304" pitchFamily="18" charset="0"/>
                <a:hlinkClick r:id="rId20" action="ppaction://hlinksldjump"/>
              </a:rPr>
              <a:t>análisis Bivariado.</a:t>
            </a:r>
            <a:endParaRPr lang="es-EC"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9618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xmlns="" id="{C7C15A73-4F90-4A3C-A780-05C6BDDC8EEB}"/>
              </a:ext>
            </a:extLst>
          </p:cNvPr>
          <p:cNvSpPr txBox="1"/>
          <p:nvPr/>
        </p:nvSpPr>
        <p:spPr>
          <a:xfrm>
            <a:off x="362901" y="286292"/>
            <a:ext cx="6096000" cy="646331"/>
          </a:xfrm>
          <a:prstGeom prst="rect">
            <a:avLst/>
          </a:prstGeom>
          <a:noFill/>
        </p:spPr>
        <p:txBody>
          <a:bodyPr wrap="square">
            <a:spAutoFit/>
          </a:bodyPr>
          <a:lstStyle/>
          <a:p>
            <a:r>
              <a:rPr lang="es-ES" sz="3600" dirty="0">
                <a:latin typeface="+mj-lt"/>
                <a:cs typeface="Times New Roman" panose="02020603050405020304" pitchFamily="18" charset="0"/>
              </a:rPr>
              <a:t>Capitulo </a:t>
            </a:r>
            <a:r>
              <a:rPr lang="es-ES" sz="3600" dirty="0" smtClean="0">
                <a:latin typeface="+mj-lt"/>
                <a:cs typeface="Times New Roman" panose="02020603050405020304" pitchFamily="18" charset="0"/>
              </a:rPr>
              <a:t>IV: </a:t>
            </a:r>
            <a:r>
              <a:rPr lang="es-ES" sz="3600" dirty="0">
                <a:latin typeface="+mj-lt"/>
                <a:cs typeface="Times New Roman" panose="02020603050405020304" pitchFamily="18" charset="0"/>
              </a:rPr>
              <a:t>Resultados </a:t>
            </a:r>
            <a:endParaRPr lang="es-EC" sz="3600" dirty="0">
              <a:latin typeface="+mj-lt"/>
            </a:endParaRPr>
          </a:p>
        </p:txBody>
      </p:sp>
      <p:sp>
        <p:nvSpPr>
          <p:cNvPr id="6" name="Rectángulo">
            <a:extLst>
              <a:ext uri="{FF2B5EF4-FFF2-40B4-BE49-F238E27FC236}">
                <a16:creationId xmlns="" xmlns:a16="http://schemas.microsoft.com/office/drawing/2014/main" id="{E715DAE7-3875-A149-893C-328149E4AD50}"/>
              </a:ext>
            </a:extLst>
          </p:cNvPr>
          <p:cNvSpPr/>
          <p:nvPr/>
        </p:nvSpPr>
        <p:spPr>
          <a:xfrm flipV="1">
            <a:off x="362901" y="1046308"/>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790387321"/>
              </p:ext>
            </p:extLst>
          </p:nvPr>
        </p:nvGraphicFramePr>
        <p:xfrm>
          <a:off x="607599" y="1792617"/>
          <a:ext cx="10970507" cy="3913632"/>
        </p:xfrm>
        <a:graphic>
          <a:graphicData uri="http://schemas.openxmlformats.org/drawingml/2006/table">
            <a:tbl>
              <a:tblPr firstRow="1" firstCol="1" bandRow="1">
                <a:tableStyleId>{17292A2E-F333-43FB-9621-5CBBE7FDCDCB}</a:tableStyleId>
              </a:tblPr>
              <a:tblGrid>
                <a:gridCol w="2083006"/>
                <a:gridCol w="2649159"/>
                <a:gridCol w="1893402"/>
                <a:gridCol w="2081672"/>
                <a:gridCol w="2263268"/>
              </a:tblGrid>
              <a:tr h="466378">
                <a:tc>
                  <a:txBody>
                    <a:bodyPr/>
                    <a:lstStyle/>
                    <a:p>
                      <a:pPr algn="ctr">
                        <a:lnSpc>
                          <a:spcPct val="107000"/>
                        </a:lnSpc>
                        <a:spcAft>
                          <a:spcPts val="0"/>
                        </a:spcAft>
                      </a:pPr>
                      <a:r>
                        <a:rPr lang="es-EC" sz="2000" dirty="0">
                          <a:effectLst/>
                          <a:latin typeface="+mj-lt"/>
                        </a:rPr>
                        <a:t>Fiabilidad </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Sensibilidad </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Seguridad </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Empatía </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Elementos tangibles </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886502">
                <a:tc>
                  <a:txBody>
                    <a:bodyPr/>
                    <a:lstStyle/>
                    <a:p>
                      <a:pPr algn="ctr">
                        <a:lnSpc>
                          <a:spcPct val="107000"/>
                        </a:lnSpc>
                        <a:spcAft>
                          <a:spcPts val="0"/>
                        </a:spcAft>
                      </a:pPr>
                      <a:r>
                        <a:rPr lang="es-EC" sz="2000" b="0">
                          <a:effectLst/>
                          <a:latin typeface="+mj-lt"/>
                        </a:rPr>
                        <a:t>Tiempo de entrega del producto </a:t>
                      </a:r>
                      <a:endParaRPr lang="es-EC" sz="20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Resolución de requerimientos </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Sistema de rastreo del pedido</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Servicio del personal motorizado </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Diseño del menú </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1192281">
                <a:tc>
                  <a:txBody>
                    <a:bodyPr/>
                    <a:lstStyle/>
                    <a:p>
                      <a:pPr algn="ctr">
                        <a:lnSpc>
                          <a:spcPct val="107000"/>
                        </a:lnSpc>
                        <a:spcAft>
                          <a:spcPts val="0"/>
                        </a:spcAft>
                      </a:pPr>
                      <a:r>
                        <a:rPr lang="es-EC" sz="2000" b="0" dirty="0">
                          <a:effectLst/>
                          <a:latin typeface="+mj-lt"/>
                        </a:rPr>
                        <a:t>Beneficio entregado en las promociones </a:t>
                      </a:r>
                      <a:endParaRPr lang="es-EC"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Tiempo de solución por parte del soporte de ayuda.</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s-EC" sz="2000">
                        <a:effectLst/>
                        <a:latin typeface="+mj-lt"/>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Información completa y adecuada de los productos </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Imagen personal de los motorizados delivery</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708345">
                <a:tc>
                  <a:txBody>
                    <a:bodyPr/>
                    <a:lstStyle/>
                    <a:p>
                      <a:pPr>
                        <a:lnSpc>
                          <a:spcPct val="107000"/>
                        </a:lnSpc>
                      </a:pPr>
                      <a:endParaRPr lang="es-EC" sz="2000">
                        <a:effectLst/>
                        <a:latin typeface="+mj-lt"/>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Tiempo en la aplicación</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s-EC" sz="2000">
                        <a:effectLst/>
                        <a:latin typeface="+mj-lt"/>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Promociones ofertadas</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Estado de los insumos de trabajo </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Llamada de flecha a la izquierda 7">
            <a:hlinkClick r:id="rId2"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2616791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xmlns="" id="{C7C15A73-4F90-4A3C-A780-05C6BDDC8EEB}"/>
              </a:ext>
            </a:extLst>
          </p:cNvPr>
          <p:cNvSpPr txBox="1"/>
          <p:nvPr/>
        </p:nvSpPr>
        <p:spPr>
          <a:xfrm>
            <a:off x="362900" y="260535"/>
            <a:ext cx="10249291" cy="646331"/>
          </a:xfrm>
          <a:prstGeom prst="rect">
            <a:avLst/>
          </a:prstGeom>
          <a:noFill/>
        </p:spPr>
        <p:txBody>
          <a:bodyPr wrap="square">
            <a:spAutoFit/>
          </a:bodyPr>
          <a:lstStyle/>
          <a:p>
            <a:r>
              <a:rPr lang="es-US" sz="3600" dirty="0">
                <a:latin typeface="+mj-lt"/>
                <a:cs typeface="Times New Roman" panose="02020603050405020304" pitchFamily="18" charset="0"/>
              </a:rPr>
              <a:t>Promedio de calidad del servicio en general</a:t>
            </a:r>
            <a:endParaRPr lang="es-EC" sz="3600" dirty="0">
              <a:latin typeface="+mj-lt"/>
            </a:endParaRPr>
          </a:p>
        </p:txBody>
      </p:sp>
      <p:sp>
        <p:nvSpPr>
          <p:cNvPr id="6" name="Rectángulo">
            <a:extLst>
              <a:ext uri="{FF2B5EF4-FFF2-40B4-BE49-F238E27FC236}">
                <a16:creationId xmlns="" xmlns:a16="http://schemas.microsoft.com/office/drawing/2014/main" id="{E715DAE7-3875-A149-893C-328149E4AD50}"/>
              </a:ext>
            </a:extLst>
          </p:cNvPr>
          <p:cNvSpPr/>
          <p:nvPr/>
        </p:nvSpPr>
        <p:spPr>
          <a:xfrm flipV="1">
            <a:off x="362901" y="1046308"/>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082479514"/>
              </p:ext>
            </p:extLst>
          </p:nvPr>
        </p:nvGraphicFramePr>
        <p:xfrm>
          <a:off x="2390175" y="1394197"/>
          <a:ext cx="6194739" cy="1956816"/>
        </p:xfrm>
        <a:graphic>
          <a:graphicData uri="http://schemas.openxmlformats.org/drawingml/2006/table">
            <a:tbl>
              <a:tblPr firstRow="1" firstCol="1" bandRow="1">
                <a:tableStyleId>{68D230F3-CF80-4859-8CE7-A43EE81993B5}</a:tableStyleId>
              </a:tblPr>
              <a:tblGrid>
                <a:gridCol w="4202189"/>
                <a:gridCol w="1992550"/>
              </a:tblGrid>
              <a:tr h="261871">
                <a:tc>
                  <a:txBody>
                    <a:bodyPr/>
                    <a:lstStyle/>
                    <a:p>
                      <a:pPr algn="ctr">
                        <a:lnSpc>
                          <a:spcPct val="107000"/>
                        </a:lnSpc>
                        <a:spcAft>
                          <a:spcPts val="0"/>
                        </a:spcAft>
                      </a:pPr>
                      <a:r>
                        <a:rPr lang="es-EC" sz="2000" b="0" dirty="0">
                          <a:effectLst/>
                        </a:rPr>
                        <a:t>Fiabilidad </a:t>
                      </a:r>
                      <a:endParaRPr lang="es-EC"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3.55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61871">
                <a:tc>
                  <a:txBody>
                    <a:bodyPr/>
                    <a:lstStyle/>
                    <a:p>
                      <a:pPr algn="ctr">
                        <a:lnSpc>
                          <a:spcPct val="107000"/>
                        </a:lnSpc>
                        <a:spcAft>
                          <a:spcPts val="0"/>
                        </a:spcAft>
                      </a:pPr>
                      <a:r>
                        <a:rPr lang="es-EC" sz="2000" b="0">
                          <a:effectLst/>
                        </a:rPr>
                        <a:t>Sensibilidad </a:t>
                      </a:r>
                      <a:endParaRPr lang="es-EC" sz="20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3.37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61871">
                <a:tc>
                  <a:txBody>
                    <a:bodyPr/>
                    <a:lstStyle/>
                    <a:p>
                      <a:pPr algn="ctr">
                        <a:lnSpc>
                          <a:spcPct val="107000"/>
                        </a:lnSpc>
                        <a:spcAft>
                          <a:spcPts val="0"/>
                        </a:spcAft>
                      </a:pPr>
                      <a:r>
                        <a:rPr lang="es-EC" sz="2000" b="0">
                          <a:effectLst/>
                        </a:rPr>
                        <a:t>Seguridad </a:t>
                      </a:r>
                      <a:endParaRPr lang="es-EC" sz="20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3.69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61871">
                <a:tc>
                  <a:txBody>
                    <a:bodyPr/>
                    <a:lstStyle/>
                    <a:p>
                      <a:pPr algn="ctr">
                        <a:lnSpc>
                          <a:spcPct val="107000"/>
                        </a:lnSpc>
                        <a:spcAft>
                          <a:spcPts val="0"/>
                        </a:spcAft>
                      </a:pPr>
                      <a:r>
                        <a:rPr lang="es-EC" sz="2000" b="0">
                          <a:effectLst/>
                        </a:rPr>
                        <a:t>Empatía </a:t>
                      </a:r>
                      <a:endParaRPr lang="es-EC" sz="20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3.66</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61871">
                <a:tc>
                  <a:txBody>
                    <a:bodyPr/>
                    <a:lstStyle/>
                    <a:p>
                      <a:pPr algn="ctr">
                        <a:lnSpc>
                          <a:spcPct val="107000"/>
                        </a:lnSpc>
                        <a:spcAft>
                          <a:spcPts val="0"/>
                        </a:spcAft>
                      </a:pPr>
                      <a:r>
                        <a:rPr lang="es-EC" sz="2000" b="0" dirty="0">
                          <a:effectLst/>
                        </a:rPr>
                        <a:t>Elementos tangibles </a:t>
                      </a:r>
                      <a:endParaRPr lang="es-EC"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3.49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61871">
                <a:tc>
                  <a:txBody>
                    <a:bodyPr/>
                    <a:lstStyle/>
                    <a:p>
                      <a:pPr algn="ctr">
                        <a:lnSpc>
                          <a:spcPct val="107000"/>
                        </a:lnSpc>
                        <a:spcAft>
                          <a:spcPts val="0"/>
                        </a:spcAft>
                      </a:pPr>
                      <a:r>
                        <a:rPr lang="es-EC" sz="2000" dirty="0">
                          <a:effectLst/>
                        </a:rPr>
                        <a:t>CALIDAD DEL SERVICIO </a:t>
                      </a:r>
                      <a:endParaRPr lang="es-EC" sz="20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rPr>
                        <a:t>3.55</a:t>
                      </a:r>
                      <a:endParaRPr lang="es-EC" sz="2000" b="1"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Gráfico 6"/>
          <p:cNvGraphicFramePr/>
          <p:nvPr>
            <p:extLst>
              <p:ext uri="{D42A27DB-BD31-4B8C-83A1-F6EECF244321}">
                <p14:modId xmlns:p14="http://schemas.microsoft.com/office/powerpoint/2010/main" val="3986925436"/>
              </p:ext>
            </p:extLst>
          </p:nvPr>
        </p:nvGraphicFramePr>
        <p:xfrm>
          <a:off x="2665314" y="3469760"/>
          <a:ext cx="5546113" cy="3240136"/>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Группа 706">
            <a:extLst>
              <a:ext uri="{FF2B5EF4-FFF2-40B4-BE49-F238E27FC236}">
                <a16:creationId xmlns="" xmlns:a16="http://schemas.microsoft.com/office/drawing/2014/main" id="{43B3812E-6823-3540-996E-E379C2745F67}"/>
              </a:ext>
            </a:extLst>
          </p:cNvPr>
          <p:cNvGrpSpPr>
            <a:grpSpLocks/>
          </p:cNvGrpSpPr>
          <p:nvPr/>
        </p:nvGrpSpPr>
        <p:grpSpPr bwMode="auto">
          <a:xfrm>
            <a:off x="9784560" y="4394367"/>
            <a:ext cx="1484453" cy="1390921"/>
            <a:chOff x="5649913" y="2630488"/>
            <a:chExt cx="955675" cy="844550"/>
          </a:xfrm>
        </p:grpSpPr>
        <p:sp>
          <p:nvSpPr>
            <p:cNvPr id="9" name="Freeform 310">
              <a:extLst>
                <a:ext uri="{FF2B5EF4-FFF2-40B4-BE49-F238E27FC236}">
                  <a16:creationId xmlns="" xmlns:a16="http://schemas.microsoft.com/office/drawing/2014/main" id="{DEE2F269-9B93-BF4B-BFC7-7238A9B5689D}"/>
                </a:ext>
              </a:extLst>
            </p:cNvPr>
            <p:cNvSpPr>
              <a:spLocks/>
            </p:cNvSpPr>
            <p:nvPr/>
          </p:nvSpPr>
          <p:spPr bwMode="auto">
            <a:xfrm>
              <a:off x="5826125" y="2692400"/>
              <a:ext cx="485775" cy="488950"/>
            </a:xfrm>
            <a:custGeom>
              <a:avLst/>
              <a:gdLst>
                <a:gd name="T0" fmla="*/ 2147483646 w 129"/>
                <a:gd name="T1" fmla="*/ 2147483646 h 129"/>
                <a:gd name="T2" fmla="*/ 2147483646 w 129"/>
                <a:gd name="T3" fmla="*/ 2147483646 h 129"/>
                <a:gd name="T4" fmla="*/ 2147483646 w 129"/>
                <a:gd name="T5" fmla="*/ 2147483646 h 129"/>
                <a:gd name="T6" fmla="*/ 2147483646 w 129"/>
                <a:gd name="T7" fmla="*/ 2147483646 h 129"/>
                <a:gd name="T8" fmla="*/ 2147483646 w 129"/>
                <a:gd name="T9" fmla="*/ 2147483646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129">
                  <a:moveTo>
                    <a:pt x="106" y="23"/>
                  </a:moveTo>
                  <a:cubicBezTo>
                    <a:pt x="129" y="46"/>
                    <a:pt x="129" y="83"/>
                    <a:pt x="106" y="106"/>
                  </a:cubicBezTo>
                  <a:cubicBezTo>
                    <a:pt x="83" y="129"/>
                    <a:pt x="46" y="129"/>
                    <a:pt x="23" y="106"/>
                  </a:cubicBezTo>
                  <a:cubicBezTo>
                    <a:pt x="0" y="83"/>
                    <a:pt x="0" y="46"/>
                    <a:pt x="23" y="23"/>
                  </a:cubicBezTo>
                  <a:cubicBezTo>
                    <a:pt x="46" y="0"/>
                    <a:pt x="83" y="0"/>
                    <a:pt x="106" y="23"/>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311">
              <a:extLst>
                <a:ext uri="{FF2B5EF4-FFF2-40B4-BE49-F238E27FC236}">
                  <a16:creationId xmlns="" xmlns:a16="http://schemas.microsoft.com/office/drawing/2014/main" id="{4073FEDC-5767-894D-A54D-62B026882291}"/>
                </a:ext>
              </a:extLst>
            </p:cNvPr>
            <p:cNvSpPr>
              <a:spLocks/>
            </p:cNvSpPr>
            <p:nvPr/>
          </p:nvSpPr>
          <p:spPr bwMode="auto">
            <a:xfrm>
              <a:off x="5807075" y="2744788"/>
              <a:ext cx="76200" cy="147638"/>
            </a:xfrm>
            <a:custGeom>
              <a:avLst/>
              <a:gdLst>
                <a:gd name="T0" fmla="*/ 0 w 20"/>
                <a:gd name="T1" fmla="*/ 2147483646 h 39"/>
                <a:gd name="T2" fmla="*/ 2147483646 w 20"/>
                <a:gd name="T3" fmla="*/ 0 h 39"/>
                <a:gd name="T4" fmla="*/ 0 60000 65536"/>
                <a:gd name="T5" fmla="*/ 0 60000 65536"/>
              </a:gdLst>
              <a:ahLst/>
              <a:cxnLst>
                <a:cxn ang="T4">
                  <a:pos x="T0" y="T1"/>
                </a:cxn>
                <a:cxn ang="T5">
                  <a:pos x="T2" y="T3"/>
                </a:cxn>
              </a:cxnLst>
              <a:rect l="0" t="0" r="r" b="b"/>
              <a:pathLst>
                <a:path w="20" h="39">
                  <a:moveTo>
                    <a:pt x="0" y="39"/>
                  </a:moveTo>
                  <a:cubicBezTo>
                    <a:pt x="2" y="25"/>
                    <a:pt x="9" y="11"/>
                    <a:pt x="20" y="0"/>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 name="Freeform 312">
              <a:extLst>
                <a:ext uri="{FF2B5EF4-FFF2-40B4-BE49-F238E27FC236}">
                  <a16:creationId xmlns="" xmlns:a16="http://schemas.microsoft.com/office/drawing/2014/main" id="{08F93037-73BC-9045-AE03-44A4812342BF}"/>
                </a:ext>
              </a:extLst>
            </p:cNvPr>
            <p:cNvSpPr>
              <a:spLocks/>
            </p:cNvSpPr>
            <p:nvPr/>
          </p:nvSpPr>
          <p:spPr bwMode="auto">
            <a:xfrm>
              <a:off x="6308725" y="2820988"/>
              <a:ext cx="25400" cy="114300"/>
            </a:xfrm>
            <a:custGeom>
              <a:avLst/>
              <a:gdLst>
                <a:gd name="T0" fmla="*/ 0 w 7"/>
                <a:gd name="T1" fmla="*/ 0 h 30"/>
                <a:gd name="T2" fmla="*/ 2147483646 w 7"/>
                <a:gd name="T3" fmla="*/ 2147483646 h 30"/>
                <a:gd name="T4" fmla="*/ 0 60000 65536"/>
                <a:gd name="T5" fmla="*/ 0 60000 65536"/>
              </a:gdLst>
              <a:ahLst/>
              <a:cxnLst>
                <a:cxn ang="T4">
                  <a:pos x="T0" y="T1"/>
                </a:cxn>
                <a:cxn ang="T5">
                  <a:pos x="T2" y="T3"/>
                </a:cxn>
              </a:cxnLst>
              <a:rect l="0" t="0" r="r" b="b"/>
              <a:pathLst>
                <a:path w="7" h="30">
                  <a:moveTo>
                    <a:pt x="0" y="0"/>
                  </a:moveTo>
                  <a:cubicBezTo>
                    <a:pt x="4" y="10"/>
                    <a:pt x="7" y="20"/>
                    <a:pt x="7" y="30"/>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3" name="Freeform 313">
              <a:extLst>
                <a:ext uri="{FF2B5EF4-FFF2-40B4-BE49-F238E27FC236}">
                  <a16:creationId xmlns="" xmlns:a16="http://schemas.microsoft.com/office/drawing/2014/main" id="{6DC4E1FD-8CE8-354B-B768-36305B2FC061}"/>
                </a:ext>
              </a:extLst>
            </p:cNvPr>
            <p:cNvSpPr>
              <a:spLocks/>
            </p:cNvSpPr>
            <p:nvPr/>
          </p:nvSpPr>
          <p:spPr bwMode="auto">
            <a:xfrm>
              <a:off x="6316663" y="3181350"/>
              <a:ext cx="288925" cy="293688"/>
            </a:xfrm>
            <a:custGeom>
              <a:avLst/>
              <a:gdLst>
                <a:gd name="T0" fmla="*/ 2147483646 w 182"/>
                <a:gd name="T1" fmla="*/ 2147483646 h 185"/>
                <a:gd name="T2" fmla="*/ 2147483646 w 182"/>
                <a:gd name="T3" fmla="*/ 2147483646 h 185"/>
                <a:gd name="T4" fmla="*/ 0 w 182"/>
                <a:gd name="T5" fmla="*/ 2147483646 h 185"/>
                <a:gd name="T6" fmla="*/ 2147483646 w 182"/>
                <a:gd name="T7" fmla="*/ 0 h 185"/>
                <a:gd name="T8" fmla="*/ 2147483646 w 182"/>
                <a:gd name="T9" fmla="*/ 2147483646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185">
                  <a:moveTo>
                    <a:pt x="182" y="147"/>
                  </a:moveTo>
                  <a:lnTo>
                    <a:pt x="144" y="185"/>
                  </a:lnTo>
                  <a:lnTo>
                    <a:pt x="0" y="39"/>
                  </a:lnTo>
                  <a:lnTo>
                    <a:pt x="35" y="0"/>
                  </a:lnTo>
                  <a:lnTo>
                    <a:pt x="182" y="147"/>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4" name="Freeform 314">
              <a:extLst>
                <a:ext uri="{FF2B5EF4-FFF2-40B4-BE49-F238E27FC236}">
                  <a16:creationId xmlns="" xmlns:a16="http://schemas.microsoft.com/office/drawing/2014/main" id="{F5F8B7D2-115B-BC49-B01A-1365F2521577}"/>
                </a:ext>
              </a:extLst>
            </p:cNvPr>
            <p:cNvSpPr>
              <a:spLocks/>
            </p:cNvSpPr>
            <p:nvPr/>
          </p:nvSpPr>
          <p:spPr bwMode="auto">
            <a:xfrm>
              <a:off x="6210300" y="3074988"/>
              <a:ext cx="150812" cy="152400"/>
            </a:xfrm>
            <a:custGeom>
              <a:avLst/>
              <a:gdLst>
                <a:gd name="T0" fmla="*/ 2147483646 w 40"/>
                <a:gd name="T1" fmla="*/ 2147483646 h 40"/>
                <a:gd name="T2" fmla="*/ 0 w 40"/>
                <a:gd name="T3" fmla="*/ 2147483646 h 40"/>
                <a:gd name="T4" fmla="*/ 2147483646 w 40"/>
                <a:gd name="T5" fmla="*/ 2147483646 h 40"/>
                <a:gd name="T6" fmla="*/ 2147483646 w 40"/>
                <a:gd name="T7" fmla="*/ 2147483646 h 40"/>
                <a:gd name="T8" fmla="*/ 2147483646 w 40"/>
                <a:gd name="T9" fmla="*/ 0 h 40"/>
                <a:gd name="T10" fmla="*/ 2147483646 w 40"/>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0">
                  <a:moveTo>
                    <a:pt x="4" y="5"/>
                  </a:moveTo>
                  <a:cubicBezTo>
                    <a:pt x="3" y="6"/>
                    <a:pt x="1" y="7"/>
                    <a:pt x="0" y="9"/>
                  </a:cubicBezTo>
                  <a:cubicBezTo>
                    <a:pt x="31" y="40"/>
                    <a:pt x="31" y="40"/>
                    <a:pt x="31" y="40"/>
                  </a:cubicBezTo>
                  <a:cubicBezTo>
                    <a:pt x="40" y="32"/>
                    <a:pt x="40" y="32"/>
                    <a:pt x="40" y="32"/>
                  </a:cubicBezTo>
                  <a:cubicBezTo>
                    <a:pt x="8" y="0"/>
                    <a:pt x="8" y="0"/>
                    <a:pt x="8" y="0"/>
                  </a:cubicBezTo>
                  <a:cubicBezTo>
                    <a:pt x="7" y="2"/>
                    <a:pt x="6" y="3"/>
                    <a:pt x="4" y="5"/>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 name="Line 315">
              <a:extLst>
                <a:ext uri="{FF2B5EF4-FFF2-40B4-BE49-F238E27FC236}">
                  <a16:creationId xmlns="" xmlns:a16="http://schemas.microsoft.com/office/drawing/2014/main" id="{51D4C8DA-460A-E14B-BC8A-430139294244}"/>
                </a:ext>
              </a:extLst>
            </p:cNvPr>
            <p:cNvSpPr>
              <a:spLocks noChangeShapeType="1"/>
            </p:cNvSpPr>
            <p:nvPr/>
          </p:nvSpPr>
          <p:spPr bwMode="auto">
            <a:xfrm flipV="1">
              <a:off x="6278563" y="2630488"/>
              <a:ext cx="101600" cy="160338"/>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 name="Freeform 316">
              <a:extLst>
                <a:ext uri="{FF2B5EF4-FFF2-40B4-BE49-F238E27FC236}">
                  <a16:creationId xmlns="" xmlns:a16="http://schemas.microsoft.com/office/drawing/2014/main" id="{32548EAE-77B1-7F4D-8043-E0B33EBFFE35}"/>
                </a:ext>
              </a:extLst>
            </p:cNvPr>
            <p:cNvSpPr>
              <a:spLocks/>
            </p:cNvSpPr>
            <p:nvPr/>
          </p:nvSpPr>
          <p:spPr bwMode="auto">
            <a:xfrm>
              <a:off x="5969000" y="2843213"/>
              <a:ext cx="276225" cy="250825"/>
            </a:xfrm>
            <a:custGeom>
              <a:avLst/>
              <a:gdLst>
                <a:gd name="T0" fmla="*/ 0 w 174"/>
                <a:gd name="T1" fmla="*/ 2147483646 h 158"/>
                <a:gd name="T2" fmla="*/ 2147483646 w 174"/>
                <a:gd name="T3" fmla="*/ 2147483646 h 158"/>
                <a:gd name="T4" fmla="*/ 2147483646 w 174"/>
                <a:gd name="T5" fmla="*/ 2147483646 h 158"/>
                <a:gd name="T6" fmla="*/ 2147483646 w 174"/>
                <a:gd name="T7" fmla="*/ 0 h 1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4" h="158">
                  <a:moveTo>
                    <a:pt x="0" y="158"/>
                  </a:moveTo>
                  <a:lnTo>
                    <a:pt x="55" y="31"/>
                  </a:lnTo>
                  <a:lnTo>
                    <a:pt x="119" y="89"/>
                  </a:lnTo>
                  <a:lnTo>
                    <a:pt x="174" y="0"/>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7" name="Freeform 317">
              <a:extLst>
                <a:ext uri="{FF2B5EF4-FFF2-40B4-BE49-F238E27FC236}">
                  <a16:creationId xmlns="" xmlns:a16="http://schemas.microsoft.com/office/drawing/2014/main" id="{7CF9A658-AD2C-854C-9519-D0FC5A45181E}"/>
                </a:ext>
              </a:extLst>
            </p:cNvPr>
            <p:cNvSpPr>
              <a:spLocks/>
            </p:cNvSpPr>
            <p:nvPr/>
          </p:nvSpPr>
          <p:spPr bwMode="auto">
            <a:xfrm>
              <a:off x="5732463" y="3049588"/>
              <a:ext cx="211137" cy="246063"/>
            </a:xfrm>
            <a:custGeom>
              <a:avLst/>
              <a:gdLst>
                <a:gd name="T0" fmla="*/ 0 w 133"/>
                <a:gd name="T1" fmla="*/ 2147483646 h 155"/>
                <a:gd name="T2" fmla="*/ 2147483646 w 133"/>
                <a:gd name="T3" fmla="*/ 0 h 155"/>
                <a:gd name="T4" fmla="*/ 2147483646 w 133"/>
                <a:gd name="T5" fmla="*/ 2147483646 h 155"/>
                <a:gd name="T6" fmla="*/ 2147483646 w 133"/>
                <a:gd name="T7" fmla="*/ 2147483646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55">
                  <a:moveTo>
                    <a:pt x="0" y="155"/>
                  </a:moveTo>
                  <a:lnTo>
                    <a:pt x="33" y="0"/>
                  </a:lnTo>
                  <a:lnTo>
                    <a:pt x="119" y="98"/>
                  </a:lnTo>
                  <a:lnTo>
                    <a:pt x="133" y="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8" name="Freeform 318">
              <a:extLst>
                <a:ext uri="{FF2B5EF4-FFF2-40B4-BE49-F238E27FC236}">
                  <a16:creationId xmlns="" xmlns:a16="http://schemas.microsoft.com/office/drawing/2014/main" id="{AC678AED-5D62-0C49-8514-B8D88EAE2A9C}"/>
                </a:ext>
              </a:extLst>
            </p:cNvPr>
            <p:cNvSpPr>
              <a:spLocks/>
            </p:cNvSpPr>
            <p:nvPr/>
          </p:nvSpPr>
          <p:spPr bwMode="auto">
            <a:xfrm>
              <a:off x="6316663" y="2630488"/>
              <a:ext cx="63500" cy="76200"/>
            </a:xfrm>
            <a:custGeom>
              <a:avLst/>
              <a:gdLst>
                <a:gd name="T0" fmla="*/ 0 w 40"/>
                <a:gd name="T1" fmla="*/ 2147483646 h 48"/>
                <a:gd name="T2" fmla="*/ 2147483646 w 40"/>
                <a:gd name="T3" fmla="*/ 0 h 48"/>
                <a:gd name="T4" fmla="*/ 2147483646 w 40"/>
                <a:gd name="T5" fmla="*/ 2147483646 h 48"/>
                <a:gd name="T6" fmla="*/ 0 60000 65536"/>
                <a:gd name="T7" fmla="*/ 0 60000 65536"/>
                <a:gd name="T8" fmla="*/ 0 60000 65536"/>
              </a:gdLst>
              <a:ahLst/>
              <a:cxnLst>
                <a:cxn ang="T6">
                  <a:pos x="T0" y="T1"/>
                </a:cxn>
                <a:cxn ang="T7">
                  <a:pos x="T2" y="T3"/>
                </a:cxn>
                <a:cxn ang="T8">
                  <a:pos x="T4" y="T5"/>
                </a:cxn>
              </a:cxnLst>
              <a:rect l="0" t="0" r="r" b="b"/>
              <a:pathLst>
                <a:path w="40" h="48">
                  <a:moveTo>
                    <a:pt x="0" y="27"/>
                  </a:moveTo>
                  <a:lnTo>
                    <a:pt x="40" y="0"/>
                  </a:lnTo>
                  <a:lnTo>
                    <a:pt x="33" y="48"/>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9" name="Freeform 319">
              <a:extLst>
                <a:ext uri="{FF2B5EF4-FFF2-40B4-BE49-F238E27FC236}">
                  <a16:creationId xmlns="" xmlns:a16="http://schemas.microsoft.com/office/drawing/2014/main" id="{7181C9C7-AE87-DD4F-B3AA-D63E7C1568A8}"/>
                </a:ext>
              </a:extLst>
            </p:cNvPr>
            <p:cNvSpPr>
              <a:spLocks/>
            </p:cNvSpPr>
            <p:nvPr/>
          </p:nvSpPr>
          <p:spPr bwMode="auto">
            <a:xfrm>
              <a:off x="5683250" y="2695575"/>
              <a:ext cx="636587" cy="695325"/>
            </a:xfrm>
            <a:custGeom>
              <a:avLst/>
              <a:gdLst>
                <a:gd name="T0" fmla="*/ 0 w 401"/>
                <a:gd name="T1" fmla="*/ 0 h 438"/>
                <a:gd name="T2" fmla="*/ 0 w 401"/>
                <a:gd name="T3" fmla="*/ 2147483646 h 438"/>
                <a:gd name="T4" fmla="*/ 2147483646 w 401"/>
                <a:gd name="T5" fmla="*/ 2147483646 h 438"/>
                <a:gd name="T6" fmla="*/ 0 60000 65536"/>
                <a:gd name="T7" fmla="*/ 0 60000 65536"/>
                <a:gd name="T8" fmla="*/ 0 60000 65536"/>
              </a:gdLst>
              <a:ahLst/>
              <a:cxnLst>
                <a:cxn ang="T6">
                  <a:pos x="T0" y="T1"/>
                </a:cxn>
                <a:cxn ang="T7">
                  <a:pos x="T2" y="T3"/>
                </a:cxn>
                <a:cxn ang="T8">
                  <a:pos x="T4" y="T5"/>
                </a:cxn>
              </a:cxnLst>
              <a:rect l="0" t="0" r="r" b="b"/>
              <a:pathLst>
                <a:path w="401" h="438">
                  <a:moveTo>
                    <a:pt x="0" y="0"/>
                  </a:moveTo>
                  <a:lnTo>
                    <a:pt x="0" y="438"/>
                  </a:lnTo>
                  <a:lnTo>
                    <a:pt x="401" y="438"/>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0" name="Freeform 320">
              <a:extLst>
                <a:ext uri="{FF2B5EF4-FFF2-40B4-BE49-F238E27FC236}">
                  <a16:creationId xmlns="" xmlns:a16="http://schemas.microsoft.com/office/drawing/2014/main" id="{04B3AC0F-1D65-CF43-A81D-26579F8B0C9A}"/>
                </a:ext>
              </a:extLst>
            </p:cNvPr>
            <p:cNvSpPr>
              <a:spLocks/>
            </p:cNvSpPr>
            <p:nvPr/>
          </p:nvSpPr>
          <p:spPr bwMode="auto">
            <a:xfrm>
              <a:off x="6251575" y="3360738"/>
              <a:ext cx="68262" cy="65088"/>
            </a:xfrm>
            <a:custGeom>
              <a:avLst/>
              <a:gdLst>
                <a:gd name="T0" fmla="*/ 0 w 43"/>
                <a:gd name="T1" fmla="*/ 0 h 41"/>
                <a:gd name="T2" fmla="*/ 2147483646 w 43"/>
                <a:gd name="T3" fmla="*/ 2147483646 h 41"/>
                <a:gd name="T4" fmla="*/ 0 w 43"/>
                <a:gd name="T5" fmla="*/ 2147483646 h 41"/>
                <a:gd name="T6" fmla="*/ 0 60000 65536"/>
                <a:gd name="T7" fmla="*/ 0 60000 65536"/>
                <a:gd name="T8" fmla="*/ 0 60000 65536"/>
              </a:gdLst>
              <a:ahLst/>
              <a:cxnLst>
                <a:cxn ang="T6">
                  <a:pos x="T0" y="T1"/>
                </a:cxn>
                <a:cxn ang="T7">
                  <a:pos x="T2" y="T3"/>
                </a:cxn>
                <a:cxn ang="T8">
                  <a:pos x="T4" y="T5"/>
                </a:cxn>
              </a:cxnLst>
              <a:rect l="0" t="0" r="r" b="b"/>
              <a:pathLst>
                <a:path w="43" h="41">
                  <a:moveTo>
                    <a:pt x="0" y="0"/>
                  </a:moveTo>
                  <a:lnTo>
                    <a:pt x="43" y="19"/>
                  </a:lnTo>
                  <a:lnTo>
                    <a:pt x="0" y="41"/>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1" name="Freeform 321">
              <a:extLst>
                <a:ext uri="{FF2B5EF4-FFF2-40B4-BE49-F238E27FC236}">
                  <a16:creationId xmlns="" xmlns:a16="http://schemas.microsoft.com/office/drawing/2014/main" id="{7A886BD2-7355-DB42-B5E0-54AB34429D8A}"/>
                </a:ext>
              </a:extLst>
            </p:cNvPr>
            <p:cNvSpPr>
              <a:spLocks/>
            </p:cNvSpPr>
            <p:nvPr/>
          </p:nvSpPr>
          <p:spPr bwMode="auto">
            <a:xfrm>
              <a:off x="5649913" y="2695575"/>
              <a:ext cx="63500" cy="68263"/>
            </a:xfrm>
            <a:custGeom>
              <a:avLst/>
              <a:gdLst>
                <a:gd name="T0" fmla="*/ 0 w 40"/>
                <a:gd name="T1" fmla="*/ 2147483646 h 43"/>
                <a:gd name="T2" fmla="*/ 2147483646 w 40"/>
                <a:gd name="T3" fmla="*/ 0 h 43"/>
                <a:gd name="T4" fmla="*/ 2147483646 w 40"/>
                <a:gd name="T5" fmla="*/ 2147483646 h 43"/>
                <a:gd name="T6" fmla="*/ 0 60000 65536"/>
                <a:gd name="T7" fmla="*/ 0 60000 65536"/>
                <a:gd name="T8" fmla="*/ 0 60000 65536"/>
              </a:gdLst>
              <a:ahLst/>
              <a:cxnLst>
                <a:cxn ang="T6">
                  <a:pos x="T0" y="T1"/>
                </a:cxn>
                <a:cxn ang="T7">
                  <a:pos x="T2" y="T3"/>
                </a:cxn>
                <a:cxn ang="T8">
                  <a:pos x="T4" y="T5"/>
                </a:cxn>
              </a:cxnLst>
              <a:rect l="0" t="0" r="r" b="b"/>
              <a:pathLst>
                <a:path w="40" h="43">
                  <a:moveTo>
                    <a:pt x="0" y="43"/>
                  </a:moveTo>
                  <a:lnTo>
                    <a:pt x="21" y="0"/>
                  </a:lnTo>
                  <a:lnTo>
                    <a:pt x="40" y="43"/>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sp>
        <p:nvSpPr>
          <p:cNvPr id="22" name="Google Shape;775;p40">
            <a:extLst>
              <a:ext uri="{FF2B5EF4-FFF2-40B4-BE49-F238E27FC236}">
                <a16:creationId xmlns="" xmlns:a16="http://schemas.microsoft.com/office/drawing/2014/main" id="{D786097F-DE88-D642-B48F-C93ED3F73BA6}"/>
              </a:ext>
            </a:extLst>
          </p:cNvPr>
          <p:cNvSpPr/>
          <p:nvPr/>
        </p:nvSpPr>
        <p:spPr>
          <a:xfrm>
            <a:off x="9526200" y="4247256"/>
            <a:ext cx="1818697" cy="1478405"/>
          </a:xfrm>
          <a:custGeom>
            <a:avLst/>
            <a:gdLst/>
            <a:ahLst/>
            <a:cxnLst/>
            <a:rect l="l" t="t" r="r" b="b"/>
            <a:pathLst>
              <a:path w="10126" h="8779" extrusionOk="0">
                <a:moveTo>
                  <a:pt x="4888" y="232"/>
                </a:moveTo>
                <a:cubicBezTo>
                  <a:pt x="5314" y="232"/>
                  <a:pt x="5740" y="332"/>
                  <a:pt x="6040" y="332"/>
                </a:cubicBezTo>
                <a:cubicBezTo>
                  <a:pt x="6567" y="532"/>
                  <a:pt x="7193" y="758"/>
                  <a:pt x="7720" y="1059"/>
                </a:cubicBezTo>
                <a:cubicBezTo>
                  <a:pt x="8246" y="1259"/>
                  <a:pt x="8647" y="1585"/>
                  <a:pt x="8873" y="1886"/>
                </a:cubicBezTo>
                <a:cubicBezTo>
                  <a:pt x="9599" y="2738"/>
                  <a:pt x="9900" y="3891"/>
                  <a:pt x="9700" y="5019"/>
                </a:cubicBezTo>
                <a:cubicBezTo>
                  <a:pt x="9399" y="6272"/>
                  <a:pt x="8647" y="7324"/>
                  <a:pt x="7619" y="7951"/>
                </a:cubicBezTo>
                <a:cubicBezTo>
                  <a:pt x="6890" y="8385"/>
                  <a:pt x="6064" y="8615"/>
                  <a:pt x="5209" y="8615"/>
                </a:cubicBezTo>
                <a:cubicBezTo>
                  <a:pt x="4830" y="8615"/>
                  <a:pt x="4445" y="8570"/>
                  <a:pt x="4061" y="8477"/>
                </a:cubicBezTo>
                <a:cubicBezTo>
                  <a:pt x="3233" y="8277"/>
                  <a:pt x="2081" y="7750"/>
                  <a:pt x="1354" y="6798"/>
                </a:cubicBezTo>
                <a:cubicBezTo>
                  <a:pt x="301" y="5445"/>
                  <a:pt x="301" y="3364"/>
                  <a:pt x="1354" y="1886"/>
                </a:cubicBezTo>
                <a:cubicBezTo>
                  <a:pt x="2181" y="858"/>
                  <a:pt x="3534" y="232"/>
                  <a:pt x="4888" y="232"/>
                </a:cubicBezTo>
                <a:close/>
                <a:moveTo>
                  <a:pt x="4969" y="0"/>
                </a:moveTo>
                <a:cubicBezTo>
                  <a:pt x="3477" y="0"/>
                  <a:pt x="2042" y="633"/>
                  <a:pt x="1128" y="1786"/>
                </a:cubicBezTo>
                <a:cubicBezTo>
                  <a:pt x="0" y="3264"/>
                  <a:pt x="0" y="5445"/>
                  <a:pt x="1128" y="6898"/>
                </a:cubicBezTo>
                <a:cubicBezTo>
                  <a:pt x="1980" y="7951"/>
                  <a:pt x="3133" y="8477"/>
                  <a:pt x="3960" y="8678"/>
                </a:cubicBezTo>
                <a:cubicBezTo>
                  <a:pt x="4487" y="8778"/>
                  <a:pt x="4888" y="8778"/>
                  <a:pt x="5314" y="8778"/>
                </a:cubicBezTo>
                <a:cubicBezTo>
                  <a:pt x="6141" y="8778"/>
                  <a:pt x="6993" y="8578"/>
                  <a:pt x="7720" y="8151"/>
                </a:cubicBezTo>
                <a:cubicBezTo>
                  <a:pt x="8873" y="7525"/>
                  <a:pt x="9599" y="6397"/>
                  <a:pt x="9900" y="5144"/>
                </a:cubicBezTo>
                <a:cubicBezTo>
                  <a:pt x="10126" y="3891"/>
                  <a:pt x="9800" y="2638"/>
                  <a:pt x="9073" y="1786"/>
                </a:cubicBezTo>
                <a:cubicBezTo>
                  <a:pt x="8772" y="1485"/>
                  <a:pt x="8346" y="1159"/>
                  <a:pt x="7820" y="858"/>
                </a:cubicBezTo>
                <a:cubicBezTo>
                  <a:pt x="7193" y="532"/>
                  <a:pt x="6667" y="232"/>
                  <a:pt x="6141" y="131"/>
                </a:cubicBezTo>
                <a:cubicBezTo>
                  <a:pt x="5752" y="43"/>
                  <a:pt x="5358" y="0"/>
                  <a:pt x="4969" y="0"/>
                </a:cubicBezTo>
                <a:close/>
              </a:path>
            </a:pathLst>
          </a:custGeom>
          <a:ln/>
        </p:spPr>
        <p:style>
          <a:lnRef idx="1">
            <a:schemeClr val="accent4"/>
          </a:lnRef>
          <a:fillRef idx="3">
            <a:schemeClr val="accent4"/>
          </a:fillRef>
          <a:effectRef idx="2">
            <a:schemeClr val="accent4"/>
          </a:effectRef>
          <a:fontRef idx="minor">
            <a:schemeClr val="lt1"/>
          </a:fontRef>
        </p:style>
        <p:txBody>
          <a:bodyPr spcFirstLastPara="1" wrap="square" lIns="243796" tIns="243796" rIns="243796" bIns="243796" anchor="ctr" anchorCtr="0">
            <a:noAutofit/>
          </a:bodyPr>
          <a:lstStyle/>
          <a:p>
            <a:pPr defTabSz="2438430">
              <a:buClr>
                <a:srgbClr val="000000"/>
              </a:buClr>
              <a:defRPr/>
            </a:pPr>
            <a:endParaRPr sz="3600" kern="0">
              <a:solidFill>
                <a:srgbClr val="000000"/>
              </a:solidFill>
              <a:latin typeface="Montserrat Light"/>
              <a:cs typeface="Arial"/>
              <a:sym typeface="Arial"/>
            </a:endParaRPr>
          </a:p>
        </p:txBody>
      </p:sp>
      <p:sp>
        <p:nvSpPr>
          <p:cNvPr id="23" name="Llamada de flecha a la izquierda 22">
            <a:hlinkClick r:id="rId3"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3071965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xmlns="" id="{C7C15A73-4F90-4A3C-A780-05C6BDDC8EEB}"/>
              </a:ext>
            </a:extLst>
          </p:cNvPr>
          <p:cNvSpPr txBox="1"/>
          <p:nvPr/>
        </p:nvSpPr>
        <p:spPr>
          <a:xfrm>
            <a:off x="441963" y="136104"/>
            <a:ext cx="4363646" cy="646331"/>
          </a:xfrm>
          <a:prstGeom prst="rect">
            <a:avLst/>
          </a:prstGeom>
          <a:noFill/>
        </p:spPr>
        <p:txBody>
          <a:bodyPr wrap="square">
            <a:spAutoFit/>
          </a:bodyPr>
          <a:lstStyle/>
          <a:p>
            <a:r>
              <a:rPr lang="es-US" sz="3600" dirty="0" smtClean="0">
                <a:latin typeface="+mj-lt"/>
                <a:cs typeface="Times New Roman" panose="02020603050405020304" pitchFamily="18" charset="0"/>
              </a:rPr>
              <a:t>Promedio fiabilidad</a:t>
            </a:r>
            <a:endParaRPr lang="es-EC" sz="3600" dirty="0">
              <a:latin typeface="+mj-lt"/>
            </a:endParaRPr>
          </a:p>
        </p:txBody>
      </p:sp>
      <p:sp>
        <p:nvSpPr>
          <p:cNvPr id="6" name="Rectángulo">
            <a:extLst>
              <a:ext uri="{FF2B5EF4-FFF2-40B4-BE49-F238E27FC236}">
                <a16:creationId xmlns="" xmlns:a16="http://schemas.microsoft.com/office/drawing/2014/main" id="{E715DAE7-3875-A149-893C-328149E4AD50}"/>
              </a:ext>
            </a:extLst>
          </p:cNvPr>
          <p:cNvSpPr/>
          <p:nvPr/>
        </p:nvSpPr>
        <p:spPr>
          <a:xfrm flipV="1">
            <a:off x="441963" y="782435"/>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629805805"/>
              </p:ext>
            </p:extLst>
          </p:nvPr>
        </p:nvGraphicFramePr>
        <p:xfrm>
          <a:off x="358251" y="1108998"/>
          <a:ext cx="5508076" cy="1304544"/>
        </p:xfrm>
        <a:graphic>
          <a:graphicData uri="http://schemas.openxmlformats.org/drawingml/2006/table">
            <a:tbl>
              <a:tblPr firstRow="1" firstCol="1" bandRow="1">
                <a:tableStyleId>{68D230F3-CF80-4859-8CE7-A43EE81993B5}</a:tableStyleId>
              </a:tblPr>
              <a:tblGrid>
                <a:gridCol w="3775867"/>
                <a:gridCol w="1732209"/>
              </a:tblGrid>
              <a:tr h="190500">
                <a:tc>
                  <a:txBody>
                    <a:bodyPr/>
                    <a:lstStyle/>
                    <a:p>
                      <a:pPr>
                        <a:lnSpc>
                          <a:spcPct val="107000"/>
                        </a:lnSpc>
                        <a:spcAft>
                          <a:spcPts val="0"/>
                        </a:spcAft>
                      </a:pPr>
                      <a:r>
                        <a:rPr lang="es-EC" sz="2000" b="0" dirty="0">
                          <a:effectLst/>
                          <a:latin typeface="+mj-lt"/>
                        </a:rPr>
                        <a:t>Tiempo de entrega del producto </a:t>
                      </a:r>
                      <a:endParaRPr lang="es-EC"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b="0" dirty="0">
                          <a:effectLst/>
                          <a:latin typeface="+mj-lt"/>
                        </a:rPr>
                        <a:t>3.52</a:t>
                      </a:r>
                      <a:endParaRPr lang="es-EC" sz="2000" b="0" dirty="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07000"/>
                        </a:lnSpc>
                        <a:spcAft>
                          <a:spcPts val="0"/>
                        </a:spcAft>
                      </a:pPr>
                      <a:r>
                        <a:rPr lang="es-EC" sz="2000" b="0" dirty="0">
                          <a:effectLst/>
                          <a:latin typeface="+mj-lt"/>
                        </a:rPr>
                        <a:t>Beneficio entregado en las promociones </a:t>
                      </a:r>
                      <a:endParaRPr lang="es-EC"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b="0" dirty="0">
                          <a:effectLst/>
                          <a:latin typeface="+mj-lt"/>
                        </a:rPr>
                        <a:t>3.58</a:t>
                      </a:r>
                      <a:endParaRPr lang="es-EC" sz="2000" b="0" dirty="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07000"/>
                        </a:lnSpc>
                        <a:spcAft>
                          <a:spcPts val="0"/>
                        </a:spcAft>
                      </a:pPr>
                      <a:r>
                        <a:rPr lang="es-EC" sz="2000">
                          <a:effectLst/>
                          <a:latin typeface="+mj-lt"/>
                        </a:rPr>
                        <a:t>FIABILIDAD </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3.55</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23" name="Gráfico 22"/>
          <p:cNvGraphicFramePr/>
          <p:nvPr>
            <p:extLst>
              <p:ext uri="{D42A27DB-BD31-4B8C-83A1-F6EECF244321}">
                <p14:modId xmlns:p14="http://schemas.microsoft.com/office/powerpoint/2010/main" val="3862722778"/>
              </p:ext>
            </p:extLst>
          </p:nvPr>
        </p:nvGraphicFramePr>
        <p:xfrm>
          <a:off x="441963" y="2883598"/>
          <a:ext cx="4902769" cy="3241638"/>
        </p:xfrm>
        <a:graphic>
          <a:graphicData uri="http://schemas.openxmlformats.org/drawingml/2006/chart">
            <c:chart xmlns:c="http://schemas.openxmlformats.org/drawingml/2006/chart" xmlns:r="http://schemas.openxmlformats.org/officeDocument/2006/relationships" r:id="rId2"/>
          </a:graphicData>
        </a:graphic>
      </p:graphicFrame>
      <p:sp>
        <p:nvSpPr>
          <p:cNvPr id="24" name="CuadroTexto 23">
            <a:extLst>
              <a:ext uri="{FF2B5EF4-FFF2-40B4-BE49-F238E27FC236}">
                <a16:creationId xmlns:a16="http://schemas.microsoft.com/office/drawing/2014/main" xmlns="" id="{C7C15A73-4F90-4A3C-A780-05C6BDDC8EEB}"/>
              </a:ext>
            </a:extLst>
          </p:cNvPr>
          <p:cNvSpPr txBox="1"/>
          <p:nvPr/>
        </p:nvSpPr>
        <p:spPr>
          <a:xfrm>
            <a:off x="6930034" y="94275"/>
            <a:ext cx="4841256" cy="646331"/>
          </a:xfrm>
          <a:prstGeom prst="rect">
            <a:avLst/>
          </a:prstGeom>
          <a:noFill/>
        </p:spPr>
        <p:txBody>
          <a:bodyPr wrap="square">
            <a:spAutoFit/>
          </a:bodyPr>
          <a:lstStyle/>
          <a:p>
            <a:r>
              <a:rPr lang="es-US" sz="3600" dirty="0" smtClean="0">
                <a:latin typeface="+mj-lt"/>
                <a:cs typeface="Times New Roman" panose="02020603050405020304" pitchFamily="18" charset="0"/>
              </a:rPr>
              <a:t>Promedio sensibilidad</a:t>
            </a:r>
            <a:endParaRPr lang="es-EC" sz="3600" dirty="0">
              <a:latin typeface="+mj-lt"/>
            </a:endParaRPr>
          </a:p>
        </p:txBody>
      </p:sp>
      <p:sp>
        <p:nvSpPr>
          <p:cNvPr id="25" name="Rectángulo">
            <a:extLst>
              <a:ext uri="{FF2B5EF4-FFF2-40B4-BE49-F238E27FC236}">
                <a16:creationId xmlns="" xmlns:a16="http://schemas.microsoft.com/office/drawing/2014/main" id="{E715DAE7-3875-A149-893C-328149E4AD50}"/>
              </a:ext>
            </a:extLst>
          </p:cNvPr>
          <p:cNvSpPr/>
          <p:nvPr/>
        </p:nvSpPr>
        <p:spPr>
          <a:xfrm flipV="1">
            <a:off x="7066260" y="697090"/>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674385156"/>
              </p:ext>
            </p:extLst>
          </p:nvPr>
        </p:nvGraphicFramePr>
        <p:xfrm>
          <a:off x="6352557" y="1108998"/>
          <a:ext cx="5573329" cy="1630680"/>
        </p:xfrm>
        <a:graphic>
          <a:graphicData uri="http://schemas.openxmlformats.org/drawingml/2006/table">
            <a:tbl>
              <a:tblPr firstRow="1" firstCol="1" bandRow="1">
                <a:tableStyleId>{68D230F3-CF80-4859-8CE7-A43EE81993B5}</a:tableStyleId>
              </a:tblPr>
              <a:tblGrid>
                <a:gridCol w="3924784"/>
                <a:gridCol w="1648545"/>
              </a:tblGrid>
              <a:tr h="190500">
                <a:tc>
                  <a:txBody>
                    <a:bodyPr/>
                    <a:lstStyle/>
                    <a:p>
                      <a:pPr>
                        <a:lnSpc>
                          <a:spcPct val="107000"/>
                        </a:lnSpc>
                        <a:spcAft>
                          <a:spcPts val="0"/>
                        </a:spcAft>
                      </a:pPr>
                      <a:r>
                        <a:rPr lang="es-EC" sz="2000" b="0" dirty="0">
                          <a:effectLst/>
                          <a:latin typeface="+mj-lt"/>
                        </a:rPr>
                        <a:t>Resolución de requerimientos </a:t>
                      </a:r>
                      <a:endParaRPr lang="es-EC"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b="0">
                          <a:effectLst/>
                          <a:latin typeface="+mj-lt"/>
                        </a:rPr>
                        <a:t>3.36</a:t>
                      </a:r>
                      <a:endParaRPr lang="es-EC" sz="2000" b="0">
                        <a:effectLst/>
                        <a:latin typeface="+mj-lt"/>
                        <a:ea typeface="Calibri" panose="020F0502020204030204" pitchFamily="34" charset="0"/>
                        <a:cs typeface="Times New Roman" panose="02020603050405020304" pitchFamily="18" charset="0"/>
                      </a:endParaRPr>
                    </a:p>
                  </a:txBody>
                  <a:tcPr marL="68580" marR="68580" marT="0" marB="0"/>
                </a:tc>
              </a:tr>
              <a:tr h="381000">
                <a:tc>
                  <a:txBody>
                    <a:bodyPr/>
                    <a:lstStyle/>
                    <a:p>
                      <a:pPr>
                        <a:lnSpc>
                          <a:spcPct val="107000"/>
                        </a:lnSpc>
                        <a:spcAft>
                          <a:spcPts val="0"/>
                        </a:spcAft>
                      </a:pPr>
                      <a:r>
                        <a:rPr lang="es-EC" sz="2000" b="0">
                          <a:effectLst/>
                          <a:latin typeface="+mj-lt"/>
                        </a:rPr>
                        <a:t>Tiempo de solución por parte del soporte de ayuda.</a:t>
                      </a:r>
                      <a:endParaRPr lang="es-EC" sz="20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b="0">
                          <a:effectLst/>
                          <a:latin typeface="+mj-lt"/>
                        </a:rPr>
                        <a:t>3.21</a:t>
                      </a:r>
                      <a:endParaRPr lang="es-EC" sz="2000" b="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07000"/>
                        </a:lnSpc>
                        <a:spcAft>
                          <a:spcPts val="0"/>
                        </a:spcAft>
                      </a:pPr>
                      <a:r>
                        <a:rPr lang="es-EC" sz="2000" b="0">
                          <a:effectLst/>
                          <a:latin typeface="+mj-lt"/>
                        </a:rPr>
                        <a:t>Tiempo en la aplicación</a:t>
                      </a:r>
                      <a:endParaRPr lang="es-EC" sz="20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b="0" dirty="0">
                          <a:effectLst/>
                          <a:latin typeface="+mj-lt"/>
                        </a:rPr>
                        <a:t>3.54</a:t>
                      </a:r>
                      <a:endParaRPr lang="es-EC" sz="2000" b="0" dirty="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07000"/>
                        </a:lnSpc>
                        <a:spcAft>
                          <a:spcPts val="0"/>
                        </a:spcAft>
                      </a:pPr>
                      <a:r>
                        <a:rPr lang="es-EC" sz="2000" dirty="0">
                          <a:effectLst/>
                          <a:latin typeface="+mj-lt"/>
                        </a:rPr>
                        <a:t>SENSIBILIDAD </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3.37</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26" name="Gráfico 25"/>
          <p:cNvGraphicFramePr/>
          <p:nvPr>
            <p:extLst>
              <p:ext uri="{D42A27DB-BD31-4B8C-83A1-F6EECF244321}">
                <p14:modId xmlns:p14="http://schemas.microsoft.com/office/powerpoint/2010/main" val="411260791"/>
              </p:ext>
            </p:extLst>
          </p:nvPr>
        </p:nvGraphicFramePr>
        <p:xfrm>
          <a:off x="6472118" y="3064554"/>
          <a:ext cx="5299172" cy="3060682"/>
        </p:xfrm>
        <a:graphic>
          <a:graphicData uri="http://schemas.openxmlformats.org/drawingml/2006/chart">
            <c:chart xmlns:c="http://schemas.openxmlformats.org/drawingml/2006/chart" xmlns:r="http://schemas.openxmlformats.org/officeDocument/2006/relationships" r:id="rId3"/>
          </a:graphicData>
        </a:graphic>
      </p:graphicFrame>
      <p:sp>
        <p:nvSpPr>
          <p:cNvPr id="27" name="Llamada de flecha a la izquierda 26">
            <a:hlinkClick r:id="rId4"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1712509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xmlns="" id="{C7C15A73-4F90-4A3C-A780-05C6BDDC8EEB}"/>
              </a:ext>
            </a:extLst>
          </p:cNvPr>
          <p:cNvSpPr txBox="1"/>
          <p:nvPr/>
        </p:nvSpPr>
        <p:spPr>
          <a:xfrm>
            <a:off x="441963" y="136104"/>
            <a:ext cx="4363646" cy="646331"/>
          </a:xfrm>
          <a:prstGeom prst="rect">
            <a:avLst/>
          </a:prstGeom>
          <a:noFill/>
        </p:spPr>
        <p:txBody>
          <a:bodyPr wrap="square">
            <a:spAutoFit/>
          </a:bodyPr>
          <a:lstStyle/>
          <a:p>
            <a:r>
              <a:rPr lang="es-US" sz="3600" dirty="0" smtClean="0">
                <a:latin typeface="+mj-lt"/>
                <a:cs typeface="Times New Roman" panose="02020603050405020304" pitchFamily="18" charset="0"/>
              </a:rPr>
              <a:t>Promedio seguridad</a:t>
            </a:r>
            <a:endParaRPr lang="es-EC" sz="3600" dirty="0">
              <a:latin typeface="+mj-lt"/>
            </a:endParaRPr>
          </a:p>
        </p:txBody>
      </p:sp>
      <p:sp>
        <p:nvSpPr>
          <p:cNvPr id="6" name="Rectángulo">
            <a:extLst>
              <a:ext uri="{FF2B5EF4-FFF2-40B4-BE49-F238E27FC236}">
                <a16:creationId xmlns="" xmlns:a16="http://schemas.microsoft.com/office/drawing/2014/main" id="{E715DAE7-3875-A149-893C-328149E4AD50}"/>
              </a:ext>
            </a:extLst>
          </p:cNvPr>
          <p:cNvSpPr/>
          <p:nvPr/>
        </p:nvSpPr>
        <p:spPr>
          <a:xfrm flipV="1">
            <a:off x="441963" y="782435"/>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sp>
        <p:nvSpPr>
          <p:cNvPr id="24" name="CuadroTexto 23">
            <a:extLst>
              <a:ext uri="{FF2B5EF4-FFF2-40B4-BE49-F238E27FC236}">
                <a16:creationId xmlns:a16="http://schemas.microsoft.com/office/drawing/2014/main" xmlns="" id="{C7C15A73-4F90-4A3C-A780-05C6BDDC8EEB}"/>
              </a:ext>
            </a:extLst>
          </p:cNvPr>
          <p:cNvSpPr txBox="1"/>
          <p:nvPr/>
        </p:nvSpPr>
        <p:spPr>
          <a:xfrm>
            <a:off x="6930034" y="94275"/>
            <a:ext cx="4841256" cy="646331"/>
          </a:xfrm>
          <a:prstGeom prst="rect">
            <a:avLst/>
          </a:prstGeom>
          <a:noFill/>
        </p:spPr>
        <p:txBody>
          <a:bodyPr wrap="square">
            <a:spAutoFit/>
          </a:bodyPr>
          <a:lstStyle/>
          <a:p>
            <a:r>
              <a:rPr lang="es-US" sz="3600" dirty="0" smtClean="0">
                <a:latin typeface="+mj-lt"/>
                <a:cs typeface="Times New Roman" panose="02020603050405020304" pitchFamily="18" charset="0"/>
              </a:rPr>
              <a:t>Promedio sensibilidad</a:t>
            </a:r>
            <a:endParaRPr lang="es-EC" sz="3600" dirty="0">
              <a:latin typeface="+mj-lt"/>
            </a:endParaRPr>
          </a:p>
        </p:txBody>
      </p:sp>
      <p:sp>
        <p:nvSpPr>
          <p:cNvPr id="25" name="Rectángulo">
            <a:extLst>
              <a:ext uri="{FF2B5EF4-FFF2-40B4-BE49-F238E27FC236}">
                <a16:creationId xmlns="" xmlns:a16="http://schemas.microsoft.com/office/drawing/2014/main" id="{E715DAE7-3875-A149-893C-328149E4AD50}"/>
              </a:ext>
            </a:extLst>
          </p:cNvPr>
          <p:cNvSpPr/>
          <p:nvPr/>
        </p:nvSpPr>
        <p:spPr>
          <a:xfrm flipV="1">
            <a:off x="7066260" y="697090"/>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1768173738"/>
              </p:ext>
            </p:extLst>
          </p:nvPr>
        </p:nvGraphicFramePr>
        <p:xfrm>
          <a:off x="417995" y="1428766"/>
          <a:ext cx="4703830" cy="652272"/>
        </p:xfrm>
        <a:graphic>
          <a:graphicData uri="http://schemas.openxmlformats.org/drawingml/2006/table">
            <a:tbl>
              <a:tblPr firstRow="1" firstCol="1" bandRow="1">
                <a:tableStyleId>{68D230F3-CF80-4859-8CE7-A43EE81993B5}</a:tableStyleId>
              </a:tblPr>
              <a:tblGrid>
                <a:gridCol w="3333782"/>
                <a:gridCol w="1370048"/>
              </a:tblGrid>
              <a:tr h="190500">
                <a:tc>
                  <a:txBody>
                    <a:bodyPr/>
                    <a:lstStyle/>
                    <a:p>
                      <a:pPr>
                        <a:lnSpc>
                          <a:spcPct val="107000"/>
                        </a:lnSpc>
                        <a:spcAft>
                          <a:spcPts val="0"/>
                        </a:spcAft>
                      </a:pPr>
                      <a:r>
                        <a:rPr lang="es-EC" sz="2000">
                          <a:effectLst/>
                          <a:latin typeface="+mj-lt"/>
                        </a:rPr>
                        <a:t>Sistema de rastreo del pedido</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2000" dirty="0">
                          <a:effectLst/>
                          <a:latin typeface="+mj-lt"/>
                        </a:rPr>
                        <a:t>3,69</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3" name="Gráfico 12"/>
          <p:cNvGraphicFramePr/>
          <p:nvPr>
            <p:extLst>
              <p:ext uri="{D42A27DB-BD31-4B8C-83A1-F6EECF244321}">
                <p14:modId xmlns:p14="http://schemas.microsoft.com/office/powerpoint/2010/main" val="1715299892"/>
              </p:ext>
            </p:extLst>
          </p:nvPr>
        </p:nvGraphicFramePr>
        <p:xfrm>
          <a:off x="441963" y="2414140"/>
          <a:ext cx="4145924" cy="3510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553333389"/>
              </p:ext>
            </p:extLst>
          </p:nvPr>
        </p:nvGraphicFramePr>
        <p:xfrm>
          <a:off x="6071264" y="939562"/>
          <a:ext cx="5700026" cy="1630680"/>
        </p:xfrm>
        <a:graphic>
          <a:graphicData uri="http://schemas.openxmlformats.org/drawingml/2006/table">
            <a:tbl>
              <a:tblPr firstRow="1" firstCol="1" bandRow="1">
                <a:tableStyleId>{68D230F3-CF80-4859-8CE7-A43EE81993B5}</a:tableStyleId>
              </a:tblPr>
              <a:tblGrid>
                <a:gridCol w="4608624"/>
                <a:gridCol w="1091402"/>
              </a:tblGrid>
              <a:tr h="320615">
                <a:tc>
                  <a:txBody>
                    <a:bodyPr/>
                    <a:lstStyle/>
                    <a:p>
                      <a:pPr>
                        <a:lnSpc>
                          <a:spcPct val="107000"/>
                        </a:lnSpc>
                        <a:spcAft>
                          <a:spcPts val="0"/>
                        </a:spcAft>
                      </a:pPr>
                      <a:r>
                        <a:rPr lang="es-EC" sz="2000" b="0" dirty="0">
                          <a:effectLst/>
                        </a:rPr>
                        <a:t>Servicio del personal motorizado </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2000" b="0" dirty="0">
                          <a:effectLst/>
                        </a:rPr>
                        <a:t>3,82</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53294">
                <a:tc>
                  <a:txBody>
                    <a:bodyPr/>
                    <a:lstStyle/>
                    <a:p>
                      <a:pPr>
                        <a:lnSpc>
                          <a:spcPct val="107000"/>
                        </a:lnSpc>
                        <a:spcAft>
                          <a:spcPts val="0"/>
                        </a:spcAft>
                      </a:pPr>
                      <a:r>
                        <a:rPr lang="es-EC" sz="2000" b="0" dirty="0">
                          <a:effectLst/>
                        </a:rPr>
                        <a:t>Información completa y adecuada de los productos </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2000">
                          <a:effectLst/>
                        </a:rPr>
                        <a:t>3,53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76647">
                <a:tc>
                  <a:txBody>
                    <a:bodyPr/>
                    <a:lstStyle/>
                    <a:p>
                      <a:pPr>
                        <a:lnSpc>
                          <a:spcPct val="107000"/>
                        </a:lnSpc>
                        <a:spcAft>
                          <a:spcPts val="0"/>
                        </a:spcAft>
                      </a:pPr>
                      <a:r>
                        <a:rPr lang="es-EC" sz="2000" b="0">
                          <a:effectLst/>
                        </a:rPr>
                        <a:t>Promociones ofertadas  </a:t>
                      </a:r>
                      <a:endParaRPr lang="es-EC" sz="20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2000">
                          <a:effectLst/>
                        </a:rPr>
                        <a:t>3,63</a:t>
                      </a:r>
                      <a:endParaRPr lang="es-EC"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76647">
                <a:tc>
                  <a:txBody>
                    <a:bodyPr/>
                    <a:lstStyle/>
                    <a:p>
                      <a:pPr>
                        <a:lnSpc>
                          <a:spcPct val="107000"/>
                        </a:lnSpc>
                        <a:spcAft>
                          <a:spcPts val="0"/>
                        </a:spcAft>
                      </a:pPr>
                      <a:r>
                        <a:rPr lang="es-EC" sz="2000" b="1" dirty="0">
                          <a:effectLst/>
                        </a:rPr>
                        <a:t>EMPATÍA</a:t>
                      </a:r>
                      <a:endParaRPr lang="es-EC"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2000" b="1" dirty="0">
                          <a:effectLst/>
                        </a:rPr>
                        <a:t>3,66</a:t>
                      </a:r>
                      <a:endParaRPr lang="es-EC"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5" name="Gráfico 14"/>
          <p:cNvGraphicFramePr/>
          <p:nvPr>
            <p:extLst>
              <p:ext uri="{D42A27DB-BD31-4B8C-83A1-F6EECF244321}">
                <p14:modId xmlns:p14="http://schemas.microsoft.com/office/powerpoint/2010/main" val="1009657446"/>
              </p:ext>
            </p:extLst>
          </p:nvPr>
        </p:nvGraphicFramePr>
        <p:xfrm>
          <a:off x="6214944" y="2769198"/>
          <a:ext cx="5556346" cy="3824785"/>
        </p:xfrm>
        <a:graphic>
          <a:graphicData uri="http://schemas.openxmlformats.org/drawingml/2006/chart">
            <c:chart xmlns:c="http://schemas.openxmlformats.org/drawingml/2006/chart" xmlns:r="http://schemas.openxmlformats.org/officeDocument/2006/relationships" r:id="rId3"/>
          </a:graphicData>
        </a:graphic>
      </p:graphicFrame>
      <p:sp>
        <p:nvSpPr>
          <p:cNvPr id="16" name="Llamada de flecha a la izquierda 15">
            <a:hlinkClick r:id="rId4"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71845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xmlns="" id="{C7C15A73-4F90-4A3C-A780-05C6BDDC8EEB}"/>
              </a:ext>
            </a:extLst>
          </p:cNvPr>
          <p:cNvSpPr txBox="1"/>
          <p:nvPr/>
        </p:nvSpPr>
        <p:spPr>
          <a:xfrm>
            <a:off x="2245005" y="98985"/>
            <a:ext cx="6898995" cy="646331"/>
          </a:xfrm>
          <a:prstGeom prst="rect">
            <a:avLst/>
          </a:prstGeom>
          <a:noFill/>
        </p:spPr>
        <p:txBody>
          <a:bodyPr wrap="square">
            <a:spAutoFit/>
          </a:bodyPr>
          <a:lstStyle/>
          <a:p>
            <a:r>
              <a:rPr lang="es-US" sz="3600" dirty="0">
                <a:latin typeface="+mj-lt"/>
                <a:cs typeface="Times New Roman" panose="02020603050405020304" pitchFamily="18" charset="0"/>
              </a:rPr>
              <a:t>Promedio Elementos tangibles</a:t>
            </a:r>
            <a:endParaRPr lang="es-EC" sz="3600" dirty="0">
              <a:latin typeface="+mj-lt"/>
            </a:endParaRPr>
          </a:p>
        </p:txBody>
      </p:sp>
      <p:sp>
        <p:nvSpPr>
          <p:cNvPr id="6" name="Rectángulo">
            <a:extLst>
              <a:ext uri="{FF2B5EF4-FFF2-40B4-BE49-F238E27FC236}">
                <a16:creationId xmlns="" xmlns:a16="http://schemas.microsoft.com/office/drawing/2014/main" id="{E715DAE7-3875-A149-893C-328149E4AD50}"/>
              </a:ext>
            </a:extLst>
          </p:cNvPr>
          <p:cNvSpPr/>
          <p:nvPr/>
        </p:nvSpPr>
        <p:spPr>
          <a:xfrm flipV="1">
            <a:off x="2245005" y="782435"/>
            <a:ext cx="6152020" cy="106207"/>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4003513717"/>
              </p:ext>
            </p:extLst>
          </p:nvPr>
        </p:nvGraphicFramePr>
        <p:xfrm>
          <a:off x="1111664" y="1045436"/>
          <a:ext cx="8174004" cy="1359408"/>
        </p:xfrm>
        <a:graphic>
          <a:graphicData uri="http://schemas.openxmlformats.org/drawingml/2006/table">
            <a:tbl>
              <a:tblPr firstRow="1" firstCol="1" bandRow="1">
                <a:tableStyleId>{68D230F3-CF80-4859-8CE7-A43EE81993B5}</a:tableStyleId>
              </a:tblPr>
              <a:tblGrid>
                <a:gridCol w="5990850"/>
                <a:gridCol w="2183154"/>
              </a:tblGrid>
              <a:tr h="190500">
                <a:tc>
                  <a:txBody>
                    <a:bodyPr/>
                    <a:lstStyle/>
                    <a:p>
                      <a:pPr algn="ctr">
                        <a:lnSpc>
                          <a:spcPct val="107000"/>
                        </a:lnSpc>
                        <a:spcAft>
                          <a:spcPts val="0"/>
                        </a:spcAft>
                      </a:pPr>
                      <a:r>
                        <a:rPr lang="es-EC" sz="2000" b="0" dirty="0">
                          <a:effectLst/>
                        </a:rPr>
                        <a:t>Diseño del menú </a:t>
                      </a:r>
                      <a:endParaRPr lang="es-EC" sz="20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b="0" dirty="0">
                          <a:effectLst/>
                        </a:rPr>
                        <a:t>3,75</a:t>
                      </a:r>
                      <a:endParaRPr lang="es-EC" sz="2000" b="0" dirty="0">
                        <a:effectLst/>
                        <a:latin typeface="+mj-lt"/>
                        <a:ea typeface="Calibri" panose="020F0502020204030204" pitchFamily="34" charset="0"/>
                        <a:cs typeface="Times New Roman" panose="02020603050405020304" pitchFamily="18" charset="0"/>
                      </a:endParaRPr>
                    </a:p>
                  </a:txBody>
                  <a:tcPr marL="68580" marR="68580" marT="0" marB="0"/>
                </a:tc>
              </a:tr>
              <a:tr h="381000">
                <a:tc>
                  <a:txBody>
                    <a:bodyPr/>
                    <a:lstStyle/>
                    <a:p>
                      <a:pPr algn="ctr">
                        <a:lnSpc>
                          <a:spcPct val="107000"/>
                        </a:lnSpc>
                        <a:spcAft>
                          <a:spcPts val="0"/>
                        </a:spcAft>
                      </a:pPr>
                      <a:r>
                        <a:rPr lang="es-EC" sz="2000" b="0">
                          <a:effectLst/>
                        </a:rPr>
                        <a:t>Imagen personal de los motorizados delivery</a:t>
                      </a:r>
                      <a:endParaRPr lang="es-EC" sz="20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3,39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C" sz="2000" b="0">
                          <a:effectLst/>
                        </a:rPr>
                        <a:t>Estado de los insumos de trabajo </a:t>
                      </a:r>
                      <a:endParaRPr lang="es-EC" sz="20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3,32</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C" sz="2000" b="1" dirty="0">
                          <a:effectLst/>
                        </a:rPr>
                        <a:t>ELEMENTOS TANGIBLES</a:t>
                      </a:r>
                      <a:endParaRPr lang="es-EC" sz="20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b="1" dirty="0">
                          <a:effectLst/>
                        </a:rPr>
                        <a:t>3,49</a:t>
                      </a:r>
                      <a:endParaRPr lang="es-EC" sz="2000" b="1"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2" name="Gráfico 11"/>
          <p:cNvGraphicFramePr/>
          <p:nvPr>
            <p:extLst>
              <p:ext uri="{D42A27DB-BD31-4B8C-83A1-F6EECF244321}">
                <p14:modId xmlns:p14="http://schemas.microsoft.com/office/powerpoint/2010/main" val="3458378965"/>
              </p:ext>
            </p:extLst>
          </p:nvPr>
        </p:nvGraphicFramePr>
        <p:xfrm>
          <a:off x="2482881" y="2596790"/>
          <a:ext cx="6055812" cy="4113103"/>
        </p:xfrm>
        <a:graphic>
          <a:graphicData uri="http://schemas.openxmlformats.org/drawingml/2006/chart">
            <c:chart xmlns:c="http://schemas.openxmlformats.org/drawingml/2006/chart" xmlns:r="http://schemas.openxmlformats.org/officeDocument/2006/relationships" r:id="rId2"/>
          </a:graphicData>
        </a:graphic>
      </p:graphicFrame>
      <p:sp>
        <p:nvSpPr>
          <p:cNvPr id="14" name="Llamada de flecha a la izquierda 13">
            <a:hlinkClick r:id="rId3"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1331474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259870" y="360780"/>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3600" dirty="0">
                <a:latin typeface="+mj-lt"/>
                <a:cs typeface="Times New Roman" panose="02020603050405020304" pitchFamily="18" charset="0"/>
              </a:rPr>
              <a:t>ANÁLISIS </a:t>
            </a:r>
            <a:r>
              <a:rPr lang="es-ES" sz="3600" dirty="0" smtClean="0">
                <a:latin typeface="+mj-lt"/>
                <a:cs typeface="Times New Roman" panose="02020603050405020304" pitchFamily="18" charset="0"/>
              </a:rPr>
              <a:t>UNIVARIADO</a:t>
            </a:r>
            <a:endParaRPr lang="es-ES" sz="3600" dirty="0">
              <a:latin typeface="+mj-lt"/>
              <a:cs typeface="Times New Roman" panose="02020603050405020304" pitchFamily="18" charset="0"/>
            </a:endParaRPr>
          </a:p>
        </p:txBody>
      </p:sp>
      <p:sp>
        <p:nvSpPr>
          <p:cNvPr id="8" name="Rectángulo">
            <a:extLst>
              <a:ext uri="{FF2B5EF4-FFF2-40B4-BE49-F238E27FC236}">
                <a16:creationId xmlns="" xmlns:a16="http://schemas.microsoft.com/office/drawing/2014/main" id="{E715DAE7-3875-A149-893C-328149E4AD50}"/>
              </a:ext>
            </a:extLst>
          </p:cNvPr>
          <p:cNvSpPr/>
          <p:nvPr/>
        </p:nvSpPr>
        <p:spPr>
          <a:xfrm flipV="1">
            <a:off x="356367" y="978768"/>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sp>
        <p:nvSpPr>
          <p:cNvPr id="2" name="Rectángulo 1"/>
          <p:cNvSpPr/>
          <p:nvPr/>
        </p:nvSpPr>
        <p:spPr>
          <a:xfrm>
            <a:off x="297485" y="1314456"/>
            <a:ext cx="3382273" cy="461665"/>
          </a:xfrm>
          <a:prstGeom prst="rect">
            <a:avLst/>
          </a:prstGeom>
        </p:spPr>
        <p:txBody>
          <a:bodyPr wrap="none">
            <a:spAutoFit/>
          </a:bodyPr>
          <a:lstStyle/>
          <a:p>
            <a:r>
              <a:rPr lang="es-EC" sz="2400" dirty="0">
                <a:solidFill>
                  <a:srgbClr val="262626"/>
                </a:solidFill>
                <a:latin typeface="Arial" panose="020B0604020202020204" pitchFamily="34" charset="0"/>
              </a:rPr>
              <a:t>Variables demográficas</a:t>
            </a:r>
            <a:endParaRPr lang="es-EC" sz="2400" dirty="0"/>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158592" y="2024776"/>
            <a:ext cx="6564179" cy="3860869"/>
          </a:xfrm>
          <a:prstGeom prst="rect">
            <a:avLst/>
          </a:prstGeom>
          <a:noFill/>
          <a:ln>
            <a:noFill/>
          </a:ln>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6086948" y="2179321"/>
            <a:ext cx="6105051" cy="3551777"/>
          </a:xfrm>
          <a:prstGeom prst="rect">
            <a:avLst/>
          </a:prstGeom>
          <a:noFill/>
          <a:ln>
            <a:noFill/>
          </a:ln>
        </p:spPr>
      </p:pic>
      <p:sp>
        <p:nvSpPr>
          <p:cNvPr id="16" name="Llamada de flecha a la izquierda 15">
            <a:hlinkClick r:id="rId4"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1501942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250300" y="157765"/>
            <a:ext cx="5405080" cy="3206840"/>
          </a:xfrm>
          <a:prstGeom prst="rect">
            <a:avLst/>
          </a:prstGeom>
          <a:noFill/>
          <a:ln>
            <a:noFill/>
          </a:ln>
        </p:spPr>
      </p:pic>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0" y="3506086"/>
            <a:ext cx="5666704" cy="3165170"/>
          </a:xfrm>
          <a:prstGeom prst="rect">
            <a:avLst/>
          </a:prstGeom>
          <a:noFill/>
          <a:ln>
            <a:noFill/>
          </a:ln>
        </p:spPr>
      </p:pic>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6250300" y="3364605"/>
            <a:ext cx="5469475" cy="3306651"/>
          </a:xfrm>
          <a:prstGeom prst="rect">
            <a:avLst/>
          </a:prstGeom>
          <a:noFill/>
          <a:ln>
            <a:noFill/>
          </a:ln>
        </p:spPr>
      </p:pic>
      <p:pic>
        <p:nvPicPr>
          <p:cNvPr id="15" name="Imagen 14"/>
          <p:cNvPicPr/>
          <p:nvPr/>
        </p:nvPicPr>
        <p:blipFill>
          <a:blip r:embed="rId5">
            <a:extLst>
              <a:ext uri="{28A0092B-C50C-407E-A947-70E740481C1C}">
                <a14:useLocalDpi xmlns:a14="http://schemas.microsoft.com/office/drawing/2010/main" val="0"/>
              </a:ext>
            </a:extLst>
          </a:blip>
          <a:srcRect/>
          <a:stretch>
            <a:fillRect/>
          </a:stretch>
        </p:blipFill>
        <p:spPr bwMode="auto">
          <a:xfrm>
            <a:off x="175887" y="125568"/>
            <a:ext cx="5362028" cy="3239037"/>
          </a:xfrm>
          <a:prstGeom prst="rect">
            <a:avLst/>
          </a:prstGeom>
          <a:noFill/>
          <a:ln>
            <a:noFill/>
          </a:ln>
        </p:spPr>
      </p:pic>
      <p:sp>
        <p:nvSpPr>
          <p:cNvPr id="16" name="Llamada de flecha a la izquierda 15">
            <a:hlinkClick r:id="rId6"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1690359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4868" y="195209"/>
            <a:ext cx="5338321" cy="612412"/>
          </a:xfrm>
          <a:prstGeom prst="rect">
            <a:avLst/>
          </a:prstGeom>
        </p:spPr>
        <p:txBody>
          <a:bodyPr wrap="none">
            <a:spAutoFit/>
          </a:bodyPr>
          <a:lstStyle/>
          <a:p>
            <a:pPr>
              <a:lnSpc>
                <a:spcPct val="200000"/>
              </a:lnSpc>
              <a:spcAft>
                <a:spcPts val="0"/>
              </a:spcAft>
            </a:pPr>
            <a:r>
              <a:rPr lang="es-ES" sz="2000" b="1" dirty="0">
                <a:latin typeface="+mj-lt"/>
                <a:ea typeface="Calibri" panose="020F0502020204030204" pitchFamily="34" charset="0"/>
                <a:cs typeface="Arial" panose="020B0604020202020204" pitchFamily="34" charset="0"/>
              </a:rPr>
              <a:t>Relación entre edad – calidad del servicio </a:t>
            </a:r>
            <a:endParaRPr lang="es-EC" sz="2000" b="1" dirty="0">
              <a:effectLst/>
              <a:latin typeface="+mj-lt"/>
              <a:ea typeface="Calibri" panose="020F0502020204030204" pitchFamily="34" charset="0"/>
              <a:cs typeface="Times New Roman" panose="02020603050405020304" pitchFamily="18" charset="0"/>
            </a:endParaRPr>
          </a:p>
        </p:txBody>
      </p:sp>
      <p:sp>
        <p:nvSpPr>
          <p:cNvPr id="7" name="Rectángulo">
            <a:extLst>
              <a:ext uri="{FF2B5EF4-FFF2-40B4-BE49-F238E27FC236}">
                <a16:creationId xmlns="" xmlns:a16="http://schemas.microsoft.com/office/drawing/2014/main" id="{E715DAE7-3875-A149-893C-328149E4AD50}"/>
              </a:ext>
            </a:extLst>
          </p:cNvPr>
          <p:cNvSpPr/>
          <p:nvPr/>
        </p:nvSpPr>
        <p:spPr>
          <a:xfrm flipV="1">
            <a:off x="384868" y="89777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8" name="Gráfico 7"/>
          <p:cNvGraphicFramePr/>
          <p:nvPr>
            <p:extLst>
              <p:ext uri="{D42A27DB-BD31-4B8C-83A1-F6EECF244321}">
                <p14:modId xmlns:p14="http://schemas.microsoft.com/office/powerpoint/2010/main" val="1644653481"/>
              </p:ext>
            </p:extLst>
          </p:nvPr>
        </p:nvGraphicFramePr>
        <p:xfrm>
          <a:off x="2361054" y="1133572"/>
          <a:ext cx="7813256" cy="28233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p:cNvGraphicFramePr>
            <a:graphicFrameLocks noGrp="1"/>
          </p:cNvGraphicFramePr>
          <p:nvPr>
            <p:extLst>
              <p:ext uri="{D42A27DB-BD31-4B8C-83A1-F6EECF244321}">
                <p14:modId xmlns:p14="http://schemas.microsoft.com/office/powerpoint/2010/main" val="889329500"/>
              </p:ext>
            </p:extLst>
          </p:nvPr>
        </p:nvGraphicFramePr>
        <p:xfrm>
          <a:off x="724890" y="4134117"/>
          <a:ext cx="10492608" cy="2512003"/>
        </p:xfrm>
        <a:graphic>
          <a:graphicData uri="http://schemas.openxmlformats.org/drawingml/2006/table">
            <a:tbl>
              <a:tblPr firstRow="1" firstCol="1" bandRow="1">
                <a:tableStyleId>{68D230F3-CF80-4859-8CE7-A43EE81993B5}</a:tableStyleId>
              </a:tblPr>
              <a:tblGrid>
                <a:gridCol w="2484390"/>
                <a:gridCol w="1618156"/>
                <a:gridCol w="1460658"/>
                <a:gridCol w="1573700"/>
                <a:gridCol w="1514004"/>
                <a:gridCol w="1841700"/>
              </a:tblGrid>
              <a:tr h="555187">
                <a:tc>
                  <a:txBody>
                    <a:bodyPr/>
                    <a:lstStyle/>
                    <a:p>
                      <a:endParaRPr lang="es-EC" sz="2000">
                        <a:effectLst/>
                        <a:latin typeface="+mj-lt"/>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Elementos tangibles</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Empatía</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Seguridad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Fiabilidad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Sensibilidad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77594">
                <a:tc>
                  <a:txBody>
                    <a:bodyPr/>
                    <a:lstStyle/>
                    <a:p>
                      <a:pPr algn="ctr">
                        <a:lnSpc>
                          <a:spcPct val="107000"/>
                        </a:lnSpc>
                        <a:spcAft>
                          <a:spcPts val="0"/>
                        </a:spcAft>
                      </a:pPr>
                      <a:r>
                        <a:rPr lang="es-EC" sz="2000">
                          <a:effectLst/>
                          <a:latin typeface="+mj-lt"/>
                        </a:rPr>
                        <a:t>De 18 a 25 años</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3.75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3.81</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3.68</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3.37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77594">
                <a:tc>
                  <a:txBody>
                    <a:bodyPr/>
                    <a:lstStyle/>
                    <a:p>
                      <a:pPr algn="ctr">
                        <a:lnSpc>
                          <a:spcPct val="107000"/>
                        </a:lnSpc>
                        <a:spcAft>
                          <a:spcPts val="0"/>
                        </a:spcAft>
                      </a:pPr>
                      <a:r>
                        <a:rPr lang="es-EC" sz="2000">
                          <a:effectLst/>
                          <a:latin typeface="+mj-lt"/>
                        </a:rPr>
                        <a:t>De 26 a 33 años</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3.34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77594">
                <a:tc>
                  <a:txBody>
                    <a:bodyPr/>
                    <a:lstStyle/>
                    <a:p>
                      <a:pPr algn="ctr">
                        <a:lnSpc>
                          <a:spcPct val="107000"/>
                        </a:lnSpc>
                        <a:spcAft>
                          <a:spcPts val="0"/>
                        </a:spcAft>
                      </a:pPr>
                      <a:r>
                        <a:rPr lang="es-EC" sz="2000">
                          <a:effectLst/>
                          <a:latin typeface="+mj-lt"/>
                        </a:rPr>
                        <a:t>De 34 a 41 años</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3.42</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3.53</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77594">
                <a:tc>
                  <a:txBody>
                    <a:bodyPr/>
                    <a:lstStyle/>
                    <a:p>
                      <a:pPr algn="ctr">
                        <a:lnSpc>
                          <a:spcPct val="107000"/>
                        </a:lnSpc>
                        <a:spcAft>
                          <a:spcPts val="0"/>
                        </a:spcAft>
                      </a:pPr>
                      <a:r>
                        <a:rPr lang="es-EC" sz="2000">
                          <a:effectLst/>
                          <a:latin typeface="+mj-lt"/>
                        </a:rPr>
                        <a:t>De 42 a 49 años</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3.34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3.56</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3.32</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555187">
                <a:tc>
                  <a:txBody>
                    <a:bodyPr/>
                    <a:lstStyle/>
                    <a:p>
                      <a:pPr algn="ctr">
                        <a:lnSpc>
                          <a:spcPct val="107000"/>
                        </a:lnSpc>
                        <a:spcAft>
                          <a:spcPts val="0"/>
                        </a:spcAft>
                      </a:pPr>
                      <a:r>
                        <a:rPr lang="es-EC" sz="2000">
                          <a:effectLst/>
                          <a:latin typeface="+mj-lt"/>
                        </a:rPr>
                        <a:t>De 50 en adelante</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3.8</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3.8</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3.5</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Llamada de flecha a la izquierda 9">
            <a:hlinkClick r:id="rId3"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1239196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4868" y="195209"/>
            <a:ext cx="5509842" cy="612412"/>
          </a:xfrm>
          <a:prstGeom prst="rect">
            <a:avLst/>
          </a:prstGeom>
        </p:spPr>
        <p:txBody>
          <a:bodyPr wrap="none">
            <a:spAutoFit/>
          </a:bodyPr>
          <a:lstStyle/>
          <a:p>
            <a:pPr>
              <a:lnSpc>
                <a:spcPct val="200000"/>
              </a:lnSpc>
              <a:spcAft>
                <a:spcPts val="0"/>
              </a:spcAft>
            </a:pPr>
            <a:r>
              <a:rPr lang="es-US" sz="2000" b="1" dirty="0">
                <a:latin typeface="+mj-lt"/>
                <a:ea typeface="Calibri" panose="020F0502020204030204" pitchFamily="34" charset="0"/>
                <a:cs typeface="Arial" panose="020B0604020202020204" pitchFamily="34" charset="0"/>
              </a:rPr>
              <a:t>Relación entre Sector– Calidad del servicio </a:t>
            </a:r>
            <a:endParaRPr lang="es-EC" sz="2000" b="1" dirty="0">
              <a:effectLst/>
              <a:latin typeface="+mj-lt"/>
              <a:ea typeface="Calibri" panose="020F0502020204030204" pitchFamily="34" charset="0"/>
              <a:cs typeface="Times New Roman" panose="02020603050405020304" pitchFamily="18" charset="0"/>
            </a:endParaRPr>
          </a:p>
        </p:txBody>
      </p:sp>
      <p:sp>
        <p:nvSpPr>
          <p:cNvPr id="7" name="Rectángulo">
            <a:extLst>
              <a:ext uri="{FF2B5EF4-FFF2-40B4-BE49-F238E27FC236}">
                <a16:creationId xmlns="" xmlns:a16="http://schemas.microsoft.com/office/drawing/2014/main" id="{E715DAE7-3875-A149-893C-328149E4AD50}"/>
              </a:ext>
            </a:extLst>
          </p:cNvPr>
          <p:cNvSpPr/>
          <p:nvPr/>
        </p:nvSpPr>
        <p:spPr>
          <a:xfrm flipV="1">
            <a:off x="384868" y="89777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150869143"/>
              </p:ext>
            </p:extLst>
          </p:nvPr>
        </p:nvGraphicFramePr>
        <p:xfrm>
          <a:off x="423550" y="4612884"/>
          <a:ext cx="10909858" cy="1956816"/>
        </p:xfrm>
        <a:graphic>
          <a:graphicData uri="http://schemas.openxmlformats.org/drawingml/2006/table">
            <a:tbl>
              <a:tblPr firstRow="1" firstCol="1" bandRow="1">
                <a:tableStyleId>{68D230F3-CF80-4859-8CE7-A43EE81993B5}</a:tableStyleId>
              </a:tblPr>
              <a:tblGrid>
                <a:gridCol w="2583114"/>
                <a:gridCol w="1682823"/>
                <a:gridCol w="1519479"/>
                <a:gridCol w="1635972"/>
                <a:gridCol w="1573927"/>
                <a:gridCol w="1914543"/>
              </a:tblGrid>
              <a:tr h="304800">
                <a:tc>
                  <a:txBody>
                    <a:bodyPr/>
                    <a:lstStyle/>
                    <a:p>
                      <a:endParaRPr lang="es-EC" sz="2000">
                        <a:effectLst/>
                        <a:latin typeface="+mj-lt"/>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Elementos tangibles</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Empatía</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Seguridad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Fiabilidad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Sensibilidad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C" sz="2000">
                          <a:effectLst/>
                          <a:latin typeface="+mj-lt"/>
                        </a:rPr>
                        <a:t>Sur</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3.58</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3.68</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3.43</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C" sz="2000">
                          <a:effectLst/>
                          <a:latin typeface="+mj-lt"/>
                        </a:rPr>
                        <a:t>Centro</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3.51</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C" sz="2000">
                          <a:effectLst/>
                          <a:latin typeface="+mj-lt"/>
                        </a:rPr>
                        <a:t>Norte</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3.43</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3.63</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3.48</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3.29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C" sz="2000">
                          <a:effectLst/>
                          <a:latin typeface="+mj-lt"/>
                        </a:rPr>
                        <a:t>Valles</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3.46</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3.74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3.82</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3.36</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9" name="Gráfico 8"/>
          <p:cNvGraphicFramePr/>
          <p:nvPr>
            <p:extLst>
              <p:ext uri="{D42A27DB-BD31-4B8C-83A1-F6EECF244321}">
                <p14:modId xmlns:p14="http://schemas.microsoft.com/office/powerpoint/2010/main" val="2634879624"/>
              </p:ext>
            </p:extLst>
          </p:nvPr>
        </p:nvGraphicFramePr>
        <p:xfrm>
          <a:off x="1409618" y="1186734"/>
          <a:ext cx="9060905" cy="3153446"/>
        </p:xfrm>
        <a:graphic>
          <a:graphicData uri="http://schemas.openxmlformats.org/drawingml/2006/chart">
            <c:chart xmlns:c="http://schemas.openxmlformats.org/drawingml/2006/chart" xmlns:r="http://schemas.openxmlformats.org/officeDocument/2006/relationships" r:id="rId2"/>
          </a:graphicData>
        </a:graphic>
      </p:graphicFrame>
      <p:sp>
        <p:nvSpPr>
          <p:cNvPr id="10" name="Llamada de flecha a la izquierda 9">
            <a:hlinkClick r:id="rId3"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2469810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4868" y="195209"/>
            <a:ext cx="5679760" cy="612412"/>
          </a:xfrm>
          <a:prstGeom prst="rect">
            <a:avLst/>
          </a:prstGeom>
        </p:spPr>
        <p:txBody>
          <a:bodyPr wrap="none">
            <a:spAutoFit/>
          </a:bodyPr>
          <a:lstStyle/>
          <a:p>
            <a:pPr>
              <a:lnSpc>
                <a:spcPct val="200000"/>
              </a:lnSpc>
              <a:spcAft>
                <a:spcPts val="0"/>
              </a:spcAft>
            </a:pPr>
            <a:r>
              <a:rPr lang="es-US" sz="2000" b="1" dirty="0">
                <a:latin typeface="+mj-lt"/>
                <a:ea typeface="Calibri" panose="020F0502020204030204" pitchFamily="34" charset="0"/>
                <a:cs typeface="Arial" panose="020B0604020202020204" pitchFamily="34" charset="0"/>
              </a:rPr>
              <a:t>Relación entre Género – Calidad del servicio </a:t>
            </a:r>
            <a:endParaRPr lang="es-EC" sz="2000" b="1" dirty="0">
              <a:effectLst/>
              <a:latin typeface="+mj-lt"/>
              <a:ea typeface="Calibri" panose="020F0502020204030204" pitchFamily="34" charset="0"/>
              <a:cs typeface="Times New Roman" panose="02020603050405020304" pitchFamily="18" charset="0"/>
            </a:endParaRPr>
          </a:p>
        </p:txBody>
      </p:sp>
      <p:sp>
        <p:nvSpPr>
          <p:cNvPr id="7" name="Rectángulo">
            <a:extLst>
              <a:ext uri="{FF2B5EF4-FFF2-40B4-BE49-F238E27FC236}">
                <a16:creationId xmlns="" xmlns:a16="http://schemas.microsoft.com/office/drawing/2014/main" id="{E715DAE7-3875-A149-893C-328149E4AD50}"/>
              </a:ext>
            </a:extLst>
          </p:cNvPr>
          <p:cNvSpPr/>
          <p:nvPr/>
        </p:nvSpPr>
        <p:spPr>
          <a:xfrm flipV="1">
            <a:off x="384868" y="89777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6" name="Gráfico 5"/>
          <p:cNvGraphicFramePr/>
          <p:nvPr>
            <p:extLst>
              <p:ext uri="{D42A27DB-BD31-4B8C-83A1-F6EECF244321}">
                <p14:modId xmlns:p14="http://schemas.microsoft.com/office/powerpoint/2010/main" val="177493085"/>
              </p:ext>
            </p:extLst>
          </p:nvPr>
        </p:nvGraphicFramePr>
        <p:xfrm>
          <a:off x="2277525" y="1268859"/>
          <a:ext cx="7085415" cy="31485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977915094"/>
              </p:ext>
            </p:extLst>
          </p:nvPr>
        </p:nvGraphicFramePr>
        <p:xfrm>
          <a:off x="939192" y="4711521"/>
          <a:ext cx="10059367" cy="1682213"/>
        </p:xfrm>
        <a:graphic>
          <a:graphicData uri="http://schemas.openxmlformats.org/drawingml/2006/table">
            <a:tbl>
              <a:tblPr firstRow="1" firstCol="1" bandRow="1">
                <a:tableStyleId>{68D230F3-CF80-4859-8CE7-A43EE81993B5}</a:tableStyleId>
              </a:tblPr>
              <a:tblGrid>
                <a:gridCol w="2168099"/>
                <a:gridCol w="1529104"/>
                <a:gridCol w="1158702"/>
                <a:gridCol w="1571619"/>
                <a:gridCol w="1442434"/>
                <a:gridCol w="2189409"/>
              </a:tblGrid>
              <a:tr h="703805">
                <a:tc>
                  <a:txBody>
                    <a:bodyPr/>
                    <a:lstStyle/>
                    <a:p>
                      <a:endParaRPr lang="es-EC" sz="2000" dirty="0">
                        <a:effectLst/>
                        <a:latin typeface="+mj-lt"/>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Elementos tangibles</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Empatía</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Seguridad</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Fiabilidad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Sensibilidad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68390">
                <a:tc>
                  <a:txBody>
                    <a:bodyPr/>
                    <a:lstStyle/>
                    <a:p>
                      <a:pPr algn="ctr">
                        <a:lnSpc>
                          <a:spcPct val="107000"/>
                        </a:lnSpc>
                        <a:spcAft>
                          <a:spcPts val="0"/>
                        </a:spcAft>
                      </a:pPr>
                      <a:r>
                        <a:rPr lang="es-EC" sz="2000">
                          <a:effectLst/>
                          <a:latin typeface="+mj-lt"/>
                        </a:rPr>
                        <a:t>Femenino</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3.74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3.8</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3.61</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3.37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68390">
                <a:tc>
                  <a:txBody>
                    <a:bodyPr/>
                    <a:lstStyle/>
                    <a:p>
                      <a:pPr algn="ctr">
                        <a:lnSpc>
                          <a:spcPct val="107000"/>
                        </a:lnSpc>
                        <a:spcAft>
                          <a:spcPts val="0"/>
                        </a:spcAft>
                      </a:pPr>
                      <a:r>
                        <a:rPr lang="es-EC" sz="2000">
                          <a:effectLst/>
                          <a:latin typeface="+mj-lt"/>
                        </a:rPr>
                        <a:t>Masculino</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3.36</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68390">
                <a:tc>
                  <a:txBody>
                    <a:bodyPr/>
                    <a:lstStyle/>
                    <a:p>
                      <a:pPr algn="ctr">
                        <a:lnSpc>
                          <a:spcPct val="107000"/>
                        </a:lnSpc>
                        <a:spcAft>
                          <a:spcPts val="0"/>
                        </a:spcAft>
                      </a:pPr>
                      <a:r>
                        <a:rPr lang="es-EC" sz="2000" dirty="0">
                          <a:effectLst/>
                          <a:latin typeface="+mj-lt"/>
                        </a:rPr>
                        <a:t>LGBTI</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3.41</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3.63</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3.75</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3.37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3.3</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Llamada de flecha a la izquierda 9">
            <a:hlinkClick r:id="rId3"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1427892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258" y="87002"/>
            <a:ext cx="7512892" cy="583093"/>
          </a:xfrm>
        </p:spPr>
        <p:txBody>
          <a:bodyPr>
            <a:normAutofit fontScale="90000"/>
          </a:bodyPr>
          <a:lstStyle/>
          <a:p>
            <a:pPr>
              <a:lnSpc>
                <a:spcPct val="107000"/>
              </a:lnSpc>
              <a:spcAft>
                <a:spcPts val="800"/>
              </a:spcAft>
            </a:pPr>
            <a:r>
              <a:rPr lang="es-EC" sz="4000" dirty="0" smtClean="0">
                <a:latin typeface="+mn-lt"/>
                <a:ea typeface="Calibri" panose="020F0502020204030204" pitchFamily="34" charset="0"/>
                <a:cs typeface="Times New Roman" panose="02020603050405020304" pitchFamily="18" charset="0"/>
              </a:rPr>
              <a:t>Capítulo I: Antecedentes</a:t>
            </a:r>
            <a:endParaRPr lang="es-EC" sz="4000" dirty="0">
              <a:effectLst/>
              <a:latin typeface="+mn-lt"/>
              <a:ea typeface="Calibri" panose="020F0502020204030204" pitchFamily="34" charset="0"/>
              <a:cs typeface="Times New Roman" panose="02020603050405020304" pitchFamily="18" charset="0"/>
            </a:endParaRPr>
          </a:p>
        </p:txBody>
      </p:sp>
      <p:sp>
        <p:nvSpPr>
          <p:cNvPr id="39" name="Rectángulo 38">
            <a:extLst>
              <a:ext uri="{FF2B5EF4-FFF2-40B4-BE49-F238E27FC236}">
                <a16:creationId xmlns:a16="http://schemas.microsoft.com/office/drawing/2014/main" xmlns="" id="{0761D563-AD91-4940-842F-874B836CBA64}"/>
              </a:ext>
            </a:extLst>
          </p:cNvPr>
          <p:cNvSpPr/>
          <p:nvPr/>
        </p:nvSpPr>
        <p:spPr>
          <a:xfrm>
            <a:off x="0" y="0"/>
            <a:ext cx="303143" cy="6858000"/>
          </a:xfrm>
          <a:prstGeom prst="rect">
            <a:avLst/>
          </a:prstGeom>
          <a:blipFill>
            <a:blip r:embed="rId2"/>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Título 1"/>
          <p:cNvSpPr txBox="1">
            <a:spLocks/>
          </p:cNvSpPr>
          <p:nvPr/>
        </p:nvSpPr>
        <p:spPr>
          <a:xfrm>
            <a:off x="526208" y="868052"/>
            <a:ext cx="7512892" cy="583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s-EC" sz="2800" dirty="0" smtClean="0">
                <a:ea typeface="Calibri" panose="020F0502020204030204" pitchFamily="34" charset="0"/>
                <a:cs typeface="Times New Roman" panose="02020603050405020304" pitchFamily="18" charset="0"/>
              </a:rPr>
              <a:t>Planteamiento del problema</a:t>
            </a:r>
            <a:endParaRPr lang="es-EC" sz="2800" dirty="0">
              <a:ea typeface="Calibri" panose="020F0502020204030204" pitchFamily="34" charset="0"/>
              <a:cs typeface="Times New Roman" panose="02020603050405020304" pitchFamily="18" charset="0"/>
            </a:endParaRPr>
          </a:p>
        </p:txBody>
      </p:sp>
      <p:sp>
        <p:nvSpPr>
          <p:cNvPr id="9" name="Título 1"/>
          <p:cNvSpPr txBox="1">
            <a:spLocks/>
          </p:cNvSpPr>
          <p:nvPr/>
        </p:nvSpPr>
        <p:spPr>
          <a:xfrm>
            <a:off x="526208" y="4207598"/>
            <a:ext cx="7512892" cy="583093"/>
          </a:xfrm>
          <a:prstGeom prst="rect">
            <a:avLst/>
          </a:prstGeom>
        </p:spPr>
        <p:txBody>
          <a:bodyPr vert="horz" lIns="91440" tIns="45720" rIns="91440" bIns="45720" rtlCol="0" anchor="ctr">
            <a:noAutofit/>
          </a:bodyPr>
          <a:lstStyle>
            <a:defPPr>
              <a:defRPr lang="es-EC"/>
            </a:defPPr>
            <a:lvl1pPr>
              <a:lnSpc>
                <a:spcPct val="107000"/>
              </a:lnSpc>
              <a:spcBef>
                <a:spcPct val="0"/>
              </a:spcBef>
              <a:spcAft>
                <a:spcPts val="800"/>
              </a:spcAft>
              <a:buNone/>
              <a:defRPr sz="2800">
                <a:latin typeface="+mj-lt"/>
                <a:ea typeface="Calibri" panose="020F0502020204030204" pitchFamily="34" charset="0"/>
                <a:cs typeface="Times New Roman" panose="02020603050405020304" pitchFamily="18" charset="0"/>
              </a:defRPr>
            </a:lvl1pPr>
          </a:lstStyle>
          <a:p>
            <a:r>
              <a:rPr lang="es-EC" dirty="0"/>
              <a:t>Justificación</a:t>
            </a:r>
          </a:p>
        </p:txBody>
      </p:sp>
      <p:graphicFrame>
        <p:nvGraphicFramePr>
          <p:cNvPr id="4" name="3 Diagrama"/>
          <p:cNvGraphicFramePr/>
          <p:nvPr>
            <p:extLst/>
          </p:nvPr>
        </p:nvGraphicFramePr>
        <p:xfrm>
          <a:off x="2438400" y="868052"/>
          <a:ext cx="7435850" cy="3745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1208291356"/>
              </p:ext>
            </p:extLst>
          </p:nvPr>
        </p:nvGraphicFramePr>
        <p:xfrm>
          <a:off x="2028525" y="3641024"/>
          <a:ext cx="8556312" cy="43666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8" descr="Apps de comida a domicilio para tu restaurante | Camino Financi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72575" y="-228228"/>
            <a:ext cx="3589881" cy="2507789"/>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a:extLst>
              <a:ext uri="{FF2B5EF4-FFF2-40B4-BE49-F238E27FC236}">
                <a16:creationId xmlns="" xmlns:a16="http://schemas.microsoft.com/office/drawing/2014/main" id="{E715DAE7-3875-A149-893C-328149E4AD50}"/>
              </a:ext>
            </a:extLst>
          </p:cNvPr>
          <p:cNvSpPr/>
          <p:nvPr/>
        </p:nvSpPr>
        <p:spPr>
          <a:xfrm flipV="1">
            <a:off x="545258" y="612177"/>
            <a:ext cx="5761423" cy="57918"/>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sp>
        <p:nvSpPr>
          <p:cNvPr id="3" name="Llamada de flecha a la izquierda 2">
            <a:hlinkClick r:id="" action="ppaction://hlinkshowjump?jump=previousslide"/>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574416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4868" y="195209"/>
            <a:ext cx="6904454" cy="612412"/>
          </a:xfrm>
          <a:prstGeom prst="rect">
            <a:avLst/>
          </a:prstGeom>
        </p:spPr>
        <p:txBody>
          <a:bodyPr wrap="none">
            <a:spAutoFit/>
          </a:bodyPr>
          <a:lstStyle/>
          <a:p>
            <a:pPr>
              <a:lnSpc>
                <a:spcPct val="200000"/>
              </a:lnSpc>
              <a:spcAft>
                <a:spcPts val="0"/>
              </a:spcAft>
            </a:pPr>
            <a:r>
              <a:rPr lang="es-US" sz="2000" b="1" dirty="0">
                <a:latin typeface="+mj-lt"/>
                <a:ea typeface="Calibri" panose="020F0502020204030204" pitchFamily="34" charset="0"/>
                <a:cs typeface="Arial" panose="020B0604020202020204" pitchFamily="34" charset="0"/>
              </a:rPr>
              <a:t>Relación entre Nivel de ingresos – Calidad del servicio </a:t>
            </a:r>
            <a:endParaRPr lang="es-EC" sz="2000" b="1" dirty="0">
              <a:effectLst/>
              <a:latin typeface="+mj-lt"/>
              <a:ea typeface="Calibri" panose="020F0502020204030204" pitchFamily="34" charset="0"/>
              <a:cs typeface="Times New Roman" panose="02020603050405020304" pitchFamily="18" charset="0"/>
            </a:endParaRPr>
          </a:p>
        </p:txBody>
      </p:sp>
      <p:sp>
        <p:nvSpPr>
          <p:cNvPr id="7" name="Rectángulo">
            <a:extLst>
              <a:ext uri="{FF2B5EF4-FFF2-40B4-BE49-F238E27FC236}">
                <a16:creationId xmlns="" xmlns:a16="http://schemas.microsoft.com/office/drawing/2014/main" id="{E715DAE7-3875-A149-893C-328149E4AD50}"/>
              </a:ext>
            </a:extLst>
          </p:cNvPr>
          <p:cNvSpPr/>
          <p:nvPr/>
        </p:nvSpPr>
        <p:spPr>
          <a:xfrm flipV="1">
            <a:off x="384868" y="89777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567281174"/>
              </p:ext>
            </p:extLst>
          </p:nvPr>
        </p:nvGraphicFramePr>
        <p:xfrm>
          <a:off x="502277" y="4401724"/>
          <a:ext cx="11230376" cy="2282952"/>
        </p:xfrm>
        <a:graphic>
          <a:graphicData uri="http://schemas.openxmlformats.org/drawingml/2006/table">
            <a:tbl>
              <a:tblPr firstRow="1" firstCol="1" bandRow="1">
                <a:tableStyleId>{68D230F3-CF80-4859-8CE7-A43EE81993B5}</a:tableStyleId>
              </a:tblPr>
              <a:tblGrid>
                <a:gridCol w="2659003"/>
                <a:gridCol w="1732262"/>
                <a:gridCol w="1564119"/>
                <a:gridCol w="1684035"/>
                <a:gridCol w="1620167"/>
                <a:gridCol w="1970790"/>
              </a:tblGrid>
              <a:tr h="304800">
                <a:tc>
                  <a:txBody>
                    <a:bodyPr/>
                    <a:lstStyle/>
                    <a:p>
                      <a:endParaRPr lang="es-EC" sz="2000">
                        <a:effectLst/>
                        <a:latin typeface="+mj-lt"/>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Elementos tangibles</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Empatía</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Seguridad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Fiabilidad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Sensibilidad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C" sz="2000">
                          <a:effectLst/>
                          <a:latin typeface="+mj-lt"/>
                        </a:rPr>
                        <a:t>$0 a $200</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3.78</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3.87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3.97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3.68</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C" sz="2000">
                          <a:effectLst/>
                          <a:latin typeface="+mj-lt"/>
                        </a:rPr>
                        <a:t>$201 a $400</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3.88</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3.58</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3.29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C" sz="2000">
                          <a:effectLst/>
                          <a:latin typeface="+mj-lt"/>
                        </a:rPr>
                        <a:t>$401 a $600</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3.61</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3.52</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3.34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C" sz="2000">
                          <a:effectLst/>
                          <a:latin typeface="+mj-lt"/>
                        </a:rPr>
                        <a:t>$601 a $800</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3.36</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3.58</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3.53</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3.41</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C" sz="2000">
                          <a:effectLst/>
                          <a:latin typeface="+mj-lt"/>
                        </a:rPr>
                        <a:t>$800 en adelante</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3.61</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3.71</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3.72</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3.53</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3.42</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Gráfico 7"/>
          <p:cNvGraphicFramePr/>
          <p:nvPr>
            <p:extLst>
              <p:ext uri="{D42A27DB-BD31-4B8C-83A1-F6EECF244321}">
                <p14:modId xmlns:p14="http://schemas.microsoft.com/office/powerpoint/2010/main" val="3208270612"/>
              </p:ext>
            </p:extLst>
          </p:nvPr>
        </p:nvGraphicFramePr>
        <p:xfrm>
          <a:off x="872812" y="1210010"/>
          <a:ext cx="10267414" cy="2833956"/>
        </p:xfrm>
        <a:graphic>
          <a:graphicData uri="http://schemas.openxmlformats.org/drawingml/2006/chart">
            <c:chart xmlns:c="http://schemas.openxmlformats.org/drawingml/2006/chart" xmlns:r="http://schemas.openxmlformats.org/officeDocument/2006/relationships" r:id="rId2"/>
          </a:graphicData>
        </a:graphic>
      </p:graphicFrame>
      <p:sp>
        <p:nvSpPr>
          <p:cNvPr id="10" name="Llamada de flecha a la izquierda 9">
            <a:hlinkClick r:id="rId3"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2130385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4868" y="195209"/>
            <a:ext cx="6250429" cy="612412"/>
          </a:xfrm>
          <a:prstGeom prst="rect">
            <a:avLst/>
          </a:prstGeom>
        </p:spPr>
        <p:txBody>
          <a:bodyPr wrap="none">
            <a:spAutoFit/>
          </a:bodyPr>
          <a:lstStyle/>
          <a:p>
            <a:pPr>
              <a:lnSpc>
                <a:spcPct val="200000"/>
              </a:lnSpc>
              <a:spcAft>
                <a:spcPts val="0"/>
              </a:spcAft>
            </a:pPr>
            <a:r>
              <a:rPr lang="es-US" sz="2000" b="1" dirty="0">
                <a:latin typeface="+mj-lt"/>
                <a:ea typeface="Calibri" panose="020F0502020204030204" pitchFamily="34" charset="0"/>
                <a:cs typeface="Arial" panose="020B0604020202020204" pitchFamily="34" charset="0"/>
              </a:rPr>
              <a:t>Relación entre aplicaciones – Calidad del servicio</a:t>
            </a:r>
            <a:endParaRPr lang="es-EC" sz="2000" b="1" dirty="0">
              <a:effectLst/>
              <a:latin typeface="+mj-lt"/>
              <a:ea typeface="Calibri" panose="020F0502020204030204" pitchFamily="34" charset="0"/>
              <a:cs typeface="Times New Roman" panose="02020603050405020304" pitchFamily="18" charset="0"/>
            </a:endParaRPr>
          </a:p>
        </p:txBody>
      </p:sp>
      <p:sp>
        <p:nvSpPr>
          <p:cNvPr id="7" name="Rectángulo">
            <a:extLst>
              <a:ext uri="{FF2B5EF4-FFF2-40B4-BE49-F238E27FC236}">
                <a16:creationId xmlns="" xmlns:a16="http://schemas.microsoft.com/office/drawing/2014/main" id="{E715DAE7-3875-A149-893C-328149E4AD50}"/>
              </a:ext>
            </a:extLst>
          </p:cNvPr>
          <p:cNvSpPr/>
          <p:nvPr/>
        </p:nvSpPr>
        <p:spPr>
          <a:xfrm flipV="1">
            <a:off x="384868" y="89777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6" name="Gráfico 5"/>
          <p:cNvGraphicFramePr/>
          <p:nvPr>
            <p:extLst>
              <p:ext uri="{D42A27DB-BD31-4B8C-83A1-F6EECF244321}">
                <p14:modId xmlns:p14="http://schemas.microsoft.com/office/powerpoint/2010/main" val="3488725643"/>
              </p:ext>
            </p:extLst>
          </p:nvPr>
        </p:nvGraphicFramePr>
        <p:xfrm>
          <a:off x="1582066" y="1029880"/>
          <a:ext cx="8952851" cy="26534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134518381"/>
              </p:ext>
            </p:extLst>
          </p:nvPr>
        </p:nvGraphicFramePr>
        <p:xfrm>
          <a:off x="384868" y="3905616"/>
          <a:ext cx="11478277" cy="2935224"/>
        </p:xfrm>
        <a:graphic>
          <a:graphicData uri="http://schemas.openxmlformats.org/drawingml/2006/table">
            <a:tbl>
              <a:tblPr firstRow="1" firstCol="1" bandRow="1">
                <a:tableStyleId>{68D230F3-CF80-4859-8CE7-A43EE81993B5}</a:tableStyleId>
              </a:tblPr>
              <a:tblGrid>
                <a:gridCol w="3579454"/>
                <a:gridCol w="1596341"/>
                <a:gridCol w="1441391"/>
                <a:gridCol w="1551898"/>
                <a:gridCol w="1493041"/>
                <a:gridCol w="1816152"/>
              </a:tblGrid>
              <a:tr h="455054">
                <a:tc>
                  <a:txBody>
                    <a:bodyPr/>
                    <a:lstStyle/>
                    <a:p>
                      <a:endParaRPr lang="es-EC" sz="2000" dirty="0">
                        <a:effectLst/>
                        <a:latin typeface="+mj-lt"/>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Elementos tangibles</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Empatía</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Seguridad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Fiabilidad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Sensibilidad</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27527">
                <a:tc>
                  <a:txBody>
                    <a:bodyPr/>
                    <a:lstStyle/>
                    <a:p>
                      <a:pPr algn="ctr">
                        <a:lnSpc>
                          <a:spcPct val="107000"/>
                        </a:lnSpc>
                        <a:spcAft>
                          <a:spcPts val="0"/>
                        </a:spcAft>
                      </a:pPr>
                      <a:r>
                        <a:rPr lang="es-EC" sz="2000">
                          <a:effectLst/>
                          <a:latin typeface="+mj-lt"/>
                        </a:rPr>
                        <a:t>Uber Eats</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3.52</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3.76</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3.59</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3.36</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27527">
                <a:tc>
                  <a:txBody>
                    <a:bodyPr/>
                    <a:lstStyle/>
                    <a:p>
                      <a:pPr algn="ctr">
                        <a:lnSpc>
                          <a:spcPct val="107000"/>
                        </a:lnSpc>
                        <a:spcAft>
                          <a:spcPts val="0"/>
                        </a:spcAft>
                      </a:pPr>
                      <a:r>
                        <a:rPr lang="es-EC" sz="2000">
                          <a:effectLst/>
                          <a:latin typeface="+mj-lt"/>
                        </a:rPr>
                        <a:t>Pedidos YA</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3.46</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3.62</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3.51</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27527">
                <a:tc>
                  <a:txBody>
                    <a:bodyPr/>
                    <a:lstStyle/>
                    <a:p>
                      <a:pPr algn="ctr">
                        <a:lnSpc>
                          <a:spcPct val="107000"/>
                        </a:lnSpc>
                        <a:spcAft>
                          <a:spcPts val="0"/>
                        </a:spcAft>
                      </a:pPr>
                      <a:r>
                        <a:rPr lang="es-EC" sz="2000">
                          <a:effectLst/>
                          <a:latin typeface="+mj-lt"/>
                        </a:rPr>
                        <a:t>Rappi</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3.63</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3.27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455054">
                <a:tc>
                  <a:txBody>
                    <a:bodyPr/>
                    <a:lstStyle/>
                    <a:p>
                      <a:pPr algn="ctr">
                        <a:lnSpc>
                          <a:spcPct val="107000"/>
                        </a:lnSpc>
                        <a:spcAft>
                          <a:spcPts val="0"/>
                        </a:spcAft>
                      </a:pPr>
                      <a:r>
                        <a:rPr lang="es-EC" sz="2000">
                          <a:effectLst/>
                          <a:latin typeface="+mj-lt"/>
                        </a:rPr>
                        <a:t>Aplicaciones propias del local</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3.52</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3.47</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3.42</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27527">
                <a:tc>
                  <a:txBody>
                    <a:bodyPr/>
                    <a:lstStyle/>
                    <a:p>
                      <a:pPr algn="ctr">
                        <a:lnSpc>
                          <a:spcPct val="107000"/>
                        </a:lnSpc>
                        <a:spcAft>
                          <a:spcPts val="0"/>
                        </a:spcAft>
                      </a:pPr>
                      <a:r>
                        <a:rPr lang="es-EC" sz="2000">
                          <a:effectLst/>
                          <a:latin typeface="+mj-lt"/>
                        </a:rPr>
                        <a:t>Appedir</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4.1</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3.75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3.75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3.41</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227527">
                <a:tc>
                  <a:txBody>
                    <a:bodyPr/>
                    <a:lstStyle/>
                    <a:p>
                      <a:pPr algn="ctr">
                        <a:lnSpc>
                          <a:spcPct val="107000"/>
                        </a:lnSpc>
                        <a:spcAft>
                          <a:spcPts val="0"/>
                        </a:spcAft>
                      </a:pPr>
                      <a:r>
                        <a:rPr lang="es-EC" sz="2000">
                          <a:effectLst/>
                          <a:latin typeface="+mj-lt"/>
                        </a:rPr>
                        <a:t>Delivereo</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3</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3</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latin typeface="+mj-lt"/>
                        </a:rPr>
                        <a:t>2.75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latin typeface="+mj-lt"/>
                        </a:rPr>
                        <a:t>3</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Llamada de flecha a la izquierda 8">
            <a:hlinkClick r:id="rId3" action="ppaction://hlinksldjump"/>
          </p:cNvPr>
          <p:cNvSpPr/>
          <p:nvPr/>
        </p:nvSpPr>
        <p:spPr>
          <a:xfrm>
            <a:off x="11269014" y="6465194"/>
            <a:ext cx="811368" cy="28333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275391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4868" y="294958"/>
            <a:ext cx="4869666" cy="646331"/>
          </a:xfrm>
          <a:prstGeom prst="rect">
            <a:avLst/>
          </a:prstGeom>
        </p:spPr>
        <p:txBody>
          <a:bodyPr wrap="none">
            <a:spAutoFit/>
          </a:bodyPr>
          <a:lstStyle/>
          <a:p>
            <a:r>
              <a:rPr lang="es-ES" sz="3600" dirty="0">
                <a:cs typeface="Times New Roman" panose="02020603050405020304" pitchFamily="18" charset="0"/>
              </a:rPr>
              <a:t>ANÁLISIS </a:t>
            </a:r>
            <a:r>
              <a:rPr lang="es-ES" sz="3600" dirty="0" smtClean="0">
                <a:cs typeface="Times New Roman" panose="02020603050405020304" pitchFamily="18" charset="0"/>
              </a:rPr>
              <a:t>BIVARIADO</a:t>
            </a:r>
            <a:endParaRPr lang="es-ES" sz="3600" dirty="0">
              <a:cs typeface="Times New Roman" panose="02020603050405020304" pitchFamily="18" charset="0"/>
            </a:endParaRPr>
          </a:p>
        </p:txBody>
      </p:sp>
      <p:sp>
        <p:nvSpPr>
          <p:cNvPr id="7" name="Rectángulo">
            <a:extLst>
              <a:ext uri="{FF2B5EF4-FFF2-40B4-BE49-F238E27FC236}">
                <a16:creationId xmlns="" xmlns:a16="http://schemas.microsoft.com/office/drawing/2014/main" id="{E715DAE7-3875-A149-893C-328149E4AD50}"/>
              </a:ext>
            </a:extLst>
          </p:cNvPr>
          <p:cNvSpPr/>
          <p:nvPr/>
        </p:nvSpPr>
        <p:spPr>
          <a:xfrm flipV="1">
            <a:off x="384868" y="89777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333834949"/>
              </p:ext>
            </p:extLst>
          </p:nvPr>
        </p:nvGraphicFramePr>
        <p:xfrm>
          <a:off x="149135" y="1149739"/>
          <a:ext cx="7616825" cy="5486400"/>
        </p:xfrm>
        <a:graphic>
          <a:graphicData uri="http://schemas.openxmlformats.org/drawingml/2006/table">
            <a:tbl>
              <a:tblPr firstRow="1" firstCol="1" bandRow="1">
                <a:tableStyleId>{68D230F3-CF80-4859-8CE7-A43EE81993B5}</a:tableStyleId>
              </a:tblPr>
              <a:tblGrid>
                <a:gridCol w="582515"/>
                <a:gridCol w="7034310"/>
              </a:tblGrid>
              <a:tr h="0">
                <a:tc>
                  <a:txBody>
                    <a:bodyPr/>
                    <a:lstStyle/>
                    <a:p>
                      <a:pPr algn="ctr">
                        <a:lnSpc>
                          <a:spcPct val="150000"/>
                        </a:lnSpc>
                        <a:spcAft>
                          <a:spcPts val="0"/>
                        </a:spcAft>
                      </a:pPr>
                      <a:r>
                        <a:rPr lang="es-EC" sz="2000" dirty="0">
                          <a:effectLst/>
                        </a:rPr>
                        <a:t>1</a:t>
                      </a:r>
                      <a:endParaRPr lang="es-EC"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b="0" dirty="0">
                          <a:effectLst/>
                        </a:rPr>
                        <a:t>Plantear Hipótesis:</a:t>
                      </a:r>
                    </a:p>
                    <a:p>
                      <a:pPr algn="ctr">
                        <a:lnSpc>
                          <a:spcPct val="150000"/>
                        </a:lnSpc>
                        <a:spcAft>
                          <a:spcPts val="0"/>
                        </a:spcAft>
                      </a:pPr>
                      <a:r>
                        <a:rPr lang="es-EC" sz="2000" b="0" dirty="0">
                          <a:effectLst/>
                        </a:rPr>
                        <a:t>Ho: La elección de las aplicaciones digitales de delivery es independiente con el lugar de residencia.</a:t>
                      </a:r>
                    </a:p>
                    <a:p>
                      <a:pPr algn="ctr">
                        <a:lnSpc>
                          <a:spcPct val="150000"/>
                        </a:lnSpc>
                        <a:spcAft>
                          <a:spcPts val="0"/>
                        </a:spcAft>
                      </a:pPr>
                      <a:r>
                        <a:rPr lang="es-EC" sz="2000" b="0" dirty="0">
                          <a:effectLst/>
                        </a:rPr>
                        <a:t>Ha: La elección de las aplicaciones digitales de delivery es dependiente con el lugar de residencia.</a:t>
                      </a:r>
                      <a:endParaRPr lang="es-EC" sz="2000" b="0" dirty="0">
                        <a:effectLst/>
                        <a:latin typeface="+mn-lt"/>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2000">
                          <a:effectLst/>
                        </a:rPr>
                        <a:t>2</a:t>
                      </a:r>
                      <a:endParaRPr lang="es-EC"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effectLst/>
                        </a:rPr>
                        <a:t>Establecer nivel de significancia:</a:t>
                      </a:r>
                    </a:p>
                    <a:p>
                      <a:pPr algn="ctr">
                        <a:lnSpc>
                          <a:spcPct val="150000"/>
                        </a:lnSpc>
                        <a:spcAft>
                          <a:spcPts val="0"/>
                        </a:spcAft>
                      </a:pPr>
                      <a:r>
                        <a:rPr lang="es-EC" sz="2000">
                          <a:effectLst/>
                        </a:rPr>
                        <a:t>Nivel de significancia: 0.05</a:t>
                      </a:r>
                      <a:endParaRPr lang="es-EC" sz="2000">
                        <a:effectLst/>
                        <a:latin typeface="+mn-lt"/>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2000">
                          <a:effectLst/>
                        </a:rPr>
                        <a:t>3</a:t>
                      </a:r>
                      <a:endParaRPr lang="es-EC"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effectLst/>
                        </a:rPr>
                        <a:t>Selección del estadístico de prueba: R de Pearson</a:t>
                      </a:r>
                      <a:endParaRPr lang="es-EC" sz="2000">
                        <a:effectLst/>
                        <a:latin typeface="+mn-lt"/>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2000">
                          <a:effectLst/>
                        </a:rPr>
                        <a:t>4</a:t>
                      </a:r>
                      <a:endParaRPr lang="es-EC"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effectLst/>
                        </a:rPr>
                        <a:t>Valor P: ,000</a:t>
                      </a:r>
                      <a:endParaRPr lang="es-EC" sz="2000">
                        <a:effectLst/>
                        <a:latin typeface="+mn-lt"/>
                        <a:ea typeface="Calibri" panose="020F0502020204030204" pitchFamily="34" charset="0"/>
                        <a:cs typeface="Times New Roman" panose="02020603050405020304" pitchFamily="18" charset="0"/>
                      </a:endParaRPr>
                    </a:p>
                  </a:txBody>
                  <a:tcPr marL="68580" marR="68580" marT="0" marB="0"/>
                </a:tc>
              </a:tr>
              <a:tr h="648970">
                <a:tc>
                  <a:txBody>
                    <a:bodyPr/>
                    <a:lstStyle/>
                    <a:p>
                      <a:pPr algn="ctr">
                        <a:lnSpc>
                          <a:spcPct val="150000"/>
                        </a:lnSpc>
                        <a:spcAft>
                          <a:spcPts val="0"/>
                        </a:spcAft>
                      </a:pPr>
                      <a:r>
                        <a:rPr lang="es-EC" sz="2000">
                          <a:effectLst/>
                        </a:rPr>
                        <a:t>5</a:t>
                      </a:r>
                      <a:endParaRPr lang="es-EC"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dirty="0">
                          <a:effectLst/>
                        </a:rPr>
                        <a:t>Regla de decisión: 0,00 es menor a 0,05</a:t>
                      </a:r>
                    </a:p>
                    <a:p>
                      <a:pPr algn="ctr">
                        <a:lnSpc>
                          <a:spcPct val="150000"/>
                        </a:lnSpc>
                        <a:spcAft>
                          <a:spcPts val="0"/>
                        </a:spcAft>
                      </a:pPr>
                      <a:r>
                        <a:rPr lang="es-EC" sz="2000" dirty="0">
                          <a:effectLst/>
                        </a:rPr>
                        <a:t>Ha: La elección de las aplicaciones digitales de delivery es dependiente con el lugar de residencia.</a:t>
                      </a:r>
                      <a:endParaRPr lang="es-EC" sz="20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8" name="Imagen 7"/>
          <p:cNvPicPr/>
          <p:nvPr/>
        </p:nvPicPr>
        <p:blipFill>
          <a:blip r:embed="rId2"/>
          <a:stretch>
            <a:fillRect/>
          </a:stretch>
        </p:blipFill>
        <p:spPr>
          <a:xfrm>
            <a:off x="7904480" y="2555244"/>
            <a:ext cx="4287520" cy="2159635"/>
          </a:xfrm>
          <a:prstGeom prst="rect">
            <a:avLst/>
          </a:prstGeom>
        </p:spPr>
      </p:pic>
      <p:sp>
        <p:nvSpPr>
          <p:cNvPr id="9" name="Llamada de flecha a la izquierda 8">
            <a:hlinkClick r:id="rId3" action="ppaction://hlinksldjump"/>
          </p:cNvPr>
          <p:cNvSpPr/>
          <p:nvPr/>
        </p:nvSpPr>
        <p:spPr>
          <a:xfrm>
            <a:off x="11269014" y="6353884"/>
            <a:ext cx="811368" cy="39464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2151951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4868" y="294958"/>
            <a:ext cx="4869666" cy="646331"/>
          </a:xfrm>
          <a:prstGeom prst="rect">
            <a:avLst/>
          </a:prstGeom>
        </p:spPr>
        <p:txBody>
          <a:bodyPr wrap="none">
            <a:spAutoFit/>
          </a:bodyPr>
          <a:lstStyle/>
          <a:p>
            <a:r>
              <a:rPr lang="es-ES" sz="3600" dirty="0">
                <a:cs typeface="Times New Roman" panose="02020603050405020304" pitchFamily="18" charset="0"/>
              </a:rPr>
              <a:t>ANÁLISIS </a:t>
            </a:r>
            <a:r>
              <a:rPr lang="es-ES" sz="3600" dirty="0" smtClean="0">
                <a:cs typeface="Times New Roman" panose="02020603050405020304" pitchFamily="18" charset="0"/>
              </a:rPr>
              <a:t>BIVARIADO</a:t>
            </a:r>
            <a:endParaRPr lang="es-ES" sz="3600" dirty="0">
              <a:cs typeface="Times New Roman" panose="02020603050405020304" pitchFamily="18" charset="0"/>
            </a:endParaRPr>
          </a:p>
        </p:txBody>
      </p:sp>
      <p:sp>
        <p:nvSpPr>
          <p:cNvPr id="7" name="Rectángulo">
            <a:extLst>
              <a:ext uri="{FF2B5EF4-FFF2-40B4-BE49-F238E27FC236}">
                <a16:creationId xmlns="" xmlns:a16="http://schemas.microsoft.com/office/drawing/2014/main" id="{E715DAE7-3875-A149-893C-328149E4AD50}"/>
              </a:ext>
            </a:extLst>
          </p:cNvPr>
          <p:cNvSpPr/>
          <p:nvPr/>
        </p:nvSpPr>
        <p:spPr>
          <a:xfrm flipV="1">
            <a:off x="384868" y="89777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4065047494"/>
              </p:ext>
            </p:extLst>
          </p:nvPr>
        </p:nvGraphicFramePr>
        <p:xfrm>
          <a:off x="217441" y="1160230"/>
          <a:ext cx="7484125" cy="5486400"/>
        </p:xfrm>
        <a:graphic>
          <a:graphicData uri="http://schemas.openxmlformats.org/drawingml/2006/table">
            <a:tbl>
              <a:tblPr firstRow="1" firstCol="1" bandRow="1">
                <a:tableStyleId>{68D230F3-CF80-4859-8CE7-A43EE81993B5}</a:tableStyleId>
              </a:tblPr>
              <a:tblGrid>
                <a:gridCol w="575168"/>
                <a:gridCol w="6908957"/>
              </a:tblGrid>
              <a:tr h="0">
                <a:tc>
                  <a:txBody>
                    <a:bodyPr/>
                    <a:lstStyle/>
                    <a:p>
                      <a:pPr algn="ctr">
                        <a:lnSpc>
                          <a:spcPct val="150000"/>
                        </a:lnSpc>
                        <a:spcAft>
                          <a:spcPts val="0"/>
                        </a:spcAft>
                      </a:pPr>
                      <a:r>
                        <a:rPr lang="es-EC" sz="2000" dirty="0">
                          <a:effectLst/>
                          <a:latin typeface="+mj-lt"/>
                        </a:rPr>
                        <a:t>1</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b="0" dirty="0">
                          <a:effectLst/>
                          <a:latin typeface="+mj-lt"/>
                        </a:rPr>
                        <a:t>Plantear Hipótesis:</a:t>
                      </a:r>
                    </a:p>
                    <a:p>
                      <a:pPr algn="ctr">
                        <a:lnSpc>
                          <a:spcPct val="150000"/>
                        </a:lnSpc>
                        <a:spcAft>
                          <a:spcPts val="0"/>
                        </a:spcAft>
                      </a:pPr>
                      <a:r>
                        <a:rPr lang="es-EC" sz="2000" b="0" dirty="0">
                          <a:effectLst/>
                          <a:latin typeface="+mj-lt"/>
                        </a:rPr>
                        <a:t>Ho: La elección de las aplicaciones digitales de delivery es independiente con el nivel de los ingresos.</a:t>
                      </a:r>
                    </a:p>
                    <a:p>
                      <a:pPr algn="ctr">
                        <a:lnSpc>
                          <a:spcPct val="150000"/>
                        </a:lnSpc>
                        <a:spcAft>
                          <a:spcPts val="0"/>
                        </a:spcAft>
                      </a:pPr>
                      <a:r>
                        <a:rPr lang="es-EC" sz="2000" b="0" dirty="0">
                          <a:effectLst/>
                          <a:latin typeface="+mj-lt"/>
                        </a:rPr>
                        <a:t>Ha: La elección de las aplicaciones digitales de delivery es dependiente con el nivel de los ingresos.</a:t>
                      </a:r>
                      <a:endParaRPr lang="es-EC" sz="2000" b="0" dirty="0">
                        <a:effectLst/>
                        <a:latin typeface="+mj-lt"/>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2000">
                          <a:effectLst/>
                          <a:latin typeface="+mj-lt"/>
                        </a:rPr>
                        <a:t>2</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effectLst/>
                          <a:latin typeface="+mj-lt"/>
                        </a:rPr>
                        <a:t>Establecer nivel de significancia:</a:t>
                      </a:r>
                    </a:p>
                    <a:p>
                      <a:pPr algn="ctr">
                        <a:lnSpc>
                          <a:spcPct val="150000"/>
                        </a:lnSpc>
                        <a:spcAft>
                          <a:spcPts val="0"/>
                        </a:spcAft>
                      </a:pPr>
                      <a:r>
                        <a:rPr lang="es-EC" sz="2000">
                          <a:effectLst/>
                          <a:latin typeface="+mj-lt"/>
                        </a:rPr>
                        <a:t>Nivel de significancia: 0.05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2000">
                          <a:effectLst/>
                          <a:latin typeface="+mj-lt"/>
                        </a:rPr>
                        <a:t>3</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effectLst/>
                          <a:latin typeface="+mj-lt"/>
                        </a:rPr>
                        <a:t>Selección del estadístico de prueba: R de Pearson</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2000">
                          <a:effectLst/>
                          <a:latin typeface="+mj-lt"/>
                        </a:rPr>
                        <a:t>4</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effectLst/>
                          <a:latin typeface="+mj-lt"/>
                        </a:rPr>
                        <a:t>Valor P: ,030</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r>
              <a:tr h="648970">
                <a:tc>
                  <a:txBody>
                    <a:bodyPr/>
                    <a:lstStyle/>
                    <a:p>
                      <a:pPr algn="ctr">
                        <a:lnSpc>
                          <a:spcPct val="150000"/>
                        </a:lnSpc>
                        <a:spcAft>
                          <a:spcPts val="0"/>
                        </a:spcAft>
                      </a:pPr>
                      <a:r>
                        <a:rPr lang="es-EC" sz="2000">
                          <a:effectLst/>
                          <a:latin typeface="+mj-lt"/>
                        </a:rPr>
                        <a:t>5</a:t>
                      </a:r>
                      <a:endParaRPr lang="es-EC"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dirty="0">
                          <a:effectLst/>
                          <a:latin typeface="+mj-lt"/>
                        </a:rPr>
                        <a:t>Regla de decisión: 0,03 es menor a 0,05</a:t>
                      </a:r>
                    </a:p>
                    <a:p>
                      <a:pPr algn="ctr">
                        <a:lnSpc>
                          <a:spcPct val="150000"/>
                        </a:lnSpc>
                        <a:spcAft>
                          <a:spcPts val="0"/>
                        </a:spcAft>
                      </a:pPr>
                      <a:r>
                        <a:rPr lang="es-EC" sz="2000" dirty="0">
                          <a:effectLst/>
                          <a:latin typeface="+mj-lt"/>
                        </a:rPr>
                        <a:t>Ha: La elección de las aplicaciones digitales de delivery es dependiente con el nivel de los ingresos.</a:t>
                      </a:r>
                      <a:endParaRPr lang="es-EC" sz="20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 name="Imagen 8"/>
          <p:cNvPicPr/>
          <p:nvPr/>
        </p:nvPicPr>
        <p:blipFill>
          <a:blip r:embed="rId2"/>
          <a:stretch>
            <a:fillRect/>
          </a:stretch>
        </p:blipFill>
        <p:spPr>
          <a:xfrm>
            <a:off x="7893350" y="2439334"/>
            <a:ext cx="4148397" cy="2441759"/>
          </a:xfrm>
          <a:prstGeom prst="rect">
            <a:avLst/>
          </a:prstGeom>
        </p:spPr>
      </p:pic>
      <p:sp>
        <p:nvSpPr>
          <p:cNvPr id="10" name="Llamada de flecha a la izquierda 9">
            <a:hlinkClick r:id="rId3" action="ppaction://hlinksldjump"/>
          </p:cNvPr>
          <p:cNvSpPr/>
          <p:nvPr/>
        </p:nvSpPr>
        <p:spPr>
          <a:xfrm>
            <a:off x="11269014" y="6353884"/>
            <a:ext cx="811368" cy="39464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3313661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4868" y="294958"/>
            <a:ext cx="4869666" cy="646331"/>
          </a:xfrm>
          <a:prstGeom prst="rect">
            <a:avLst/>
          </a:prstGeom>
        </p:spPr>
        <p:txBody>
          <a:bodyPr wrap="none">
            <a:spAutoFit/>
          </a:bodyPr>
          <a:lstStyle/>
          <a:p>
            <a:r>
              <a:rPr lang="es-ES" sz="3600" dirty="0">
                <a:cs typeface="Times New Roman" panose="02020603050405020304" pitchFamily="18" charset="0"/>
              </a:rPr>
              <a:t>ANÁLISIS </a:t>
            </a:r>
            <a:r>
              <a:rPr lang="es-ES" sz="3600" dirty="0" smtClean="0">
                <a:cs typeface="Times New Roman" panose="02020603050405020304" pitchFamily="18" charset="0"/>
              </a:rPr>
              <a:t>BIVARIADO</a:t>
            </a:r>
            <a:endParaRPr lang="es-ES" sz="3600" dirty="0">
              <a:cs typeface="Times New Roman" panose="02020603050405020304" pitchFamily="18" charset="0"/>
            </a:endParaRPr>
          </a:p>
        </p:txBody>
      </p:sp>
      <p:sp>
        <p:nvSpPr>
          <p:cNvPr id="7" name="Rectángulo">
            <a:extLst>
              <a:ext uri="{FF2B5EF4-FFF2-40B4-BE49-F238E27FC236}">
                <a16:creationId xmlns="" xmlns:a16="http://schemas.microsoft.com/office/drawing/2014/main" id="{E715DAE7-3875-A149-893C-328149E4AD50}"/>
              </a:ext>
            </a:extLst>
          </p:cNvPr>
          <p:cNvSpPr/>
          <p:nvPr/>
        </p:nvSpPr>
        <p:spPr>
          <a:xfrm flipV="1">
            <a:off x="384868" y="89777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16086505"/>
              </p:ext>
            </p:extLst>
          </p:nvPr>
        </p:nvGraphicFramePr>
        <p:xfrm>
          <a:off x="230320" y="1087801"/>
          <a:ext cx="11772790" cy="5852160"/>
        </p:xfrm>
        <a:graphic>
          <a:graphicData uri="http://schemas.openxmlformats.org/drawingml/2006/table">
            <a:tbl>
              <a:tblPr firstRow="1" firstCol="1" bandRow="1">
                <a:tableStyleId>{68D230F3-CF80-4859-8CE7-A43EE81993B5}</a:tableStyleId>
              </a:tblPr>
              <a:tblGrid>
                <a:gridCol w="903399"/>
                <a:gridCol w="10869391"/>
              </a:tblGrid>
              <a:tr h="2356439">
                <a:tc>
                  <a:txBody>
                    <a:bodyPr/>
                    <a:lstStyle/>
                    <a:p>
                      <a:pPr algn="ctr">
                        <a:lnSpc>
                          <a:spcPct val="200000"/>
                        </a:lnSpc>
                        <a:spcAft>
                          <a:spcPts val="0"/>
                        </a:spcAft>
                      </a:pPr>
                      <a:r>
                        <a:rPr lang="es-EC" sz="1400" dirty="0">
                          <a:effectLst/>
                          <a:latin typeface="+mj-lt"/>
                        </a:rPr>
                        <a:t>1</a:t>
                      </a:r>
                      <a:endParaRPr lang="es-EC" sz="1400" dirty="0">
                        <a:effectLst/>
                        <a:latin typeface="+mj-lt"/>
                        <a:ea typeface="Calibri" panose="020F0502020204030204" pitchFamily="34" charset="0"/>
                        <a:cs typeface="Times New Roman" panose="02020603050405020304" pitchFamily="18" charset="0"/>
                      </a:endParaRPr>
                    </a:p>
                  </a:txBody>
                  <a:tcPr marL="68465" marR="68465" marT="0" marB="0"/>
                </a:tc>
                <a:tc>
                  <a:txBody>
                    <a:bodyPr/>
                    <a:lstStyle/>
                    <a:p>
                      <a:pPr algn="ctr">
                        <a:lnSpc>
                          <a:spcPct val="200000"/>
                        </a:lnSpc>
                        <a:spcAft>
                          <a:spcPts val="0"/>
                        </a:spcAft>
                      </a:pPr>
                      <a:r>
                        <a:rPr lang="es-EC" sz="1600" b="0" dirty="0">
                          <a:effectLst/>
                          <a:latin typeface="+mj-lt"/>
                        </a:rPr>
                        <a:t>Plantear Hipótesis:</a:t>
                      </a:r>
                    </a:p>
                    <a:p>
                      <a:pPr algn="ctr">
                        <a:lnSpc>
                          <a:spcPct val="200000"/>
                        </a:lnSpc>
                        <a:spcAft>
                          <a:spcPts val="0"/>
                        </a:spcAft>
                      </a:pPr>
                      <a:r>
                        <a:rPr lang="es-EC" sz="1600" b="0" dirty="0">
                          <a:effectLst/>
                          <a:latin typeface="+mj-lt"/>
                        </a:rPr>
                        <a:t>Ho: No existe una relación entre el nivel de ingresos y el tipo de promociones que afectan la experiencia de compra en las aplicaciones digitales de delivery.</a:t>
                      </a:r>
                    </a:p>
                    <a:p>
                      <a:pPr algn="ctr">
                        <a:lnSpc>
                          <a:spcPct val="200000"/>
                        </a:lnSpc>
                        <a:spcAft>
                          <a:spcPts val="0"/>
                        </a:spcAft>
                      </a:pPr>
                      <a:r>
                        <a:rPr lang="es-EC" sz="1600" b="0" dirty="0">
                          <a:effectLst/>
                          <a:latin typeface="+mj-lt"/>
                        </a:rPr>
                        <a:t>Ha: Existe una relación entre el nivel de ingresos y el tipo de promociones que afectan la experiencia de compra en las aplicaciones digitales de delivery.</a:t>
                      </a:r>
                      <a:endParaRPr lang="es-EC" sz="1600" b="0" dirty="0">
                        <a:effectLst/>
                        <a:latin typeface="+mj-lt"/>
                        <a:ea typeface="Calibri" panose="020F0502020204030204" pitchFamily="34" charset="0"/>
                        <a:cs typeface="Times New Roman" panose="02020603050405020304" pitchFamily="18" charset="0"/>
                      </a:endParaRPr>
                    </a:p>
                  </a:txBody>
                  <a:tcPr marL="68465" marR="68465" marT="0" marB="0"/>
                </a:tc>
              </a:tr>
              <a:tr h="758378">
                <a:tc>
                  <a:txBody>
                    <a:bodyPr/>
                    <a:lstStyle/>
                    <a:p>
                      <a:pPr algn="ctr">
                        <a:lnSpc>
                          <a:spcPct val="200000"/>
                        </a:lnSpc>
                        <a:spcAft>
                          <a:spcPts val="0"/>
                        </a:spcAft>
                      </a:pPr>
                      <a:r>
                        <a:rPr lang="es-EC" sz="1400">
                          <a:effectLst/>
                          <a:latin typeface="+mj-lt"/>
                        </a:rPr>
                        <a:t>2</a:t>
                      </a:r>
                      <a:endParaRPr lang="es-EC" sz="1400">
                        <a:effectLst/>
                        <a:latin typeface="+mj-lt"/>
                        <a:ea typeface="Calibri" panose="020F0502020204030204" pitchFamily="34" charset="0"/>
                        <a:cs typeface="Times New Roman" panose="02020603050405020304" pitchFamily="18" charset="0"/>
                      </a:endParaRPr>
                    </a:p>
                  </a:txBody>
                  <a:tcPr marL="68465" marR="68465" marT="0" marB="0"/>
                </a:tc>
                <a:tc>
                  <a:txBody>
                    <a:bodyPr/>
                    <a:lstStyle/>
                    <a:p>
                      <a:pPr algn="ctr">
                        <a:lnSpc>
                          <a:spcPct val="200000"/>
                        </a:lnSpc>
                        <a:spcAft>
                          <a:spcPts val="0"/>
                        </a:spcAft>
                      </a:pPr>
                      <a:r>
                        <a:rPr lang="es-EC" sz="1600" dirty="0">
                          <a:effectLst/>
                          <a:latin typeface="+mj-lt"/>
                        </a:rPr>
                        <a:t>Establecer nivel de significancia:</a:t>
                      </a:r>
                    </a:p>
                    <a:p>
                      <a:pPr algn="ctr">
                        <a:lnSpc>
                          <a:spcPct val="200000"/>
                        </a:lnSpc>
                        <a:spcAft>
                          <a:spcPts val="0"/>
                        </a:spcAft>
                      </a:pPr>
                      <a:r>
                        <a:rPr lang="es-EC" sz="1600" dirty="0">
                          <a:effectLst/>
                          <a:latin typeface="+mj-lt"/>
                        </a:rPr>
                        <a:t>Nivel de significancia: 0.05</a:t>
                      </a:r>
                      <a:endParaRPr lang="es-EC" sz="1600" dirty="0">
                        <a:effectLst/>
                        <a:latin typeface="+mj-lt"/>
                        <a:ea typeface="Calibri" panose="020F0502020204030204" pitchFamily="34" charset="0"/>
                        <a:cs typeface="Times New Roman" panose="02020603050405020304" pitchFamily="18" charset="0"/>
                      </a:endParaRPr>
                    </a:p>
                  </a:txBody>
                  <a:tcPr marL="68465" marR="68465" marT="0" marB="0"/>
                </a:tc>
              </a:tr>
              <a:tr h="347287">
                <a:tc>
                  <a:txBody>
                    <a:bodyPr/>
                    <a:lstStyle/>
                    <a:p>
                      <a:pPr algn="ctr">
                        <a:lnSpc>
                          <a:spcPct val="200000"/>
                        </a:lnSpc>
                        <a:spcAft>
                          <a:spcPts val="0"/>
                        </a:spcAft>
                      </a:pPr>
                      <a:r>
                        <a:rPr lang="es-EC" sz="1400">
                          <a:effectLst/>
                          <a:latin typeface="+mj-lt"/>
                        </a:rPr>
                        <a:t>3</a:t>
                      </a:r>
                      <a:endParaRPr lang="es-EC" sz="1400">
                        <a:effectLst/>
                        <a:latin typeface="+mj-lt"/>
                        <a:ea typeface="Calibri" panose="020F0502020204030204" pitchFamily="34" charset="0"/>
                        <a:cs typeface="Times New Roman" panose="02020603050405020304" pitchFamily="18" charset="0"/>
                      </a:endParaRPr>
                    </a:p>
                  </a:txBody>
                  <a:tcPr marL="68465" marR="68465" marT="0" marB="0"/>
                </a:tc>
                <a:tc>
                  <a:txBody>
                    <a:bodyPr/>
                    <a:lstStyle/>
                    <a:p>
                      <a:pPr algn="ctr">
                        <a:lnSpc>
                          <a:spcPct val="200000"/>
                        </a:lnSpc>
                        <a:spcAft>
                          <a:spcPts val="0"/>
                        </a:spcAft>
                      </a:pPr>
                      <a:r>
                        <a:rPr lang="es-EC" sz="1600" dirty="0">
                          <a:effectLst/>
                          <a:latin typeface="+mj-lt"/>
                        </a:rPr>
                        <a:t>Selección del estadístico de prueba: R de </a:t>
                      </a:r>
                      <a:r>
                        <a:rPr lang="es-EC" sz="1600" dirty="0" err="1">
                          <a:effectLst/>
                          <a:latin typeface="+mj-lt"/>
                        </a:rPr>
                        <a:t>Kolmogorov</a:t>
                      </a:r>
                      <a:endParaRPr lang="es-EC" sz="1600" dirty="0">
                        <a:effectLst/>
                        <a:latin typeface="+mj-lt"/>
                        <a:ea typeface="Calibri" panose="020F0502020204030204" pitchFamily="34" charset="0"/>
                        <a:cs typeface="Times New Roman" panose="02020603050405020304" pitchFamily="18" charset="0"/>
                      </a:endParaRPr>
                    </a:p>
                  </a:txBody>
                  <a:tcPr marL="68465" marR="68465" marT="0" marB="0"/>
                </a:tc>
              </a:tr>
              <a:tr h="347287">
                <a:tc>
                  <a:txBody>
                    <a:bodyPr/>
                    <a:lstStyle/>
                    <a:p>
                      <a:pPr algn="ctr">
                        <a:lnSpc>
                          <a:spcPct val="200000"/>
                        </a:lnSpc>
                        <a:spcAft>
                          <a:spcPts val="0"/>
                        </a:spcAft>
                      </a:pPr>
                      <a:r>
                        <a:rPr lang="es-EC" sz="1400">
                          <a:effectLst/>
                          <a:latin typeface="+mj-lt"/>
                        </a:rPr>
                        <a:t>4</a:t>
                      </a:r>
                      <a:endParaRPr lang="es-EC" sz="1400">
                        <a:effectLst/>
                        <a:latin typeface="+mj-lt"/>
                        <a:ea typeface="Calibri" panose="020F0502020204030204" pitchFamily="34" charset="0"/>
                        <a:cs typeface="Times New Roman" panose="02020603050405020304" pitchFamily="18" charset="0"/>
                      </a:endParaRPr>
                    </a:p>
                  </a:txBody>
                  <a:tcPr marL="68465" marR="68465" marT="0" marB="0"/>
                </a:tc>
                <a:tc>
                  <a:txBody>
                    <a:bodyPr/>
                    <a:lstStyle/>
                    <a:p>
                      <a:pPr algn="ctr">
                        <a:lnSpc>
                          <a:spcPct val="200000"/>
                        </a:lnSpc>
                        <a:spcAft>
                          <a:spcPts val="0"/>
                        </a:spcAft>
                      </a:pPr>
                      <a:r>
                        <a:rPr lang="es-EC" sz="1600" dirty="0">
                          <a:effectLst/>
                          <a:latin typeface="+mj-lt"/>
                        </a:rPr>
                        <a:t>Valor P: ,000</a:t>
                      </a:r>
                      <a:endParaRPr lang="es-EC" sz="1600" dirty="0">
                        <a:effectLst/>
                        <a:latin typeface="+mj-lt"/>
                        <a:ea typeface="Calibri" panose="020F0502020204030204" pitchFamily="34" charset="0"/>
                        <a:cs typeface="Times New Roman" panose="02020603050405020304" pitchFamily="18" charset="0"/>
                      </a:endParaRPr>
                    </a:p>
                  </a:txBody>
                  <a:tcPr marL="68465" marR="68465" marT="0" marB="0"/>
                </a:tc>
              </a:tr>
              <a:tr h="1374743">
                <a:tc>
                  <a:txBody>
                    <a:bodyPr/>
                    <a:lstStyle/>
                    <a:p>
                      <a:pPr algn="ctr">
                        <a:lnSpc>
                          <a:spcPct val="200000"/>
                        </a:lnSpc>
                        <a:spcAft>
                          <a:spcPts val="0"/>
                        </a:spcAft>
                      </a:pPr>
                      <a:r>
                        <a:rPr lang="es-EC" sz="1400">
                          <a:effectLst/>
                          <a:latin typeface="+mj-lt"/>
                        </a:rPr>
                        <a:t>5</a:t>
                      </a:r>
                      <a:endParaRPr lang="es-EC" sz="1400">
                        <a:effectLst/>
                        <a:latin typeface="+mj-lt"/>
                        <a:ea typeface="Calibri" panose="020F0502020204030204" pitchFamily="34" charset="0"/>
                        <a:cs typeface="Times New Roman" panose="02020603050405020304" pitchFamily="18" charset="0"/>
                      </a:endParaRPr>
                    </a:p>
                  </a:txBody>
                  <a:tcPr marL="68465" marR="68465" marT="0" marB="0"/>
                </a:tc>
                <a:tc>
                  <a:txBody>
                    <a:bodyPr/>
                    <a:lstStyle/>
                    <a:p>
                      <a:pPr algn="ctr">
                        <a:lnSpc>
                          <a:spcPct val="200000"/>
                        </a:lnSpc>
                        <a:spcAft>
                          <a:spcPts val="0"/>
                        </a:spcAft>
                      </a:pPr>
                      <a:r>
                        <a:rPr lang="es-EC" sz="1600" dirty="0">
                          <a:effectLst/>
                          <a:latin typeface="+mj-lt"/>
                        </a:rPr>
                        <a:t>Regla de decisión: 0,00 es menor a 0,05</a:t>
                      </a:r>
                    </a:p>
                    <a:p>
                      <a:pPr algn="ctr">
                        <a:lnSpc>
                          <a:spcPct val="200000"/>
                        </a:lnSpc>
                        <a:spcAft>
                          <a:spcPts val="0"/>
                        </a:spcAft>
                      </a:pPr>
                      <a:r>
                        <a:rPr lang="es-EC" sz="1600" dirty="0">
                          <a:effectLst/>
                          <a:latin typeface="+mj-lt"/>
                        </a:rPr>
                        <a:t>Se acepta la Ha: Existe una relación entre el nivel de ingresos y el tipo de promociones que afectan la experiencia de compra en las aplicaciones digitales de delivery.</a:t>
                      </a:r>
                      <a:endParaRPr lang="es-EC" sz="1600" dirty="0">
                        <a:effectLst/>
                        <a:latin typeface="+mj-lt"/>
                        <a:ea typeface="Calibri" panose="020F0502020204030204" pitchFamily="34" charset="0"/>
                        <a:cs typeface="Times New Roman" panose="02020603050405020304" pitchFamily="18" charset="0"/>
                      </a:endParaRPr>
                    </a:p>
                  </a:txBody>
                  <a:tcPr marL="68465" marR="68465" marT="0" marB="0"/>
                </a:tc>
              </a:tr>
            </a:tbl>
          </a:graphicData>
        </a:graphic>
      </p:graphicFrame>
      <p:sp>
        <p:nvSpPr>
          <p:cNvPr id="10" name="Llamada de flecha a la izquierda 9">
            <a:hlinkClick r:id="rId2" action="ppaction://hlinksldjump"/>
          </p:cNvPr>
          <p:cNvSpPr/>
          <p:nvPr/>
        </p:nvSpPr>
        <p:spPr>
          <a:xfrm>
            <a:off x="11269014" y="6353884"/>
            <a:ext cx="811368" cy="39464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811901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4868" y="294958"/>
            <a:ext cx="4869666" cy="646331"/>
          </a:xfrm>
          <a:prstGeom prst="rect">
            <a:avLst/>
          </a:prstGeom>
        </p:spPr>
        <p:txBody>
          <a:bodyPr wrap="none">
            <a:spAutoFit/>
          </a:bodyPr>
          <a:lstStyle/>
          <a:p>
            <a:r>
              <a:rPr lang="es-ES" sz="3600" dirty="0">
                <a:cs typeface="Times New Roman" panose="02020603050405020304" pitchFamily="18" charset="0"/>
              </a:rPr>
              <a:t>ANÁLISIS </a:t>
            </a:r>
            <a:r>
              <a:rPr lang="es-ES" sz="3600" dirty="0" smtClean="0">
                <a:cs typeface="Times New Roman" panose="02020603050405020304" pitchFamily="18" charset="0"/>
              </a:rPr>
              <a:t>BIVARIADO</a:t>
            </a:r>
            <a:endParaRPr lang="es-ES" sz="3600" dirty="0">
              <a:cs typeface="Times New Roman" panose="02020603050405020304" pitchFamily="18" charset="0"/>
            </a:endParaRPr>
          </a:p>
        </p:txBody>
      </p:sp>
      <p:sp>
        <p:nvSpPr>
          <p:cNvPr id="7" name="Rectángulo">
            <a:extLst>
              <a:ext uri="{FF2B5EF4-FFF2-40B4-BE49-F238E27FC236}">
                <a16:creationId xmlns="" xmlns:a16="http://schemas.microsoft.com/office/drawing/2014/main" id="{E715DAE7-3875-A149-893C-328149E4AD50}"/>
              </a:ext>
            </a:extLst>
          </p:cNvPr>
          <p:cNvSpPr/>
          <p:nvPr/>
        </p:nvSpPr>
        <p:spPr>
          <a:xfrm flipV="1">
            <a:off x="384868" y="89777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pic>
        <p:nvPicPr>
          <p:cNvPr id="8" name="Imagen 7"/>
          <p:cNvPicPr/>
          <p:nvPr/>
        </p:nvPicPr>
        <p:blipFill>
          <a:blip r:embed="rId2"/>
          <a:stretch>
            <a:fillRect/>
          </a:stretch>
        </p:blipFill>
        <p:spPr>
          <a:xfrm>
            <a:off x="5254534" y="897773"/>
            <a:ext cx="6182230" cy="2314679"/>
          </a:xfrm>
          <a:prstGeom prst="rect">
            <a:avLst/>
          </a:prstGeom>
        </p:spPr>
      </p:pic>
      <p:pic>
        <p:nvPicPr>
          <p:cNvPr id="6" name="Imagen 5"/>
          <p:cNvPicPr/>
          <p:nvPr/>
        </p:nvPicPr>
        <p:blipFill>
          <a:blip r:embed="rId3"/>
          <a:stretch>
            <a:fillRect/>
          </a:stretch>
        </p:blipFill>
        <p:spPr>
          <a:xfrm>
            <a:off x="2102552" y="3380337"/>
            <a:ext cx="4856480" cy="3239770"/>
          </a:xfrm>
          <a:prstGeom prst="rect">
            <a:avLst/>
          </a:prstGeom>
        </p:spPr>
      </p:pic>
      <p:sp>
        <p:nvSpPr>
          <p:cNvPr id="9" name="Llamada de flecha a la izquierda 8">
            <a:hlinkClick r:id="rId4" action="ppaction://hlinksldjump"/>
          </p:cNvPr>
          <p:cNvSpPr/>
          <p:nvPr/>
        </p:nvSpPr>
        <p:spPr>
          <a:xfrm>
            <a:off x="11269014" y="6353884"/>
            <a:ext cx="811368" cy="39464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267163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881" y="-154134"/>
            <a:ext cx="11684133" cy="1197727"/>
          </a:xfrm>
        </p:spPr>
        <p:txBody>
          <a:bodyPr>
            <a:normAutofit/>
          </a:bodyPr>
          <a:lstStyle/>
          <a:p>
            <a:r>
              <a:rPr lang="es-ES" sz="3600" dirty="0" smtClean="0">
                <a:cs typeface="Times New Roman" panose="02020603050405020304" pitchFamily="18" charset="0"/>
              </a:rPr>
              <a:t>Capítulo </a:t>
            </a:r>
            <a:r>
              <a:rPr lang="es-ES" sz="3600" dirty="0">
                <a:cs typeface="Times New Roman" panose="02020603050405020304" pitchFamily="18" charset="0"/>
              </a:rPr>
              <a:t>V</a:t>
            </a:r>
            <a:r>
              <a:rPr lang="es-ES" sz="3600" dirty="0" smtClean="0">
                <a:cs typeface="Times New Roman" panose="02020603050405020304" pitchFamily="18" charset="0"/>
              </a:rPr>
              <a:t>: Propuesta</a:t>
            </a:r>
            <a:endParaRPr lang="es-ES" sz="3600" dirty="0">
              <a:cs typeface="Times New Roman" panose="02020603050405020304" pitchFamily="18" charset="0"/>
            </a:endParaRPr>
          </a:p>
        </p:txBody>
      </p:sp>
      <p:sp>
        <p:nvSpPr>
          <p:cNvPr id="3" name="Rectángulo">
            <a:extLst>
              <a:ext uri="{FF2B5EF4-FFF2-40B4-BE49-F238E27FC236}">
                <a16:creationId xmlns="" xmlns:a16="http://schemas.microsoft.com/office/drawing/2014/main" id="{E715DAE7-3875-A149-893C-328149E4AD50}"/>
              </a:ext>
            </a:extLst>
          </p:cNvPr>
          <p:cNvSpPr/>
          <p:nvPr/>
        </p:nvSpPr>
        <p:spPr>
          <a:xfrm flipV="1">
            <a:off x="294716" y="66595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pic>
        <p:nvPicPr>
          <p:cNvPr id="4" name="Picture 2" descr="Cuál es la situación de aplicaciones como Glovo, Rappi, Uber y Cabify  durante la pandemia en Ecuador | Economía | Noticias | El Universo"/>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r="17720"/>
          <a:stretch/>
        </p:blipFill>
        <p:spPr bwMode="auto">
          <a:xfrm>
            <a:off x="6302375" y="87002"/>
            <a:ext cx="5885981" cy="45640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p:cNvGraphicFramePr>
            <a:graphicFrameLocks noGrp="1"/>
          </p:cNvGraphicFramePr>
          <p:nvPr>
            <p:extLst>
              <p:ext uri="{D42A27DB-BD31-4B8C-83A1-F6EECF244321}">
                <p14:modId xmlns:p14="http://schemas.microsoft.com/office/powerpoint/2010/main" val="1688344444"/>
              </p:ext>
            </p:extLst>
          </p:nvPr>
        </p:nvGraphicFramePr>
        <p:xfrm>
          <a:off x="146881" y="1043593"/>
          <a:ext cx="11817592" cy="5502544"/>
        </p:xfrm>
        <a:graphic>
          <a:graphicData uri="http://schemas.openxmlformats.org/drawingml/2006/table">
            <a:tbl>
              <a:tblPr>
                <a:tableStyleId>{775DCB02-9BB8-47FD-8907-85C794F793BA}</a:tableStyleId>
              </a:tblPr>
              <a:tblGrid>
                <a:gridCol w="2195201"/>
                <a:gridCol w="1638080"/>
                <a:gridCol w="1494101"/>
                <a:gridCol w="3245105"/>
                <a:gridCol w="3245105"/>
              </a:tblGrid>
              <a:tr h="512502">
                <a:tc>
                  <a:txBody>
                    <a:bodyPr/>
                    <a:lstStyle/>
                    <a:p>
                      <a:pPr algn="ctr" fontAlgn="ctr"/>
                      <a:r>
                        <a:rPr lang="es-EC" sz="1600" u="none" strike="noStrike" dirty="0">
                          <a:effectLst/>
                        </a:rPr>
                        <a:t>Dimensión Modelo Servqual </a:t>
                      </a:r>
                      <a:endParaRPr lang="es-EC" sz="1600" b="1" i="0" u="none" strike="noStrike" dirty="0">
                        <a:solidFill>
                          <a:srgbClr val="000000"/>
                        </a:solidFill>
                        <a:effectLst/>
                        <a:latin typeface="+mj-lt"/>
                      </a:endParaRPr>
                    </a:p>
                  </a:txBody>
                  <a:tcPr marL="8545" marR="8545" marT="8545" marB="0" anchor="ctr"/>
                </a:tc>
                <a:tc>
                  <a:txBody>
                    <a:bodyPr/>
                    <a:lstStyle/>
                    <a:p>
                      <a:pPr algn="ctr" fontAlgn="ctr"/>
                      <a:r>
                        <a:rPr lang="es-EC" sz="1600" u="none" strike="noStrike">
                          <a:effectLst/>
                        </a:rPr>
                        <a:t>Indicadores</a:t>
                      </a:r>
                      <a:endParaRPr lang="es-EC" sz="1600" b="1" i="0" u="none" strike="noStrike">
                        <a:solidFill>
                          <a:srgbClr val="000000"/>
                        </a:solidFill>
                        <a:effectLst/>
                        <a:latin typeface="+mj-lt"/>
                      </a:endParaRPr>
                    </a:p>
                  </a:txBody>
                  <a:tcPr marL="8545" marR="8545" marT="8545" marB="0" anchor="ctr"/>
                </a:tc>
                <a:tc>
                  <a:txBody>
                    <a:bodyPr/>
                    <a:lstStyle/>
                    <a:p>
                      <a:pPr algn="ctr" fontAlgn="ctr"/>
                      <a:r>
                        <a:rPr lang="es-EC" sz="1600" u="none" strike="noStrike">
                          <a:effectLst/>
                        </a:rPr>
                        <a:t>Calificación </a:t>
                      </a:r>
                      <a:endParaRPr lang="es-EC" sz="1600" b="1" i="0" u="none" strike="noStrike">
                        <a:solidFill>
                          <a:srgbClr val="000000"/>
                        </a:solidFill>
                        <a:effectLst/>
                        <a:latin typeface="+mj-lt"/>
                      </a:endParaRPr>
                    </a:p>
                  </a:txBody>
                  <a:tcPr marL="8545" marR="8545" marT="8545" marB="0" anchor="ctr"/>
                </a:tc>
                <a:tc>
                  <a:txBody>
                    <a:bodyPr/>
                    <a:lstStyle/>
                    <a:p>
                      <a:pPr algn="ctr" fontAlgn="ctr"/>
                      <a:r>
                        <a:rPr lang="es-EC" sz="1600" u="none" strike="noStrike">
                          <a:effectLst/>
                        </a:rPr>
                        <a:t>Objetivo</a:t>
                      </a:r>
                      <a:endParaRPr lang="es-EC" sz="1600" b="1" i="0" u="none" strike="noStrike">
                        <a:solidFill>
                          <a:srgbClr val="000000"/>
                        </a:solidFill>
                        <a:effectLst/>
                        <a:latin typeface="+mj-lt"/>
                      </a:endParaRPr>
                    </a:p>
                  </a:txBody>
                  <a:tcPr marL="8545" marR="8545" marT="8545" marB="0" anchor="ctr"/>
                </a:tc>
                <a:tc>
                  <a:txBody>
                    <a:bodyPr/>
                    <a:lstStyle/>
                    <a:p>
                      <a:pPr algn="ctr" fontAlgn="ctr"/>
                      <a:r>
                        <a:rPr lang="es-EC" sz="1600" u="none" strike="noStrike" dirty="0">
                          <a:effectLst/>
                        </a:rPr>
                        <a:t>Estrategia </a:t>
                      </a:r>
                      <a:endParaRPr lang="es-EC" sz="1600" b="1" i="0" u="none" strike="noStrike" dirty="0">
                        <a:solidFill>
                          <a:srgbClr val="000000"/>
                        </a:solidFill>
                        <a:effectLst/>
                        <a:latin typeface="+mj-lt"/>
                      </a:endParaRPr>
                    </a:p>
                  </a:txBody>
                  <a:tcPr marL="8545" marR="8545" marT="8545" marB="0" anchor="ctr"/>
                </a:tc>
              </a:tr>
              <a:tr h="512502">
                <a:tc rowSpan="6">
                  <a:txBody>
                    <a:bodyPr/>
                    <a:lstStyle/>
                    <a:p>
                      <a:pPr algn="ctr" fontAlgn="ctr"/>
                      <a:r>
                        <a:rPr lang="es-EC" sz="1600" u="none" strike="noStrike" dirty="0">
                          <a:effectLst/>
                        </a:rPr>
                        <a:t>Elementos tangibles </a:t>
                      </a:r>
                      <a:endParaRPr lang="es-EC" sz="1600" b="0" i="0" u="none" strike="noStrike" dirty="0">
                        <a:solidFill>
                          <a:srgbClr val="000000"/>
                        </a:solidFill>
                        <a:effectLst/>
                        <a:latin typeface="+mj-lt"/>
                      </a:endParaRPr>
                    </a:p>
                  </a:txBody>
                  <a:tcPr marL="8545" marR="8545" marT="8545" marB="0" anchor="ctr"/>
                </a:tc>
                <a:tc rowSpan="3">
                  <a:txBody>
                    <a:bodyPr/>
                    <a:lstStyle/>
                    <a:p>
                      <a:pPr algn="ctr" fontAlgn="ctr"/>
                      <a:r>
                        <a:rPr lang="es-EC" sz="1600" u="none" strike="noStrike" dirty="0">
                          <a:effectLst/>
                        </a:rPr>
                        <a:t>Diseño del menú </a:t>
                      </a:r>
                      <a:endParaRPr lang="es-EC" sz="1600" b="0" i="0" u="none" strike="noStrike" dirty="0">
                        <a:solidFill>
                          <a:srgbClr val="000000"/>
                        </a:solidFill>
                        <a:effectLst/>
                        <a:latin typeface="+mj-lt"/>
                      </a:endParaRPr>
                    </a:p>
                  </a:txBody>
                  <a:tcPr marL="8545" marR="8545" marT="8545" marB="0" anchor="ctr"/>
                </a:tc>
                <a:tc rowSpan="3">
                  <a:txBody>
                    <a:bodyPr/>
                    <a:lstStyle/>
                    <a:p>
                      <a:pPr algn="ctr" fontAlgn="ctr"/>
                      <a:r>
                        <a:rPr lang="es-EC" sz="1600" u="none" strike="noStrike">
                          <a:effectLst/>
                        </a:rPr>
                        <a:t>3.75</a:t>
                      </a:r>
                      <a:endParaRPr lang="es-EC" sz="1600" b="0" i="0" u="none" strike="noStrike">
                        <a:solidFill>
                          <a:srgbClr val="000000"/>
                        </a:solidFill>
                        <a:effectLst/>
                        <a:latin typeface="+mj-lt"/>
                      </a:endParaRPr>
                    </a:p>
                  </a:txBody>
                  <a:tcPr marL="8545" marR="8545" marT="8545" marB="0" anchor="ctr"/>
                </a:tc>
                <a:tc rowSpan="3">
                  <a:txBody>
                    <a:bodyPr/>
                    <a:lstStyle/>
                    <a:p>
                      <a:pPr algn="ctr" fontAlgn="ctr"/>
                      <a:r>
                        <a:rPr lang="es-US" sz="1600" u="none" strike="noStrike">
                          <a:effectLst/>
                        </a:rPr>
                        <a:t>Mejorar el diseño del menú de las aplicaciones digitales delivery. </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a:effectLst/>
                        </a:rPr>
                        <a:t>Combinar los textos e imágenes del menú para optimizar la lectura de los usuarios.</a:t>
                      </a:r>
                      <a:endParaRPr lang="es-US" sz="1600" b="0" i="0" u="none" strike="noStrike">
                        <a:solidFill>
                          <a:srgbClr val="000000"/>
                        </a:solidFill>
                        <a:effectLst/>
                        <a:latin typeface="+mj-lt"/>
                      </a:endParaRPr>
                    </a:p>
                  </a:txBody>
                  <a:tcPr marL="8545" marR="8545" marT="8545" marB="0" anchor="ctr"/>
                </a:tc>
              </a:tr>
              <a:tr h="512502">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US" sz="1600" u="none" strike="noStrike" dirty="0">
                          <a:effectLst/>
                        </a:rPr>
                        <a:t>Dictar cursos gratuitos de diseño de menú para los </a:t>
                      </a:r>
                      <a:r>
                        <a:rPr lang="es-US" sz="1600" u="none" strike="noStrike" dirty="0" err="1">
                          <a:effectLst/>
                        </a:rPr>
                        <a:t>partners</a:t>
                      </a:r>
                      <a:r>
                        <a:rPr lang="es-US" sz="1600" u="none" strike="noStrike" dirty="0">
                          <a:effectLst/>
                        </a:rPr>
                        <a:t>.</a:t>
                      </a:r>
                      <a:endParaRPr lang="es-US" sz="1600" b="0" i="0" u="none" strike="noStrike" dirty="0">
                        <a:solidFill>
                          <a:srgbClr val="000000"/>
                        </a:solidFill>
                        <a:effectLst/>
                        <a:latin typeface="+mj-lt"/>
                      </a:endParaRPr>
                    </a:p>
                  </a:txBody>
                  <a:tcPr marL="8545" marR="8545" marT="8545" marB="0" anchor="ctr"/>
                </a:tc>
              </a:tr>
              <a:tr h="512502">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US" sz="1600" u="none" strike="noStrike" dirty="0">
                          <a:effectLst/>
                        </a:rPr>
                        <a:t>Realizar un concurso interno para recolectar propuesta de mejora del menú.</a:t>
                      </a:r>
                      <a:endParaRPr lang="es-US" sz="1600" b="0" i="0" u="none" strike="noStrike" dirty="0">
                        <a:solidFill>
                          <a:srgbClr val="000000"/>
                        </a:solidFill>
                        <a:effectLst/>
                        <a:latin typeface="+mj-lt"/>
                      </a:endParaRPr>
                    </a:p>
                  </a:txBody>
                  <a:tcPr marL="8545" marR="8545" marT="8545" marB="0" anchor="ctr"/>
                </a:tc>
              </a:tr>
              <a:tr h="1260292">
                <a:tc vMerge="1">
                  <a:txBody>
                    <a:bodyPr/>
                    <a:lstStyle/>
                    <a:p>
                      <a:endParaRPr lang="es-EC"/>
                    </a:p>
                  </a:txBody>
                  <a:tcPr/>
                </a:tc>
                <a:tc>
                  <a:txBody>
                    <a:bodyPr/>
                    <a:lstStyle/>
                    <a:p>
                      <a:pPr algn="ctr" fontAlgn="ctr"/>
                      <a:r>
                        <a:rPr lang="es-US" sz="1600" u="none" strike="noStrike">
                          <a:effectLst/>
                        </a:rPr>
                        <a:t>Estado de los insumos de trabajo  </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EC" sz="1600" u="none" strike="noStrike">
                          <a:effectLst/>
                        </a:rPr>
                        <a:t>3.32</a:t>
                      </a:r>
                      <a:endParaRPr lang="es-EC"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a:effectLst/>
                        </a:rPr>
                        <a:t>Cambiar el aspecto de los insumos de trabajo de los motorizados de las aplicaciones digitales de delivery.</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dirty="0">
                          <a:effectLst/>
                        </a:rPr>
                        <a:t>Crear una fábrica </a:t>
                      </a:r>
                      <a:r>
                        <a:rPr lang="es-US" sz="1600" u="none" strike="noStrike" dirty="0" smtClean="0">
                          <a:effectLst/>
                        </a:rPr>
                        <a:t>para reparar </a:t>
                      </a:r>
                      <a:r>
                        <a:rPr lang="es-US" sz="1600" u="none" strike="noStrike" dirty="0">
                          <a:effectLst/>
                        </a:rPr>
                        <a:t>y confeccionar maletas para los motorizados que ofrezcan el servicio totalmente gratis.</a:t>
                      </a:r>
                      <a:endParaRPr lang="es-US" sz="1600" b="0" i="0" u="none" strike="noStrike" dirty="0">
                        <a:solidFill>
                          <a:srgbClr val="000000"/>
                        </a:solidFill>
                        <a:effectLst/>
                        <a:latin typeface="+mj-lt"/>
                      </a:endParaRPr>
                    </a:p>
                  </a:txBody>
                  <a:tcPr marL="8545" marR="8545" marT="8545" marB="0" anchor="ctr"/>
                </a:tc>
              </a:tr>
              <a:tr h="512502">
                <a:tc vMerge="1">
                  <a:txBody>
                    <a:bodyPr/>
                    <a:lstStyle/>
                    <a:p>
                      <a:endParaRPr lang="es-EC"/>
                    </a:p>
                  </a:txBody>
                  <a:tcPr/>
                </a:tc>
                <a:tc rowSpan="2">
                  <a:txBody>
                    <a:bodyPr/>
                    <a:lstStyle/>
                    <a:p>
                      <a:pPr algn="ctr" fontAlgn="ctr"/>
                      <a:r>
                        <a:rPr lang="es-US" sz="1600" u="none" strike="noStrike">
                          <a:effectLst/>
                        </a:rPr>
                        <a:t>Imagen personal de los motorizados delivery</a:t>
                      </a:r>
                      <a:endParaRPr lang="es-US" sz="1600" b="0" i="0" u="none" strike="noStrike">
                        <a:solidFill>
                          <a:srgbClr val="000000"/>
                        </a:solidFill>
                        <a:effectLst/>
                        <a:latin typeface="+mj-lt"/>
                      </a:endParaRPr>
                    </a:p>
                  </a:txBody>
                  <a:tcPr marL="8545" marR="8545" marT="8545" marB="0" anchor="ctr"/>
                </a:tc>
                <a:tc rowSpan="2">
                  <a:txBody>
                    <a:bodyPr/>
                    <a:lstStyle/>
                    <a:p>
                      <a:pPr algn="ctr" fontAlgn="ctr"/>
                      <a:r>
                        <a:rPr lang="es-EC" sz="1600" u="none" strike="noStrike">
                          <a:effectLst/>
                        </a:rPr>
                        <a:t>3.39</a:t>
                      </a:r>
                      <a:endParaRPr lang="es-EC" sz="1600" b="0" i="0" u="none" strike="noStrike">
                        <a:solidFill>
                          <a:srgbClr val="000000"/>
                        </a:solidFill>
                        <a:effectLst/>
                        <a:latin typeface="+mj-lt"/>
                      </a:endParaRPr>
                    </a:p>
                  </a:txBody>
                  <a:tcPr marL="8545" marR="8545" marT="8545" marB="0" anchor="ctr"/>
                </a:tc>
                <a:tc rowSpan="2">
                  <a:txBody>
                    <a:bodyPr/>
                    <a:lstStyle/>
                    <a:p>
                      <a:pPr algn="ctr" fontAlgn="ctr"/>
                      <a:r>
                        <a:rPr lang="es-US" sz="1600" u="none" strike="noStrike">
                          <a:effectLst/>
                        </a:rPr>
                        <a:t>Mejorar la imagen personal de los motorizados de las aplicaciones digitales de delivery para incrementar el prestigio de la marca. </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dirty="0">
                          <a:effectLst/>
                          <a:hlinkClick r:id="rId3" action="ppaction://hlinksldjump"/>
                        </a:rPr>
                        <a:t>Brandear los cascos de los motorizados con el logo de la aplicación.</a:t>
                      </a:r>
                      <a:endParaRPr lang="es-US" sz="1600" b="0" i="0" u="none" strike="noStrike" dirty="0">
                        <a:solidFill>
                          <a:srgbClr val="000000"/>
                        </a:solidFill>
                        <a:effectLst/>
                        <a:latin typeface="+mj-lt"/>
                      </a:endParaRPr>
                    </a:p>
                  </a:txBody>
                  <a:tcPr marL="8545" marR="8545" marT="8545" marB="0" anchor="ctr"/>
                </a:tc>
              </a:tr>
              <a:tr h="997053">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US" sz="1600" u="none" strike="noStrike" dirty="0">
                          <a:effectLst/>
                        </a:rPr>
                        <a:t>Entregar un carnet de identificación a todo el personal motorizado, en conjunto con un </a:t>
                      </a:r>
                      <a:r>
                        <a:rPr lang="es-US" sz="1600" u="none" strike="noStrike" dirty="0" smtClean="0">
                          <a:effectLst/>
                        </a:rPr>
                        <a:t>porta carnet.</a:t>
                      </a:r>
                      <a:endParaRPr lang="es-US" sz="1600" b="0" i="0" u="none" strike="noStrike" dirty="0">
                        <a:solidFill>
                          <a:srgbClr val="000000"/>
                        </a:solidFill>
                        <a:effectLst/>
                        <a:latin typeface="+mj-lt"/>
                      </a:endParaRPr>
                    </a:p>
                  </a:txBody>
                  <a:tcPr marL="8545" marR="8545" marT="8545" marB="0" anchor="ctr"/>
                </a:tc>
              </a:tr>
            </a:tbl>
          </a:graphicData>
        </a:graphic>
      </p:graphicFrame>
      <p:sp>
        <p:nvSpPr>
          <p:cNvPr id="12" name="Llamada de flecha a la izquierda 11">
            <a:hlinkClick r:id="rId4" action="ppaction://hlinksldjump"/>
          </p:cNvPr>
          <p:cNvSpPr/>
          <p:nvPr/>
        </p:nvSpPr>
        <p:spPr>
          <a:xfrm>
            <a:off x="11265047" y="6442099"/>
            <a:ext cx="811368" cy="39464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3558406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881" y="-154134"/>
            <a:ext cx="11684133" cy="1197727"/>
          </a:xfrm>
        </p:spPr>
        <p:txBody>
          <a:bodyPr>
            <a:normAutofit/>
          </a:bodyPr>
          <a:lstStyle/>
          <a:p>
            <a:r>
              <a:rPr lang="es-ES" sz="3600" dirty="0">
                <a:cs typeface="Times New Roman" panose="02020603050405020304" pitchFamily="18" charset="0"/>
              </a:rPr>
              <a:t>Capítulo V: Propuesta</a:t>
            </a:r>
          </a:p>
        </p:txBody>
      </p:sp>
      <p:sp>
        <p:nvSpPr>
          <p:cNvPr id="3" name="Rectángulo">
            <a:extLst>
              <a:ext uri="{FF2B5EF4-FFF2-40B4-BE49-F238E27FC236}">
                <a16:creationId xmlns="" xmlns:a16="http://schemas.microsoft.com/office/drawing/2014/main" id="{E715DAE7-3875-A149-893C-328149E4AD50}"/>
              </a:ext>
            </a:extLst>
          </p:cNvPr>
          <p:cNvSpPr/>
          <p:nvPr/>
        </p:nvSpPr>
        <p:spPr>
          <a:xfrm flipV="1">
            <a:off x="294716" y="66595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pic>
        <p:nvPicPr>
          <p:cNvPr id="4" name="Picture 2" descr="Cuál es la situación de aplicaciones como Glovo, Rappi, Uber y Cabify  durante la pandemia en Ecuador | Economía | Noticias | El Universo"/>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r="17720"/>
          <a:stretch/>
        </p:blipFill>
        <p:spPr bwMode="auto">
          <a:xfrm>
            <a:off x="6302375" y="87002"/>
            <a:ext cx="5885981" cy="45640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3627887113"/>
              </p:ext>
            </p:extLst>
          </p:nvPr>
        </p:nvGraphicFramePr>
        <p:xfrm>
          <a:off x="249777" y="953441"/>
          <a:ext cx="11759908" cy="5444703"/>
        </p:xfrm>
        <a:graphic>
          <a:graphicData uri="http://schemas.openxmlformats.org/drawingml/2006/table">
            <a:tbl>
              <a:tblPr>
                <a:tableStyleId>{775DCB02-9BB8-47FD-8907-85C794F793BA}</a:tableStyleId>
              </a:tblPr>
              <a:tblGrid>
                <a:gridCol w="2113633"/>
                <a:gridCol w="1700937"/>
                <a:gridCol w="1486808"/>
                <a:gridCol w="3229265"/>
                <a:gridCol w="3229265"/>
              </a:tblGrid>
              <a:tr h="309316">
                <a:tc>
                  <a:txBody>
                    <a:bodyPr/>
                    <a:lstStyle/>
                    <a:p>
                      <a:pPr algn="ctr" fontAlgn="ctr"/>
                      <a:r>
                        <a:rPr lang="es-EC" sz="1600" u="none" strike="noStrike" dirty="0">
                          <a:effectLst/>
                        </a:rPr>
                        <a:t>Dimensión Modelo Servqual </a:t>
                      </a:r>
                      <a:endParaRPr lang="es-EC" sz="1600" b="1" i="0" u="none" strike="noStrike" dirty="0">
                        <a:solidFill>
                          <a:srgbClr val="000000"/>
                        </a:solidFill>
                        <a:effectLst/>
                        <a:latin typeface="+mj-lt"/>
                      </a:endParaRPr>
                    </a:p>
                  </a:txBody>
                  <a:tcPr marL="8545" marR="8545" marT="8545" marB="0" anchor="ctr"/>
                </a:tc>
                <a:tc>
                  <a:txBody>
                    <a:bodyPr/>
                    <a:lstStyle/>
                    <a:p>
                      <a:pPr algn="ctr" fontAlgn="ctr"/>
                      <a:r>
                        <a:rPr lang="es-EC" sz="1600" u="none" strike="noStrike">
                          <a:effectLst/>
                        </a:rPr>
                        <a:t>Indicadores</a:t>
                      </a:r>
                      <a:endParaRPr lang="es-EC" sz="1600" b="1" i="0" u="none" strike="noStrike">
                        <a:solidFill>
                          <a:srgbClr val="000000"/>
                        </a:solidFill>
                        <a:effectLst/>
                        <a:latin typeface="+mj-lt"/>
                      </a:endParaRPr>
                    </a:p>
                  </a:txBody>
                  <a:tcPr marL="8545" marR="8545" marT="8545" marB="0" anchor="ctr"/>
                </a:tc>
                <a:tc>
                  <a:txBody>
                    <a:bodyPr/>
                    <a:lstStyle/>
                    <a:p>
                      <a:pPr algn="ctr" fontAlgn="ctr"/>
                      <a:r>
                        <a:rPr lang="es-EC" sz="1600" u="none" strike="noStrike">
                          <a:effectLst/>
                        </a:rPr>
                        <a:t>Calificación </a:t>
                      </a:r>
                      <a:endParaRPr lang="es-EC" sz="1600" b="1" i="0" u="none" strike="noStrike">
                        <a:solidFill>
                          <a:srgbClr val="000000"/>
                        </a:solidFill>
                        <a:effectLst/>
                        <a:latin typeface="+mj-lt"/>
                      </a:endParaRPr>
                    </a:p>
                  </a:txBody>
                  <a:tcPr marL="8545" marR="8545" marT="8545" marB="0" anchor="ctr"/>
                </a:tc>
                <a:tc>
                  <a:txBody>
                    <a:bodyPr/>
                    <a:lstStyle/>
                    <a:p>
                      <a:pPr algn="ctr" fontAlgn="ctr"/>
                      <a:r>
                        <a:rPr lang="es-EC" sz="1600" u="none" strike="noStrike" dirty="0">
                          <a:effectLst/>
                        </a:rPr>
                        <a:t>Objetivo</a:t>
                      </a:r>
                      <a:endParaRPr lang="es-EC" sz="1600" b="1" i="0" u="none" strike="noStrike" dirty="0">
                        <a:solidFill>
                          <a:srgbClr val="000000"/>
                        </a:solidFill>
                        <a:effectLst/>
                        <a:latin typeface="+mj-lt"/>
                      </a:endParaRPr>
                    </a:p>
                  </a:txBody>
                  <a:tcPr marL="8545" marR="8545" marT="8545" marB="0" anchor="ctr"/>
                </a:tc>
                <a:tc>
                  <a:txBody>
                    <a:bodyPr/>
                    <a:lstStyle/>
                    <a:p>
                      <a:pPr algn="ctr" fontAlgn="ctr"/>
                      <a:r>
                        <a:rPr lang="es-EC" sz="1600" u="none" strike="noStrike" dirty="0">
                          <a:effectLst/>
                        </a:rPr>
                        <a:t>Estrategia </a:t>
                      </a:r>
                      <a:endParaRPr lang="es-EC" sz="1600" b="1" i="0" u="none" strike="noStrike" dirty="0">
                        <a:solidFill>
                          <a:srgbClr val="000000"/>
                        </a:solidFill>
                        <a:effectLst/>
                        <a:latin typeface="+mj-lt"/>
                      </a:endParaRPr>
                    </a:p>
                  </a:txBody>
                  <a:tcPr marL="8545" marR="8545" marT="8545" marB="0" anchor="ctr"/>
                </a:tc>
              </a:tr>
              <a:tr h="459701">
                <a:tc rowSpan="7">
                  <a:txBody>
                    <a:bodyPr/>
                    <a:lstStyle/>
                    <a:p>
                      <a:pPr algn="ctr" fontAlgn="ctr"/>
                      <a:r>
                        <a:rPr lang="es-EC" sz="1600" u="none" strike="noStrike">
                          <a:effectLst/>
                        </a:rPr>
                        <a:t>Empatía </a:t>
                      </a:r>
                      <a:endParaRPr lang="es-EC" sz="1600" b="0" i="0" u="none" strike="noStrike">
                        <a:solidFill>
                          <a:srgbClr val="000000"/>
                        </a:solidFill>
                        <a:effectLst/>
                        <a:latin typeface="+mj-lt"/>
                      </a:endParaRPr>
                    </a:p>
                  </a:txBody>
                  <a:tcPr marL="8545" marR="8545" marT="8545" marB="0" anchor="ctr"/>
                </a:tc>
                <a:tc rowSpan="2">
                  <a:txBody>
                    <a:bodyPr/>
                    <a:lstStyle/>
                    <a:p>
                      <a:pPr algn="ctr" fontAlgn="ctr"/>
                      <a:r>
                        <a:rPr lang="es-US" sz="1600" u="none" strike="noStrike" dirty="0">
                          <a:effectLst/>
                        </a:rPr>
                        <a:t>Información completa y adecuada de los productos </a:t>
                      </a:r>
                      <a:endParaRPr lang="es-US" sz="1600" b="0" i="0" u="none" strike="noStrike" dirty="0">
                        <a:solidFill>
                          <a:srgbClr val="000000"/>
                        </a:solidFill>
                        <a:effectLst/>
                        <a:latin typeface="+mj-lt"/>
                      </a:endParaRPr>
                    </a:p>
                  </a:txBody>
                  <a:tcPr marL="8545" marR="8545" marT="8545" marB="0" anchor="ctr"/>
                </a:tc>
                <a:tc rowSpan="2">
                  <a:txBody>
                    <a:bodyPr/>
                    <a:lstStyle/>
                    <a:p>
                      <a:pPr algn="ctr" fontAlgn="ctr"/>
                      <a:r>
                        <a:rPr lang="es-EC" sz="1600" u="none" strike="noStrike" dirty="0">
                          <a:effectLst/>
                        </a:rPr>
                        <a:t>3.53</a:t>
                      </a:r>
                      <a:endParaRPr lang="es-EC" sz="1600" b="0" i="0" u="none" strike="noStrike" dirty="0">
                        <a:solidFill>
                          <a:srgbClr val="000000"/>
                        </a:solidFill>
                        <a:effectLst/>
                        <a:latin typeface="+mj-lt"/>
                      </a:endParaRPr>
                    </a:p>
                  </a:txBody>
                  <a:tcPr marL="8545" marR="8545" marT="8545" marB="0" anchor="ctr"/>
                </a:tc>
                <a:tc rowSpan="2">
                  <a:txBody>
                    <a:bodyPr/>
                    <a:lstStyle/>
                    <a:p>
                      <a:pPr algn="ctr" fontAlgn="ctr"/>
                      <a:r>
                        <a:rPr lang="es-US" sz="1600" u="none" strike="noStrike">
                          <a:effectLst/>
                        </a:rPr>
                        <a:t>Brindar información completa y adecuada de los productos dentro del menú con el fin de crear un proceso de compra amigable con el usuario.</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a:effectLst/>
                        </a:rPr>
                        <a:t>Crear un canal personalizado de ayuda, especializado en brindar información de los productos ofertados.</a:t>
                      </a:r>
                      <a:endParaRPr lang="es-US" sz="1600" b="0" i="0" u="none" strike="noStrike">
                        <a:solidFill>
                          <a:srgbClr val="000000"/>
                        </a:solidFill>
                        <a:effectLst/>
                        <a:latin typeface="+mj-lt"/>
                      </a:endParaRPr>
                    </a:p>
                  </a:txBody>
                  <a:tcPr marL="8545" marR="8545" marT="8545" marB="0" anchor="ctr"/>
                </a:tc>
              </a:tr>
              <a:tr h="751928">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600" u="none" strike="noStrike">
                          <a:effectLst/>
                        </a:rPr>
                        <a:t>Entregar sampling.</a:t>
                      </a:r>
                      <a:endParaRPr lang="es-EC" sz="1600" b="0" i="0" u="none" strike="noStrike">
                        <a:solidFill>
                          <a:srgbClr val="000000"/>
                        </a:solidFill>
                        <a:effectLst/>
                        <a:latin typeface="+mj-lt"/>
                      </a:endParaRPr>
                    </a:p>
                  </a:txBody>
                  <a:tcPr marL="8545" marR="8545" marT="8545" marB="0" anchor="ctr"/>
                </a:tc>
              </a:tr>
              <a:tr h="309316">
                <a:tc vMerge="1">
                  <a:txBody>
                    <a:bodyPr/>
                    <a:lstStyle/>
                    <a:p>
                      <a:endParaRPr lang="es-EC"/>
                    </a:p>
                  </a:txBody>
                  <a:tcPr/>
                </a:tc>
                <a:tc rowSpan="2">
                  <a:txBody>
                    <a:bodyPr/>
                    <a:lstStyle/>
                    <a:p>
                      <a:pPr algn="ctr" fontAlgn="ctr"/>
                      <a:r>
                        <a:rPr lang="es-EC" sz="1600" u="none" strike="noStrike">
                          <a:effectLst/>
                        </a:rPr>
                        <a:t>Servicio del personal motorizado </a:t>
                      </a:r>
                      <a:endParaRPr lang="es-EC" sz="1600" b="0" i="0" u="none" strike="noStrike">
                        <a:solidFill>
                          <a:srgbClr val="000000"/>
                        </a:solidFill>
                        <a:effectLst/>
                        <a:latin typeface="+mj-lt"/>
                      </a:endParaRPr>
                    </a:p>
                  </a:txBody>
                  <a:tcPr marL="8545" marR="8545" marT="8545" marB="0" anchor="ctr"/>
                </a:tc>
                <a:tc rowSpan="2">
                  <a:txBody>
                    <a:bodyPr/>
                    <a:lstStyle/>
                    <a:p>
                      <a:pPr algn="ctr" fontAlgn="ctr"/>
                      <a:r>
                        <a:rPr lang="es-EC" sz="1600" u="none" strike="noStrike">
                          <a:effectLst/>
                        </a:rPr>
                        <a:t>3.82</a:t>
                      </a:r>
                      <a:endParaRPr lang="es-EC" sz="1600" b="0" i="0" u="none" strike="noStrike">
                        <a:solidFill>
                          <a:srgbClr val="000000"/>
                        </a:solidFill>
                        <a:effectLst/>
                        <a:latin typeface="+mj-lt"/>
                      </a:endParaRPr>
                    </a:p>
                  </a:txBody>
                  <a:tcPr marL="8545" marR="8545" marT="8545" marB="0" anchor="ctr"/>
                </a:tc>
                <a:tc rowSpan="2">
                  <a:txBody>
                    <a:bodyPr/>
                    <a:lstStyle/>
                    <a:p>
                      <a:pPr algn="ctr" fontAlgn="ctr"/>
                      <a:r>
                        <a:rPr lang="es-US" sz="1600" u="none" strike="noStrike">
                          <a:effectLst/>
                        </a:rPr>
                        <a:t>Mejorar el servicio del personal motorizado para superar las expectativas generadas.</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a:effectLst/>
                        </a:rPr>
                        <a:t>Capacitar y evaluar constantemente al personal motorizado en temas de calidad de servicio.</a:t>
                      </a:r>
                      <a:endParaRPr lang="es-US" sz="1600" b="0" i="0" u="none" strike="noStrike">
                        <a:solidFill>
                          <a:srgbClr val="000000"/>
                        </a:solidFill>
                        <a:effectLst/>
                        <a:latin typeface="+mj-lt"/>
                      </a:endParaRPr>
                    </a:p>
                  </a:txBody>
                  <a:tcPr marL="8545" marR="8545" marT="8545" marB="0" anchor="ctr"/>
                </a:tc>
              </a:tr>
              <a:tr h="451157">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US" sz="1600" u="none" strike="noStrike">
                          <a:effectLst/>
                        </a:rPr>
                        <a:t>Reconocer el desempeño de los motorizados cada mes.</a:t>
                      </a:r>
                      <a:endParaRPr lang="es-US" sz="1600" b="0" i="0" u="none" strike="noStrike">
                        <a:solidFill>
                          <a:srgbClr val="000000"/>
                        </a:solidFill>
                        <a:effectLst/>
                        <a:latin typeface="+mj-lt"/>
                      </a:endParaRPr>
                    </a:p>
                  </a:txBody>
                  <a:tcPr marL="8545" marR="8545" marT="8545" marB="0" anchor="ctr"/>
                </a:tc>
              </a:tr>
              <a:tr h="309316">
                <a:tc vMerge="1">
                  <a:txBody>
                    <a:bodyPr/>
                    <a:lstStyle/>
                    <a:p>
                      <a:endParaRPr lang="es-EC"/>
                    </a:p>
                  </a:txBody>
                  <a:tcPr/>
                </a:tc>
                <a:tc rowSpan="3">
                  <a:txBody>
                    <a:bodyPr/>
                    <a:lstStyle/>
                    <a:p>
                      <a:pPr algn="ctr" fontAlgn="ctr"/>
                      <a:r>
                        <a:rPr lang="es-EC" sz="1600" u="none" strike="noStrike">
                          <a:effectLst/>
                        </a:rPr>
                        <a:t>Promociones ofertadas  </a:t>
                      </a:r>
                      <a:endParaRPr lang="es-EC" sz="1600" b="0" i="0" u="none" strike="noStrike">
                        <a:solidFill>
                          <a:srgbClr val="000000"/>
                        </a:solidFill>
                        <a:effectLst/>
                        <a:latin typeface="+mj-lt"/>
                      </a:endParaRPr>
                    </a:p>
                  </a:txBody>
                  <a:tcPr marL="8545" marR="8545" marT="8545" marB="0" anchor="ctr"/>
                </a:tc>
                <a:tc rowSpan="3">
                  <a:txBody>
                    <a:bodyPr/>
                    <a:lstStyle/>
                    <a:p>
                      <a:pPr algn="ctr" fontAlgn="ctr"/>
                      <a:r>
                        <a:rPr lang="es-EC" sz="1600" u="none" strike="noStrike">
                          <a:effectLst/>
                        </a:rPr>
                        <a:t>3.63</a:t>
                      </a:r>
                      <a:endParaRPr lang="es-EC" sz="1600" b="0" i="0" u="none" strike="noStrike">
                        <a:solidFill>
                          <a:srgbClr val="000000"/>
                        </a:solidFill>
                        <a:effectLst/>
                        <a:latin typeface="+mj-lt"/>
                      </a:endParaRPr>
                    </a:p>
                  </a:txBody>
                  <a:tcPr marL="8545" marR="8545" marT="8545" marB="0" anchor="ctr"/>
                </a:tc>
                <a:tc rowSpan="3">
                  <a:txBody>
                    <a:bodyPr/>
                    <a:lstStyle/>
                    <a:p>
                      <a:pPr algn="ctr" fontAlgn="ctr"/>
                      <a:r>
                        <a:rPr lang="es-US" sz="1600" u="none" strike="noStrike">
                          <a:effectLst/>
                        </a:rPr>
                        <a:t>Mejorar las promociones ofertadas dentro del menú para los usuarios de las aplicaciones digitales de delivery.</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a:effectLst/>
                        </a:rPr>
                        <a:t>Crear campañas por cada día de la semana, enfocada al monto de ventas de cada parthers.</a:t>
                      </a:r>
                      <a:endParaRPr lang="es-US" sz="1600" b="0" i="0" u="none" strike="noStrike">
                        <a:solidFill>
                          <a:srgbClr val="000000"/>
                        </a:solidFill>
                        <a:effectLst/>
                        <a:latin typeface="+mj-lt"/>
                      </a:endParaRPr>
                    </a:p>
                  </a:txBody>
                  <a:tcPr marL="8545" marR="8545" marT="8545" marB="0" anchor="ctr"/>
                </a:tc>
              </a:tr>
              <a:tr h="30931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US" sz="1600" u="none" strike="noStrike">
                          <a:effectLst/>
                        </a:rPr>
                        <a:t>Crear descuentos por primera compra a usuarios nuevos.</a:t>
                      </a:r>
                      <a:endParaRPr lang="es-US" sz="1600" b="0" i="0" u="none" strike="noStrike">
                        <a:solidFill>
                          <a:srgbClr val="000000"/>
                        </a:solidFill>
                        <a:effectLst/>
                        <a:latin typeface="+mj-lt"/>
                      </a:endParaRPr>
                    </a:p>
                  </a:txBody>
                  <a:tcPr marL="8545" marR="8545" marT="8545" marB="0" anchor="ctr"/>
                </a:tc>
              </a:tr>
              <a:tr h="307607">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US" sz="1600" u="none" strike="noStrike" dirty="0">
                          <a:effectLst/>
                        </a:rPr>
                        <a:t>Plan de recompensas para usuarios frecuentes.</a:t>
                      </a:r>
                      <a:endParaRPr lang="es-US" sz="1600" b="0" i="0" u="none" strike="noStrike" dirty="0">
                        <a:solidFill>
                          <a:srgbClr val="000000"/>
                        </a:solidFill>
                        <a:effectLst/>
                        <a:latin typeface="+mj-lt"/>
                      </a:endParaRPr>
                    </a:p>
                  </a:txBody>
                  <a:tcPr marL="8545" marR="8545" marT="8545" marB="0" anchor="ctr"/>
                </a:tc>
              </a:tr>
            </a:tbl>
          </a:graphicData>
        </a:graphic>
      </p:graphicFrame>
      <p:sp>
        <p:nvSpPr>
          <p:cNvPr id="7" name="Llamada de flecha a la izquierda 6">
            <a:hlinkClick r:id="rId3" action="ppaction://hlinksldjump"/>
          </p:cNvPr>
          <p:cNvSpPr/>
          <p:nvPr/>
        </p:nvSpPr>
        <p:spPr>
          <a:xfrm>
            <a:off x="11265047" y="6442099"/>
            <a:ext cx="811368" cy="39464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4052093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881" y="-154134"/>
            <a:ext cx="11684133" cy="1197727"/>
          </a:xfrm>
        </p:spPr>
        <p:txBody>
          <a:bodyPr>
            <a:normAutofit/>
          </a:bodyPr>
          <a:lstStyle/>
          <a:p>
            <a:r>
              <a:rPr lang="es-ES" sz="3600" dirty="0">
                <a:cs typeface="Times New Roman" panose="02020603050405020304" pitchFamily="18" charset="0"/>
              </a:rPr>
              <a:t>Capítulo V: Propuesta</a:t>
            </a:r>
          </a:p>
        </p:txBody>
      </p:sp>
      <p:sp>
        <p:nvSpPr>
          <p:cNvPr id="3" name="Rectángulo">
            <a:extLst>
              <a:ext uri="{FF2B5EF4-FFF2-40B4-BE49-F238E27FC236}">
                <a16:creationId xmlns="" xmlns:a16="http://schemas.microsoft.com/office/drawing/2014/main" id="{E715DAE7-3875-A149-893C-328149E4AD50}"/>
              </a:ext>
            </a:extLst>
          </p:cNvPr>
          <p:cNvSpPr/>
          <p:nvPr/>
        </p:nvSpPr>
        <p:spPr>
          <a:xfrm flipV="1">
            <a:off x="294716" y="66595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pic>
        <p:nvPicPr>
          <p:cNvPr id="4" name="Picture 2" descr="Cuál es la situación de aplicaciones como Glovo, Rappi, Uber y Cabify  durante la pandemia en Ecuador | Economía | Noticias | El Universo"/>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r="17720"/>
          <a:stretch/>
        </p:blipFill>
        <p:spPr bwMode="auto">
          <a:xfrm>
            <a:off x="6302375" y="87002"/>
            <a:ext cx="5885981" cy="45640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3041932806"/>
              </p:ext>
            </p:extLst>
          </p:nvPr>
        </p:nvGraphicFramePr>
        <p:xfrm>
          <a:off x="503349" y="1284729"/>
          <a:ext cx="11074757" cy="5051678"/>
        </p:xfrm>
        <a:graphic>
          <a:graphicData uri="http://schemas.openxmlformats.org/drawingml/2006/table">
            <a:tbl>
              <a:tblPr>
                <a:tableStyleId>{775DCB02-9BB8-47FD-8907-85C794F793BA}</a:tableStyleId>
              </a:tblPr>
              <a:tblGrid>
                <a:gridCol w="2114806"/>
                <a:gridCol w="1477521"/>
                <a:gridCol w="1400184"/>
                <a:gridCol w="3041123"/>
                <a:gridCol w="3041123"/>
              </a:tblGrid>
              <a:tr h="565626">
                <a:tc>
                  <a:txBody>
                    <a:bodyPr/>
                    <a:lstStyle/>
                    <a:p>
                      <a:pPr algn="ctr" fontAlgn="ctr"/>
                      <a:r>
                        <a:rPr lang="es-EC" sz="1600" u="none" strike="noStrike" dirty="0">
                          <a:effectLst/>
                        </a:rPr>
                        <a:t>Dimensión Modelo Servqual </a:t>
                      </a:r>
                      <a:endParaRPr lang="es-EC" sz="1600" b="1" i="0" u="none" strike="noStrike" dirty="0">
                        <a:solidFill>
                          <a:srgbClr val="000000"/>
                        </a:solidFill>
                        <a:effectLst/>
                        <a:latin typeface="+mj-lt"/>
                      </a:endParaRPr>
                    </a:p>
                  </a:txBody>
                  <a:tcPr marL="8545" marR="8545" marT="8545" marB="0" anchor="ctr"/>
                </a:tc>
                <a:tc>
                  <a:txBody>
                    <a:bodyPr/>
                    <a:lstStyle/>
                    <a:p>
                      <a:pPr algn="ctr" fontAlgn="ctr"/>
                      <a:r>
                        <a:rPr lang="es-EC" sz="1600" u="none" strike="noStrike" dirty="0">
                          <a:effectLst/>
                        </a:rPr>
                        <a:t>Indicadores</a:t>
                      </a:r>
                      <a:endParaRPr lang="es-EC" sz="1600" b="1" i="0" u="none" strike="noStrike" dirty="0">
                        <a:solidFill>
                          <a:srgbClr val="000000"/>
                        </a:solidFill>
                        <a:effectLst/>
                        <a:latin typeface="+mj-lt"/>
                      </a:endParaRPr>
                    </a:p>
                  </a:txBody>
                  <a:tcPr marL="8545" marR="8545" marT="8545" marB="0" anchor="ctr"/>
                </a:tc>
                <a:tc>
                  <a:txBody>
                    <a:bodyPr/>
                    <a:lstStyle/>
                    <a:p>
                      <a:pPr algn="ctr" fontAlgn="ctr"/>
                      <a:r>
                        <a:rPr lang="es-EC" sz="1600" u="none" strike="noStrike" dirty="0">
                          <a:effectLst/>
                        </a:rPr>
                        <a:t>Calificación </a:t>
                      </a:r>
                      <a:endParaRPr lang="es-EC" sz="1600" b="1" i="0" u="none" strike="noStrike" dirty="0">
                        <a:solidFill>
                          <a:srgbClr val="000000"/>
                        </a:solidFill>
                        <a:effectLst/>
                        <a:latin typeface="+mj-lt"/>
                      </a:endParaRPr>
                    </a:p>
                  </a:txBody>
                  <a:tcPr marL="8545" marR="8545" marT="8545" marB="0" anchor="ctr"/>
                </a:tc>
                <a:tc>
                  <a:txBody>
                    <a:bodyPr/>
                    <a:lstStyle/>
                    <a:p>
                      <a:pPr algn="ctr" fontAlgn="ctr"/>
                      <a:r>
                        <a:rPr lang="es-EC" sz="1600" u="none" strike="noStrike">
                          <a:effectLst/>
                        </a:rPr>
                        <a:t>Objetivo</a:t>
                      </a:r>
                      <a:endParaRPr lang="es-EC" sz="1600" b="1" i="0" u="none" strike="noStrike">
                        <a:solidFill>
                          <a:srgbClr val="000000"/>
                        </a:solidFill>
                        <a:effectLst/>
                        <a:latin typeface="+mj-lt"/>
                      </a:endParaRPr>
                    </a:p>
                  </a:txBody>
                  <a:tcPr marL="8545" marR="8545" marT="8545" marB="0" anchor="ctr"/>
                </a:tc>
                <a:tc>
                  <a:txBody>
                    <a:bodyPr/>
                    <a:lstStyle/>
                    <a:p>
                      <a:pPr algn="ctr" fontAlgn="ctr"/>
                      <a:r>
                        <a:rPr lang="es-EC" sz="1600" u="none" strike="noStrike" dirty="0">
                          <a:effectLst/>
                        </a:rPr>
                        <a:t>Estrategia </a:t>
                      </a:r>
                      <a:endParaRPr lang="es-EC" sz="1600" b="1" i="0" u="none" strike="noStrike" dirty="0">
                        <a:solidFill>
                          <a:srgbClr val="000000"/>
                        </a:solidFill>
                        <a:effectLst/>
                        <a:latin typeface="+mj-lt"/>
                      </a:endParaRPr>
                    </a:p>
                  </a:txBody>
                  <a:tcPr marL="8545" marR="8545" marT="8545" marB="0" anchor="ctr"/>
                </a:tc>
              </a:tr>
              <a:tr h="1399456">
                <a:tc rowSpan="4">
                  <a:txBody>
                    <a:bodyPr/>
                    <a:lstStyle/>
                    <a:p>
                      <a:pPr algn="ctr" fontAlgn="ctr"/>
                      <a:r>
                        <a:rPr lang="es-EC" sz="1600" u="none" strike="noStrike">
                          <a:effectLst/>
                        </a:rPr>
                        <a:t>Sensibilidad </a:t>
                      </a:r>
                      <a:endParaRPr lang="es-EC" sz="1600" b="0" i="0" u="none" strike="noStrike">
                        <a:solidFill>
                          <a:srgbClr val="000000"/>
                        </a:solidFill>
                        <a:effectLst/>
                        <a:latin typeface="+mj-lt"/>
                      </a:endParaRPr>
                    </a:p>
                  </a:txBody>
                  <a:tcPr marL="8545" marR="8545" marT="8545" marB="0" anchor="ctr"/>
                </a:tc>
                <a:tc>
                  <a:txBody>
                    <a:bodyPr/>
                    <a:lstStyle/>
                    <a:p>
                      <a:pPr algn="ctr" fontAlgn="ctr"/>
                      <a:r>
                        <a:rPr lang="es-EC" sz="1600" u="none" strike="noStrike" dirty="0">
                          <a:effectLst/>
                        </a:rPr>
                        <a:t>Tiempo en la aplicación</a:t>
                      </a:r>
                      <a:endParaRPr lang="es-EC" sz="1600" b="0" i="0" u="none" strike="noStrike" dirty="0">
                        <a:solidFill>
                          <a:srgbClr val="000000"/>
                        </a:solidFill>
                        <a:effectLst/>
                        <a:latin typeface="+mj-lt"/>
                      </a:endParaRPr>
                    </a:p>
                  </a:txBody>
                  <a:tcPr marL="8545" marR="8545" marT="8545" marB="0" anchor="ctr"/>
                </a:tc>
                <a:tc>
                  <a:txBody>
                    <a:bodyPr/>
                    <a:lstStyle/>
                    <a:p>
                      <a:pPr algn="ctr" fontAlgn="ctr"/>
                      <a:r>
                        <a:rPr lang="es-EC" sz="1600" u="none" strike="noStrike">
                          <a:effectLst/>
                        </a:rPr>
                        <a:t>3.54</a:t>
                      </a:r>
                      <a:endParaRPr lang="es-EC"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a:effectLst/>
                        </a:rPr>
                        <a:t>Simplificar el proceso de compra para reducir el tiempo de permanencia dentro de las aplicaciones digitales de delivery.</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a:effectLst/>
                        </a:rPr>
                        <a:t>Crear una categoría, en las primeras opciones del menú principal, con los productos favoritos de restaurantes seleccionados.</a:t>
                      </a:r>
                      <a:endParaRPr lang="es-US" sz="1600" b="0" i="0" u="none" strike="noStrike">
                        <a:solidFill>
                          <a:srgbClr val="000000"/>
                        </a:solidFill>
                        <a:effectLst/>
                        <a:latin typeface="+mj-lt"/>
                      </a:endParaRPr>
                    </a:p>
                  </a:txBody>
                  <a:tcPr marL="8545" marR="8545" marT="8545" marB="0" anchor="ctr"/>
                </a:tc>
              </a:tr>
              <a:tr h="843570">
                <a:tc vMerge="1">
                  <a:txBody>
                    <a:bodyPr/>
                    <a:lstStyle/>
                    <a:p>
                      <a:endParaRPr lang="es-EC"/>
                    </a:p>
                  </a:txBody>
                  <a:tcPr/>
                </a:tc>
                <a:tc rowSpan="2">
                  <a:txBody>
                    <a:bodyPr/>
                    <a:lstStyle/>
                    <a:p>
                      <a:pPr algn="ctr" fontAlgn="ctr"/>
                      <a:r>
                        <a:rPr lang="es-EC" sz="1600" u="none" strike="noStrike">
                          <a:effectLst/>
                        </a:rPr>
                        <a:t>Resolución de requerimientos </a:t>
                      </a:r>
                      <a:endParaRPr lang="es-EC" sz="1600" b="0" i="0" u="none" strike="noStrike">
                        <a:solidFill>
                          <a:srgbClr val="000000"/>
                        </a:solidFill>
                        <a:effectLst/>
                        <a:latin typeface="+mj-lt"/>
                      </a:endParaRPr>
                    </a:p>
                  </a:txBody>
                  <a:tcPr marL="8545" marR="8545" marT="8545" marB="0" anchor="ctr"/>
                </a:tc>
                <a:tc rowSpan="2">
                  <a:txBody>
                    <a:bodyPr/>
                    <a:lstStyle/>
                    <a:p>
                      <a:pPr algn="ctr" fontAlgn="ctr"/>
                      <a:r>
                        <a:rPr lang="es-EC" sz="1600" u="none" strike="noStrike">
                          <a:effectLst/>
                        </a:rPr>
                        <a:t>3.36</a:t>
                      </a:r>
                      <a:endParaRPr lang="es-EC" sz="1600" b="0" i="0" u="none" strike="noStrike">
                        <a:solidFill>
                          <a:srgbClr val="000000"/>
                        </a:solidFill>
                        <a:effectLst/>
                        <a:latin typeface="+mj-lt"/>
                      </a:endParaRPr>
                    </a:p>
                  </a:txBody>
                  <a:tcPr marL="8545" marR="8545" marT="8545" marB="0" anchor="ctr"/>
                </a:tc>
                <a:tc rowSpan="2">
                  <a:txBody>
                    <a:bodyPr/>
                    <a:lstStyle/>
                    <a:p>
                      <a:pPr algn="ctr" fontAlgn="ctr"/>
                      <a:r>
                        <a:rPr lang="es-US" sz="1600" u="none" strike="noStrike">
                          <a:effectLst/>
                        </a:rPr>
                        <a:t>Aumentar la capacidad del personal en la solución de requerimientos por parte de los usuarios.</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a:effectLst/>
                        </a:rPr>
                        <a:t>Implementar un número de ayuda local, donde se obtenga atención personalizada.</a:t>
                      </a:r>
                      <a:endParaRPr lang="es-US" sz="1600" b="0" i="0" u="none" strike="noStrike">
                        <a:solidFill>
                          <a:srgbClr val="000000"/>
                        </a:solidFill>
                        <a:effectLst/>
                        <a:latin typeface="+mj-lt"/>
                      </a:endParaRPr>
                    </a:p>
                  </a:txBody>
                  <a:tcPr marL="8545" marR="8545" marT="8545" marB="0" anchor="ctr"/>
                </a:tc>
              </a:tr>
              <a:tr h="84357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US" sz="1600" u="none" strike="noStrike">
                          <a:effectLst/>
                        </a:rPr>
                        <a:t>Capacitar y evaluar al personal en resolución de quejas y requerimientos.</a:t>
                      </a:r>
                      <a:endParaRPr lang="es-US" sz="1600" b="0" i="0" u="none" strike="noStrike">
                        <a:solidFill>
                          <a:srgbClr val="000000"/>
                        </a:solidFill>
                        <a:effectLst/>
                        <a:latin typeface="+mj-lt"/>
                      </a:endParaRPr>
                    </a:p>
                  </a:txBody>
                  <a:tcPr marL="8545" marR="8545" marT="8545" marB="0" anchor="ctr"/>
                </a:tc>
              </a:tr>
              <a:tr h="1399456">
                <a:tc vMerge="1">
                  <a:txBody>
                    <a:bodyPr/>
                    <a:lstStyle/>
                    <a:p>
                      <a:endParaRPr lang="es-EC"/>
                    </a:p>
                  </a:txBody>
                  <a:tcPr/>
                </a:tc>
                <a:tc>
                  <a:txBody>
                    <a:bodyPr/>
                    <a:lstStyle/>
                    <a:p>
                      <a:pPr algn="ctr" fontAlgn="ctr"/>
                      <a:r>
                        <a:rPr lang="es-US" sz="1600" u="none" strike="noStrike" dirty="0">
                          <a:effectLst/>
                        </a:rPr>
                        <a:t>Tiempo de solución por parte del soporte de ayuda.</a:t>
                      </a:r>
                      <a:endParaRPr lang="es-US" sz="1600" b="0" i="0" u="none" strike="noStrike" dirty="0">
                        <a:solidFill>
                          <a:srgbClr val="000000"/>
                        </a:solidFill>
                        <a:effectLst/>
                        <a:latin typeface="+mj-lt"/>
                      </a:endParaRPr>
                    </a:p>
                  </a:txBody>
                  <a:tcPr marL="8545" marR="8545" marT="8545" marB="0" anchor="ctr"/>
                </a:tc>
                <a:tc>
                  <a:txBody>
                    <a:bodyPr/>
                    <a:lstStyle/>
                    <a:p>
                      <a:pPr algn="ctr" fontAlgn="ctr"/>
                      <a:r>
                        <a:rPr lang="es-EC" sz="1600" u="none" strike="noStrike" dirty="0">
                          <a:effectLst/>
                        </a:rPr>
                        <a:t>3.21</a:t>
                      </a:r>
                      <a:endParaRPr lang="es-EC" sz="1600" b="0" i="0" u="none" strike="noStrike" dirty="0">
                        <a:solidFill>
                          <a:srgbClr val="000000"/>
                        </a:solidFill>
                        <a:effectLst/>
                        <a:latin typeface="+mj-lt"/>
                      </a:endParaRPr>
                    </a:p>
                  </a:txBody>
                  <a:tcPr marL="8545" marR="8545" marT="8545" marB="0" anchor="ctr"/>
                </a:tc>
                <a:tc>
                  <a:txBody>
                    <a:bodyPr/>
                    <a:lstStyle/>
                    <a:p>
                      <a:pPr algn="ctr" fontAlgn="ctr"/>
                      <a:r>
                        <a:rPr lang="es-US" sz="1600" u="none" strike="noStrike">
                          <a:effectLst/>
                        </a:rPr>
                        <a:t>Reducir el tiempo de espera de los usuarios por parte del soporte de ayuda.</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dirty="0">
                          <a:effectLst/>
                        </a:rPr>
                        <a:t>Implementar un departamento de operaciones especializado en brindar soporte a los requerimientos de los usuarios.</a:t>
                      </a:r>
                      <a:endParaRPr lang="es-US" sz="1600" b="0" i="0" u="none" strike="noStrike" dirty="0">
                        <a:solidFill>
                          <a:srgbClr val="000000"/>
                        </a:solidFill>
                        <a:effectLst/>
                        <a:latin typeface="+mj-lt"/>
                      </a:endParaRPr>
                    </a:p>
                  </a:txBody>
                  <a:tcPr marL="8545" marR="8545" marT="8545" marB="0" anchor="ctr"/>
                </a:tc>
              </a:tr>
            </a:tbl>
          </a:graphicData>
        </a:graphic>
      </p:graphicFrame>
      <p:sp>
        <p:nvSpPr>
          <p:cNvPr id="7" name="Llamada de flecha a la izquierda 6">
            <a:hlinkClick r:id="rId3" action="ppaction://hlinksldjump"/>
          </p:cNvPr>
          <p:cNvSpPr/>
          <p:nvPr/>
        </p:nvSpPr>
        <p:spPr>
          <a:xfrm>
            <a:off x="11265047" y="6442099"/>
            <a:ext cx="811368" cy="39464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3639663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881" y="-154134"/>
            <a:ext cx="11684133" cy="1197727"/>
          </a:xfrm>
        </p:spPr>
        <p:txBody>
          <a:bodyPr>
            <a:normAutofit/>
          </a:bodyPr>
          <a:lstStyle/>
          <a:p>
            <a:r>
              <a:rPr lang="es-ES" sz="3600" dirty="0">
                <a:cs typeface="Times New Roman" panose="02020603050405020304" pitchFamily="18" charset="0"/>
              </a:rPr>
              <a:t>Capítulo V: Propuesta</a:t>
            </a:r>
          </a:p>
        </p:txBody>
      </p:sp>
      <p:sp>
        <p:nvSpPr>
          <p:cNvPr id="3" name="Rectángulo">
            <a:extLst>
              <a:ext uri="{FF2B5EF4-FFF2-40B4-BE49-F238E27FC236}">
                <a16:creationId xmlns="" xmlns:a16="http://schemas.microsoft.com/office/drawing/2014/main" id="{E715DAE7-3875-A149-893C-328149E4AD50}"/>
              </a:ext>
            </a:extLst>
          </p:cNvPr>
          <p:cNvSpPr/>
          <p:nvPr/>
        </p:nvSpPr>
        <p:spPr>
          <a:xfrm flipV="1">
            <a:off x="294716" y="66595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pic>
        <p:nvPicPr>
          <p:cNvPr id="4" name="Picture 2" descr="Cuál es la situación de aplicaciones como Glovo, Rappi, Uber y Cabify  durante la pandemia en Ecuador | Economía | Noticias | El Universo"/>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r="17720"/>
          <a:stretch/>
        </p:blipFill>
        <p:spPr bwMode="auto">
          <a:xfrm>
            <a:off x="6097474" y="0"/>
            <a:ext cx="5885981" cy="45640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p:cNvGraphicFramePr>
            <a:graphicFrameLocks noGrp="1"/>
          </p:cNvGraphicFramePr>
          <p:nvPr>
            <p:extLst>
              <p:ext uri="{D42A27DB-BD31-4B8C-83A1-F6EECF244321}">
                <p14:modId xmlns:p14="http://schemas.microsoft.com/office/powerpoint/2010/main" val="1443933348"/>
              </p:ext>
            </p:extLst>
          </p:nvPr>
        </p:nvGraphicFramePr>
        <p:xfrm>
          <a:off x="294716" y="1268692"/>
          <a:ext cx="11437938" cy="4642711"/>
        </p:xfrm>
        <a:graphic>
          <a:graphicData uri="http://schemas.openxmlformats.org/drawingml/2006/table">
            <a:tbl>
              <a:tblPr>
                <a:tableStyleId>{775DCB02-9BB8-47FD-8907-85C794F793BA}</a:tableStyleId>
              </a:tblPr>
              <a:tblGrid>
                <a:gridCol w="2453117"/>
                <a:gridCol w="1257015"/>
                <a:gridCol w="1446102"/>
                <a:gridCol w="3140852"/>
                <a:gridCol w="3140852"/>
              </a:tblGrid>
              <a:tr h="519835">
                <a:tc>
                  <a:txBody>
                    <a:bodyPr/>
                    <a:lstStyle/>
                    <a:p>
                      <a:pPr algn="ctr" fontAlgn="ctr"/>
                      <a:r>
                        <a:rPr lang="es-EC" sz="1600" u="none" strike="noStrike" dirty="0">
                          <a:effectLst/>
                        </a:rPr>
                        <a:t>Dimensión Modelo Servqual </a:t>
                      </a:r>
                      <a:endParaRPr lang="es-EC" sz="1600" b="1" i="0" u="none" strike="noStrike" dirty="0">
                        <a:solidFill>
                          <a:srgbClr val="000000"/>
                        </a:solidFill>
                        <a:effectLst/>
                        <a:latin typeface="+mj-lt"/>
                      </a:endParaRPr>
                    </a:p>
                  </a:txBody>
                  <a:tcPr marL="8545" marR="8545" marT="8545" marB="0" anchor="ctr"/>
                </a:tc>
                <a:tc>
                  <a:txBody>
                    <a:bodyPr/>
                    <a:lstStyle/>
                    <a:p>
                      <a:pPr algn="ctr" fontAlgn="ctr"/>
                      <a:r>
                        <a:rPr lang="es-EC" sz="1600" u="none" strike="noStrike">
                          <a:effectLst/>
                        </a:rPr>
                        <a:t>Indicadores</a:t>
                      </a:r>
                      <a:endParaRPr lang="es-EC" sz="1600" b="1" i="0" u="none" strike="noStrike">
                        <a:solidFill>
                          <a:srgbClr val="000000"/>
                        </a:solidFill>
                        <a:effectLst/>
                        <a:latin typeface="+mj-lt"/>
                      </a:endParaRPr>
                    </a:p>
                  </a:txBody>
                  <a:tcPr marL="8545" marR="8545" marT="8545" marB="0" anchor="ctr"/>
                </a:tc>
                <a:tc>
                  <a:txBody>
                    <a:bodyPr/>
                    <a:lstStyle/>
                    <a:p>
                      <a:pPr algn="ctr" fontAlgn="ctr"/>
                      <a:r>
                        <a:rPr lang="es-EC" sz="1600" u="none" strike="noStrike">
                          <a:effectLst/>
                        </a:rPr>
                        <a:t>Calificación </a:t>
                      </a:r>
                      <a:endParaRPr lang="es-EC" sz="1600" b="1" i="0" u="none" strike="noStrike">
                        <a:solidFill>
                          <a:srgbClr val="000000"/>
                        </a:solidFill>
                        <a:effectLst/>
                        <a:latin typeface="+mj-lt"/>
                      </a:endParaRPr>
                    </a:p>
                  </a:txBody>
                  <a:tcPr marL="8545" marR="8545" marT="8545" marB="0" anchor="ctr"/>
                </a:tc>
                <a:tc>
                  <a:txBody>
                    <a:bodyPr/>
                    <a:lstStyle/>
                    <a:p>
                      <a:pPr algn="ctr" fontAlgn="ctr"/>
                      <a:r>
                        <a:rPr lang="es-EC" sz="1600" u="none" strike="noStrike">
                          <a:effectLst/>
                        </a:rPr>
                        <a:t>Objetivo</a:t>
                      </a:r>
                      <a:endParaRPr lang="es-EC" sz="1600" b="1" i="0" u="none" strike="noStrike">
                        <a:solidFill>
                          <a:srgbClr val="000000"/>
                        </a:solidFill>
                        <a:effectLst/>
                        <a:latin typeface="+mj-lt"/>
                      </a:endParaRPr>
                    </a:p>
                  </a:txBody>
                  <a:tcPr marL="8545" marR="8545" marT="8545" marB="0" anchor="ctr"/>
                </a:tc>
                <a:tc>
                  <a:txBody>
                    <a:bodyPr/>
                    <a:lstStyle/>
                    <a:p>
                      <a:pPr algn="ctr" fontAlgn="ctr"/>
                      <a:r>
                        <a:rPr lang="es-EC" sz="1600" u="none" strike="noStrike" dirty="0">
                          <a:effectLst/>
                        </a:rPr>
                        <a:t>Estrategia </a:t>
                      </a:r>
                      <a:endParaRPr lang="es-EC" sz="1600" b="1" i="0" u="none" strike="noStrike" dirty="0">
                        <a:solidFill>
                          <a:srgbClr val="000000"/>
                        </a:solidFill>
                        <a:effectLst/>
                        <a:latin typeface="+mj-lt"/>
                      </a:endParaRPr>
                    </a:p>
                  </a:txBody>
                  <a:tcPr marL="8545" marR="8545" marT="8545" marB="0" anchor="ctr"/>
                </a:tc>
              </a:tr>
              <a:tr h="1030719">
                <a:tc>
                  <a:txBody>
                    <a:bodyPr/>
                    <a:lstStyle/>
                    <a:p>
                      <a:pPr algn="ctr" fontAlgn="ctr"/>
                      <a:r>
                        <a:rPr lang="es-EC" sz="1600" u="none" strike="noStrike">
                          <a:effectLst/>
                        </a:rPr>
                        <a:t>Seguridad </a:t>
                      </a:r>
                      <a:endParaRPr lang="es-EC"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a:effectLst/>
                        </a:rPr>
                        <a:t>Sistema de rastreo del pedido</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EC" sz="1600" u="none" strike="noStrike">
                          <a:effectLst/>
                        </a:rPr>
                        <a:t>3.69</a:t>
                      </a:r>
                      <a:endParaRPr lang="es-EC"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a:effectLst/>
                        </a:rPr>
                        <a:t>Mejorar el sistema de rastreo del pedido para generar credibilidad del proceso de entrega.</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dirty="0">
                          <a:effectLst/>
                          <a:hlinkClick r:id="rId3" action="ppaction://hlinksldjump"/>
                        </a:rPr>
                        <a:t>Instalar un mini rastreador GPS en las motos del personal de delivery, únicamente el proceso de entrega del pedido.</a:t>
                      </a:r>
                      <a:endParaRPr lang="es-US" sz="1600" b="0" i="0" u="none" strike="noStrike" dirty="0">
                        <a:solidFill>
                          <a:srgbClr val="000000"/>
                        </a:solidFill>
                        <a:effectLst/>
                        <a:latin typeface="+mj-lt"/>
                      </a:endParaRPr>
                    </a:p>
                  </a:txBody>
                  <a:tcPr marL="8545" marR="8545" marT="8545" marB="0" anchor="ctr"/>
                </a:tc>
              </a:tr>
              <a:tr h="1030719">
                <a:tc rowSpan="3">
                  <a:txBody>
                    <a:bodyPr/>
                    <a:lstStyle/>
                    <a:p>
                      <a:pPr algn="ctr" fontAlgn="ctr"/>
                      <a:r>
                        <a:rPr lang="es-EC" sz="1600" u="none" strike="noStrike">
                          <a:effectLst/>
                        </a:rPr>
                        <a:t>Fiabilidad </a:t>
                      </a:r>
                      <a:endParaRPr lang="es-EC"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a:effectLst/>
                        </a:rPr>
                        <a:t>Tiempo de entrega del producto </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EC" sz="1600" u="none" strike="noStrike">
                          <a:effectLst/>
                        </a:rPr>
                        <a:t>3.52</a:t>
                      </a:r>
                      <a:endParaRPr lang="es-EC"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a:effectLst/>
                        </a:rPr>
                        <a:t>Mejorar el tiempo de entrega de los motorizados para generar una experiencia agradable en el usuario. </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a:effectLst/>
                        </a:rPr>
                        <a:t>Permitir al restaurante elegir su propia flota de motorizado que este dentro de su polígono de cobertura de entrega.</a:t>
                      </a:r>
                      <a:endParaRPr lang="es-US" sz="1600" b="0" i="0" u="none" strike="noStrike">
                        <a:solidFill>
                          <a:srgbClr val="000000"/>
                        </a:solidFill>
                        <a:effectLst/>
                        <a:latin typeface="+mj-lt"/>
                      </a:endParaRPr>
                    </a:p>
                  </a:txBody>
                  <a:tcPr marL="8545" marR="8545" marT="8545" marB="0" anchor="ctr"/>
                </a:tc>
              </a:tr>
              <a:tr h="1030719">
                <a:tc vMerge="1">
                  <a:txBody>
                    <a:bodyPr/>
                    <a:lstStyle/>
                    <a:p>
                      <a:endParaRPr lang="es-EC"/>
                    </a:p>
                  </a:txBody>
                  <a:tcPr/>
                </a:tc>
                <a:tc rowSpan="2">
                  <a:txBody>
                    <a:bodyPr/>
                    <a:lstStyle/>
                    <a:p>
                      <a:pPr algn="ctr" fontAlgn="ctr"/>
                      <a:r>
                        <a:rPr lang="es-US" sz="1600" u="none" strike="noStrike" dirty="0">
                          <a:effectLst/>
                        </a:rPr>
                        <a:t>Beneficio entregado en las promociones </a:t>
                      </a:r>
                      <a:endParaRPr lang="es-US" sz="1600" b="0" i="0" u="none" strike="noStrike" dirty="0">
                        <a:solidFill>
                          <a:srgbClr val="000000"/>
                        </a:solidFill>
                        <a:effectLst/>
                        <a:latin typeface="+mj-lt"/>
                      </a:endParaRPr>
                    </a:p>
                  </a:txBody>
                  <a:tcPr marL="8545" marR="8545" marT="8545" marB="0" anchor="ctr"/>
                </a:tc>
                <a:tc rowSpan="2">
                  <a:txBody>
                    <a:bodyPr/>
                    <a:lstStyle/>
                    <a:p>
                      <a:pPr algn="ctr" fontAlgn="ctr"/>
                      <a:r>
                        <a:rPr lang="es-EC" sz="1600" u="none" strike="noStrike" dirty="0">
                          <a:effectLst/>
                        </a:rPr>
                        <a:t>3.38</a:t>
                      </a:r>
                      <a:endParaRPr lang="es-EC" sz="1600" b="0" i="0" u="none" strike="noStrike" dirty="0">
                        <a:solidFill>
                          <a:srgbClr val="000000"/>
                        </a:solidFill>
                        <a:effectLst/>
                        <a:latin typeface="+mj-lt"/>
                      </a:endParaRPr>
                    </a:p>
                  </a:txBody>
                  <a:tcPr marL="8545" marR="8545" marT="8545" marB="0" anchor="ctr"/>
                </a:tc>
                <a:tc rowSpan="2">
                  <a:txBody>
                    <a:bodyPr/>
                    <a:lstStyle/>
                    <a:p>
                      <a:pPr algn="ctr" fontAlgn="ctr"/>
                      <a:r>
                        <a:rPr lang="es-US" sz="1600" u="none" strike="noStrike">
                          <a:effectLst/>
                        </a:rPr>
                        <a:t>Mejorar el enfoque de la comunicación de las promociones de las aplicaciones de delivery.  </a:t>
                      </a:r>
                      <a:endParaRPr lang="es-US" sz="1600" b="0" i="0" u="none" strike="noStrike">
                        <a:solidFill>
                          <a:srgbClr val="000000"/>
                        </a:solidFill>
                        <a:effectLst/>
                        <a:latin typeface="+mj-lt"/>
                      </a:endParaRPr>
                    </a:p>
                  </a:txBody>
                  <a:tcPr marL="8545" marR="8545" marT="8545" marB="0" anchor="ctr"/>
                </a:tc>
                <a:tc>
                  <a:txBody>
                    <a:bodyPr/>
                    <a:lstStyle/>
                    <a:p>
                      <a:pPr algn="ctr" fontAlgn="ctr"/>
                      <a:r>
                        <a:rPr lang="es-US" sz="1600" u="none" strike="noStrike" dirty="0">
                          <a:effectLst/>
                        </a:rPr>
                        <a:t>Crear un plan un plan de contenido para comunicar los beneficios entregados en cada promoción.</a:t>
                      </a:r>
                      <a:endParaRPr lang="es-US" sz="1600" b="0" i="0" u="none" strike="noStrike" dirty="0">
                        <a:solidFill>
                          <a:srgbClr val="000000"/>
                        </a:solidFill>
                        <a:effectLst/>
                        <a:latin typeface="+mj-lt"/>
                      </a:endParaRPr>
                    </a:p>
                  </a:txBody>
                  <a:tcPr marL="8545" marR="8545" marT="8545" marB="0" anchor="ctr"/>
                </a:tc>
              </a:tr>
              <a:tr h="1030719">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600" u="none" strike="noStrike" dirty="0">
                          <a:effectLst/>
                        </a:rPr>
                        <a:t>Realizar programas CRM  (Customer Relationship Management), con mayor frecuencia.</a:t>
                      </a:r>
                      <a:endParaRPr lang="es-EC" sz="1600" b="0" i="0" u="none" strike="noStrike" dirty="0">
                        <a:solidFill>
                          <a:srgbClr val="000000"/>
                        </a:solidFill>
                        <a:effectLst/>
                        <a:latin typeface="+mj-lt"/>
                      </a:endParaRPr>
                    </a:p>
                  </a:txBody>
                  <a:tcPr marL="8545" marR="8545" marT="8545" marB="0" anchor="ctr"/>
                </a:tc>
              </a:tr>
            </a:tbl>
          </a:graphicData>
        </a:graphic>
      </p:graphicFrame>
      <p:sp>
        <p:nvSpPr>
          <p:cNvPr id="21" name="Llamada de flecha a la izquierda 20">
            <a:hlinkClick r:id="rId4" action="ppaction://hlinksldjump"/>
          </p:cNvPr>
          <p:cNvSpPr/>
          <p:nvPr/>
        </p:nvSpPr>
        <p:spPr>
          <a:xfrm>
            <a:off x="11265047" y="6442099"/>
            <a:ext cx="811368" cy="39464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1456396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258" y="87002"/>
            <a:ext cx="7512892" cy="583093"/>
          </a:xfrm>
        </p:spPr>
        <p:txBody>
          <a:bodyPr>
            <a:normAutofit fontScale="90000"/>
          </a:bodyPr>
          <a:lstStyle/>
          <a:p>
            <a:pPr>
              <a:lnSpc>
                <a:spcPct val="107000"/>
              </a:lnSpc>
              <a:spcAft>
                <a:spcPts val="800"/>
              </a:spcAft>
            </a:pPr>
            <a:r>
              <a:rPr lang="es-EC" sz="4000" dirty="0">
                <a:effectLst/>
                <a:ea typeface="Calibri" panose="020F0502020204030204" pitchFamily="34" charset="0"/>
                <a:cs typeface="Times New Roman" panose="02020603050405020304" pitchFamily="18" charset="0"/>
              </a:rPr>
              <a:t>Diagrama de </a:t>
            </a:r>
            <a:r>
              <a:rPr lang="es-EC" sz="4000" dirty="0" smtClean="0">
                <a:ea typeface="Calibri" panose="020F0502020204030204" pitchFamily="34" charset="0"/>
                <a:cs typeface="Times New Roman" panose="02020603050405020304" pitchFamily="18" charset="0"/>
              </a:rPr>
              <a:t>Árbol de Problemas</a:t>
            </a:r>
            <a:endParaRPr lang="es-EC" sz="4000" dirty="0">
              <a:effectLst/>
              <a:ea typeface="Calibri" panose="020F0502020204030204" pitchFamily="34" charset="0"/>
              <a:cs typeface="Times New Roman" panose="02020603050405020304" pitchFamily="18" charset="0"/>
            </a:endParaRPr>
          </a:p>
        </p:txBody>
      </p:sp>
      <p:sp>
        <p:nvSpPr>
          <p:cNvPr id="39" name="Rectángulo 38">
            <a:extLst>
              <a:ext uri="{FF2B5EF4-FFF2-40B4-BE49-F238E27FC236}">
                <a16:creationId xmlns:a16="http://schemas.microsoft.com/office/drawing/2014/main" xmlns="" id="{0761D563-AD91-4940-842F-874B836CBA64}"/>
              </a:ext>
            </a:extLst>
          </p:cNvPr>
          <p:cNvSpPr/>
          <p:nvPr/>
        </p:nvSpPr>
        <p:spPr>
          <a:xfrm>
            <a:off x="0" y="0"/>
            <a:ext cx="303143" cy="6858000"/>
          </a:xfrm>
          <a:prstGeom prst="rect">
            <a:avLst/>
          </a:prstGeom>
          <a:blipFill>
            <a:blip r:embed="rId2"/>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354" y="634678"/>
            <a:ext cx="8318411" cy="620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lamada de flecha a la izquierda 8">
            <a:hlinkClick r:id="rId4"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80688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881" y="-154134"/>
            <a:ext cx="11684133" cy="1197727"/>
          </a:xfrm>
        </p:spPr>
        <p:txBody>
          <a:bodyPr>
            <a:normAutofit/>
          </a:bodyPr>
          <a:lstStyle/>
          <a:p>
            <a:r>
              <a:rPr lang="es-ES" sz="3600" dirty="0">
                <a:cs typeface="Times New Roman" panose="02020603050405020304" pitchFamily="18" charset="0"/>
              </a:rPr>
              <a:t>Capítulo V: Propuesta</a:t>
            </a:r>
          </a:p>
        </p:txBody>
      </p:sp>
      <p:sp>
        <p:nvSpPr>
          <p:cNvPr id="3" name="Rectángulo">
            <a:extLst>
              <a:ext uri="{FF2B5EF4-FFF2-40B4-BE49-F238E27FC236}">
                <a16:creationId xmlns="" xmlns:a16="http://schemas.microsoft.com/office/drawing/2014/main" id="{E715DAE7-3875-A149-893C-328149E4AD50}"/>
              </a:ext>
            </a:extLst>
          </p:cNvPr>
          <p:cNvSpPr/>
          <p:nvPr/>
        </p:nvSpPr>
        <p:spPr>
          <a:xfrm flipV="1">
            <a:off x="294716" y="665953"/>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pic>
        <p:nvPicPr>
          <p:cNvPr id="4" name="Picture 2" descr="Cuál es la situación de aplicaciones como Glovo, Rappi, Uber y Cabify  durante la pandemia en Ecuador | Economía | Noticias | El Universo"/>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r="17720"/>
          <a:stretch/>
        </p:blipFill>
        <p:spPr bwMode="auto">
          <a:xfrm>
            <a:off x="6097474" y="0"/>
            <a:ext cx="5885981" cy="4564018"/>
          </a:xfrm>
          <a:prstGeom prst="rect">
            <a:avLst/>
          </a:prstGeom>
          <a:noFill/>
          <a:extLst>
            <a:ext uri="{909E8E84-426E-40DD-AFC4-6F175D3DCCD1}">
              <a14:hiddenFill xmlns:a14="http://schemas.microsoft.com/office/drawing/2010/main">
                <a:solidFill>
                  <a:srgbClr val="FFFFFF"/>
                </a:solidFill>
              </a14:hiddenFill>
            </a:ext>
          </a:extLst>
        </p:spPr>
      </p:pic>
      <p:sp>
        <p:nvSpPr>
          <p:cNvPr id="21" name="Llamada de flecha a la izquierda 20">
            <a:hlinkClick r:id="rId3" action="ppaction://hlinksldjump"/>
          </p:cNvPr>
          <p:cNvSpPr/>
          <p:nvPr/>
        </p:nvSpPr>
        <p:spPr>
          <a:xfrm>
            <a:off x="11265047" y="6442099"/>
            <a:ext cx="811368" cy="39464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pic>
        <p:nvPicPr>
          <p:cNvPr id="1026" name="Picture 2" descr="TORONTO, CANADÁ - 31 DE DICIEMBRE DE 2016: Uber Come Al Hombre De Entrega  En Una Bicicleta Que Espera Para Cruzar Una Calle En El Centro De Toronto,  Ontario, Con Un Efec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05" y="1398030"/>
            <a:ext cx="4329722" cy="47176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Rastreador GPS para vehículos, mini localizador magnético GPS  en tiempo real, cobertura completa de Estados Unidos, sin tarifa mensual,  GSM SIM GPS Tracker para vehículo/coche/persona : Electró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322" y="876895"/>
            <a:ext cx="5419725"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019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5678" y="214622"/>
            <a:ext cx="10515600" cy="818216"/>
          </a:xfrm>
        </p:spPr>
        <p:txBody>
          <a:bodyPr/>
          <a:lstStyle/>
          <a:p>
            <a:r>
              <a:rPr lang="es-ES" sz="3600" dirty="0">
                <a:latin typeface="+mn-lt"/>
                <a:cs typeface="Times New Roman" panose="02020603050405020304" pitchFamily="18" charset="0"/>
              </a:rPr>
              <a:t>Conclusiones</a:t>
            </a:r>
            <a:r>
              <a:rPr lang="es-ES" dirty="0">
                <a:latin typeface="+mn-lt"/>
                <a:cs typeface="Times New Roman" panose="02020603050405020304" pitchFamily="18" charset="0"/>
              </a:rPr>
              <a:t> </a:t>
            </a:r>
          </a:p>
        </p:txBody>
      </p:sp>
      <p:graphicFrame>
        <p:nvGraphicFramePr>
          <p:cNvPr id="3" name="2 Diagrama"/>
          <p:cNvGraphicFramePr/>
          <p:nvPr>
            <p:extLst>
              <p:ext uri="{D42A27DB-BD31-4B8C-83A1-F6EECF244321}">
                <p14:modId xmlns:p14="http://schemas.microsoft.com/office/powerpoint/2010/main" val="1900108951"/>
              </p:ext>
            </p:extLst>
          </p:nvPr>
        </p:nvGraphicFramePr>
        <p:xfrm>
          <a:off x="926395" y="1124116"/>
          <a:ext cx="10510043" cy="5547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a:extLst>
              <a:ext uri="{FF2B5EF4-FFF2-40B4-BE49-F238E27FC236}">
                <a16:creationId xmlns="" xmlns:a16="http://schemas.microsoft.com/office/drawing/2014/main" id="{E715DAE7-3875-A149-893C-328149E4AD50}"/>
              </a:ext>
            </a:extLst>
          </p:cNvPr>
          <p:cNvSpPr/>
          <p:nvPr/>
        </p:nvSpPr>
        <p:spPr>
          <a:xfrm flipV="1">
            <a:off x="835629" y="945806"/>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pSp>
        <p:nvGrpSpPr>
          <p:cNvPr id="22" name="Grupo 21">
            <a:extLst>
              <a:ext uri="{FF2B5EF4-FFF2-40B4-BE49-F238E27FC236}">
                <a16:creationId xmlns="" xmlns:a16="http://schemas.microsoft.com/office/drawing/2014/main" id="{904287C5-EAF1-4C48-A33B-ADDA35CF3534}"/>
              </a:ext>
            </a:extLst>
          </p:cNvPr>
          <p:cNvGrpSpPr/>
          <p:nvPr/>
        </p:nvGrpSpPr>
        <p:grpSpPr>
          <a:xfrm>
            <a:off x="43982" y="3246322"/>
            <a:ext cx="1323392" cy="1302728"/>
            <a:chOff x="4843530" y="1952888"/>
            <a:chExt cx="1538230" cy="1514212"/>
          </a:xfrm>
        </p:grpSpPr>
        <p:sp>
          <p:nvSpPr>
            <p:cNvPr id="23" name="Oval 129">
              <a:extLst>
                <a:ext uri="{FF2B5EF4-FFF2-40B4-BE49-F238E27FC236}">
                  <a16:creationId xmlns="" xmlns:a16="http://schemas.microsoft.com/office/drawing/2014/main" id="{10F58759-6405-394F-8AD2-D4FA018B08EE}"/>
                </a:ext>
              </a:extLst>
            </p:cNvPr>
            <p:cNvSpPr>
              <a:spLocks noChangeArrowheads="1"/>
            </p:cNvSpPr>
            <p:nvPr/>
          </p:nvSpPr>
          <p:spPr bwMode="auto">
            <a:xfrm>
              <a:off x="5004999" y="2111838"/>
              <a:ext cx="1215265" cy="1196311"/>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800">
                <a:latin typeface="Calibri" panose="020F0502020204030204" pitchFamily="34" charset="0"/>
              </a:endParaRPr>
            </a:p>
          </p:txBody>
        </p:sp>
        <p:sp>
          <p:nvSpPr>
            <p:cNvPr id="24" name="Oval 130">
              <a:extLst>
                <a:ext uri="{FF2B5EF4-FFF2-40B4-BE49-F238E27FC236}">
                  <a16:creationId xmlns="" xmlns:a16="http://schemas.microsoft.com/office/drawing/2014/main" id="{A6F96553-DD06-D146-85BD-6D90F894912B}"/>
                </a:ext>
              </a:extLst>
            </p:cNvPr>
            <p:cNvSpPr>
              <a:spLocks noChangeArrowheads="1"/>
            </p:cNvSpPr>
            <p:nvPr/>
          </p:nvSpPr>
          <p:spPr bwMode="auto">
            <a:xfrm>
              <a:off x="5162218" y="2258239"/>
              <a:ext cx="905076" cy="890962"/>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800">
                <a:latin typeface="Calibri" panose="020F0502020204030204" pitchFamily="34" charset="0"/>
              </a:endParaRPr>
            </a:p>
          </p:txBody>
        </p:sp>
        <p:sp>
          <p:nvSpPr>
            <p:cNvPr id="25" name="Oval 131">
              <a:extLst>
                <a:ext uri="{FF2B5EF4-FFF2-40B4-BE49-F238E27FC236}">
                  <a16:creationId xmlns="" xmlns:a16="http://schemas.microsoft.com/office/drawing/2014/main" id="{5E1F5FED-45D2-C749-9E87-772174EB3C2E}"/>
                </a:ext>
              </a:extLst>
            </p:cNvPr>
            <p:cNvSpPr>
              <a:spLocks noChangeArrowheads="1"/>
            </p:cNvSpPr>
            <p:nvPr/>
          </p:nvSpPr>
          <p:spPr bwMode="auto">
            <a:xfrm>
              <a:off x="5536143" y="2634699"/>
              <a:ext cx="152971" cy="146403"/>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800">
                <a:latin typeface="Calibri" panose="020F0502020204030204" pitchFamily="34" charset="0"/>
              </a:endParaRPr>
            </a:p>
          </p:txBody>
        </p:sp>
        <p:sp>
          <p:nvSpPr>
            <p:cNvPr id="26" name="Line 132">
              <a:extLst>
                <a:ext uri="{FF2B5EF4-FFF2-40B4-BE49-F238E27FC236}">
                  <a16:creationId xmlns="" xmlns:a16="http://schemas.microsoft.com/office/drawing/2014/main" id="{617944B0-C78F-EC4F-969D-5287A0C2805F}"/>
                </a:ext>
              </a:extLst>
            </p:cNvPr>
            <p:cNvSpPr>
              <a:spLocks noChangeShapeType="1"/>
            </p:cNvSpPr>
            <p:nvPr/>
          </p:nvSpPr>
          <p:spPr bwMode="auto">
            <a:xfrm>
              <a:off x="5616879" y="1952888"/>
              <a:ext cx="0" cy="464305"/>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7" name="Line 133">
              <a:extLst>
                <a:ext uri="{FF2B5EF4-FFF2-40B4-BE49-F238E27FC236}">
                  <a16:creationId xmlns="" xmlns:a16="http://schemas.microsoft.com/office/drawing/2014/main" id="{76524E9B-8743-B54B-96F7-86714F866C48}"/>
                </a:ext>
              </a:extLst>
            </p:cNvPr>
            <p:cNvSpPr>
              <a:spLocks noChangeShapeType="1"/>
            </p:cNvSpPr>
            <p:nvPr/>
          </p:nvSpPr>
          <p:spPr bwMode="auto">
            <a:xfrm>
              <a:off x="4843530" y="2705810"/>
              <a:ext cx="480160"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 name="Line 134">
              <a:extLst>
                <a:ext uri="{FF2B5EF4-FFF2-40B4-BE49-F238E27FC236}">
                  <a16:creationId xmlns="" xmlns:a16="http://schemas.microsoft.com/office/drawing/2014/main" id="{3BBF3F80-C4A0-CF4D-B827-89F4CA742AF0}"/>
                </a:ext>
              </a:extLst>
            </p:cNvPr>
            <p:cNvSpPr>
              <a:spLocks noChangeShapeType="1"/>
            </p:cNvSpPr>
            <p:nvPr/>
          </p:nvSpPr>
          <p:spPr bwMode="auto">
            <a:xfrm flipV="1">
              <a:off x="5616879" y="2990248"/>
              <a:ext cx="0" cy="476852"/>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9" name="Line 135">
              <a:extLst>
                <a:ext uri="{FF2B5EF4-FFF2-40B4-BE49-F238E27FC236}">
                  <a16:creationId xmlns="" xmlns:a16="http://schemas.microsoft.com/office/drawing/2014/main" id="{E4279DA7-1460-504A-9C91-590D7E95E524}"/>
                </a:ext>
              </a:extLst>
            </p:cNvPr>
            <p:cNvSpPr>
              <a:spLocks noChangeShapeType="1"/>
            </p:cNvSpPr>
            <p:nvPr/>
          </p:nvSpPr>
          <p:spPr bwMode="auto">
            <a:xfrm flipH="1">
              <a:off x="5910099" y="2705820"/>
              <a:ext cx="471661"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30" name="Llamada de flecha a la izquierda 29">
            <a:hlinkClick r:id="rId7" action="ppaction://hlinksldjump"/>
          </p:cNvPr>
          <p:cNvSpPr/>
          <p:nvPr/>
        </p:nvSpPr>
        <p:spPr>
          <a:xfrm>
            <a:off x="11265047" y="6442099"/>
            <a:ext cx="811368" cy="39464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32188645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5678" y="214622"/>
            <a:ext cx="10515600" cy="818216"/>
          </a:xfrm>
        </p:spPr>
        <p:txBody>
          <a:bodyPr/>
          <a:lstStyle/>
          <a:p>
            <a:r>
              <a:rPr lang="es-ES" sz="3600" dirty="0">
                <a:cs typeface="Times New Roman" panose="02020603050405020304" pitchFamily="18" charset="0"/>
              </a:rPr>
              <a:t>Conclusiones</a:t>
            </a:r>
            <a:r>
              <a:rPr lang="es-ES" dirty="0">
                <a:latin typeface="Times New Roman" panose="02020603050405020304" pitchFamily="18" charset="0"/>
                <a:cs typeface="Times New Roman" panose="02020603050405020304" pitchFamily="18" charset="0"/>
              </a:rPr>
              <a:t> </a:t>
            </a:r>
          </a:p>
        </p:txBody>
      </p:sp>
      <p:graphicFrame>
        <p:nvGraphicFramePr>
          <p:cNvPr id="9" name="8 Diagrama"/>
          <p:cNvGraphicFramePr/>
          <p:nvPr>
            <p:extLst>
              <p:ext uri="{D42A27DB-BD31-4B8C-83A1-F6EECF244321}">
                <p14:modId xmlns:p14="http://schemas.microsoft.com/office/powerpoint/2010/main" val="4096749346"/>
              </p:ext>
            </p:extLst>
          </p:nvPr>
        </p:nvGraphicFramePr>
        <p:xfrm>
          <a:off x="670265" y="1293860"/>
          <a:ext cx="1029488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a:extLst>
              <a:ext uri="{FF2B5EF4-FFF2-40B4-BE49-F238E27FC236}">
                <a16:creationId xmlns="" xmlns:a16="http://schemas.microsoft.com/office/drawing/2014/main" id="{E715DAE7-3875-A149-893C-328149E4AD50}"/>
              </a:ext>
            </a:extLst>
          </p:cNvPr>
          <p:cNvSpPr/>
          <p:nvPr/>
        </p:nvSpPr>
        <p:spPr>
          <a:xfrm flipV="1">
            <a:off x="835629" y="945806"/>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pSp>
        <p:nvGrpSpPr>
          <p:cNvPr id="11" name="Grupo 10">
            <a:extLst>
              <a:ext uri="{FF2B5EF4-FFF2-40B4-BE49-F238E27FC236}">
                <a16:creationId xmlns="" xmlns:a16="http://schemas.microsoft.com/office/drawing/2014/main" id="{904287C5-EAF1-4C48-A33B-ADDA35CF3534}"/>
              </a:ext>
            </a:extLst>
          </p:cNvPr>
          <p:cNvGrpSpPr/>
          <p:nvPr/>
        </p:nvGrpSpPr>
        <p:grpSpPr>
          <a:xfrm>
            <a:off x="0" y="3441558"/>
            <a:ext cx="1135554" cy="1123270"/>
            <a:chOff x="4843530" y="1952888"/>
            <a:chExt cx="1538230" cy="1514212"/>
          </a:xfrm>
        </p:grpSpPr>
        <p:sp>
          <p:nvSpPr>
            <p:cNvPr id="12" name="Oval 129">
              <a:extLst>
                <a:ext uri="{FF2B5EF4-FFF2-40B4-BE49-F238E27FC236}">
                  <a16:creationId xmlns="" xmlns:a16="http://schemas.microsoft.com/office/drawing/2014/main" id="{10F58759-6405-394F-8AD2-D4FA018B08EE}"/>
                </a:ext>
              </a:extLst>
            </p:cNvPr>
            <p:cNvSpPr>
              <a:spLocks noChangeArrowheads="1"/>
            </p:cNvSpPr>
            <p:nvPr/>
          </p:nvSpPr>
          <p:spPr bwMode="auto">
            <a:xfrm>
              <a:off x="5004999" y="2111838"/>
              <a:ext cx="1215265" cy="1196311"/>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800">
                <a:latin typeface="Calibri" panose="020F0502020204030204" pitchFamily="34" charset="0"/>
              </a:endParaRPr>
            </a:p>
          </p:txBody>
        </p:sp>
        <p:sp>
          <p:nvSpPr>
            <p:cNvPr id="13" name="Oval 130">
              <a:extLst>
                <a:ext uri="{FF2B5EF4-FFF2-40B4-BE49-F238E27FC236}">
                  <a16:creationId xmlns="" xmlns:a16="http://schemas.microsoft.com/office/drawing/2014/main" id="{A6F96553-DD06-D146-85BD-6D90F894912B}"/>
                </a:ext>
              </a:extLst>
            </p:cNvPr>
            <p:cNvSpPr>
              <a:spLocks noChangeArrowheads="1"/>
            </p:cNvSpPr>
            <p:nvPr/>
          </p:nvSpPr>
          <p:spPr bwMode="auto">
            <a:xfrm>
              <a:off x="5162218" y="2258239"/>
              <a:ext cx="905076" cy="890962"/>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800">
                <a:latin typeface="Calibri" panose="020F0502020204030204" pitchFamily="34" charset="0"/>
              </a:endParaRPr>
            </a:p>
          </p:txBody>
        </p:sp>
        <p:sp>
          <p:nvSpPr>
            <p:cNvPr id="14" name="Oval 131">
              <a:extLst>
                <a:ext uri="{FF2B5EF4-FFF2-40B4-BE49-F238E27FC236}">
                  <a16:creationId xmlns="" xmlns:a16="http://schemas.microsoft.com/office/drawing/2014/main" id="{5E1F5FED-45D2-C749-9E87-772174EB3C2E}"/>
                </a:ext>
              </a:extLst>
            </p:cNvPr>
            <p:cNvSpPr>
              <a:spLocks noChangeArrowheads="1"/>
            </p:cNvSpPr>
            <p:nvPr/>
          </p:nvSpPr>
          <p:spPr bwMode="auto">
            <a:xfrm>
              <a:off x="5536143" y="2634699"/>
              <a:ext cx="152971" cy="146403"/>
            </a:xfrm>
            <a:prstGeom prst="ellipse">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800">
                <a:latin typeface="Calibri" panose="020F0502020204030204" pitchFamily="34" charset="0"/>
              </a:endParaRPr>
            </a:p>
          </p:txBody>
        </p:sp>
        <p:sp>
          <p:nvSpPr>
            <p:cNvPr id="15" name="Line 132">
              <a:extLst>
                <a:ext uri="{FF2B5EF4-FFF2-40B4-BE49-F238E27FC236}">
                  <a16:creationId xmlns="" xmlns:a16="http://schemas.microsoft.com/office/drawing/2014/main" id="{617944B0-C78F-EC4F-969D-5287A0C2805F}"/>
                </a:ext>
              </a:extLst>
            </p:cNvPr>
            <p:cNvSpPr>
              <a:spLocks noChangeShapeType="1"/>
            </p:cNvSpPr>
            <p:nvPr/>
          </p:nvSpPr>
          <p:spPr bwMode="auto">
            <a:xfrm>
              <a:off x="5616879" y="1952888"/>
              <a:ext cx="0" cy="464305"/>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 name="Line 133">
              <a:extLst>
                <a:ext uri="{FF2B5EF4-FFF2-40B4-BE49-F238E27FC236}">
                  <a16:creationId xmlns="" xmlns:a16="http://schemas.microsoft.com/office/drawing/2014/main" id="{76524E9B-8743-B54B-96F7-86714F866C48}"/>
                </a:ext>
              </a:extLst>
            </p:cNvPr>
            <p:cNvSpPr>
              <a:spLocks noChangeShapeType="1"/>
            </p:cNvSpPr>
            <p:nvPr/>
          </p:nvSpPr>
          <p:spPr bwMode="auto">
            <a:xfrm>
              <a:off x="4843530" y="2705810"/>
              <a:ext cx="480160"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 name="Line 134">
              <a:extLst>
                <a:ext uri="{FF2B5EF4-FFF2-40B4-BE49-F238E27FC236}">
                  <a16:creationId xmlns="" xmlns:a16="http://schemas.microsoft.com/office/drawing/2014/main" id="{3BBF3F80-C4A0-CF4D-B827-89F4CA742AF0}"/>
                </a:ext>
              </a:extLst>
            </p:cNvPr>
            <p:cNvSpPr>
              <a:spLocks noChangeShapeType="1"/>
            </p:cNvSpPr>
            <p:nvPr/>
          </p:nvSpPr>
          <p:spPr bwMode="auto">
            <a:xfrm flipV="1">
              <a:off x="5616879" y="2990248"/>
              <a:ext cx="0" cy="476852"/>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 name="Line 135">
              <a:extLst>
                <a:ext uri="{FF2B5EF4-FFF2-40B4-BE49-F238E27FC236}">
                  <a16:creationId xmlns="" xmlns:a16="http://schemas.microsoft.com/office/drawing/2014/main" id="{E4279DA7-1460-504A-9C91-590D7E95E524}"/>
                </a:ext>
              </a:extLst>
            </p:cNvPr>
            <p:cNvSpPr>
              <a:spLocks noChangeShapeType="1"/>
            </p:cNvSpPr>
            <p:nvPr/>
          </p:nvSpPr>
          <p:spPr bwMode="auto">
            <a:xfrm flipH="1">
              <a:off x="5910099" y="2705820"/>
              <a:ext cx="471661"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19" name="Llamada de flecha a la izquierda 18">
            <a:hlinkClick r:id="rId7" action="ppaction://hlinksldjump"/>
          </p:cNvPr>
          <p:cNvSpPr/>
          <p:nvPr/>
        </p:nvSpPr>
        <p:spPr>
          <a:xfrm>
            <a:off x="11265047" y="6442099"/>
            <a:ext cx="811368" cy="39464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372443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3158" y="0"/>
            <a:ext cx="10515600" cy="893659"/>
          </a:xfrm>
        </p:spPr>
        <p:txBody>
          <a:bodyPr>
            <a:noAutofit/>
          </a:bodyPr>
          <a:lstStyle/>
          <a:p>
            <a:r>
              <a:rPr lang="es-ES" sz="3600" dirty="0">
                <a:cs typeface="Times New Roman" panose="02020603050405020304" pitchFamily="18" charset="0"/>
              </a:rPr>
              <a:t>Recomendaciones</a:t>
            </a:r>
            <a:r>
              <a:rPr lang="es-ES" dirty="0">
                <a:solidFill>
                  <a:srgbClr val="7030A0"/>
                </a:solidFill>
                <a:cs typeface="Times New Roman" panose="02020603050405020304" pitchFamily="18" charset="0"/>
              </a:rPr>
              <a:t> </a:t>
            </a:r>
            <a:r>
              <a:rPr lang="es-ES" sz="6600" dirty="0">
                <a:solidFill>
                  <a:srgbClr val="7030A0"/>
                </a:solidFill>
              </a:rPr>
              <a:t> </a:t>
            </a:r>
          </a:p>
        </p:txBody>
      </p:sp>
      <p:graphicFrame>
        <p:nvGraphicFramePr>
          <p:cNvPr id="19" name="18 Diagrama"/>
          <p:cNvGraphicFramePr/>
          <p:nvPr>
            <p:extLst>
              <p:ext uri="{D42A27DB-BD31-4B8C-83A1-F6EECF244321}">
                <p14:modId xmlns:p14="http://schemas.microsoft.com/office/powerpoint/2010/main" val="1205989260"/>
              </p:ext>
            </p:extLst>
          </p:nvPr>
        </p:nvGraphicFramePr>
        <p:xfrm>
          <a:off x="1075997" y="1293860"/>
          <a:ext cx="1029488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a:extLst>
              <a:ext uri="{FF2B5EF4-FFF2-40B4-BE49-F238E27FC236}">
                <a16:creationId xmlns="" xmlns:a16="http://schemas.microsoft.com/office/drawing/2014/main" id="{E715DAE7-3875-A149-893C-328149E4AD50}"/>
              </a:ext>
            </a:extLst>
          </p:cNvPr>
          <p:cNvSpPr/>
          <p:nvPr/>
        </p:nvSpPr>
        <p:spPr>
          <a:xfrm flipV="1">
            <a:off x="668204" y="806627"/>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pSp>
        <p:nvGrpSpPr>
          <p:cNvPr id="10" name="Группа 712">
            <a:extLst>
              <a:ext uri="{FF2B5EF4-FFF2-40B4-BE49-F238E27FC236}">
                <a16:creationId xmlns="" xmlns:a16="http://schemas.microsoft.com/office/drawing/2014/main" id="{283D079D-E80A-524E-A0DC-08799261BB13}"/>
              </a:ext>
            </a:extLst>
          </p:cNvPr>
          <p:cNvGrpSpPr>
            <a:grpSpLocks/>
          </p:cNvGrpSpPr>
          <p:nvPr/>
        </p:nvGrpSpPr>
        <p:grpSpPr bwMode="auto">
          <a:xfrm>
            <a:off x="359063" y="3352720"/>
            <a:ext cx="953131" cy="1089932"/>
            <a:chOff x="7167563" y="4114800"/>
            <a:chExt cx="674688" cy="771525"/>
          </a:xfrm>
        </p:grpSpPr>
        <p:sp>
          <p:nvSpPr>
            <p:cNvPr id="11" name="Oval 816">
              <a:extLst>
                <a:ext uri="{FF2B5EF4-FFF2-40B4-BE49-F238E27FC236}">
                  <a16:creationId xmlns="" xmlns:a16="http://schemas.microsoft.com/office/drawing/2014/main" id="{D997560D-B984-2741-886C-DF4356F9709E}"/>
                </a:ext>
              </a:extLst>
            </p:cNvPr>
            <p:cNvSpPr>
              <a:spLocks noChangeArrowheads="1"/>
            </p:cNvSpPr>
            <p:nvPr/>
          </p:nvSpPr>
          <p:spPr bwMode="auto">
            <a:xfrm>
              <a:off x="7291388" y="4175125"/>
              <a:ext cx="231775" cy="234950"/>
            </a:xfrm>
            <a:prstGeom prst="ellipse">
              <a:avLst/>
            </a:pr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800">
                <a:solidFill>
                  <a:srgbClr val="000000"/>
                </a:solidFill>
                <a:latin typeface="Calibri" panose="020F0502020204030204" pitchFamily="34" charset="0"/>
              </a:endParaRPr>
            </a:p>
          </p:txBody>
        </p:sp>
        <p:sp>
          <p:nvSpPr>
            <p:cNvPr id="12" name="Freeform 817">
              <a:extLst>
                <a:ext uri="{FF2B5EF4-FFF2-40B4-BE49-F238E27FC236}">
                  <a16:creationId xmlns="" xmlns:a16="http://schemas.microsoft.com/office/drawing/2014/main" id="{110EACA0-D867-2843-9B02-C8C9F3F82AF2}"/>
                </a:ext>
              </a:extLst>
            </p:cNvPr>
            <p:cNvSpPr>
              <a:spLocks/>
            </p:cNvSpPr>
            <p:nvPr/>
          </p:nvSpPr>
          <p:spPr bwMode="auto">
            <a:xfrm>
              <a:off x="7239000" y="4410075"/>
              <a:ext cx="336550" cy="74613"/>
            </a:xfrm>
            <a:custGeom>
              <a:avLst/>
              <a:gdLst>
                <a:gd name="T0" fmla="*/ 2147483646 w 90"/>
                <a:gd name="T1" fmla="*/ 2147483646 h 20"/>
                <a:gd name="T2" fmla="*/ 2147483646 w 90"/>
                <a:gd name="T3" fmla="*/ 2147483646 h 20"/>
                <a:gd name="T4" fmla="*/ 0 w 90"/>
                <a:gd name="T5" fmla="*/ 2147483646 h 20"/>
                <a:gd name="T6" fmla="*/ 0 w 90"/>
                <a:gd name="T7" fmla="*/ 2147483646 h 20"/>
                <a:gd name="T8" fmla="*/ 2147483646 w 90"/>
                <a:gd name="T9" fmla="*/ 0 h 20"/>
                <a:gd name="T10" fmla="*/ 2147483646 w 90"/>
                <a:gd name="T11" fmla="*/ 0 h 20"/>
                <a:gd name="T12" fmla="*/ 2147483646 w 90"/>
                <a:gd name="T13" fmla="*/ 2147483646 h 20"/>
                <a:gd name="T14" fmla="*/ 2147483646 w 90"/>
                <a:gd name="T15" fmla="*/ 2147483646 h 20"/>
                <a:gd name="T16" fmla="*/ 2147483646 w 90"/>
                <a:gd name="T17" fmla="*/ 214748364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20">
                  <a:moveTo>
                    <a:pt x="80" y="20"/>
                  </a:moveTo>
                  <a:cubicBezTo>
                    <a:pt x="10" y="20"/>
                    <a:pt x="10" y="20"/>
                    <a:pt x="10" y="20"/>
                  </a:cubicBezTo>
                  <a:cubicBezTo>
                    <a:pt x="5" y="20"/>
                    <a:pt x="0" y="16"/>
                    <a:pt x="0" y="10"/>
                  </a:cubicBezTo>
                  <a:cubicBezTo>
                    <a:pt x="0" y="10"/>
                    <a:pt x="0" y="10"/>
                    <a:pt x="0" y="10"/>
                  </a:cubicBezTo>
                  <a:cubicBezTo>
                    <a:pt x="0" y="5"/>
                    <a:pt x="5" y="0"/>
                    <a:pt x="10" y="0"/>
                  </a:cubicBezTo>
                  <a:cubicBezTo>
                    <a:pt x="80" y="0"/>
                    <a:pt x="80" y="0"/>
                    <a:pt x="80" y="0"/>
                  </a:cubicBezTo>
                  <a:cubicBezTo>
                    <a:pt x="86" y="0"/>
                    <a:pt x="90" y="5"/>
                    <a:pt x="90" y="10"/>
                  </a:cubicBezTo>
                  <a:cubicBezTo>
                    <a:pt x="90" y="10"/>
                    <a:pt x="90" y="10"/>
                    <a:pt x="90" y="10"/>
                  </a:cubicBezTo>
                  <a:cubicBezTo>
                    <a:pt x="90" y="16"/>
                    <a:pt x="86" y="20"/>
                    <a:pt x="80" y="20"/>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13" name="Freeform 818">
              <a:extLst>
                <a:ext uri="{FF2B5EF4-FFF2-40B4-BE49-F238E27FC236}">
                  <a16:creationId xmlns="" xmlns:a16="http://schemas.microsoft.com/office/drawing/2014/main" id="{09D6E2A9-9B4D-6B4A-A69F-F032E07F3C78}"/>
                </a:ext>
              </a:extLst>
            </p:cNvPr>
            <p:cNvSpPr>
              <a:spLocks/>
            </p:cNvSpPr>
            <p:nvPr/>
          </p:nvSpPr>
          <p:spPr bwMode="auto">
            <a:xfrm>
              <a:off x="7167563" y="4810125"/>
              <a:ext cx="479425" cy="76200"/>
            </a:xfrm>
            <a:custGeom>
              <a:avLst/>
              <a:gdLst>
                <a:gd name="T0" fmla="*/ 2147483646 w 128"/>
                <a:gd name="T1" fmla="*/ 2147483646 h 20"/>
                <a:gd name="T2" fmla="*/ 2147483646 w 128"/>
                <a:gd name="T3" fmla="*/ 2147483646 h 20"/>
                <a:gd name="T4" fmla="*/ 0 w 128"/>
                <a:gd name="T5" fmla="*/ 2147483646 h 20"/>
                <a:gd name="T6" fmla="*/ 0 w 128"/>
                <a:gd name="T7" fmla="*/ 2147483646 h 20"/>
                <a:gd name="T8" fmla="*/ 2147483646 w 128"/>
                <a:gd name="T9" fmla="*/ 0 h 20"/>
                <a:gd name="T10" fmla="*/ 2147483646 w 128"/>
                <a:gd name="T11" fmla="*/ 0 h 20"/>
                <a:gd name="T12" fmla="*/ 2147483646 w 128"/>
                <a:gd name="T13" fmla="*/ 2147483646 h 20"/>
                <a:gd name="T14" fmla="*/ 2147483646 w 128"/>
                <a:gd name="T15" fmla="*/ 2147483646 h 20"/>
                <a:gd name="T16" fmla="*/ 2147483646 w 128"/>
                <a:gd name="T17" fmla="*/ 214748364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20">
                  <a:moveTo>
                    <a:pt x="118" y="20"/>
                  </a:moveTo>
                  <a:cubicBezTo>
                    <a:pt x="10" y="20"/>
                    <a:pt x="10" y="20"/>
                    <a:pt x="10" y="20"/>
                  </a:cubicBezTo>
                  <a:cubicBezTo>
                    <a:pt x="5" y="20"/>
                    <a:pt x="0" y="16"/>
                    <a:pt x="0" y="10"/>
                  </a:cubicBezTo>
                  <a:cubicBezTo>
                    <a:pt x="0" y="10"/>
                    <a:pt x="0" y="10"/>
                    <a:pt x="0" y="10"/>
                  </a:cubicBezTo>
                  <a:cubicBezTo>
                    <a:pt x="0" y="5"/>
                    <a:pt x="5" y="0"/>
                    <a:pt x="10" y="0"/>
                  </a:cubicBezTo>
                  <a:cubicBezTo>
                    <a:pt x="118" y="0"/>
                    <a:pt x="118" y="0"/>
                    <a:pt x="118" y="0"/>
                  </a:cubicBezTo>
                  <a:cubicBezTo>
                    <a:pt x="124" y="0"/>
                    <a:pt x="128" y="5"/>
                    <a:pt x="128" y="10"/>
                  </a:cubicBezTo>
                  <a:cubicBezTo>
                    <a:pt x="128" y="10"/>
                    <a:pt x="128" y="10"/>
                    <a:pt x="128" y="10"/>
                  </a:cubicBezTo>
                  <a:cubicBezTo>
                    <a:pt x="128" y="16"/>
                    <a:pt x="124" y="20"/>
                    <a:pt x="118" y="20"/>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14" name="Rectangle 819">
              <a:extLst>
                <a:ext uri="{FF2B5EF4-FFF2-40B4-BE49-F238E27FC236}">
                  <a16:creationId xmlns="" xmlns:a16="http://schemas.microsoft.com/office/drawing/2014/main" id="{6018913B-FB77-D64C-ACD1-D9E381DCCC45}"/>
                </a:ext>
              </a:extLst>
            </p:cNvPr>
            <p:cNvSpPr>
              <a:spLocks noChangeArrowheads="1"/>
            </p:cNvSpPr>
            <p:nvPr/>
          </p:nvSpPr>
          <p:spPr bwMode="auto">
            <a:xfrm>
              <a:off x="7224713" y="4768850"/>
              <a:ext cx="366713" cy="41275"/>
            </a:xfrm>
            <a:prstGeom prst="rect">
              <a:avLst/>
            </a:pr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800">
                <a:solidFill>
                  <a:srgbClr val="000000"/>
                </a:solidFill>
                <a:latin typeface="Calibri" panose="020F0502020204030204" pitchFamily="34" charset="0"/>
              </a:endParaRPr>
            </a:p>
          </p:txBody>
        </p:sp>
        <p:sp>
          <p:nvSpPr>
            <p:cNvPr id="15" name="Freeform 820">
              <a:extLst>
                <a:ext uri="{FF2B5EF4-FFF2-40B4-BE49-F238E27FC236}">
                  <a16:creationId xmlns="" xmlns:a16="http://schemas.microsoft.com/office/drawing/2014/main" id="{0974BAE3-0FD3-A24B-B5E1-24A63E89776E}"/>
                </a:ext>
              </a:extLst>
            </p:cNvPr>
            <p:cNvSpPr>
              <a:spLocks/>
            </p:cNvSpPr>
            <p:nvPr/>
          </p:nvSpPr>
          <p:spPr bwMode="auto">
            <a:xfrm>
              <a:off x="7224713" y="4484688"/>
              <a:ext cx="88900" cy="284163"/>
            </a:xfrm>
            <a:custGeom>
              <a:avLst/>
              <a:gdLst>
                <a:gd name="T0" fmla="*/ 2147483646 w 24"/>
                <a:gd name="T1" fmla="*/ 0 h 75"/>
                <a:gd name="T2" fmla="*/ 0 w 24"/>
                <a:gd name="T3" fmla="*/ 2147483646 h 75"/>
                <a:gd name="T4" fmla="*/ 0 60000 65536"/>
                <a:gd name="T5" fmla="*/ 0 60000 65536"/>
              </a:gdLst>
              <a:ahLst/>
              <a:cxnLst>
                <a:cxn ang="T4">
                  <a:pos x="T0" y="T1"/>
                </a:cxn>
                <a:cxn ang="T5">
                  <a:pos x="T2" y="T3"/>
                </a:cxn>
              </a:cxnLst>
              <a:rect l="0" t="0" r="r" b="b"/>
              <a:pathLst>
                <a:path w="24" h="75">
                  <a:moveTo>
                    <a:pt x="21" y="0"/>
                  </a:moveTo>
                  <a:cubicBezTo>
                    <a:pt x="21" y="0"/>
                    <a:pt x="24" y="57"/>
                    <a:pt x="0" y="75"/>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16" name="Freeform 821">
              <a:extLst>
                <a:ext uri="{FF2B5EF4-FFF2-40B4-BE49-F238E27FC236}">
                  <a16:creationId xmlns="" xmlns:a16="http://schemas.microsoft.com/office/drawing/2014/main" id="{595B2AFD-9F76-D241-AEEA-32E328DBAD42}"/>
                </a:ext>
              </a:extLst>
            </p:cNvPr>
            <p:cNvSpPr>
              <a:spLocks/>
            </p:cNvSpPr>
            <p:nvPr/>
          </p:nvSpPr>
          <p:spPr bwMode="auto">
            <a:xfrm>
              <a:off x="7504113" y="4484688"/>
              <a:ext cx="87313" cy="284163"/>
            </a:xfrm>
            <a:custGeom>
              <a:avLst/>
              <a:gdLst>
                <a:gd name="T0" fmla="*/ 2147483646 w 23"/>
                <a:gd name="T1" fmla="*/ 0 h 75"/>
                <a:gd name="T2" fmla="*/ 2147483646 w 23"/>
                <a:gd name="T3" fmla="*/ 2147483646 h 75"/>
                <a:gd name="T4" fmla="*/ 0 60000 65536"/>
                <a:gd name="T5" fmla="*/ 0 60000 65536"/>
              </a:gdLst>
              <a:ahLst/>
              <a:cxnLst>
                <a:cxn ang="T4">
                  <a:pos x="T0" y="T1"/>
                </a:cxn>
                <a:cxn ang="T5">
                  <a:pos x="T2" y="T3"/>
                </a:cxn>
              </a:cxnLst>
              <a:rect l="0" t="0" r="r" b="b"/>
              <a:pathLst>
                <a:path w="23" h="75">
                  <a:moveTo>
                    <a:pt x="2" y="0"/>
                  </a:moveTo>
                  <a:cubicBezTo>
                    <a:pt x="2" y="0"/>
                    <a:pt x="0" y="57"/>
                    <a:pt x="23" y="75"/>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17" name="Freeform 822">
              <a:extLst>
                <a:ext uri="{FF2B5EF4-FFF2-40B4-BE49-F238E27FC236}">
                  <a16:creationId xmlns="" xmlns:a16="http://schemas.microsoft.com/office/drawing/2014/main" id="{5DA54B38-C76A-AC4F-8086-93ABEAE9EB8A}"/>
                </a:ext>
              </a:extLst>
            </p:cNvPr>
            <p:cNvSpPr>
              <a:spLocks/>
            </p:cNvSpPr>
            <p:nvPr/>
          </p:nvSpPr>
          <p:spPr bwMode="auto">
            <a:xfrm>
              <a:off x="7539038" y="4300538"/>
              <a:ext cx="223838" cy="460375"/>
            </a:xfrm>
            <a:custGeom>
              <a:avLst/>
              <a:gdLst>
                <a:gd name="T0" fmla="*/ 0 w 141"/>
                <a:gd name="T1" fmla="*/ 0 h 290"/>
                <a:gd name="T2" fmla="*/ 2147483646 w 141"/>
                <a:gd name="T3" fmla="*/ 0 h 290"/>
                <a:gd name="T4" fmla="*/ 2147483646 w 141"/>
                <a:gd name="T5" fmla="*/ 2147483646 h 290"/>
                <a:gd name="T6" fmla="*/ 2147483646 w 141"/>
                <a:gd name="T7" fmla="*/ 2147483646 h 2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 h="290">
                  <a:moveTo>
                    <a:pt x="0" y="0"/>
                  </a:moveTo>
                  <a:lnTo>
                    <a:pt x="115" y="0"/>
                  </a:lnTo>
                  <a:lnTo>
                    <a:pt x="141" y="290"/>
                  </a:lnTo>
                  <a:lnTo>
                    <a:pt x="37" y="290"/>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18" name="Freeform 823">
              <a:extLst>
                <a:ext uri="{FF2B5EF4-FFF2-40B4-BE49-F238E27FC236}">
                  <a16:creationId xmlns="" xmlns:a16="http://schemas.microsoft.com/office/drawing/2014/main" id="{DC068DBD-2E39-704B-ACBB-B3193B7888B7}"/>
                </a:ext>
              </a:extLst>
            </p:cNvPr>
            <p:cNvSpPr>
              <a:spLocks/>
            </p:cNvSpPr>
            <p:nvPr/>
          </p:nvSpPr>
          <p:spPr bwMode="auto">
            <a:xfrm>
              <a:off x="7646988" y="4810125"/>
              <a:ext cx="195263" cy="76200"/>
            </a:xfrm>
            <a:custGeom>
              <a:avLst/>
              <a:gdLst>
                <a:gd name="T0" fmla="*/ 0 w 123"/>
                <a:gd name="T1" fmla="*/ 2147483646 h 48"/>
                <a:gd name="T2" fmla="*/ 2147483646 w 123"/>
                <a:gd name="T3" fmla="*/ 2147483646 h 48"/>
                <a:gd name="T4" fmla="*/ 2147483646 w 123"/>
                <a:gd name="T5" fmla="*/ 0 h 48"/>
                <a:gd name="T6" fmla="*/ 0 w 123"/>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8">
                  <a:moveTo>
                    <a:pt x="0" y="48"/>
                  </a:moveTo>
                  <a:lnTo>
                    <a:pt x="123" y="48"/>
                  </a:lnTo>
                  <a:lnTo>
                    <a:pt x="123" y="0"/>
                  </a:lnTo>
                  <a:lnTo>
                    <a:pt x="0" y="0"/>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20" name="Freeform 824">
              <a:extLst>
                <a:ext uri="{FF2B5EF4-FFF2-40B4-BE49-F238E27FC236}">
                  <a16:creationId xmlns="" xmlns:a16="http://schemas.microsoft.com/office/drawing/2014/main" id="{9C5A6BFA-048D-744A-BEBE-1D0C08C12A15}"/>
                </a:ext>
              </a:extLst>
            </p:cNvPr>
            <p:cNvSpPr>
              <a:spLocks/>
            </p:cNvSpPr>
            <p:nvPr/>
          </p:nvSpPr>
          <p:spPr bwMode="auto">
            <a:xfrm>
              <a:off x="7418388" y="4114800"/>
              <a:ext cx="377825" cy="136525"/>
            </a:xfrm>
            <a:custGeom>
              <a:avLst/>
              <a:gdLst>
                <a:gd name="T0" fmla="*/ 2147483646 w 101"/>
                <a:gd name="T1" fmla="*/ 2147483646 h 36"/>
                <a:gd name="T2" fmla="*/ 2147483646 w 101"/>
                <a:gd name="T3" fmla="*/ 2147483646 h 36"/>
                <a:gd name="T4" fmla="*/ 2147483646 w 101"/>
                <a:gd name="T5" fmla="*/ 0 h 36"/>
                <a:gd name="T6" fmla="*/ 2147483646 w 101"/>
                <a:gd name="T7" fmla="*/ 0 h 36"/>
                <a:gd name="T8" fmla="*/ 2147483646 w 101"/>
                <a:gd name="T9" fmla="*/ 2147483646 h 36"/>
                <a:gd name="T10" fmla="*/ 2147483646 w 101"/>
                <a:gd name="T11" fmla="*/ 2147483646 h 36"/>
                <a:gd name="T12" fmla="*/ 2147483646 w 101"/>
                <a:gd name="T13" fmla="*/ 0 h 36"/>
                <a:gd name="T14" fmla="*/ 2147483646 w 101"/>
                <a:gd name="T15" fmla="*/ 0 h 36"/>
                <a:gd name="T16" fmla="*/ 2147483646 w 101"/>
                <a:gd name="T17" fmla="*/ 2147483646 h 36"/>
                <a:gd name="T18" fmla="*/ 2147483646 w 101"/>
                <a:gd name="T19" fmla="*/ 2147483646 h 36"/>
                <a:gd name="T20" fmla="*/ 2147483646 w 101"/>
                <a:gd name="T21" fmla="*/ 0 h 36"/>
                <a:gd name="T22" fmla="*/ 0 w 101"/>
                <a:gd name="T23" fmla="*/ 0 h 36"/>
                <a:gd name="T24" fmla="*/ 2147483646 w 101"/>
                <a:gd name="T25" fmla="*/ 214748364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36">
                  <a:moveTo>
                    <a:pt x="29" y="36"/>
                  </a:moveTo>
                  <a:cubicBezTo>
                    <a:pt x="87" y="36"/>
                    <a:pt x="87" y="36"/>
                    <a:pt x="87" y="36"/>
                  </a:cubicBezTo>
                  <a:cubicBezTo>
                    <a:pt x="96" y="27"/>
                    <a:pt x="101" y="14"/>
                    <a:pt x="101" y="0"/>
                  </a:cubicBezTo>
                  <a:cubicBezTo>
                    <a:pt x="80" y="0"/>
                    <a:pt x="80" y="0"/>
                    <a:pt x="80" y="0"/>
                  </a:cubicBezTo>
                  <a:cubicBezTo>
                    <a:pt x="83" y="21"/>
                    <a:pt x="83" y="21"/>
                    <a:pt x="83" y="21"/>
                  </a:cubicBezTo>
                  <a:cubicBezTo>
                    <a:pt x="62" y="21"/>
                    <a:pt x="62" y="21"/>
                    <a:pt x="62" y="21"/>
                  </a:cubicBezTo>
                  <a:cubicBezTo>
                    <a:pt x="65" y="0"/>
                    <a:pt x="65" y="0"/>
                    <a:pt x="65" y="0"/>
                  </a:cubicBezTo>
                  <a:cubicBezTo>
                    <a:pt x="37" y="0"/>
                    <a:pt x="37" y="0"/>
                    <a:pt x="37" y="0"/>
                  </a:cubicBezTo>
                  <a:cubicBezTo>
                    <a:pt x="40" y="21"/>
                    <a:pt x="40" y="21"/>
                    <a:pt x="40" y="21"/>
                  </a:cubicBezTo>
                  <a:cubicBezTo>
                    <a:pt x="18" y="21"/>
                    <a:pt x="18" y="21"/>
                    <a:pt x="18" y="21"/>
                  </a:cubicBezTo>
                  <a:cubicBezTo>
                    <a:pt x="21" y="0"/>
                    <a:pt x="21" y="0"/>
                    <a:pt x="21" y="0"/>
                  </a:cubicBezTo>
                  <a:cubicBezTo>
                    <a:pt x="0" y="0"/>
                    <a:pt x="0" y="0"/>
                    <a:pt x="0" y="0"/>
                  </a:cubicBezTo>
                  <a:cubicBezTo>
                    <a:pt x="0" y="4"/>
                    <a:pt x="1" y="8"/>
                    <a:pt x="2" y="12"/>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21" name="Freeform 825">
              <a:extLst>
                <a:ext uri="{FF2B5EF4-FFF2-40B4-BE49-F238E27FC236}">
                  <a16:creationId xmlns="" xmlns:a16="http://schemas.microsoft.com/office/drawing/2014/main" id="{879DA301-2255-BB4C-A0C7-597A97A62FFF}"/>
                </a:ext>
              </a:extLst>
            </p:cNvPr>
            <p:cNvSpPr>
              <a:spLocks/>
            </p:cNvSpPr>
            <p:nvPr/>
          </p:nvSpPr>
          <p:spPr bwMode="auto">
            <a:xfrm>
              <a:off x="7721600" y="4251325"/>
              <a:ext cx="22225" cy="49213"/>
            </a:xfrm>
            <a:custGeom>
              <a:avLst/>
              <a:gdLst>
                <a:gd name="T0" fmla="*/ 2147483646 w 14"/>
                <a:gd name="T1" fmla="*/ 0 h 31"/>
                <a:gd name="T2" fmla="*/ 2147483646 w 14"/>
                <a:gd name="T3" fmla="*/ 2147483646 h 31"/>
                <a:gd name="T4" fmla="*/ 0 w 14"/>
                <a:gd name="T5" fmla="*/ 2147483646 h 31"/>
                <a:gd name="T6" fmla="*/ 0 60000 65536"/>
                <a:gd name="T7" fmla="*/ 0 60000 65536"/>
                <a:gd name="T8" fmla="*/ 0 60000 65536"/>
              </a:gdLst>
              <a:ahLst/>
              <a:cxnLst>
                <a:cxn ang="T6">
                  <a:pos x="T0" y="T1"/>
                </a:cxn>
                <a:cxn ang="T7">
                  <a:pos x="T2" y="T3"/>
                </a:cxn>
                <a:cxn ang="T8">
                  <a:pos x="T4" y="T5"/>
                </a:cxn>
              </a:cxnLst>
              <a:rect l="0" t="0" r="r" b="b"/>
              <a:pathLst>
                <a:path w="14" h="31">
                  <a:moveTo>
                    <a:pt x="14" y="0"/>
                  </a:moveTo>
                  <a:lnTo>
                    <a:pt x="14" y="31"/>
                  </a:lnTo>
                  <a:lnTo>
                    <a:pt x="0" y="31"/>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22" name="Freeform 826">
              <a:extLst>
                <a:ext uri="{FF2B5EF4-FFF2-40B4-BE49-F238E27FC236}">
                  <a16:creationId xmlns="" xmlns:a16="http://schemas.microsoft.com/office/drawing/2014/main" id="{2E52A98D-6121-DD48-A917-CAC163BE828A}"/>
                </a:ext>
              </a:extLst>
            </p:cNvPr>
            <p:cNvSpPr>
              <a:spLocks/>
            </p:cNvSpPr>
            <p:nvPr/>
          </p:nvSpPr>
          <p:spPr bwMode="auto">
            <a:xfrm>
              <a:off x="7762875" y="4760913"/>
              <a:ext cx="33338" cy="49213"/>
            </a:xfrm>
            <a:custGeom>
              <a:avLst/>
              <a:gdLst>
                <a:gd name="T0" fmla="*/ 0 w 21"/>
                <a:gd name="T1" fmla="*/ 0 h 31"/>
                <a:gd name="T2" fmla="*/ 2147483646 w 21"/>
                <a:gd name="T3" fmla="*/ 0 h 31"/>
                <a:gd name="T4" fmla="*/ 2147483646 w 21"/>
                <a:gd name="T5" fmla="*/ 2147483646 h 31"/>
                <a:gd name="T6" fmla="*/ 0 60000 65536"/>
                <a:gd name="T7" fmla="*/ 0 60000 65536"/>
                <a:gd name="T8" fmla="*/ 0 60000 65536"/>
              </a:gdLst>
              <a:ahLst/>
              <a:cxnLst>
                <a:cxn ang="T6">
                  <a:pos x="T0" y="T1"/>
                </a:cxn>
                <a:cxn ang="T7">
                  <a:pos x="T2" y="T3"/>
                </a:cxn>
                <a:cxn ang="T8">
                  <a:pos x="T4" y="T5"/>
                </a:cxn>
              </a:cxnLst>
              <a:rect l="0" t="0" r="r" b="b"/>
              <a:pathLst>
                <a:path w="21" h="31">
                  <a:moveTo>
                    <a:pt x="0" y="0"/>
                  </a:moveTo>
                  <a:lnTo>
                    <a:pt x="21" y="0"/>
                  </a:lnTo>
                  <a:lnTo>
                    <a:pt x="21" y="31"/>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grpSp>
      <p:sp>
        <p:nvSpPr>
          <p:cNvPr id="23" name="Llamada de flecha a la izquierda 22">
            <a:hlinkClick r:id="rId7" action="ppaction://hlinksldjump"/>
          </p:cNvPr>
          <p:cNvSpPr/>
          <p:nvPr/>
        </p:nvSpPr>
        <p:spPr>
          <a:xfrm>
            <a:off x="11265047" y="6442099"/>
            <a:ext cx="811368" cy="39464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3415448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9259" y="120426"/>
            <a:ext cx="10515600" cy="893659"/>
          </a:xfrm>
        </p:spPr>
        <p:txBody>
          <a:bodyPr>
            <a:noAutofit/>
          </a:bodyPr>
          <a:lstStyle/>
          <a:p>
            <a:r>
              <a:rPr lang="es-ES" sz="3600" dirty="0">
                <a:cs typeface="Times New Roman" panose="02020603050405020304" pitchFamily="18" charset="0"/>
              </a:rPr>
              <a:t>Recomendaciones</a:t>
            </a:r>
            <a:r>
              <a:rPr lang="es-ES" dirty="0">
                <a:solidFill>
                  <a:srgbClr val="7030A0"/>
                </a:solidFill>
                <a:cs typeface="Times New Roman" panose="02020603050405020304" pitchFamily="18" charset="0"/>
              </a:rPr>
              <a:t> </a:t>
            </a:r>
            <a:r>
              <a:rPr lang="es-ES" sz="6600" dirty="0">
                <a:solidFill>
                  <a:srgbClr val="7030A0"/>
                </a:solidFill>
              </a:rPr>
              <a:t> </a:t>
            </a:r>
          </a:p>
        </p:txBody>
      </p:sp>
      <p:graphicFrame>
        <p:nvGraphicFramePr>
          <p:cNvPr id="19" name="18 Diagrama"/>
          <p:cNvGraphicFramePr/>
          <p:nvPr>
            <p:extLst>
              <p:ext uri="{D42A27DB-BD31-4B8C-83A1-F6EECF244321}">
                <p14:modId xmlns:p14="http://schemas.microsoft.com/office/powerpoint/2010/main" val="1430082238"/>
              </p:ext>
            </p:extLst>
          </p:nvPr>
        </p:nvGraphicFramePr>
        <p:xfrm>
          <a:off x="1075997" y="1293860"/>
          <a:ext cx="1029488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a:extLst>
              <a:ext uri="{FF2B5EF4-FFF2-40B4-BE49-F238E27FC236}">
                <a16:creationId xmlns="" xmlns:a16="http://schemas.microsoft.com/office/drawing/2014/main" id="{E715DAE7-3875-A149-893C-328149E4AD50}"/>
              </a:ext>
            </a:extLst>
          </p:cNvPr>
          <p:cNvSpPr/>
          <p:nvPr/>
        </p:nvSpPr>
        <p:spPr>
          <a:xfrm flipV="1">
            <a:off x="619259" y="970569"/>
            <a:ext cx="4145924" cy="87032"/>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grpSp>
        <p:nvGrpSpPr>
          <p:cNvPr id="10" name="Группа 712">
            <a:extLst>
              <a:ext uri="{FF2B5EF4-FFF2-40B4-BE49-F238E27FC236}">
                <a16:creationId xmlns="" xmlns:a16="http://schemas.microsoft.com/office/drawing/2014/main" id="{283D079D-E80A-524E-A0DC-08799261BB13}"/>
              </a:ext>
            </a:extLst>
          </p:cNvPr>
          <p:cNvGrpSpPr>
            <a:grpSpLocks/>
          </p:cNvGrpSpPr>
          <p:nvPr/>
        </p:nvGrpSpPr>
        <p:grpSpPr bwMode="auto">
          <a:xfrm>
            <a:off x="359063" y="3352720"/>
            <a:ext cx="953131" cy="1089932"/>
            <a:chOff x="7167563" y="4114800"/>
            <a:chExt cx="674688" cy="771525"/>
          </a:xfrm>
        </p:grpSpPr>
        <p:sp>
          <p:nvSpPr>
            <p:cNvPr id="11" name="Oval 816">
              <a:extLst>
                <a:ext uri="{FF2B5EF4-FFF2-40B4-BE49-F238E27FC236}">
                  <a16:creationId xmlns="" xmlns:a16="http://schemas.microsoft.com/office/drawing/2014/main" id="{D997560D-B984-2741-886C-DF4356F9709E}"/>
                </a:ext>
              </a:extLst>
            </p:cNvPr>
            <p:cNvSpPr>
              <a:spLocks noChangeArrowheads="1"/>
            </p:cNvSpPr>
            <p:nvPr/>
          </p:nvSpPr>
          <p:spPr bwMode="auto">
            <a:xfrm>
              <a:off x="7291388" y="4175125"/>
              <a:ext cx="231775" cy="234950"/>
            </a:xfrm>
            <a:prstGeom prst="ellipse">
              <a:avLst/>
            </a:pr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800">
                <a:solidFill>
                  <a:srgbClr val="000000"/>
                </a:solidFill>
                <a:latin typeface="Calibri" panose="020F0502020204030204" pitchFamily="34" charset="0"/>
              </a:endParaRPr>
            </a:p>
          </p:txBody>
        </p:sp>
        <p:sp>
          <p:nvSpPr>
            <p:cNvPr id="12" name="Freeform 817">
              <a:extLst>
                <a:ext uri="{FF2B5EF4-FFF2-40B4-BE49-F238E27FC236}">
                  <a16:creationId xmlns="" xmlns:a16="http://schemas.microsoft.com/office/drawing/2014/main" id="{110EACA0-D867-2843-9B02-C8C9F3F82AF2}"/>
                </a:ext>
              </a:extLst>
            </p:cNvPr>
            <p:cNvSpPr>
              <a:spLocks/>
            </p:cNvSpPr>
            <p:nvPr/>
          </p:nvSpPr>
          <p:spPr bwMode="auto">
            <a:xfrm>
              <a:off x="7239000" y="4410075"/>
              <a:ext cx="336550" cy="74613"/>
            </a:xfrm>
            <a:custGeom>
              <a:avLst/>
              <a:gdLst>
                <a:gd name="T0" fmla="*/ 2147483646 w 90"/>
                <a:gd name="T1" fmla="*/ 2147483646 h 20"/>
                <a:gd name="T2" fmla="*/ 2147483646 w 90"/>
                <a:gd name="T3" fmla="*/ 2147483646 h 20"/>
                <a:gd name="T4" fmla="*/ 0 w 90"/>
                <a:gd name="T5" fmla="*/ 2147483646 h 20"/>
                <a:gd name="T6" fmla="*/ 0 w 90"/>
                <a:gd name="T7" fmla="*/ 2147483646 h 20"/>
                <a:gd name="T8" fmla="*/ 2147483646 w 90"/>
                <a:gd name="T9" fmla="*/ 0 h 20"/>
                <a:gd name="T10" fmla="*/ 2147483646 w 90"/>
                <a:gd name="T11" fmla="*/ 0 h 20"/>
                <a:gd name="T12" fmla="*/ 2147483646 w 90"/>
                <a:gd name="T13" fmla="*/ 2147483646 h 20"/>
                <a:gd name="T14" fmla="*/ 2147483646 w 90"/>
                <a:gd name="T15" fmla="*/ 2147483646 h 20"/>
                <a:gd name="T16" fmla="*/ 2147483646 w 90"/>
                <a:gd name="T17" fmla="*/ 214748364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20">
                  <a:moveTo>
                    <a:pt x="80" y="20"/>
                  </a:moveTo>
                  <a:cubicBezTo>
                    <a:pt x="10" y="20"/>
                    <a:pt x="10" y="20"/>
                    <a:pt x="10" y="20"/>
                  </a:cubicBezTo>
                  <a:cubicBezTo>
                    <a:pt x="5" y="20"/>
                    <a:pt x="0" y="16"/>
                    <a:pt x="0" y="10"/>
                  </a:cubicBezTo>
                  <a:cubicBezTo>
                    <a:pt x="0" y="10"/>
                    <a:pt x="0" y="10"/>
                    <a:pt x="0" y="10"/>
                  </a:cubicBezTo>
                  <a:cubicBezTo>
                    <a:pt x="0" y="5"/>
                    <a:pt x="5" y="0"/>
                    <a:pt x="10" y="0"/>
                  </a:cubicBezTo>
                  <a:cubicBezTo>
                    <a:pt x="80" y="0"/>
                    <a:pt x="80" y="0"/>
                    <a:pt x="80" y="0"/>
                  </a:cubicBezTo>
                  <a:cubicBezTo>
                    <a:pt x="86" y="0"/>
                    <a:pt x="90" y="5"/>
                    <a:pt x="90" y="10"/>
                  </a:cubicBezTo>
                  <a:cubicBezTo>
                    <a:pt x="90" y="10"/>
                    <a:pt x="90" y="10"/>
                    <a:pt x="90" y="10"/>
                  </a:cubicBezTo>
                  <a:cubicBezTo>
                    <a:pt x="90" y="16"/>
                    <a:pt x="86" y="20"/>
                    <a:pt x="80" y="20"/>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13" name="Freeform 818">
              <a:extLst>
                <a:ext uri="{FF2B5EF4-FFF2-40B4-BE49-F238E27FC236}">
                  <a16:creationId xmlns="" xmlns:a16="http://schemas.microsoft.com/office/drawing/2014/main" id="{09D6E2A9-9B4D-6B4A-A69F-F032E07F3C78}"/>
                </a:ext>
              </a:extLst>
            </p:cNvPr>
            <p:cNvSpPr>
              <a:spLocks/>
            </p:cNvSpPr>
            <p:nvPr/>
          </p:nvSpPr>
          <p:spPr bwMode="auto">
            <a:xfrm>
              <a:off x="7167563" y="4810125"/>
              <a:ext cx="479425" cy="76200"/>
            </a:xfrm>
            <a:custGeom>
              <a:avLst/>
              <a:gdLst>
                <a:gd name="T0" fmla="*/ 2147483646 w 128"/>
                <a:gd name="T1" fmla="*/ 2147483646 h 20"/>
                <a:gd name="T2" fmla="*/ 2147483646 w 128"/>
                <a:gd name="T3" fmla="*/ 2147483646 h 20"/>
                <a:gd name="T4" fmla="*/ 0 w 128"/>
                <a:gd name="T5" fmla="*/ 2147483646 h 20"/>
                <a:gd name="T6" fmla="*/ 0 w 128"/>
                <a:gd name="T7" fmla="*/ 2147483646 h 20"/>
                <a:gd name="T8" fmla="*/ 2147483646 w 128"/>
                <a:gd name="T9" fmla="*/ 0 h 20"/>
                <a:gd name="T10" fmla="*/ 2147483646 w 128"/>
                <a:gd name="T11" fmla="*/ 0 h 20"/>
                <a:gd name="T12" fmla="*/ 2147483646 w 128"/>
                <a:gd name="T13" fmla="*/ 2147483646 h 20"/>
                <a:gd name="T14" fmla="*/ 2147483646 w 128"/>
                <a:gd name="T15" fmla="*/ 2147483646 h 20"/>
                <a:gd name="T16" fmla="*/ 2147483646 w 128"/>
                <a:gd name="T17" fmla="*/ 214748364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20">
                  <a:moveTo>
                    <a:pt x="118" y="20"/>
                  </a:moveTo>
                  <a:cubicBezTo>
                    <a:pt x="10" y="20"/>
                    <a:pt x="10" y="20"/>
                    <a:pt x="10" y="20"/>
                  </a:cubicBezTo>
                  <a:cubicBezTo>
                    <a:pt x="5" y="20"/>
                    <a:pt x="0" y="16"/>
                    <a:pt x="0" y="10"/>
                  </a:cubicBezTo>
                  <a:cubicBezTo>
                    <a:pt x="0" y="10"/>
                    <a:pt x="0" y="10"/>
                    <a:pt x="0" y="10"/>
                  </a:cubicBezTo>
                  <a:cubicBezTo>
                    <a:pt x="0" y="5"/>
                    <a:pt x="5" y="0"/>
                    <a:pt x="10" y="0"/>
                  </a:cubicBezTo>
                  <a:cubicBezTo>
                    <a:pt x="118" y="0"/>
                    <a:pt x="118" y="0"/>
                    <a:pt x="118" y="0"/>
                  </a:cubicBezTo>
                  <a:cubicBezTo>
                    <a:pt x="124" y="0"/>
                    <a:pt x="128" y="5"/>
                    <a:pt x="128" y="10"/>
                  </a:cubicBezTo>
                  <a:cubicBezTo>
                    <a:pt x="128" y="10"/>
                    <a:pt x="128" y="10"/>
                    <a:pt x="128" y="10"/>
                  </a:cubicBezTo>
                  <a:cubicBezTo>
                    <a:pt x="128" y="16"/>
                    <a:pt x="124" y="20"/>
                    <a:pt x="118" y="20"/>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14" name="Rectangle 819">
              <a:extLst>
                <a:ext uri="{FF2B5EF4-FFF2-40B4-BE49-F238E27FC236}">
                  <a16:creationId xmlns="" xmlns:a16="http://schemas.microsoft.com/office/drawing/2014/main" id="{6018913B-FB77-D64C-ACD1-D9E381DCCC45}"/>
                </a:ext>
              </a:extLst>
            </p:cNvPr>
            <p:cNvSpPr>
              <a:spLocks noChangeArrowheads="1"/>
            </p:cNvSpPr>
            <p:nvPr/>
          </p:nvSpPr>
          <p:spPr bwMode="auto">
            <a:xfrm>
              <a:off x="7224713" y="4768850"/>
              <a:ext cx="366713" cy="41275"/>
            </a:xfrm>
            <a:prstGeom prst="rect">
              <a:avLst/>
            </a:prstGeom>
            <a:noFill/>
            <a:ln w="142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800">
                <a:solidFill>
                  <a:srgbClr val="000000"/>
                </a:solidFill>
                <a:latin typeface="Calibri" panose="020F0502020204030204" pitchFamily="34" charset="0"/>
              </a:endParaRPr>
            </a:p>
          </p:txBody>
        </p:sp>
        <p:sp>
          <p:nvSpPr>
            <p:cNvPr id="15" name="Freeform 820">
              <a:extLst>
                <a:ext uri="{FF2B5EF4-FFF2-40B4-BE49-F238E27FC236}">
                  <a16:creationId xmlns="" xmlns:a16="http://schemas.microsoft.com/office/drawing/2014/main" id="{0974BAE3-0FD3-A24B-B5E1-24A63E89776E}"/>
                </a:ext>
              </a:extLst>
            </p:cNvPr>
            <p:cNvSpPr>
              <a:spLocks/>
            </p:cNvSpPr>
            <p:nvPr/>
          </p:nvSpPr>
          <p:spPr bwMode="auto">
            <a:xfrm>
              <a:off x="7224713" y="4484688"/>
              <a:ext cx="88900" cy="284163"/>
            </a:xfrm>
            <a:custGeom>
              <a:avLst/>
              <a:gdLst>
                <a:gd name="T0" fmla="*/ 2147483646 w 24"/>
                <a:gd name="T1" fmla="*/ 0 h 75"/>
                <a:gd name="T2" fmla="*/ 0 w 24"/>
                <a:gd name="T3" fmla="*/ 2147483646 h 75"/>
                <a:gd name="T4" fmla="*/ 0 60000 65536"/>
                <a:gd name="T5" fmla="*/ 0 60000 65536"/>
              </a:gdLst>
              <a:ahLst/>
              <a:cxnLst>
                <a:cxn ang="T4">
                  <a:pos x="T0" y="T1"/>
                </a:cxn>
                <a:cxn ang="T5">
                  <a:pos x="T2" y="T3"/>
                </a:cxn>
              </a:cxnLst>
              <a:rect l="0" t="0" r="r" b="b"/>
              <a:pathLst>
                <a:path w="24" h="75">
                  <a:moveTo>
                    <a:pt x="21" y="0"/>
                  </a:moveTo>
                  <a:cubicBezTo>
                    <a:pt x="21" y="0"/>
                    <a:pt x="24" y="57"/>
                    <a:pt x="0" y="75"/>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16" name="Freeform 821">
              <a:extLst>
                <a:ext uri="{FF2B5EF4-FFF2-40B4-BE49-F238E27FC236}">
                  <a16:creationId xmlns="" xmlns:a16="http://schemas.microsoft.com/office/drawing/2014/main" id="{595B2AFD-9F76-D241-AEEA-32E328DBAD42}"/>
                </a:ext>
              </a:extLst>
            </p:cNvPr>
            <p:cNvSpPr>
              <a:spLocks/>
            </p:cNvSpPr>
            <p:nvPr/>
          </p:nvSpPr>
          <p:spPr bwMode="auto">
            <a:xfrm>
              <a:off x="7504113" y="4484688"/>
              <a:ext cx="87313" cy="284163"/>
            </a:xfrm>
            <a:custGeom>
              <a:avLst/>
              <a:gdLst>
                <a:gd name="T0" fmla="*/ 2147483646 w 23"/>
                <a:gd name="T1" fmla="*/ 0 h 75"/>
                <a:gd name="T2" fmla="*/ 2147483646 w 23"/>
                <a:gd name="T3" fmla="*/ 2147483646 h 75"/>
                <a:gd name="T4" fmla="*/ 0 60000 65536"/>
                <a:gd name="T5" fmla="*/ 0 60000 65536"/>
              </a:gdLst>
              <a:ahLst/>
              <a:cxnLst>
                <a:cxn ang="T4">
                  <a:pos x="T0" y="T1"/>
                </a:cxn>
                <a:cxn ang="T5">
                  <a:pos x="T2" y="T3"/>
                </a:cxn>
              </a:cxnLst>
              <a:rect l="0" t="0" r="r" b="b"/>
              <a:pathLst>
                <a:path w="23" h="75">
                  <a:moveTo>
                    <a:pt x="2" y="0"/>
                  </a:moveTo>
                  <a:cubicBezTo>
                    <a:pt x="2" y="0"/>
                    <a:pt x="0" y="57"/>
                    <a:pt x="23" y="75"/>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17" name="Freeform 822">
              <a:extLst>
                <a:ext uri="{FF2B5EF4-FFF2-40B4-BE49-F238E27FC236}">
                  <a16:creationId xmlns="" xmlns:a16="http://schemas.microsoft.com/office/drawing/2014/main" id="{5DA54B38-C76A-AC4F-8086-93ABEAE9EB8A}"/>
                </a:ext>
              </a:extLst>
            </p:cNvPr>
            <p:cNvSpPr>
              <a:spLocks/>
            </p:cNvSpPr>
            <p:nvPr/>
          </p:nvSpPr>
          <p:spPr bwMode="auto">
            <a:xfrm>
              <a:off x="7539038" y="4300538"/>
              <a:ext cx="223838" cy="460375"/>
            </a:xfrm>
            <a:custGeom>
              <a:avLst/>
              <a:gdLst>
                <a:gd name="T0" fmla="*/ 0 w 141"/>
                <a:gd name="T1" fmla="*/ 0 h 290"/>
                <a:gd name="T2" fmla="*/ 2147483646 w 141"/>
                <a:gd name="T3" fmla="*/ 0 h 290"/>
                <a:gd name="T4" fmla="*/ 2147483646 w 141"/>
                <a:gd name="T5" fmla="*/ 2147483646 h 290"/>
                <a:gd name="T6" fmla="*/ 2147483646 w 141"/>
                <a:gd name="T7" fmla="*/ 2147483646 h 2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 h="290">
                  <a:moveTo>
                    <a:pt x="0" y="0"/>
                  </a:moveTo>
                  <a:lnTo>
                    <a:pt x="115" y="0"/>
                  </a:lnTo>
                  <a:lnTo>
                    <a:pt x="141" y="290"/>
                  </a:lnTo>
                  <a:lnTo>
                    <a:pt x="37" y="290"/>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18" name="Freeform 823">
              <a:extLst>
                <a:ext uri="{FF2B5EF4-FFF2-40B4-BE49-F238E27FC236}">
                  <a16:creationId xmlns="" xmlns:a16="http://schemas.microsoft.com/office/drawing/2014/main" id="{DC068DBD-2E39-704B-ACBB-B3193B7888B7}"/>
                </a:ext>
              </a:extLst>
            </p:cNvPr>
            <p:cNvSpPr>
              <a:spLocks/>
            </p:cNvSpPr>
            <p:nvPr/>
          </p:nvSpPr>
          <p:spPr bwMode="auto">
            <a:xfrm>
              <a:off x="7646988" y="4810125"/>
              <a:ext cx="195263" cy="76200"/>
            </a:xfrm>
            <a:custGeom>
              <a:avLst/>
              <a:gdLst>
                <a:gd name="T0" fmla="*/ 0 w 123"/>
                <a:gd name="T1" fmla="*/ 2147483646 h 48"/>
                <a:gd name="T2" fmla="*/ 2147483646 w 123"/>
                <a:gd name="T3" fmla="*/ 2147483646 h 48"/>
                <a:gd name="T4" fmla="*/ 2147483646 w 123"/>
                <a:gd name="T5" fmla="*/ 0 h 48"/>
                <a:gd name="T6" fmla="*/ 0 w 123"/>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8">
                  <a:moveTo>
                    <a:pt x="0" y="48"/>
                  </a:moveTo>
                  <a:lnTo>
                    <a:pt x="123" y="48"/>
                  </a:lnTo>
                  <a:lnTo>
                    <a:pt x="123" y="0"/>
                  </a:lnTo>
                  <a:lnTo>
                    <a:pt x="0" y="0"/>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20" name="Freeform 824">
              <a:extLst>
                <a:ext uri="{FF2B5EF4-FFF2-40B4-BE49-F238E27FC236}">
                  <a16:creationId xmlns="" xmlns:a16="http://schemas.microsoft.com/office/drawing/2014/main" id="{9C5A6BFA-048D-744A-BEBE-1D0C08C12A15}"/>
                </a:ext>
              </a:extLst>
            </p:cNvPr>
            <p:cNvSpPr>
              <a:spLocks/>
            </p:cNvSpPr>
            <p:nvPr/>
          </p:nvSpPr>
          <p:spPr bwMode="auto">
            <a:xfrm>
              <a:off x="7418388" y="4114800"/>
              <a:ext cx="377825" cy="136525"/>
            </a:xfrm>
            <a:custGeom>
              <a:avLst/>
              <a:gdLst>
                <a:gd name="T0" fmla="*/ 2147483646 w 101"/>
                <a:gd name="T1" fmla="*/ 2147483646 h 36"/>
                <a:gd name="T2" fmla="*/ 2147483646 w 101"/>
                <a:gd name="T3" fmla="*/ 2147483646 h 36"/>
                <a:gd name="T4" fmla="*/ 2147483646 w 101"/>
                <a:gd name="T5" fmla="*/ 0 h 36"/>
                <a:gd name="T6" fmla="*/ 2147483646 w 101"/>
                <a:gd name="T7" fmla="*/ 0 h 36"/>
                <a:gd name="T8" fmla="*/ 2147483646 w 101"/>
                <a:gd name="T9" fmla="*/ 2147483646 h 36"/>
                <a:gd name="T10" fmla="*/ 2147483646 w 101"/>
                <a:gd name="T11" fmla="*/ 2147483646 h 36"/>
                <a:gd name="T12" fmla="*/ 2147483646 w 101"/>
                <a:gd name="T13" fmla="*/ 0 h 36"/>
                <a:gd name="T14" fmla="*/ 2147483646 w 101"/>
                <a:gd name="T15" fmla="*/ 0 h 36"/>
                <a:gd name="T16" fmla="*/ 2147483646 w 101"/>
                <a:gd name="T17" fmla="*/ 2147483646 h 36"/>
                <a:gd name="T18" fmla="*/ 2147483646 w 101"/>
                <a:gd name="T19" fmla="*/ 2147483646 h 36"/>
                <a:gd name="T20" fmla="*/ 2147483646 w 101"/>
                <a:gd name="T21" fmla="*/ 0 h 36"/>
                <a:gd name="T22" fmla="*/ 0 w 101"/>
                <a:gd name="T23" fmla="*/ 0 h 36"/>
                <a:gd name="T24" fmla="*/ 2147483646 w 101"/>
                <a:gd name="T25" fmla="*/ 214748364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36">
                  <a:moveTo>
                    <a:pt x="29" y="36"/>
                  </a:moveTo>
                  <a:cubicBezTo>
                    <a:pt x="87" y="36"/>
                    <a:pt x="87" y="36"/>
                    <a:pt x="87" y="36"/>
                  </a:cubicBezTo>
                  <a:cubicBezTo>
                    <a:pt x="96" y="27"/>
                    <a:pt x="101" y="14"/>
                    <a:pt x="101" y="0"/>
                  </a:cubicBezTo>
                  <a:cubicBezTo>
                    <a:pt x="80" y="0"/>
                    <a:pt x="80" y="0"/>
                    <a:pt x="80" y="0"/>
                  </a:cubicBezTo>
                  <a:cubicBezTo>
                    <a:pt x="83" y="21"/>
                    <a:pt x="83" y="21"/>
                    <a:pt x="83" y="21"/>
                  </a:cubicBezTo>
                  <a:cubicBezTo>
                    <a:pt x="62" y="21"/>
                    <a:pt x="62" y="21"/>
                    <a:pt x="62" y="21"/>
                  </a:cubicBezTo>
                  <a:cubicBezTo>
                    <a:pt x="65" y="0"/>
                    <a:pt x="65" y="0"/>
                    <a:pt x="65" y="0"/>
                  </a:cubicBezTo>
                  <a:cubicBezTo>
                    <a:pt x="37" y="0"/>
                    <a:pt x="37" y="0"/>
                    <a:pt x="37" y="0"/>
                  </a:cubicBezTo>
                  <a:cubicBezTo>
                    <a:pt x="40" y="21"/>
                    <a:pt x="40" y="21"/>
                    <a:pt x="40" y="21"/>
                  </a:cubicBezTo>
                  <a:cubicBezTo>
                    <a:pt x="18" y="21"/>
                    <a:pt x="18" y="21"/>
                    <a:pt x="18" y="21"/>
                  </a:cubicBezTo>
                  <a:cubicBezTo>
                    <a:pt x="21" y="0"/>
                    <a:pt x="21" y="0"/>
                    <a:pt x="21" y="0"/>
                  </a:cubicBezTo>
                  <a:cubicBezTo>
                    <a:pt x="0" y="0"/>
                    <a:pt x="0" y="0"/>
                    <a:pt x="0" y="0"/>
                  </a:cubicBezTo>
                  <a:cubicBezTo>
                    <a:pt x="0" y="4"/>
                    <a:pt x="1" y="8"/>
                    <a:pt x="2" y="12"/>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21" name="Freeform 825">
              <a:extLst>
                <a:ext uri="{FF2B5EF4-FFF2-40B4-BE49-F238E27FC236}">
                  <a16:creationId xmlns="" xmlns:a16="http://schemas.microsoft.com/office/drawing/2014/main" id="{879DA301-2255-BB4C-A0C7-597A97A62FFF}"/>
                </a:ext>
              </a:extLst>
            </p:cNvPr>
            <p:cNvSpPr>
              <a:spLocks/>
            </p:cNvSpPr>
            <p:nvPr/>
          </p:nvSpPr>
          <p:spPr bwMode="auto">
            <a:xfrm>
              <a:off x="7721600" y="4251325"/>
              <a:ext cx="22225" cy="49213"/>
            </a:xfrm>
            <a:custGeom>
              <a:avLst/>
              <a:gdLst>
                <a:gd name="T0" fmla="*/ 2147483646 w 14"/>
                <a:gd name="T1" fmla="*/ 0 h 31"/>
                <a:gd name="T2" fmla="*/ 2147483646 w 14"/>
                <a:gd name="T3" fmla="*/ 2147483646 h 31"/>
                <a:gd name="T4" fmla="*/ 0 w 14"/>
                <a:gd name="T5" fmla="*/ 2147483646 h 31"/>
                <a:gd name="T6" fmla="*/ 0 60000 65536"/>
                <a:gd name="T7" fmla="*/ 0 60000 65536"/>
                <a:gd name="T8" fmla="*/ 0 60000 65536"/>
              </a:gdLst>
              <a:ahLst/>
              <a:cxnLst>
                <a:cxn ang="T6">
                  <a:pos x="T0" y="T1"/>
                </a:cxn>
                <a:cxn ang="T7">
                  <a:pos x="T2" y="T3"/>
                </a:cxn>
                <a:cxn ang="T8">
                  <a:pos x="T4" y="T5"/>
                </a:cxn>
              </a:cxnLst>
              <a:rect l="0" t="0" r="r" b="b"/>
              <a:pathLst>
                <a:path w="14" h="31">
                  <a:moveTo>
                    <a:pt x="14" y="0"/>
                  </a:moveTo>
                  <a:lnTo>
                    <a:pt x="14" y="31"/>
                  </a:lnTo>
                  <a:lnTo>
                    <a:pt x="0" y="31"/>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22" name="Freeform 826">
              <a:extLst>
                <a:ext uri="{FF2B5EF4-FFF2-40B4-BE49-F238E27FC236}">
                  <a16:creationId xmlns="" xmlns:a16="http://schemas.microsoft.com/office/drawing/2014/main" id="{2E52A98D-6121-DD48-A917-CAC163BE828A}"/>
                </a:ext>
              </a:extLst>
            </p:cNvPr>
            <p:cNvSpPr>
              <a:spLocks/>
            </p:cNvSpPr>
            <p:nvPr/>
          </p:nvSpPr>
          <p:spPr bwMode="auto">
            <a:xfrm>
              <a:off x="7762875" y="4760913"/>
              <a:ext cx="33338" cy="49213"/>
            </a:xfrm>
            <a:custGeom>
              <a:avLst/>
              <a:gdLst>
                <a:gd name="T0" fmla="*/ 0 w 21"/>
                <a:gd name="T1" fmla="*/ 0 h 31"/>
                <a:gd name="T2" fmla="*/ 2147483646 w 21"/>
                <a:gd name="T3" fmla="*/ 0 h 31"/>
                <a:gd name="T4" fmla="*/ 2147483646 w 21"/>
                <a:gd name="T5" fmla="*/ 2147483646 h 31"/>
                <a:gd name="T6" fmla="*/ 0 60000 65536"/>
                <a:gd name="T7" fmla="*/ 0 60000 65536"/>
                <a:gd name="T8" fmla="*/ 0 60000 65536"/>
              </a:gdLst>
              <a:ahLst/>
              <a:cxnLst>
                <a:cxn ang="T6">
                  <a:pos x="T0" y="T1"/>
                </a:cxn>
                <a:cxn ang="T7">
                  <a:pos x="T2" y="T3"/>
                </a:cxn>
                <a:cxn ang="T8">
                  <a:pos x="T4" y="T5"/>
                </a:cxn>
              </a:cxnLst>
              <a:rect l="0" t="0" r="r" b="b"/>
              <a:pathLst>
                <a:path w="21" h="31">
                  <a:moveTo>
                    <a:pt x="0" y="0"/>
                  </a:moveTo>
                  <a:lnTo>
                    <a:pt x="21" y="0"/>
                  </a:lnTo>
                  <a:lnTo>
                    <a:pt x="21" y="31"/>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grpSp>
      <p:sp>
        <p:nvSpPr>
          <p:cNvPr id="23" name="Llamada de flecha a la izquierda 22">
            <a:hlinkClick r:id="rId7" action="ppaction://hlinksldjump"/>
          </p:cNvPr>
          <p:cNvSpPr/>
          <p:nvPr/>
        </p:nvSpPr>
        <p:spPr>
          <a:xfrm>
            <a:off x="11265047" y="6442099"/>
            <a:ext cx="811368" cy="394646"/>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1990293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24">
            <a:extLst>
              <a:ext uri="{FF2B5EF4-FFF2-40B4-BE49-F238E27FC236}">
                <a16:creationId xmlns:a16="http://schemas.microsoft.com/office/drawing/2014/main" xmlns="" id="{F8502D0A-DE9B-48DF-83B3-58B2BF0FCFF8}"/>
              </a:ext>
            </a:extLst>
          </p:cNvPr>
          <p:cNvSpPr txBox="1"/>
          <p:nvPr/>
        </p:nvSpPr>
        <p:spPr>
          <a:xfrm>
            <a:off x="1934256" y="749741"/>
            <a:ext cx="8044071" cy="2215991"/>
          </a:xfrm>
          <a:prstGeom prst="rect">
            <a:avLst/>
          </a:prstGeom>
          <a:noFill/>
          <a:ln>
            <a:noFill/>
          </a:ln>
        </p:spPr>
        <p:txBody>
          <a:bodyPr wrap="square">
            <a:spAutoFit/>
          </a:bodyPr>
          <a:lstStyle/>
          <a:p>
            <a:pPr algn="ctr"/>
            <a:r>
              <a:rPr lang="en" sz="13800" b="1" dirty="0">
                <a:solidFill>
                  <a:schemeClr val="accent6">
                    <a:lumMod val="75000"/>
                  </a:schemeClr>
                </a:solidFill>
                <a:latin typeface="Times New Roman" panose="02020603050405020304" pitchFamily="18" charset="0"/>
                <a:cs typeface="Times New Roman" panose="02020603050405020304" pitchFamily="18" charset="0"/>
              </a:rPr>
              <a:t>Gracias!</a:t>
            </a:r>
            <a:endParaRPr lang="es-EC" sz="138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7" name="Picture 8" descr="Apps de comida a domicilio para tu restaurante | Camino Finan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012" y="2579366"/>
            <a:ext cx="4861965" cy="3396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Mensajero Motorizado descarga gratuita de png - Mensajero motorizado  mensajero motorizado - Motocicleta roja courier imagen png - imagen  transparente descarga gratuita"/>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000" b="90000" l="5385" r="96154">
                        <a14:foregroundMark x1="41154" y1="33462" x2="41154" y2="33462"/>
                        <a14:foregroundMark x1="48462" y1="37692" x2="50000" y2="38462"/>
                        <a14:foregroundMark x1="68462" y1="46923" x2="68462" y2="46923"/>
                        <a14:foregroundMark x1="73846" y1="60000" x2="75385" y2="63077"/>
                        <a14:foregroundMark x1="79615" y1="75000" x2="79615" y2="75000"/>
                        <a14:foregroundMark x1="77308" y1="80385" x2="77308" y2="82308"/>
                        <a14:foregroundMark x1="96154" y1="86154" x2="96154" y2="86154"/>
                        <a14:foregroundMark x1="41154" y1="81154" x2="41154" y2="81154"/>
                        <a14:foregroundMark x1="31538" y1="76154" x2="31538" y2="76154"/>
                        <a14:foregroundMark x1="21923" y1="46538" x2="21923" y2="46538"/>
                        <a14:foregroundMark x1="5769" y1="38462" x2="5769" y2="38462"/>
                        <a14:foregroundMark x1="16538" y1="43846" x2="16538" y2="43846"/>
                        <a14:foregroundMark x1="15385" y1="39231" x2="15385" y2="39231"/>
                        <a14:foregroundMark x1="13077" y1="42308" x2="16154" y2="49615"/>
                        <a14:foregroundMark x1="16154" y1="55769" x2="16154" y2="55769"/>
                        <a14:foregroundMark x1="50000" y1="17692" x2="50000" y2="17692"/>
                        <a14:foregroundMark x1="54231" y1="5000" x2="54231" y2="5000"/>
                        <a14:foregroundMark x1="78846" y1="46538" x2="78846" y2="46538"/>
                      </a14:backgroundRemoval>
                    </a14:imgEffect>
                  </a14:imgLayer>
                </a14:imgProps>
              </a:ext>
              <a:ext uri="{28A0092B-C50C-407E-A947-70E740481C1C}">
                <a14:useLocalDpi xmlns:a14="http://schemas.microsoft.com/office/drawing/2010/main" val="0"/>
              </a:ext>
            </a:extLst>
          </a:blip>
          <a:srcRect/>
          <a:stretch>
            <a:fillRect/>
          </a:stretch>
        </p:blipFill>
        <p:spPr bwMode="auto">
          <a:xfrm>
            <a:off x="6790718" y="3145553"/>
            <a:ext cx="2533586" cy="253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551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uál es la situación de aplicaciones como Glovo, Rappi, Uber y Cabify  durante la pandemia en Ecuador | Economía | Noticias | El Universo"/>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r="17720"/>
          <a:stretch/>
        </p:blipFill>
        <p:spPr bwMode="auto">
          <a:xfrm>
            <a:off x="6267382" y="0"/>
            <a:ext cx="5885981" cy="456401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340729" y="1"/>
            <a:ext cx="8210843" cy="941000"/>
          </a:xfrm>
        </p:spPr>
        <p:txBody>
          <a:bodyPr>
            <a:normAutofit/>
          </a:bodyPr>
          <a:lstStyle/>
          <a:p>
            <a:r>
              <a:rPr lang="es-EC" sz="3600" dirty="0">
                <a:latin typeface="+mn-lt"/>
                <a:cs typeface="Times New Roman" panose="02020603050405020304" pitchFamily="18" charset="0"/>
              </a:rPr>
              <a:t>Objetivos</a:t>
            </a:r>
          </a:p>
        </p:txBody>
      </p:sp>
      <p:sp>
        <p:nvSpPr>
          <p:cNvPr id="7" name="Rectángulo 6">
            <a:extLst>
              <a:ext uri="{FF2B5EF4-FFF2-40B4-BE49-F238E27FC236}">
                <a16:creationId xmlns:a16="http://schemas.microsoft.com/office/drawing/2014/main" xmlns="" id="{E43CD6E5-9CF6-4B86-83C3-0B25EC564F62}"/>
              </a:ext>
            </a:extLst>
          </p:cNvPr>
          <p:cNvSpPr/>
          <p:nvPr/>
        </p:nvSpPr>
        <p:spPr>
          <a:xfrm>
            <a:off x="0" y="0"/>
            <a:ext cx="303143" cy="6858000"/>
          </a:xfrm>
          <a:prstGeom prst="rect">
            <a:avLst/>
          </a:prstGeom>
          <a:blipFill>
            <a:blip r:embed="rId3"/>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6" name="Rectángulo 5"/>
          <p:cNvSpPr/>
          <p:nvPr/>
        </p:nvSpPr>
        <p:spPr>
          <a:xfrm>
            <a:off x="920652" y="941000"/>
            <a:ext cx="9935677" cy="612412"/>
          </a:xfrm>
          <a:prstGeom prst="rect">
            <a:avLst/>
          </a:prstGeom>
        </p:spPr>
        <p:txBody>
          <a:bodyPr wrap="square">
            <a:spAutoFit/>
          </a:bodyPr>
          <a:lstStyle/>
          <a:p>
            <a:pPr indent="457200">
              <a:lnSpc>
                <a:spcPct val="200000"/>
              </a:lnSpc>
              <a:spcAft>
                <a:spcPts val="800"/>
              </a:spcAft>
            </a:pPr>
            <a:r>
              <a:rPr lang="es-EC" sz="2000" dirty="0" smtClean="0">
                <a:latin typeface="Arial" panose="020B0604020202020204" pitchFamily="34" charset="0"/>
                <a:ea typeface="Calibri" panose="020F0502020204030204" pitchFamily="34" charset="0"/>
                <a:cs typeface="Arial" panose="020B0604020202020204" pitchFamily="34" charset="0"/>
              </a:rPr>
              <a:t>.</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8" name="3 Diagrama"/>
          <p:cNvGraphicFramePr/>
          <p:nvPr>
            <p:extLst>
              <p:ext uri="{D42A27DB-BD31-4B8C-83A1-F6EECF244321}">
                <p14:modId xmlns:p14="http://schemas.microsoft.com/office/powerpoint/2010/main" val="976140099"/>
              </p:ext>
            </p:extLst>
          </p:nvPr>
        </p:nvGraphicFramePr>
        <p:xfrm>
          <a:off x="440562" y="1066901"/>
          <a:ext cx="11536790" cy="5462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8" name="Llamada de flecha a la izquierda 37">
            <a:hlinkClick r:id="rId9"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1249326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591" y="235791"/>
            <a:ext cx="6834808" cy="678609"/>
          </a:xfrm>
        </p:spPr>
        <p:txBody>
          <a:bodyPr>
            <a:normAutofit/>
          </a:bodyPr>
          <a:lstStyle/>
          <a:p>
            <a:r>
              <a:rPr lang="es-EC" sz="3600" dirty="0">
                <a:cs typeface="Times New Roman" panose="02020603050405020304" pitchFamily="18" charset="0"/>
              </a:rPr>
              <a:t>Capitulo </a:t>
            </a:r>
            <a:r>
              <a:rPr lang="es-EC" sz="3600" dirty="0" smtClean="0">
                <a:cs typeface="Times New Roman" panose="02020603050405020304" pitchFamily="18" charset="0"/>
              </a:rPr>
              <a:t>II: </a:t>
            </a:r>
            <a:r>
              <a:rPr lang="es-EC" sz="3600" dirty="0">
                <a:cs typeface="Times New Roman" panose="02020603050405020304" pitchFamily="18" charset="0"/>
              </a:rPr>
              <a:t>Teorías de soporte </a:t>
            </a:r>
          </a:p>
        </p:txBody>
      </p:sp>
      <p:sp>
        <p:nvSpPr>
          <p:cNvPr id="35" name="Shape 165">
            <a:extLst>
              <a:ext uri="{FF2B5EF4-FFF2-40B4-BE49-F238E27FC236}">
                <a16:creationId xmlns:a16="http://schemas.microsoft.com/office/drawing/2014/main" xmlns="" id="{B1543611-417F-473C-858D-88C45E7B7987}"/>
              </a:ext>
            </a:extLst>
          </p:cNvPr>
          <p:cNvSpPr/>
          <p:nvPr/>
        </p:nvSpPr>
        <p:spPr>
          <a:xfrm>
            <a:off x="2758453" y="3479770"/>
            <a:ext cx="2650220" cy="120444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s-EC" kern="0" dirty="0">
                <a:solidFill>
                  <a:srgbClr val="FFFFFF"/>
                </a:solidFill>
                <a:latin typeface="Lato"/>
                <a:ea typeface="Lato"/>
                <a:cs typeface="Lato"/>
                <a:sym typeface="Lato"/>
              </a:rPr>
              <a:t>Decisiones de compra </a:t>
            </a:r>
            <a:endParaRPr kern="0" dirty="0">
              <a:solidFill>
                <a:srgbClr val="FFFFFF"/>
              </a:solidFill>
              <a:latin typeface="Lato"/>
              <a:ea typeface="Lato"/>
              <a:cs typeface="Lato"/>
              <a:sym typeface="Lato"/>
            </a:endParaRPr>
          </a:p>
        </p:txBody>
      </p:sp>
      <p:sp>
        <p:nvSpPr>
          <p:cNvPr id="58" name="Shape 173">
            <a:extLst>
              <a:ext uri="{FF2B5EF4-FFF2-40B4-BE49-F238E27FC236}">
                <a16:creationId xmlns:a16="http://schemas.microsoft.com/office/drawing/2014/main" xmlns="" id="{78EBD9F9-C294-4978-83FF-E812941A4CE2}"/>
              </a:ext>
            </a:extLst>
          </p:cNvPr>
          <p:cNvSpPr/>
          <p:nvPr/>
        </p:nvSpPr>
        <p:spPr>
          <a:xfrm>
            <a:off x="2120320" y="4144618"/>
            <a:ext cx="4065256" cy="1690671"/>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15000"/>
              </a:lnSpc>
              <a:spcBef>
                <a:spcPts val="0"/>
              </a:spcBef>
              <a:spcAft>
                <a:spcPts val="0"/>
              </a:spcAft>
              <a:buClr>
                <a:srgbClr val="000000"/>
              </a:buClr>
              <a:buSzTx/>
              <a:buFont typeface="Arial"/>
              <a:buNone/>
              <a:tabLst/>
              <a:defRPr/>
            </a:pPr>
            <a:endParaRPr kumimoji="0" sz="3200" b="1" i="0" u="none" strike="noStrike" kern="0" cap="none" spc="0" normalizeH="0" baseline="0" noProof="0" dirty="0">
              <a:ln>
                <a:noFill/>
              </a:ln>
              <a:solidFill>
                <a:srgbClr val="FFFFFF"/>
              </a:solidFill>
              <a:effectLst/>
              <a:uLnTx/>
              <a:uFillTx/>
              <a:latin typeface="Times New Roman" panose="02020603050405020304" pitchFamily="18" charset="0"/>
              <a:ea typeface="Lato"/>
              <a:cs typeface="Times New Roman" panose="02020603050405020304" pitchFamily="18" charset="0"/>
              <a:sym typeface="Lato"/>
            </a:endParaRPr>
          </a:p>
        </p:txBody>
      </p:sp>
      <p:graphicFrame>
        <p:nvGraphicFramePr>
          <p:cNvPr id="3" name="2 Diagrama"/>
          <p:cNvGraphicFramePr/>
          <p:nvPr>
            <p:extLst>
              <p:ext uri="{D42A27DB-BD31-4B8C-83A1-F6EECF244321}">
                <p14:modId xmlns:p14="http://schemas.microsoft.com/office/powerpoint/2010/main" val="1576642363"/>
              </p:ext>
            </p:extLst>
          </p:nvPr>
        </p:nvGraphicFramePr>
        <p:xfrm>
          <a:off x="3238838" y="476991"/>
          <a:ext cx="864836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4">
            <a:extLst>
              <a:ext uri="{FF2B5EF4-FFF2-40B4-BE49-F238E27FC236}">
                <a16:creationId xmlns="" xmlns:a16="http://schemas.microsoft.com/office/drawing/2014/main" id="{63044869-2953-2543-A755-069B65B30BAC}"/>
              </a:ext>
            </a:extLst>
          </p:cNvPr>
          <p:cNvGrpSpPr>
            <a:grpSpLocks noChangeAspect="1"/>
          </p:cNvGrpSpPr>
          <p:nvPr/>
        </p:nvGrpSpPr>
        <p:grpSpPr bwMode="auto">
          <a:xfrm flipH="1">
            <a:off x="-64260" y="2174957"/>
            <a:ext cx="3203471" cy="4564075"/>
            <a:chOff x="3790" y="273"/>
            <a:chExt cx="1747" cy="2489"/>
          </a:xfrm>
          <a:solidFill>
            <a:schemeClr val="bg1">
              <a:lumMod val="85000"/>
            </a:schemeClr>
          </a:solidFill>
        </p:grpSpPr>
        <p:sp>
          <p:nvSpPr>
            <p:cNvPr id="8" name="Freeform 5">
              <a:extLst>
                <a:ext uri="{FF2B5EF4-FFF2-40B4-BE49-F238E27FC236}">
                  <a16:creationId xmlns="" xmlns:a16="http://schemas.microsoft.com/office/drawing/2014/main" id="{E0679DAE-B360-044C-A7E8-4A498D5173D1}"/>
                </a:ext>
              </a:extLst>
            </p:cNvPr>
            <p:cNvSpPr>
              <a:spLocks/>
            </p:cNvSpPr>
            <p:nvPr/>
          </p:nvSpPr>
          <p:spPr bwMode="auto">
            <a:xfrm>
              <a:off x="4335" y="1302"/>
              <a:ext cx="457" cy="295"/>
            </a:xfrm>
            <a:custGeom>
              <a:avLst/>
              <a:gdLst/>
              <a:ahLst/>
              <a:cxnLst>
                <a:cxn ang="0">
                  <a:pos x="474" y="335"/>
                </a:cxn>
                <a:cxn ang="0">
                  <a:pos x="525" y="323"/>
                </a:cxn>
                <a:cxn ang="0">
                  <a:pos x="512" y="270"/>
                </a:cxn>
                <a:cxn ang="0">
                  <a:pos x="61" y="10"/>
                </a:cxn>
                <a:cxn ang="0">
                  <a:pos x="11" y="22"/>
                </a:cxn>
                <a:cxn ang="0">
                  <a:pos x="23" y="75"/>
                </a:cxn>
                <a:cxn ang="0">
                  <a:pos x="474" y="335"/>
                </a:cxn>
              </a:cxnLst>
              <a:rect l="0" t="0" r="r" b="b"/>
              <a:pathLst>
                <a:path w="535" h="345">
                  <a:moveTo>
                    <a:pt x="474" y="335"/>
                  </a:moveTo>
                  <a:cubicBezTo>
                    <a:pt x="492" y="345"/>
                    <a:pt x="514" y="341"/>
                    <a:pt x="525" y="323"/>
                  </a:cubicBezTo>
                  <a:cubicBezTo>
                    <a:pt x="535" y="305"/>
                    <a:pt x="530" y="281"/>
                    <a:pt x="512" y="270"/>
                  </a:cubicBezTo>
                  <a:cubicBezTo>
                    <a:pt x="61" y="10"/>
                    <a:pt x="61" y="10"/>
                    <a:pt x="61" y="10"/>
                  </a:cubicBezTo>
                  <a:cubicBezTo>
                    <a:pt x="43" y="0"/>
                    <a:pt x="21" y="5"/>
                    <a:pt x="11" y="22"/>
                  </a:cubicBezTo>
                  <a:cubicBezTo>
                    <a:pt x="0" y="40"/>
                    <a:pt x="5" y="64"/>
                    <a:pt x="23" y="75"/>
                  </a:cubicBezTo>
                  <a:lnTo>
                    <a:pt x="474" y="335"/>
                  </a:lnTo>
                  <a:close/>
                </a:path>
              </a:pathLst>
            </a:custGeom>
            <a:solidFill>
              <a:schemeClr val="bg1">
                <a:lumMod val="50000"/>
              </a:schemeClr>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9" name="Freeform 6">
              <a:extLst>
                <a:ext uri="{FF2B5EF4-FFF2-40B4-BE49-F238E27FC236}">
                  <a16:creationId xmlns="" xmlns:a16="http://schemas.microsoft.com/office/drawing/2014/main" id="{EF6D3143-612E-7C4B-A221-096B18B071E0}"/>
                </a:ext>
              </a:extLst>
            </p:cNvPr>
            <p:cNvSpPr>
              <a:spLocks/>
            </p:cNvSpPr>
            <p:nvPr/>
          </p:nvSpPr>
          <p:spPr bwMode="auto">
            <a:xfrm>
              <a:off x="4287" y="1384"/>
              <a:ext cx="457" cy="295"/>
            </a:xfrm>
            <a:custGeom>
              <a:avLst/>
              <a:gdLst/>
              <a:ahLst/>
              <a:cxnLst>
                <a:cxn ang="0">
                  <a:pos x="24" y="76"/>
                </a:cxn>
                <a:cxn ang="0">
                  <a:pos x="474" y="336"/>
                </a:cxn>
                <a:cxn ang="0">
                  <a:pos x="525" y="323"/>
                </a:cxn>
                <a:cxn ang="0">
                  <a:pos x="512" y="271"/>
                </a:cxn>
                <a:cxn ang="0">
                  <a:pos x="61" y="11"/>
                </a:cxn>
                <a:cxn ang="0">
                  <a:pos x="11" y="23"/>
                </a:cxn>
                <a:cxn ang="0">
                  <a:pos x="24" y="76"/>
                </a:cxn>
              </a:cxnLst>
              <a:rect l="0" t="0" r="r" b="b"/>
              <a:pathLst>
                <a:path w="535" h="346">
                  <a:moveTo>
                    <a:pt x="24" y="76"/>
                  </a:moveTo>
                  <a:cubicBezTo>
                    <a:pt x="474" y="336"/>
                    <a:pt x="474" y="336"/>
                    <a:pt x="474" y="336"/>
                  </a:cubicBezTo>
                  <a:cubicBezTo>
                    <a:pt x="492" y="346"/>
                    <a:pt x="514" y="341"/>
                    <a:pt x="525" y="323"/>
                  </a:cubicBezTo>
                  <a:cubicBezTo>
                    <a:pt x="535" y="306"/>
                    <a:pt x="530" y="281"/>
                    <a:pt x="512" y="271"/>
                  </a:cubicBezTo>
                  <a:cubicBezTo>
                    <a:pt x="61" y="11"/>
                    <a:pt x="61" y="11"/>
                    <a:pt x="61" y="11"/>
                  </a:cubicBezTo>
                  <a:cubicBezTo>
                    <a:pt x="43" y="0"/>
                    <a:pt x="21" y="5"/>
                    <a:pt x="11" y="23"/>
                  </a:cubicBezTo>
                  <a:cubicBezTo>
                    <a:pt x="0" y="41"/>
                    <a:pt x="6" y="65"/>
                    <a:pt x="24" y="76"/>
                  </a:cubicBezTo>
                  <a:close/>
                </a:path>
              </a:pathLst>
            </a:custGeom>
            <a:solidFill>
              <a:schemeClr val="tx2"/>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0" name="Freeform 7">
              <a:extLst>
                <a:ext uri="{FF2B5EF4-FFF2-40B4-BE49-F238E27FC236}">
                  <a16:creationId xmlns="" xmlns:a16="http://schemas.microsoft.com/office/drawing/2014/main" id="{4D22FFB5-BF2D-D944-A2A0-0BD9CAC8CCB1}"/>
                </a:ext>
              </a:extLst>
            </p:cNvPr>
            <p:cNvSpPr>
              <a:spLocks noEditPoints="1"/>
            </p:cNvSpPr>
            <p:nvPr/>
          </p:nvSpPr>
          <p:spPr bwMode="auto">
            <a:xfrm>
              <a:off x="3790" y="1467"/>
              <a:ext cx="914" cy="1295"/>
            </a:xfrm>
            <a:custGeom>
              <a:avLst/>
              <a:gdLst/>
              <a:ahLst/>
              <a:cxnLst>
                <a:cxn ang="0">
                  <a:pos x="1068" y="298"/>
                </a:cxn>
                <a:cxn ang="0">
                  <a:pos x="1058" y="284"/>
                </a:cxn>
                <a:cxn ang="0">
                  <a:pos x="1038" y="271"/>
                </a:cxn>
                <a:cxn ang="0">
                  <a:pos x="587" y="11"/>
                </a:cxn>
                <a:cxn ang="0">
                  <a:pos x="567" y="3"/>
                </a:cxn>
                <a:cxn ang="0">
                  <a:pos x="536" y="17"/>
                </a:cxn>
                <a:cxn ang="0">
                  <a:pos x="24" y="903"/>
                </a:cxn>
                <a:cxn ang="0">
                  <a:pos x="24" y="903"/>
                </a:cxn>
                <a:cxn ang="0">
                  <a:pos x="1" y="1456"/>
                </a:cxn>
                <a:cxn ang="0">
                  <a:pos x="29" y="1507"/>
                </a:cxn>
                <a:cxn ang="0">
                  <a:pos x="87" y="1506"/>
                </a:cxn>
                <a:cxn ang="0">
                  <a:pos x="554" y="1209"/>
                </a:cxn>
                <a:cxn ang="0">
                  <a:pos x="554" y="1209"/>
                </a:cxn>
                <a:cxn ang="0">
                  <a:pos x="1066" y="323"/>
                </a:cxn>
                <a:cxn ang="0">
                  <a:pos x="1069" y="304"/>
                </a:cxn>
                <a:cxn ang="0">
                  <a:pos x="1068" y="298"/>
                </a:cxn>
                <a:cxn ang="0">
                  <a:pos x="509" y="1167"/>
                </a:cxn>
                <a:cxn ang="0">
                  <a:pos x="509" y="1167"/>
                </a:cxn>
                <a:cxn ang="0">
                  <a:pos x="195" y="1367"/>
                </a:cxn>
                <a:cxn ang="0">
                  <a:pos x="194" y="1366"/>
                </a:cxn>
                <a:cxn ang="0">
                  <a:pos x="142" y="1310"/>
                </a:cxn>
                <a:cxn ang="0">
                  <a:pos x="68" y="1289"/>
                </a:cxn>
                <a:cxn ang="0">
                  <a:pos x="68" y="1289"/>
                </a:cxn>
                <a:cxn ang="0">
                  <a:pos x="83" y="921"/>
                </a:cxn>
                <a:cxn ang="0">
                  <a:pos x="83" y="921"/>
                </a:cxn>
                <a:cxn ang="0">
                  <a:pos x="87" y="914"/>
                </a:cxn>
                <a:cxn ang="0">
                  <a:pos x="87" y="914"/>
                </a:cxn>
                <a:cxn ang="0">
                  <a:pos x="229" y="896"/>
                </a:cxn>
                <a:cxn ang="0">
                  <a:pos x="237" y="898"/>
                </a:cxn>
                <a:cxn ang="0">
                  <a:pos x="241" y="905"/>
                </a:cxn>
                <a:cxn ang="0">
                  <a:pos x="255" y="1023"/>
                </a:cxn>
                <a:cxn ang="0">
                  <a:pos x="281" y="1063"/>
                </a:cxn>
                <a:cxn ang="0">
                  <a:pos x="281" y="1063"/>
                </a:cxn>
                <a:cxn ang="0">
                  <a:pos x="328" y="1067"/>
                </a:cxn>
                <a:cxn ang="0">
                  <a:pos x="446" y="1021"/>
                </a:cxn>
                <a:cxn ang="0">
                  <a:pos x="457" y="1025"/>
                </a:cxn>
                <a:cxn ang="0">
                  <a:pos x="513" y="1161"/>
                </a:cxn>
                <a:cxn ang="0">
                  <a:pos x="513" y="1161"/>
                </a:cxn>
                <a:cxn ang="0">
                  <a:pos x="509" y="1167"/>
                </a:cxn>
                <a:cxn ang="0">
                  <a:pos x="538" y="1117"/>
                </a:cxn>
                <a:cxn ang="0">
                  <a:pos x="538" y="1117"/>
                </a:cxn>
                <a:cxn ang="0">
                  <a:pos x="494" y="1010"/>
                </a:cxn>
                <a:cxn ang="0">
                  <a:pos x="432" y="984"/>
                </a:cxn>
                <a:cxn ang="0">
                  <a:pos x="314" y="1030"/>
                </a:cxn>
                <a:cxn ang="0">
                  <a:pos x="301" y="1029"/>
                </a:cxn>
                <a:cxn ang="0">
                  <a:pos x="294" y="1018"/>
                </a:cxn>
                <a:cxn ang="0">
                  <a:pos x="280" y="901"/>
                </a:cxn>
                <a:cxn ang="0">
                  <a:pos x="267" y="872"/>
                </a:cxn>
                <a:cxn ang="0">
                  <a:pos x="224" y="856"/>
                </a:cxn>
                <a:cxn ang="0">
                  <a:pos x="113" y="871"/>
                </a:cxn>
                <a:cxn ang="0">
                  <a:pos x="112" y="870"/>
                </a:cxn>
                <a:cxn ang="0">
                  <a:pos x="566" y="85"/>
                </a:cxn>
                <a:cxn ang="0">
                  <a:pos x="566" y="85"/>
                </a:cxn>
                <a:cxn ang="0">
                  <a:pos x="992" y="331"/>
                </a:cxn>
                <a:cxn ang="0">
                  <a:pos x="992" y="331"/>
                </a:cxn>
                <a:cxn ang="0">
                  <a:pos x="538" y="1117"/>
                </a:cxn>
              </a:cxnLst>
              <a:rect l="0" t="0" r="r" b="b"/>
              <a:pathLst>
                <a:path w="1070" h="1517">
                  <a:moveTo>
                    <a:pt x="1068" y="298"/>
                  </a:moveTo>
                  <a:cubicBezTo>
                    <a:pt x="1066" y="293"/>
                    <a:pt x="1063" y="288"/>
                    <a:pt x="1058" y="284"/>
                  </a:cubicBezTo>
                  <a:cubicBezTo>
                    <a:pt x="1053" y="280"/>
                    <a:pt x="1046" y="275"/>
                    <a:pt x="1038" y="271"/>
                  </a:cubicBezTo>
                  <a:cubicBezTo>
                    <a:pt x="587" y="11"/>
                    <a:pt x="587" y="11"/>
                    <a:pt x="587" y="11"/>
                  </a:cubicBezTo>
                  <a:cubicBezTo>
                    <a:pt x="580" y="6"/>
                    <a:pt x="573" y="4"/>
                    <a:pt x="567" y="3"/>
                  </a:cubicBezTo>
                  <a:cubicBezTo>
                    <a:pt x="555" y="0"/>
                    <a:pt x="542" y="6"/>
                    <a:pt x="536" y="17"/>
                  </a:cubicBezTo>
                  <a:cubicBezTo>
                    <a:pt x="24" y="903"/>
                    <a:pt x="24" y="903"/>
                    <a:pt x="24" y="903"/>
                  </a:cubicBezTo>
                  <a:cubicBezTo>
                    <a:pt x="24" y="903"/>
                    <a:pt x="24" y="903"/>
                    <a:pt x="24" y="903"/>
                  </a:cubicBezTo>
                  <a:cubicBezTo>
                    <a:pt x="1" y="1456"/>
                    <a:pt x="1" y="1456"/>
                    <a:pt x="1" y="1456"/>
                  </a:cubicBezTo>
                  <a:cubicBezTo>
                    <a:pt x="0" y="1477"/>
                    <a:pt x="11" y="1496"/>
                    <a:pt x="29" y="1507"/>
                  </a:cubicBezTo>
                  <a:cubicBezTo>
                    <a:pt x="47" y="1517"/>
                    <a:pt x="70" y="1517"/>
                    <a:pt x="87" y="1506"/>
                  </a:cubicBezTo>
                  <a:cubicBezTo>
                    <a:pt x="554" y="1209"/>
                    <a:pt x="554" y="1209"/>
                    <a:pt x="554" y="1209"/>
                  </a:cubicBezTo>
                  <a:cubicBezTo>
                    <a:pt x="554" y="1209"/>
                    <a:pt x="554" y="1209"/>
                    <a:pt x="554" y="1209"/>
                  </a:cubicBezTo>
                  <a:cubicBezTo>
                    <a:pt x="1066" y="323"/>
                    <a:pt x="1066" y="323"/>
                    <a:pt x="1066" y="323"/>
                  </a:cubicBezTo>
                  <a:cubicBezTo>
                    <a:pt x="1069" y="317"/>
                    <a:pt x="1070" y="311"/>
                    <a:pt x="1069" y="304"/>
                  </a:cubicBezTo>
                  <a:cubicBezTo>
                    <a:pt x="1069" y="302"/>
                    <a:pt x="1069" y="300"/>
                    <a:pt x="1068" y="298"/>
                  </a:cubicBezTo>
                  <a:close/>
                  <a:moveTo>
                    <a:pt x="509" y="1167"/>
                  </a:moveTo>
                  <a:cubicBezTo>
                    <a:pt x="509" y="1167"/>
                    <a:pt x="509" y="1167"/>
                    <a:pt x="509" y="1167"/>
                  </a:cubicBezTo>
                  <a:cubicBezTo>
                    <a:pt x="195" y="1367"/>
                    <a:pt x="195" y="1367"/>
                    <a:pt x="195" y="1367"/>
                  </a:cubicBezTo>
                  <a:cubicBezTo>
                    <a:pt x="194" y="1366"/>
                    <a:pt x="194" y="1366"/>
                    <a:pt x="194" y="1366"/>
                  </a:cubicBezTo>
                  <a:cubicBezTo>
                    <a:pt x="179" y="1342"/>
                    <a:pt x="158" y="1320"/>
                    <a:pt x="142" y="1310"/>
                  </a:cubicBezTo>
                  <a:cubicBezTo>
                    <a:pt x="124" y="1300"/>
                    <a:pt x="95" y="1292"/>
                    <a:pt x="68" y="1289"/>
                  </a:cubicBezTo>
                  <a:cubicBezTo>
                    <a:pt x="68" y="1289"/>
                    <a:pt x="68" y="1289"/>
                    <a:pt x="68" y="1289"/>
                  </a:cubicBezTo>
                  <a:cubicBezTo>
                    <a:pt x="83" y="921"/>
                    <a:pt x="83" y="921"/>
                    <a:pt x="83" y="921"/>
                  </a:cubicBezTo>
                  <a:cubicBezTo>
                    <a:pt x="83" y="921"/>
                    <a:pt x="83" y="921"/>
                    <a:pt x="83" y="921"/>
                  </a:cubicBezTo>
                  <a:cubicBezTo>
                    <a:pt x="87" y="914"/>
                    <a:pt x="87" y="914"/>
                    <a:pt x="87" y="914"/>
                  </a:cubicBezTo>
                  <a:cubicBezTo>
                    <a:pt x="87" y="914"/>
                    <a:pt x="87" y="914"/>
                    <a:pt x="87" y="914"/>
                  </a:cubicBezTo>
                  <a:cubicBezTo>
                    <a:pt x="229" y="896"/>
                    <a:pt x="229" y="896"/>
                    <a:pt x="229" y="896"/>
                  </a:cubicBezTo>
                  <a:cubicBezTo>
                    <a:pt x="233" y="896"/>
                    <a:pt x="235" y="897"/>
                    <a:pt x="237" y="898"/>
                  </a:cubicBezTo>
                  <a:cubicBezTo>
                    <a:pt x="238" y="899"/>
                    <a:pt x="240" y="901"/>
                    <a:pt x="241" y="905"/>
                  </a:cubicBezTo>
                  <a:cubicBezTo>
                    <a:pt x="255" y="1023"/>
                    <a:pt x="255" y="1023"/>
                    <a:pt x="255" y="1023"/>
                  </a:cubicBezTo>
                  <a:cubicBezTo>
                    <a:pt x="257" y="1040"/>
                    <a:pt x="266" y="1054"/>
                    <a:pt x="281" y="1063"/>
                  </a:cubicBezTo>
                  <a:cubicBezTo>
                    <a:pt x="281" y="1063"/>
                    <a:pt x="281" y="1063"/>
                    <a:pt x="281" y="1063"/>
                  </a:cubicBezTo>
                  <a:cubicBezTo>
                    <a:pt x="296" y="1072"/>
                    <a:pt x="313" y="1073"/>
                    <a:pt x="328" y="1067"/>
                  </a:cubicBezTo>
                  <a:cubicBezTo>
                    <a:pt x="446" y="1021"/>
                    <a:pt x="446" y="1021"/>
                    <a:pt x="446" y="1021"/>
                  </a:cubicBezTo>
                  <a:cubicBezTo>
                    <a:pt x="450" y="1019"/>
                    <a:pt x="455" y="1021"/>
                    <a:pt x="457" y="1025"/>
                  </a:cubicBezTo>
                  <a:cubicBezTo>
                    <a:pt x="513" y="1161"/>
                    <a:pt x="513" y="1161"/>
                    <a:pt x="513" y="1161"/>
                  </a:cubicBezTo>
                  <a:cubicBezTo>
                    <a:pt x="513" y="1161"/>
                    <a:pt x="513" y="1161"/>
                    <a:pt x="513" y="1161"/>
                  </a:cubicBezTo>
                  <a:lnTo>
                    <a:pt x="509" y="1167"/>
                  </a:lnTo>
                  <a:close/>
                  <a:moveTo>
                    <a:pt x="538" y="1117"/>
                  </a:moveTo>
                  <a:cubicBezTo>
                    <a:pt x="538" y="1117"/>
                    <a:pt x="538" y="1117"/>
                    <a:pt x="538" y="1117"/>
                  </a:cubicBezTo>
                  <a:cubicBezTo>
                    <a:pt x="494" y="1010"/>
                    <a:pt x="494" y="1010"/>
                    <a:pt x="494" y="1010"/>
                  </a:cubicBezTo>
                  <a:cubicBezTo>
                    <a:pt x="484" y="986"/>
                    <a:pt x="456" y="974"/>
                    <a:pt x="432" y="984"/>
                  </a:cubicBezTo>
                  <a:cubicBezTo>
                    <a:pt x="314" y="1030"/>
                    <a:pt x="314" y="1030"/>
                    <a:pt x="314" y="1030"/>
                  </a:cubicBezTo>
                  <a:cubicBezTo>
                    <a:pt x="308" y="1032"/>
                    <a:pt x="303" y="1030"/>
                    <a:pt x="301" y="1029"/>
                  </a:cubicBezTo>
                  <a:cubicBezTo>
                    <a:pt x="299" y="1027"/>
                    <a:pt x="295" y="1024"/>
                    <a:pt x="294" y="1018"/>
                  </a:cubicBezTo>
                  <a:cubicBezTo>
                    <a:pt x="280" y="901"/>
                    <a:pt x="280" y="901"/>
                    <a:pt x="280" y="901"/>
                  </a:cubicBezTo>
                  <a:cubicBezTo>
                    <a:pt x="279" y="891"/>
                    <a:pt x="275" y="880"/>
                    <a:pt x="267" y="872"/>
                  </a:cubicBezTo>
                  <a:cubicBezTo>
                    <a:pt x="256" y="860"/>
                    <a:pt x="240" y="854"/>
                    <a:pt x="224" y="856"/>
                  </a:cubicBezTo>
                  <a:cubicBezTo>
                    <a:pt x="113" y="871"/>
                    <a:pt x="113" y="871"/>
                    <a:pt x="113" y="871"/>
                  </a:cubicBezTo>
                  <a:cubicBezTo>
                    <a:pt x="112" y="871"/>
                    <a:pt x="112" y="871"/>
                    <a:pt x="112" y="870"/>
                  </a:cubicBezTo>
                  <a:cubicBezTo>
                    <a:pt x="566" y="85"/>
                    <a:pt x="566" y="85"/>
                    <a:pt x="566" y="85"/>
                  </a:cubicBezTo>
                  <a:cubicBezTo>
                    <a:pt x="566" y="85"/>
                    <a:pt x="566" y="85"/>
                    <a:pt x="566" y="85"/>
                  </a:cubicBezTo>
                  <a:cubicBezTo>
                    <a:pt x="992" y="331"/>
                    <a:pt x="992" y="331"/>
                    <a:pt x="992" y="331"/>
                  </a:cubicBezTo>
                  <a:cubicBezTo>
                    <a:pt x="992" y="331"/>
                    <a:pt x="992" y="331"/>
                    <a:pt x="992" y="331"/>
                  </a:cubicBezTo>
                  <a:lnTo>
                    <a:pt x="538" y="1117"/>
                  </a:lnTo>
                  <a:close/>
                </a:path>
              </a:pathLst>
            </a:custGeom>
            <a:solidFill>
              <a:schemeClr val="accent1"/>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1" name="Freeform 8">
              <a:extLst>
                <a:ext uri="{FF2B5EF4-FFF2-40B4-BE49-F238E27FC236}">
                  <a16:creationId xmlns="" xmlns:a16="http://schemas.microsoft.com/office/drawing/2014/main" id="{7999FCDC-73B0-1D4B-BB47-FA1BAFA07127}"/>
                </a:ext>
              </a:extLst>
            </p:cNvPr>
            <p:cNvSpPr>
              <a:spLocks/>
            </p:cNvSpPr>
            <p:nvPr/>
          </p:nvSpPr>
          <p:spPr bwMode="auto">
            <a:xfrm>
              <a:off x="5375" y="745"/>
              <a:ext cx="162" cy="88"/>
            </a:xfrm>
            <a:custGeom>
              <a:avLst/>
              <a:gdLst/>
              <a:ahLst/>
              <a:cxnLst>
                <a:cxn ang="0">
                  <a:pos x="33" y="33"/>
                </a:cxn>
                <a:cxn ang="0">
                  <a:pos x="5" y="76"/>
                </a:cxn>
                <a:cxn ang="0">
                  <a:pos x="51" y="99"/>
                </a:cxn>
                <a:cxn ang="0">
                  <a:pos x="155" y="71"/>
                </a:cxn>
                <a:cxn ang="0">
                  <a:pos x="184" y="28"/>
                </a:cxn>
                <a:cxn ang="0">
                  <a:pos x="138" y="5"/>
                </a:cxn>
                <a:cxn ang="0">
                  <a:pos x="33" y="33"/>
                </a:cxn>
              </a:cxnLst>
              <a:rect l="0" t="0" r="r" b="b"/>
              <a:pathLst>
                <a:path w="189" h="104">
                  <a:moveTo>
                    <a:pt x="33" y="33"/>
                  </a:moveTo>
                  <a:cubicBezTo>
                    <a:pt x="13" y="39"/>
                    <a:pt x="0" y="58"/>
                    <a:pt x="5" y="76"/>
                  </a:cubicBezTo>
                  <a:cubicBezTo>
                    <a:pt x="10" y="94"/>
                    <a:pt x="31" y="104"/>
                    <a:pt x="51" y="99"/>
                  </a:cubicBezTo>
                  <a:cubicBezTo>
                    <a:pt x="155" y="71"/>
                    <a:pt x="155" y="71"/>
                    <a:pt x="155" y="71"/>
                  </a:cubicBezTo>
                  <a:cubicBezTo>
                    <a:pt x="176" y="65"/>
                    <a:pt x="189" y="46"/>
                    <a:pt x="184" y="28"/>
                  </a:cubicBezTo>
                  <a:cubicBezTo>
                    <a:pt x="179" y="10"/>
                    <a:pt x="158" y="0"/>
                    <a:pt x="138" y="5"/>
                  </a:cubicBezTo>
                  <a:lnTo>
                    <a:pt x="33" y="33"/>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2" name="Freeform 9">
              <a:extLst>
                <a:ext uri="{FF2B5EF4-FFF2-40B4-BE49-F238E27FC236}">
                  <a16:creationId xmlns="" xmlns:a16="http://schemas.microsoft.com/office/drawing/2014/main" id="{AE8B219B-80CE-1E40-921E-E83CCF5398BB}"/>
                </a:ext>
              </a:extLst>
            </p:cNvPr>
            <p:cNvSpPr>
              <a:spLocks/>
            </p:cNvSpPr>
            <p:nvPr/>
          </p:nvSpPr>
          <p:spPr bwMode="auto">
            <a:xfrm>
              <a:off x="4656" y="273"/>
              <a:ext cx="89" cy="161"/>
            </a:xfrm>
            <a:custGeom>
              <a:avLst/>
              <a:gdLst/>
              <a:ahLst/>
              <a:cxnLst>
                <a:cxn ang="0">
                  <a:pos x="99" y="138"/>
                </a:cxn>
                <a:cxn ang="0">
                  <a:pos x="76" y="184"/>
                </a:cxn>
                <a:cxn ang="0">
                  <a:pos x="33" y="155"/>
                </a:cxn>
                <a:cxn ang="0">
                  <a:pos x="5" y="51"/>
                </a:cxn>
                <a:cxn ang="0">
                  <a:pos x="28" y="5"/>
                </a:cxn>
                <a:cxn ang="0">
                  <a:pos x="71" y="33"/>
                </a:cxn>
                <a:cxn ang="0">
                  <a:pos x="99" y="138"/>
                </a:cxn>
              </a:cxnLst>
              <a:rect l="0" t="0" r="r" b="b"/>
              <a:pathLst>
                <a:path w="104" h="189">
                  <a:moveTo>
                    <a:pt x="99" y="138"/>
                  </a:moveTo>
                  <a:cubicBezTo>
                    <a:pt x="104" y="158"/>
                    <a:pt x="94" y="179"/>
                    <a:pt x="76" y="184"/>
                  </a:cubicBezTo>
                  <a:cubicBezTo>
                    <a:pt x="58" y="189"/>
                    <a:pt x="39" y="176"/>
                    <a:pt x="33" y="155"/>
                  </a:cubicBezTo>
                  <a:cubicBezTo>
                    <a:pt x="5" y="51"/>
                    <a:pt x="5" y="51"/>
                    <a:pt x="5" y="51"/>
                  </a:cubicBezTo>
                  <a:cubicBezTo>
                    <a:pt x="0" y="31"/>
                    <a:pt x="10" y="10"/>
                    <a:pt x="28" y="5"/>
                  </a:cubicBezTo>
                  <a:cubicBezTo>
                    <a:pt x="46" y="0"/>
                    <a:pt x="65" y="13"/>
                    <a:pt x="71" y="33"/>
                  </a:cubicBezTo>
                  <a:lnTo>
                    <a:pt x="99" y="138"/>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3" name="Freeform 10">
              <a:extLst>
                <a:ext uri="{FF2B5EF4-FFF2-40B4-BE49-F238E27FC236}">
                  <a16:creationId xmlns="" xmlns:a16="http://schemas.microsoft.com/office/drawing/2014/main" id="{5A3E17E1-855B-4146-85FB-DBA9E8CEA8E9}"/>
                </a:ext>
              </a:extLst>
            </p:cNvPr>
            <p:cNvSpPr>
              <a:spLocks/>
            </p:cNvSpPr>
            <p:nvPr/>
          </p:nvSpPr>
          <p:spPr bwMode="auto">
            <a:xfrm>
              <a:off x="4960" y="1451"/>
              <a:ext cx="89" cy="161"/>
            </a:xfrm>
            <a:custGeom>
              <a:avLst/>
              <a:gdLst/>
              <a:ahLst/>
              <a:cxnLst>
                <a:cxn ang="0">
                  <a:pos x="5" y="51"/>
                </a:cxn>
                <a:cxn ang="0">
                  <a:pos x="28" y="5"/>
                </a:cxn>
                <a:cxn ang="0">
                  <a:pos x="71" y="33"/>
                </a:cxn>
                <a:cxn ang="0">
                  <a:pos x="99" y="137"/>
                </a:cxn>
                <a:cxn ang="0">
                  <a:pos x="76" y="183"/>
                </a:cxn>
                <a:cxn ang="0">
                  <a:pos x="33" y="155"/>
                </a:cxn>
                <a:cxn ang="0">
                  <a:pos x="5" y="51"/>
                </a:cxn>
              </a:cxnLst>
              <a:rect l="0" t="0" r="r" b="b"/>
              <a:pathLst>
                <a:path w="104" h="188">
                  <a:moveTo>
                    <a:pt x="5" y="51"/>
                  </a:moveTo>
                  <a:cubicBezTo>
                    <a:pt x="0" y="30"/>
                    <a:pt x="10" y="10"/>
                    <a:pt x="28" y="5"/>
                  </a:cubicBezTo>
                  <a:cubicBezTo>
                    <a:pt x="46" y="0"/>
                    <a:pt x="65" y="13"/>
                    <a:pt x="71" y="33"/>
                  </a:cubicBezTo>
                  <a:cubicBezTo>
                    <a:pt x="99" y="137"/>
                    <a:pt x="99" y="137"/>
                    <a:pt x="99" y="137"/>
                  </a:cubicBezTo>
                  <a:cubicBezTo>
                    <a:pt x="104" y="158"/>
                    <a:pt x="94" y="179"/>
                    <a:pt x="76" y="183"/>
                  </a:cubicBezTo>
                  <a:cubicBezTo>
                    <a:pt x="58" y="188"/>
                    <a:pt x="39" y="175"/>
                    <a:pt x="33" y="155"/>
                  </a:cubicBezTo>
                  <a:lnTo>
                    <a:pt x="5" y="51"/>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4" name="Freeform 11">
              <a:extLst>
                <a:ext uri="{FF2B5EF4-FFF2-40B4-BE49-F238E27FC236}">
                  <a16:creationId xmlns="" xmlns:a16="http://schemas.microsoft.com/office/drawing/2014/main" id="{C91F0BB9-8B4E-E548-80A6-1FB81D181AA6}"/>
                </a:ext>
              </a:extLst>
            </p:cNvPr>
            <p:cNvSpPr>
              <a:spLocks/>
            </p:cNvSpPr>
            <p:nvPr/>
          </p:nvSpPr>
          <p:spPr bwMode="auto">
            <a:xfrm>
              <a:off x="4198" y="1068"/>
              <a:ext cx="162" cy="90"/>
            </a:xfrm>
            <a:custGeom>
              <a:avLst/>
              <a:gdLst/>
              <a:ahLst/>
              <a:cxnLst>
                <a:cxn ang="0">
                  <a:pos x="155" y="72"/>
                </a:cxn>
                <a:cxn ang="0">
                  <a:pos x="184" y="29"/>
                </a:cxn>
                <a:cxn ang="0">
                  <a:pos x="138" y="6"/>
                </a:cxn>
                <a:cxn ang="0">
                  <a:pos x="34" y="34"/>
                </a:cxn>
                <a:cxn ang="0">
                  <a:pos x="5" y="77"/>
                </a:cxn>
                <a:cxn ang="0">
                  <a:pos x="51" y="99"/>
                </a:cxn>
                <a:cxn ang="0">
                  <a:pos x="155" y="72"/>
                </a:cxn>
              </a:cxnLst>
              <a:rect l="0" t="0" r="r" b="b"/>
              <a:pathLst>
                <a:path w="189" h="105">
                  <a:moveTo>
                    <a:pt x="155" y="72"/>
                  </a:moveTo>
                  <a:cubicBezTo>
                    <a:pt x="176" y="66"/>
                    <a:pt x="189" y="47"/>
                    <a:pt x="184" y="29"/>
                  </a:cubicBezTo>
                  <a:cubicBezTo>
                    <a:pt x="179" y="11"/>
                    <a:pt x="158" y="0"/>
                    <a:pt x="138" y="6"/>
                  </a:cubicBezTo>
                  <a:cubicBezTo>
                    <a:pt x="34" y="34"/>
                    <a:pt x="34" y="34"/>
                    <a:pt x="34" y="34"/>
                  </a:cubicBezTo>
                  <a:cubicBezTo>
                    <a:pt x="13" y="39"/>
                    <a:pt x="0" y="59"/>
                    <a:pt x="5" y="77"/>
                  </a:cubicBezTo>
                  <a:cubicBezTo>
                    <a:pt x="10" y="95"/>
                    <a:pt x="31" y="105"/>
                    <a:pt x="51" y="99"/>
                  </a:cubicBezTo>
                  <a:lnTo>
                    <a:pt x="155" y="72"/>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5" name="Freeform 12">
              <a:extLst>
                <a:ext uri="{FF2B5EF4-FFF2-40B4-BE49-F238E27FC236}">
                  <a16:creationId xmlns="" xmlns:a16="http://schemas.microsoft.com/office/drawing/2014/main" id="{4521F8E8-3FD3-6A49-B2EB-B2FCD7F75D9B}"/>
                </a:ext>
              </a:extLst>
            </p:cNvPr>
            <p:cNvSpPr>
              <a:spLocks/>
            </p:cNvSpPr>
            <p:nvPr/>
          </p:nvSpPr>
          <p:spPr bwMode="auto">
            <a:xfrm>
              <a:off x="5124" y="324"/>
              <a:ext cx="115" cy="153"/>
            </a:xfrm>
            <a:custGeom>
              <a:avLst/>
              <a:gdLst/>
              <a:ahLst/>
              <a:cxnLst>
                <a:cxn ang="0">
                  <a:pos x="10" y="119"/>
                </a:cxn>
                <a:cxn ang="0">
                  <a:pos x="21" y="170"/>
                </a:cxn>
                <a:cxn ang="0">
                  <a:pos x="69" y="153"/>
                </a:cxn>
                <a:cxn ang="0">
                  <a:pos x="123" y="60"/>
                </a:cxn>
                <a:cxn ang="0">
                  <a:pos x="113" y="9"/>
                </a:cxn>
                <a:cxn ang="0">
                  <a:pos x="64" y="26"/>
                </a:cxn>
                <a:cxn ang="0">
                  <a:pos x="10" y="119"/>
                </a:cxn>
              </a:cxnLst>
              <a:rect l="0" t="0" r="r" b="b"/>
              <a:pathLst>
                <a:path w="134" h="179">
                  <a:moveTo>
                    <a:pt x="10" y="119"/>
                  </a:moveTo>
                  <a:cubicBezTo>
                    <a:pt x="0" y="138"/>
                    <a:pt x="4" y="160"/>
                    <a:pt x="21" y="170"/>
                  </a:cubicBezTo>
                  <a:cubicBezTo>
                    <a:pt x="37" y="179"/>
                    <a:pt x="59" y="171"/>
                    <a:pt x="69" y="153"/>
                  </a:cubicBezTo>
                  <a:cubicBezTo>
                    <a:pt x="123" y="60"/>
                    <a:pt x="123" y="60"/>
                    <a:pt x="123" y="60"/>
                  </a:cubicBezTo>
                  <a:cubicBezTo>
                    <a:pt x="134" y="41"/>
                    <a:pt x="129" y="19"/>
                    <a:pt x="113" y="9"/>
                  </a:cubicBezTo>
                  <a:cubicBezTo>
                    <a:pt x="97" y="0"/>
                    <a:pt x="75" y="7"/>
                    <a:pt x="64" y="26"/>
                  </a:cubicBezTo>
                  <a:lnTo>
                    <a:pt x="10" y="119"/>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6" name="Freeform 13">
              <a:extLst>
                <a:ext uri="{FF2B5EF4-FFF2-40B4-BE49-F238E27FC236}">
                  <a16:creationId xmlns="" xmlns:a16="http://schemas.microsoft.com/office/drawing/2014/main" id="{A5CE32C5-80D2-AA42-B3A6-C225E18E2B77}"/>
                </a:ext>
              </a:extLst>
            </p:cNvPr>
            <p:cNvSpPr>
              <a:spLocks/>
            </p:cNvSpPr>
            <p:nvPr/>
          </p:nvSpPr>
          <p:spPr bwMode="auto">
            <a:xfrm>
              <a:off x="4252" y="626"/>
              <a:ext cx="153" cy="114"/>
            </a:xfrm>
            <a:custGeom>
              <a:avLst/>
              <a:gdLst/>
              <a:ahLst/>
              <a:cxnLst>
                <a:cxn ang="0">
                  <a:pos x="59" y="11"/>
                </a:cxn>
                <a:cxn ang="0">
                  <a:pos x="9" y="21"/>
                </a:cxn>
                <a:cxn ang="0">
                  <a:pos x="25" y="69"/>
                </a:cxn>
                <a:cxn ang="0">
                  <a:pos x="119" y="123"/>
                </a:cxn>
                <a:cxn ang="0">
                  <a:pos x="169" y="113"/>
                </a:cxn>
                <a:cxn ang="0">
                  <a:pos x="153" y="65"/>
                </a:cxn>
                <a:cxn ang="0">
                  <a:pos x="59" y="11"/>
                </a:cxn>
              </a:cxnLst>
              <a:rect l="0" t="0" r="r" b="b"/>
              <a:pathLst>
                <a:path w="179" h="134">
                  <a:moveTo>
                    <a:pt x="59" y="11"/>
                  </a:moveTo>
                  <a:cubicBezTo>
                    <a:pt x="41" y="0"/>
                    <a:pt x="18" y="5"/>
                    <a:pt x="9" y="21"/>
                  </a:cubicBezTo>
                  <a:cubicBezTo>
                    <a:pt x="0" y="37"/>
                    <a:pt x="7" y="59"/>
                    <a:pt x="25" y="69"/>
                  </a:cubicBezTo>
                  <a:cubicBezTo>
                    <a:pt x="119" y="123"/>
                    <a:pt x="119" y="123"/>
                    <a:pt x="119" y="123"/>
                  </a:cubicBezTo>
                  <a:cubicBezTo>
                    <a:pt x="137" y="134"/>
                    <a:pt x="160" y="129"/>
                    <a:pt x="169" y="113"/>
                  </a:cubicBezTo>
                  <a:cubicBezTo>
                    <a:pt x="179" y="97"/>
                    <a:pt x="171" y="75"/>
                    <a:pt x="153" y="65"/>
                  </a:cubicBezTo>
                  <a:lnTo>
                    <a:pt x="59" y="11"/>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7" name="Freeform 14">
              <a:extLst>
                <a:ext uri="{FF2B5EF4-FFF2-40B4-BE49-F238E27FC236}">
                  <a16:creationId xmlns="" xmlns:a16="http://schemas.microsoft.com/office/drawing/2014/main" id="{AE0F3BBF-0927-3A4A-B3FD-531D87E2CC84}"/>
                </a:ext>
              </a:extLst>
            </p:cNvPr>
            <p:cNvSpPr>
              <a:spLocks/>
            </p:cNvSpPr>
            <p:nvPr/>
          </p:nvSpPr>
          <p:spPr bwMode="auto">
            <a:xfrm>
              <a:off x="5275" y="1217"/>
              <a:ext cx="153" cy="114"/>
            </a:xfrm>
            <a:custGeom>
              <a:avLst/>
              <a:gdLst/>
              <a:ahLst/>
              <a:cxnLst>
                <a:cxn ang="0">
                  <a:pos x="60" y="10"/>
                </a:cxn>
                <a:cxn ang="0">
                  <a:pos x="9" y="21"/>
                </a:cxn>
                <a:cxn ang="0">
                  <a:pos x="26" y="69"/>
                </a:cxn>
                <a:cxn ang="0">
                  <a:pos x="119" y="123"/>
                </a:cxn>
                <a:cxn ang="0">
                  <a:pos x="169" y="113"/>
                </a:cxn>
                <a:cxn ang="0">
                  <a:pos x="153" y="64"/>
                </a:cxn>
                <a:cxn ang="0">
                  <a:pos x="60" y="10"/>
                </a:cxn>
              </a:cxnLst>
              <a:rect l="0" t="0" r="r" b="b"/>
              <a:pathLst>
                <a:path w="179" h="134">
                  <a:moveTo>
                    <a:pt x="60" y="10"/>
                  </a:moveTo>
                  <a:cubicBezTo>
                    <a:pt x="41" y="0"/>
                    <a:pt x="19" y="4"/>
                    <a:pt x="9" y="21"/>
                  </a:cubicBezTo>
                  <a:cubicBezTo>
                    <a:pt x="0" y="37"/>
                    <a:pt x="7" y="59"/>
                    <a:pt x="26" y="69"/>
                  </a:cubicBezTo>
                  <a:cubicBezTo>
                    <a:pt x="119" y="123"/>
                    <a:pt x="119" y="123"/>
                    <a:pt x="119" y="123"/>
                  </a:cubicBezTo>
                  <a:cubicBezTo>
                    <a:pt x="137" y="134"/>
                    <a:pt x="160" y="129"/>
                    <a:pt x="169" y="113"/>
                  </a:cubicBezTo>
                  <a:cubicBezTo>
                    <a:pt x="179" y="97"/>
                    <a:pt x="171" y="75"/>
                    <a:pt x="153" y="64"/>
                  </a:cubicBezTo>
                  <a:lnTo>
                    <a:pt x="60" y="10"/>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8" name="Freeform 15">
              <a:extLst>
                <a:ext uri="{FF2B5EF4-FFF2-40B4-BE49-F238E27FC236}">
                  <a16:creationId xmlns="" xmlns:a16="http://schemas.microsoft.com/office/drawing/2014/main" id="{D8937C02-1CD3-2549-ABE2-34E85AFE9A6E}"/>
                </a:ext>
              </a:extLst>
            </p:cNvPr>
            <p:cNvSpPr>
              <a:spLocks noEditPoints="1"/>
            </p:cNvSpPr>
            <p:nvPr/>
          </p:nvSpPr>
          <p:spPr bwMode="auto">
            <a:xfrm>
              <a:off x="4379" y="454"/>
              <a:ext cx="983" cy="1072"/>
            </a:xfrm>
            <a:custGeom>
              <a:avLst/>
              <a:gdLst/>
              <a:ahLst/>
              <a:cxnLst>
                <a:cxn ang="0">
                  <a:pos x="510" y="1256"/>
                </a:cxn>
                <a:cxn ang="0">
                  <a:pos x="0" y="961"/>
                </a:cxn>
                <a:cxn ang="0">
                  <a:pos x="13" y="937"/>
                </a:cxn>
                <a:cxn ang="0">
                  <a:pos x="32" y="713"/>
                </a:cxn>
                <a:cxn ang="0">
                  <a:pos x="73" y="317"/>
                </a:cxn>
                <a:cxn ang="0">
                  <a:pos x="373" y="37"/>
                </a:cxn>
                <a:cxn ang="0">
                  <a:pos x="616" y="7"/>
                </a:cxn>
                <a:cxn ang="0">
                  <a:pos x="848" y="77"/>
                </a:cxn>
                <a:cxn ang="0">
                  <a:pos x="852" y="80"/>
                </a:cxn>
                <a:cxn ang="0">
                  <a:pos x="853" y="80"/>
                </a:cxn>
                <a:cxn ang="0">
                  <a:pos x="1029" y="245"/>
                </a:cxn>
                <a:cxn ang="0">
                  <a:pos x="1125" y="470"/>
                </a:cxn>
                <a:cxn ang="0">
                  <a:pos x="1032" y="870"/>
                </a:cxn>
                <a:cxn ang="0">
                  <a:pos x="710" y="1104"/>
                </a:cxn>
                <a:cxn ang="0">
                  <a:pos x="524" y="1232"/>
                </a:cxn>
                <a:cxn ang="0">
                  <a:pos x="510" y="1256"/>
                </a:cxn>
                <a:cxn ang="0">
                  <a:pos x="75" y="939"/>
                </a:cxn>
                <a:cxn ang="0">
                  <a:pos x="492" y="1180"/>
                </a:cxn>
                <a:cxn ang="0">
                  <a:pos x="686" y="1053"/>
                </a:cxn>
                <a:cxn ang="0">
                  <a:pos x="987" y="836"/>
                </a:cxn>
                <a:cxn ang="0">
                  <a:pos x="1069" y="481"/>
                </a:cxn>
                <a:cxn ang="0">
                  <a:pos x="824" y="128"/>
                </a:cxn>
                <a:cxn ang="0">
                  <a:pos x="820" y="126"/>
                </a:cxn>
                <a:cxn ang="0">
                  <a:pos x="392" y="90"/>
                </a:cxn>
                <a:cxn ang="0">
                  <a:pos x="125" y="339"/>
                </a:cxn>
                <a:cxn ang="0">
                  <a:pos x="88" y="708"/>
                </a:cxn>
                <a:cxn ang="0">
                  <a:pos x="75" y="939"/>
                </a:cxn>
              </a:cxnLst>
              <a:rect l="0" t="0" r="r" b="b"/>
              <a:pathLst>
                <a:path w="1152" h="1256">
                  <a:moveTo>
                    <a:pt x="510" y="1256"/>
                  </a:moveTo>
                  <a:cubicBezTo>
                    <a:pt x="0" y="961"/>
                    <a:pt x="0" y="961"/>
                    <a:pt x="0" y="961"/>
                  </a:cubicBezTo>
                  <a:cubicBezTo>
                    <a:pt x="13" y="937"/>
                    <a:pt x="13" y="937"/>
                    <a:pt x="13" y="937"/>
                  </a:cubicBezTo>
                  <a:cubicBezTo>
                    <a:pt x="46" y="877"/>
                    <a:pt x="40" y="801"/>
                    <a:pt x="32" y="713"/>
                  </a:cubicBezTo>
                  <a:cubicBezTo>
                    <a:pt x="23" y="604"/>
                    <a:pt x="11" y="468"/>
                    <a:pt x="73" y="317"/>
                  </a:cubicBezTo>
                  <a:cubicBezTo>
                    <a:pt x="128" y="184"/>
                    <a:pt x="234" y="85"/>
                    <a:pt x="373" y="37"/>
                  </a:cubicBezTo>
                  <a:cubicBezTo>
                    <a:pt x="449" y="10"/>
                    <a:pt x="533" y="0"/>
                    <a:pt x="616" y="7"/>
                  </a:cubicBezTo>
                  <a:cubicBezTo>
                    <a:pt x="699" y="14"/>
                    <a:pt x="779" y="38"/>
                    <a:pt x="848" y="77"/>
                  </a:cubicBezTo>
                  <a:cubicBezTo>
                    <a:pt x="852" y="80"/>
                    <a:pt x="852" y="80"/>
                    <a:pt x="852" y="80"/>
                  </a:cubicBezTo>
                  <a:cubicBezTo>
                    <a:pt x="853" y="80"/>
                    <a:pt x="853" y="80"/>
                    <a:pt x="853" y="80"/>
                  </a:cubicBezTo>
                  <a:cubicBezTo>
                    <a:pt x="920" y="120"/>
                    <a:pt x="981" y="177"/>
                    <a:pt x="1029" y="245"/>
                  </a:cubicBezTo>
                  <a:cubicBezTo>
                    <a:pt x="1076" y="313"/>
                    <a:pt x="1109" y="391"/>
                    <a:pt x="1125" y="470"/>
                  </a:cubicBezTo>
                  <a:cubicBezTo>
                    <a:pt x="1152" y="615"/>
                    <a:pt x="1119" y="757"/>
                    <a:pt x="1032" y="870"/>
                  </a:cubicBezTo>
                  <a:cubicBezTo>
                    <a:pt x="932" y="1000"/>
                    <a:pt x="809" y="1057"/>
                    <a:pt x="710" y="1104"/>
                  </a:cubicBezTo>
                  <a:cubicBezTo>
                    <a:pt x="629" y="1141"/>
                    <a:pt x="560" y="1174"/>
                    <a:pt x="524" y="1232"/>
                  </a:cubicBezTo>
                  <a:lnTo>
                    <a:pt x="510" y="1256"/>
                  </a:lnTo>
                  <a:close/>
                  <a:moveTo>
                    <a:pt x="75" y="939"/>
                  </a:moveTo>
                  <a:cubicBezTo>
                    <a:pt x="492" y="1180"/>
                    <a:pt x="492" y="1180"/>
                    <a:pt x="492" y="1180"/>
                  </a:cubicBezTo>
                  <a:cubicBezTo>
                    <a:pt x="538" y="1122"/>
                    <a:pt x="607" y="1090"/>
                    <a:pt x="686" y="1053"/>
                  </a:cubicBezTo>
                  <a:cubicBezTo>
                    <a:pt x="784" y="1007"/>
                    <a:pt x="896" y="955"/>
                    <a:pt x="987" y="836"/>
                  </a:cubicBezTo>
                  <a:cubicBezTo>
                    <a:pt x="1087" y="707"/>
                    <a:pt x="1087" y="572"/>
                    <a:pt x="1069" y="481"/>
                  </a:cubicBezTo>
                  <a:cubicBezTo>
                    <a:pt x="1042" y="337"/>
                    <a:pt x="948" y="201"/>
                    <a:pt x="824" y="128"/>
                  </a:cubicBezTo>
                  <a:cubicBezTo>
                    <a:pt x="820" y="126"/>
                    <a:pt x="820" y="126"/>
                    <a:pt x="820" y="126"/>
                  </a:cubicBezTo>
                  <a:cubicBezTo>
                    <a:pt x="695" y="55"/>
                    <a:pt x="530" y="41"/>
                    <a:pt x="392" y="90"/>
                  </a:cubicBezTo>
                  <a:cubicBezTo>
                    <a:pt x="304" y="120"/>
                    <a:pt x="187" y="188"/>
                    <a:pt x="125" y="339"/>
                  </a:cubicBezTo>
                  <a:cubicBezTo>
                    <a:pt x="68" y="477"/>
                    <a:pt x="79" y="600"/>
                    <a:pt x="88" y="708"/>
                  </a:cubicBezTo>
                  <a:cubicBezTo>
                    <a:pt x="96" y="795"/>
                    <a:pt x="102" y="871"/>
                    <a:pt x="75" y="939"/>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9" name="Freeform 16">
              <a:extLst>
                <a:ext uri="{FF2B5EF4-FFF2-40B4-BE49-F238E27FC236}">
                  <a16:creationId xmlns="" xmlns:a16="http://schemas.microsoft.com/office/drawing/2014/main" id="{F2385496-DD4D-DF4C-8398-39D1DA4EF652}"/>
                </a:ext>
              </a:extLst>
            </p:cNvPr>
            <p:cNvSpPr>
              <a:spLocks/>
            </p:cNvSpPr>
            <p:nvPr/>
          </p:nvSpPr>
          <p:spPr bwMode="auto">
            <a:xfrm>
              <a:off x="4949" y="641"/>
              <a:ext cx="318" cy="365"/>
            </a:xfrm>
            <a:custGeom>
              <a:avLst/>
              <a:gdLst/>
              <a:ahLst/>
              <a:cxnLst>
                <a:cxn ang="0">
                  <a:pos x="90" y="42"/>
                </a:cxn>
                <a:cxn ang="0">
                  <a:pos x="16" y="171"/>
                </a:cxn>
                <a:cxn ang="0">
                  <a:pos x="15" y="174"/>
                </a:cxn>
                <a:cxn ang="0">
                  <a:pos x="4" y="267"/>
                </a:cxn>
                <a:cxn ang="0">
                  <a:pos x="40" y="375"/>
                </a:cxn>
                <a:cxn ang="0">
                  <a:pos x="44" y="375"/>
                </a:cxn>
                <a:cxn ang="0">
                  <a:pos x="112" y="379"/>
                </a:cxn>
                <a:cxn ang="0">
                  <a:pos x="149" y="332"/>
                </a:cxn>
                <a:cxn ang="0">
                  <a:pos x="149" y="331"/>
                </a:cxn>
                <a:cxn ang="0">
                  <a:pos x="148" y="330"/>
                </a:cxn>
                <a:cxn ang="0">
                  <a:pos x="131" y="312"/>
                </a:cxn>
                <a:cxn ang="0">
                  <a:pos x="134" y="301"/>
                </a:cxn>
                <a:cxn ang="0">
                  <a:pos x="145" y="304"/>
                </a:cxn>
                <a:cxn ang="0">
                  <a:pos x="192" y="323"/>
                </a:cxn>
                <a:cxn ang="0">
                  <a:pos x="202" y="327"/>
                </a:cxn>
                <a:cxn ang="0">
                  <a:pos x="197" y="337"/>
                </a:cxn>
                <a:cxn ang="0">
                  <a:pos x="171" y="340"/>
                </a:cxn>
                <a:cxn ang="0">
                  <a:pos x="137" y="391"/>
                </a:cxn>
                <a:cxn ang="0">
                  <a:pos x="254" y="416"/>
                </a:cxn>
                <a:cxn ang="0">
                  <a:pos x="319" y="366"/>
                </a:cxn>
                <a:cxn ang="0">
                  <a:pos x="320" y="365"/>
                </a:cxn>
                <a:cxn ang="0">
                  <a:pos x="312" y="237"/>
                </a:cxn>
                <a:cxn ang="0">
                  <a:pos x="306" y="232"/>
                </a:cxn>
                <a:cxn ang="0">
                  <a:pos x="307" y="226"/>
                </a:cxn>
                <a:cxn ang="0">
                  <a:pos x="247" y="115"/>
                </a:cxn>
                <a:cxn ang="0">
                  <a:pos x="227" y="149"/>
                </a:cxn>
                <a:cxn ang="0">
                  <a:pos x="180" y="179"/>
                </a:cxn>
                <a:cxn ang="0">
                  <a:pos x="108" y="171"/>
                </a:cxn>
                <a:cxn ang="0">
                  <a:pos x="106" y="171"/>
                </a:cxn>
                <a:cxn ang="0">
                  <a:pos x="104" y="169"/>
                </a:cxn>
                <a:cxn ang="0">
                  <a:pos x="85" y="182"/>
                </a:cxn>
                <a:cxn ang="0">
                  <a:pos x="78" y="181"/>
                </a:cxn>
                <a:cxn ang="0">
                  <a:pos x="75" y="178"/>
                </a:cxn>
                <a:cxn ang="0">
                  <a:pos x="79" y="168"/>
                </a:cxn>
                <a:cxn ang="0">
                  <a:pos x="106" y="126"/>
                </a:cxn>
                <a:cxn ang="0">
                  <a:pos x="114" y="118"/>
                </a:cxn>
                <a:cxn ang="0">
                  <a:pos x="122" y="125"/>
                </a:cxn>
                <a:cxn ang="0">
                  <a:pos x="118" y="150"/>
                </a:cxn>
                <a:cxn ang="0">
                  <a:pos x="210" y="134"/>
                </a:cxn>
                <a:cxn ang="0">
                  <a:pos x="229" y="96"/>
                </a:cxn>
                <a:cxn ang="0">
                  <a:pos x="192" y="14"/>
                </a:cxn>
                <a:cxn ang="0">
                  <a:pos x="164" y="4"/>
                </a:cxn>
                <a:cxn ang="0">
                  <a:pos x="110" y="18"/>
                </a:cxn>
                <a:cxn ang="0">
                  <a:pos x="90" y="42"/>
                </a:cxn>
              </a:cxnLst>
              <a:rect l="0" t="0" r="r" b="b"/>
              <a:pathLst>
                <a:path w="372" h="428">
                  <a:moveTo>
                    <a:pt x="90" y="42"/>
                  </a:moveTo>
                  <a:cubicBezTo>
                    <a:pt x="16" y="171"/>
                    <a:pt x="16" y="171"/>
                    <a:pt x="16" y="171"/>
                  </a:cubicBezTo>
                  <a:cubicBezTo>
                    <a:pt x="16" y="172"/>
                    <a:pt x="16" y="173"/>
                    <a:pt x="15" y="174"/>
                  </a:cubicBezTo>
                  <a:cubicBezTo>
                    <a:pt x="15" y="175"/>
                    <a:pt x="0" y="215"/>
                    <a:pt x="4" y="267"/>
                  </a:cubicBezTo>
                  <a:cubicBezTo>
                    <a:pt x="6" y="307"/>
                    <a:pt x="19" y="343"/>
                    <a:pt x="40" y="375"/>
                  </a:cubicBezTo>
                  <a:cubicBezTo>
                    <a:pt x="42" y="375"/>
                    <a:pt x="43" y="375"/>
                    <a:pt x="44" y="375"/>
                  </a:cubicBezTo>
                  <a:cubicBezTo>
                    <a:pt x="71" y="387"/>
                    <a:pt x="93" y="388"/>
                    <a:pt x="112" y="379"/>
                  </a:cubicBezTo>
                  <a:cubicBezTo>
                    <a:pt x="139" y="366"/>
                    <a:pt x="149" y="333"/>
                    <a:pt x="149" y="332"/>
                  </a:cubicBezTo>
                  <a:cubicBezTo>
                    <a:pt x="149" y="332"/>
                    <a:pt x="149" y="332"/>
                    <a:pt x="149" y="331"/>
                  </a:cubicBezTo>
                  <a:cubicBezTo>
                    <a:pt x="149" y="331"/>
                    <a:pt x="148" y="331"/>
                    <a:pt x="148" y="330"/>
                  </a:cubicBezTo>
                  <a:cubicBezTo>
                    <a:pt x="137" y="322"/>
                    <a:pt x="131" y="312"/>
                    <a:pt x="131" y="312"/>
                  </a:cubicBezTo>
                  <a:cubicBezTo>
                    <a:pt x="129" y="308"/>
                    <a:pt x="130" y="303"/>
                    <a:pt x="134" y="301"/>
                  </a:cubicBezTo>
                  <a:cubicBezTo>
                    <a:pt x="138" y="299"/>
                    <a:pt x="142" y="300"/>
                    <a:pt x="145" y="304"/>
                  </a:cubicBezTo>
                  <a:cubicBezTo>
                    <a:pt x="145" y="305"/>
                    <a:pt x="162" y="334"/>
                    <a:pt x="192" y="323"/>
                  </a:cubicBezTo>
                  <a:cubicBezTo>
                    <a:pt x="196" y="321"/>
                    <a:pt x="200" y="323"/>
                    <a:pt x="202" y="327"/>
                  </a:cubicBezTo>
                  <a:cubicBezTo>
                    <a:pt x="203" y="331"/>
                    <a:pt x="201" y="336"/>
                    <a:pt x="197" y="337"/>
                  </a:cubicBezTo>
                  <a:cubicBezTo>
                    <a:pt x="188" y="341"/>
                    <a:pt x="179" y="342"/>
                    <a:pt x="171" y="340"/>
                  </a:cubicBezTo>
                  <a:cubicBezTo>
                    <a:pt x="168" y="348"/>
                    <a:pt x="159" y="373"/>
                    <a:pt x="137" y="391"/>
                  </a:cubicBezTo>
                  <a:cubicBezTo>
                    <a:pt x="171" y="421"/>
                    <a:pt x="223" y="428"/>
                    <a:pt x="254" y="416"/>
                  </a:cubicBezTo>
                  <a:cubicBezTo>
                    <a:pt x="298" y="400"/>
                    <a:pt x="319" y="366"/>
                    <a:pt x="319" y="366"/>
                  </a:cubicBezTo>
                  <a:cubicBezTo>
                    <a:pt x="320" y="365"/>
                    <a:pt x="320" y="365"/>
                    <a:pt x="320" y="365"/>
                  </a:cubicBezTo>
                  <a:cubicBezTo>
                    <a:pt x="372" y="283"/>
                    <a:pt x="314" y="238"/>
                    <a:pt x="312" y="237"/>
                  </a:cubicBezTo>
                  <a:cubicBezTo>
                    <a:pt x="306" y="232"/>
                    <a:pt x="306" y="232"/>
                    <a:pt x="306" y="232"/>
                  </a:cubicBezTo>
                  <a:cubicBezTo>
                    <a:pt x="307" y="226"/>
                    <a:pt x="307" y="226"/>
                    <a:pt x="307" y="226"/>
                  </a:cubicBezTo>
                  <a:cubicBezTo>
                    <a:pt x="316" y="167"/>
                    <a:pt x="272" y="131"/>
                    <a:pt x="247" y="115"/>
                  </a:cubicBezTo>
                  <a:cubicBezTo>
                    <a:pt x="244" y="125"/>
                    <a:pt x="237" y="137"/>
                    <a:pt x="227" y="149"/>
                  </a:cubicBezTo>
                  <a:cubicBezTo>
                    <a:pt x="214" y="164"/>
                    <a:pt x="198" y="174"/>
                    <a:pt x="180" y="179"/>
                  </a:cubicBezTo>
                  <a:cubicBezTo>
                    <a:pt x="158" y="185"/>
                    <a:pt x="133" y="182"/>
                    <a:pt x="108" y="171"/>
                  </a:cubicBezTo>
                  <a:cubicBezTo>
                    <a:pt x="107" y="171"/>
                    <a:pt x="107" y="171"/>
                    <a:pt x="106" y="171"/>
                  </a:cubicBezTo>
                  <a:cubicBezTo>
                    <a:pt x="106" y="170"/>
                    <a:pt x="105" y="170"/>
                    <a:pt x="104" y="169"/>
                  </a:cubicBezTo>
                  <a:cubicBezTo>
                    <a:pt x="95" y="178"/>
                    <a:pt x="86" y="182"/>
                    <a:pt x="85" y="182"/>
                  </a:cubicBezTo>
                  <a:cubicBezTo>
                    <a:pt x="83" y="183"/>
                    <a:pt x="81" y="183"/>
                    <a:pt x="78" y="181"/>
                  </a:cubicBezTo>
                  <a:cubicBezTo>
                    <a:pt x="77" y="181"/>
                    <a:pt x="76" y="179"/>
                    <a:pt x="75" y="178"/>
                  </a:cubicBezTo>
                  <a:cubicBezTo>
                    <a:pt x="74" y="174"/>
                    <a:pt x="75" y="169"/>
                    <a:pt x="79" y="168"/>
                  </a:cubicBezTo>
                  <a:cubicBezTo>
                    <a:pt x="81" y="167"/>
                    <a:pt x="108" y="155"/>
                    <a:pt x="106" y="126"/>
                  </a:cubicBezTo>
                  <a:cubicBezTo>
                    <a:pt x="106" y="122"/>
                    <a:pt x="109" y="118"/>
                    <a:pt x="114" y="118"/>
                  </a:cubicBezTo>
                  <a:cubicBezTo>
                    <a:pt x="118" y="118"/>
                    <a:pt x="122" y="121"/>
                    <a:pt x="122" y="125"/>
                  </a:cubicBezTo>
                  <a:cubicBezTo>
                    <a:pt x="123" y="135"/>
                    <a:pt x="121" y="143"/>
                    <a:pt x="118" y="150"/>
                  </a:cubicBezTo>
                  <a:cubicBezTo>
                    <a:pt x="167" y="171"/>
                    <a:pt x="196" y="149"/>
                    <a:pt x="210" y="134"/>
                  </a:cubicBezTo>
                  <a:cubicBezTo>
                    <a:pt x="224" y="117"/>
                    <a:pt x="229" y="97"/>
                    <a:pt x="229" y="96"/>
                  </a:cubicBezTo>
                  <a:cubicBezTo>
                    <a:pt x="236" y="63"/>
                    <a:pt x="221" y="31"/>
                    <a:pt x="192" y="14"/>
                  </a:cubicBezTo>
                  <a:cubicBezTo>
                    <a:pt x="183" y="10"/>
                    <a:pt x="174" y="6"/>
                    <a:pt x="164" y="4"/>
                  </a:cubicBezTo>
                  <a:cubicBezTo>
                    <a:pt x="145" y="0"/>
                    <a:pt x="127" y="5"/>
                    <a:pt x="110" y="18"/>
                  </a:cubicBezTo>
                  <a:cubicBezTo>
                    <a:pt x="97" y="29"/>
                    <a:pt x="90" y="42"/>
                    <a:pt x="90" y="42"/>
                  </a:cubicBezTo>
                  <a:close/>
                </a:path>
              </a:pathLst>
            </a:custGeom>
            <a:solidFill>
              <a:schemeClr val="tx2"/>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20" name="Freeform 17">
              <a:extLst>
                <a:ext uri="{FF2B5EF4-FFF2-40B4-BE49-F238E27FC236}">
                  <a16:creationId xmlns="" xmlns:a16="http://schemas.microsoft.com/office/drawing/2014/main" id="{F83883DF-F803-174E-B80F-37120EE06CC7}"/>
                </a:ext>
              </a:extLst>
            </p:cNvPr>
            <p:cNvSpPr>
              <a:spLocks/>
            </p:cNvSpPr>
            <p:nvPr/>
          </p:nvSpPr>
          <p:spPr bwMode="auto">
            <a:xfrm>
              <a:off x="4756" y="839"/>
              <a:ext cx="477" cy="440"/>
            </a:xfrm>
            <a:custGeom>
              <a:avLst/>
              <a:gdLst/>
              <a:ahLst/>
              <a:cxnLst>
                <a:cxn ang="0">
                  <a:pos x="362" y="381"/>
                </a:cxn>
                <a:cxn ang="0">
                  <a:pos x="272" y="324"/>
                </a:cxn>
                <a:cxn ang="0">
                  <a:pos x="187" y="270"/>
                </a:cxn>
                <a:cxn ang="0">
                  <a:pos x="206" y="257"/>
                </a:cxn>
                <a:cxn ang="0">
                  <a:pos x="310" y="296"/>
                </a:cxn>
                <a:cxn ang="0">
                  <a:pos x="325" y="302"/>
                </a:cxn>
                <a:cxn ang="0">
                  <a:pos x="409" y="373"/>
                </a:cxn>
                <a:cxn ang="0">
                  <a:pos x="464" y="367"/>
                </a:cxn>
                <a:cxn ang="0">
                  <a:pos x="513" y="267"/>
                </a:cxn>
                <a:cxn ang="0">
                  <a:pos x="518" y="254"/>
                </a:cxn>
                <a:cxn ang="0">
                  <a:pos x="488" y="206"/>
                </a:cxn>
                <a:cxn ang="0">
                  <a:pos x="370" y="192"/>
                </a:cxn>
                <a:cxn ang="0">
                  <a:pos x="294" y="175"/>
                </a:cxn>
                <a:cxn ang="0">
                  <a:pos x="330" y="218"/>
                </a:cxn>
                <a:cxn ang="0">
                  <a:pos x="313" y="221"/>
                </a:cxn>
                <a:cxn ang="0">
                  <a:pos x="206" y="36"/>
                </a:cxn>
                <a:cxn ang="0">
                  <a:pos x="34" y="300"/>
                </a:cxn>
                <a:cxn ang="0">
                  <a:pos x="24" y="452"/>
                </a:cxn>
                <a:cxn ang="0">
                  <a:pos x="67" y="488"/>
                </a:cxn>
                <a:cxn ang="0">
                  <a:pos x="182" y="495"/>
                </a:cxn>
                <a:cxn ang="0">
                  <a:pos x="188" y="492"/>
                </a:cxn>
                <a:cxn ang="0">
                  <a:pos x="251" y="369"/>
                </a:cxn>
                <a:cxn ang="0">
                  <a:pos x="208" y="383"/>
                </a:cxn>
                <a:cxn ang="0">
                  <a:pos x="202" y="374"/>
                </a:cxn>
                <a:cxn ang="0">
                  <a:pos x="227" y="366"/>
                </a:cxn>
                <a:cxn ang="0">
                  <a:pos x="258" y="336"/>
                </a:cxn>
                <a:cxn ang="0">
                  <a:pos x="270" y="346"/>
                </a:cxn>
                <a:cxn ang="0">
                  <a:pos x="215" y="502"/>
                </a:cxn>
                <a:cxn ang="0">
                  <a:pos x="345" y="463"/>
                </a:cxn>
                <a:cxn ang="0">
                  <a:pos x="365" y="414"/>
                </a:cxn>
                <a:cxn ang="0">
                  <a:pos x="388" y="414"/>
                </a:cxn>
                <a:cxn ang="0">
                  <a:pos x="426" y="416"/>
                </a:cxn>
                <a:cxn ang="0">
                  <a:pos x="406" y="396"/>
                </a:cxn>
              </a:cxnLst>
              <a:rect l="0" t="0" r="r" b="b"/>
              <a:pathLst>
                <a:path w="559" h="516">
                  <a:moveTo>
                    <a:pt x="406" y="396"/>
                  </a:moveTo>
                  <a:cubicBezTo>
                    <a:pt x="393" y="394"/>
                    <a:pt x="377" y="390"/>
                    <a:pt x="362" y="381"/>
                  </a:cubicBezTo>
                  <a:cubicBezTo>
                    <a:pt x="342" y="370"/>
                    <a:pt x="323" y="351"/>
                    <a:pt x="308" y="321"/>
                  </a:cubicBezTo>
                  <a:cubicBezTo>
                    <a:pt x="300" y="323"/>
                    <a:pt x="287" y="325"/>
                    <a:pt x="272" y="324"/>
                  </a:cubicBezTo>
                  <a:cubicBezTo>
                    <a:pt x="260" y="323"/>
                    <a:pt x="244" y="320"/>
                    <a:pt x="228" y="311"/>
                  </a:cubicBezTo>
                  <a:cubicBezTo>
                    <a:pt x="214" y="303"/>
                    <a:pt x="199" y="290"/>
                    <a:pt x="187" y="270"/>
                  </a:cubicBezTo>
                  <a:cubicBezTo>
                    <a:pt x="183" y="264"/>
                    <a:pt x="185" y="257"/>
                    <a:pt x="190" y="254"/>
                  </a:cubicBezTo>
                  <a:cubicBezTo>
                    <a:pt x="196" y="250"/>
                    <a:pt x="203" y="252"/>
                    <a:pt x="206" y="257"/>
                  </a:cubicBezTo>
                  <a:cubicBezTo>
                    <a:pt x="243" y="315"/>
                    <a:pt x="295" y="301"/>
                    <a:pt x="308" y="297"/>
                  </a:cubicBezTo>
                  <a:cubicBezTo>
                    <a:pt x="308" y="296"/>
                    <a:pt x="309" y="296"/>
                    <a:pt x="310" y="296"/>
                  </a:cubicBezTo>
                  <a:cubicBezTo>
                    <a:pt x="313" y="294"/>
                    <a:pt x="316" y="294"/>
                    <a:pt x="319" y="296"/>
                  </a:cubicBezTo>
                  <a:cubicBezTo>
                    <a:pt x="322" y="297"/>
                    <a:pt x="324" y="299"/>
                    <a:pt x="325" y="302"/>
                  </a:cubicBezTo>
                  <a:cubicBezTo>
                    <a:pt x="326" y="303"/>
                    <a:pt x="326" y="303"/>
                    <a:pt x="326" y="304"/>
                  </a:cubicBezTo>
                  <a:cubicBezTo>
                    <a:pt x="344" y="345"/>
                    <a:pt x="372" y="368"/>
                    <a:pt x="409" y="373"/>
                  </a:cubicBezTo>
                  <a:cubicBezTo>
                    <a:pt x="438" y="376"/>
                    <a:pt x="461" y="368"/>
                    <a:pt x="462" y="368"/>
                  </a:cubicBezTo>
                  <a:cubicBezTo>
                    <a:pt x="462" y="367"/>
                    <a:pt x="463" y="367"/>
                    <a:pt x="464" y="367"/>
                  </a:cubicBezTo>
                  <a:cubicBezTo>
                    <a:pt x="490" y="353"/>
                    <a:pt x="506" y="333"/>
                    <a:pt x="512" y="308"/>
                  </a:cubicBezTo>
                  <a:cubicBezTo>
                    <a:pt x="517" y="285"/>
                    <a:pt x="513" y="267"/>
                    <a:pt x="513" y="267"/>
                  </a:cubicBezTo>
                  <a:cubicBezTo>
                    <a:pt x="511" y="259"/>
                    <a:pt x="511" y="259"/>
                    <a:pt x="511" y="259"/>
                  </a:cubicBezTo>
                  <a:cubicBezTo>
                    <a:pt x="518" y="254"/>
                    <a:pt x="518" y="254"/>
                    <a:pt x="518" y="254"/>
                  </a:cubicBezTo>
                  <a:cubicBezTo>
                    <a:pt x="559" y="224"/>
                    <a:pt x="557" y="186"/>
                    <a:pt x="551" y="163"/>
                  </a:cubicBezTo>
                  <a:cubicBezTo>
                    <a:pt x="539" y="177"/>
                    <a:pt x="518" y="195"/>
                    <a:pt x="488" y="206"/>
                  </a:cubicBezTo>
                  <a:cubicBezTo>
                    <a:pt x="465" y="214"/>
                    <a:pt x="438" y="215"/>
                    <a:pt x="410" y="208"/>
                  </a:cubicBezTo>
                  <a:cubicBezTo>
                    <a:pt x="396" y="205"/>
                    <a:pt x="382" y="199"/>
                    <a:pt x="370" y="192"/>
                  </a:cubicBezTo>
                  <a:cubicBezTo>
                    <a:pt x="359" y="186"/>
                    <a:pt x="350" y="179"/>
                    <a:pt x="342" y="171"/>
                  </a:cubicBezTo>
                  <a:cubicBezTo>
                    <a:pt x="327" y="176"/>
                    <a:pt x="311" y="178"/>
                    <a:pt x="294" y="175"/>
                  </a:cubicBezTo>
                  <a:cubicBezTo>
                    <a:pt x="304" y="184"/>
                    <a:pt x="315" y="193"/>
                    <a:pt x="327" y="202"/>
                  </a:cubicBezTo>
                  <a:cubicBezTo>
                    <a:pt x="332" y="205"/>
                    <a:pt x="333" y="213"/>
                    <a:pt x="330" y="218"/>
                  </a:cubicBezTo>
                  <a:cubicBezTo>
                    <a:pt x="326" y="223"/>
                    <a:pt x="319" y="224"/>
                    <a:pt x="314" y="221"/>
                  </a:cubicBezTo>
                  <a:cubicBezTo>
                    <a:pt x="314" y="221"/>
                    <a:pt x="314" y="221"/>
                    <a:pt x="313" y="221"/>
                  </a:cubicBezTo>
                  <a:cubicBezTo>
                    <a:pt x="277" y="195"/>
                    <a:pt x="249" y="165"/>
                    <a:pt x="231" y="129"/>
                  </a:cubicBezTo>
                  <a:cubicBezTo>
                    <a:pt x="217" y="101"/>
                    <a:pt x="209" y="69"/>
                    <a:pt x="206" y="36"/>
                  </a:cubicBezTo>
                  <a:cubicBezTo>
                    <a:pt x="206" y="23"/>
                    <a:pt x="206" y="11"/>
                    <a:pt x="207" y="0"/>
                  </a:cubicBezTo>
                  <a:cubicBezTo>
                    <a:pt x="34" y="300"/>
                    <a:pt x="34" y="300"/>
                    <a:pt x="34" y="300"/>
                  </a:cubicBezTo>
                  <a:cubicBezTo>
                    <a:pt x="17" y="329"/>
                    <a:pt x="2" y="357"/>
                    <a:pt x="1" y="389"/>
                  </a:cubicBezTo>
                  <a:cubicBezTo>
                    <a:pt x="0" y="427"/>
                    <a:pt x="24" y="452"/>
                    <a:pt x="24" y="452"/>
                  </a:cubicBezTo>
                  <a:cubicBezTo>
                    <a:pt x="24" y="453"/>
                    <a:pt x="24" y="453"/>
                    <a:pt x="24" y="453"/>
                  </a:cubicBezTo>
                  <a:cubicBezTo>
                    <a:pt x="38" y="467"/>
                    <a:pt x="52" y="479"/>
                    <a:pt x="67" y="488"/>
                  </a:cubicBezTo>
                  <a:cubicBezTo>
                    <a:pt x="93" y="502"/>
                    <a:pt x="120" y="508"/>
                    <a:pt x="148" y="505"/>
                  </a:cubicBezTo>
                  <a:cubicBezTo>
                    <a:pt x="169" y="502"/>
                    <a:pt x="182" y="495"/>
                    <a:pt x="182" y="495"/>
                  </a:cubicBezTo>
                  <a:cubicBezTo>
                    <a:pt x="187" y="492"/>
                    <a:pt x="187" y="492"/>
                    <a:pt x="187" y="492"/>
                  </a:cubicBezTo>
                  <a:cubicBezTo>
                    <a:pt x="188" y="492"/>
                    <a:pt x="188" y="492"/>
                    <a:pt x="188" y="492"/>
                  </a:cubicBezTo>
                  <a:cubicBezTo>
                    <a:pt x="193" y="489"/>
                    <a:pt x="202" y="484"/>
                    <a:pt x="210" y="476"/>
                  </a:cubicBezTo>
                  <a:cubicBezTo>
                    <a:pt x="225" y="462"/>
                    <a:pt x="257" y="424"/>
                    <a:pt x="251" y="369"/>
                  </a:cubicBezTo>
                  <a:cubicBezTo>
                    <a:pt x="244" y="375"/>
                    <a:pt x="237" y="379"/>
                    <a:pt x="231" y="381"/>
                  </a:cubicBezTo>
                  <a:cubicBezTo>
                    <a:pt x="219" y="384"/>
                    <a:pt x="209" y="383"/>
                    <a:pt x="208" y="383"/>
                  </a:cubicBezTo>
                  <a:cubicBezTo>
                    <a:pt x="207" y="382"/>
                    <a:pt x="206" y="382"/>
                    <a:pt x="205" y="382"/>
                  </a:cubicBezTo>
                  <a:cubicBezTo>
                    <a:pt x="203" y="380"/>
                    <a:pt x="201" y="377"/>
                    <a:pt x="202" y="374"/>
                  </a:cubicBezTo>
                  <a:cubicBezTo>
                    <a:pt x="202" y="369"/>
                    <a:pt x="206" y="367"/>
                    <a:pt x="211" y="367"/>
                  </a:cubicBezTo>
                  <a:cubicBezTo>
                    <a:pt x="211" y="367"/>
                    <a:pt x="218" y="368"/>
                    <a:pt x="227" y="366"/>
                  </a:cubicBezTo>
                  <a:cubicBezTo>
                    <a:pt x="237" y="362"/>
                    <a:pt x="245" y="354"/>
                    <a:pt x="248" y="341"/>
                  </a:cubicBezTo>
                  <a:cubicBezTo>
                    <a:pt x="249" y="337"/>
                    <a:pt x="254" y="335"/>
                    <a:pt x="258" y="336"/>
                  </a:cubicBezTo>
                  <a:cubicBezTo>
                    <a:pt x="259" y="336"/>
                    <a:pt x="259" y="337"/>
                    <a:pt x="260" y="337"/>
                  </a:cubicBezTo>
                  <a:cubicBezTo>
                    <a:pt x="265" y="338"/>
                    <a:pt x="269" y="341"/>
                    <a:pt x="270" y="346"/>
                  </a:cubicBezTo>
                  <a:cubicBezTo>
                    <a:pt x="289" y="422"/>
                    <a:pt x="246" y="474"/>
                    <a:pt x="226" y="493"/>
                  </a:cubicBezTo>
                  <a:cubicBezTo>
                    <a:pt x="222" y="497"/>
                    <a:pt x="218" y="500"/>
                    <a:pt x="215" y="502"/>
                  </a:cubicBezTo>
                  <a:cubicBezTo>
                    <a:pt x="262" y="516"/>
                    <a:pt x="306" y="503"/>
                    <a:pt x="343" y="465"/>
                  </a:cubicBezTo>
                  <a:cubicBezTo>
                    <a:pt x="343" y="464"/>
                    <a:pt x="344" y="463"/>
                    <a:pt x="345" y="463"/>
                  </a:cubicBezTo>
                  <a:cubicBezTo>
                    <a:pt x="345" y="462"/>
                    <a:pt x="346" y="461"/>
                    <a:pt x="346" y="461"/>
                  </a:cubicBezTo>
                  <a:cubicBezTo>
                    <a:pt x="351" y="456"/>
                    <a:pt x="365" y="436"/>
                    <a:pt x="365" y="414"/>
                  </a:cubicBezTo>
                  <a:cubicBezTo>
                    <a:pt x="365" y="408"/>
                    <a:pt x="370" y="403"/>
                    <a:pt x="377" y="403"/>
                  </a:cubicBezTo>
                  <a:cubicBezTo>
                    <a:pt x="383" y="402"/>
                    <a:pt x="388" y="408"/>
                    <a:pt x="388" y="414"/>
                  </a:cubicBezTo>
                  <a:cubicBezTo>
                    <a:pt x="389" y="428"/>
                    <a:pt x="385" y="441"/>
                    <a:pt x="380" y="451"/>
                  </a:cubicBezTo>
                  <a:cubicBezTo>
                    <a:pt x="398" y="444"/>
                    <a:pt x="413" y="433"/>
                    <a:pt x="426" y="416"/>
                  </a:cubicBezTo>
                  <a:cubicBezTo>
                    <a:pt x="432" y="409"/>
                    <a:pt x="436" y="402"/>
                    <a:pt x="439" y="396"/>
                  </a:cubicBezTo>
                  <a:cubicBezTo>
                    <a:pt x="430" y="397"/>
                    <a:pt x="418" y="397"/>
                    <a:pt x="406" y="396"/>
                  </a:cubicBezTo>
                  <a:close/>
                </a:path>
              </a:pathLst>
            </a:custGeom>
            <a:solidFill>
              <a:schemeClr val="tx2"/>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21" name="Freeform 18">
              <a:extLst>
                <a:ext uri="{FF2B5EF4-FFF2-40B4-BE49-F238E27FC236}">
                  <a16:creationId xmlns="" xmlns:a16="http://schemas.microsoft.com/office/drawing/2014/main" id="{9F6CCBEC-9414-3D4B-8BDB-3304F470CA45}"/>
                </a:ext>
              </a:extLst>
            </p:cNvPr>
            <p:cNvSpPr>
              <a:spLocks/>
            </p:cNvSpPr>
            <p:nvPr/>
          </p:nvSpPr>
          <p:spPr bwMode="auto">
            <a:xfrm>
              <a:off x="4507" y="565"/>
              <a:ext cx="512" cy="592"/>
            </a:xfrm>
            <a:custGeom>
              <a:avLst/>
              <a:gdLst/>
              <a:ahLst/>
              <a:cxnLst>
                <a:cxn ang="0">
                  <a:pos x="234" y="325"/>
                </a:cxn>
                <a:cxn ang="0">
                  <a:pos x="132" y="258"/>
                </a:cxn>
                <a:cxn ang="0">
                  <a:pos x="171" y="259"/>
                </a:cxn>
                <a:cxn ang="0">
                  <a:pos x="457" y="297"/>
                </a:cxn>
                <a:cxn ang="0">
                  <a:pos x="511" y="248"/>
                </a:cxn>
                <a:cxn ang="0">
                  <a:pos x="588" y="117"/>
                </a:cxn>
                <a:cxn ang="0">
                  <a:pos x="593" y="106"/>
                </a:cxn>
                <a:cxn ang="0">
                  <a:pos x="562" y="16"/>
                </a:cxn>
                <a:cxn ang="0">
                  <a:pos x="471" y="25"/>
                </a:cxn>
                <a:cxn ang="0">
                  <a:pos x="449" y="107"/>
                </a:cxn>
                <a:cxn ang="0">
                  <a:pos x="509" y="138"/>
                </a:cxn>
                <a:cxn ang="0">
                  <a:pos x="485" y="180"/>
                </a:cxn>
                <a:cxn ang="0">
                  <a:pos x="470" y="191"/>
                </a:cxn>
                <a:cxn ang="0">
                  <a:pos x="423" y="100"/>
                </a:cxn>
                <a:cxn ang="0">
                  <a:pos x="431" y="10"/>
                </a:cxn>
                <a:cxn ang="0">
                  <a:pos x="316" y="25"/>
                </a:cxn>
                <a:cxn ang="0">
                  <a:pos x="310" y="23"/>
                </a:cxn>
                <a:cxn ang="0">
                  <a:pos x="260" y="21"/>
                </a:cxn>
                <a:cxn ang="0">
                  <a:pos x="196" y="83"/>
                </a:cxn>
                <a:cxn ang="0">
                  <a:pos x="224" y="164"/>
                </a:cxn>
                <a:cxn ang="0">
                  <a:pos x="301" y="139"/>
                </a:cxn>
                <a:cxn ang="0">
                  <a:pos x="308" y="109"/>
                </a:cxn>
                <a:cxn ang="0">
                  <a:pos x="350" y="139"/>
                </a:cxn>
                <a:cxn ang="0">
                  <a:pos x="324" y="149"/>
                </a:cxn>
                <a:cxn ang="0">
                  <a:pos x="322" y="151"/>
                </a:cxn>
                <a:cxn ang="0">
                  <a:pos x="302" y="213"/>
                </a:cxn>
                <a:cxn ang="0">
                  <a:pos x="294" y="251"/>
                </a:cxn>
                <a:cxn ang="0">
                  <a:pos x="175" y="131"/>
                </a:cxn>
                <a:cxn ang="0">
                  <a:pos x="113" y="134"/>
                </a:cxn>
                <a:cxn ang="0">
                  <a:pos x="95" y="175"/>
                </a:cxn>
                <a:cxn ang="0">
                  <a:pos x="92" y="176"/>
                </a:cxn>
                <a:cxn ang="0">
                  <a:pos x="32" y="268"/>
                </a:cxn>
                <a:cxn ang="0">
                  <a:pos x="33" y="274"/>
                </a:cxn>
                <a:cxn ang="0">
                  <a:pos x="108" y="350"/>
                </a:cxn>
                <a:cxn ang="0">
                  <a:pos x="185" y="332"/>
                </a:cxn>
                <a:cxn ang="0">
                  <a:pos x="181" y="386"/>
                </a:cxn>
                <a:cxn ang="0">
                  <a:pos x="180" y="400"/>
                </a:cxn>
                <a:cxn ang="0">
                  <a:pos x="103" y="373"/>
                </a:cxn>
                <a:cxn ang="0">
                  <a:pos x="1" y="357"/>
                </a:cxn>
                <a:cxn ang="0">
                  <a:pos x="45" y="361"/>
                </a:cxn>
                <a:cxn ang="0">
                  <a:pos x="10" y="417"/>
                </a:cxn>
                <a:cxn ang="0">
                  <a:pos x="8" y="421"/>
                </a:cxn>
                <a:cxn ang="0">
                  <a:pos x="39" y="551"/>
                </a:cxn>
                <a:cxn ang="0">
                  <a:pos x="147" y="425"/>
                </a:cxn>
                <a:cxn ang="0">
                  <a:pos x="220" y="424"/>
                </a:cxn>
                <a:cxn ang="0">
                  <a:pos x="289" y="498"/>
                </a:cxn>
                <a:cxn ang="0">
                  <a:pos x="154" y="448"/>
                </a:cxn>
                <a:cxn ang="0">
                  <a:pos x="79" y="505"/>
                </a:cxn>
                <a:cxn ang="0">
                  <a:pos x="62" y="576"/>
                </a:cxn>
                <a:cxn ang="0">
                  <a:pos x="62" y="576"/>
                </a:cxn>
                <a:cxn ang="0">
                  <a:pos x="63" y="578"/>
                </a:cxn>
                <a:cxn ang="0">
                  <a:pos x="177" y="692"/>
                </a:cxn>
                <a:cxn ang="0">
                  <a:pos x="241" y="681"/>
                </a:cxn>
                <a:cxn ang="0">
                  <a:pos x="306" y="607"/>
                </a:cxn>
              </a:cxnLst>
              <a:rect l="0" t="0" r="r" b="b"/>
              <a:pathLst>
                <a:path w="600" h="693">
                  <a:moveTo>
                    <a:pt x="475" y="312"/>
                  </a:moveTo>
                  <a:cubicBezTo>
                    <a:pt x="469" y="317"/>
                    <a:pt x="462" y="321"/>
                    <a:pt x="455" y="325"/>
                  </a:cubicBezTo>
                  <a:cubicBezTo>
                    <a:pt x="439" y="334"/>
                    <a:pt x="420" y="341"/>
                    <a:pt x="398" y="346"/>
                  </a:cubicBezTo>
                  <a:cubicBezTo>
                    <a:pt x="370" y="353"/>
                    <a:pt x="337" y="354"/>
                    <a:pt x="300" y="347"/>
                  </a:cubicBezTo>
                  <a:cubicBezTo>
                    <a:pt x="279" y="343"/>
                    <a:pt x="257" y="336"/>
                    <a:pt x="234" y="325"/>
                  </a:cubicBezTo>
                  <a:cubicBezTo>
                    <a:pt x="234" y="325"/>
                    <a:pt x="234" y="325"/>
                    <a:pt x="234" y="325"/>
                  </a:cubicBezTo>
                  <a:cubicBezTo>
                    <a:pt x="234" y="325"/>
                    <a:pt x="234" y="325"/>
                    <a:pt x="234" y="325"/>
                  </a:cubicBezTo>
                  <a:cubicBezTo>
                    <a:pt x="234" y="325"/>
                    <a:pt x="222" y="319"/>
                    <a:pt x="206" y="310"/>
                  </a:cubicBezTo>
                  <a:cubicBezTo>
                    <a:pt x="195" y="304"/>
                    <a:pt x="183" y="296"/>
                    <a:pt x="170" y="287"/>
                  </a:cubicBezTo>
                  <a:cubicBezTo>
                    <a:pt x="157" y="279"/>
                    <a:pt x="144" y="269"/>
                    <a:pt x="132" y="258"/>
                  </a:cubicBezTo>
                  <a:cubicBezTo>
                    <a:pt x="124" y="251"/>
                    <a:pt x="116" y="244"/>
                    <a:pt x="110" y="237"/>
                  </a:cubicBezTo>
                  <a:cubicBezTo>
                    <a:pt x="106" y="232"/>
                    <a:pt x="107" y="224"/>
                    <a:pt x="111" y="220"/>
                  </a:cubicBezTo>
                  <a:cubicBezTo>
                    <a:pt x="116" y="216"/>
                    <a:pt x="124" y="217"/>
                    <a:pt x="128" y="222"/>
                  </a:cubicBezTo>
                  <a:cubicBezTo>
                    <a:pt x="133" y="228"/>
                    <a:pt x="140" y="235"/>
                    <a:pt x="147" y="241"/>
                  </a:cubicBezTo>
                  <a:cubicBezTo>
                    <a:pt x="154" y="247"/>
                    <a:pt x="162" y="254"/>
                    <a:pt x="171" y="259"/>
                  </a:cubicBezTo>
                  <a:cubicBezTo>
                    <a:pt x="187" y="271"/>
                    <a:pt x="204" y="282"/>
                    <a:pt x="217" y="290"/>
                  </a:cubicBezTo>
                  <a:cubicBezTo>
                    <a:pt x="232" y="298"/>
                    <a:pt x="243" y="303"/>
                    <a:pt x="244" y="304"/>
                  </a:cubicBezTo>
                  <a:cubicBezTo>
                    <a:pt x="280" y="321"/>
                    <a:pt x="313" y="328"/>
                    <a:pt x="342" y="328"/>
                  </a:cubicBezTo>
                  <a:cubicBezTo>
                    <a:pt x="371" y="329"/>
                    <a:pt x="396" y="324"/>
                    <a:pt x="418" y="316"/>
                  </a:cubicBezTo>
                  <a:cubicBezTo>
                    <a:pt x="432" y="311"/>
                    <a:pt x="445" y="304"/>
                    <a:pt x="457" y="297"/>
                  </a:cubicBezTo>
                  <a:cubicBezTo>
                    <a:pt x="472" y="287"/>
                    <a:pt x="484" y="277"/>
                    <a:pt x="493" y="269"/>
                  </a:cubicBezTo>
                  <a:cubicBezTo>
                    <a:pt x="505" y="257"/>
                    <a:pt x="511" y="249"/>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2" y="247"/>
                    <a:pt x="513" y="247"/>
                    <a:pt x="514" y="246"/>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9" y="115"/>
                    <a:pt x="591" y="112"/>
                    <a:pt x="593" y="106"/>
                  </a:cubicBezTo>
                  <a:cubicBezTo>
                    <a:pt x="596" y="101"/>
                    <a:pt x="598" y="94"/>
                    <a:pt x="599" y="86"/>
                  </a:cubicBezTo>
                  <a:cubicBezTo>
                    <a:pt x="600" y="81"/>
                    <a:pt x="600" y="75"/>
                    <a:pt x="600" y="70"/>
                  </a:cubicBezTo>
                  <a:cubicBezTo>
                    <a:pt x="599" y="62"/>
                    <a:pt x="597" y="55"/>
                    <a:pt x="593" y="47"/>
                  </a:cubicBezTo>
                  <a:cubicBezTo>
                    <a:pt x="591" y="43"/>
                    <a:pt x="588" y="38"/>
                    <a:pt x="584" y="34"/>
                  </a:cubicBezTo>
                  <a:cubicBezTo>
                    <a:pt x="577" y="26"/>
                    <a:pt x="570" y="20"/>
                    <a:pt x="562" y="16"/>
                  </a:cubicBezTo>
                  <a:cubicBezTo>
                    <a:pt x="551" y="9"/>
                    <a:pt x="539" y="6"/>
                    <a:pt x="527" y="5"/>
                  </a:cubicBezTo>
                  <a:cubicBezTo>
                    <a:pt x="515" y="4"/>
                    <a:pt x="504" y="6"/>
                    <a:pt x="493" y="11"/>
                  </a:cubicBezTo>
                  <a:cubicBezTo>
                    <a:pt x="486" y="14"/>
                    <a:pt x="479" y="18"/>
                    <a:pt x="472" y="24"/>
                  </a:cubicBezTo>
                  <a:cubicBezTo>
                    <a:pt x="472" y="24"/>
                    <a:pt x="472" y="24"/>
                    <a:pt x="472" y="24"/>
                  </a:cubicBezTo>
                  <a:cubicBezTo>
                    <a:pt x="472" y="24"/>
                    <a:pt x="472" y="24"/>
                    <a:pt x="471" y="25"/>
                  </a:cubicBezTo>
                  <a:cubicBezTo>
                    <a:pt x="470" y="26"/>
                    <a:pt x="469" y="27"/>
                    <a:pt x="467" y="29"/>
                  </a:cubicBezTo>
                  <a:cubicBezTo>
                    <a:pt x="464" y="32"/>
                    <a:pt x="460" y="37"/>
                    <a:pt x="456" y="44"/>
                  </a:cubicBezTo>
                  <a:cubicBezTo>
                    <a:pt x="454" y="49"/>
                    <a:pt x="451" y="54"/>
                    <a:pt x="449" y="60"/>
                  </a:cubicBezTo>
                  <a:cubicBezTo>
                    <a:pt x="447" y="67"/>
                    <a:pt x="445" y="74"/>
                    <a:pt x="445" y="82"/>
                  </a:cubicBezTo>
                  <a:cubicBezTo>
                    <a:pt x="445" y="90"/>
                    <a:pt x="446" y="99"/>
                    <a:pt x="449" y="107"/>
                  </a:cubicBezTo>
                  <a:cubicBezTo>
                    <a:pt x="452" y="113"/>
                    <a:pt x="454" y="119"/>
                    <a:pt x="459" y="125"/>
                  </a:cubicBezTo>
                  <a:cubicBezTo>
                    <a:pt x="464" y="132"/>
                    <a:pt x="471" y="140"/>
                    <a:pt x="481" y="148"/>
                  </a:cubicBezTo>
                  <a:cubicBezTo>
                    <a:pt x="482" y="146"/>
                    <a:pt x="484" y="144"/>
                    <a:pt x="486" y="143"/>
                  </a:cubicBezTo>
                  <a:cubicBezTo>
                    <a:pt x="489" y="139"/>
                    <a:pt x="494" y="136"/>
                    <a:pt x="499" y="134"/>
                  </a:cubicBezTo>
                  <a:cubicBezTo>
                    <a:pt x="503" y="132"/>
                    <a:pt x="508" y="134"/>
                    <a:pt x="509" y="138"/>
                  </a:cubicBezTo>
                  <a:cubicBezTo>
                    <a:pt x="511" y="142"/>
                    <a:pt x="509" y="146"/>
                    <a:pt x="505" y="148"/>
                  </a:cubicBezTo>
                  <a:cubicBezTo>
                    <a:pt x="502" y="150"/>
                    <a:pt x="499" y="152"/>
                    <a:pt x="496" y="154"/>
                  </a:cubicBezTo>
                  <a:cubicBezTo>
                    <a:pt x="494" y="156"/>
                    <a:pt x="492" y="159"/>
                    <a:pt x="490" y="161"/>
                  </a:cubicBezTo>
                  <a:cubicBezTo>
                    <a:pt x="489" y="164"/>
                    <a:pt x="487" y="168"/>
                    <a:pt x="486" y="171"/>
                  </a:cubicBezTo>
                  <a:cubicBezTo>
                    <a:pt x="486" y="174"/>
                    <a:pt x="485" y="177"/>
                    <a:pt x="485" y="180"/>
                  </a:cubicBezTo>
                  <a:cubicBezTo>
                    <a:pt x="484" y="185"/>
                    <a:pt x="485" y="189"/>
                    <a:pt x="485" y="189"/>
                  </a:cubicBezTo>
                  <a:cubicBezTo>
                    <a:pt x="485" y="189"/>
                    <a:pt x="485" y="189"/>
                    <a:pt x="485" y="189"/>
                  </a:cubicBezTo>
                  <a:cubicBezTo>
                    <a:pt x="485" y="189"/>
                    <a:pt x="485" y="189"/>
                    <a:pt x="485" y="189"/>
                  </a:cubicBezTo>
                  <a:cubicBezTo>
                    <a:pt x="486" y="194"/>
                    <a:pt x="483" y="197"/>
                    <a:pt x="478" y="198"/>
                  </a:cubicBezTo>
                  <a:cubicBezTo>
                    <a:pt x="474" y="199"/>
                    <a:pt x="470" y="196"/>
                    <a:pt x="470" y="191"/>
                  </a:cubicBezTo>
                  <a:cubicBezTo>
                    <a:pt x="470" y="191"/>
                    <a:pt x="469" y="188"/>
                    <a:pt x="469" y="184"/>
                  </a:cubicBezTo>
                  <a:cubicBezTo>
                    <a:pt x="469" y="180"/>
                    <a:pt x="470" y="174"/>
                    <a:pt x="471" y="169"/>
                  </a:cubicBezTo>
                  <a:cubicBezTo>
                    <a:pt x="470" y="168"/>
                    <a:pt x="469" y="168"/>
                    <a:pt x="468" y="167"/>
                  </a:cubicBezTo>
                  <a:cubicBezTo>
                    <a:pt x="454" y="157"/>
                    <a:pt x="444" y="146"/>
                    <a:pt x="437" y="135"/>
                  </a:cubicBezTo>
                  <a:cubicBezTo>
                    <a:pt x="430" y="123"/>
                    <a:pt x="425" y="112"/>
                    <a:pt x="423" y="100"/>
                  </a:cubicBezTo>
                  <a:cubicBezTo>
                    <a:pt x="422" y="93"/>
                    <a:pt x="422" y="85"/>
                    <a:pt x="422" y="78"/>
                  </a:cubicBezTo>
                  <a:cubicBezTo>
                    <a:pt x="423" y="69"/>
                    <a:pt x="425" y="60"/>
                    <a:pt x="427" y="52"/>
                  </a:cubicBezTo>
                  <a:cubicBezTo>
                    <a:pt x="430" y="45"/>
                    <a:pt x="433" y="38"/>
                    <a:pt x="436" y="32"/>
                  </a:cubicBezTo>
                  <a:cubicBezTo>
                    <a:pt x="440" y="27"/>
                    <a:pt x="443" y="22"/>
                    <a:pt x="446" y="18"/>
                  </a:cubicBezTo>
                  <a:cubicBezTo>
                    <a:pt x="442" y="15"/>
                    <a:pt x="437" y="13"/>
                    <a:pt x="431" y="10"/>
                  </a:cubicBezTo>
                  <a:cubicBezTo>
                    <a:pt x="421" y="7"/>
                    <a:pt x="410" y="3"/>
                    <a:pt x="399" y="2"/>
                  </a:cubicBezTo>
                  <a:cubicBezTo>
                    <a:pt x="391" y="0"/>
                    <a:pt x="383" y="0"/>
                    <a:pt x="374" y="1"/>
                  </a:cubicBezTo>
                  <a:cubicBezTo>
                    <a:pt x="363" y="1"/>
                    <a:pt x="352" y="4"/>
                    <a:pt x="340" y="9"/>
                  </a:cubicBezTo>
                  <a:cubicBezTo>
                    <a:pt x="334" y="12"/>
                    <a:pt x="327" y="16"/>
                    <a:pt x="321" y="21"/>
                  </a:cubicBezTo>
                  <a:cubicBezTo>
                    <a:pt x="316" y="25"/>
                    <a:pt x="316" y="25"/>
                    <a:pt x="316" y="25"/>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09" y="23"/>
                    <a:pt x="308" y="23"/>
                  </a:cubicBezTo>
                  <a:cubicBezTo>
                    <a:pt x="307" y="22"/>
                    <a:pt x="305" y="22"/>
                    <a:pt x="302" y="21"/>
                  </a:cubicBezTo>
                  <a:cubicBezTo>
                    <a:pt x="296" y="20"/>
                    <a:pt x="288" y="19"/>
                    <a:pt x="279" y="19"/>
                  </a:cubicBezTo>
                  <a:cubicBezTo>
                    <a:pt x="273" y="19"/>
                    <a:pt x="267" y="20"/>
                    <a:pt x="260" y="21"/>
                  </a:cubicBezTo>
                  <a:cubicBezTo>
                    <a:pt x="252" y="22"/>
                    <a:pt x="243" y="25"/>
                    <a:pt x="235" y="30"/>
                  </a:cubicBezTo>
                  <a:cubicBezTo>
                    <a:pt x="230" y="33"/>
                    <a:pt x="225" y="36"/>
                    <a:pt x="221" y="41"/>
                  </a:cubicBezTo>
                  <a:cubicBezTo>
                    <a:pt x="216" y="45"/>
                    <a:pt x="211" y="51"/>
                    <a:pt x="207" y="59"/>
                  </a:cubicBezTo>
                  <a:cubicBezTo>
                    <a:pt x="203" y="65"/>
                    <a:pt x="200" y="72"/>
                    <a:pt x="197" y="81"/>
                  </a:cubicBezTo>
                  <a:cubicBezTo>
                    <a:pt x="196" y="83"/>
                    <a:pt x="196" y="83"/>
                    <a:pt x="196" y="83"/>
                  </a:cubicBezTo>
                  <a:cubicBezTo>
                    <a:pt x="196" y="83"/>
                    <a:pt x="196" y="83"/>
                    <a:pt x="196" y="83"/>
                  </a:cubicBezTo>
                  <a:cubicBezTo>
                    <a:pt x="196" y="85"/>
                    <a:pt x="195" y="87"/>
                    <a:pt x="195" y="90"/>
                  </a:cubicBezTo>
                  <a:cubicBezTo>
                    <a:pt x="194" y="96"/>
                    <a:pt x="193" y="104"/>
                    <a:pt x="195" y="114"/>
                  </a:cubicBezTo>
                  <a:cubicBezTo>
                    <a:pt x="196" y="120"/>
                    <a:pt x="198" y="127"/>
                    <a:pt x="201" y="134"/>
                  </a:cubicBezTo>
                  <a:cubicBezTo>
                    <a:pt x="206" y="144"/>
                    <a:pt x="213" y="154"/>
                    <a:pt x="224" y="164"/>
                  </a:cubicBezTo>
                  <a:cubicBezTo>
                    <a:pt x="231" y="169"/>
                    <a:pt x="238" y="175"/>
                    <a:pt x="248" y="181"/>
                  </a:cubicBezTo>
                  <a:cubicBezTo>
                    <a:pt x="256" y="185"/>
                    <a:pt x="266" y="190"/>
                    <a:pt x="278" y="195"/>
                  </a:cubicBezTo>
                  <a:cubicBezTo>
                    <a:pt x="278" y="189"/>
                    <a:pt x="279" y="183"/>
                    <a:pt x="280" y="178"/>
                  </a:cubicBezTo>
                  <a:cubicBezTo>
                    <a:pt x="283" y="169"/>
                    <a:pt x="287" y="161"/>
                    <a:pt x="291" y="154"/>
                  </a:cubicBezTo>
                  <a:cubicBezTo>
                    <a:pt x="294" y="148"/>
                    <a:pt x="298" y="143"/>
                    <a:pt x="301" y="139"/>
                  </a:cubicBezTo>
                  <a:cubicBezTo>
                    <a:pt x="302" y="137"/>
                    <a:pt x="304" y="136"/>
                    <a:pt x="304" y="135"/>
                  </a:cubicBezTo>
                  <a:cubicBezTo>
                    <a:pt x="304" y="134"/>
                    <a:pt x="303" y="134"/>
                    <a:pt x="303" y="133"/>
                  </a:cubicBezTo>
                  <a:cubicBezTo>
                    <a:pt x="298" y="128"/>
                    <a:pt x="295" y="121"/>
                    <a:pt x="293" y="113"/>
                  </a:cubicBezTo>
                  <a:cubicBezTo>
                    <a:pt x="292" y="109"/>
                    <a:pt x="295" y="104"/>
                    <a:pt x="299" y="103"/>
                  </a:cubicBezTo>
                  <a:cubicBezTo>
                    <a:pt x="303" y="103"/>
                    <a:pt x="307" y="105"/>
                    <a:pt x="308" y="109"/>
                  </a:cubicBezTo>
                  <a:cubicBezTo>
                    <a:pt x="310" y="115"/>
                    <a:pt x="312" y="120"/>
                    <a:pt x="315" y="123"/>
                  </a:cubicBezTo>
                  <a:cubicBezTo>
                    <a:pt x="318" y="127"/>
                    <a:pt x="321" y="130"/>
                    <a:pt x="325" y="132"/>
                  </a:cubicBezTo>
                  <a:cubicBezTo>
                    <a:pt x="331" y="135"/>
                    <a:pt x="337" y="137"/>
                    <a:pt x="342" y="138"/>
                  </a:cubicBezTo>
                  <a:cubicBezTo>
                    <a:pt x="346" y="139"/>
                    <a:pt x="350" y="139"/>
                    <a:pt x="350" y="139"/>
                  </a:cubicBezTo>
                  <a:cubicBezTo>
                    <a:pt x="350" y="139"/>
                    <a:pt x="350" y="139"/>
                    <a:pt x="350" y="139"/>
                  </a:cubicBezTo>
                  <a:cubicBezTo>
                    <a:pt x="350" y="139"/>
                    <a:pt x="350" y="139"/>
                    <a:pt x="350" y="139"/>
                  </a:cubicBezTo>
                  <a:cubicBezTo>
                    <a:pt x="354" y="139"/>
                    <a:pt x="357" y="143"/>
                    <a:pt x="357" y="147"/>
                  </a:cubicBezTo>
                  <a:cubicBezTo>
                    <a:pt x="357" y="151"/>
                    <a:pt x="354" y="155"/>
                    <a:pt x="349" y="155"/>
                  </a:cubicBezTo>
                  <a:cubicBezTo>
                    <a:pt x="349" y="155"/>
                    <a:pt x="345" y="154"/>
                    <a:pt x="339" y="153"/>
                  </a:cubicBezTo>
                  <a:cubicBezTo>
                    <a:pt x="335" y="152"/>
                    <a:pt x="329" y="151"/>
                    <a:pt x="324" y="149"/>
                  </a:cubicBezTo>
                  <a:cubicBezTo>
                    <a:pt x="323" y="149"/>
                    <a:pt x="323" y="149"/>
                    <a:pt x="323" y="150"/>
                  </a:cubicBezTo>
                  <a:cubicBezTo>
                    <a:pt x="323" y="150"/>
                    <a:pt x="323" y="150"/>
                    <a:pt x="323" y="150"/>
                  </a:cubicBezTo>
                  <a:cubicBezTo>
                    <a:pt x="323" y="150"/>
                    <a:pt x="323" y="150"/>
                    <a:pt x="323" y="150"/>
                  </a:cubicBezTo>
                  <a:cubicBezTo>
                    <a:pt x="323" y="150"/>
                    <a:pt x="323" y="150"/>
                    <a:pt x="322" y="150"/>
                  </a:cubicBezTo>
                  <a:cubicBezTo>
                    <a:pt x="322" y="150"/>
                    <a:pt x="322" y="150"/>
                    <a:pt x="322" y="151"/>
                  </a:cubicBezTo>
                  <a:cubicBezTo>
                    <a:pt x="321" y="151"/>
                    <a:pt x="320" y="152"/>
                    <a:pt x="319" y="154"/>
                  </a:cubicBezTo>
                  <a:cubicBezTo>
                    <a:pt x="317" y="156"/>
                    <a:pt x="314" y="161"/>
                    <a:pt x="311" y="166"/>
                  </a:cubicBezTo>
                  <a:cubicBezTo>
                    <a:pt x="308" y="170"/>
                    <a:pt x="306" y="175"/>
                    <a:pt x="304" y="181"/>
                  </a:cubicBezTo>
                  <a:cubicBezTo>
                    <a:pt x="302" y="187"/>
                    <a:pt x="301" y="193"/>
                    <a:pt x="301" y="200"/>
                  </a:cubicBezTo>
                  <a:cubicBezTo>
                    <a:pt x="301" y="204"/>
                    <a:pt x="301" y="209"/>
                    <a:pt x="302" y="213"/>
                  </a:cubicBezTo>
                  <a:cubicBezTo>
                    <a:pt x="303" y="220"/>
                    <a:pt x="306" y="226"/>
                    <a:pt x="310" y="233"/>
                  </a:cubicBezTo>
                  <a:cubicBezTo>
                    <a:pt x="316" y="242"/>
                    <a:pt x="325" y="252"/>
                    <a:pt x="338" y="262"/>
                  </a:cubicBezTo>
                  <a:cubicBezTo>
                    <a:pt x="343" y="266"/>
                    <a:pt x="344" y="273"/>
                    <a:pt x="340" y="278"/>
                  </a:cubicBezTo>
                  <a:cubicBezTo>
                    <a:pt x="336" y="283"/>
                    <a:pt x="329" y="284"/>
                    <a:pt x="324" y="280"/>
                  </a:cubicBezTo>
                  <a:cubicBezTo>
                    <a:pt x="311" y="271"/>
                    <a:pt x="301" y="261"/>
                    <a:pt x="294" y="251"/>
                  </a:cubicBezTo>
                  <a:cubicBezTo>
                    <a:pt x="287" y="241"/>
                    <a:pt x="282" y="231"/>
                    <a:pt x="280" y="221"/>
                  </a:cubicBezTo>
                  <a:cubicBezTo>
                    <a:pt x="280" y="221"/>
                    <a:pt x="280" y="220"/>
                    <a:pt x="280" y="220"/>
                  </a:cubicBezTo>
                  <a:cubicBezTo>
                    <a:pt x="263" y="214"/>
                    <a:pt x="248" y="208"/>
                    <a:pt x="236" y="201"/>
                  </a:cubicBezTo>
                  <a:cubicBezTo>
                    <a:pt x="218" y="190"/>
                    <a:pt x="205" y="179"/>
                    <a:pt x="195" y="167"/>
                  </a:cubicBezTo>
                  <a:cubicBezTo>
                    <a:pt x="185" y="155"/>
                    <a:pt x="179" y="142"/>
                    <a:pt x="175" y="131"/>
                  </a:cubicBezTo>
                  <a:cubicBezTo>
                    <a:pt x="173" y="123"/>
                    <a:pt x="172" y="116"/>
                    <a:pt x="171" y="109"/>
                  </a:cubicBezTo>
                  <a:cubicBezTo>
                    <a:pt x="171" y="103"/>
                    <a:pt x="171" y="97"/>
                    <a:pt x="171" y="92"/>
                  </a:cubicBezTo>
                  <a:cubicBezTo>
                    <a:pt x="166" y="94"/>
                    <a:pt x="159" y="96"/>
                    <a:pt x="153" y="99"/>
                  </a:cubicBezTo>
                  <a:cubicBezTo>
                    <a:pt x="146" y="102"/>
                    <a:pt x="140" y="106"/>
                    <a:pt x="134" y="110"/>
                  </a:cubicBezTo>
                  <a:cubicBezTo>
                    <a:pt x="126" y="117"/>
                    <a:pt x="119" y="124"/>
                    <a:pt x="113" y="134"/>
                  </a:cubicBezTo>
                  <a:cubicBezTo>
                    <a:pt x="108" y="143"/>
                    <a:pt x="104" y="153"/>
                    <a:pt x="103" y="165"/>
                  </a:cubicBezTo>
                  <a:cubicBezTo>
                    <a:pt x="102" y="173"/>
                    <a:pt x="102" y="173"/>
                    <a:pt x="102" y="173"/>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4" y="175"/>
                    <a:pt x="94" y="175"/>
                    <a:pt x="94" y="175"/>
                  </a:cubicBezTo>
                  <a:cubicBezTo>
                    <a:pt x="94" y="175"/>
                    <a:pt x="94" y="175"/>
                    <a:pt x="94" y="175"/>
                  </a:cubicBezTo>
                  <a:cubicBezTo>
                    <a:pt x="94" y="175"/>
                    <a:pt x="93" y="176"/>
                    <a:pt x="92" y="176"/>
                  </a:cubicBezTo>
                  <a:cubicBezTo>
                    <a:pt x="90" y="177"/>
                    <a:pt x="87" y="178"/>
                    <a:pt x="84" y="180"/>
                  </a:cubicBezTo>
                  <a:cubicBezTo>
                    <a:pt x="77" y="183"/>
                    <a:pt x="68" y="188"/>
                    <a:pt x="59" y="196"/>
                  </a:cubicBezTo>
                  <a:cubicBezTo>
                    <a:pt x="54" y="202"/>
                    <a:pt x="48" y="208"/>
                    <a:pt x="44" y="216"/>
                  </a:cubicBezTo>
                  <a:cubicBezTo>
                    <a:pt x="39" y="224"/>
                    <a:pt x="36" y="232"/>
                    <a:pt x="34" y="243"/>
                  </a:cubicBezTo>
                  <a:cubicBezTo>
                    <a:pt x="32" y="250"/>
                    <a:pt x="32" y="258"/>
                    <a:pt x="32" y="268"/>
                  </a:cubicBezTo>
                  <a:cubicBezTo>
                    <a:pt x="33" y="269"/>
                    <a:pt x="33" y="271"/>
                    <a:pt x="33" y="272"/>
                  </a:cubicBezTo>
                  <a:cubicBezTo>
                    <a:pt x="33" y="272"/>
                    <a:pt x="33" y="272"/>
                    <a:pt x="33" y="272"/>
                  </a:cubicBezTo>
                  <a:cubicBezTo>
                    <a:pt x="33" y="272"/>
                    <a:pt x="33" y="272"/>
                    <a:pt x="33" y="272"/>
                  </a:cubicBezTo>
                  <a:cubicBezTo>
                    <a:pt x="33" y="272"/>
                    <a:pt x="33" y="273"/>
                    <a:pt x="33" y="273"/>
                  </a:cubicBezTo>
                  <a:cubicBezTo>
                    <a:pt x="33" y="273"/>
                    <a:pt x="33" y="273"/>
                    <a:pt x="33" y="274"/>
                  </a:cubicBezTo>
                  <a:cubicBezTo>
                    <a:pt x="33" y="275"/>
                    <a:pt x="33" y="277"/>
                    <a:pt x="33" y="280"/>
                  </a:cubicBezTo>
                  <a:cubicBezTo>
                    <a:pt x="34" y="285"/>
                    <a:pt x="36" y="292"/>
                    <a:pt x="39" y="300"/>
                  </a:cubicBezTo>
                  <a:cubicBezTo>
                    <a:pt x="42" y="305"/>
                    <a:pt x="45" y="311"/>
                    <a:pt x="49" y="316"/>
                  </a:cubicBezTo>
                  <a:cubicBezTo>
                    <a:pt x="55" y="323"/>
                    <a:pt x="62" y="330"/>
                    <a:pt x="73" y="337"/>
                  </a:cubicBezTo>
                  <a:cubicBezTo>
                    <a:pt x="82" y="342"/>
                    <a:pt x="94" y="347"/>
                    <a:pt x="108" y="350"/>
                  </a:cubicBezTo>
                  <a:cubicBezTo>
                    <a:pt x="122" y="353"/>
                    <a:pt x="139" y="355"/>
                    <a:pt x="160" y="355"/>
                  </a:cubicBezTo>
                  <a:cubicBezTo>
                    <a:pt x="161" y="355"/>
                    <a:pt x="162" y="356"/>
                    <a:pt x="163" y="356"/>
                  </a:cubicBezTo>
                  <a:cubicBezTo>
                    <a:pt x="164" y="351"/>
                    <a:pt x="166" y="346"/>
                    <a:pt x="168" y="341"/>
                  </a:cubicBezTo>
                  <a:cubicBezTo>
                    <a:pt x="170" y="338"/>
                    <a:pt x="172" y="336"/>
                    <a:pt x="174" y="333"/>
                  </a:cubicBezTo>
                  <a:cubicBezTo>
                    <a:pt x="177" y="330"/>
                    <a:pt x="182" y="329"/>
                    <a:pt x="185" y="332"/>
                  </a:cubicBezTo>
                  <a:cubicBezTo>
                    <a:pt x="188" y="335"/>
                    <a:pt x="189" y="340"/>
                    <a:pt x="186" y="343"/>
                  </a:cubicBezTo>
                  <a:cubicBezTo>
                    <a:pt x="184" y="345"/>
                    <a:pt x="183" y="347"/>
                    <a:pt x="182" y="349"/>
                  </a:cubicBezTo>
                  <a:cubicBezTo>
                    <a:pt x="180" y="353"/>
                    <a:pt x="178" y="356"/>
                    <a:pt x="178" y="360"/>
                  </a:cubicBezTo>
                  <a:cubicBezTo>
                    <a:pt x="177" y="363"/>
                    <a:pt x="177" y="367"/>
                    <a:pt x="177" y="370"/>
                  </a:cubicBezTo>
                  <a:cubicBezTo>
                    <a:pt x="177" y="377"/>
                    <a:pt x="179" y="382"/>
                    <a:pt x="181" y="386"/>
                  </a:cubicBezTo>
                  <a:cubicBezTo>
                    <a:pt x="182" y="388"/>
                    <a:pt x="183" y="390"/>
                    <a:pt x="183" y="390"/>
                  </a:cubicBezTo>
                  <a:cubicBezTo>
                    <a:pt x="183" y="390"/>
                    <a:pt x="183" y="390"/>
                    <a:pt x="183" y="390"/>
                  </a:cubicBezTo>
                  <a:cubicBezTo>
                    <a:pt x="183" y="390"/>
                    <a:pt x="183" y="390"/>
                    <a:pt x="183" y="390"/>
                  </a:cubicBezTo>
                  <a:cubicBezTo>
                    <a:pt x="183" y="390"/>
                    <a:pt x="183" y="390"/>
                    <a:pt x="183" y="390"/>
                  </a:cubicBezTo>
                  <a:cubicBezTo>
                    <a:pt x="185" y="393"/>
                    <a:pt x="184" y="398"/>
                    <a:pt x="180" y="400"/>
                  </a:cubicBezTo>
                  <a:cubicBezTo>
                    <a:pt x="177" y="403"/>
                    <a:pt x="172" y="402"/>
                    <a:pt x="170" y="398"/>
                  </a:cubicBezTo>
                  <a:cubicBezTo>
                    <a:pt x="169" y="398"/>
                    <a:pt x="168" y="395"/>
                    <a:pt x="166" y="392"/>
                  </a:cubicBezTo>
                  <a:cubicBezTo>
                    <a:pt x="165" y="388"/>
                    <a:pt x="163" y="384"/>
                    <a:pt x="162" y="378"/>
                  </a:cubicBezTo>
                  <a:cubicBezTo>
                    <a:pt x="162" y="379"/>
                    <a:pt x="161" y="379"/>
                    <a:pt x="160" y="379"/>
                  </a:cubicBezTo>
                  <a:cubicBezTo>
                    <a:pt x="138" y="379"/>
                    <a:pt x="119" y="376"/>
                    <a:pt x="103" y="373"/>
                  </a:cubicBezTo>
                  <a:cubicBezTo>
                    <a:pt x="86" y="369"/>
                    <a:pt x="73" y="363"/>
                    <a:pt x="62" y="357"/>
                  </a:cubicBezTo>
                  <a:cubicBezTo>
                    <a:pt x="47" y="348"/>
                    <a:pt x="36" y="338"/>
                    <a:pt x="28" y="327"/>
                  </a:cubicBezTo>
                  <a:cubicBezTo>
                    <a:pt x="23" y="320"/>
                    <a:pt x="20" y="314"/>
                    <a:pt x="17" y="307"/>
                  </a:cubicBezTo>
                  <a:cubicBezTo>
                    <a:pt x="14" y="313"/>
                    <a:pt x="10" y="321"/>
                    <a:pt x="7" y="329"/>
                  </a:cubicBezTo>
                  <a:cubicBezTo>
                    <a:pt x="4" y="337"/>
                    <a:pt x="2" y="347"/>
                    <a:pt x="1" y="357"/>
                  </a:cubicBezTo>
                  <a:cubicBezTo>
                    <a:pt x="0" y="363"/>
                    <a:pt x="0" y="370"/>
                    <a:pt x="1" y="377"/>
                  </a:cubicBezTo>
                  <a:cubicBezTo>
                    <a:pt x="1" y="379"/>
                    <a:pt x="1" y="380"/>
                    <a:pt x="1" y="382"/>
                  </a:cubicBezTo>
                  <a:cubicBezTo>
                    <a:pt x="4" y="379"/>
                    <a:pt x="6" y="376"/>
                    <a:pt x="9" y="373"/>
                  </a:cubicBezTo>
                  <a:cubicBezTo>
                    <a:pt x="14" y="367"/>
                    <a:pt x="21" y="361"/>
                    <a:pt x="29" y="357"/>
                  </a:cubicBezTo>
                  <a:cubicBezTo>
                    <a:pt x="35" y="354"/>
                    <a:pt x="42" y="356"/>
                    <a:pt x="45" y="361"/>
                  </a:cubicBezTo>
                  <a:cubicBezTo>
                    <a:pt x="48" y="367"/>
                    <a:pt x="46" y="374"/>
                    <a:pt x="41" y="377"/>
                  </a:cubicBezTo>
                  <a:cubicBezTo>
                    <a:pt x="35" y="380"/>
                    <a:pt x="30" y="384"/>
                    <a:pt x="26" y="389"/>
                  </a:cubicBezTo>
                  <a:cubicBezTo>
                    <a:pt x="22" y="393"/>
                    <a:pt x="19" y="398"/>
                    <a:pt x="16" y="402"/>
                  </a:cubicBezTo>
                  <a:cubicBezTo>
                    <a:pt x="13" y="407"/>
                    <a:pt x="11" y="412"/>
                    <a:pt x="10" y="415"/>
                  </a:cubicBezTo>
                  <a:cubicBezTo>
                    <a:pt x="10" y="416"/>
                    <a:pt x="10" y="416"/>
                    <a:pt x="10" y="417"/>
                  </a:cubicBezTo>
                  <a:cubicBezTo>
                    <a:pt x="9" y="418"/>
                    <a:pt x="9" y="418"/>
                    <a:pt x="9" y="419"/>
                  </a:cubicBezTo>
                  <a:cubicBezTo>
                    <a:pt x="9" y="419"/>
                    <a:pt x="9" y="419"/>
                    <a:pt x="9" y="419"/>
                  </a:cubicBezTo>
                  <a:cubicBezTo>
                    <a:pt x="9" y="420"/>
                    <a:pt x="9" y="420"/>
                    <a:pt x="8" y="420"/>
                  </a:cubicBezTo>
                  <a:cubicBezTo>
                    <a:pt x="8" y="420"/>
                    <a:pt x="8" y="420"/>
                    <a:pt x="8" y="421"/>
                  </a:cubicBezTo>
                  <a:cubicBezTo>
                    <a:pt x="8" y="421"/>
                    <a:pt x="8" y="421"/>
                    <a:pt x="8" y="421"/>
                  </a:cubicBezTo>
                  <a:cubicBezTo>
                    <a:pt x="7" y="425"/>
                    <a:pt x="5" y="430"/>
                    <a:pt x="4" y="436"/>
                  </a:cubicBezTo>
                  <a:cubicBezTo>
                    <a:pt x="2" y="448"/>
                    <a:pt x="0" y="465"/>
                    <a:pt x="3" y="483"/>
                  </a:cubicBezTo>
                  <a:cubicBezTo>
                    <a:pt x="5" y="495"/>
                    <a:pt x="9" y="508"/>
                    <a:pt x="16" y="520"/>
                  </a:cubicBezTo>
                  <a:cubicBezTo>
                    <a:pt x="19" y="528"/>
                    <a:pt x="24" y="535"/>
                    <a:pt x="31" y="542"/>
                  </a:cubicBezTo>
                  <a:cubicBezTo>
                    <a:pt x="33" y="545"/>
                    <a:pt x="36" y="548"/>
                    <a:pt x="39" y="551"/>
                  </a:cubicBezTo>
                  <a:cubicBezTo>
                    <a:pt x="40" y="547"/>
                    <a:pt x="41" y="542"/>
                    <a:pt x="42" y="537"/>
                  </a:cubicBezTo>
                  <a:cubicBezTo>
                    <a:pt x="45" y="524"/>
                    <a:pt x="51" y="508"/>
                    <a:pt x="59" y="493"/>
                  </a:cubicBezTo>
                  <a:cubicBezTo>
                    <a:pt x="67" y="479"/>
                    <a:pt x="78" y="465"/>
                    <a:pt x="93" y="453"/>
                  </a:cubicBezTo>
                  <a:cubicBezTo>
                    <a:pt x="107" y="441"/>
                    <a:pt x="125" y="431"/>
                    <a:pt x="147" y="425"/>
                  </a:cubicBezTo>
                  <a:cubicBezTo>
                    <a:pt x="147" y="425"/>
                    <a:pt x="147" y="425"/>
                    <a:pt x="147" y="425"/>
                  </a:cubicBezTo>
                  <a:cubicBezTo>
                    <a:pt x="147" y="425"/>
                    <a:pt x="147" y="425"/>
                    <a:pt x="147" y="425"/>
                  </a:cubicBezTo>
                  <a:cubicBezTo>
                    <a:pt x="147" y="425"/>
                    <a:pt x="147" y="425"/>
                    <a:pt x="147" y="425"/>
                  </a:cubicBezTo>
                  <a:cubicBezTo>
                    <a:pt x="147" y="425"/>
                    <a:pt x="147" y="425"/>
                    <a:pt x="147" y="425"/>
                  </a:cubicBezTo>
                  <a:cubicBezTo>
                    <a:pt x="149" y="425"/>
                    <a:pt x="157" y="423"/>
                    <a:pt x="169" y="421"/>
                  </a:cubicBezTo>
                  <a:cubicBezTo>
                    <a:pt x="182" y="420"/>
                    <a:pt x="200" y="420"/>
                    <a:pt x="220" y="424"/>
                  </a:cubicBezTo>
                  <a:cubicBezTo>
                    <a:pt x="233" y="426"/>
                    <a:pt x="247" y="431"/>
                    <a:pt x="260" y="439"/>
                  </a:cubicBezTo>
                  <a:cubicBezTo>
                    <a:pt x="269" y="444"/>
                    <a:pt x="278" y="450"/>
                    <a:pt x="286" y="458"/>
                  </a:cubicBezTo>
                  <a:cubicBezTo>
                    <a:pt x="294" y="466"/>
                    <a:pt x="301" y="475"/>
                    <a:pt x="308" y="486"/>
                  </a:cubicBezTo>
                  <a:cubicBezTo>
                    <a:pt x="312" y="491"/>
                    <a:pt x="310" y="499"/>
                    <a:pt x="305" y="502"/>
                  </a:cubicBezTo>
                  <a:cubicBezTo>
                    <a:pt x="299" y="505"/>
                    <a:pt x="292" y="504"/>
                    <a:pt x="289" y="498"/>
                  </a:cubicBezTo>
                  <a:cubicBezTo>
                    <a:pt x="283" y="489"/>
                    <a:pt x="276" y="481"/>
                    <a:pt x="270" y="475"/>
                  </a:cubicBezTo>
                  <a:cubicBezTo>
                    <a:pt x="263" y="468"/>
                    <a:pt x="256" y="463"/>
                    <a:pt x="249" y="459"/>
                  </a:cubicBezTo>
                  <a:cubicBezTo>
                    <a:pt x="238" y="453"/>
                    <a:pt x="226" y="449"/>
                    <a:pt x="215" y="447"/>
                  </a:cubicBezTo>
                  <a:cubicBezTo>
                    <a:pt x="205" y="444"/>
                    <a:pt x="194" y="444"/>
                    <a:pt x="185" y="444"/>
                  </a:cubicBezTo>
                  <a:cubicBezTo>
                    <a:pt x="167" y="444"/>
                    <a:pt x="154" y="448"/>
                    <a:pt x="154" y="448"/>
                  </a:cubicBezTo>
                  <a:cubicBezTo>
                    <a:pt x="154" y="448"/>
                    <a:pt x="154" y="448"/>
                    <a:pt x="154" y="448"/>
                  </a:cubicBezTo>
                  <a:cubicBezTo>
                    <a:pt x="154" y="448"/>
                    <a:pt x="154" y="448"/>
                    <a:pt x="154" y="448"/>
                  </a:cubicBezTo>
                  <a:cubicBezTo>
                    <a:pt x="154" y="448"/>
                    <a:pt x="154" y="448"/>
                    <a:pt x="154" y="448"/>
                  </a:cubicBezTo>
                  <a:cubicBezTo>
                    <a:pt x="135" y="453"/>
                    <a:pt x="120" y="461"/>
                    <a:pt x="108" y="471"/>
                  </a:cubicBezTo>
                  <a:cubicBezTo>
                    <a:pt x="96" y="481"/>
                    <a:pt x="86" y="493"/>
                    <a:pt x="79" y="505"/>
                  </a:cubicBezTo>
                  <a:cubicBezTo>
                    <a:pt x="72" y="518"/>
                    <a:pt x="67" y="531"/>
                    <a:pt x="65" y="542"/>
                  </a:cubicBezTo>
                  <a:cubicBezTo>
                    <a:pt x="62" y="551"/>
                    <a:pt x="62" y="559"/>
                    <a:pt x="62" y="565"/>
                  </a:cubicBezTo>
                  <a:cubicBezTo>
                    <a:pt x="62" y="566"/>
                    <a:pt x="62" y="568"/>
                    <a:pt x="62" y="569"/>
                  </a:cubicBezTo>
                  <a:cubicBezTo>
                    <a:pt x="62" y="570"/>
                    <a:pt x="62" y="570"/>
                    <a:pt x="62" y="570"/>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7"/>
                    <a:pt x="63" y="577"/>
                    <a:pt x="63" y="578"/>
                  </a:cubicBezTo>
                  <a:cubicBezTo>
                    <a:pt x="63" y="581"/>
                    <a:pt x="63" y="584"/>
                    <a:pt x="64" y="588"/>
                  </a:cubicBezTo>
                  <a:cubicBezTo>
                    <a:pt x="65" y="595"/>
                    <a:pt x="68" y="606"/>
                    <a:pt x="74" y="618"/>
                  </a:cubicBezTo>
                  <a:cubicBezTo>
                    <a:pt x="78" y="626"/>
                    <a:pt x="83" y="634"/>
                    <a:pt x="89" y="642"/>
                  </a:cubicBezTo>
                  <a:cubicBezTo>
                    <a:pt x="98" y="653"/>
                    <a:pt x="110" y="664"/>
                    <a:pt x="126" y="673"/>
                  </a:cubicBezTo>
                  <a:cubicBezTo>
                    <a:pt x="139" y="681"/>
                    <a:pt x="156" y="688"/>
                    <a:pt x="177" y="692"/>
                  </a:cubicBezTo>
                  <a:cubicBezTo>
                    <a:pt x="177" y="692"/>
                    <a:pt x="177" y="692"/>
                    <a:pt x="177" y="692"/>
                  </a:cubicBezTo>
                  <a:cubicBezTo>
                    <a:pt x="178" y="692"/>
                    <a:pt x="178" y="693"/>
                    <a:pt x="180" y="693"/>
                  </a:cubicBezTo>
                  <a:cubicBezTo>
                    <a:pt x="182" y="693"/>
                    <a:pt x="185" y="693"/>
                    <a:pt x="189" y="693"/>
                  </a:cubicBezTo>
                  <a:cubicBezTo>
                    <a:pt x="197" y="693"/>
                    <a:pt x="208" y="693"/>
                    <a:pt x="219" y="690"/>
                  </a:cubicBezTo>
                  <a:cubicBezTo>
                    <a:pt x="227" y="688"/>
                    <a:pt x="234" y="685"/>
                    <a:pt x="241" y="681"/>
                  </a:cubicBezTo>
                  <a:cubicBezTo>
                    <a:pt x="247" y="678"/>
                    <a:pt x="252" y="675"/>
                    <a:pt x="256" y="672"/>
                  </a:cubicBezTo>
                  <a:cubicBezTo>
                    <a:pt x="260" y="669"/>
                    <a:pt x="263" y="666"/>
                    <a:pt x="267" y="662"/>
                  </a:cubicBezTo>
                  <a:cubicBezTo>
                    <a:pt x="270" y="660"/>
                    <a:pt x="272" y="657"/>
                    <a:pt x="275" y="654"/>
                  </a:cubicBezTo>
                  <a:cubicBezTo>
                    <a:pt x="278" y="650"/>
                    <a:pt x="282" y="645"/>
                    <a:pt x="286" y="638"/>
                  </a:cubicBezTo>
                  <a:cubicBezTo>
                    <a:pt x="292" y="630"/>
                    <a:pt x="298" y="620"/>
                    <a:pt x="306" y="607"/>
                  </a:cubicBezTo>
                  <a:cubicBezTo>
                    <a:pt x="306" y="607"/>
                    <a:pt x="306" y="607"/>
                    <a:pt x="306" y="607"/>
                  </a:cubicBezTo>
                  <a:lnTo>
                    <a:pt x="475" y="312"/>
                  </a:lnTo>
                  <a:close/>
                </a:path>
              </a:pathLst>
            </a:custGeom>
            <a:solidFill>
              <a:schemeClr val="accent1"/>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22" name="Freeform 19">
              <a:extLst>
                <a:ext uri="{FF2B5EF4-FFF2-40B4-BE49-F238E27FC236}">
                  <a16:creationId xmlns="" xmlns:a16="http://schemas.microsoft.com/office/drawing/2014/main" id="{0AA65A27-4B53-EC40-A40A-3D824125EDFB}"/>
                </a:ext>
              </a:extLst>
            </p:cNvPr>
            <p:cNvSpPr>
              <a:spLocks/>
            </p:cNvSpPr>
            <p:nvPr/>
          </p:nvSpPr>
          <p:spPr bwMode="auto">
            <a:xfrm>
              <a:off x="4549" y="1143"/>
              <a:ext cx="96" cy="174"/>
            </a:xfrm>
            <a:custGeom>
              <a:avLst/>
              <a:gdLst/>
              <a:ahLst/>
              <a:cxnLst>
                <a:cxn ang="0">
                  <a:pos x="18" y="197"/>
                </a:cxn>
                <a:cxn ang="0">
                  <a:pos x="14" y="195"/>
                </a:cxn>
                <a:cxn ang="0">
                  <a:pos x="9" y="156"/>
                </a:cxn>
                <a:cxn ang="0">
                  <a:pos x="44" y="35"/>
                </a:cxn>
                <a:cxn ang="0">
                  <a:pos x="67" y="3"/>
                </a:cxn>
                <a:cxn ang="0">
                  <a:pos x="99" y="26"/>
                </a:cxn>
                <a:cxn ang="0">
                  <a:pos x="54" y="190"/>
                </a:cxn>
                <a:cxn ang="0">
                  <a:pos x="18" y="197"/>
                </a:cxn>
              </a:cxnLst>
              <a:rect l="0" t="0" r="r" b="b"/>
              <a:pathLst>
                <a:path w="113" h="204">
                  <a:moveTo>
                    <a:pt x="18" y="197"/>
                  </a:moveTo>
                  <a:cubicBezTo>
                    <a:pt x="17" y="197"/>
                    <a:pt x="16" y="196"/>
                    <a:pt x="14" y="195"/>
                  </a:cubicBezTo>
                  <a:cubicBezTo>
                    <a:pt x="2" y="186"/>
                    <a:pt x="0" y="168"/>
                    <a:pt x="9" y="156"/>
                  </a:cubicBezTo>
                  <a:cubicBezTo>
                    <a:pt x="10" y="155"/>
                    <a:pt x="54" y="97"/>
                    <a:pt x="44" y="35"/>
                  </a:cubicBezTo>
                  <a:cubicBezTo>
                    <a:pt x="41" y="20"/>
                    <a:pt x="52" y="5"/>
                    <a:pt x="67" y="3"/>
                  </a:cubicBezTo>
                  <a:cubicBezTo>
                    <a:pt x="83" y="0"/>
                    <a:pt x="97" y="11"/>
                    <a:pt x="99" y="26"/>
                  </a:cubicBezTo>
                  <a:cubicBezTo>
                    <a:pt x="113" y="112"/>
                    <a:pt x="56" y="187"/>
                    <a:pt x="54" y="190"/>
                  </a:cubicBezTo>
                  <a:cubicBezTo>
                    <a:pt x="45" y="202"/>
                    <a:pt x="30" y="204"/>
                    <a:pt x="18" y="197"/>
                  </a:cubicBezTo>
                  <a:close/>
                </a:path>
              </a:pathLst>
            </a:custGeom>
            <a:solidFill>
              <a:schemeClr val="accent1"/>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23" name="Freeform 20">
              <a:extLst>
                <a:ext uri="{FF2B5EF4-FFF2-40B4-BE49-F238E27FC236}">
                  <a16:creationId xmlns="" xmlns:a16="http://schemas.microsoft.com/office/drawing/2014/main" id="{5B70BAC6-79F2-2E4E-B220-A3E9414CDD56}"/>
                </a:ext>
              </a:extLst>
            </p:cNvPr>
            <p:cNvSpPr>
              <a:spLocks/>
            </p:cNvSpPr>
            <p:nvPr/>
          </p:nvSpPr>
          <p:spPr bwMode="auto">
            <a:xfrm>
              <a:off x="4674" y="1246"/>
              <a:ext cx="143" cy="145"/>
            </a:xfrm>
            <a:custGeom>
              <a:avLst/>
              <a:gdLst/>
              <a:ahLst/>
              <a:cxnLst>
                <a:cxn ang="0">
                  <a:pos x="18" y="162"/>
                </a:cxn>
                <a:cxn ang="0">
                  <a:pos x="6" y="127"/>
                </a:cxn>
                <a:cxn ang="0">
                  <a:pos x="125" y="6"/>
                </a:cxn>
                <a:cxn ang="0">
                  <a:pos x="161" y="22"/>
                </a:cxn>
                <a:cxn ang="0">
                  <a:pos x="145" y="58"/>
                </a:cxn>
                <a:cxn ang="0">
                  <a:pos x="58" y="149"/>
                </a:cxn>
                <a:cxn ang="0">
                  <a:pos x="21" y="164"/>
                </a:cxn>
                <a:cxn ang="0">
                  <a:pos x="18" y="162"/>
                </a:cxn>
              </a:cxnLst>
              <a:rect l="0" t="0" r="r" b="b"/>
              <a:pathLst>
                <a:path w="167" h="170">
                  <a:moveTo>
                    <a:pt x="18" y="162"/>
                  </a:moveTo>
                  <a:cubicBezTo>
                    <a:pt x="6" y="155"/>
                    <a:pt x="0" y="140"/>
                    <a:pt x="6" y="127"/>
                  </a:cubicBezTo>
                  <a:cubicBezTo>
                    <a:pt x="7" y="124"/>
                    <a:pt x="44" y="37"/>
                    <a:pt x="125" y="6"/>
                  </a:cubicBezTo>
                  <a:cubicBezTo>
                    <a:pt x="140" y="0"/>
                    <a:pt x="156" y="8"/>
                    <a:pt x="161" y="22"/>
                  </a:cubicBezTo>
                  <a:cubicBezTo>
                    <a:pt x="167" y="37"/>
                    <a:pt x="160" y="53"/>
                    <a:pt x="145" y="58"/>
                  </a:cubicBezTo>
                  <a:cubicBezTo>
                    <a:pt x="87" y="81"/>
                    <a:pt x="58" y="148"/>
                    <a:pt x="58" y="149"/>
                  </a:cubicBezTo>
                  <a:cubicBezTo>
                    <a:pt x="52" y="163"/>
                    <a:pt x="35" y="170"/>
                    <a:pt x="21" y="164"/>
                  </a:cubicBezTo>
                  <a:cubicBezTo>
                    <a:pt x="20" y="163"/>
                    <a:pt x="19" y="163"/>
                    <a:pt x="18" y="162"/>
                  </a:cubicBezTo>
                  <a:close/>
                </a:path>
              </a:pathLst>
            </a:custGeom>
            <a:solidFill>
              <a:schemeClr val="tx2"/>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grpSp>
      <p:sp>
        <p:nvSpPr>
          <p:cNvPr id="24" name="Rectángulo">
            <a:extLst>
              <a:ext uri="{FF2B5EF4-FFF2-40B4-BE49-F238E27FC236}">
                <a16:creationId xmlns="" xmlns:a16="http://schemas.microsoft.com/office/drawing/2014/main" id="{E715DAE7-3875-A149-893C-328149E4AD50}"/>
              </a:ext>
            </a:extLst>
          </p:cNvPr>
          <p:cNvSpPr/>
          <p:nvPr/>
        </p:nvSpPr>
        <p:spPr>
          <a:xfrm flipV="1">
            <a:off x="232799" y="822426"/>
            <a:ext cx="5761423" cy="57918"/>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sp>
        <p:nvSpPr>
          <p:cNvPr id="25" name="Llamada de flecha a la izquierda 24">
            <a:hlinkClick r:id="rId7"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150006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fmla="#ppt_w*sin(2.5*pi*$)">
                                          <p:val>
                                            <p:fltVal val="0"/>
                                          </p:val>
                                        </p:tav>
                                        <p:tav tm="100000">
                                          <p:val>
                                            <p:fltVal val="1"/>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5923" y="270429"/>
            <a:ext cx="6645359" cy="862885"/>
          </a:xfrm>
        </p:spPr>
        <p:txBody>
          <a:bodyPr>
            <a:normAutofit/>
          </a:bodyPr>
          <a:lstStyle/>
          <a:p>
            <a:r>
              <a:rPr lang="es-EC" sz="3600" dirty="0">
                <a:cs typeface="Times New Roman" panose="02020603050405020304" pitchFamily="18" charset="0"/>
              </a:rPr>
              <a:t>Capitulo </a:t>
            </a:r>
            <a:r>
              <a:rPr lang="es-EC" sz="3600" dirty="0" smtClean="0">
                <a:cs typeface="Times New Roman" panose="02020603050405020304" pitchFamily="18" charset="0"/>
              </a:rPr>
              <a:t>II: </a:t>
            </a:r>
            <a:r>
              <a:rPr lang="es-EC" sz="3600" dirty="0">
                <a:cs typeface="Times New Roman" panose="02020603050405020304" pitchFamily="18" charset="0"/>
              </a:rPr>
              <a:t>Teorías de soporte </a:t>
            </a:r>
          </a:p>
        </p:txBody>
      </p:sp>
      <p:sp>
        <p:nvSpPr>
          <p:cNvPr id="35" name="Shape 165">
            <a:extLst>
              <a:ext uri="{FF2B5EF4-FFF2-40B4-BE49-F238E27FC236}">
                <a16:creationId xmlns:a16="http://schemas.microsoft.com/office/drawing/2014/main" xmlns="" id="{B1543611-417F-473C-858D-88C45E7B7987}"/>
              </a:ext>
            </a:extLst>
          </p:cNvPr>
          <p:cNvSpPr/>
          <p:nvPr/>
        </p:nvSpPr>
        <p:spPr>
          <a:xfrm>
            <a:off x="2758453" y="3479770"/>
            <a:ext cx="2650220" cy="120444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s-EC" kern="0" dirty="0">
                <a:solidFill>
                  <a:srgbClr val="FFFFFF"/>
                </a:solidFill>
                <a:latin typeface="Lato"/>
                <a:ea typeface="Lato"/>
                <a:cs typeface="Lato"/>
                <a:sym typeface="Lato"/>
              </a:rPr>
              <a:t>Decisiones de compra </a:t>
            </a:r>
            <a:endParaRPr kern="0" dirty="0">
              <a:solidFill>
                <a:srgbClr val="FFFFFF"/>
              </a:solidFill>
              <a:latin typeface="Lato"/>
              <a:ea typeface="Lato"/>
              <a:cs typeface="Lato"/>
              <a:sym typeface="Lato"/>
            </a:endParaRPr>
          </a:p>
        </p:txBody>
      </p:sp>
      <p:sp>
        <p:nvSpPr>
          <p:cNvPr id="58" name="Shape 173">
            <a:extLst>
              <a:ext uri="{FF2B5EF4-FFF2-40B4-BE49-F238E27FC236}">
                <a16:creationId xmlns:a16="http://schemas.microsoft.com/office/drawing/2014/main" xmlns="" id="{78EBD9F9-C294-4978-83FF-E812941A4CE2}"/>
              </a:ext>
            </a:extLst>
          </p:cNvPr>
          <p:cNvSpPr/>
          <p:nvPr/>
        </p:nvSpPr>
        <p:spPr>
          <a:xfrm>
            <a:off x="2120320" y="4144618"/>
            <a:ext cx="4065256" cy="1690671"/>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15000"/>
              </a:lnSpc>
              <a:spcBef>
                <a:spcPts val="0"/>
              </a:spcBef>
              <a:spcAft>
                <a:spcPts val="0"/>
              </a:spcAft>
              <a:buClr>
                <a:srgbClr val="000000"/>
              </a:buClr>
              <a:buSzTx/>
              <a:buFont typeface="Arial"/>
              <a:buNone/>
              <a:tabLst/>
              <a:defRPr/>
            </a:pPr>
            <a:endParaRPr kumimoji="0" sz="3200" b="1" i="0" u="none" strike="noStrike" kern="0" cap="none" spc="0" normalizeH="0" baseline="0" noProof="0" dirty="0">
              <a:ln>
                <a:noFill/>
              </a:ln>
              <a:solidFill>
                <a:srgbClr val="FFFFFF"/>
              </a:solidFill>
              <a:effectLst/>
              <a:uLnTx/>
              <a:uFillTx/>
              <a:latin typeface="Times New Roman" panose="02020603050405020304" pitchFamily="18" charset="0"/>
              <a:ea typeface="Lato"/>
              <a:cs typeface="Times New Roman" panose="02020603050405020304" pitchFamily="18" charset="0"/>
              <a:sym typeface="Lato"/>
            </a:endParaRPr>
          </a:p>
        </p:txBody>
      </p:sp>
      <p:graphicFrame>
        <p:nvGraphicFramePr>
          <p:cNvPr id="3" name="2 Diagrama"/>
          <p:cNvGraphicFramePr/>
          <p:nvPr>
            <p:extLst>
              <p:ext uri="{D42A27DB-BD31-4B8C-83A1-F6EECF244321}">
                <p14:modId xmlns:p14="http://schemas.microsoft.com/office/powerpoint/2010/main" val="2754112724"/>
              </p:ext>
            </p:extLst>
          </p:nvPr>
        </p:nvGraphicFramePr>
        <p:xfrm>
          <a:off x="3326368" y="75387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4">
            <a:extLst>
              <a:ext uri="{FF2B5EF4-FFF2-40B4-BE49-F238E27FC236}">
                <a16:creationId xmlns="" xmlns:a16="http://schemas.microsoft.com/office/drawing/2014/main" id="{63044869-2953-2543-A755-069B65B30BAC}"/>
              </a:ext>
            </a:extLst>
          </p:cNvPr>
          <p:cNvGrpSpPr>
            <a:grpSpLocks noChangeAspect="1"/>
          </p:cNvGrpSpPr>
          <p:nvPr/>
        </p:nvGrpSpPr>
        <p:grpSpPr bwMode="auto">
          <a:xfrm flipH="1">
            <a:off x="116050" y="2148452"/>
            <a:ext cx="3203471" cy="4564075"/>
            <a:chOff x="3790" y="273"/>
            <a:chExt cx="1747" cy="2489"/>
          </a:xfrm>
          <a:solidFill>
            <a:schemeClr val="bg1">
              <a:lumMod val="85000"/>
            </a:schemeClr>
          </a:solidFill>
        </p:grpSpPr>
        <p:sp>
          <p:nvSpPr>
            <p:cNvPr id="8" name="Freeform 5">
              <a:extLst>
                <a:ext uri="{FF2B5EF4-FFF2-40B4-BE49-F238E27FC236}">
                  <a16:creationId xmlns="" xmlns:a16="http://schemas.microsoft.com/office/drawing/2014/main" id="{E0679DAE-B360-044C-A7E8-4A498D5173D1}"/>
                </a:ext>
              </a:extLst>
            </p:cNvPr>
            <p:cNvSpPr>
              <a:spLocks/>
            </p:cNvSpPr>
            <p:nvPr/>
          </p:nvSpPr>
          <p:spPr bwMode="auto">
            <a:xfrm>
              <a:off x="4335" y="1302"/>
              <a:ext cx="457" cy="295"/>
            </a:xfrm>
            <a:custGeom>
              <a:avLst/>
              <a:gdLst/>
              <a:ahLst/>
              <a:cxnLst>
                <a:cxn ang="0">
                  <a:pos x="474" y="335"/>
                </a:cxn>
                <a:cxn ang="0">
                  <a:pos x="525" y="323"/>
                </a:cxn>
                <a:cxn ang="0">
                  <a:pos x="512" y="270"/>
                </a:cxn>
                <a:cxn ang="0">
                  <a:pos x="61" y="10"/>
                </a:cxn>
                <a:cxn ang="0">
                  <a:pos x="11" y="22"/>
                </a:cxn>
                <a:cxn ang="0">
                  <a:pos x="23" y="75"/>
                </a:cxn>
                <a:cxn ang="0">
                  <a:pos x="474" y="335"/>
                </a:cxn>
              </a:cxnLst>
              <a:rect l="0" t="0" r="r" b="b"/>
              <a:pathLst>
                <a:path w="535" h="345">
                  <a:moveTo>
                    <a:pt x="474" y="335"/>
                  </a:moveTo>
                  <a:cubicBezTo>
                    <a:pt x="492" y="345"/>
                    <a:pt x="514" y="341"/>
                    <a:pt x="525" y="323"/>
                  </a:cubicBezTo>
                  <a:cubicBezTo>
                    <a:pt x="535" y="305"/>
                    <a:pt x="530" y="281"/>
                    <a:pt x="512" y="270"/>
                  </a:cubicBezTo>
                  <a:cubicBezTo>
                    <a:pt x="61" y="10"/>
                    <a:pt x="61" y="10"/>
                    <a:pt x="61" y="10"/>
                  </a:cubicBezTo>
                  <a:cubicBezTo>
                    <a:pt x="43" y="0"/>
                    <a:pt x="21" y="5"/>
                    <a:pt x="11" y="22"/>
                  </a:cubicBezTo>
                  <a:cubicBezTo>
                    <a:pt x="0" y="40"/>
                    <a:pt x="5" y="64"/>
                    <a:pt x="23" y="75"/>
                  </a:cubicBezTo>
                  <a:lnTo>
                    <a:pt x="474" y="335"/>
                  </a:lnTo>
                  <a:close/>
                </a:path>
              </a:pathLst>
            </a:custGeom>
            <a:solidFill>
              <a:schemeClr val="bg1">
                <a:lumMod val="50000"/>
              </a:schemeClr>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9" name="Freeform 6">
              <a:extLst>
                <a:ext uri="{FF2B5EF4-FFF2-40B4-BE49-F238E27FC236}">
                  <a16:creationId xmlns="" xmlns:a16="http://schemas.microsoft.com/office/drawing/2014/main" id="{EF6D3143-612E-7C4B-A221-096B18B071E0}"/>
                </a:ext>
              </a:extLst>
            </p:cNvPr>
            <p:cNvSpPr>
              <a:spLocks/>
            </p:cNvSpPr>
            <p:nvPr/>
          </p:nvSpPr>
          <p:spPr bwMode="auto">
            <a:xfrm>
              <a:off x="4287" y="1384"/>
              <a:ext cx="457" cy="295"/>
            </a:xfrm>
            <a:custGeom>
              <a:avLst/>
              <a:gdLst/>
              <a:ahLst/>
              <a:cxnLst>
                <a:cxn ang="0">
                  <a:pos x="24" y="76"/>
                </a:cxn>
                <a:cxn ang="0">
                  <a:pos x="474" y="336"/>
                </a:cxn>
                <a:cxn ang="0">
                  <a:pos x="525" y="323"/>
                </a:cxn>
                <a:cxn ang="0">
                  <a:pos x="512" y="271"/>
                </a:cxn>
                <a:cxn ang="0">
                  <a:pos x="61" y="11"/>
                </a:cxn>
                <a:cxn ang="0">
                  <a:pos x="11" y="23"/>
                </a:cxn>
                <a:cxn ang="0">
                  <a:pos x="24" y="76"/>
                </a:cxn>
              </a:cxnLst>
              <a:rect l="0" t="0" r="r" b="b"/>
              <a:pathLst>
                <a:path w="535" h="346">
                  <a:moveTo>
                    <a:pt x="24" y="76"/>
                  </a:moveTo>
                  <a:cubicBezTo>
                    <a:pt x="474" y="336"/>
                    <a:pt x="474" y="336"/>
                    <a:pt x="474" y="336"/>
                  </a:cubicBezTo>
                  <a:cubicBezTo>
                    <a:pt x="492" y="346"/>
                    <a:pt x="514" y="341"/>
                    <a:pt x="525" y="323"/>
                  </a:cubicBezTo>
                  <a:cubicBezTo>
                    <a:pt x="535" y="306"/>
                    <a:pt x="530" y="281"/>
                    <a:pt x="512" y="271"/>
                  </a:cubicBezTo>
                  <a:cubicBezTo>
                    <a:pt x="61" y="11"/>
                    <a:pt x="61" y="11"/>
                    <a:pt x="61" y="11"/>
                  </a:cubicBezTo>
                  <a:cubicBezTo>
                    <a:pt x="43" y="0"/>
                    <a:pt x="21" y="5"/>
                    <a:pt x="11" y="23"/>
                  </a:cubicBezTo>
                  <a:cubicBezTo>
                    <a:pt x="0" y="41"/>
                    <a:pt x="6" y="65"/>
                    <a:pt x="24" y="76"/>
                  </a:cubicBezTo>
                  <a:close/>
                </a:path>
              </a:pathLst>
            </a:custGeom>
            <a:solidFill>
              <a:schemeClr val="tx2"/>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0" name="Freeform 7">
              <a:extLst>
                <a:ext uri="{FF2B5EF4-FFF2-40B4-BE49-F238E27FC236}">
                  <a16:creationId xmlns="" xmlns:a16="http://schemas.microsoft.com/office/drawing/2014/main" id="{4D22FFB5-BF2D-D944-A2A0-0BD9CAC8CCB1}"/>
                </a:ext>
              </a:extLst>
            </p:cNvPr>
            <p:cNvSpPr>
              <a:spLocks noEditPoints="1"/>
            </p:cNvSpPr>
            <p:nvPr/>
          </p:nvSpPr>
          <p:spPr bwMode="auto">
            <a:xfrm>
              <a:off x="3790" y="1467"/>
              <a:ext cx="914" cy="1295"/>
            </a:xfrm>
            <a:custGeom>
              <a:avLst/>
              <a:gdLst/>
              <a:ahLst/>
              <a:cxnLst>
                <a:cxn ang="0">
                  <a:pos x="1068" y="298"/>
                </a:cxn>
                <a:cxn ang="0">
                  <a:pos x="1058" y="284"/>
                </a:cxn>
                <a:cxn ang="0">
                  <a:pos x="1038" y="271"/>
                </a:cxn>
                <a:cxn ang="0">
                  <a:pos x="587" y="11"/>
                </a:cxn>
                <a:cxn ang="0">
                  <a:pos x="567" y="3"/>
                </a:cxn>
                <a:cxn ang="0">
                  <a:pos x="536" y="17"/>
                </a:cxn>
                <a:cxn ang="0">
                  <a:pos x="24" y="903"/>
                </a:cxn>
                <a:cxn ang="0">
                  <a:pos x="24" y="903"/>
                </a:cxn>
                <a:cxn ang="0">
                  <a:pos x="1" y="1456"/>
                </a:cxn>
                <a:cxn ang="0">
                  <a:pos x="29" y="1507"/>
                </a:cxn>
                <a:cxn ang="0">
                  <a:pos x="87" y="1506"/>
                </a:cxn>
                <a:cxn ang="0">
                  <a:pos x="554" y="1209"/>
                </a:cxn>
                <a:cxn ang="0">
                  <a:pos x="554" y="1209"/>
                </a:cxn>
                <a:cxn ang="0">
                  <a:pos x="1066" y="323"/>
                </a:cxn>
                <a:cxn ang="0">
                  <a:pos x="1069" y="304"/>
                </a:cxn>
                <a:cxn ang="0">
                  <a:pos x="1068" y="298"/>
                </a:cxn>
                <a:cxn ang="0">
                  <a:pos x="509" y="1167"/>
                </a:cxn>
                <a:cxn ang="0">
                  <a:pos x="509" y="1167"/>
                </a:cxn>
                <a:cxn ang="0">
                  <a:pos x="195" y="1367"/>
                </a:cxn>
                <a:cxn ang="0">
                  <a:pos x="194" y="1366"/>
                </a:cxn>
                <a:cxn ang="0">
                  <a:pos x="142" y="1310"/>
                </a:cxn>
                <a:cxn ang="0">
                  <a:pos x="68" y="1289"/>
                </a:cxn>
                <a:cxn ang="0">
                  <a:pos x="68" y="1289"/>
                </a:cxn>
                <a:cxn ang="0">
                  <a:pos x="83" y="921"/>
                </a:cxn>
                <a:cxn ang="0">
                  <a:pos x="83" y="921"/>
                </a:cxn>
                <a:cxn ang="0">
                  <a:pos x="87" y="914"/>
                </a:cxn>
                <a:cxn ang="0">
                  <a:pos x="87" y="914"/>
                </a:cxn>
                <a:cxn ang="0">
                  <a:pos x="229" y="896"/>
                </a:cxn>
                <a:cxn ang="0">
                  <a:pos x="237" y="898"/>
                </a:cxn>
                <a:cxn ang="0">
                  <a:pos x="241" y="905"/>
                </a:cxn>
                <a:cxn ang="0">
                  <a:pos x="255" y="1023"/>
                </a:cxn>
                <a:cxn ang="0">
                  <a:pos x="281" y="1063"/>
                </a:cxn>
                <a:cxn ang="0">
                  <a:pos x="281" y="1063"/>
                </a:cxn>
                <a:cxn ang="0">
                  <a:pos x="328" y="1067"/>
                </a:cxn>
                <a:cxn ang="0">
                  <a:pos x="446" y="1021"/>
                </a:cxn>
                <a:cxn ang="0">
                  <a:pos x="457" y="1025"/>
                </a:cxn>
                <a:cxn ang="0">
                  <a:pos x="513" y="1161"/>
                </a:cxn>
                <a:cxn ang="0">
                  <a:pos x="513" y="1161"/>
                </a:cxn>
                <a:cxn ang="0">
                  <a:pos x="509" y="1167"/>
                </a:cxn>
                <a:cxn ang="0">
                  <a:pos x="538" y="1117"/>
                </a:cxn>
                <a:cxn ang="0">
                  <a:pos x="538" y="1117"/>
                </a:cxn>
                <a:cxn ang="0">
                  <a:pos x="494" y="1010"/>
                </a:cxn>
                <a:cxn ang="0">
                  <a:pos x="432" y="984"/>
                </a:cxn>
                <a:cxn ang="0">
                  <a:pos x="314" y="1030"/>
                </a:cxn>
                <a:cxn ang="0">
                  <a:pos x="301" y="1029"/>
                </a:cxn>
                <a:cxn ang="0">
                  <a:pos x="294" y="1018"/>
                </a:cxn>
                <a:cxn ang="0">
                  <a:pos x="280" y="901"/>
                </a:cxn>
                <a:cxn ang="0">
                  <a:pos x="267" y="872"/>
                </a:cxn>
                <a:cxn ang="0">
                  <a:pos x="224" y="856"/>
                </a:cxn>
                <a:cxn ang="0">
                  <a:pos x="113" y="871"/>
                </a:cxn>
                <a:cxn ang="0">
                  <a:pos x="112" y="870"/>
                </a:cxn>
                <a:cxn ang="0">
                  <a:pos x="566" y="85"/>
                </a:cxn>
                <a:cxn ang="0">
                  <a:pos x="566" y="85"/>
                </a:cxn>
                <a:cxn ang="0">
                  <a:pos x="992" y="331"/>
                </a:cxn>
                <a:cxn ang="0">
                  <a:pos x="992" y="331"/>
                </a:cxn>
                <a:cxn ang="0">
                  <a:pos x="538" y="1117"/>
                </a:cxn>
              </a:cxnLst>
              <a:rect l="0" t="0" r="r" b="b"/>
              <a:pathLst>
                <a:path w="1070" h="1517">
                  <a:moveTo>
                    <a:pt x="1068" y="298"/>
                  </a:moveTo>
                  <a:cubicBezTo>
                    <a:pt x="1066" y="293"/>
                    <a:pt x="1063" y="288"/>
                    <a:pt x="1058" y="284"/>
                  </a:cubicBezTo>
                  <a:cubicBezTo>
                    <a:pt x="1053" y="280"/>
                    <a:pt x="1046" y="275"/>
                    <a:pt x="1038" y="271"/>
                  </a:cubicBezTo>
                  <a:cubicBezTo>
                    <a:pt x="587" y="11"/>
                    <a:pt x="587" y="11"/>
                    <a:pt x="587" y="11"/>
                  </a:cubicBezTo>
                  <a:cubicBezTo>
                    <a:pt x="580" y="6"/>
                    <a:pt x="573" y="4"/>
                    <a:pt x="567" y="3"/>
                  </a:cubicBezTo>
                  <a:cubicBezTo>
                    <a:pt x="555" y="0"/>
                    <a:pt x="542" y="6"/>
                    <a:pt x="536" y="17"/>
                  </a:cubicBezTo>
                  <a:cubicBezTo>
                    <a:pt x="24" y="903"/>
                    <a:pt x="24" y="903"/>
                    <a:pt x="24" y="903"/>
                  </a:cubicBezTo>
                  <a:cubicBezTo>
                    <a:pt x="24" y="903"/>
                    <a:pt x="24" y="903"/>
                    <a:pt x="24" y="903"/>
                  </a:cubicBezTo>
                  <a:cubicBezTo>
                    <a:pt x="1" y="1456"/>
                    <a:pt x="1" y="1456"/>
                    <a:pt x="1" y="1456"/>
                  </a:cubicBezTo>
                  <a:cubicBezTo>
                    <a:pt x="0" y="1477"/>
                    <a:pt x="11" y="1496"/>
                    <a:pt x="29" y="1507"/>
                  </a:cubicBezTo>
                  <a:cubicBezTo>
                    <a:pt x="47" y="1517"/>
                    <a:pt x="70" y="1517"/>
                    <a:pt x="87" y="1506"/>
                  </a:cubicBezTo>
                  <a:cubicBezTo>
                    <a:pt x="554" y="1209"/>
                    <a:pt x="554" y="1209"/>
                    <a:pt x="554" y="1209"/>
                  </a:cubicBezTo>
                  <a:cubicBezTo>
                    <a:pt x="554" y="1209"/>
                    <a:pt x="554" y="1209"/>
                    <a:pt x="554" y="1209"/>
                  </a:cubicBezTo>
                  <a:cubicBezTo>
                    <a:pt x="1066" y="323"/>
                    <a:pt x="1066" y="323"/>
                    <a:pt x="1066" y="323"/>
                  </a:cubicBezTo>
                  <a:cubicBezTo>
                    <a:pt x="1069" y="317"/>
                    <a:pt x="1070" y="311"/>
                    <a:pt x="1069" y="304"/>
                  </a:cubicBezTo>
                  <a:cubicBezTo>
                    <a:pt x="1069" y="302"/>
                    <a:pt x="1069" y="300"/>
                    <a:pt x="1068" y="298"/>
                  </a:cubicBezTo>
                  <a:close/>
                  <a:moveTo>
                    <a:pt x="509" y="1167"/>
                  </a:moveTo>
                  <a:cubicBezTo>
                    <a:pt x="509" y="1167"/>
                    <a:pt x="509" y="1167"/>
                    <a:pt x="509" y="1167"/>
                  </a:cubicBezTo>
                  <a:cubicBezTo>
                    <a:pt x="195" y="1367"/>
                    <a:pt x="195" y="1367"/>
                    <a:pt x="195" y="1367"/>
                  </a:cubicBezTo>
                  <a:cubicBezTo>
                    <a:pt x="194" y="1366"/>
                    <a:pt x="194" y="1366"/>
                    <a:pt x="194" y="1366"/>
                  </a:cubicBezTo>
                  <a:cubicBezTo>
                    <a:pt x="179" y="1342"/>
                    <a:pt x="158" y="1320"/>
                    <a:pt x="142" y="1310"/>
                  </a:cubicBezTo>
                  <a:cubicBezTo>
                    <a:pt x="124" y="1300"/>
                    <a:pt x="95" y="1292"/>
                    <a:pt x="68" y="1289"/>
                  </a:cubicBezTo>
                  <a:cubicBezTo>
                    <a:pt x="68" y="1289"/>
                    <a:pt x="68" y="1289"/>
                    <a:pt x="68" y="1289"/>
                  </a:cubicBezTo>
                  <a:cubicBezTo>
                    <a:pt x="83" y="921"/>
                    <a:pt x="83" y="921"/>
                    <a:pt x="83" y="921"/>
                  </a:cubicBezTo>
                  <a:cubicBezTo>
                    <a:pt x="83" y="921"/>
                    <a:pt x="83" y="921"/>
                    <a:pt x="83" y="921"/>
                  </a:cubicBezTo>
                  <a:cubicBezTo>
                    <a:pt x="87" y="914"/>
                    <a:pt x="87" y="914"/>
                    <a:pt x="87" y="914"/>
                  </a:cubicBezTo>
                  <a:cubicBezTo>
                    <a:pt x="87" y="914"/>
                    <a:pt x="87" y="914"/>
                    <a:pt x="87" y="914"/>
                  </a:cubicBezTo>
                  <a:cubicBezTo>
                    <a:pt x="229" y="896"/>
                    <a:pt x="229" y="896"/>
                    <a:pt x="229" y="896"/>
                  </a:cubicBezTo>
                  <a:cubicBezTo>
                    <a:pt x="233" y="896"/>
                    <a:pt x="235" y="897"/>
                    <a:pt x="237" y="898"/>
                  </a:cubicBezTo>
                  <a:cubicBezTo>
                    <a:pt x="238" y="899"/>
                    <a:pt x="240" y="901"/>
                    <a:pt x="241" y="905"/>
                  </a:cubicBezTo>
                  <a:cubicBezTo>
                    <a:pt x="255" y="1023"/>
                    <a:pt x="255" y="1023"/>
                    <a:pt x="255" y="1023"/>
                  </a:cubicBezTo>
                  <a:cubicBezTo>
                    <a:pt x="257" y="1040"/>
                    <a:pt x="266" y="1054"/>
                    <a:pt x="281" y="1063"/>
                  </a:cubicBezTo>
                  <a:cubicBezTo>
                    <a:pt x="281" y="1063"/>
                    <a:pt x="281" y="1063"/>
                    <a:pt x="281" y="1063"/>
                  </a:cubicBezTo>
                  <a:cubicBezTo>
                    <a:pt x="296" y="1072"/>
                    <a:pt x="313" y="1073"/>
                    <a:pt x="328" y="1067"/>
                  </a:cubicBezTo>
                  <a:cubicBezTo>
                    <a:pt x="446" y="1021"/>
                    <a:pt x="446" y="1021"/>
                    <a:pt x="446" y="1021"/>
                  </a:cubicBezTo>
                  <a:cubicBezTo>
                    <a:pt x="450" y="1019"/>
                    <a:pt x="455" y="1021"/>
                    <a:pt x="457" y="1025"/>
                  </a:cubicBezTo>
                  <a:cubicBezTo>
                    <a:pt x="513" y="1161"/>
                    <a:pt x="513" y="1161"/>
                    <a:pt x="513" y="1161"/>
                  </a:cubicBezTo>
                  <a:cubicBezTo>
                    <a:pt x="513" y="1161"/>
                    <a:pt x="513" y="1161"/>
                    <a:pt x="513" y="1161"/>
                  </a:cubicBezTo>
                  <a:lnTo>
                    <a:pt x="509" y="1167"/>
                  </a:lnTo>
                  <a:close/>
                  <a:moveTo>
                    <a:pt x="538" y="1117"/>
                  </a:moveTo>
                  <a:cubicBezTo>
                    <a:pt x="538" y="1117"/>
                    <a:pt x="538" y="1117"/>
                    <a:pt x="538" y="1117"/>
                  </a:cubicBezTo>
                  <a:cubicBezTo>
                    <a:pt x="494" y="1010"/>
                    <a:pt x="494" y="1010"/>
                    <a:pt x="494" y="1010"/>
                  </a:cubicBezTo>
                  <a:cubicBezTo>
                    <a:pt x="484" y="986"/>
                    <a:pt x="456" y="974"/>
                    <a:pt x="432" y="984"/>
                  </a:cubicBezTo>
                  <a:cubicBezTo>
                    <a:pt x="314" y="1030"/>
                    <a:pt x="314" y="1030"/>
                    <a:pt x="314" y="1030"/>
                  </a:cubicBezTo>
                  <a:cubicBezTo>
                    <a:pt x="308" y="1032"/>
                    <a:pt x="303" y="1030"/>
                    <a:pt x="301" y="1029"/>
                  </a:cubicBezTo>
                  <a:cubicBezTo>
                    <a:pt x="299" y="1027"/>
                    <a:pt x="295" y="1024"/>
                    <a:pt x="294" y="1018"/>
                  </a:cubicBezTo>
                  <a:cubicBezTo>
                    <a:pt x="280" y="901"/>
                    <a:pt x="280" y="901"/>
                    <a:pt x="280" y="901"/>
                  </a:cubicBezTo>
                  <a:cubicBezTo>
                    <a:pt x="279" y="891"/>
                    <a:pt x="275" y="880"/>
                    <a:pt x="267" y="872"/>
                  </a:cubicBezTo>
                  <a:cubicBezTo>
                    <a:pt x="256" y="860"/>
                    <a:pt x="240" y="854"/>
                    <a:pt x="224" y="856"/>
                  </a:cubicBezTo>
                  <a:cubicBezTo>
                    <a:pt x="113" y="871"/>
                    <a:pt x="113" y="871"/>
                    <a:pt x="113" y="871"/>
                  </a:cubicBezTo>
                  <a:cubicBezTo>
                    <a:pt x="112" y="871"/>
                    <a:pt x="112" y="871"/>
                    <a:pt x="112" y="870"/>
                  </a:cubicBezTo>
                  <a:cubicBezTo>
                    <a:pt x="566" y="85"/>
                    <a:pt x="566" y="85"/>
                    <a:pt x="566" y="85"/>
                  </a:cubicBezTo>
                  <a:cubicBezTo>
                    <a:pt x="566" y="85"/>
                    <a:pt x="566" y="85"/>
                    <a:pt x="566" y="85"/>
                  </a:cubicBezTo>
                  <a:cubicBezTo>
                    <a:pt x="992" y="331"/>
                    <a:pt x="992" y="331"/>
                    <a:pt x="992" y="331"/>
                  </a:cubicBezTo>
                  <a:cubicBezTo>
                    <a:pt x="992" y="331"/>
                    <a:pt x="992" y="331"/>
                    <a:pt x="992" y="331"/>
                  </a:cubicBezTo>
                  <a:lnTo>
                    <a:pt x="538" y="1117"/>
                  </a:lnTo>
                  <a:close/>
                </a:path>
              </a:pathLst>
            </a:custGeom>
            <a:solidFill>
              <a:schemeClr val="accent1"/>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1" name="Freeform 8">
              <a:extLst>
                <a:ext uri="{FF2B5EF4-FFF2-40B4-BE49-F238E27FC236}">
                  <a16:creationId xmlns="" xmlns:a16="http://schemas.microsoft.com/office/drawing/2014/main" id="{7999FCDC-73B0-1D4B-BB47-FA1BAFA07127}"/>
                </a:ext>
              </a:extLst>
            </p:cNvPr>
            <p:cNvSpPr>
              <a:spLocks/>
            </p:cNvSpPr>
            <p:nvPr/>
          </p:nvSpPr>
          <p:spPr bwMode="auto">
            <a:xfrm>
              <a:off x="5375" y="745"/>
              <a:ext cx="162" cy="88"/>
            </a:xfrm>
            <a:custGeom>
              <a:avLst/>
              <a:gdLst/>
              <a:ahLst/>
              <a:cxnLst>
                <a:cxn ang="0">
                  <a:pos x="33" y="33"/>
                </a:cxn>
                <a:cxn ang="0">
                  <a:pos x="5" y="76"/>
                </a:cxn>
                <a:cxn ang="0">
                  <a:pos x="51" y="99"/>
                </a:cxn>
                <a:cxn ang="0">
                  <a:pos x="155" y="71"/>
                </a:cxn>
                <a:cxn ang="0">
                  <a:pos x="184" y="28"/>
                </a:cxn>
                <a:cxn ang="0">
                  <a:pos x="138" y="5"/>
                </a:cxn>
                <a:cxn ang="0">
                  <a:pos x="33" y="33"/>
                </a:cxn>
              </a:cxnLst>
              <a:rect l="0" t="0" r="r" b="b"/>
              <a:pathLst>
                <a:path w="189" h="104">
                  <a:moveTo>
                    <a:pt x="33" y="33"/>
                  </a:moveTo>
                  <a:cubicBezTo>
                    <a:pt x="13" y="39"/>
                    <a:pt x="0" y="58"/>
                    <a:pt x="5" y="76"/>
                  </a:cubicBezTo>
                  <a:cubicBezTo>
                    <a:pt x="10" y="94"/>
                    <a:pt x="31" y="104"/>
                    <a:pt x="51" y="99"/>
                  </a:cubicBezTo>
                  <a:cubicBezTo>
                    <a:pt x="155" y="71"/>
                    <a:pt x="155" y="71"/>
                    <a:pt x="155" y="71"/>
                  </a:cubicBezTo>
                  <a:cubicBezTo>
                    <a:pt x="176" y="65"/>
                    <a:pt x="189" y="46"/>
                    <a:pt x="184" y="28"/>
                  </a:cubicBezTo>
                  <a:cubicBezTo>
                    <a:pt x="179" y="10"/>
                    <a:pt x="158" y="0"/>
                    <a:pt x="138" y="5"/>
                  </a:cubicBezTo>
                  <a:lnTo>
                    <a:pt x="33" y="33"/>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2" name="Freeform 9">
              <a:extLst>
                <a:ext uri="{FF2B5EF4-FFF2-40B4-BE49-F238E27FC236}">
                  <a16:creationId xmlns="" xmlns:a16="http://schemas.microsoft.com/office/drawing/2014/main" id="{AE8B219B-80CE-1E40-921E-E83CCF5398BB}"/>
                </a:ext>
              </a:extLst>
            </p:cNvPr>
            <p:cNvSpPr>
              <a:spLocks/>
            </p:cNvSpPr>
            <p:nvPr/>
          </p:nvSpPr>
          <p:spPr bwMode="auto">
            <a:xfrm>
              <a:off x="4656" y="273"/>
              <a:ext cx="89" cy="161"/>
            </a:xfrm>
            <a:custGeom>
              <a:avLst/>
              <a:gdLst/>
              <a:ahLst/>
              <a:cxnLst>
                <a:cxn ang="0">
                  <a:pos x="99" y="138"/>
                </a:cxn>
                <a:cxn ang="0">
                  <a:pos x="76" y="184"/>
                </a:cxn>
                <a:cxn ang="0">
                  <a:pos x="33" y="155"/>
                </a:cxn>
                <a:cxn ang="0">
                  <a:pos x="5" y="51"/>
                </a:cxn>
                <a:cxn ang="0">
                  <a:pos x="28" y="5"/>
                </a:cxn>
                <a:cxn ang="0">
                  <a:pos x="71" y="33"/>
                </a:cxn>
                <a:cxn ang="0">
                  <a:pos x="99" y="138"/>
                </a:cxn>
              </a:cxnLst>
              <a:rect l="0" t="0" r="r" b="b"/>
              <a:pathLst>
                <a:path w="104" h="189">
                  <a:moveTo>
                    <a:pt x="99" y="138"/>
                  </a:moveTo>
                  <a:cubicBezTo>
                    <a:pt x="104" y="158"/>
                    <a:pt x="94" y="179"/>
                    <a:pt x="76" y="184"/>
                  </a:cubicBezTo>
                  <a:cubicBezTo>
                    <a:pt x="58" y="189"/>
                    <a:pt x="39" y="176"/>
                    <a:pt x="33" y="155"/>
                  </a:cubicBezTo>
                  <a:cubicBezTo>
                    <a:pt x="5" y="51"/>
                    <a:pt x="5" y="51"/>
                    <a:pt x="5" y="51"/>
                  </a:cubicBezTo>
                  <a:cubicBezTo>
                    <a:pt x="0" y="31"/>
                    <a:pt x="10" y="10"/>
                    <a:pt x="28" y="5"/>
                  </a:cubicBezTo>
                  <a:cubicBezTo>
                    <a:pt x="46" y="0"/>
                    <a:pt x="65" y="13"/>
                    <a:pt x="71" y="33"/>
                  </a:cubicBezTo>
                  <a:lnTo>
                    <a:pt x="99" y="138"/>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3" name="Freeform 10">
              <a:extLst>
                <a:ext uri="{FF2B5EF4-FFF2-40B4-BE49-F238E27FC236}">
                  <a16:creationId xmlns="" xmlns:a16="http://schemas.microsoft.com/office/drawing/2014/main" id="{5A3E17E1-855B-4146-85FB-DBA9E8CEA8E9}"/>
                </a:ext>
              </a:extLst>
            </p:cNvPr>
            <p:cNvSpPr>
              <a:spLocks/>
            </p:cNvSpPr>
            <p:nvPr/>
          </p:nvSpPr>
          <p:spPr bwMode="auto">
            <a:xfrm>
              <a:off x="4960" y="1451"/>
              <a:ext cx="89" cy="161"/>
            </a:xfrm>
            <a:custGeom>
              <a:avLst/>
              <a:gdLst/>
              <a:ahLst/>
              <a:cxnLst>
                <a:cxn ang="0">
                  <a:pos x="5" y="51"/>
                </a:cxn>
                <a:cxn ang="0">
                  <a:pos x="28" y="5"/>
                </a:cxn>
                <a:cxn ang="0">
                  <a:pos x="71" y="33"/>
                </a:cxn>
                <a:cxn ang="0">
                  <a:pos x="99" y="137"/>
                </a:cxn>
                <a:cxn ang="0">
                  <a:pos x="76" y="183"/>
                </a:cxn>
                <a:cxn ang="0">
                  <a:pos x="33" y="155"/>
                </a:cxn>
                <a:cxn ang="0">
                  <a:pos x="5" y="51"/>
                </a:cxn>
              </a:cxnLst>
              <a:rect l="0" t="0" r="r" b="b"/>
              <a:pathLst>
                <a:path w="104" h="188">
                  <a:moveTo>
                    <a:pt x="5" y="51"/>
                  </a:moveTo>
                  <a:cubicBezTo>
                    <a:pt x="0" y="30"/>
                    <a:pt x="10" y="10"/>
                    <a:pt x="28" y="5"/>
                  </a:cubicBezTo>
                  <a:cubicBezTo>
                    <a:pt x="46" y="0"/>
                    <a:pt x="65" y="13"/>
                    <a:pt x="71" y="33"/>
                  </a:cubicBezTo>
                  <a:cubicBezTo>
                    <a:pt x="99" y="137"/>
                    <a:pt x="99" y="137"/>
                    <a:pt x="99" y="137"/>
                  </a:cubicBezTo>
                  <a:cubicBezTo>
                    <a:pt x="104" y="158"/>
                    <a:pt x="94" y="179"/>
                    <a:pt x="76" y="183"/>
                  </a:cubicBezTo>
                  <a:cubicBezTo>
                    <a:pt x="58" y="188"/>
                    <a:pt x="39" y="175"/>
                    <a:pt x="33" y="155"/>
                  </a:cubicBezTo>
                  <a:lnTo>
                    <a:pt x="5" y="51"/>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4" name="Freeform 11">
              <a:extLst>
                <a:ext uri="{FF2B5EF4-FFF2-40B4-BE49-F238E27FC236}">
                  <a16:creationId xmlns="" xmlns:a16="http://schemas.microsoft.com/office/drawing/2014/main" id="{C91F0BB9-8B4E-E548-80A6-1FB81D181AA6}"/>
                </a:ext>
              </a:extLst>
            </p:cNvPr>
            <p:cNvSpPr>
              <a:spLocks/>
            </p:cNvSpPr>
            <p:nvPr/>
          </p:nvSpPr>
          <p:spPr bwMode="auto">
            <a:xfrm>
              <a:off x="4198" y="1068"/>
              <a:ext cx="162" cy="90"/>
            </a:xfrm>
            <a:custGeom>
              <a:avLst/>
              <a:gdLst/>
              <a:ahLst/>
              <a:cxnLst>
                <a:cxn ang="0">
                  <a:pos x="155" y="72"/>
                </a:cxn>
                <a:cxn ang="0">
                  <a:pos x="184" y="29"/>
                </a:cxn>
                <a:cxn ang="0">
                  <a:pos x="138" y="6"/>
                </a:cxn>
                <a:cxn ang="0">
                  <a:pos x="34" y="34"/>
                </a:cxn>
                <a:cxn ang="0">
                  <a:pos x="5" y="77"/>
                </a:cxn>
                <a:cxn ang="0">
                  <a:pos x="51" y="99"/>
                </a:cxn>
                <a:cxn ang="0">
                  <a:pos x="155" y="72"/>
                </a:cxn>
              </a:cxnLst>
              <a:rect l="0" t="0" r="r" b="b"/>
              <a:pathLst>
                <a:path w="189" h="105">
                  <a:moveTo>
                    <a:pt x="155" y="72"/>
                  </a:moveTo>
                  <a:cubicBezTo>
                    <a:pt x="176" y="66"/>
                    <a:pt x="189" y="47"/>
                    <a:pt x="184" y="29"/>
                  </a:cubicBezTo>
                  <a:cubicBezTo>
                    <a:pt x="179" y="11"/>
                    <a:pt x="158" y="0"/>
                    <a:pt x="138" y="6"/>
                  </a:cubicBezTo>
                  <a:cubicBezTo>
                    <a:pt x="34" y="34"/>
                    <a:pt x="34" y="34"/>
                    <a:pt x="34" y="34"/>
                  </a:cubicBezTo>
                  <a:cubicBezTo>
                    <a:pt x="13" y="39"/>
                    <a:pt x="0" y="59"/>
                    <a:pt x="5" y="77"/>
                  </a:cubicBezTo>
                  <a:cubicBezTo>
                    <a:pt x="10" y="95"/>
                    <a:pt x="31" y="105"/>
                    <a:pt x="51" y="99"/>
                  </a:cubicBezTo>
                  <a:lnTo>
                    <a:pt x="155" y="72"/>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5" name="Freeform 12">
              <a:extLst>
                <a:ext uri="{FF2B5EF4-FFF2-40B4-BE49-F238E27FC236}">
                  <a16:creationId xmlns="" xmlns:a16="http://schemas.microsoft.com/office/drawing/2014/main" id="{4521F8E8-3FD3-6A49-B2EB-B2FCD7F75D9B}"/>
                </a:ext>
              </a:extLst>
            </p:cNvPr>
            <p:cNvSpPr>
              <a:spLocks/>
            </p:cNvSpPr>
            <p:nvPr/>
          </p:nvSpPr>
          <p:spPr bwMode="auto">
            <a:xfrm>
              <a:off x="5124" y="324"/>
              <a:ext cx="115" cy="153"/>
            </a:xfrm>
            <a:custGeom>
              <a:avLst/>
              <a:gdLst/>
              <a:ahLst/>
              <a:cxnLst>
                <a:cxn ang="0">
                  <a:pos x="10" y="119"/>
                </a:cxn>
                <a:cxn ang="0">
                  <a:pos x="21" y="170"/>
                </a:cxn>
                <a:cxn ang="0">
                  <a:pos x="69" y="153"/>
                </a:cxn>
                <a:cxn ang="0">
                  <a:pos x="123" y="60"/>
                </a:cxn>
                <a:cxn ang="0">
                  <a:pos x="113" y="9"/>
                </a:cxn>
                <a:cxn ang="0">
                  <a:pos x="64" y="26"/>
                </a:cxn>
                <a:cxn ang="0">
                  <a:pos x="10" y="119"/>
                </a:cxn>
              </a:cxnLst>
              <a:rect l="0" t="0" r="r" b="b"/>
              <a:pathLst>
                <a:path w="134" h="179">
                  <a:moveTo>
                    <a:pt x="10" y="119"/>
                  </a:moveTo>
                  <a:cubicBezTo>
                    <a:pt x="0" y="138"/>
                    <a:pt x="4" y="160"/>
                    <a:pt x="21" y="170"/>
                  </a:cubicBezTo>
                  <a:cubicBezTo>
                    <a:pt x="37" y="179"/>
                    <a:pt x="59" y="171"/>
                    <a:pt x="69" y="153"/>
                  </a:cubicBezTo>
                  <a:cubicBezTo>
                    <a:pt x="123" y="60"/>
                    <a:pt x="123" y="60"/>
                    <a:pt x="123" y="60"/>
                  </a:cubicBezTo>
                  <a:cubicBezTo>
                    <a:pt x="134" y="41"/>
                    <a:pt x="129" y="19"/>
                    <a:pt x="113" y="9"/>
                  </a:cubicBezTo>
                  <a:cubicBezTo>
                    <a:pt x="97" y="0"/>
                    <a:pt x="75" y="7"/>
                    <a:pt x="64" y="26"/>
                  </a:cubicBezTo>
                  <a:lnTo>
                    <a:pt x="10" y="119"/>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6" name="Freeform 13">
              <a:extLst>
                <a:ext uri="{FF2B5EF4-FFF2-40B4-BE49-F238E27FC236}">
                  <a16:creationId xmlns="" xmlns:a16="http://schemas.microsoft.com/office/drawing/2014/main" id="{A5CE32C5-80D2-AA42-B3A6-C225E18E2B77}"/>
                </a:ext>
              </a:extLst>
            </p:cNvPr>
            <p:cNvSpPr>
              <a:spLocks/>
            </p:cNvSpPr>
            <p:nvPr/>
          </p:nvSpPr>
          <p:spPr bwMode="auto">
            <a:xfrm>
              <a:off x="4252" y="626"/>
              <a:ext cx="153" cy="114"/>
            </a:xfrm>
            <a:custGeom>
              <a:avLst/>
              <a:gdLst/>
              <a:ahLst/>
              <a:cxnLst>
                <a:cxn ang="0">
                  <a:pos x="59" y="11"/>
                </a:cxn>
                <a:cxn ang="0">
                  <a:pos x="9" y="21"/>
                </a:cxn>
                <a:cxn ang="0">
                  <a:pos x="25" y="69"/>
                </a:cxn>
                <a:cxn ang="0">
                  <a:pos x="119" y="123"/>
                </a:cxn>
                <a:cxn ang="0">
                  <a:pos x="169" y="113"/>
                </a:cxn>
                <a:cxn ang="0">
                  <a:pos x="153" y="65"/>
                </a:cxn>
                <a:cxn ang="0">
                  <a:pos x="59" y="11"/>
                </a:cxn>
              </a:cxnLst>
              <a:rect l="0" t="0" r="r" b="b"/>
              <a:pathLst>
                <a:path w="179" h="134">
                  <a:moveTo>
                    <a:pt x="59" y="11"/>
                  </a:moveTo>
                  <a:cubicBezTo>
                    <a:pt x="41" y="0"/>
                    <a:pt x="18" y="5"/>
                    <a:pt x="9" y="21"/>
                  </a:cubicBezTo>
                  <a:cubicBezTo>
                    <a:pt x="0" y="37"/>
                    <a:pt x="7" y="59"/>
                    <a:pt x="25" y="69"/>
                  </a:cubicBezTo>
                  <a:cubicBezTo>
                    <a:pt x="119" y="123"/>
                    <a:pt x="119" y="123"/>
                    <a:pt x="119" y="123"/>
                  </a:cubicBezTo>
                  <a:cubicBezTo>
                    <a:pt x="137" y="134"/>
                    <a:pt x="160" y="129"/>
                    <a:pt x="169" y="113"/>
                  </a:cubicBezTo>
                  <a:cubicBezTo>
                    <a:pt x="179" y="97"/>
                    <a:pt x="171" y="75"/>
                    <a:pt x="153" y="65"/>
                  </a:cubicBezTo>
                  <a:lnTo>
                    <a:pt x="59" y="11"/>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7" name="Freeform 14">
              <a:extLst>
                <a:ext uri="{FF2B5EF4-FFF2-40B4-BE49-F238E27FC236}">
                  <a16:creationId xmlns="" xmlns:a16="http://schemas.microsoft.com/office/drawing/2014/main" id="{AE0F3BBF-0927-3A4A-B3FD-531D87E2CC84}"/>
                </a:ext>
              </a:extLst>
            </p:cNvPr>
            <p:cNvSpPr>
              <a:spLocks/>
            </p:cNvSpPr>
            <p:nvPr/>
          </p:nvSpPr>
          <p:spPr bwMode="auto">
            <a:xfrm>
              <a:off x="5275" y="1217"/>
              <a:ext cx="153" cy="114"/>
            </a:xfrm>
            <a:custGeom>
              <a:avLst/>
              <a:gdLst/>
              <a:ahLst/>
              <a:cxnLst>
                <a:cxn ang="0">
                  <a:pos x="60" y="10"/>
                </a:cxn>
                <a:cxn ang="0">
                  <a:pos x="9" y="21"/>
                </a:cxn>
                <a:cxn ang="0">
                  <a:pos x="26" y="69"/>
                </a:cxn>
                <a:cxn ang="0">
                  <a:pos x="119" y="123"/>
                </a:cxn>
                <a:cxn ang="0">
                  <a:pos x="169" y="113"/>
                </a:cxn>
                <a:cxn ang="0">
                  <a:pos x="153" y="64"/>
                </a:cxn>
                <a:cxn ang="0">
                  <a:pos x="60" y="10"/>
                </a:cxn>
              </a:cxnLst>
              <a:rect l="0" t="0" r="r" b="b"/>
              <a:pathLst>
                <a:path w="179" h="134">
                  <a:moveTo>
                    <a:pt x="60" y="10"/>
                  </a:moveTo>
                  <a:cubicBezTo>
                    <a:pt x="41" y="0"/>
                    <a:pt x="19" y="4"/>
                    <a:pt x="9" y="21"/>
                  </a:cubicBezTo>
                  <a:cubicBezTo>
                    <a:pt x="0" y="37"/>
                    <a:pt x="7" y="59"/>
                    <a:pt x="26" y="69"/>
                  </a:cubicBezTo>
                  <a:cubicBezTo>
                    <a:pt x="119" y="123"/>
                    <a:pt x="119" y="123"/>
                    <a:pt x="119" y="123"/>
                  </a:cubicBezTo>
                  <a:cubicBezTo>
                    <a:pt x="137" y="134"/>
                    <a:pt x="160" y="129"/>
                    <a:pt x="169" y="113"/>
                  </a:cubicBezTo>
                  <a:cubicBezTo>
                    <a:pt x="179" y="97"/>
                    <a:pt x="171" y="75"/>
                    <a:pt x="153" y="64"/>
                  </a:cubicBezTo>
                  <a:lnTo>
                    <a:pt x="60" y="10"/>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8" name="Freeform 15">
              <a:extLst>
                <a:ext uri="{FF2B5EF4-FFF2-40B4-BE49-F238E27FC236}">
                  <a16:creationId xmlns="" xmlns:a16="http://schemas.microsoft.com/office/drawing/2014/main" id="{D8937C02-1CD3-2549-ABE2-34E85AFE9A6E}"/>
                </a:ext>
              </a:extLst>
            </p:cNvPr>
            <p:cNvSpPr>
              <a:spLocks noEditPoints="1"/>
            </p:cNvSpPr>
            <p:nvPr/>
          </p:nvSpPr>
          <p:spPr bwMode="auto">
            <a:xfrm>
              <a:off x="4379" y="454"/>
              <a:ext cx="983" cy="1072"/>
            </a:xfrm>
            <a:custGeom>
              <a:avLst/>
              <a:gdLst/>
              <a:ahLst/>
              <a:cxnLst>
                <a:cxn ang="0">
                  <a:pos x="510" y="1256"/>
                </a:cxn>
                <a:cxn ang="0">
                  <a:pos x="0" y="961"/>
                </a:cxn>
                <a:cxn ang="0">
                  <a:pos x="13" y="937"/>
                </a:cxn>
                <a:cxn ang="0">
                  <a:pos x="32" y="713"/>
                </a:cxn>
                <a:cxn ang="0">
                  <a:pos x="73" y="317"/>
                </a:cxn>
                <a:cxn ang="0">
                  <a:pos x="373" y="37"/>
                </a:cxn>
                <a:cxn ang="0">
                  <a:pos x="616" y="7"/>
                </a:cxn>
                <a:cxn ang="0">
                  <a:pos x="848" y="77"/>
                </a:cxn>
                <a:cxn ang="0">
                  <a:pos x="852" y="80"/>
                </a:cxn>
                <a:cxn ang="0">
                  <a:pos x="853" y="80"/>
                </a:cxn>
                <a:cxn ang="0">
                  <a:pos x="1029" y="245"/>
                </a:cxn>
                <a:cxn ang="0">
                  <a:pos x="1125" y="470"/>
                </a:cxn>
                <a:cxn ang="0">
                  <a:pos x="1032" y="870"/>
                </a:cxn>
                <a:cxn ang="0">
                  <a:pos x="710" y="1104"/>
                </a:cxn>
                <a:cxn ang="0">
                  <a:pos x="524" y="1232"/>
                </a:cxn>
                <a:cxn ang="0">
                  <a:pos x="510" y="1256"/>
                </a:cxn>
                <a:cxn ang="0">
                  <a:pos x="75" y="939"/>
                </a:cxn>
                <a:cxn ang="0">
                  <a:pos x="492" y="1180"/>
                </a:cxn>
                <a:cxn ang="0">
                  <a:pos x="686" y="1053"/>
                </a:cxn>
                <a:cxn ang="0">
                  <a:pos x="987" y="836"/>
                </a:cxn>
                <a:cxn ang="0">
                  <a:pos x="1069" y="481"/>
                </a:cxn>
                <a:cxn ang="0">
                  <a:pos x="824" y="128"/>
                </a:cxn>
                <a:cxn ang="0">
                  <a:pos x="820" y="126"/>
                </a:cxn>
                <a:cxn ang="0">
                  <a:pos x="392" y="90"/>
                </a:cxn>
                <a:cxn ang="0">
                  <a:pos x="125" y="339"/>
                </a:cxn>
                <a:cxn ang="0">
                  <a:pos x="88" y="708"/>
                </a:cxn>
                <a:cxn ang="0">
                  <a:pos x="75" y="939"/>
                </a:cxn>
              </a:cxnLst>
              <a:rect l="0" t="0" r="r" b="b"/>
              <a:pathLst>
                <a:path w="1152" h="1256">
                  <a:moveTo>
                    <a:pt x="510" y="1256"/>
                  </a:moveTo>
                  <a:cubicBezTo>
                    <a:pt x="0" y="961"/>
                    <a:pt x="0" y="961"/>
                    <a:pt x="0" y="961"/>
                  </a:cubicBezTo>
                  <a:cubicBezTo>
                    <a:pt x="13" y="937"/>
                    <a:pt x="13" y="937"/>
                    <a:pt x="13" y="937"/>
                  </a:cubicBezTo>
                  <a:cubicBezTo>
                    <a:pt x="46" y="877"/>
                    <a:pt x="40" y="801"/>
                    <a:pt x="32" y="713"/>
                  </a:cubicBezTo>
                  <a:cubicBezTo>
                    <a:pt x="23" y="604"/>
                    <a:pt x="11" y="468"/>
                    <a:pt x="73" y="317"/>
                  </a:cubicBezTo>
                  <a:cubicBezTo>
                    <a:pt x="128" y="184"/>
                    <a:pt x="234" y="85"/>
                    <a:pt x="373" y="37"/>
                  </a:cubicBezTo>
                  <a:cubicBezTo>
                    <a:pt x="449" y="10"/>
                    <a:pt x="533" y="0"/>
                    <a:pt x="616" y="7"/>
                  </a:cubicBezTo>
                  <a:cubicBezTo>
                    <a:pt x="699" y="14"/>
                    <a:pt x="779" y="38"/>
                    <a:pt x="848" y="77"/>
                  </a:cubicBezTo>
                  <a:cubicBezTo>
                    <a:pt x="852" y="80"/>
                    <a:pt x="852" y="80"/>
                    <a:pt x="852" y="80"/>
                  </a:cubicBezTo>
                  <a:cubicBezTo>
                    <a:pt x="853" y="80"/>
                    <a:pt x="853" y="80"/>
                    <a:pt x="853" y="80"/>
                  </a:cubicBezTo>
                  <a:cubicBezTo>
                    <a:pt x="920" y="120"/>
                    <a:pt x="981" y="177"/>
                    <a:pt x="1029" y="245"/>
                  </a:cubicBezTo>
                  <a:cubicBezTo>
                    <a:pt x="1076" y="313"/>
                    <a:pt x="1109" y="391"/>
                    <a:pt x="1125" y="470"/>
                  </a:cubicBezTo>
                  <a:cubicBezTo>
                    <a:pt x="1152" y="615"/>
                    <a:pt x="1119" y="757"/>
                    <a:pt x="1032" y="870"/>
                  </a:cubicBezTo>
                  <a:cubicBezTo>
                    <a:pt x="932" y="1000"/>
                    <a:pt x="809" y="1057"/>
                    <a:pt x="710" y="1104"/>
                  </a:cubicBezTo>
                  <a:cubicBezTo>
                    <a:pt x="629" y="1141"/>
                    <a:pt x="560" y="1174"/>
                    <a:pt x="524" y="1232"/>
                  </a:cubicBezTo>
                  <a:lnTo>
                    <a:pt x="510" y="1256"/>
                  </a:lnTo>
                  <a:close/>
                  <a:moveTo>
                    <a:pt x="75" y="939"/>
                  </a:moveTo>
                  <a:cubicBezTo>
                    <a:pt x="492" y="1180"/>
                    <a:pt x="492" y="1180"/>
                    <a:pt x="492" y="1180"/>
                  </a:cubicBezTo>
                  <a:cubicBezTo>
                    <a:pt x="538" y="1122"/>
                    <a:pt x="607" y="1090"/>
                    <a:pt x="686" y="1053"/>
                  </a:cubicBezTo>
                  <a:cubicBezTo>
                    <a:pt x="784" y="1007"/>
                    <a:pt x="896" y="955"/>
                    <a:pt x="987" y="836"/>
                  </a:cubicBezTo>
                  <a:cubicBezTo>
                    <a:pt x="1087" y="707"/>
                    <a:pt x="1087" y="572"/>
                    <a:pt x="1069" y="481"/>
                  </a:cubicBezTo>
                  <a:cubicBezTo>
                    <a:pt x="1042" y="337"/>
                    <a:pt x="948" y="201"/>
                    <a:pt x="824" y="128"/>
                  </a:cubicBezTo>
                  <a:cubicBezTo>
                    <a:pt x="820" y="126"/>
                    <a:pt x="820" y="126"/>
                    <a:pt x="820" y="126"/>
                  </a:cubicBezTo>
                  <a:cubicBezTo>
                    <a:pt x="695" y="55"/>
                    <a:pt x="530" y="41"/>
                    <a:pt x="392" y="90"/>
                  </a:cubicBezTo>
                  <a:cubicBezTo>
                    <a:pt x="304" y="120"/>
                    <a:pt x="187" y="188"/>
                    <a:pt x="125" y="339"/>
                  </a:cubicBezTo>
                  <a:cubicBezTo>
                    <a:pt x="68" y="477"/>
                    <a:pt x="79" y="600"/>
                    <a:pt x="88" y="708"/>
                  </a:cubicBezTo>
                  <a:cubicBezTo>
                    <a:pt x="96" y="795"/>
                    <a:pt x="102" y="871"/>
                    <a:pt x="75" y="939"/>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19" name="Freeform 16">
              <a:extLst>
                <a:ext uri="{FF2B5EF4-FFF2-40B4-BE49-F238E27FC236}">
                  <a16:creationId xmlns="" xmlns:a16="http://schemas.microsoft.com/office/drawing/2014/main" id="{F2385496-DD4D-DF4C-8398-39D1DA4EF652}"/>
                </a:ext>
              </a:extLst>
            </p:cNvPr>
            <p:cNvSpPr>
              <a:spLocks/>
            </p:cNvSpPr>
            <p:nvPr/>
          </p:nvSpPr>
          <p:spPr bwMode="auto">
            <a:xfrm>
              <a:off x="4949" y="641"/>
              <a:ext cx="318" cy="365"/>
            </a:xfrm>
            <a:custGeom>
              <a:avLst/>
              <a:gdLst/>
              <a:ahLst/>
              <a:cxnLst>
                <a:cxn ang="0">
                  <a:pos x="90" y="42"/>
                </a:cxn>
                <a:cxn ang="0">
                  <a:pos x="16" y="171"/>
                </a:cxn>
                <a:cxn ang="0">
                  <a:pos x="15" y="174"/>
                </a:cxn>
                <a:cxn ang="0">
                  <a:pos x="4" y="267"/>
                </a:cxn>
                <a:cxn ang="0">
                  <a:pos x="40" y="375"/>
                </a:cxn>
                <a:cxn ang="0">
                  <a:pos x="44" y="375"/>
                </a:cxn>
                <a:cxn ang="0">
                  <a:pos x="112" y="379"/>
                </a:cxn>
                <a:cxn ang="0">
                  <a:pos x="149" y="332"/>
                </a:cxn>
                <a:cxn ang="0">
                  <a:pos x="149" y="331"/>
                </a:cxn>
                <a:cxn ang="0">
                  <a:pos x="148" y="330"/>
                </a:cxn>
                <a:cxn ang="0">
                  <a:pos x="131" y="312"/>
                </a:cxn>
                <a:cxn ang="0">
                  <a:pos x="134" y="301"/>
                </a:cxn>
                <a:cxn ang="0">
                  <a:pos x="145" y="304"/>
                </a:cxn>
                <a:cxn ang="0">
                  <a:pos x="192" y="323"/>
                </a:cxn>
                <a:cxn ang="0">
                  <a:pos x="202" y="327"/>
                </a:cxn>
                <a:cxn ang="0">
                  <a:pos x="197" y="337"/>
                </a:cxn>
                <a:cxn ang="0">
                  <a:pos x="171" y="340"/>
                </a:cxn>
                <a:cxn ang="0">
                  <a:pos x="137" y="391"/>
                </a:cxn>
                <a:cxn ang="0">
                  <a:pos x="254" y="416"/>
                </a:cxn>
                <a:cxn ang="0">
                  <a:pos x="319" y="366"/>
                </a:cxn>
                <a:cxn ang="0">
                  <a:pos x="320" y="365"/>
                </a:cxn>
                <a:cxn ang="0">
                  <a:pos x="312" y="237"/>
                </a:cxn>
                <a:cxn ang="0">
                  <a:pos x="306" y="232"/>
                </a:cxn>
                <a:cxn ang="0">
                  <a:pos x="307" y="226"/>
                </a:cxn>
                <a:cxn ang="0">
                  <a:pos x="247" y="115"/>
                </a:cxn>
                <a:cxn ang="0">
                  <a:pos x="227" y="149"/>
                </a:cxn>
                <a:cxn ang="0">
                  <a:pos x="180" y="179"/>
                </a:cxn>
                <a:cxn ang="0">
                  <a:pos x="108" y="171"/>
                </a:cxn>
                <a:cxn ang="0">
                  <a:pos x="106" y="171"/>
                </a:cxn>
                <a:cxn ang="0">
                  <a:pos x="104" y="169"/>
                </a:cxn>
                <a:cxn ang="0">
                  <a:pos x="85" y="182"/>
                </a:cxn>
                <a:cxn ang="0">
                  <a:pos x="78" y="181"/>
                </a:cxn>
                <a:cxn ang="0">
                  <a:pos x="75" y="178"/>
                </a:cxn>
                <a:cxn ang="0">
                  <a:pos x="79" y="168"/>
                </a:cxn>
                <a:cxn ang="0">
                  <a:pos x="106" y="126"/>
                </a:cxn>
                <a:cxn ang="0">
                  <a:pos x="114" y="118"/>
                </a:cxn>
                <a:cxn ang="0">
                  <a:pos x="122" y="125"/>
                </a:cxn>
                <a:cxn ang="0">
                  <a:pos x="118" y="150"/>
                </a:cxn>
                <a:cxn ang="0">
                  <a:pos x="210" y="134"/>
                </a:cxn>
                <a:cxn ang="0">
                  <a:pos x="229" y="96"/>
                </a:cxn>
                <a:cxn ang="0">
                  <a:pos x="192" y="14"/>
                </a:cxn>
                <a:cxn ang="0">
                  <a:pos x="164" y="4"/>
                </a:cxn>
                <a:cxn ang="0">
                  <a:pos x="110" y="18"/>
                </a:cxn>
                <a:cxn ang="0">
                  <a:pos x="90" y="42"/>
                </a:cxn>
              </a:cxnLst>
              <a:rect l="0" t="0" r="r" b="b"/>
              <a:pathLst>
                <a:path w="372" h="428">
                  <a:moveTo>
                    <a:pt x="90" y="42"/>
                  </a:moveTo>
                  <a:cubicBezTo>
                    <a:pt x="16" y="171"/>
                    <a:pt x="16" y="171"/>
                    <a:pt x="16" y="171"/>
                  </a:cubicBezTo>
                  <a:cubicBezTo>
                    <a:pt x="16" y="172"/>
                    <a:pt x="16" y="173"/>
                    <a:pt x="15" y="174"/>
                  </a:cubicBezTo>
                  <a:cubicBezTo>
                    <a:pt x="15" y="175"/>
                    <a:pt x="0" y="215"/>
                    <a:pt x="4" y="267"/>
                  </a:cubicBezTo>
                  <a:cubicBezTo>
                    <a:pt x="6" y="307"/>
                    <a:pt x="19" y="343"/>
                    <a:pt x="40" y="375"/>
                  </a:cubicBezTo>
                  <a:cubicBezTo>
                    <a:pt x="42" y="375"/>
                    <a:pt x="43" y="375"/>
                    <a:pt x="44" y="375"/>
                  </a:cubicBezTo>
                  <a:cubicBezTo>
                    <a:pt x="71" y="387"/>
                    <a:pt x="93" y="388"/>
                    <a:pt x="112" y="379"/>
                  </a:cubicBezTo>
                  <a:cubicBezTo>
                    <a:pt x="139" y="366"/>
                    <a:pt x="149" y="333"/>
                    <a:pt x="149" y="332"/>
                  </a:cubicBezTo>
                  <a:cubicBezTo>
                    <a:pt x="149" y="332"/>
                    <a:pt x="149" y="332"/>
                    <a:pt x="149" y="331"/>
                  </a:cubicBezTo>
                  <a:cubicBezTo>
                    <a:pt x="149" y="331"/>
                    <a:pt x="148" y="331"/>
                    <a:pt x="148" y="330"/>
                  </a:cubicBezTo>
                  <a:cubicBezTo>
                    <a:pt x="137" y="322"/>
                    <a:pt x="131" y="312"/>
                    <a:pt x="131" y="312"/>
                  </a:cubicBezTo>
                  <a:cubicBezTo>
                    <a:pt x="129" y="308"/>
                    <a:pt x="130" y="303"/>
                    <a:pt x="134" y="301"/>
                  </a:cubicBezTo>
                  <a:cubicBezTo>
                    <a:pt x="138" y="299"/>
                    <a:pt x="142" y="300"/>
                    <a:pt x="145" y="304"/>
                  </a:cubicBezTo>
                  <a:cubicBezTo>
                    <a:pt x="145" y="305"/>
                    <a:pt x="162" y="334"/>
                    <a:pt x="192" y="323"/>
                  </a:cubicBezTo>
                  <a:cubicBezTo>
                    <a:pt x="196" y="321"/>
                    <a:pt x="200" y="323"/>
                    <a:pt x="202" y="327"/>
                  </a:cubicBezTo>
                  <a:cubicBezTo>
                    <a:pt x="203" y="331"/>
                    <a:pt x="201" y="336"/>
                    <a:pt x="197" y="337"/>
                  </a:cubicBezTo>
                  <a:cubicBezTo>
                    <a:pt x="188" y="341"/>
                    <a:pt x="179" y="342"/>
                    <a:pt x="171" y="340"/>
                  </a:cubicBezTo>
                  <a:cubicBezTo>
                    <a:pt x="168" y="348"/>
                    <a:pt x="159" y="373"/>
                    <a:pt x="137" y="391"/>
                  </a:cubicBezTo>
                  <a:cubicBezTo>
                    <a:pt x="171" y="421"/>
                    <a:pt x="223" y="428"/>
                    <a:pt x="254" y="416"/>
                  </a:cubicBezTo>
                  <a:cubicBezTo>
                    <a:pt x="298" y="400"/>
                    <a:pt x="319" y="366"/>
                    <a:pt x="319" y="366"/>
                  </a:cubicBezTo>
                  <a:cubicBezTo>
                    <a:pt x="320" y="365"/>
                    <a:pt x="320" y="365"/>
                    <a:pt x="320" y="365"/>
                  </a:cubicBezTo>
                  <a:cubicBezTo>
                    <a:pt x="372" y="283"/>
                    <a:pt x="314" y="238"/>
                    <a:pt x="312" y="237"/>
                  </a:cubicBezTo>
                  <a:cubicBezTo>
                    <a:pt x="306" y="232"/>
                    <a:pt x="306" y="232"/>
                    <a:pt x="306" y="232"/>
                  </a:cubicBezTo>
                  <a:cubicBezTo>
                    <a:pt x="307" y="226"/>
                    <a:pt x="307" y="226"/>
                    <a:pt x="307" y="226"/>
                  </a:cubicBezTo>
                  <a:cubicBezTo>
                    <a:pt x="316" y="167"/>
                    <a:pt x="272" y="131"/>
                    <a:pt x="247" y="115"/>
                  </a:cubicBezTo>
                  <a:cubicBezTo>
                    <a:pt x="244" y="125"/>
                    <a:pt x="237" y="137"/>
                    <a:pt x="227" y="149"/>
                  </a:cubicBezTo>
                  <a:cubicBezTo>
                    <a:pt x="214" y="164"/>
                    <a:pt x="198" y="174"/>
                    <a:pt x="180" y="179"/>
                  </a:cubicBezTo>
                  <a:cubicBezTo>
                    <a:pt x="158" y="185"/>
                    <a:pt x="133" y="182"/>
                    <a:pt x="108" y="171"/>
                  </a:cubicBezTo>
                  <a:cubicBezTo>
                    <a:pt x="107" y="171"/>
                    <a:pt x="107" y="171"/>
                    <a:pt x="106" y="171"/>
                  </a:cubicBezTo>
                  <a:cubicBezTo>
                    <a:pt x="106" y="170"/>
                    <a:pt x="105" y="170"/>
                    <a:pt x="104" y="169"/>
                  </a:cubicBezTo>
                  <a:cubicBezTo>
                    <a:pt x="95" y="178"/>
                    <a:pt x="86" y="182"/>
                    <a:pt x="85" y="182"/>
                  </a:cubicBezTo>
                  <a:cubicBezTo>
                    <a:pt x="83" y="183"/>
                    <a:pt x="81" y="183"/>
                    <a:pt x="78" y="181"/>
                  </a:cubicBezTo>
                  <a:cubicBezTo>
                    <a:pt x="77" y="181"/>
                    <a:pt x="76" y="179"/>
                    <a:pt x="75" y="178"/>
                  </a:cubicBezTo>
                  <a:cubicBezTo>
                    <a:pt x="74" y="174"/>
                    <a:pt x="75" y="169"/>
                    <a:pt x="79" y="168"/>
                  </a:cubicBezTo>
                  <a:cubicBezTo>
                    <a:pt x="81" y="167"/>
                    <a:pt x="108" y="155"/>
                    <a:pt x="106" y="126"/>
                  </a:cubicBezTo>
                  <a:cubicBezTo>
                    <a:pt x="106" y="122"/>
                    <a:pt x="109" y="118"/>
                    <a:pt x="114" y="118"/>
                  </a:cubicBezTo>
                  <a:cubicBezTo>
                    <a:pt x="118" y="118"/>
                    <a:pt x="122" y="121"/>
                    <a:pt x="122" y="125"/>
                  </a:cubicBezTo>
                  <a:cubicBezTo>
                    <a:pt x="123" y="135"/>
                    <a:pt x="121" y="143"/>
                    <a:pt x="118" y="150"/>
                  </a:cubicBezTo>
                  <a:cubicBezTo>
                    <a:pt x="167" y="171"/>
                    <a:pt x="196" y="149"/>
                    <a:pt x="210" y="134"/>
                  </a:cubicBezTo>
                  <a:cubicBezTo>
                    <a:pt x="224" y="117"/>
                    <a:pt x="229" y="97"/>
                    <a:pt x="229" y="96"/>
                  </a:cubicBezTo>
                  <a:cubicBezTo>
                    <a:pt x="236" y="63"/>
                    <a:pt x="221" y="31"/>
                    <a:pt x="192" y="14"/>
                  </a:cubicBezTo>
                  <a:cubicBezTo>
                    <a:pt x="183" y="10"/>
                    <a:pt x="174" y="6"/>
                    <a:pt x="164" y="4"/>
                  </a:cubicBezTo>
                  <a:cubicBezTo>
                    <a:pt x="145" y="0"/>
                    <a:pt x="127" y="5"/>
                    <a:pt x="110" y="18"/>
                  </a:cubicBezTo>
                  <a:cubicBezTo>
                    <a:pt x="97" y="29"/>
                    <a:pt x="90" y="42"/>
                    <a:pt x="90" y="42"/>
                  </a:cubicBezTo>
                  <a:close/>
                </a:path>
              </a:pathLst>
            </a:custGeom>
            <a:solidFill>
              <a:schemeClr val="tx2"/>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20" name="Freeform 17">
              <a:extLst>
                <a:ext uri="{FF2B5EF4-FFF2-40B4-BE49-F238E27FC236}">
                  <a16:creationId xmlns="" xmlns:a16="http://schemas.microsoft.com/office/drawing/2014/main" id="{F83883DF-F803-174E-B80F-37120EE06CC7}"/>
                </a:ext>
              </a:extLst>
            </p:cNvPr>
            <p:cNvSpPr>
              <a:spLocks/>
            </p:cNvSpPr>
            <p:nvPr/>
          </p:nvSpPr>
          <p:spPr bwMode="auto">
            <a:xfrm>
              <a:off x="4756" y="839"/>
              <a:ext cx="477" cy="440"/>
            </a:xfrm>
            <a:custGeom>
              <a:avLst/>
              <a:gdLst/>
              <a:ahLst/>
              <a:cxnLst>
                <a:cxn ang="0">
                  <a:pos x="362" y="381"/>
                </a:cxn>
                <a:cxn ang="0">
                  <a:pos x="272" y="324"/>
                </a:cxn>
                <a:cxn ang="0">
                  <a:pos x="187" y="270"/>
                </a:cxn>
                <a:cxn ang="0">
                  <a:pos x="206" y="257"/>
                </a:cxn>
                <a:cxn ang="0">
                  <a:pos x="310" y="296"/>
                </a:cxn>
                <a:cxn ang="0">
                  <a:pos x="325" y="302"/>
                </a:cxn>
                <a:cxn ang="0">
                  <a:pos x="409" y="373"/>
                </a:cxn>
                <a:cxn ang="0">
                  <a:pos x="464" y="367"/>
                </a:cxn>
                <a:cxn ang="0">
                  <a:pos x="513" y="267"/>
                </a:cxn>
                <a:cxn ang="0">
                  <a:pos x="518" y="254"/>
                </a:cxn>
                <a:cxn ang="0">
                  <a:pos x="488" y="206"/>
                </a:cxn>
                <a:cxn ang="0">
                  <a:pos x="370" y="192"/>
                </a:cxn>
                <a:cxn ang="0">
                  <a:pos x="294" y="175"/>
                </a:cxn>
                <a:cxn ang="0">
                  <a:pos x="330" y="218"/>
                </a:cxn>
                <a:cxn ang="0">
                  <a:pos x="313" y="221"/>
                </a:cxn>
                <a:cxn ang="0">
                  <a:pos x="206" y="36"/>
                </a:cxn>
                <a:cxn ang="0">
                  <a:pos x="34" y="300"/>
                </a:cxn>
                <a:cxn ang="0">
                  <a:pos x="24" y="452"/>
                </a:cxn>
                <a:cxn ang="0">
                  <a:pos x="67" y="488"/>
                </a:cxn>
                <a:cxn ang="0">
                  <a:pos x="182" y="495"/>
                </a:cxn>
                <a:cxn ang="0">
                  <a:pos x="188" y="492"/>
                </a:cxn>
                <a:cxn ang="0">
                  <a:pos x="251" y="369"/>
                </a:cxn>
                <a:cxn ang="0">
                  <a:pos x="208" y="383"/>
                </a:cxn>
                <a:cxn ang="0">
                  <a:pos x="202" y="374"/>
                </a:cxn>
                <a:cxn ang="0">
                  <a:pos x="227" y="366"/>
                </a:cxn>
                <a:cxn ang="0">
                  <a:pos x="258" y="336"/>
                </a:cxn>
                <a:cxn ang="0">
                  <a:pos x="270" y="346"/>
                </a:cxn>
                <a:cxn ang="0">
                  <a:pos x="215" y="502"/>
                </a:cxn>
                <a:cxn ang="0">
                  <a:pos x="345" y="463"/>
                </a:cxn>
                <a:cxn ang="0">
                  <a:pos x="365" y="414"/>
                </a:cxn>
                <a:cxn ang="0">
                  <a:pos x="388" y="414"/>
                </a:cxn>
                <a:cxn ang="0">
                  <a:pos x="426" y="416"/>
                </a:cxn>
                <a:cxn ang="0">
                  <a:pos x="406" y="396"/>
                </a:cxn>
              </a:cxnLst>
              <a:rect l="0" t="0" r="r" b="b"/>
              <a:pathLst>
                <a:path w="559" h="516">
                  <a:moveTo>
                    <a:pt x="406" y="396"/>
                  </a:moveTo>
                  <a:cubicBezTo>
                    <a:pt x="393" y="394"/>
                    <a:pt x="377" y="390"/>
                    <a:pt x="362" y="381"/>
                  </a:cubicBezTo>
                  <a:cubicBezTo>
                    <a:pt x="342" y="370"/>
                    <a:pt x="323" y="351"/>
                    <a:pt x="308" y="321"/>
                  </a:cubicBezTo>
                  <a:cubicBezTo>
                    <a:pt x="300" y="323"/>
                    <a:pt x="287" y="325"/>
                    <a:pt x="272" y="324"/>
                  </a:cubicBezTo>
                  <a:cubicBezTo>
                    <a:pt x="260" y="323"/>
                    <a:pt x="244" y="320"/>
                    <a:pt x="228" y="311"/>
                  </a:cubicBezTo>
                  <a:cubicBezTo>
                    <a:pt x="214" y="303"/>
                    <a:pt x="199" y="290"/>
                    <a:pt x="187" y="270"/>
                  </a:cubicBezTo>
                  <a:cubicBezTo>
                    <a:pt x="183" y="264"/>
                    <a:pt x="185" y="257"/>
                    <a:pt x="190" y="254"/>
                  </a:cubicBezTo>
                  <a:cubicBezTo>
                    <a:pt x="196" y="250"/>
                    <a:pt x="203" y="252"/>
                    <a:pt x="206" y="257"/>
                  </a:cubicBezTo>
                  <a:cubicBezTo>
                    <a:pt x="243" y="315"/>
                    <a:pt x="295" y="301"/>
                    <a:pt x="308" y="297"/>
                  </a:cubicBezTo>
                  <a:cubicBezTo>
                    <a:pt x="308" y="296"/>
                    <a:pt x="309" y="296"/>
                    <a:pt x="310" y="296"/>
                  </a:cubicBezTo>
                  <a:cubicBezTo>
                    <a:pt x="313" y="294"/>
                    <a:pt x="316" y="294"/>
                    <a:pt x="319" y="296"/>
                  </a:cubicBezTo>
                  <a:cubicBezTo>
                    <a:pt x="322" y="297"/>
                    <a:pt x="324" y="299"/>
                    <a:pt x="325" y="302"/>
                  </a:cubicBezTo>
                  <a:cubicBezTo>
                    <a:pt x="326" y="303"/>
                    <a:pt x="326" y="303"/>
                    <a:pt x="326" y="304"/>
                  </a:cubicBezTo>
                  <a:cubicBezTo>
                    <a:pt x="344" y="345"/>
                    <a:pt x="372" y="368"/>
                    <a:pt x="409" y="373"/>
                  </a:cubicBezTo>
                  <a:cubicBezTo>
                    <a:pt x="438" y="376"/>
                    <a:pt x="461" y="368"/>
                    <a:pt x="462" y="368"/>
                  </a:cubicBezTo>
                  <a:cubicBezTo>
                    <a:pt x="462" y="367"/>
                    <a:pt x="463" y="367"/>
                    <a:pt x="464" y="367"/>
                  </a:cubicBezTo>
                  <a:cubicBezTo>
                    <a:pt x="490" y="353"/>
                    <a:pt x="506" y="333"/>
                    <a:pt x="512" y="308"/>
                  </a:cubicBezTo>
                  <a:cubicBezTo>
                    <a:pt x="517" y="285"/>
                    <a:pt x="513" y="267"/>
                    <a:pt x="513" y="267"/>
                  </a:cubicBezTo>
                  <a:cubicBezTo>
                    <a:pt x="511" y="259"/>
                    <a:pt x="511" y="259"/>
                    <a:pt x="511" y="259"/>
                  </a:cubicBezTo>
                  <a:cubicBezTo>
                    <a:pt x="518" y="254"/>
                    <a:pt x="518" y="254"/>
                    <a:pt x="518" y="254"/>
                  </a:cubicBezTo>
                  <a:cubicBezTo>
                    <a:pt x="559" y="224"/>
                    <a:pt x="557" y="186"/>
                    <a:pt x="551" y="163"/>
                  </a:cubicBezTo>
                  <a:cubicBezTo>
                    <a:pt x="539" y="177"/>
                    <a:pt x="518" y="195"/>
                    <a:pt x="488" y="206"/>
                  </a:cubicBezTo>
                  <a:cubicBezTo>
                    <a:pt x="465" y="214"/>
                    <a:pt x="438" y="215"/>
                    <a:pt x="410" y="208"/>
                  </a:cubicBezTo>
                  <a:cubicBezTo>
                    <a:pt x="396" y="205"/>
                    <a:pt x="382" y="199"/>
                    <a:pt x="370" y="192"/>
                  </a:cubicBezTo>
                  <a:cubicBezTo>
                    <a:pt x="359" y="186"/>
                    <a:pt x="350" y="179"/>
                    <a:pt x="342" y="171"/>
                  </a:cubicBezTo>
                  <a:cubicBezTo>
                    <a:pt x="327" y="176"/>
                    <a:pt x="311" y="178"/>
                    <a:pt x="294" y="175"/>
                  </a:cubicBezTo>
                  <a:cubicBezTo>
                    <a:pt x="304" y="184"/>
                    <a:pt x="315" y="193"/>
                    <a:pt x="327" y="202"/>
                  </a:cubicBezTo>
                  <a:cubicBezTo>
                    <a:pt x="332" y="205"/>
                    <a:pt x="333" y="213"/>
                    <a:pt x="330" y="218"/>
                  </a:cubicBezTo>
                  <a:cubicBezTo>
                    <a:pt x="326" y="223"/>
                    <a:pt x="319" y="224"/>
                    <a:pt x="314" y="221"/>
                  </a:cubicBezTo>
                  <a:cubicBezTo>
                    <a:pt x="314" y="221"/>
                    <a:pt x="314" y="221"/>
                    <a:pt x="313" y="221"/>
                  </a:cubicBezTo>
                  <a:cubicBezTo>
                    <a:pt x="277" y="195"/>
                    <a:pt x="249" y="165"/>
                    <a:pt x="231" y="129"/>
                  </a:cubicBezTo>
                  <a:cubicBezTo>
                    <a:pt x="217" y="101"/>
                    <a:pt x="209" y="69"/>
                    <a:pt x="206" y="36"/>
                  </a:cubicBezTo>
                  <a:cubicBezTo>
                    <a:pt x="206" y="23"/>
                    <a:pt x="206" y="11"/>
                    <a:pt x="207" y="0"/>
                  </a:cubicBezTo>
                  <a:cubicBezTo>
                    <a:pt x="34" y="300"/>
                    <a:pt x="34" y="300"/>
                    <a:pt x="34" y="300"/>
                  </a:cubicBezTo>
                  <a:cubicBezTo>
                    <a:pt x="17" y="329"/>
                    <a:pt x="2" y="357"/>
                    <a:pt x="1" y="389"/>
                  </a:cubicBezTo>
                  <a:cubicBezTo>
                    <a:pt x="0" y="427"/>
                    <a:pt x="24" y="452"/>
                    <a:pt x="24" y="452"/>
                  </a:cubicBezTo>
                  <a:cubicBezTo>
                    <a:pt x="24" y="453"/>
                    <a:pt x="24" y="453"/>
                    <a:pt x="24" y="453"/>
                  </a:cubicBezTo>
                  <a:cubicBezTo>
                    <a:pt x="38" y="467"/>
                    <a:pt x="52" y="479"/>
                    <a:pt x="67" y="488"/>
                  </a:cubicBezTo>
                  <a:cubicBezTo>
                    <a:pt x="93" y="502"/>
                    <a:pt x="120" y="508"/>
                    <a:pt x="148" y="505"/>
                  </a:cubicBezTo>
                  <a:cubicBezTo>
                    <a:pt x="169" y="502"/>
                    <a:pt x="182" y="495"/>
                    <a:pt x="182" y="495"/>
                  </a:cubicBezTo>
                  <a:cubicBezTo>
                    <a:pt x="187" y="492"/>
                    <a:pt x="187" y="492"/>
                    <a:pt x="187" y="492"/>
                  </a:cubicBezTo>
                  <a:cubicBezTo>
                    <a:pt x="188" y="492"/>
                    <a:pt x="188" y="492"/>
                    <a:pt x="188" y="492"/>
                  </a:cubicBezTo>
                  <a:cubicBezTo>
                    <a:pt x="193" y="489"/>
                    <a:pt x="202" y="484"/>
                    <a:pt x="210" y="476"/>
                  </a:cubicBezTo>
                  <a:cubicBezTo>
                    <a:pt x="225" y="462"/>
                    <a:pt x="257" y="424"/>
                    <a:pt x="251" y="369"/>
                  </a:cubicBezTo>
                  <a:cubicBezTo>
                    <a:pt x="244" y="375"/>
                    <a:pt x="237" y="379"/>
                    <a:pt x="231" y="381"/>
                  </a:cubicBezTo>
                  <a:cubicBezTo>
                    <a:pt x="219" y="384"/>
                    <a:pt x="209" y="383"/>
                    <a:pt x="208" y="383"/>
                  </a:cubicBezTo>
                  <a:cubicBezTo>
                    <a:pt x="207" y="382"/>
                    <a:pt x="206" y="382"/>
                    <a:pt x="205" y="382"/>
                  </a:cubicBezTo>
                  <a:cubicBezTo>
                    <a:pt x="203" y="380"/>
                    <a:pt x="201" y="377"/>
                    <a:pt x="202" y="374"/>
                  </a:cubicBezTo>
                  <a:cubicBezTo>
                    <a:pt x="202" y="369"/>
                    <a:pt x="206" y="367"/>
                    <a:pt x="211" y="367"/>
                  </a:cubicBezTo>
                  <a:cubicBezTo>
                    <a:pt x="211" y="367"/>
                    <a:pt x="218" y="368"/>
                    <a:pt x="227" y="366"/>
                  </a:cubicBezTo>
                  <a:cubicBezTo>
                    <a:pt x="237" y="362"/>
                    <a:pt x="245" y="354"/>
                    <a:pt x="248" y="341"/>
                  </a:cubicBezTo>
                  <a:cubicBezTo>
                    <a:pt x="249" y="337"/>
                    <a:pt x="254" y="335"/>
                    <a:pt x="258" y="336"/>
                  </a:cubicBezTo>
                  <a:cubicBezTo>
                    <a:pt x="259" y="336"/>
                    <a:pt x="259" y="337"/>
                    <a:pt x="260" y="337"/>
                  </a:cubicBezTo>
                  <a:cubicBezTo>
                    <a:pt x="265" y="338"/>
                    <a:pt x="269" y="341"/>
                    <a:pt x="270" y="346"/>
                  </a:cubicBezTo>
                  <a:cubicBezTo>
                    <a:pt x="289" y="422"/>
                    <a:pt x="246" y="474"/>
                    <a:pt x="226" y="493"/>
                  </a:cubicBezTo>
                  <a:cubicBezTo>
                    <a:pt x="222" y="497"/>
                    <a:pt x="218" y="500"/>
                    <a:pt x="215" y="502"/>
                  </a:cubicBezTo>
                  <a:cubicBezTo>
                    <a:pt x="262" y="516"/>
                    <a:pt x="306" y="503"/>
                    <a:pt x="343" y="465"/>
                  </a:cubicBezTo>
                  <a:cubicBezTo>
                    <a:pt x="343" y="464"/>
                    <a:pt x="344" y="463"/>
                    <a:pt x="345" y="463"/>
                  </a:cubicBezTo>
                  <a:cubicBezTo>
                    <a:pt x="345" y="462"/>
                    <a:pt x="346" y="461"/>
                    <a:pt x="346" y="461"/>
                  </a:cubicBezTo>
                  <a:cubicBezTo>
                    <a:pt x="351" y="456"/>
                    <a:pt x="365" y="436"/>
                    <a:pt x="365" y="414"/>
                  </a:cubicBezTo>
                  <a:cubicBezTo>
                    <a:pt x="365" y="408"/>
                    <a:pt x="370" y="403"/>
                    <a:pt x="377" y="403"/>
                  </a:cubicBezTo>
                  <a:cubicBezTo>
                    <a:pt x="383" y="402"/>
                    <a:pt x="388" y="408"/>
                    <a:pt x="388" y="414"/>
                  </a:cubicBezTo>
                  <a:cubicBezTo>
                    <a:pt x="389" y="428"/>
                    <a:pt x="385" y="441"/>
                    <a:pt x="380" y="451"/>
                  </a:cubicBezTo>
                  <a:cubicBezTo>
                    <a:pt x="398" y="444"/>
                    <a:pt x="413" y="433"/>
                    <a:pt x="426" y="416"/>
                  </a:cubicBezTo>
                  <a:cubicBezTo>
                    <a:pt x="432" y="409"/>
                    <a:pt x="436" y="402"/>
                    <a:pt x="439" y="396"/>
                  </a:cubicBezTo>
                  <a:cubicBezTo>
                    <a:pt x="430" y="397"/>
                    <a:pt x="418" y="397"/>
                    <a:pt x="406" y="396"/>
                  </a:cubicBezTo>
                  <a:close/>
                </a:path>
              </a:pathLst>
            </a:custGeom>
            <a:solidFill>
              <a:schemeClr val="tx2"/>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21" name="Freeform 18">
              <a:extLst>
                <a:ext uri="{FF2B5EF4-FFF2-40B4-BE49-F238E27FC236}">
                  <a16:creationId xmlns="" xmlns:a16="http://schemas.microsoft.com/office/drawing/2014/main" id="{9F6CCBEC-9414-3D4B-8BDB-3304F470CA45}"/>
                </a:ext>
              </a:extLst>
            </p:cNvPr>
            <p:cNvSpPr>
              <a:spLocks/>
            </p:cNvSpPr>
            <p:nvPr/>
          </p:nvSpPr>
          <p:spPr bwMode="auto">
            <a:xfrm>
              <a:off x="4507" y="565"/>
              <a:ext cx="512" cy="592"/>
            </a:xfrm>
            <a:custGeom>
              <a:avLst/>
              <a:gdLst/>
              <a:ahLst/>
              <a:cxnLst>
                <a:cxn ang="0">
                  <a:pos x="234" y="325"/>
                </a:cxn>
                <a:cxn ang="0">
                  <a:pos x="132" y="258"/>
                </a:cxn>
                <a:cxn ang="0">
                  <a:pos x="171" y="259"/>
                </a:cxn>
                <a:cxn ang="0">
                  <a:pos x="457" y="297"/>
                </a:cxn>
                <a:cxn ang="0">
                  <a:pos x="511" y="248"/>
                </a:cxn>
                <a:cxn ang="0">
                  <a:pos x="588" y="117"/>
                </a:cxn>
                <a:cxn ang="0">
                  <a:pos x="593" y="106"/>
                </a:cxn>
                <a:cxn ang="0">
                  <a:pos x="562" y="16"/>
                </a:cxn>
                <a:cxn ang="0">
                  <a:pos x="471" y="25"/>
                </a:cxn>
                <a:cxn ang="0">
                  <a:pos x="449" y="107"/>
                </a:cxn>
                <a:cxn ang="0">
                  <a:pos x="509" y="138"/>
                </a:cxn>
                <a:cxn ang="0">
                  <a:pos x="485" y="180"/>
                </a:cxn>
                <a:cxn ang="0">
                  <a:pos x="470" y="191"/>
                </a:cxn>
                <a:cxn ang="0">
                  <a:pos x="423" y="100"/>
                </a:cxn>
                <a:cxn ang="0">
                  <a:pos x="431" y="10"/>
                </a:cxn>
                <a:cxn ang="0">
                  <a:pos x="316" y="25"/>
                </a:cxn>
                <a:cxn ang="0">
                  <a:pos x="310" y="23"/>
                </a:cxn>
                <a:cxn ang="0">
                  <a:pos x="260" y="21"/>
                </a:cxn>
                <a:cxn ang="0">
                  <a:pos x="196" y="83"/>
                </a:cxn>
                <a:cxn ang="0">
                  <a:pos x="224" y="164"/>
                </a:cxn>
                <a:cxn ang="0">
                  <a:pos x="301" y="139"/>
                </a:cxn>
                <a:cxn ang="0">
                  <a:pos x="308" y="109"/>
                </a:cxn>
                <a:cxn ang="0">
                  <a:pos x="350" y="139"/>
                </a:cxn>
                <a:cxn ang="0">
                  <a:pos x="324" y="149"/>
                </a:cxn>
                <a:cxn ang="0">
                  <a:pos x="322" y="151"/>
                </a:cxn>
                <a:cxn ang="0">
                  <a:pos x="302" y="213"/>
                </a:cxn>
                <a:cxn ang="0">
                  <a:pos x="294" y="251"/>
                </a:cxn>
                <a:cxn ang="0">
                  <a:pos x="175" y="131"/>
                </a:cxn>
                <a:cxn ang="0">
                  <a:pos x="113" y="134"/>
                </a:cxn>
                <a:cxn ang="0">
                  <a:pos x="95" y="175"/>
                </a:cxn>
                <a:cxn ang="0">
                  <a:pos x="92" y="176"/>
                </a:cxn>
                <a:cxn ang="0">
                  <a:pos x="32" y="268"/>
                </a:cxn>
                <a:cxn ang="0">
                  <a:pos x="33" y="274"/>
                </a:cxn>
                <a:cxn ang="0">
                  <a:pos x="108" y="350"/>
                </a:cxn>
                <a:cxn ang="0">
                  <a:pos x="185" y="332"/>
                </a:cxn>
                <a:cxn ang="0">
                  <a:pos x="181" y="386"/>
                </a:cxn>
                <a:cxn ang="0">
                  <a:pos x="180" y="400"/>
                </a:cxn>
                <a:cxn ang="0">
                  <a:pos x="103" y="373"/>
                </a:cxn>
                <a:cxn ang="0">
                  <a:pos x="1" y="357"/>
                </a:cxn>
                <a:cxn ang="0">
                  <a:pos x="45" y="361"/>
                </a:cxn>
                <a:cxn ang="0">
                  <a:pos x="10" y="417"/>
                </a:cxn>
                <a:cxn ang="0">
                  <a:pos x="8" y="421"/>
                </a:cxn>
                <a:cxn ang="0">
                  <a:pos x="39" y="551"/>
                </a:cxn>
                <a:cxn ang="0">
                  <a:pos x="147" y="425"/>
                </a:cxn>
                <a:cxn ang="0">
                  <a:pos x="220" y="424"/>
                </a:cxn>
                <a:cxn ang="0">
                  <a:pos x="289" y="498"/>
                </a:cxn>
                <a:cxn ang="0">
                  <a:pos x="154" y="448"/>
                </a:cxn>
                <a:cxn ang="0">
                  <a:pos x="79" y="505"/>
                </a:cxn>
                <a:cxn ang="0">
                  <a:pos x="62" y="576"/>
                </a:cxn>
                <a:cxn ang="0">
                  <a:pos x="62" y="576"/>
                </a:cxn>
                <a:cxn ang="0">
                  <a:pos x="63" y="578"/>
                </a:cxn>
                <a:cxn ang="0">
                  <a:pos x="177" y="692"/>
                </a:cxn>
                <a:cxn ang="0">
                  <a:pos x="241" y="681"/>
                </a:cxn>
                <a:cxn ang="0">
                  <a:pos x="306" y="607"/>
                </a:cxn>
              </a:cxnLst>
              <a:rect l="0" t="0" r="r" b="b"/>
              <a:pathLst>
                <a:path w="600" h="693">
                  <a:moveTo>
                    <a:pt x="475" y="312"/>
                  </a:moveTo>
                  <a:cubicBezTo>
                    <a:pt x="469" y="317"/>
                    <a:pt x="462" y="321"/>
                    <a:pt x="455" y="325"/>
                  </a:cubicBezTo>
                  <a:cubicBezTo>
                    <a:pt x="439" y="334"/>
                    <a:pt x="420" y="341"/>
                    <a:pt x="398" y="346"/>
                  </a:cubicBezTo>
                  <a:cubicBezTo>
                    <a:pt x="370" y="353"/>
                    <a:pt x="337" y="354"/>
                    <a:pt x="300" y="347"/>
                  </a:cubicBezTo>
                  <a:cubicBezTo>
                    <a:pt x="279" y="343"/>
                    <a:pt x="257" y="336"/>
                    <a:pt x="234" y="325"/>
                  </a:cubicBezTo>
                  <a:cubicBezTo>
                    <a:pt x="234" y="325"/>
                    <a:pt x="234" y="325"/>
                    <a:pt x="234" y="325"/>
                  </a:cubicBezTo>
                  <a:cubicBezTo>
                    <a:pt x="234" y="325"/>
                    <a:pt x="234" y="325"/>
                    <a:pt x="234" y="325"/>
                  </a:cubicBezTo>
                  <a:cubicBezTo>
                    <a:pt x="234" y="325"/>
                    <a:pt x="222" y="319"/>
                    <a:pt x="206" y="310"/>
                  </a:cubicBezTo>
                  <a:cubicBezTo>
                    <a:pt x="195" y="304"/>
                    <a:pt x="183" y="296"/>
                    <a:pt x="170" y="287"/>
                  </a:cubicBezTo>
                  <a:cubicBezTo>
                    <a:pt x="157" y="279"/>
                    <a:pt x="144" y="269"/>
                    <a:pt x="132" y="258"/>
                  </a:cubicBezTo>
                  <a:cubicBezTo>
                    <a:pt x="124" y="251"/>
                    <a:pt x="116" y="244"/>
                    <a:pt x="110" y="237"/>
                  </a:cubicBezTo>
                  <a:cubicBezTo>
                    <a:pt x="106" y="232"/>
                    <a:pt x="107" y="224"/>
                    <a:pt x="111" y="220"/>
                  </a:cubicBezTo>
                  <a:cubicBezTo>
                    <a:pt x="116" y="216"/>
                    <a:pt x="124" y="217"/>
                    <a:pt x="128" y="222"/>
                  </a:cubicBezTo>
                  <a:cubicBezTo>
                    <a:pt x="133" y="228"/>
                    <a:pt x="140" y="235"/>
                    <a:pt x="147" y="241"/>
                  </a:cubicBezTo>
                  <a:cubicBezTo>
                    <a:pt x="154" y="247"/>
                    <a:pt x="162" y="254"/>
                    <a:pt x="171" y="259"/>
                  </a:cubicBezTo>
                  <a:cubicBezTo>
                    <a:pt x="187" y="271"/>
                    <a:pt x="204" y="282"/>
                    <a:pt x="217" y="290"/>
                  </a:cubicBezTo>
                  <a:cubicBezTo>
                    <a:pt x="232" y="298"/>
                    <a:pt x="243" y="303"/>
                    <a:pt x="244" y="304"/>
                  </a:cubicBezTo>
                  <a:cubicBezTo>
                    <a:pt x="280" y="321"/>
                    <a:pt x="313" y="328"/>
                    <a:pt x="342" y="328"/>
                  </a:cubicBezTo>
                  <a:cubicBezTo>
                    <a:pt x="371" y="329"/>
                    <a:pt x="396" y="324"/>
                    <a:pt x="418" y="316"/>
                  </a:cubicBezTo>
                  <a:cubicBezTo>
                    <a:pt x="432" y="311"/>
                    <a:pt x="445" y="304"/>
                    <a:pt x="457" y="297"/>
                  </a:cubicBezTo>
                  <a:cubicBezTo>
                    <a:pt x="472" y="287"/>
                    <a:pt x="484" y="277"/>
                    <a:pt x="493" y="269"/>
                  </a:cubicBezTo>
                  <a:cubicBezTo>
                    <a:pt x="505" y="257"/>
                    <a:pt x="511" y="249"/>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2" y="247"/>
                    <a:pt x="513" y="247"/>
                    <a:pt x="514" y="246"/>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9" y="115"/>
                    <a:pt x="591" y="112"/>
                    <a:pt x="593" y="106"/>
                  </a:cubicBezTo>
                  <a:cubicBezTo>
                    <a:pt x="596" y="101"/>
                    <a:pt x="598" y="94"/>
                    <a:pt x="599" y="86"/>
                  </a:cubicBezTo>
                  <a:cubicBezTo>
                    <a:pt x="600" y="81"/>
                    <a:pt x="600" y="75"/>
                    <a:pt x="600" y="70"/>
                  </a:cubicBezTo>
                  <a:cubicBezTo>
                    <a:pt x="599" y="62"/>
                    <a:pt x="597" y="55"/>
                    <a:pt x="593" y="47"/>
                  </a:cubicBezTo>
                  <a:cubicBezTo>
                    <a:pt x="591" y="43"/>
                    <a:pt x="588" y="38"/>
                    <a:pt x="584" y="34"/>
                  </a:cubicBezTo>
                  <a:cubicBezTo>
                    <a:pt x="577" y="26"/>
                    <a:pt x="570" y="20"/>
                    <a:pt x="562" y="16"/>
                  </a:cubicBezTo>
                  <a:cubicBezTo>
                    <a:pt x="551" y="9"/>
                    <a:pt x="539" y="6"/>
                    <a:pt x="527" y="5"/>
                  </a:cubicBezTo>
                  <a:cubicBezTo>
                    <a:pt x="515" y="4"/>
                    <a:pt x="504" y="6"/>
                    <a:pt x="493" y="11"/>
                  </a:cubicBezTo>
                  <a:cubicBezTo>
                    <a:pt x="486" y="14"/>
                    <a:pt x="479" y="18"/>
                    <a:pt x="472" y="24"/>
                  </a:cubicBezTo>
                  <a:cubicBezTo>
                    <a:pt x="472" y="24"/>
                    <a:pt x="472" y="24"/>
                    <a:pt x="472" y="24"/>
                  </a:cubicBezTo>
                  <a:cubicBezTo>
                    <a:pt x="472" y="24"/>
                    <a:pt x="472" y="24"/>
                    <a:pt x="471" y="25"/>
                  </a:cubicBezTo>
                  <a:cubicBezTo>
                    <a:pt x="470" y="26"/>
                    <a:pt x="469" y="27"/>
                    <a:pt x="467" y="29"/>
                  </a:cubicBezTo>
                  <a:cubicBezTo>
                    <a:pt x="464" y="32"/>
                    <a:pt x="460" y="37"/>
                    <a:pt x="456" y="44"/>
                  </a:cubicBezTo>
                  <a:cubicBezTo>
                    <a:pt x="454" y="49"/>
                    <a:pt x="451" y="54"/>
                    <a:pt x="449" y="60"/>
                  </a:cubicBezTo>
                  <a:cubicBezTo>
                    <a:pt x="447" y="67"/>
                    <a:pt x="445" y="74"/>
                    <a:pt x="445" y="82"/>
                  </a:cubicBezTo>
                  <a:cubicBezTo>
                    <a:pt x="445" y="90"/>
                    <a:pt x="446" y="99"/>
                    <a:pt x="449" y="107"/>
                  </a:cubicBezTo>
                  <a:cubicBezTo>
                    <a:pt x="452" y="113"/>
                    <a:pt x="454" y="119"/>
                    <a:pt x="459" y="125"/>
                  </a:cubicBezTo>
                  <a:cubicBezTo>
                    <a:pt x="464" y="132"/>
                    <a:pt x="471" y="140"/>
                    <a:pt x="481" y="148"/>
                  </a:cubicBezTo>
                  <a:cubicBezTo>
                    <a:pt x="482" y="146"/>
                    <a:pt x="484" y="144"/>
                    <a:pt x="486" y="143"/>
                  </a:cubicBezTo>
                  <a:cubicBezTo>
                    <a:pt x="489" y="139"/>
                    <a:pt x="494" y="136"/>
                    <a:pt x="499" y="134"/>
                  </a:cubicBezTo>
                  <a:cubicBezTo>
                    <a:pt x="503" y="132"/>
                    <a:pt x="508" y="134"/>
                    <a:pt x="509" y="138"/>
                  </a:cubicBezTo>
                  <a:cubicBezTo>
                    <a:pt x="511" y="142"/>
                    <a:pt x="509" y="146"/>
                    <a:pt x="505" y="148"/>
                  </a:cubicBezTo>
                  <a:cubicBezTo>
                    <a:pt x="502" y="150"/>
                    <a:pt x="499" y="152"/>
                    <a:pt x="496" y="154"/>
                  </a:cubicBezTo>
                  <a:cubicBezTo>
                    <a:pt x="494" y="156"/>
                    <a:pt x="492" y="159"/>
                    <a:pt x="490" y="161"/>
                  </a:cubicBezTo>
                  <a:cubicBezTo>
                    <a:pt x="489" y="164"/>
                    <a:pt x="487" y="168"/>
                    <a:pt x="486" y="171"/>
                  </a:cubicBezTo>
                  <a:cubicBezTo>
                    <a:pt x="486" y="174"/>
                    <a:pt x="485" y="177"/>
                    <a:pt x="485" y="180"/>
                  </a:cubicBezTo>
                  <a:cubicBezTo>
                    <a:pt x="484" y="185"/>
                    <a:pt x="485" y="189"/>
                    <a:pt x="485" y="189"/>
                  </a:cubicBezTo>
                  <a:cubicBezTo>
                    <a:pt x="485" y="189"/>
                    <a:pt x="485" y="189"/>
                    <a:pt x="485" y="189"/>
                  </a:cubicBezTo>
                  <a:cubicBezTo>
                    <a:pt x="485" y="189"/>
                    <a:pt x="485" y="189"/>
                    <a:pt x="485" y="189"/>
                  </a:cubicBezTo>
                  <a:cubicBezTo>
                    <a:pt x="486" y="194"/>
                    <a:pt x="483" y="197"/>
                    <a:pt x="478" y="198"/>
                  </a:cubicBezTo>
                  <a:cubicBezTo>
                    <a:pt x="474" y="199"/>
                    <a:pt x="470" y="196"/>
                    <a:pt x="470" y="191"/>
                  </a:cubicBezTo>
                  <a:cubicBezTo>
                    <a:pt x="470" y="191"/>
                    <a:pt x="469" y="188"/>
                    <a:pt x="469" y="184"/>
                  </a:cubicBezTo>
                  <a:cubicBezTo>
                    <a:pt x="469" y="180"/>
                    <a:pt x="470" y="174"/>
                    <a:pt x="471" y="169"/>
                  </a:cubicBezTo>
                  <a:cubicBezTo>
                    <a:pt x="470" y="168"/>
                    <a:pt x="469" y="168"/>
                    <a:pt x="468" y="167"/>
                  </a:cubicBezTo>
                  <a:cubicBezTo>
                    <a:pt x="454" y="157"/>
                    <a:pt x="444" y="146"/>
                    <a:pt x="437" y="135"/>
                  </a:cubicBezTo>
                  <a:cubicBezTo>
                    <a:pt x="430" y="123"/>
                    <a:pt x="425" y="112"/>
                    <a:pt x="423" y="100"/>
                  </a:cubicBezTo>
                  <a:cubicBezTo>
                    <a:pt x="422" y="93"/>
                    <a:pt x="422" y="85"/>
                    <a:pt x="422" y="78"/>
                  </a:cubicBezTo>
                  <a:cubicBezTo>
                    <a:pt x="423" y="69"/>
                    <a:pt x="425" y="60"/>
                    <a:pt x="427" y="52"/>
                  </a:cubicBezTo>
                  <a:cubicBezTo>
                    <a:pt x="430" y="45"/>
                    <a:pt x="433" y="38"/>
                    <a:pt x="436" y="32"/>
                  </a:cubicBezTo>
                  <a:cubicBezTo>
                    <a:pt x="440" y="27"/>
                    <a:pt x="443" y="22"/>
                    <a:pt x="446" y="18"/>
                  </a:cubicBezTo>
                  <a:cubicBezTo>
                    <a:pt x="442" y="15"/>
                    <a:pt x="437" y="13"/>
                    <a:pt x="431" y="10"/>
                  </a:cubicBezTo>
                  <a:cubicBezTo>
                    <a:pt x="421" y="7"/>
                    <a:pt x="410" y="3"/>
                    <a:pt x="399" y="2"/>
                  </a:cubicBezTo>
                  <a:cubicBezTo>
                    <a:pt x="391" y="0"/>
                    <a:pt x="383" y="0"/>
                    <a:pt x="374" y="1"/>
                  </a:cubicBezTo>
                  <a:cubicBezTo>
                    <a:pt x="363" y="1"/>
                    <a:pt x="352" y="4"/>
                    <a:pt x="340" y="9"/>
                  </a:cubicBezTo>
                  <a:cubicBezTo>
                    <a:pt x="334" y="12"/>
                    <a:pt x="327" y="16"/>
                    <a:pt x="321" y="21"/>
                  </a:cubicBezTo>
                  <a:cubicBezTo>
                    <a:pt x="316" y="25"/>
                    <a:pt x="316" y="25"/>
                    <a:pt x="316" y="25"/>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09" y="23"/>
                    <a:pt x="308" y="23"/>
                  </a:cubicBezTo>
                  <a:cubicBezTo>
                    <a:pt x="307" y="22"/>
                    <a:pt x="305" y="22"/>
                    <a:pt x="302" y="21"/>
                  </a:cubicBezTo>
                  <a:cubicBezTo>
                    <a:pt x="296" y="20"/>
                    <a:pt x="288" y="19"/>
                    <a:pt x="279" y="19"/>
                  </a:cubicBezTo>
                  <a:cubicBezTo>
                    <a:pt x="273" y="19"/>
                    <a:pt x="267" y="20"/>
                    <a:pt x="260" y="21"/>
                  </a:cubicBezTo>
                  <a:cubicBezTo>
                    <a:pt x="252" y="22"/>
                    <a:pt x="243" y="25"/>
                    <a:pt x="235" y="30"/>
                  </a:cubicBezTo>
                  <a:cubicBezTo>
                    <a:pt x="230" y="33"/>
                    <a:pt x="225" y="36"/>
                    <a:pt x="221" y="41"/>
                  </a:cubicBezTo>
                  <a:cubicBezTo>
                    <a:pt x="216" y="45"/>
                    <a:pt x="211" y="51"/>
                    <a:pt x="207" y="59"/>
                  </a:cubicBezTo>
                  <a:cubicBezTo>
                    <a:pt x="203" y="65"/>
                    <a:pt x="200" y="72"/>
                    <a:pt x="197" y="81"/>
                  </a:cubicBezTo>
                  <a:cubicBezTo>
                    <a:pt x="196" y="83"/>
                    <a:pt x="196" y="83"/>
                    <a:pt x="196" y="83"/>
                  </a:cubicBezTo>
                  <a:cubicBezTo>
                    <a:pt x="196" y="83"/>
                    <a:pt x="196" y="83"/>
                    <a:pt x="196" y="83"/>
                  </a:cubicBezTo>
                  <a:cubicBezTo>
                    <a:pt x="196" y="85"/>
                    <a:pt x="195" y="87"/>
                    <a:pt x="195" y="90"/>
                  </a:cubicBezTo>
                  <a:cubicBezTo>
                    <a:pt x="194" y="96"/>
                    <a:pt x="193" y="104"/>
                    <a:pt x="195" y="114"/>
                  </a:cubicBezTo>
                  <a:cubicBezTo>
                    <a:pt x="196" y="120"/>
                    <a:pt x="198" y="127"/>
                    <a:pt x="201" y="134"/>
                  </a:cubicBezTo>
                  <a:cubicBezTo>
                    <a:pt x="206" y="144"/>
                    <a:pt x="213" y="154"/>
                    <a:pt x="224" y="164"/>
                  </a:cubicBezTo>
                  <a:cubicBezTo>
                    <a:pt x="231" y="169"/>
                    <a:pt x="238" y="175"/>
                    <a:pt x="248" y="181"/>
                  </a:cubicBezTo>
                  <a:cubicBezTo>
                    <a:pt x="256" y="185"/>
                    <a:pt x="266" y="190"/>
                    <a:pt x="278" y="195"/>
                  </a:cubicBezTo>
                  <a:cubicBezTo>
                    <a:pt x="278" y="189"/>
                    <a:pt x="279" y="183"/>
                    <a:pt x="280" y="178"/>
                  </a:cubicBezTo>
                  <a:cubicBezTo>
                    <a:pt x="283" y="169"/>
                    <a:pt x="287" y="161"/>
                    <a:pt x="291" y="154"/>
                  </a:cubicBezTo>
                  <a:cubicBezTo>
                    <a:pt x="294" y="148"/>
                    <a:pt x="298" y="143"/>
                    <a:pt x="301" y="139"/>
                  </a:cubicBezTo>
                  <a:cubicBezTo>
                    <a:pt x="302" y="137"/>
                    <a:pt x="304" y="136"/>
                    <a:pt x="304" y="135"/>
                  </a:cubicBezTo>
                  <a:cubicBezTo>
                    <a:pt x="304" y="134"/>
                    <a:pt x="303" y="134"/>
                    <a:pt x="303" y="133"/>
                  </a:cubicBezTo>
                  <a:cubicBezTo>
                    <a:pt x="298" y="128"/>
                    <a:pt x="295" y="121"/>
                    <a:pt x="293" y="113"/>
                  </a:cubicBezTo>
                  <a:cubicBezTo>
                    <a:pt x="292" y="109"/>
                    <a:pt x="295" y="104"/>
                    <a:pt x="299" y="103"/>
                  </a:cubicBezTo>
                  <a:cubicBezTo>
                    <a:pt x="303" y="103"/>
                    <a:pt x="307" y="105"/>
                    <a:pt x="308" y="109"/>
                  </a:cubicBezTo>
                  <a:cubicBezTo>
                    <a:pt x="310" y="115"/>
                    <a:pt x="312" y="120"/>
                    <a:pt x="315" y="123"/>
                  </a:cubicBezTo>
                  <a:cubicBezTo>
                    <a:pt x="318" y="127"/>
                    <a:pt x="321" y="130"/>
                    <a:pt x="325" y="132"/>
                  </a:cubicBezTo>
                  <a:cubicBezTo>
                    <a:pt x="331" y="135"/>
                    <a:pt x="337" y="137"/>
                    <a:pt x="342" y="138"/>
                  </a:cubicBezTo>
                  <a:cubicBezTo>
                    <a:pt x="346" y="139"/>
                    <a:pt x="350" y="139"/>
                    <a:pt x="350" y="139"/>
                  </a:cubicBezTo>
                  <a:cubicBezTo>
                    <a:pt x="350" y="139"/>
                    <a:pt x="350" y="139"/>
                    <a:pt x="350" y="139"/>
                  </a:cubicBezTo>
                  <a:cubicBezTo>
                    <a:pt x="350" y="139"/>
                    <a:pt x="350" y="139"/>
                    <a:pt x="350" y="139"/>
                  </a:cubicBezTo>
                  <a:cubicBezTo>
                    <a:pt x="354" y="139"/>
                    <a:pt x="357" y="143"/>
                    <a:pt x="357" y="147"/>
                  </a:cubicBezTo>
                  <a:cubicBezTo>
                    <a:pt x="357" y="151"/>
                    <a:pt x="354" y="155"/>
                    <a:pt x="349" y="155"/>
                  </a:cubicBezTo>
                  <a:cubicBezTo>
                    <a:pt x="349" y="155"/>
                    <a:pt x="345" y="154"/>
                    <a:pt x="339" y="153"/>
                  </a:cubicBezTo>
                  <a:cubicBezTo>
                    <a:pt x="335" y="152"/>
                    <a:pt x="329" y="151"/>
                    <a:pt x="324" y="149"/>
                  </a:cubicBezTo>
                  <a:cubicBezTo>
                    <a:pt x="323" y="149"/>
                    <a:pt x="323" y="149"/>
                    <a:pt x="323" y="150"/>
                  </a:cubicBezTo>
                  <a:cubicBezTo>
                    <a:pt x="323" y="150"/>
                    <a:pt x="323" y="150"/>
                    <a:pt x="323" y="150"/>
                  </a:cubicBezTo>
                  <a:cubicBezTo>
                    <a:pt x="323" y="150"/>
                    <a:pt x="323" y="150"/>
                    <a:pt x="323" y="150"/>
                  </a:cubicBezTo>
                  <a:cubicBezTo>
                    <a:pt x="323" y="150"/>
                    <a:pt x="323" y="150"/>
                    <a:pt x="322" y="150"/>
                  </a:cubicBezTo>
                  <a:cubicBezTo>
                    <a:pt x="322" y="150"/>
                    <a:pt x="322" y="150"/>
                    <a:pt x="322" y="151"/>
                  </a:cubicBezTo>
                  <a:cubicBezTo>
                    <a:pt x="321" y="151"/>
                    <a:pt x="320" y="152"/>
                    <a:pt x="319" y="154"/>
                  </a:cubicBezTo>
                  <a:cubicBezTo>
                    <a:pt x="317" y="156"/>
                    <a:pt x="314" y="161"/>
                    <a:pt x="311" y="166"/>
                  </a:cubicBezTo>
                  <a:cubicBezTo>
                    <a:pt x="308" y="170"/>
                    <a:pt x="306" y="175"/>
                    <a:pt x="304" y="181"/>
                  </a:cubicBezTo>
                  <a:cubicBezTo>
                    <a:pt x="302" y="187"/>
                    <a:pt x="301" y="193"/>
                    <a:pt x="301" y="200"/>
                  </a:cubicBezTo>
                  <a:cubicBezTo>
                    <a:pt x="301" y="204"/>
                    <a:pt x="301" y="209"/>
                    <a:pt x="302" y="213"/>
                  </a:cubicBezTo>
                  <a:cubicBezTo>
                    <a:pt x="303" y="220"/>
                    <a:pt x="306" y="226"/>
                    <a:pt x="310" y="233"/>
                  </a:cubicBezTo>
                  <a:cubicBezTo>
                    <a:pt x="316" y="242"/>
                    <a:pt x="325" y="252"/>
                    <a:pt x="338" y="262"/>
                  </a:cubicBezTo>
                  <a:cubicBezTo>
                    <a:pt x="343" y="266"/>
                    <a:pt x="344" y="273"/>
                    <a:pt x="340" y="278"/>
                  </a:cubicBezTo>
                  <a:cubicBezTo>
                    <a:pt x="336" y="283"/>
                    <a:pt x="329" y="284"/>
                    <a:pt x="324" y="280"/>
                  </a:cubicBezTo>
                  <a:cubicBezTo>
                    <a:pt x="311" y="271"/>
                    <a:pt x="301" y="261"/>
                    <a:pt x="294" y="251"/>
                  </a:cubicBezTo>
                  <a:cubicBezTo>
                    <a:pt x="287" y="241"/>
                    <a:pt x="282" y="231"/>
                    <a:pt x="280" y="221"/>
                  </a:cubicBezTo>
                  <a:cubicBezTo>
                    <a:pt x="280" y="221"/>
                    <a:pt x="280" y="220"/>
                    <a:pt x="280" y="220"/>
                  </a:cubicBezTo>
                  <a:cubicBezTo>
                    <a:pt x="263" y="214"/>
                    <a:pt x="248" y="208"/>
                    <a:pt x="236" y="201"/>
                  </a:cubicBezTo>
                  <a:cubicBezTo>
                    <a:pt x="218" y="190"/>
                    <a:pt x="205" y="179"/>
                    <a:pt x="195" y="167"/>
                  </a:cubicBezTo>
                  <a:cubicBezTo>
                    <a:pt x="185" y="155"/>
                    <a:pt x="179" y="142"/>
                    <a:pt x="175" y="131"/>
                  </a:cubicBezTo>
                  <a:cubicBezTo>
                    <a:pt x="173" y="123"/>
                    <a:pt x="172" y="116"/>
                    <a:pt x="171" y="109"/>
                  </a:cubicBezTo>
                  <a:cubicBezTo>
                    <a:pt x="171" y="103"/>
                    <a:pt x="171" y="97"/>
                    <a:pt x="171" y="92"/>
                  </a:cubicBezTo>
                  <a:cubicBezTo>
                    <a:pt x="166" y="94"/>
                    <a:pt x="159" y="96"/>
                    <a:pt x="153" y="99"/>
                  </a:cubicBezTo>
                  <a:cubicBezTo>
                    <a:pt x="146" y="102"/>
                    <a:pt x="140" y="106"/>
                    <a:pt x="134" y="110"/>
                  </a:cubicBezTo>
                  <a:cubicBezTo>
                    <a:pt x="126" y="117"/>
                    <a:pt x="119" y="124"/>
                    <a:pt x="113" y="134"/>
                  </a:cubicBezTo>
                  <a:cubicBezTo>
                    <a:pt x="108" y="143"/>
                    <a:pt x="104" y="153"/>
                    <a:pt x="103" y="165"/>
                  </a:cubicBezTo>
                  <a:cubicBezTo>
                    <a:pt x="102" y="173"/>
                    <a:pt x="102" y="173"/>
                    <a:pt x="102" y="173"/>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4" y="175"/>
                    <a:pt x="94" y="175"/>
                    <a:pt x="94" y="175"/>
                  </a:cubicBezTo>
                  <a:cubicBezTo>
                    <a:pt x="94" y="175"/>
                    <a:pt x="94" y="175"/>
                    <a:pt x="94" y="175"/>
                  </a:cubicBezTo>
                  <a:cubicBezTo>
                    <a:pt x="94" y="175"/>
                    <a:pt x="93" y="176"/>
                    <a:pt x="92" y="176"/>
                  </a:cubicBezTo>
                  <a:cubicBezTo>
                    <a:pt x="90" y="177"/>
                    <a:pt x="87" y="178"/>
                    <a:pt x="84" y="180"/>
                  </a:cubicBezTo>
                  <a:cubicBezTo>
                    <a:pt x="77" y="183"/>
                    <a:pt x="68" y="188"/>
                    <a:pt x="59" y="196"/>
                  </a:cubicBezTo>
                  <a:cubicBezTo>
                    <a:pt x="54" y="202"/>
                    <a:pt x="48" y="208"/>
                    <a:pt x="44" y="216"/>
                  </a:cubicBezTo>
                  <a:cubicBezTo>
                    <a:pt x="39" y="224"/>
                    <a:pt x="36" y="232"/>
                    <a:pt x="34" y="243"/>
                  </a:cubicBezTo>
                  <a:cubicBezTo>
                    <a:pt x="32" y="250"/>
                    <a:pt x="32" y="258"/>
                    <a:pt x="32" y="268"/>
                  </a:cubicBezTo>
                  <a:cubicBezTo>
                    <a:pt x="33" y="269"/>
                    <a:pt x="33" y="271"/>
                    <a:pt x="33" y="272"/>
                  </a:cubicBezTo>
                  <a:cubicBezTo>
                    <a:pt x="33" y="272"/>
                    <a:pt x="33" y="272"/>
                    <a:pt x="33" y="272"/>
                  </a:cubicBezTo>
                  <a:cubicBezTo>
                    <a:pt x="33" y="272"/>
                    <a:pt x="33" y="272"/>
                    <a:pt x="33" y="272"/>
                  </a:cubicBezTo>
                  <a:cubicBezTo>
                    <a:pt x="33" y="272"/>
                    <a:pt x="33" y="273"/>
                    <a:pt x="33" y="273"/>
                  </a:cubicBezTo>
                  <a:cubicBezTo>
                    <a:pt x="33" y="273"/>
                    <a:pt x="33" y="273"/>
                    <a:pt x="33" y="274"/>
                  </a:cubicBezTo>
                  <a:cubicBezTo>
                    <a:pt x="33" y="275"/>
                    <a:pt x="33" y="277"/>
                    <a:pt x="33" y="280"/>
                  </a:cubicBezTo>
                  <a:cubicBezTo>
                    <a:pt x="34" y="285"/>
                    <a:pt x="36" y="292"/>
                    <a:pt x="39" y="300"/>
                  </a:cubicBezTo>
                  <a:cubicBezTo>
                    <a:pt x="42" y="305"/>
                    <a:pt x="45" y="311"/>
                    <a:pt x="49" y="316"/>
                  </a:cubicBezTo>
                  <a:cubicBezTo>
                    <a:pt x="55" y="323"/>
                    <a:pt x="62" y="330"/>
                    <a:pt x="73" y="337"/>
                  </a:cubicBezTo>
                  <a:cubicBezTo>
                    <a:pt x="82" y="342"/>
                    <a:pt x="94" y="347"/>
                    <a:pt x="108" y="350"/>
                  </a:cubicBezTo>
                  <a:cubicBezTo>
                    <a:pt x="122" y="353"/>
                    <a:pt x="139" y="355"/>
                    <a:pt x="160" y="355"/>
                  </a:cubicBezTo>
                  <a:cubicBezTo>
                    <a:pt x="161" y="355"/>
                    <a:pt x="162" y="356"/>
                    <a:pt x="163" y="356"/>
                  </a:cubicBezTo>
                  <a:cubicBezTo>
                    <a:pt x="164" y="351"/>
                    <a:pt x="166" y="346"/>
                    <a:pt x="168" y="341"/>
                  </a:cubicBezTo>
                  <a:cubicBezTo>
                    <a:pt x="170" y="338"/>
                    <a:pt x="172" y="336"/>
                    <a:pt x="174" y="333"/>
                  </a:cubicBezTo>
                  <a:cubicBezTo>
                    <a:pt x="177" y="330"/>
                    <a:pt x="182" y="329"/>
                    <a:pt x="185" y="332"/>
                  </a:cubicBezTo>
                  <a:cubicBezTo>
                    <a:pt x="188" y="335"/>
                    <a:pt x="189" y="340"/>
                    <a:pt x="186" y="343"/>
                  </a:cubicBezTo>
                  <a:cubicBezTo>
                    <a:pt x="184" y="345"/>
                    <a:pt x="183" y="347"/>
                    <a:pt x="182" y="349"/>
                  </a:cubicBezTo>
                  <a:cubicBezTo>
                    <a:pt x="180" y="353"/>
                    <a:pt x="178" y="356"/>
                    <a:pt x="178" y="360"/>
                  </a:cubicBezTo>
                  <a:cubicBezTo>
                    <a:pt x="177" y="363"/>
                    <a:pt x="177" y="367"/>
                    <a:pt x="177" y="370"/>
                  </a:cubicBezTo>
                  <a:cubicBezTo>
                    <a:pt x="177" y="377"/>
                    <a:pt x="179" y="382"/>
                    <a:pt x="181" y="386"/>
                  </a:cubicBezTo>
                  <a:cubicBezTo>
                    <a:pt x="182" y="388"/>
                    <a:pt x="183" y="390"/>
                    <a:pt x="183" y="390"/>
                  </a:cubicBezTo>
                  <a:cubicBezTo>
                    <a:pt x="183" y="390"/>
                    <a:pt x="183" y="390"/>
                    <a:pt x="183" y="390"/>
                  </a:cubicBezTo>
                  <a:cubicBezTo>
                    <a:pt x="183" y="390"/>
                    <a:pt x="183" y="390"/>
                    <a:pt x="183" y="390"/>
                  </a:cubicBezTo>
                  <a:cubicBezTo>
                    <a:pt x="183" y="390"/>
                    <a:pt x="183" y="390"/>
                    <a:pt x="183" y="390"/>
                  </a:cubicBezTo>
                  <a:cubicBezTo>
                    <a:pt x="185" y="393"/>
                    <a:pt x="184" y="398"/>
                    <a:pt x="180" y="400"/>
                  </a:cubicBezTo>
                  <a:cubicBezTo>
                    <a:pt x="177" y="403"/>
                    <a:pt x="172" y="402"/>
                    <a:pt x="170" y="398"/>
                  </a:cubicBezTo>
                  <a:cubicBezTo>
                    <a:pt x="169" y="398"/>
                    <a:pt x="168" y="395"/>
                    <a:pt x="166" y="392"/>
                  </a:cubicBezTo>
                  <a:cubicBezTo>
                    <a:pt x="165" y="388"/>
                    <a:pt x="163" y="384"/>
                    <a:pt x="162" y="378"/>
                  </a:cubicBezTo>
                  <a:cubicBezTo>
                    <a:pt x="162" y="379"/>
                    <a:pt x="161" y="379"/>
                    <a:pt x="160" y="379"/>
                  </a:cubicBezTo>
                  <a:cubicBezTo>
                    <a:pt x="138" y="379"/>
                    <a:pt x="119" y="376"/>
                    <a:pt x="103" y="373"/>
                  </a:cubicBezTo>
                  <a:cubicBezTo>
                    <a:pt x="86" y="369"/>
                    <a:pt x="73" y="363"/>
                    <a:pt x="62" y="357"/>
                  </a:cubicBezTo>
                  <a:cubicBezTo>
                    <a:pt x="47" y="348"/>
                    <a:pt x="36" y="338"/>
                    <a:pt x="28" y="327"/>
                  </a:cubicBezTo>
                  <a:cubicBezTo>
                    <a:pt x="23" y="320"/>
                    <a:pt x="20" y="314"/>
                    <a:pt x="17" y="307"/>
                  </a:cubicBezTo>
                  <a:cubicBezTo>
                    <a:pt x="14" y="313"/>
                    <a:pt x="10" y="321"/>
                    <a:pt x="7" y="329"/>
                  </a:cubicBezTo>
                  <a:cubicBezTo>
                    <a:pt x="4" y="337"/>
                    <a:pt x="2" y="347"/>
                    <a:pt x="1" y="357"/>
                  </a:cubicBezTo>
                  <a:cubicBezTo>
                    <a:pt x="0" y="363"/>
                    <a:pt x="0" y="370"/>
                    <a:pt x="1" y="377"/>
                  </a:cubicBezTo>
                  <a:cubicBezTo>
                    <a:pt x="1" y="379"/>
                    <a:pt x="1" y="380"/>
                    <a:pt x="1" y="382"/>
                  </a:cubicBezTo>
                  <a:cubicBezTo>
                    <a:pt x="4" y="379"/>
                    <a:pt x="6" y="376"/>
                    <a:pt x="9" y="373"/>
                  </a:cubicBezTo>
                  <a:cubicBezTo>
                    <a:pt x="14" y="367"/>
                    <a:pt x="21" y="361"/>
                    <a:pt x="29" y="357"/>
                  </a:cubicBezTo>
                  <a:cubicBezTo>
                    <a:pt x="35" y="354"/>
                    <a:pt x="42" y="356"/>
                    <a:pt x="45" y="361"/>
                  </a:cubicBezTo>
                  <a:cubicBezTo>
                    <a:pt x="48" y="367"/>
                    <a:pt x="46" y="374"/>
                    <a:pt x="41" y="377"/>
                  </a:cubicBezTo>
                  <a:cubicBezTo>
                    <a:pt x="35" y="380"/>
                    <a:pt x="30" y="384"/>
                    <a:pt x="26" y="389"/>
                  </a:cubicBezTo>
                  <a:cubicBezTo>
                    <a:pt x="22" y="393"/>
                    <a:pt x="19" y="398"/>
                    <a:pt x="16" y="402"/>
                  </a:cubicBezTo>
                  <a:cubicBezTo>
                    <a:pt x="13" y="407"/>
                    <a:pt x="11" y="412"/>
                    <a:pt x="10" y="415"/>
                  </a:cubicBezTo>
                  <a:cubicBezTo>
                    <a:pt x="10" y="416"/>
                    <a:pt x="10" y="416"/>
                    <a:pt x="10" y="417"/>
                  </a:cubicBezTo>
                  <a:cubicBezTo>
                    <a:pt x="9" y="418"/>
                    <a:pt x="9" y="418"/>
                    <a:pt x="9" y="419"/>
                  </a:cubicBezTo>
                  <a:cubicBezTo>
                    <a:pt x="9" y="419"/>
                    <a:pt x="9" y="419"/>
                    <a:pt x="9" y="419"/>
                  </a:cubicBezTo>
                  <a:cubicBezTo>
                    <a:pt x="9" y="420"/>
                    <a:pt x="9" y="420"/>
                    <a:pt x="8" y="420"/>
                  </a:cubicBezTo>
                  <a:cubicBezTo>
                    <a:pt x="8" y="420"/>
                    <a:pt x="8" y="420"/>
                    <a:pt x="8" y="421"/>
                  </a:cubicBezTo>
                  <a:cubicBezTo>
                    <a:pt x="8" y="421"/>
                    <a:pt x="8" y="421"/>
                    <a:pt x="8" y="421"/>
                  </a:cubicBezTo>
                  <a:cubicBezTo>
                    <a:pt x="7" y="425"/>
                    <a:pt x="5" y="430"/>
                    <a:pt x="4" y="436"/>
                  </a:cubicBezTo>
                  <a:cubicBezTo>
                    <a:pt x="2" y="448"/>
                    <a:pt x="0" y="465"/>
                    <a:pt x="3" y="483"/>
                  </a:cubicBezTo>
                  <a:cubicBezTo>
                    <a:pt x="5" y="495"/>
                    <a:pt x="9" y="508"/>
                    <a:pt x="16" y="520"/>
                  </a:cubicBezTo>
                  <a:cubicBezTo>
                    <a:pt x="19" y="528"/>
                    <a:pt x="24" y="535"/>
                    <a:pt x="31" y="542"/>
                  </a:cubicBezTo>
                  <a:cubicBezTo>
                    <a:pt x="33" y="545"/>
                    <a:pt x="36" y="548"/>
                    <a:pt x="39" y="551"/>
                  </a:cubicBezTo>
                  <a:cubicBezTo>
                    <a:pt x="40" y="547"/>
                    <a:pt x="41" y="542"/>
                    <a:pt x="42" y="537"/>
                  </a:cubicBezTo>
                  <a:cubicBezTo>
                    <a:pt x="45" y="524"/>
                    <a:pt x="51" y="508"/>
                    <a:pt x="59" y="493"/>
                  </a:cubicBezTo>
                  <a:cubicBezTo>
                    <a:pt x="67" y="479"/>
                    <a:pt x="78" y="465"/>
                    <a:pt x="93" y="453"/>
                  </a:cubicBezTo>
                  <a:cubicBezTo>
                    <a:pt x="107" y="441"/>
                    <a:pt x="125" y="431"/>
                    <a:pt x="147" y="425"/>
                  </a:cubicBezTo>
                  <a:cubicBezTo>
                    <a:pt x="147" y="425"/>
                    <a:pt x="147" y="425"/>
                    <a:pt x="147" y="425"/>
                  </a:cubicBezTo>
                  <a:cubicBezTo>
                    <a:pt x="147" y="425"/>
                    <a:pt x="147" y="425"/>
                    <a:pt x="147" y="425"/>
                  </a:cubicBezTo>
                  <a:cubicBezTo>
                    <a:pt x="147" y="425"/>
                    <a:pt x="147" y="425"/>
                    <a:pt x="147" y="425"/>
                  </a:cubicBezTo>
                  <a:cubicBezTo>
                    <a:pt x="147" y="425"/>
                    <a:pt x="147" y="425"/>
                    <a:pt x="147" y="425"/>
                  </a:cubicBezTo>
                  <a:cubicBezTo>
                    <a:pt x="149" y="425"/>
                    <a:pt x="157" y="423"/>
                    <a:pt x="169" y="421"/>
                  </a:cubicBezTo>
                  <a:cubicBezTo>
                    <a:pt x="182" y="420"/>
                    <a:pt x="200" y="420"/>
                    <a:pt x="220" y="424"/>
                  </a:cubicBezTo>
                  <a:cubicBezTo>
                    <a:pt x="233" y="426"/>
                    <a:pt x="247" y="431"/>
                    <a:pt x="260" y="439"/>
                  </a:cubicBezTo>
                  <a:cubicBezTo>
                    <a:pt x="269" y="444"/>
                    <a:pt x="278" y="450"/>
                    <a:pt x="286" y="458"/>
                  </a:cubicBezTo>
                  <a:cubicBezTo>
                    <a:pt x="294" y="466"/>
                    <a:pt x="301" y="475"/>
                    <a:pt x="308" y="486"/>
                  </a:cubicBezTo>
                  <a:cubicBezTo>
                    <a:pt x="312" y="491"/>
                    <a:pt x="310" y="499"/>
                    <a:pt x="305" y="502"/>
                  </a:cubicBezTo>
                  <a:cubicBezTo>
                    <a:pt x="299" y="505"/>
                    <a:pt x="292" y="504"/>
                    <a:pt x="289" y="498"/>
                  </a:cubicBezTo>
                  <a:cubicBezTo>
                    <a:pt x="283" y="489"/>
                    <a:pt x="276" y="481"/>
                    <a:pt x="270" y="475"/>
                  </a:cubicBezTo>
                  <a:cubicBezTo>
                    <a:pt x="263" y="468"/>
                    <a:pt x="256" y="463"/>
                    <a:pt x="249" y="459"/>
                  </a:cubicBezTo>
                  <a:cubicBezTo>
                    <a:pt x="238" y="453"/>
                    <a:pt x="226" y="449"/>
                    <a:pt x="215" y="447"/>
                  </a:cubicBezTo>
                  <a:cubicBezTo>
                    <a:pt x="205" y="444"/>
                    <a:pt x="194" y="444"/>
                    <a:pt x="185" y="444"/>
                  </a:cubicBezTo>
                  <a:cubicBezTo>
                    <a:pt x="167" y="444"/>
                    <a:pt x="154" y="448"/>
                    <a:pt x="154" y="448"/>
                  </a:cubicBezTo>
                  <a:cubicBezTo>
                    <a:pt x="154" y="448"/>
                    <a:pt x="154" y="448"/>
                    <a:pt x="154" y="448"/>
                  </a:cubicBezTo>
                  <a:cubicBezTo>
                    <a:pt x="154" y="448"/>
                    <a:pt x="154" y="448"/>
                    <a:pt x="154" y="448"/>
                  </a:cubicBezTo>
                  <a:cubicBezTo>
                    <a:pt x="154" y="448"/>
                    <a:pt x="154" y="448"/>
                    <a:pt x="154" y="448"/>
                  </a:cubicBezTo>
                  <a:cubicBezTo>
                    <a:pt x="135" y="453"/>
                    <a:pt x="120" y="461"/>
                    <a:pt x="108" y="471"/>
                  </a:cubicBezTo>
                  <a:cubicBezTo>
                    <a:pt x="96" y="481"/>
                    <a:pt x="86" y="493"/>
                    <a:pt x="79" y="505"/>
                  </a:cubicBezTo>
                  <a:cubicBezTo>
                    <a:pt x="72" y="518"/>
                    <a:pt x="67" y="531"/>
                    <a:pt x="65" y="542"/>
                  </a:cubicBezTo>
                  <a:cubicBezTo>
                    <a:pt x="62" y="551"/>
                    <a:pt x="62" y="559"/>
                    <a:pt x="62" y="565"/>
                  </a:cubicBezTo>
                  <a:cubicBezTo>
                    <a:pt x="62" y="566"/>
                    <a:pt x="62" y="568"/>
                    <a:pt x="62" y="569"/>
                  </a:cubicBezTo>
                  <a:cubicBezTo>
                    <a:pt x="62" y="570"/>
                    <a:pt x="62" y="570"/>
                    <a:pt x="62" y="570"/>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7"/>
                    <a:pt x="63" y="577"/>
                    <a:pt x="63" y="578"/>
                  </a:cubicBezTo>
                  <a:cubicBezTo>
                    <a:pt x="63" y="581"/>
                    <a:pt x="63" y="584"/>
                    <a:pt x="64" y="588"/>
                  </a:cubicBezTo>
                  <a:cubicBezTo>
                    <a:pt x="65" y="595"/>
                    <a:pt x="68" y="606"/>
                    <a:pt x="74" y="618"/>
                  </a:cubicBezTo>
                  <a:cubicBezTo>
                    <a:pt x="78" y="626"/>
                    <a:pt x="83" y="634"/>
                    <a:pt x="89" y="642"/>
                  </a:cubicBezTo>
                  <a:cubicBezTo>
                    <a:pt x="98" y="653"/>
                    <a:pt x="110" y="664"/>
                    <a:pt x="126" y="673"/>
                  </a:cubicBezTo>
                  <a:cubicBezTo>
                    <a:pt x="139" y="681"/>
                    <a:pt x="156" y="688"/>
                    <a:pt x="177" y="692"/>
                  </a:cubicBezTo>
                  <a:cubicBezTo>
                    <a:pt x="177" y="692"/>
                    <a:pt x="177" y="692"/>
                    <a:pt x="177" y="692"/>
                  </a:cubicBezTo>
                  <a:cubicBezTo>
                    <a:pt x="178" y="692"/>
                    <a:pt x="178" y="693"/>
                    <a:pt x="180" y="693"/>
                  </a:cubicBezTo>
                  <a:cubicBezTo>
                    <a:pt x="182" y="693"/>
                    <a:pt x="185" y="693"/>
                    <a:pt x="189" y="693"/>
                  </a:cubicBezTo>
                  <a:cubicBezTo>
                    <a:pt x="197" y="693"/>
                    <a:pt x="208" y="693"/>
                    <a:pt x="219" y="690"/>
                  </a:cubicBezTo>
                  <a:cubicBezTo>
                    <a:pt x="227" y="688"/>
                    <a:pt x="234" y="685"/>
                    <a:pt x="241" y="681"/>
                  </a:cubicBezTo>
                  <a:cubicBezTo>
                    <a:pt x="247" y="678"/>
                    <a:pt x="252" y="675"/>
                    <a:pt x="256" y="672"/>
                  </a:cubicBezTo>
                  <a:cubicBezTo>
                    <a:pt x="260" y="669"/>
                    <a:pt x="263" y="666"/>
                    <a:pt x="267" y="662"/>
                  </a:cubicBezTo>
                  <a:cubicBezTo>
                    <a:pt x="270" y="660"/>
                    <a:pt x="272" y="657"/>
                    <a:pt x="275" y="654"/>
                  </a:cubicBezTo>
                  <a:cubicBezTo>
                    <a:pt x="278" y="650"/>
                    <a:pt x="282" y="645"/>
                    <a:pt x="286" y="638"/>
                  </a:cubicBezTo>
                  <a:cubicBezTo>
                    <a:pt x="292" y="630"/>
                    <a:pt x="298" y="620"/>
                    <a:pt x="306" y="607"/>
                  </a:cubicBezTo>
                  <a:cubicBezTo>
                    <a:pt x="306" y="607"/>
                    <a:pt x="306" y="607"/>
                    <a:pt x="306" y="607"/>
                  </a:cubicBezTo>
                  <a:lnTo>
                    <a:pt x="475" y="312"/>
                  </a:lnTo>
                  <a:close/>
                </a:path>
              </a:pathLst>
            </a:custGeom>
            <a:solidFill>
              <a:schemeClr val="accent1"/>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22" name="Freeform 19">
              <a:extLst>
                <a:ext uri="{FF2B5EF4-FFF2-40B4-BE49-F238E27FC236}">
                  <a16:creationId xmlns="" xmlns:a16="http://schemas.microsoft.com/office/drawing/2014/main" id="{0AA65A27-4B53-EC40-A40A-3D824125EDFB}"/>
                </a:ext>
              </a:extLst>
            </p:cNvPr>
            <p:cNvSpPr>
              <a:spLocks/>
            </p:cNvSpPr>
            <p:nvPr/>
          </p:nvSpPr>
          <p:spPr bwMode="auto">
            <a:xfrm>
              <a:off x="4549" y="1143"/>
              <a:ext cx="96" cy="174"/>
            </a:xfrm>
            <a:custGeom>
              <a:avLst/>
              <a:gdLst/>
              <a:ahLst/>
              <a:cxnLst>
                <a:cxn ang="0">
                  <a:pos x="18" y="197"/>
                </a:cxn>
                <a:cxn ang="0">
                  <a:pos x="14" y="195"/>
                </a:cxn>
                <a:cxn ang="0">
                  <a:pos x="9" y="156"/>
                </a:cxn>
                <a:cxn ang="0">
                  <a:pos x="44" y="35"/>
                </a:cxn>
                <a:cxn ang="0">
                  <a:pos x="67" y="3"/>
                </a:cxn>
                <a:cxn ang="0">
                  <a:pos x="99" y="26"/>
                </a:cxn>
                <a:cxn ang="0">
                  <a:pos x="54" y="190"/>
                </a:cxn>
                <a:cxn ang="0">
                  <a:pos x="18" y="197"/>
                </a:cxn>
              </a:cxnLst>
              <a:rect l="0" t="0" r="r" b="b"/>
              <a:pathLst>
                <a:path w="113" h="204">
                  <a:moveTo>
                    <a:pt x="18" y="197"/>
                  </a:moveTo>
                  <a:cubicBezTo>
                    <a:pt x="17" y="197"/>
                    <a:pt x="16" y="196"/>
                    <a:pt x="14" y="195"/>
                  </a:cubicBezTo>
                  <a:cubicBezTo>
                    <a:pt x="2" y="186"/>
                    <a:pt x="0" y="168"/>
                    <a:pt x="9" y="156"/>
                  </a:cubicBezTo>
                  <a:cubicBezTo>
                    <a:pt x="10" y="155"/>
                    <a:pt x="54" y="97"/>
                    <a:pt x="44" y="35"/>
                  </a:cubicBezTo>
                  <a:cubicBezTo>
                    <a:pt x="41" y="20"/>
                    <a:pt x="52" y="5"/>
                    <a:pt x="67" y="3"/>
                  </a:cubicBezTo>
                  <a:cubicBezTo>
                    <a:pt x="83" y="0"/>
                    <a:pt x="97" y="11"/>
                    <a:pt x="99" y="26"/>
                  </a:cubicBezTo>
                  <a:cubicBezTo>
                    <a:pt x="113" y="112"/>
                    <a:pt x="56" y="187"/>
                    <a:pt x="54" y="190"/>
                  </a:cubicBezTo>
                  <a:cubicBezTo>
                    <a:pt x="45" y="202"/>
                    <a:pt x="30" y="204"/>
                    <a:pt x="18" y="197"/>
                  </a:cubicBezTo>
                  <a:close/>
                </a:path>
              </a:pathLst>
            </a:custGeom>
            <a:solidFill>
              <a:schemeClr val="accent1"/>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sp>
          <p:nvSpPr>
            <p:cNvPr id="23" name="Freeform 20">
              <a:extLst>
                <a:ext uri="{FF2B5EF4-FFF2-40B4-BE49-F238E27FC236}">
                  <a16:creationId xmlns="" xmlns:a16="http://schemas.microsoft.com/office/drawing/2014/main" id="{5B70BAC6-79F2-2E4E-B220-A3E9414CDD56}"/>
                </a:ext>
              </a:extLst>
            </p:cNvPr>
            <p:cNvSpPr>
              <a:spLocks/>
            </p:cNvSpPr>
            <p:nvPr/>
          </p:nvSpPr>
          <p:spPr bwMode="auto">
            <a:xfrm>
              <a:off x="4674" y="1246"/>
              <a:ext cx="143" cy="145"/>
            </a:xfrm>
            <a:custGeom>
              <a:avLst/>
              <a:gdLst/>
              <a:ahLst/>
              <a:cxnLst>
                <a:cxn ang="0">
                  <a:pos x="18" y="162"/>
                </a:cxn>
                <a:cxn ang="0">
                  <a:pos x="6" y="127"/>
                </a:cxn>
                <a:cxn ang="0">
                  <a:pos x="125" y="6"/>
                </a:cxn>
                <a:cxn ang="0">
                  <a:pos x="161" y="22"/>
                </a:cxn>
                <a:cxn ang="0">
                  <a:pos x="145" y="58"/>
                </a:cxn>
                <a:cxn ang="0">
                  <a:pos x="58" y="149"/>
                </a:cxn>
                <a:cxn ang="0">
                  <a:pos x="21" y="164"/>
                </a:cxn>
                <a:cxn ang="0">
                  <a:pos x="18" y="162"/>
                </a:cxn>
              </a:cxnLst>
              <a:rect l="0" t="0" r="r" b="b"/>
              <a:pathLst>
                <a:path w="167" h="170">
                  <a:moveTo>
                    <a:pt x="18" y="162"/>
                  </a:moveTo>
                  <a:cubicBezTo>
                    <a:pt x="6" y="155"/>
                    <a:pt x="0" y="140"/>
                    <a:pt x="6" y="127"/>
                  </a:cubicBezTo>
                  <a:cubicBezTo>
                    <a:pt x="7" y="124"/>
                    <a:pt x="44" y="37"/>
                    <a:pt x="125" y="6"/>
                  </a:cubicBezTo>
                  <a:cubicBezTo>
                    <a:pt x="140" y="0"/>
                    <a:pt x="156" y="8"/>
                    <a:pt x="161" y="22"/>
                  </a:cubicBezTo>
                  <a:cubicBezTo>
                    <a:pt x="167" y="37"/>
                    <a:pt x="160" y="53"/>
                    <a:pt x="145" y="58"/>
                  </a:cubicBezTo>
                  <a:cubicBezTo>
                    <a:pt x="87" y="81"/>
                    <a:pt x="58" y="148"/>
                    <a:pt x="58" y="149"/>
                  </a:cubicBezTo>
                  <a:cubicBezTo>
                    <a:pt x="52" y="163"/>
                    <a:pt x="35" y="170"/>
                    <a:pt x="21" y="164"/>
                  </a:cubicBezTo>
                  <a:cubicBezTo>
                    <a:pt x="20" y="163"/>
                    <a:pt x="19" y="163"/>
                    <a:pt x="18" y="162"/>
                  </a:cubicBezTo>
                  <a:close/>
                </a:path>
              </a:pathLst>
            </a:custGeom>
            <a:solidFill>
              <a:schemeClr val="tx2"/>
            </a:solidFill>
            <a:ln w="9525">
              <a:noFill/>
              <a:round/>
              <a:headEnd/>
              <a:tailEnd/>
            </a:ln>
          </p:spPr>
          <p:txBody>
            <a:bodyPr vert="horz" wrap="square" lIns="182880" tIns="91440" rIns="182880" bIns="91440" numCol="1" anchor="t" anchorCtr="0" compatLnSpc="1">
              <a:prstTxWarp prst="textNoShape">
                <a:avLst/>
              </a:prstTxWarp>
            </a:bodyPr>
            <a:lstStyle/>
            <a:p>
              <a:pPr defTabSz="1828800"/>
              <a:endParaRPr lang="en-US" sz="3600">
                <a:solidFill>
                  <a:prstClr val="black"/>
                </a:solidFill>
                <a:latin typeface="Calibri" panose="020F0502020204030204"/>
              </a:endParaRPr>
            </a:p>
          </p:txBody>
        </p:sp>
      </p:grpSp>
      <p:sp>
        <p:nvSpPr>
          <p:cNvPr id="43" name="Rectángulo">
            <a:extLst>
              <a:ext uri="{FF2B5EF4-FFF2-40B4-BE49-F238E27FC236}">
                <a16:creationId xmlns="" xmlns:a16="http://schemas.microsoft.com/office/drawing/2014/main" id="{E715DAE7-3875-A149-893C-328149E4AD50}"/>
              </a:ext>
            </a:extLst>
          </p:cNvPr>
          <p:cNvSpPr/>
          <p:nvPr/>
        </p:nvSpPr>
        <p:spPr>
          <a:xfrm flipV="1">
            <a:off x="456201" y="947589"/>
            <a:ext cx="5761423" cy="57918"/>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sp>
        <p:nvSpPr>
          <p:cNvPr id="44" name="Llamada de flecha a la izquierda 43">
            <a:hlinkClick r:id="rId7"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332556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fmla="#ppt_w*sin(2.5*pi*$)">
                                          <p:val>
                                            <p:fltVal val="0"/>
                                          </p:val>
                                        </p:tav>
                                        <p:tav tm="100000">
                                          <p:val>
                                            <p:fltVal val="1"/>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105" y="-49480"/>
            <a:ext cx="10515600" cy="1325563"/>
          </a:xfrm>
        </p:spPr>
        <p:txBody>
          <a:bodyPr/>
          <a:lstStyle/>
          <a:p>
            <a:r>
              <a:rPr lang="es-EC" dirty="0" smtClean="0">
                <a:latin typeface="+mn-lt"/>
                <a:cs typeface="Times New Roman" panose="02020603050405020304" pitchFamily="18" charset="0"/>
              </a:rPr>
              <a:t>Modelo ServQual</a:t>
            </a:r>
            <a:endParaRPr lang="es-EC" dirty="0">
              <a:latin typeface="+mn-lt"/>
              <a:cs typeface="Times New Roman" panose="02020603050405020304" pitchFamily="18" charset="0"/>
            </a:endParaRPr>
          </a:p>
        </p:txBody>
      </p:sp>
      <p:sp>
        <p:nvSpPr>
          <p:cNvPr id="24" name="Rectángulo 23">
            <a:extLst>
              <a:ext uri="{FF2B5EF4-FFF2-40B4-BE49-F238E27FC236}">
                <a16:creationId xmlns:a16="http://schemas.microsoft.com/office/drawing/2014/main" xmlns="" id="{F6DDF6DA-FFD5-4D28-B51F-84AE9EFE24BB}"/>
              </a:ext>
            </a:extLst>
          </p:cNvPr>
          <p:cNvSpPr/>
          <p:nvPr/>
        </p:nvSpPr>
        <p:spPr>
          <a:xfrm>
            <a:off x="0" y="0"/>
            <a:ext cx="303143" cy="6858000"/>
          </a:xfrm>
          <a:prstGeom prst="rect">
            <a:avLst/>
          </a:prstGeom>
          <a:blipFill>
            <a:blip r:embed="rId2"/>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graphicFrame>
        <p:nvGraphicFramePr>
          <p:cNvPr id="3" name="2 Diagrama"/>
          <p:cNvGraphicFramePr/>
          <p:nvPr>
            <p:extLst>
              <p:ext uri="{D42A27DB-BD31-4B8C-83A1-F6EECF244321}">
                <p14:modId xmlns:p14="http://schemas.microsoft.com/office/powerpoint/2010/main" val="3172873519"/>
              </p:ext>
            </p:extLst>
          </p:nvPr>
        </p:nvGraphicFramePr>
        <p:xfrm>
          <a:off x="456201" y="719666"/>
          <a:ext cx="1163782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o 10">
            <a:extLst>
              <a:ext uri="{FF2B5EF4-FFF2-40B4-BE49-F238E27FC236}">
                <a16:creationId xmlns="" xmlns:a16="http://schemas.microsoft.com/office/drawing/2014/main" id="{4EF05910-258C-FF43-84DA-BC66B8A748E4}"/>
              </a:ext>
            </a:extLst>
          </p:cNvPr>
          <p:cNvGrpSpPr/>
          <p:nvPr/>
        </p:nvGrpSpPr>
        <p:grpSpPr>
          <a:xfrm>
            <a:off x="1897980" y="4892157"/>
            <a:ext cx="1510130" cy="1820370"/>
            <a:chOff x="4633494" y="2733971"/>
            <a:chExt cx="2912303" cy="3671278"/>
          </a:xfrm>
          <a:solidFill>
            <a:schemeClr val="bg2"/>
          </a:solidFill>
        </p:grpSpPr>
        <p:sp>
          <p:nvSpPr>
            <p:cNvPr id="12" name="Freeform 1">
              <a:extLst>
                <a:ext uri="{FF2B5EF4-FFF2-40B4-BE49-F238E27FC236}">
                  <a16:creationId xmlns="" xmlns:a16="http://schemas.microsoft.com/office/drawing/2014/main" id="{E865C4AF-297F-FA46-828D-542841C69EE1}"/>
                </a:ext>
              </a:extLst>
            </p:cNvPr>
            <p:cNvSpPr>
              <a:spLocks noChangeArrowheads="1"/>
            </p:cNvSpPr>
            <p:nvPr/>
          </p:nvSpPr>
          <p:spPr bwMode="auto">
            <a:xfrm>
              <a:off x="4633494" y="2733971"/>
              <a:ext cx="2912303" cy="3671278"/>
            </a:xfrm>
            <a:custGeom>
              <a:avLst/>
              <a:gdLst>
                <a:gd name="T0" fmla="*/ 14513 w 19951"/>
                <a:gd name="T1" fmla="*/ 25133 h 25149"/>
                <a:gd name="T2" fmla="*/ 13737 w 19951"/>
                <a:gd name="T3" fmla="*/ 23789 h 25149"/>
                <a:gd name="T4" fmla="*/ 5537 w 19951"/>
                <a:gd name="T5" fmla="*/ 23366 h 25149"/>
                <a:gd name="T6" fmla="*/ 4108 w 19951"/>
                <a:gd name="T7" fmla="*/ 21815 h 25149"/>
                <a:gd name="T8" fmla="*/ 3433 w 19951"/>
                <a:gd name="T9" fmla="*/ 20149 h 25149"/>
                <a:gd name="T10" fmla="*/ 3202 w 19951"/>
                <a:gd name="T11" fmla="*/ 16778 h 25149"/>
                <a:gd name="T12" fmla="*/ 8309 w 19951"/>
                <a:gd name="T13" fmla="*/ 284 h 25149"/>
                <a:gd name="T14" fmla="*/ 15404 w 19951"/>
                <a:gd name="T15" fmla="*/ 9537 h 25149"/>
                <a:gd name="T16" fmla="*/ 14897 w 19951"/>
                <a:gd name="T17" fmla="*/ 11257 h 25149"/>
                <a:gd name="T18" fmla="*/ 14382 w 19951"/>
                <a:gd name="T19" fmla="*/ 12509 h 25149"/>
                <a:gd name="T20" fmla="*/ 13952 w 19951"/>
                <a:gd name="T21" fmla="*/ 13929 h 25149"/>
                <a:gd name="T22" fmla="*/ 13284 w 19951"/>
                <a:gd name="T23" fmla="*/ 15871 h 25149"/>
                <a:gd name="T24" fmla="*/ 9953 w 19951"/>
                <a:gd name="T25" fmla="*/ 16609 h 25149"/>
                <a:gd name="T26" fmla="*/ 9960 w 19951"/>
                <a:gd name="T27" fmla="*/ 17968 h 25149"/>
                <a:gd name="T28" fmla="*/ 9799 w 19951"/>
                <a:gd name="T29" fmla="*/ 20034 h 25149"/>
                <a:gd name="T30" fmla="*/ 9061 w 19951"/>
                <a:gd name="T31" fmla="*/ 21707 h 25149"/>
                <a:gd name="T32" fmla="*/ 7503 w 19951"/>
                <a:gd name="T33" fmla="*/ 23290 h 25149"/>
                <a:gd name="T34" fmla="*/ 14843 w 19951"/>
                <a:gd name="T35" fmla="*/ 22506 h 25149"/>
                <a:gd name="T36" fmla="*/ 15043 w 19951"/>
                <a:gd name="T37" fmla="*/ 23919 h 25149"/>
                <a:gd name="T38" fmla="*/ 17546 w 19951"/>
                <a:gd name="T39" fmla="*/ 21462 h 25149"/>
                <a:gd name="T40" fmla="*/ 19950 w 19951"/>
                <a:gd name="T41" fmla="*/ 23543 h 25149"/>
                <a:gd name="T42" fmla="*/ 16563 w 19951"/>
                <a:gd name="T43" fmla="*/ 23720 h 25149"/>
                <a:gd name="T44" fmla="*/ 14820 w 19951"/>
                <a:gd name="T45" fmla="*/ 25048 h 25149"/>
                <a:gd name="T46" fmla="*/ 6174 w 19951"/>
                <a:gd name="T47" fmla="*/ 22683 h 25149"/>
                <a:gd name="T48" fmla="*/ 7818 w 19951"/>
                <a:gd name="T49" fmla="*/ 21992 h 25149"/>
                <a:gd name="T50" fmla="*/ 4639 w 19951"/>
                <a:gd name="T51" fmla="*/ 21953 h 25149"/>
                <a:gd name="T52" fmla="*/ 5575 w 19951"/>
                <a:gd name="T53" fmla="*/ 22606 h 25149"/>
                <a:gd name="T54" fmla="*/ 4708 w 19951"/>
                <a:gd name="T55" fmla="*/ 21961 h 25149"/>
                <a:gd name="T56" fmla="*/ 4899 w 19951"/>
                <a:gd name="T57" fmla="*/ 21469 h 25149"/>
                <a:gd name="T58" fmla="*/ 7733 w 19951"/>
                <a:gd name="T59" fmla="*/ 20494 h 25149"/>
                <a:gd name="T60" fmla="*/ 3886 w 19951"/>
                <a:gd name="T61" fmla="*/ 20533 h 25149"/>
                <a:gd name="T62" fmla="*/ 4301 w 19951"/>
                <a:gd name="T63" fmla="*/ 21331 h 25149"/>
                <a:gd name="T64" fmla="*/ 3886 w 19951"/>
                <a:gd name="T65" fmla="*/ 20533 h 25149"/>
                <a:gd name="T66" fmla="*/ 4815 w 19951"/>
                <a:gd name="T67" fmla="*/ 20179 h 25149"/>
                <a:gd name="T68" fmla="*/ 9584 w 19951"/>
                <a:gd name="T69" fmla="*/ 18313 h 25149"/>
                <a:gd name="T70" fmla="*/ 4216 w 19951"/>
                <a:gd name="T71" fmla="*/ 20110 h 25149"/>
                <a:gd name="T72" fmla="*/ 3794 w 19951"/>
                <a:gd name="T73" fmla="*/ 19174 h 25149"/>
                <a:gd name="T74" fmla="*/ 4055 w 19951"/>
                <a:gd name="T75" fmla="*/ 18766 h 25149"/>
                <a:gd name="T76" fmla="*/ 6028 w 19951"/>
                <a:gd name="T77" fmla="*/ 18344 h 25149"/>
                <a:gd name="T78" fmla="*/ 9545 w 19951"/>
                <a:gd name="T79" fmla="*/ 17054 h 25149"/>
                <a:gd name="T80" fmla="*/ 4469 w 19951"/>
                <a:gd name="T81" fmla="*/ 18390 h 25149"/>
                <a:gd name="T82" fmla="*/ 1905 w 19951"/>
                <a:gd name="T83" fmla="*/ 3263 h 25149"/>
                <a:gd name="T84" fmla="*/ 4024 w 19951"/>
                <a:gd name="T85" fmla="*/ 18075 h 25149"/>
                <a:gd name="T86" fmla="*/ 9968 w 19951"/>
                <a:gd name="T87" fmla="*/ 15226 h 25149"/>
                <a:gd name="T88" fmla="*/ 13200 w 19951"/>
                <a:gd name="T89" fmla="*/ 14597 h 25149"/>
                <a:gd name="T90" fmla="*/ 13814 w 19951"/>
                <a:gd name="T91" fmla="*/ 13153 h 25149"/>
                <a:gd name="T92" fmla="*/ 13929 w 19951"/>
                <a:gd name="T93" fmla="*/ 11810 h 25149"/>
                <a:gd name="T94" fmla="*/ 14828 w 19951"/>
                <a:gd name="T95" fmla="*/ 10743 h 25149"/>
                <a:gd name="T96" fmla="*/ 15004 w 19951"/>
                <a:gd name="T97" fmla="*/ 9867 h 25149"/>
                <a:gd name="T98" fmla="*/ 7342 w 19951"/>
                <a:gd name="T99" fmla="*/ 752 h 25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51" h="25149">
                  <a:moveTo>
                    <a:pt x="14620" y="25148"/>
                  </a:moveTo>
                  <a:lnTo>
                    <a:pt x="14620" y="25148"/>
                  </a:lnTo>
                  <a:cubicBezTo>
                    <a:pt x="14582" y="25148"/>
                    <a:pt x="14544" y="25148"/>
                    <a:pt x="14513" y="25133"/>
                  </a:cubicBezTo>
                  <a:cubicBezTo>
                    <a:pt x="14405" y="25079"/>
                    <a:pt x="14344" y="24971"/>
                    <a:pt x="14359" y="24848"/>
                  </a:cubicBezTo>
                  <a:cubicBezTo>
                    <a:pt x="14628" y="23259"/>
                    <a:pt x="14628" y="23259"/>
                    <a:pt x="14628" y="23259"/>
                  </a:cubicBezTo>
                  <a:cubicBezTo>
                    <a:pt x="13737" y="23789"/>
                    <a:pt x="13737" y="23789"/>
                    <a:pt x="13737" y="23789"/>
                  </a:cubicBezTo>
                  <a:cubicBezTo>
                    <a:pt x="13699" y="23812"/>
                    <a:pt x="13653" y="23827"/>
                    <a:pt x="13607" y="23827"/>
                  </a:cubicBezTo>
                  <a:cubicBezTo>
                    <a:pt x="7633" y="23827"/>
                    <a:pt x="7633" y="23827"/>
                    <a:pt x="7633" y="23827"/>
                  </a:cubicBezTo>
                  <a:cubicBezTo>
                    <a:pt x="6635" y="24180"/>
                    <a:pt x="5783" y="23865"/>
                    <a:pt x="5537" y="23366"/>
                  </a:cubicBezTo>
                  <a:cubicBezTo>
                    <a:pt x="5514" y="23320"/>
                    <a:pt x="5475" y="23228"/>
                    <a:pt x="5460" y="23113"/>
                  </a:cubicBezTo>
                  <a:cubicBezTo>
                    <a:pt x="4846" y="22982"/>
                    <a:pt x="4416" y="22706"/>
                    <a:pt x="4224" y="22322"/>
                  </a:cubicBezTo>
                  <a:cubicBezTo>
                    <a:pt x="4139" y="22145"/>
                    <a:pt x="4101" y="21976"/>
                    <a:pt x="4108" y="21815"/>
                  </a:cubicBezTo>
                  <a:cubicBezTo>
                    <a:pt x="3594" y="21615"/>
                    <a:pt x="3410" y="21301"/>
                    <a:pt x="3348" y="21032"/>
                  </a:cubicBezTo>
                  <a:cubicBezTo>
                    <a:pt x="3271" y="20725"/>
                    <a:pt x="3325" y="20448"/>
                    <a:pt x="3463" y="20202"/>
                  </a:cubicBezTo>
                  <a:cubicBezTo>
                    <a:pt x="3456" y="20187"/>
                    <a:pt x="3441" y="20172"/>
                    <a:pt x="3433" y="20149"/>
                  </a:cubicBezTo>
                  <a:cubicBezTo>
                    <a:pt x="3195" y="19788"/>
                    <a:pt x="3156" y="19381"/>
                    <a:pt x="3318" y="18981"/>
                  </a:cubicBezTo>
                  <a:cubicBezTo>
                    <a:pt x="3387" y="18797"/>
                    <a:pt x="3502" y="18613"/>
                    <a:pt x="3656" y="18436"/>
                  </a:cubicBezTo>
                  <a:cubicBezTo>
                    <a:pt x="3341" y="18068"/>
                    <a:pt x="3195" y="17522"/>
                    <a:pt x="3202" y="16778"/>
                  </a:cubicBezTo>
                  <a:cubicBezTo>
                    <a:pt x="3241" y="14673"/>
                    <a:pt x="3110" y="14075"/>
                    <a:pt x="1037" y="9537"/>
                  </a:cubicBezTo>
                  <a:cubicBezTo>
                    <a:pt x="0" y="7264"/>
                    <a:pt x="169" y="4807"/>
                    <a:pt x="1482" y="2964"/>
                  </a:cubicBezTo>
                  <a:cubicBezTo>
                    <a:pt x="2895" y="975"/>
                    <a:pt x="5383" y="0"/>
                    <a:pt x="8309" y="284"/>
                  </a:cubicBezTo>
                  <a:cubicBezTo>
                    <a:pt x="10996" y="537"/>
                    <a:pt x="12831" y="1528"/>
                    <a:pt x="13776" y="3225"/>
                  </a:cubicBezTo>
                  <a:cubicBezTo>
                    <a:pt x="14559" y="4638"/>
                    <a:pt x="14536" y="6189"/>
                    <a:pt x="14520" y="7118"/>
                  </a:cubicBezTo>
                  <a:cubicBezTo>
                    <a:pt x="14505" y="8439"/>
                    <a:pt x="14958" y="8999"/>
                    <a:pt x="15404" y="9537"/>
                  </a:cubicBezTo>
                  <a:cubicBezTo>
                    <a:pt x="15550" y="9714"/>
                    <a:pt x="15680" y="9875"/>
                    <a:pt x="15795" y="10067"/>
                  </a:cubicBezTo>
                  <a:cubicBezTo>
                    <a:pt x="15964" y="10336"/>
                    <a:pt x="16003" y="10574"/>
                    <a:pt x="15903" y="10781"/>
                  </a:cubicBezTo>
                  <a:cubicBezTo>
                    <a:pt x="15734" y="11142"/>
                    <a:pt x="15235" y="11211"/>
                    <a:pt x="14897" y="11257"/>
                  </a:cubicBezTo>
                  <a:cubicBezTo>
                    <a:pt x="14851" y="11265"/>
                    <a:pt x="14797" y="11272"/>
                    <a:pt x="14759" y="11272"/>
                  </a:cubicBezTo>
                  <a:cubicBezTo>
                    <a:pt x="14551" y="11311"/>
                    <a:pt x="14375" y="11418"/>
                    <a:pt x="14329" y="11480"/>
                  </a:cubicBezTo>
                  <a:cubicBezTo>
                    <a:pt x="14513" y="11703"/>
                    <a:pt x="14666" y="12056"/>
                    <a:pt x="14382" y="12509"/>
                  </a:cubicBezTo>
                  <a:cubicBezTo>
                    <a:pt x="14367" y="12524"/>
                    <a:pt x="14359" y="12540"/>
                    <a:pt x="14352" y="12555"/>
                  </a:cubicBezTo>
                  <a:cubicBezTo>
                    <a:pt x="14252" y="12708"/>
                    <a:pt x="14229" y="12754"/>
                    <a:pt x="14305" y="12984"/>
                  </a:cubicBezTo>
                  <a:cubicBezTo>
                    <a:pt x="14444" y="13414"/>
                    <a:pt x="14160" y="13714"/>
                    <a:pt x="13952" y="13929"/>
                  </a:cubicBezTo>
                  <a:cubicBezTo>
                    <a:pt x="13883" y="14005"/>
                    <a:pt x="13822" y="14067"/>
                    <a:pt x="13776" y="14136"/>
                  </a:cubicBezTo>
                  <a:cubicBezTo>
                    <a:pt x="13730" y="14197"/>
                    <a:pt x="13722" y="14451"/>
                    <a:pt x="13714" y="14612"/>
                  </a:cubicBezTo>
                  <a:cubicBezTo>
                    <a:pt x="13699" y="15050"/>
                    <a:pt x="13684" y="15587"/>
                    <a:pt x="13284" y="15871"/>
                  </a:cubicBezTo>
                  <a:cubicBezTo>
                    <a:pt x="12939" y="16125"/>
                    <a:pt x="12255" y="16025"/>
                    <a:pt x="11257" y="15856"/>
                  </a:cubicBezTo>
                  <a:cubicBezTo>
                    <a:pt x="10819" y="15779"/>
                    <a:pt x="10274" y="15679"/>
                    <a:pt x="10098" y="15725"/>
                  </a:cubicBezTo>
                  <a:cubicBezTo>
                    <a:pt x="9914" y="15772"/>
                    <a:pt x="9899" y="16255"/>
                    <a:pt x="9953" y="16609"/>
                  </a:cubicBezTo>
                  <a:cubicBezTo>
                    <a:pt x="10083" y="16778"/>
                    <a:pt x="10106" y="17000"/>
                    <a:pt x="10029" y="17246"/>
                  </a:cubicBezTo>
                  <a:cubicBezTo>
                    <a:pt x="9991" y="17369"/>
                    <a:pt x="9883" y="17530"/>
                    <a:pt x="9515" y="17737"/>
                  </a:cubicBezTo>
                  <a:cubicBezTo>
                    <a:pt x="9699" y="17776"/>
                    <a:pt x="9853" y="17853"/>
                    <a:pt x="9960" y="17968"/>
                  </a:cubicBezTo>
                  <a:cubicBezTo>
                    <a:pt x="10152" y="18175"/>
                    <a:pt x="10167" y="18482"/>
                    <a:pt x="9991" y="18782"/>
                  </a:cubicBezTo>
                  <a:cubicBezTo>
                    <a:pt x="9760" y="19158"/>
                    <a:pt x="8716" y="19626"/>
                    <a:pt x="8194" y="19849"/>
                  </a:cubicBezTo>
                  <a:cubicBezTo>
                    <a:pt x="9031" y="19673"/>
                    <a:pt x="9561" y="19734"/>
                    <a:pt x="9799" y="20034"/>
                  </a:cubicBezTo>
                  <a:cubicBezTo>
                    <a:pt x="9891" y="20149"/>
                    <a:pt x="10014" y="20410"/>
                    <a:pt x="9791" y="20817"/>
                  </a:cubicBezTo>
                  <a:cubicBezTo>
                    <a:pt x="9645" y="21070"/>
                    <a:pt x="9108" y="21301"/>
                    <a:pt x="8586" y="21469"/>
                  </a:cubicBezTo>
                  <a:cubicBezTo>
                    <a:pt x="8777" y="21508"/>
                    <a:pt x="8954" y="21577"/>
                    <a:pt x="9061" y="21707"/>
                  </a:cubicBezTo>
                  <a:cubicBezTo>
                    <a:pt x="9123" y="21792"/>
                    <a:pt x="9307" y="22084"/>
                    <a:pt x="8923" y="22468"/>
                  </a:cubicBezTo>
                  <a:cubicBezTo>
                    <a:pt x="8424" y="22967"/>
                    <a:pt x="7157" y="23266"/>
                    <a:pt x="6036" y="23190"/>
                  </a:cubicBezTo>
                  <a:cubicBezTo>
                    <a:pt x="6220" y="23412"/>
                    <a:pt x="6796" y="23550"/>
                    <a:pt x="7503" y="23290"/>
                  </a:cubicBezTo>
                  <a:cubicBezTo>
                    <a:pt x="7534" y="23282"/>
                    <a:pt x="7564" y="23251"/>
                    <a:pt x="7595" y="23251"/>
                  </a:cubicBezTo>
                  <a:cubicBezTo>
                    <a:pt x="13538" y="23251"/>
                    <a:pt x="13538" y="23251"/>
                    <a:pt x="13538" y="23251"/>
                  </a:cubicBezTo>
                  <a:cubicBezTo>
                    <a:pt x="14843" y="22506"/>
                    <a:pt x="14843" y="22506"/>
                    <a:pt x="14843" y="22506"/>
                  </a:cubicBezTo>
                  <a:cubicBezTo>
                    <a:pt x="14928" y="22460"/>
                    <a:pt x="15035" y="22475"/>
                    <a:pt x="15120" y="22529"/>
                  </a:cubicBezTo>
                  <a:cubicBezTo>
                    <a:pt x="15196" y="22583"/>
                    <a:pt x="15242" y="22690"/>
                    <a:pt x="15227" y="22790"/>
                  </a:cubicBezTo>
                  <a:cubicBezTo>
                    <a:pt x="15043" y="23919"/>
                    <a:pt x="15043" y="23919"/>
                    <a:pt x="15043" y="23919"/>
                  </a:cubicBezTo>
                  <a:cubicBezTo>
                    <a:pt x="17093" y="21262"/>
                    <a:pt x="17093" y="21262"/>
                    <a:pt x="17093" y="21262"/>
                  </a:cubicBezTo>
                  <a:cubicBezTo>
                    <a:pt x="17162" y="21162"/>
                    <a:pt x="17300" y="21132"/>
                    <a:pt x="17408" y="21185"/>
                  </a:cubicBezTo>
                  <a:cubicBezTo>
                    <a:pt x="17516" y="21239"/>
                    <a:pt x="17577" y="21339"/>
                    <a:pt x="17546" y="21462"/>
                  </a:cubicBezTo>
                  <a:cubicBezTo>
                    <a:pt x="17093" y="23251"/>
                    <a:pt x="17093" y="23251"/>
                    <a:pt x="17093" y="23251"/>
                  </a:cubicBezTo>
                  <a:cubicBezTo>
                    <a:pt x="19689" y="23251"/>
                    <a:pt x="19689" y="23251"/>
                    <a:pt x="19689" y="23251"/>
                  </a:cubicBezTo>
                  <a:cubicBezTo>
                    <a:pt x="19827" y="23251"/>
                    <a:pt x="19950" y="23397"/>
                    <a:pt x="19950" y="23543"/>
                  </a:cubicBezTo>
                  <a:cubicBezTo>
                    <a:pt x="19950" y="23681"/>
                    <a:pt x="19827" y="23827"/>
                    <a:pt x="19689" y="23827"/>
                  </a:cubicBezTo>
                  <a:cubicBezTo>
                    <a:pt x="16763" y="23827"/>
                    <a:pt x="16763" y="23827"/>
                    <a:pt x="16763" y="23827"/>
                  </a:cubicBezTo>
                  <a:cubicBezTo>
                    <a:pt x="16686" y="23827"/>
                    <a:pt x="16609" y="23781"/>
                    <a:pt x="16563" y="23720"/>
                  </a:cubicBezTo>
                  <a:cubicBezTo>
                    <a:pt x="16509" y="23658"/>
                    <a:pt x="16494" y="23574"/>
                    <a:pt x="16517" y="23497"/>
                  </a:cubicBezTo>
                  <a:cubicBezTo>
                    <a:pt x="16748" y="22552"/>
                    <a:pt x="16748" y="22552"/>
                    <a:pt x="16748" y="22552"/>
                  </a:cubicBezTo>
                  <a:cubicBezTo>
                    <a:pt x="14820" y="25048"/>
                    <a:pt x="14820" y="25048"/>
                    <a:pt x="14820" y="25048"/>
                  </a:cubicBezTo>
                  <a:cubicBezTo>
                    <a:pt x="14774" y="25117"/>
                    <a:pt x="14697" y="25148"/>
                    <a:pt x="14620" y="25148"/>
                  </a:cubicBezTo>
                  <a:close/>
                  <a:moveTo>
                    <a:pt x="6174" y="22683"/>
                  </a:moveTo>
                  <a:lnTo>
                    <a:pt x="6174" y="22683"/>
                  </a:lnTo>
                  <a:cubicBezTo>
                    <a:pt x="7111" y="22721"/>
                    <a:pt x="8179" y="22483"/>
                    <a:pt x="8555" y="22107"/>
                  </a:cubicBezTo>
                  <a:cubicBezTo>
                    <a:pt x="8593" y="22068"/>
                    <a:pt x="8616" y="22038"/>
                    <a:pt x="8632" y="22015"/>
                  </a:cubicBezTo>
                  <a:cubicBezTo>
                    <a:pt x="8532" y="21976"/>
                    <a:pt x="8263" y="21923"/>
                    <a:pt x="7818" y="21992"/>
                  </a:cubicBezTo>
                  <a:cubicBezTo>
                    <a:pt x="7303" y="22061"/>
                    <a:pt x="6781" y="22253"/>
                    <a:pt x="6389" y="22514"/>
                  </a:cubicBezTo>
                  <a:cubicBezTo>
                    <a:pt x="6305" y="22568"/>
                    <a:pt x="6236" y="22621"/>
                    <a:pt x="6174" y="22683"/>
                  </a:cubicBezTo>
                  <a:close/>
                  <a:moveTo>
                    <a:pt x="4639" y="21953"/>
                  </a:moveTo>
                  <a:lnTo>
                    <a:pt x="4639" y="21953"/>
                  </a:lnTo>
                  <a:cubicBezTo>
                    <a:pt x="4646" y="21992"/>
                    <a:pt x="4661" y="22038"/>
                    <a:pt x="4692" y="22092"/>
                  </a:cubicBezTo>
                  <a:cubicBezTo>
                    <a:pt x="4807" y="22329"/>
                    <a:pt x="5122" y="22506"/>
                    <a:pt x="5575" y="22606"/>
                  </a:cubicBezTo>
                  <a:cubicBezTo>
                    <a:pt x="5667" y="22437"/>
                    <a:pt x="5836" y="22260"/>
                    <a:pt x="6097" y="22084"/>
                  </a:cubicBezTo>
                  <a:cubicBezTo>
                    <a:pt x="6166" y="22038"/>
                    <a:pt x="6243" y="21992"/>
                    <a:pt x="6312" y="21953"/>
                  </a:cubicBezTo>
                  <a:cubicBezTo>
                    <a:pt x="5790" y="22015"/>
                    <a:pt x="5222" y="22038"/>
                    <a:pt x="4708" y="21961"/>
                  </a:cubicBezTo>
                  <a:cubicBezTo>
                    <a:pt x="4684" y="21961"/>
                    <a:pt x="4661" y="21953"/>
                    <a:pt x="4639" y="21953"/>
                  </a:cubicBezTo>
                  <a:close/>
                  <a:moveTo>
                    <a:pt x="4899" y="21469"/>
                  </a:moveTo>
                  <a:lnTo>
                    <a:pt x="4899" y="21469"/>
                  </a:lnTo>
                  <a:cubicBezTo>
                    <a:pt x="6543" y="21654"/>
                    <a:pt x="9115" y="20855"/>
                    <a:pt x="9338" y="20556"/>
                  </a:cubicBezTo>
                  <a:cubicBezTo>
                    <a:pt x="9407" y="20441"/>
                    <a:pt x="9407" y="20371"/>
                    <a:pt x="9392" y="20356"/>
                  </a:cubicBezTo>
                  <a:cubicBezTo>
                    <a:pt x="9330" y="20279"/>
                    <a:pt x="8916" y="20156"/>
                    <a:pt x="7733" y="20494"/>
                  </a:cubicBezTo>
                  <a:cubicBezTo>
                    <a:pt x="7510" y="20563"/>
                    <a:pt x="7280" y="20625"/>
                    <a:pt x="7065" y="20686"/>
                  </a:cubicBezTo>
                  <a:cubicBezTo>
                    <a:pt x="6243" y="20901"/>
                    <a:pt x="5337" y="21147"/>
                    <a:pt x="4899" y="21469"/>
                  </a:cubicBezTo>
                  <a:close/>
                  <a:moveTo>
                    <a:pt x="3886" y="20533"/>
                  </a:moveTo>
                  <a:lnTo>
                    <a:pt x="3886" y="20533"/>
                  </a:lnTo>
                  <a:cubicBezTo>
                    <a:pt x="3832" y="20656"/>
                    <a:pt x="3817" y="20778"/>
                    <a:pt x="3847" y="20916"/>
                  </a:cubicBezTo>
                  <a:cubicBezTo>
                    <a:pt x="3893" y="21093"/>
                    <a:pt x="4039" y="21239"/>
                    <a:pt x="4301" y="21331"/>
                  </a:cubicBezTo>
                  <a:cubicBezTo>
                    <a:pt x="4516" y="21055"/>
                    <a:pt x="4899" y="20840"/>
                    <a:pt x="5376" y="20656"/>
                  </a:cubicBezTo>
                  <a:cubicBezTo>
                    <a:pt x="5191" y="20679"/>
                    <a:pt x="5015" y="20694"/>
                    <a:pt x="4846" y="20694"/>
                  </a:cubicBezTo>
                  <a:cubicBezTo>
                    <a:pt x="4454" y="20701"/>
                    <a:pt x="4132" y="20648"/>
                    <a:pt x="3886" y="20533"/>
                  </a:cubicBezTo>
                  <a:close/>
                  <a:moveTo>
                    <a:pt x="4216" y="20110"/>
                  </a:moveTo>
                  <a:lnTo>
                    <a:pt x="4216" y="20110"/>
                  </a:lnTo>
                  <a:cubicBezTo>
                    <a:pt x="4408" y="20164"/>
                    <a:pt x="4623" y="20179"/>
                    <a:pt x="4815" y="20179"/>
                  </a:cubicBezTo>
                  <a:cubicBezTo>
                    <a:pt x="5552" y="20172"/>
                    <a:pt x="6620" y="19918"/>
                    <a:pt x="7741" y="19481"/>
                  </a:cubicBezTo>
                  <a:cubicBezTo>
                    <a:pt x="8870" y="19035"/>
                    <a:pt x="9469" y="18636"/>
                    <a:pt x="9545" y="18521"/>
                  </a:cubicBezTo>
                  <a:cubicBezTo>
                    <a:pt x="9568" y="18475"/>
                    <a:pt x="9622" y="18367"/>
                    <a:pt x="9584" y="18313"/>
                  </a:cubicBezTo>
                  <a:cubicBezTo>
                    <a:pt x="9492" y="18221"/>
                    <a:pt x="9054" y="18129"/>
                    <a:pt x="8325" y="18475"/>
                  </a:cubicBezTo>
                  <a:cubicBezTo>
                    <a:pt x="8025" y="18621"/>
                    <a:pt x="7556" y="18766"/>
                    <a:pt x="7011" y="18928"/>
                  </a:cubicBezTo>
                  <a:cubicBezTo>
                    <a:pt x="6090" y="19212"/>
                    <a:pt x="4846" y="19588"/>
                    <a:pt x="4216" y="20110"/>
                  </a:cubicBezTo>
                  <a:close/>
                  <a:moveTo>
                    <a:pt x="4055" y="18766"/>
                  </a:moveTo>
                  <a:lnTo>
                    <a:pt x="4055" y="18766"/>
                  </a:lnTo>
                  <a:cubicBezTo>
                    <a:pt x="3932" y="18905"/>
                    <a:pt x="3847" y="19043"/>
                    <a:pt x="3794" y="19174"/>
                  </a:cubicBezTo>
                  <a:cubicBezTo>
                    <a:pt x="3709" y="19381"/>
                    <a:pt x="3717" y="19580"/>
                    <a:pt x="3809" y="19780"/>
                  </a:cubicBezTo>
                  <a:cubicBezTo>
                    <a:pt x="4170" y="19458"/>
                    <a:pt x="4684" y="19196"/>
                    <a:pt x="5245" y="18981"/>
                  </a:cubicBezTo>
                  <a:cubicBezTo>
                    <a:pt x="4807" y="19004"/>
                    <a:pt x="4400" y="18958"/>
                    <a:pt x="4055" y="18766"/>
                  </a:cubicBezTo>
                  <a:close/>
                  <a:moveTo>
                    <a:pt x="4469" y="18390"/>
                  </a:moveTo>
                  <a:lnTo>
                    <a:pt x="4469" y="18390"/>
                  </a:lnTo>
                  <a:cubicBezTo>
                    <a:pt x="4892" y="18536"/>
                    <a:pt x="5460" y="18459"/>
                    <a:pt x="6028" y="18344"/>
                  </a:cubicBezTo>
                  <a:cubicBezTo>
                    <a:pt x="6673" y="18213"/>
                    <a:pt x="7534" y="17976"/>
                    <a:pt x="8209" y="17737"/>
                  </a:cubicBezTo>
                  <a:cubicBezTo>
                    <a:pt x="9154" y="17407"/>
                    <a:pt x="9492" y="17169"/>
                    <a:pt x="9538" y="17085"/>
                  </a:cubicBezTo>
                  <a:cubicBezTo>
                    <a:pt x="9538" y="17069"/>
                    <a:pt x="9545" y="17062"/>
                    <a:pt x="9545" y="17054"/>
                  </a:cubicBezTo>
                  <a:cubicBezTo>
                    <a:pt x="9469" y="17008"/>
                    <a:pt x="9422" y="16931"/>
                    <a:pt x="9415" y="16847"/>
                  </a:cubicBezTo>
                  <a:cubicBezTo>
                    <a:pt x="9215" y="16785"/>
                    <a:pt x="8701" y="16739"/>
                    <a:pt x="7434" y="17062"/>
                  </a:cubicBezTo>
                  <a:cubicBezTo>
                    <a:pt x="6213" y="17376"/>
                    <a:pt x="5138" y="17868"/>
                    <a:pt x="4469" y="18390"/>
                  </a:cubicBezTo>
                  <a:close/>
                  <a:moveTo>
                    <a:pt x="7342" y="752"/>
                  </a:moveTo>
                  <a:lnTo>
                    <a:pt x="7342" y="752"/>
                  </a:lnTo>
                  <a:cubicBezTo>
                    <a:pt x="5007" y="752"/>
                    <a:pt x="3064" y="1643"/>
                    <a:pt x="1905" y="3263"/>
                  </a:cubicBezTo>
                  <a:cubicBezTo>
                    <a:pt x="699" y="4952"/>
                    <a:pt x="553" y="7226"/>
                    <a:pt x="1505" y="9330"/>
                  </a:cubicBezTo>
                  <a:cubicBezTo>
                    <a:pt x="3625" y="13959"/>
                    <a:pt x="3755" y="14581"/>
                    <a:pt x="3725" y="16785"/>
                  </a:cubicBezTo>
                  <a:cubicBezTo>
                    <a:pt x="3709" y="17369"/>
                    <a:pt x="3817" y="17806"/>
                    <a:pt x="4024" y="18075"/>
                  </a:cubicBezTo>
                  <a:cubicBezTo>
                    <a:pt x="4861" y="17376"/>
                    <a:pt x="6190" y="16847"/>
                    <a:pt x="7311" y="16563"/>
                  </a:cubicBezTo>
                  <a:cubicBezTo>
                    <a:pt x="8271" y="16317"/>
                    <a:pt x="8954" y="16232"/>
                    <a:pt x="9407" y="16317"/>
                  </a:cubicBezTo>
                  <a:cubicBezTo>
                    <a:pt x="9400" y="15910"/>
                    <a:pt x="9484" y="15357"/>
                    <a:pt x="9968" y="15226"/>
                  </a:cubicBezTo>
                  <a:cubicBezTo>
                    <a:pt x="10236" y="15157"/>
                    <a:pt x="10666" y="15226"/>
                    <a:pt x="11349" y="15342"/>
                  </a:cubicBezTo>
                  <a:cubicBezTo>
                    <a:pt x="11887" y="15441"/>
                    <a:pt x="12785" y="15595"/>
                    <a:pt x="12985" y="15457"/>
                  </a:cubicBezTo>
                  <a:cubicBezTo>
                    <a:pt x="13177" y="15318"/>
                    <a:pt x="13184" y="14935"/>
                    <a:pt x="13200" y="14597"/>
                  </a:cubicBezTo>
                  <a:cubicBezTo>
                    <a:pt x="13208" y="14282"/>
                    <a:pt x="13215" y="14013"/>
                    <a:pt x="13361" y="13829"/>
                  </a:cubicBezTo>
                  <a:cubicBezTo>
                    <a:pt x="13430" y="13737"/>
                    <a:pt x="13507" y="13652"/>
                    <a:pt x="13584" y="13575"/>
                  </a:cubicBezTo>
                  <a:cubicBezTo>
                    <a:pt x="13791" y="13353"/>
                    <a:pt x="13853" y="13268"/>
                    <a:pt x="13814" y="13153"/>
                  </a:cubicBezTo>
                  <a:cubicBezTo>
                    <a:pt x="13668" y="12715"/>
                    <a:pt x="13768" y="12517"/>
                    <a:pt x="13914" y="12279"/>
                  </a:cubicBezTo>
                  <a:cubicBezTo>
                    <a:pt x="13945" y="12240"/>
                    <a:pt x="13945" y="12240"/>
                    <a:pt x="13945" y="12240"/>
                  </a:cubicBezTo>
                  <a:cubicBezTo>
                    <a:pt x="14052" y="12063"/>
                    <a:pt x="14052" y="11948"/>
                    <a:pt x="13929" y="11810"/>
                  </a:cubicBezTo>
                  <a:cubicBezTo>
                    <a:pt x="13806" y="11664"/>
                    <a:pt x="13768" y="11487"/>
                    <a:pt x="13829" y="11326"/>
                  </a:cubicBezTo>
                  <a:cubicBezTo>
                    <a:pt x="13937" y="11027"/>
                    <a:pt x="14344" y="10827"/>
                    <a:pt x="14674" y="10766"/>
                  </a:cubicBezTo>
                  <a:cubicBezTo>
                    <a:pt x="14720" y="10758"/>
                    <a:pt x="14774" y="10750"/>
                    <a:pt x="14828" y="10743"/>
                  </a:cubicBezTo>
                  <a:cubicBezTo>
                    <a:pt x="14981" y="10727"/>
                    <a:pt x="15388" y="10666"/>
                    <a:pt x="15434" y="10558"/>
                  </a:cubicBezTo>
                  <a:cubicBezTo>
                    <a:pt x="15442" y="10543"/>
                    <a:pt x="15442" y="10474"/>
                    <a:pt x="15358" y="10336"/>
                  </a:cubicBezTo>
                  <a:cubicBezTo>
                    <a:pt x="15258" y="10182"/>
                    <a:pt x="15135" y="10029"/>
                    <a:pt x="15004" y="9867"/>
                  </a:cubicBezTo>
                  <a:cubicBezTo>
                    <a:pt x="14551" y="9307"/>
                    <a:pt x="13983" y="8616"/>
                    <a:pt x="14006" y="7111"/>
                  </a:cubicBezTo>
                  <a:cubicBezTo>
                    <a:pt x="14029" y="5244"/>
                    <a:pt x="14083" y="1351"/>
                    <a:pt x="8255" y="798"/>
                  </a:cubicBezTo>
                  <a:cubicBezTo>
                    <a:pt x="7948" y="767"/>
                    <a:pt x="7641" y="752"/>
                    <a:pt x="7342" y="752"/>
                  </a:cubicBezTo>
                  <a:close/>
                </a:path>
              </a:pathLst>
            </a:custGeom>
            <a:grpFill/>
            <a:ln>
              <a:noFill/>
            </a:ln>
            <a:effectLst/>
          </p:spPr>
          <p:txBody>
            <a:bodyPr wrap="none" anchor="ctr"/>
            <a:lstStyle/>
            <a:p>
              <a:pPr defTabSz="228577">
                <a:defRPr/>
              </a:pPr>
              <a:endParaRPr lang="en-US" sz="900">
                <a:solidFill>
                  <a:srgbClr val="272E3A"/>
                </a:solidFill>
                <a:latin typeface="Montserrat Light "/>
              </a:endParaRPr>
            </a:p>
          </p:txBody>
        </p:sp>
        <p:sp>
          <p:nvSpPr>
            <p:cNvPr id="13" name="Freeform 2">
              <a:extLst>
                <a:ext uri="{FF2B5EF4-FFF2-40B4-BE49-F238E27FC236}">
                  <a16:creationId xmlns="" xmlns:a16="http://schemas.microsoft.com/office/drawing/2014/main" id="{0546F540-3A72-3648-A611-C9ADFEE34674}"/>
                </a:ext>
              </a:extLst>
            </p:cNvPr>
            <p:cNvSpPr>
              <a:spLocks noChangeArrowheads="1"/>
            </p:cNvSpPr>
            <p:nvPr/>
          </p:nvSpPr>
          <p:spPr bwMode="auto">
            <a:xfrm>
              <a:off x="5297195" y="3639722"/>
              <a:ext cx="185398" cy="503409"/>
            </a:xfrm>
            <a:custGeom>
              <a:avLst/>
              <a:gdLst>
                <a:gd name="T0" fmla="*/ 991 w 1268"/>
                <a:gd name="T1" fmla="*/ 3448 h 3449"/>
                <a:gd name="T2" fmla="*/ 991 w 1268"/>
                <a:gd name="T3" fmla="*/ 3448 h 3449"/>
                <a:gd name="T4" fmla="*/ 807 w 1268"/>
                <a:gd name="T5" fmla="*/ 3364 h 3449"/>
                <a:gd name="T6" fmla="*/ 215 w 1268"/>
                <a:gd name="T7" fmla="*/ 1068 h 3449"/>
                <a:gd name="T8" fmla="*/ 745 w 1268"/>
                <a:gd name="T9" fmla="*/ 100 h 3449"/>
                <a:gd name="T10" fmla="*/ 1098 w 1268"/>
                <a:gd name="T11" fmla="*/ 92 h 3449"/>
                <a:gd name="T12" fmla="*/ 1098 w 1268"/>
                <a:gd name="T13" fmla="*/ 446 h 3449"/>
                <a:gd name="T14" fmla="*/ 1183 w 1268"/>
                <a:gd name="T15" fmla="*/ 3041 h 3449"/>
                <a:gd name="T16" fmla="*/ 1152 w 1268"/>
                <a:gd name="T17" fmla="*/ 3395 h 3449"/>
                <a:gd name="T18" fmla="*/ 991 w 1268"/>
                <a:gd name="T19" fmla="*/ 3448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3449">
                  <a:moveTo>
                    <a:pt x="991" y="3448"/>
                  </a:moveTo>
                  <a:lnTo>
                    <a:pt x="991" y="3448"/>
                  </a:lnTo>
                  <a:cubicBezTo>
                    <a:pt x="922" y="3448"/>
                    <a:pt x="853" y="3418"/>
                    <a:pt x="807" y="3364"/>
                  </a:cubicBezTo>
                  <a:cubicBezTo>
                    <a:pt x="39" y="2450"/>
                    <a:pt x="62" y="1613"/>
                    <a:pt x="215" y="1068"/>
                  </a:cubicBezTo>
                  <a:cubicBezTo>
                    <a:pt x="384" y="484"/>
                    <a:pt x="730" y="115"/>
                    <a:pt x="745" y="100"/>
                  </a:cubicBezTo>
                  <a:cubicBezTo>
                    <a:pt x="845" y="8"/>
                    <a:pt x="999" y="0"/>
                    <a:pt x="1098" y="92"/>
                  </a:cubicBezTo>
                  <a:cubicBezTo>
                    <a:pt x="1190" y="192"/>
                    <a:pt x="1198" y="346"/>
                    <a:pt x="1098" y="446"/>
                  </a:cubicBezTo>
                  <a:cubicBezTo>
                    <a:pt x="1052" y="492"/>
                    <a:pt x="0" y="1636"/>
                    <a:pt x="1183" y="3041"/>
                  </a:cubicBezTo>
                  <a:cubicBezTo>
                    <a:pt x="1267" y="3149"/>
                    <a:pt x="1252" y="3302"/>
                    <a:pt x="1152" y="3395"/>
                  </a:cubicBezTo>
                  <a:cubicBezTo>
                    <a:pt x="1106" y="3433"/>
                    <a:pt x="1045" y="3448"/>
                    <a:pt x="991" y="3448"/>
                  </a:cubicBezTo>
                </a:path>
              </a:pathLst>
            </a:custGeom>
            <a:solidFill>
              <a:schemeClr val="accent3">
                <a:lumMod val="75000"/>
              </a:schemeClr>
            </a:solidFill>
            <a:ln>
              <a:noFill/>
            </a:ln>
            <a:effectLst/>
          </p:spPr>
          <p:txBody>
            <a:bodyPr wrap="none" anchor="ctr"/>
            <a:lstStyle/>
            <a:p>
              <a:pPr defTabSz="228577">
                <a:defRPr/>
              </a:pPr>
              <a:endParaRPr lang="en-US" sz="900">
                <a:solidFill>
                  <a:srgbClr val="272E3A"/>
                </a:solidFill>
                <a:latin typeface="Montserrat Light "/>
              </a:endParaRPr>
            </a:p>
          </p:txBody>
        </p:sp>
        <p:sp>
          <p:nvSpPr>
            <p:cNvPr id="14" name="Freeform 3">
              <a:extLst>
                <a:ext uri="{FF2B5EF4-FFF2-40B4-BE49-F238E27FC236}">
                  <a16:creationId xmlns="" xmlns:a16="http://schemas.microsoft.com/office/drawing/2014/main" id="{87B6CD52-428D-4D43-901C-F214DA33885F}"/>
                </a:ext>
              </a:extLst>
            </p:cNvPr>
            <p:cNvSpPr>
              <a:spLocks noChangeArrowheads="1"/>
            </p:cNvSpPr>
            <p:nvPr/>
          </p:nvSpPr>
          <p:spPr bwMode="auto">
            <a:xfrm>
              <a:off x="5106646" y="3260556"/>
              <a:ext cx="592245" cy="473152"/>
            </a:xfrm>
            <a:custGeom>
              <a:avLst/>
              <a:gdLst>
                <a:gd name="T0" fmla="*/ 1513 w 4055"/>
                <a:gd name="T1" fmla="*/ 3240 h 3241"/>
                <a:gd name="T2" fmla="*/ 1513 w 4055"/>
                <a:gd name="T3" fmla="*/ 3240 h 3241"/>
                <a:gd name="T4" fmla="*/ 990 w 4055"/>
                <a:gd name="T5" fmla="*/ 3148 h 3241"/>
                <a:gd name="T6" fmla="*/ 46 w 4055"/>
                <a:gd name="T7" fmla="*/ 2081 h 3241"/>
                <a:gd name="T8" fmla="*/ 207 w 4055"/>
                <a:gd name="T9" fmla="*/ 1751 h 3241"/>
                <a:gd name="T10" fmla="*/ 537 w 4055"/>
                <a:gd name="T11" fmla="*/ 1912 h 3241"/>
                <a:gd name="T12" fmla="*/ 1167 w 4055"/>
                <a:gd name="T13" fmla="*/ 2657 h 3241"/>
                <a:gd name="T14" fmla="*/ 2526 w 4055"/>
                <a:gd name="T15" fmla="*/ 2419 h 3241"/>
                <a:gd name="T16" fmla="*/ 2795 w 4055"/>
                <a:gd name="T17" fmla="*/ 399 h 3241"/>
                <a:gd name="T18" fmla="*/ 2925 w 4055"/>
                <a:gd name="T19" fmla="*/ 54 h 3241"/>
                <a:gd name="T20" fmla="*/ 3271 w 4055"/>
                <a:gd name="T21" fmla="*/ 184 h 3241"/>
                <a:gd name="T22" fmla="*/ 2826 w 4055"/>
                <a:gd name="T23" fmla="*/ 2849 h 3241"/>
                <a:gd name="T24" fmla="*/ 2810 w 4055"/>
                <a:gd name="T25" fmla="*/ 2856 h 3241"/>
                <a:gd name="T26" fmla="*/ 1513 w 4055"/>
                <a:gd name="T27" fmla="*/ 3240 h 3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5" h="3241">
                  <a:moveTo>
                    <a:pt x="1513" y="3240"/>
                  </a:moveTo>
                  <a:lnTo>
                    <a:pt x="1513" y="3240"/>
                  </a:lnTo>
                  <a:cubicBezTo>
                    <a:pt x="1344" y="3240"/>
                    <a:pt x="1167" y="3217"/>
                    <a:pt x="990" y="3148"/>
                  </a:cubicBezTo>
                  <a:cubicBezTo>
                    <a:pt x="553" y="2995"/>
                    <a:pt x="230" y="2634"/>
                    <a:pt x="46" y="2081"/>
                  </a:cubicBezTo>
                  <a:cubicBezTo>
                    <a:pt x="0" y="1943"/>
                    <a:pt x="69" y="1797"/>
                    <a:pt x="207" y="1751"/>
                  </a:cubicBezTo>
                  <a:cubicBezTo>
                    <a:pt x="345" y="1704"/>
                    <a:pt x="491" y="1774"/>
                    <a:pt x="537" y="1912"/>
                  </a:cubicBezTo>
                  <a:cubicBezTo>
                    <a:pt x="676" y="2311"/>
                    <a:pt x="883" y="2557"/>
                    <a:pt x="1167" y="2657"/>
                  </a:cubicBezTo>
                  <a:cubicBezTo>
                    <a:pt x="1728" y="2864"/>
                    <a:pt x="2450" y="2465"/>
                    <a:pt x="2526" y="2419"/>
                  </a:cubicBezTo>
                  <a:cubicBezTo>
                    <a:pt x="3402" y="1781"/>
                    <a:pt x="2803" y="414"/>
                    <a:pt x="2795" y="399"/>
                  </a:cubicBezTo>
                  <a:cubicBezTo>
                    <a:pt x="2734" y="269"/>
                    <a:pt x="2795" y="115"/>
                    <a:pt x="2925" y="54"/>
                  </a:cubicBezTo>
                  <a:cubicBezTo>
                    <a:pt x="3056" y="0"/>
                    <a:pt x="3210" y="54"/>
                    <a:pt x="3271" y="184"/>
                  </a:cubicBezTo>
                  <a:cubicBezTo>
                    <a:pt x="3302" y="261"/>
                    <a:pt x="4054" y="1966"/>
                    <a:pt x="2826" y="2849"/>
                  </a:cubicBezTo>
                  <a:cubicBezTo>
                    <a:pt x="2818" y="2849"/>
                    <a:pt x="2810" y="2856"/>
                    <a:pt x="2810" y="2856"/>
                  </a:cubicBezTo>
                  <a:cubicBezTo>
                    <a:pt x="2780" y="2880"/>
                    <a:pt x="2181" y="3240"/>
                    <a:pt x="1513" y="3240"/>
                  </a:cubicBezTo>
                </a:path>
              </a:pathLst>
            </a:custGeom>
            <a:solidFill>
              <a:schemeClr val="accent3">
                <a:lumMod val="75000"/>
              </a:schemeClr>
            </a:solidFill>
            <a:ln>
              <a:noFill/>
            </a:ln>
            <a:effectLst/>
          </p:spPr>
          <p:txBody>
            <a:bodyPr wrap="none" anchor="ctr"/>
            <a:lstStyle/>
            <a:p>
              <a:pPr defTabSz="228577">
                <a:defRPr/>
              </a:pPr>
              <a:endParaRPr lang="en-US" sz="900" dirty="0">
                <a:solidFill>
                  <a:srgbClr val="272E3A"/>
                </a:solidFill>
                <a:latin typeface="Montserrat Light "/>
              </a:endParaRPr>
            </a:p>
          </p:txBody>
        </p:sp>
        <p:sp>
          <p:nvSpPr>
            <p:cNvPr id="15" name="Freeform 4">
              <a:extLst>
                <a:ext uri="{FF2B5EF4-FFF2-40B4-BE49-F238E27FC236}">
                  <a16:creationId xmlns="" xmlns:a16="http://schemas.microsoft.com/office/drawing/2014/main" id="{AA42923C-152A-E043-A75E-55B7113BEF44}"/>
                </a:ext>
              </a:extLst>
            </p:cNvPr>
            <p:cNvSpPr>
              <a:spLocks noChangeArrowheads="1"/>
            </p:cNvSpPr>
            <p:nvPr/>
          </p:nvSpPr>
          <p:spPr bwMode="auto">
            <a:xfrm>
              <a:off x="5729792" y="3465910"/>
              <a:ext cx="388178" cy="480234"/>
            </a:xfrm>
            <a:custGeom>
              <a:avLst/>
              <a:gdLst>
                <a:gd name="T0" fmla="*/ 2166 w 2658"/>
                <a:gd name="T1" fmla="*/ 3287 h 3288"/>
                <a:gd name="T2" fmla="*/ 2166 w 2658"/>
                <a:gd name="T3" fmla="*/ 3287 h 3288"/>
                <a:gd name="T4" fmla="*/ 469 w 2658"/>
                <a:gd name="T5" fmla="*/ 2097 h 3288"/>
                <a:gd name="T6" fmla="*/ 968 w 2658"/>
                <a:gd name="T7" fmla="*/ 84 h 3288"/>
                <a:gd name="T8" fmla="*/ 1337 w 2658"/>
                <a:gd name="T9" fmla="*/ 138 h 3288"/>
                <a:gd name="T10" fmla="*/ 1283 w 2658"/>
                <a:gd name="T11" fmla="*/ 507 h 3288"/>
                <a:gd name="T12" fmla="*/ 937 w 2658"/>
                <a:gd name="T13" fmla="*/ 1866 h 3288"/>
                <a:gd name="T14" fmla="*/ 945 w 2658"/>
                <a:gd name="T15" fmla="*/ 1874 h 3288"/>
                <a:gd name="T16" fmla="*/ 2320 w 2658"/>
                <a:gd name="T17" fmla="*/ 2749 h 3288"/>
                <a:gd name="T18" fmla="*/ 2627 w 2658"/>
                <a:gd name="T19" fmla="*/ 2949 h 3288"/>
                <a:gd name="T20" fmla="*/ 2427 w 2658"/>
                <a:gd name="T21" fmla="*/ 3264 h 3288"/>
                <a:gd name="T22" fmla="*/ 2166 w 2658"/>
                <a:gd name="T23" fmla="*/ 3287 h 3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8" h="3288">
                  <a:moveTo>
                    <a:pt x="2166" y="3287"/>
                  </a:moveTo>
                  <a:lnTo>
                    <a:pt x="2166" y="3287"/>
                  </a:lnTo>
                  <a:cubicBezTo>
                    <a:pt x="1667" y="3287"/>
                    <a:pt x="899" y="3041"/>
                    <a:pt x="469" y="2097"/>
                  </a:cubicBezTo>
                  <a:cubicBezTo>
                    <a:pt x="0" y="1160"/>
                    <a:pt x="592" y="376"/>
                    <a:pt x="968" y="84"/>
                  </a:cubicBezTo>
                  <a:cubicBezTo>
                    <a:pt x="1083" y="0"/>
                    <a:pt x="1245" y="23"/>
                    <a:pt x="1337" y="138"/>
                  </a:cubicBezTo>
                  <a:cubicBezTo>
                    <a:pt x="1421" y="254"/>
                    <a:pt x="1398" y="415"/>
                    <a:pt x="1283" y="507"/>
                  </a:cubicBezTo>
                  <a:cubicBezTo>
                    <a:pt x="1252" y="530"/>
                    <a:pt x="546" y="1083"/>
                    <a:pt x="937" y="1866"/>
                  </a:cubicBezTo>
                  <a:cubicBezTo>
                    <a:pt x="937" y="1866"/>
                    <a:pt x="937" y="1874"/>
                    <a:pt x="945" y="1874"/>
                  </a:cubicBezTo>
                  <a:cubicBezTo>
                    <a:pt x="1413" y="2918"/>
                    <a:pt x="2312" y="2749"/>
                    <a:pt x="2320" y="2749"/>
                  </a:cubicBezTo>
                  <a:cubicBezTo>
                    <a:pt x="2465" y="2718"/>
                    <a:pt x="2604" y="2811"/>
                    <a:pt x="2627" y="2949"/>
                  </a:cubicBezTo>
                  <a:cubicBezTo>
                    <a:pt x="2657" y="3095"/>
                    <a:pt x="2565" y="3233"/>
                    <a:pt x="2427" y="3264"/>
                  </a:cubicBezTo>
                  <a:cubicBezTo>
                    <a:pt x="2350" y="3271"/>
                    <a:pt x="2266" y="3287"/>
                    <a:pt x="2166" y="3287"/>
                  </a:cubicBezTo>
                </a:path>
              </a:pathLst>
            </a:custGeom>
            <a:solidFill>
              <a:schemeClr val="accent3">
                <a:lumMod val="75000"/>
              </a:schemeClr>
            </a:solidFill>
            <a:ln>
              <a:noFill/>
            </a:ln>
            <a:effectLst/>
          </p:spPr>
          <p:txBody>
            <a:bodyPr wrap="none" anchor="ctr"/>
            <a:lstStyle/>
            <a:p>
              <a:pPr defTabSz="228577">
                <a:defRPr/>
              </a:pPr>
              <a:endParaRPr lang="en-US" sz="900">
                <a:solidFill>
                  <a:srgbClr val="272E3A"/>
                </a:solidFill>
                <a:latin typeface="Montserrat Light "/>
              </a:endParaRPr>
            </a:p>
          </p:txBody>
        </p:sp>
        <p:sp>
          <p:nvSpPr>
            <p:cNvPr id="16" name="Freeform 5">
              <a:extLst>
                <a:ext uri="{FF2B5EF4-FFF2-40B4-BE49-F238E27FC236}">
                  <a16:creationId xmlns="" xmlns:a16="http://schemas.microsoft.com/office/drawing/2014/main" id="{1887AC13-DDFA-624C-A663-B14A066A53D4}"/>
                </a:ext>
              </a:extLst>
            </p:cNvPr>
            <p:cNvSpPr>
              <a:spLocks noChangeArrowheads="1"/>
            </p:cNvSpPr>
            <p:nvPr/>
          </p:nvSpPr>
          <p:spPr bwMode="auto">
            <a:xfrm>
              <a:off x="4829836" y="2897482"/>
              <a:ext cx="1797336" cy="1532757"/>
            </a:xfrm>
            <a:custGeom>
              <a:avLst/>
              <a:gdLst>
                <a:gd name="T0" fmla="*/ 2549 w 12310"/>
                <a:gd name="T1" fmla="*/ 10497 h 10498"/>
                <a:gd name="T2" fmla="*/ 2549 w 12310"/>
                <a:gd name="T3" fmla="*/ 10497 h 10498"/>
                <a:gd name="T4" fmla="*/ 1213 w 12310"/>
                <a:gd name="T5" fmla="*/ 8984 h 10498"/>
                <a:gd name="T6" fmla="*/ 799 w 12310"/>
                <a:gd name="T7" fmla="*/ 8109 h 10498"/>
                <a:gd name="T8" fmla="*/ 84 w 12310"/>
                <a:gd name="T9" fmla="*/ 5813 h 10498"/>
                <a:gd name="T10" fmla="*/ 845 w 12310"/>
                <a:gd name="T11" fmla="*/ 2611 h 10498"/>
                <a:gd name="T12" fmla="*/ 6289 w 12310"/>
                <a:gd name="T13" fmla="*/ 0 h 10498"/>
                <a:gd name="T14" fmla="*/ 8777 w 12310"/>
                <a:gd name="T15" fmla="*/ 453 h 10498"/>
                <a:gd name="T16" fmla="*/ 12101 w 12310"/>
                <a:gd name="T17" fmla="*/ 3332 h 10498"/>
                <a:gd name="T18" fmla="*/ 11856 w 12310"/>
                <a:gd name="T19" fmla="*/ 5191 h 10498"/>
                <a:gd name="T20" fmla="*/ 7787 w 12310"/>
                <a:gd name="T21" fmla="*/ 7341 h 10498"/>
                <a:gd name="T22" fmla="*/ 4892 w 12310"/>
                <a:gd name="T23" fmla="*/ 8608 h 10498"/>
                <a:gd name="T24" fmla="*/ 4354 w 12310"/>
                <a:gd name="T25" fmla="*/ 8562 h 10498"/>
                <a:gd name="T26" fmla="*/ 3041 w 12310"/>
                <a:gd name="T27" fmla="*/ 10374 h 10498"/>
                <a:gd name="T28" fmla="*/ 2549 w 12310"/>
                <a:gd name="T29" fmla="*/ 10497 h 10498"/>
                <a:gd name="T30" fmla="*/ 6289 w 12310"/>
                <a:gd name="T31" fmla="*/ 522 h 10498"/>
                <a:gd name="T32" fmla="*/ 6289 w 12310"/>
                <a:gd name="T33" fmla="*/ 522 h 10498"/>
                <a:gd name="T34" fmla="*/ 1290 w 12310"/>
                <a:gd name="T35" fmla="*/ 2880 h 10498"/>
                <a:gd name="T36" fmla="*/ 1229 w 12310"/>
                <a:gd name="T37" fmla="*/ 7817 h 10498"/>
                <a:gd name="T38" fmla="*/ 1697 w 12310"/>
                <a:gd name="T39" fmla="*/ 8785 h 10498"/>
                <a:gd name="T40" fmla="*/ 2549 w 12310"/>
                <a:gd name="T41" fmla="*/ 9975 h 10498"/>
                <a:gd name="T42" fmla="*/ 2818 w 12310"/>
                <a:gd name="T43" fmla="*/ 9898 h 10498"/>
                <a:gd name="T44" fmla="*/ 3870 w 12310"/>
                <a:gd name="T45" fmla="*/ 8232 h 10498"/>
                <a:gd name="T46" fmla="*/ 3978 w 12310"/>
                <a:gd name="T47" fmla="*/ 8032 h 10498"/>
                <a:gd name="T48" fmla="*/ 4208 w 12310"/>
                <a:gd name="T49" fmla="*/ 7994 h 10498"/>
                <a:gd name="T50" fmla="*/ 4892 w 12310"/>
                <a:gd name="T51" fmla="*/ 8086 h 10498"/>
                <a:gd name="T52" fmla="*/ 7472 w 12310"/>
                <a:gd name="T53" fmla="*/ 6911 h 10498"/>
                <a:gd name="T54" fmla="*/ 7626 w 12310"/>
                <a:gd name="T55" fmla="*/ 6834 h 10498"/>
                <a:gd name="T56" fmla="*/ 11410 w 12310"/>
                <a:gd name="T57" fmla="*/ 4907 h 10498"/>
                <a:gd name="T58" fmla="*/ 11602 w 12310"/>
                <a:gd name="T59" fmla="*/ 3494 h 10498"/>
                <a:gd name="T60" fmla="*/ 8601 w 12310"/>
                <a:gd name="T61" fmla="*/ 944 h 10498"/>
                <a:gd name="T62" fmla="*/ 8585 w 12310"/>
                <a:gd name="T63" fmla="*/ 944 h 10498"/>
                <a:gd name="T64" fmla="*/ 6289 w 12310"/>
                <a:gd name="T65" fmla="*/ 522 h 10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10" h="10498">
                  <a:moveTo>
                    <a:pt x="2549" y="10497"/>
                  </a:moveTo>
                  <a:lnTo>
                    <a:pt x="2549" y="10497"/>
                  </a:lnTo>
                  <a:cubicBezTo>
                    <a:pt x="1835" y="10497"/>
                    <a:pt x="1521" y="9729"/>
                    <a:pt x="1213" y="8984"/>
                  </a:cubicBezTo>
                  <a:cubicBezTo>
                    <a:pt x="1083" y="8669"/>
                    <a:pt x="952" y="8339"/>
                    <a:pt x="799" y="8109"/>
                  </a:cubicBezTo>
                  <a:cubicBezTo>
                    <a:pt x="415" y="7533"/>
                    <a:pt x="154" y="6673"/>
                    <a:pt x="84" y="5813"/>
                  </a:cubicBezTo>
                  <a:cubicBezTo>
                    <a:pt x="0" y="4676"/>
                    <a:pt x="261" y="3563"/>
                    <a:pt x="845" y="2611"/>
                  </a:cubicBezTo>
                  <a:cubicBezTo>
                    <a:pt x="1789" y="1052"/>
                    <a:pt x="3978" y="0"/>
                    <a:pt x="6289" y="0"/>
                  </a:cubicBezTo>
                  <a:cubicBezTo>
                    <a:pt x="7172" y="0"/>
                    <a:pt x="8009" y="153"/>
                    <a:pt x="8777" y="453"/>
                  </a:cubicBezTo>
                  <a:cubicBezTo>
                    <a:pt x="8953" y="514"/>
                    <a:pt x="11495" y="1413"/>
                    <a:pt x="12101" y="3332"/>
                  </a:cubicBezTo>
                  <a:cubicBezTo>
                    <a:pt x="12309" y="3962"/>
                    <a:pt x="12217" y="4607"/>
                    <a:pt x="11856" y="5191"/>
                  </a:cubicBezTo>
                  <a:cubicBezTo>
                    <a:pt x="11195" y="6243"/>
                    <a:pt x="9636" y="7065"/>
                    <a:pt x="7787" y="7341"/>
                  </a:cubicBezTo>
                  <a:cubicBezTo>
                    <a:pt x="7503" y="7610"/>
                    <a:pt x="6343" y="8608"/>
                    <a:pt x="4892" y="8608"/>
                  </a:cubicBezTo>
                  <a:cubicBezTo>
                    <a:pt x="4715" y="8608"/>
                    <a:pt x="4531" y="8593"/>
                    <a:pt x="4354" y="8562"/>
                  </a:cubicBezTo>
                  <a:cubicBezTo>
                    <a:pt x="4254" y="9038"/>
                    <a:pt x="3962" y="9936"/>
                    <a:pt x="3041" y="10374"/>
                  </a:cubicBezTo>
                  <a:cubicBezTo>
                    <a:pt x="2872" y="10451"/>
                    <a:pt x="2703" y="10497"/>
                    <a:pt x="2549" y="10497"/>
                  </a:cubicBezTo>
                  <a:close/>
                  <a:moveTo>
                    <a:pt x="6289" y="522"/>
                  </a:moveTo>
                  <a:lnTo>
                    <a:pt x="6289" y="522"/>
                  </a:lnTo>
                  <a:cubicBezTo>
                    <a:pt x="4185" y="522"/>
                    <a:pt x="2127" y="1489"/>
                    <a:pt x="1290" y="2880"/>
                  </a:cubicBezTo>
                  <a:cubicBezTo>
                    <a:pt x="138" y="4784"/>
                    <a:pt x="645" y="6919"/>
                    <a:pt x="1229" y="7817"/>
                  </a:cubicBezTo>
                  <a:cubicBezTo>
                    <a:pt x="1413" y="8093"/>
                    <a:pt x="1559" y="8447"/>
                    <a:pt x="1697" y="8785"/>
                  </a:cubicBezTo>
                  <a:cubicBezTo>
                    <a:pt x="1935" y="9368"/>
                    <a:pt x="2189" y="9975"/>
                    <a:pt x="2549" y="9975"/>
                  </a:cubicBezTo>
                  <a:cubicBezTo>
                    <a:pt x="2626" y="9975"/>
                    <a:pt x="2719" y="9944"/>
                    <a:pt x="2818" y="9898"/>
                  </a:cubicBezTo>
                  <a:cubicBezTo>
                    <a:pt x="3794" y="9437"/>
                    <a:pt x="3870" y="8239"/>
                    <a:pt x="3870" y="8232"/>
                  </a:cubicBezTo>
                  <a:cubicBezTo>
                    <a:pt x="3878" y="8147"/>
                    <a:pt x="3916" y="8078"/>
                    <a:pt x="3978" y="8032"/>
                  </a:cubicBezTo>
                  <a:cubicBezTo>
                    <a:pt x="4047" y="7986"/>
                    <a:pt x="4131" y="7971"/>
                    <a:pt x="4208" y="7994"/>
                  </a:cubicBezTo>
                  <a:cubicBezTo>
                    <a:pt x="4431" y="8055"/>
                    <a:pt x="4661" y="8086"/>
                    <a:pt x="4892" y="8086"/>
                  </a:cubicBezTo>
                  <a:cubicBezTo>
                    <a:pt x="6312" y="8086"/>
                    <a:pt x="7464" y="6919"/>
                    <a:pt x="7472" y="6911"/>
                  </a:cubicBezTo>
                  <a:cubicBezTo>
                    <a:pt x="7518" y="6873"/>
                    <a:pt x="7572" y="6842"/>
                    <a:pt x="7626" y="6834"/>
                  </a:cubicBezTo>
                  <a:cubicBezTo>
                    <a:pt x="9345" y="6596"/>
                    <a:pt x="10827" y="5836"/>
                    <a:pt x="11410" y="4907"/>
                  </a:cubicBezTo>
                  <a:cubicBezTo>
                    <a:pt x="11694" y="4454"/>
                    <a:pt x="11764" y="3977"/>
                    <a:pt x="11602" y="3494"/>
                  </a:cubicBezTo>
                  <a:cubicBezTo>
                    <a:pt x="11065" y="1797"/>
                    <a:pt x="8624" y="952"/>
                    <a:pt x="8601" y="944"/>
                  </a:cubicBezTo>
                  <a:cubicBezTo>
                    <a:pt x="8601" y="944"/>
                    <a:pt x="8593" y="944"/>
                    <a:pt x="8585" y="944"/>
                  </a:cubicBezTo>
                  <a:cubicBezTo>
                    <a:pt x="7879" y="668"/>
                    <a:pt x="7111" y="522"/>
                    <a:pt x="6289" y="522"/>
                  </a:cubicBezTo>
                  <a:close/>
                </a:path>
              </a:pathLst>
            </a:custGeom>
            <a:solidFill>
              <a:schemeClr val="accent3">
                <a:lumMod val="75000"/>
              </a:schemeClr>
            </a:solidFill>
            <a:ln>
              <a:noFill/>
            </a:ln>
            <a:effectLst/>
          </p:spPr>
          <p:txBody>
            <a:bodyPr wrap="none" anchor="ctr"/>
            <a:lstStyle/>
            <a:p>
              <a:pPr defTabSz="228577">
                <a:defRPr/>
              </a:pPr>
              <a:endParaRPr lang="en-US" sz="900">
                <a:solidFill>
                  <a:srgbClr val="272E3A"/>
                </a:solidFill>
                <a:latin typeface="Montserrat Light "/>
              </a:endParaRPr>
            </a:p>
          </p:txBody>
        </p:sp>
        <p:sp>
          <p:nvSpPr>
            <p:cNvPr id="17" name="Freeform 6">
              <a:extLst>
                <a:ext uri="{FF2B5EF4-FFF2-40B4-BE49-F238E27FC236}">
                  <a16:creationId xmlns="" xmlns:a16="http://schemas.microsoft.com/office/drawing/2014/main" id="{7B4D84CD-32D8-5648-8FF5-440CC8B897F6}"/>
                </a:ext>
              </a:extLst>
            </p:cNvPr>
            <p:cNvSpPr>
              <a:spLocks noChangeArrowheads="1"/>
            </p:cNvSpPr>
            <p:nvPr/>
          </p:nvSpPr>
          <p:spPr bwMode="auto">
            <a:xfrm>
              <a:off x="5481950" y="2891045"/>
              <a:ext cx="765413" cy="606408"/>
            </a:xfrm>
            <a:custGeom>
              <a:avLst/>
              <a:gdLst>
                <a:gd name="T0" fmla="*/ 4960 w 5245"/>
                <a:gd name="T1" fmla="*/ 4154 h 4155"/>
                <a:gd name="T2" fmla="*/ 4960 w 5245"/>
                <a:gd name="T3" fmla="*/ 4154 h 4155"/>
                <a:gd name="T4" fmla="*/ 4768 w 5245"/>
                <a:gd name="T5" fmla="*/ 4070 h 4155"/>
                <a:gd name="T6" fmla="*/ 2849 w 5245"/>
                <a:gd name="T7" fmla="*/ 3839 h 4155"/>
                <a:gd name="T8" fmla="*/ 2826 w 5245"/>
                <a:gd name="T9" fmla="*/ 3839 h 4155"/>
                <a:gd name="T10" fmla="*/ 438 w 5245"/>
                <a:gd name="T11" fmla="*/ 3340 h 4155"/>
                <a:gd name="T12" fmla="*/ 69 w 5245"/>
                <a:gd name="T13" fmla="*/ 2088 h 4155"/>
                <a:gd name="T14" fmla="*/ 2120 w 5245"/>
                <a:gd name="T15" fmla="*/ 153 h 4155"/>
                <a:gd name="T16" fmla="*/ 2350 w 5245"/>
                <a:gd name="T17" fmla="*/ 437 h 4155"/>
                <a:gd name="T18" fmla="*/ 2066 w 5245"/>
                <a:gd name="T19" fmla="*/ 675 h 4155"/>
                <a:gd name="T20" fmla="*/ 1398 w 5245"/>
                <a:gd name="T21" fmla="*/ 814 h 4155"/>
                <a:gd name="T22" fmla="*/ 592 w 5245"/>
                <a:gd name="T23" fmla="*/ 2165 h 4155"/>
                <a:gd name="T24" fmla="*/ 807 w 5245"/>
                <a:gd name="T25" fmla="*/ 2971 h 4155"/>
                <a:gd name="T26" fmla="*/ 2734 w 5245"/>
                <a:gd name="T27" fmla="*/ 3325 h 4155"/>
                <a:gd name="T28" fmla="*/ 5144 w 5245"/>
                <a:gd name="T29" fmla="*/ 3716 h 4155"/>
                <a:gd name="T30" fmla="*/ 5137 w 5245"/>
                <a:gd name="T31" fmla="*/ 4085 h 4155"/>
                <a:gd name="T32" fmla="*/ 4960 w 5245"/>
                <a:gd name="T33" fmla="*/ 4154 h 4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5" h="4155">
                  <a:moveTo>
                    <a:pt x="4960" y="4154"/>
                  </a:moveTo>
                  <a:lnTo>
                    <a:pt x="4960" y="4154"/>
                  </a:lnTo>
                  <a:cubicBezTo>
                    <a:pt x="4883" y="4154"/>
                    <a:pt x="4814" y="4123"/>
                    <a:pt x="4768" y="4070"/>
                  </a:cubicBezTo>
                  <a:cubicBezTo>
                    <a:pt x="4331" y="3593"/>
                    <a:pt x="3233" y="3739"/>
                    <a:pt x="2849" y="3839"/>
                  </a:cubicBezTo>
                  <a:cubicBezTo>
                    <a:pt x="2842" y="3839"/>
                    <a:pt x="2834" y="3839"/>
                    <a:pt x="2826" y="3839"/>
                  </a:cubicBezTo>
                  <a:cubicBezTo>
                    <a:pt x="2757" y="3855"/>
                    <a:pt x="1183" y="4077"/>
                    <a:pt x="438" y="3340"/>
                  </a:cubicBezTo>
                  <a:cubicBezTo>
                    <a:pt x="123" y="3033"/>
                    <a:pt x="0" y="2610"/>
                    <a:pt x="69" y="2088"/>
                  </a:cubicBezTo>
                  <a:cubicBezTo>
                    <a:pt x="353" y="0"/>
                    <a:pt x="2104" y="153"/>
                    <a:pt x="2120" y="153"/>
                  </a:cubicBezTo>
                  <a:cubicBezTo>
                    <a:pt x="2266" y="169"/>
                    <a:pt x="2366" y="299"/>
                    <a:pt x="2350" y="437"/>
                  </a:cubicBezTo>
                  <a:cubicBezTo>
                    <a:pt x="2342" y="583"/>
                    <a:pt x="2212" y="691"/>
                    <a:pt x="2066" y="675"/>
                  </a:cubicBezTo>
                  <a:cubicBezTo>
                    <a:pt x="2058" y="675"/>
                    <a:pt x="1736" y="645"/>
                    <a:pt x="1398" y="814"/>
                  </a:cubicBezTo>
                  <a:cubicBezTo>
                    <a:pt x="953" y="1036"/>
                    <a:pt x="676" y="1489"/>
                    <a:pt x="592" y="2165"/>
                  </a:cubicBezTo>
                  <a:cubicBezTo>
                    <a:pt x="538" y="2518"/>
                    <a:pt x="607" y="2780"/>
                    <a:pt x="807" y="2971"/>
                  </a:cubicBezTo>
                  <a:cubicBezTo>
                    <a:pt x="1267" y="3425"/>
                    <a:pt x="2342" y="3386"/>
                    <a:pt x="2734" y="3325"/>
                  </a:cubicBezTo>
                  <a:cubicBezTo>
                    <a:pt x="2903" y="3286"/>
                    <a:pt x="4438" y="2948"/>
                    <a:pt x="5144" y="3716"/>
                  </a:cubicBezTo>
                  <a:cubicBezTo>
                    <a:pt x="5244" y="3816"/>
                    <a:pt x="5236" y="3985"/>
                    <a:pt x="5137" y="4085"/>
                  </a:cubicBezTo>
                  <a:cubicBezTo>
                    <a:pt x="5083" y="4131"/>
                    <a:pt x="5021" y="4154"/>
                    <a:pt x="4960" y="4154"/>
                  </a:cubicBezTo>
                </a:path>
              </a:pathLst>
            </a:custGeom>
            <a:solidFill>
              <a:schemeClr val="accent3">
                <a:lumMod val="75000"/>
              </a:schemeClr>
            </a:solidFill>
            <a:ln>
              <a:noFill/>
            </a:ln>
            <a:effectLst/>
          </p:spPr>
          <p:txBody>
            <a:bodyPr wrap="none" anchor="ctr"/>
            <a:lstStyle/>
            <a:p>
              <a:pPr defTabSz="228577">
                <a:defRPr/>
              </a:pPr>
              <a:endParaRPr lang="en-US" sz="900">
                <a:solidFill>
                  <a:srgbClr val="272E3A"/>
                </a:solidFill>
                <a:latin typeface="Montserrat Light "/>
              </a:endParaRPr>
            </a:p>
          </p:txBody>
        </p:sp>
      </p:grpSp>
      <p:sp>
        <p:nvSpPr>
          <p:cNvPr id="18" name="Rectángulo">
            <a:extLst>
              <a:ext uri="{FF2B5EF4-FFF2-40B4-BE49-F238E27FC236}">
                <a16:creationId xmlns="" xmlns:a16="http://schemas.microsoft.com/office/drawing/2014/main" id="{E715DAE7-3875-A149-893C-328149E4AD50}"/>
              </a:ext>
            </a:extLst>
          </p:cNvPr>
          <p:cNvSpPr/>
          <p:nvPr/>
        </p:nvSpPr>
        <p:spPr>
          <a:xfrm flipV="1">
            <a:off x="456201" y="947589"/>
            <a:ext cx="5761423" cy="57918"/>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sp>
        <p:nvSpPr>
          <p:cNvPr id="19" name="Llamada de flecha a la izquierda 18">
            <a:hlinkClick r:id="rId8"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3382432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
            <a:extLst>
              <a:ext uri="{FF2B5EF4-FFF2-40B4-BE49-F238E27FC236}">
                <a16:creationId xmlns:a16="http://schemas.microsoft.com/office/drawing/2014/main" xmlns="" id="{4BC9D00C-347B-4631-A9A2-EAA5F7A772EE}"/>
              </a:ext>
            </a:extLst>
          </p:cNvPr>
          <p:cNvSpPr>
            <a:spLocks noGrp="1"/>
          </p:cNvSpPr>
          <p:nvPr>
            <p:ph type="title"/>
          </p:nvPr>
        </p:nvSpPr>
        <p:spPr>
          <a:xfrm>
            <a:off x="497710" y="-51516"/>
            <a:ext cx="6650065" cy="853106"/>
          </a:xfrm>
        </p:spPr>
        <p:txBody>
          <a:bodyPr>
            <a:normAutofit/>
          </a:bodyPr>
          <a:lstStyle/>
          <a:p>
            <a:r>
              <a:rPr lang="es-EC" sz="3600" dirty="0">
                <a:cs typeface="Times New Roman" panose="02020603050405020304" pitchFamily="18" charset="0"/>
              </a:rPr>
              <a:t>Capitulo </a:t>
            </a:r>
            <a:r>
              <a:rPr lang="es-EC" sz="3600" dirty="0" smtClean="0">
                <a:cs typeface="Times New Roman" panose="02020603050405020304" pitchFamily="18" charset="0"/>
              </a:rPr>
              <a:t>II</a:t>
            </a:r>
            <a:r>
              <a:rPr lang="es-EC" sz="3600" dirty="0">
                <a:cs typeface="Times New Roman" panose="02020603050405020304" pitchFamily="18" charset="0"/>
              </a:rPr>
              <a:t>: Marco referencial </a:t>
            </a:r>
          </a:p>
        </p:txBody>
      </p:sp>
      <p:sp>
        <p:nvSpPr>
          <p:cNvPr id="21" name="Rectángulo 20">
            <a:extLst>
              <a:ext uri="{FF2B5EF4-FFF2-40B4-BE49-F238E27FC236}">
                <a16:creationId xmlns:a16="http://schemas.microsoft.com/office/drawing/2014/main" xmlns="" id="{47178B16-BF93-411D-B54D-D2870DF0FD2E}"/>
              </a:ext>
            </a:extLst>
          </p:cNvPr>
          <p:cNvSpPr/>
          <p:nvPr/>
        </p:nvSpPr>
        <p:spPr>
          <a:xfrm>
            <a:off x="0" y="0"/>
            <a:ext cx="303143" cy="6858000"/>
          </a:xfrm>
          <a:prstGeom prst="rect">
            <a:avLst/>
          </a:prstGeom>
          <a:blipFill>
            <a:blip r:embed="rId2"/>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41" name="Rectángulo">
            <a:extLst>
              <a:ext uri="{FF2B5EF4-FFF2-40B4-BE49-F238E27FC236}">
                <a16:creationId xmlns="" xmlns:a16="http://schemas.microsoft.com/office/drawing/2014/main" id="{E715DAE7-3875-A149-893C-328149E4AD50}"/>
              </a:ext>
            </a:extLst>
          </p:cNvPr>
          <p:cNvSpPr/>
          <p:nvPr/>
        </p:nvSpPr>
        <p:spPr>
          <a:xfrm>
            <a:off x="1437867" y="1951112"/>
            <a:ext cx="3000969" cy="289811"/>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r>
              <a:rPr lang="es-EC" sz="2000" dirty="0" smtClean="0">
                <a:solidFill>
                  <a:schemeClr val="bg1"/>
                </a:solidFill>
              </a:rPr>
              <a:t>Experiencia de compra</a:t>
            </a:r>
            <a:endParaRPr sz="2000" dirty="0">
              <a:solidFill>
                <a:schemeClr val="bg1"/>
              </a:solidFill>
            </a:endParaRPr>
          </a:p>
        </p:txBody>
      </p:sp>
      <p:sp>
        <p:nvSpPr>
          <p:cNvPr id="142" name="1">
            <a:extLst>
              <a:ext uri="{FF2B5EF4-FFF2-40B4-BE49-F238E27FC236}">
                <a16:creationId xmlns="" xmlns:a16="http://schemas.microsoft.com/office/drawing/2014/main" id="{EB328012-86E4-8D41-9168-813D6E45CB81}"/>
              </a:ext>
            </a:extLst>
          </p:cNvPr>
          <p:cNvSpPr txBox="1"/>
          <p:nvPr/>
        </p:nvSpPr>
        <p:spPr>
          <a:xfrm>
            <a:off x="1437867" y="4098762"/>
            <a:ext cx="2985974" cy="281933"/>
          </a:xfrm>
          <a:prstGeom prst="rect">
            <a:avLst/>
          </a:prstGeom>
          <a:solidFill>
            <a:srgbClr val="FFC000"/>
          </a:solidFill>
          <a:ln w="12700">
            <a:solidFill>
              <a:srgbClr val="FFC000"/>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914400">
              <a:defRPr sz="4800">
                <a:solidFill>
                  <a:srgbClr val="FFFFFF"/>
                </a:solidFill>
                <a:latin typeface="Helvetica"/>
                <a:ea typeface="Helvetica"/>
                <a:cs typeface="Helvetica"/>
                <a:sym typeface="Helvetica"/>
              </a:defRPr>
            </a:lvl1pPr>
          </a:lstStyle>
          <a:p>
            <a:pPr algn="ctr">
              <a:defRPr>
                <a:solidFill>
                  <a:srgbClr val="000000"/>
                </a:solidFill>
                <a:latin typeface="Calibri"/>
                <a:ea typeface="Calibri"/>
                <a:cs typeface="Calibri"/>
                <a:sym typeface="Calibri"/>
              </a:defRPr>
            </a:pPr>
            <a:r>
              <a:rPr lang="es-EC" sz="2000" dirty="0" smtClean="0">
                <a:solidFill>
                  <a:schemeClr val="bg1"/>
                </a:solidFill>
                <a:latin typeface="+mj-lt"/>
              </a:rPr>
              <a:t>Experiencia de compra</a:t>
            </a:r>
            <a:endParaRPr sz="2000" dirty="0">
              <a:solidFill>
                <a:schemeClr val="bg1"/>
              </a:solidFill>
              <a:latin typeface="+mj-lt"/>
              <a:sym typeface="Helvetica"/>
            </a:endParaRPr>
          </a:p>
        </p:txBody>
      </p:sp>
      <p:sp>
        <p:nvSpPr>
          <p:cNvPr id="4" name="Rectángulo 3"/>
          <p:cNvSpPr/>
          <p:nvPr/>
        </p:nvSpPr>
        <p:spPr>
          <a:xfrm>
            <a:off x="948689" y="869036"/>
            <a:ext cx="4559299" cy="1031051"/>
          </a:xfrm>
          <a:prstGeom prst="rect">
            <a:avLst/>
          </a:prstGeom>
        </p:spPr>
        <p:txBody>
          <a:bodyPr wrap="square">
            <a:spAutoFit/>
          </a:bodyPr>
          <a:lstStyle/>
          <a:p>
            <a:pPr algn="ctr" defTabSz="1066800">
              <a:lnSpc>
                <a:spcPct val="90000"/>
              </a:lnSpc>
              <a:spcBef>
                <a:spcPct val="0"/>
              </a:spcBef>
              <a:spcAft>
                <a:spcPct val="35000"/>
              </a:spcAft>
            </a:pPr>
            <a:r>
              <a:rPr lang="es-EC" sz="2000" dirty="0" err="1">
                <a:ea typeface="Calibri" panose="020F0502020204030204" pitchFamily="34" charset="0"/>
              </a:rPr>
              <a:t>Arghya</a:t>
            </a:r>
            <a:r>
              <a:rPr lang="es-EC" sz="2000" dirty="0">
                <a:ea typeface="Calibri" panose="020F0502020204030204" pitchFamily="34" charset="0"/>
              </a:rPr>
              <a:t> et al. (2019) </a:t>
            </a:r>
            <a:endParaRPr lang="es-EC" sz="2000" dirty="0"/>
          </a:p>
          <a:p>
            <a:pPr algn="ctr" defTabSz="1066800">
              <a:lnSpc>
                <a:spcPct val="90000"/>
              </a:lnSpc>
              <a:spcBef>
                <a:spcPct val="0"/>
              </a:spcBef>
              <a:spcAft>
                <a:spcPct val="35000"/>
              </a:spcAft>
            </a:pPr>
            <a:r>
              <a:rPr lang="es-EC" sz="2000" dirty="0" smtClean="0">
                <a:latin typeface="+mj-lt"/>
                <a:cs typeface="Times New Roman" panose="02020603050405020304" pitchFamily="18" charset="0"/>
              </a:rPr>
              <a:t>La aplicaciones </a:t>
            </a:r>
            <a:r>
              <a:rPr lang="es-EC" sz="2000" dirty="0" err="1" smtClean="0">
                <a:latin typeface="+mj-lt"/>
                <a:cs typeface="Times New Roman" panose="02020603050405020304" pitchFamily="18" charset="0"/>
              </a:rPr>
              <a:t>deliverySurgen</a:t>
            </a:r>
            <a:r>
              <a:rPr lang="es-EC" sz="2000" dirty="0" smtClean="0">
                <a:latin typeface="+mj-lt"/>
                <a:cs typeface="Times New Roman" panose="02020603050405020304" pitchFamily="18" charset="0"/>
              </a:rPr>
              <a:t> </a:t>
            </a:r>
            <a:r>
              <a:rPr lang="es-EC" sz="2000" dirty="0">
                <a:latin typeface="+mj-lt"/>
                <a:cs typeface="Times New Roman" panose="02020603050405020304" pitchFamily="18" charset="0"/>
              </a:rPr>
              <a:t>por el incremento teléfonos inteligentes,</a:t>
            </a:r>
            <a:r>
              <a:rPr lang="es-EC" sz="2000" dirty="0">
                <a:latin typeface="+mj-lt"/>
                <a:ea typeface="Calibri" panose="020F0502020204030204" pitchFamily="34" charset="0"/>
              </a:rPr>
              <a:t> </a:t>
            </a:r>
            <a:endParaRPr lang="es-EC" sz="2000" dirty="0">
              <a:latin typeface="+mj-lt"/>
            </a:endParaRPr>
          </a:p>
        </p:txBody>
      </p:sp>
      <p:sp>
        <p:nvSpPr>
          <p:cNvPr id="5" name="Rectángulo 4"/>
          <p:cNvSpPr/>
          <p:nvPr/>
        </p:nvSpPr>
        <p:spPr>
          <a:xfrm>
            <a:off x="1167411" y="2717094"/>
            <a:ext cx="4121856" cy="1323439"/>
          </a:xfrm>
          <a:prstGeom prst="rect">
            <a:avLst/>
          </a:prstGeom>
        </p:spPr>
        <p:txBody>
          <a:bodyPr wrap="square">
            <a:spAutoFit/>
          </a:bodyPr>
          <a:lstStyle/>
          <a:p>
            <a:pPr algn="ctr"/>
            <a:r>
              <a:rPr lang="es-EC" sz="2000" dirty="0" err="1">
                <a:latin typeface="Arial" panose="020B0604020202020204" pitchFamily="34" charset="0"/>
                <a:ea typeface="Calibri" panose="020F0502020204030204" pitchFamily="34" charset="0"/>
              </a:rPr>
              <a:t>Anushree</a:t>
            </a:r>
            <a:r>
              <a:rPr lang="es-EC" sz="2000" dirty="0">
                <a:latin typeface="Arial" panose="020B0604020202020204" pitchFamily="34" charset="0"/>
                <a:ea typeface="Calibri" panose="020F0502020204030204" pitchFamily="34" charset="0"/>
              </a:rPr>
              <a:t> et al. (2021</a:t>
            </a:r>
            <a:r>
              <a:rPr lang="es-EC" sz="2000" dirty="0" smtClean="0">
                <a:latin typeface="Arial" panose="020B0604020202020204" pitchFamily="34" charset="0"/>
                <a:ea typeface="Calibri" panose="020F0502020204030204" pitchFamily="34" charset="0"/>
              </a:rPr>
              <a:t>), </a:t>
            </a:r>
            <a:r>
              <a:rPr lang="es-EC" sz="2000" dirty="0"/>
              <a:t>entrega gratuita de </a:t>
            </a:r>
            <a:r>
              <a:rPr lang="es-EC" sz="2000" dirty="0" smtClean="0"/>
              <a:t>producto, el </a:t>
            </a:r>
            <a:r>
              <a:rPr lang="es-EC" sz="2000" dirty="0"/>
              <a:t>fácil acceso a restaurantes favoritos, precios especiales y descuentos</a:t>
            </a:r>
            <a:r>
              <a:rPr lang="es-EC" sz="2000" dirty="0" smtClean="0">
                <a:latin typeface="Arial" panose="020B0604020202020204" pitchFamily="34" charset="0"/>
                <a:ea typeface="Calibri" panose="020F0502020204030204" pitchFamily="34" charset="0"/>
              </a:rPr>
              <a:t> </a:t>
            </a:r>
            <a:endParaRPr lang="es-EC" sz="2000" dirty="0"/>
          </a:p>
        </p:txBody>
      </p:sp>
      <p:pic>
        <p:nvPicPr>
          <p:cNvPr id="150" name="Gráfico 14" descr="Monedas contorno">
            <a:extLst>
              <a:ext uri="{FF2B5EF4-FFF2-40B4-BE49-F238E27FC236}">
                <a16:creationId xmlns="" xmlns:a16="http://schemas.microsoft.com/office/drawing/2014/main" id="{62B0F606-F1FF-614A-B782-51C1F700AB0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08047" y="3022968"/>
            <a:ext cx="914400" cy="914400"/>
          </a:xfrm>
          <a:prstGeom prst="rect">
            <a:avLst/>
          </a:prstGeom>
        </p:spPr>
      </p:pic>
      <p:pic>
        <p:nvPicPr>
          <p:cNvPr id="7" name="Imagen 6"/>
          <p:cNvPicPr>
            <a:picLocks noChangeAspect="1"/>
          </p:cNvPicPr>
          <p:nvPr/>
        </p:nvPicPr>
        <p:blipFill>
          <a:blip r:embed="rId12"/>
          <a:stretch>
            <a:fillRect/>
          </a:stretch>
        </p:blipFill>
        <p:spPr>
          <a:xfrm>
            <a:off x="455118" y="1019302"/>
            <a:ext cx="610221" cy="932368"/>
          </a:xfrm>
          <a:prstGeom prst="rect">
            <a:avLst/>
          </a:prstGeom>
        </p:spPr>
      </p:pic>
      <p:sp>
        <p:nvSpPr>
          <p:cNvPr id="9" name="Rectángulo 8"/>
          <p:cNvSpPr/>
          <p:nvPr/>
        </p:nvSpPr>
        <p:spPr>
          <a:xfrm>
            <a:off x="905121" y="4551003"/>
            <a:ext cx="4602867" cy="1323439"/>
          </a:xfrm>
          <a:prstGeom prst="rect">
            <a:avLst/>
          </a:prstGeom>
        </p:spPr>
        <p:txBody>
          <a:bodyPr wrap="square">
            <a:spAutoFit/>
          </a:bodyPr>
          <a:lstStyle/>
          <a:p>
            <a:pPr algn="ctr"/>
            <a:r>
              <a:rPr lang="es-EC" sz="2000" dirty="0" err="1">
                <a:latin typeface="+mj-lt"/>
                <a:ea typeface="Calibri" panose="020F0502020204030204" pitchFamily="34" charset="0"/>
              </a:rPr>
              <a:t>Vipul</a:t>
            </a:r>
            <a:r>
              <a:rPr lang="es-EC" sz="2000" dirty="0">
                <a:latin typeface="+mj-lt"/>
                <a:ea typeface="Calibri" panose="020F0502020204030204" pitchFamily="34" charset="0"/>
              </a:rPr>
              <a:t>, </a:t>
            </a:r>
            <a:r>
              <a:rPr lang="es-EC" sz="2000" dirty="0" err="1">
                <a:latin typeface="+mj-lt"/>
                <a:ea typeface="Calibri" panose="020F0502020204030204" pitchFamily="34" charset="0"/>
              </a:rPr>
              <a:t>Kallol</a:t>
            </a:r>
            <a:r>
              <a:rPr lang="es-EC" sz="2000" dirty="0">
                <a:latin typeface="+mj-lt"/>
                <a:ea typeface="Calibri" panose="020F0502020204030204" pitchFamily="34" charset="0"/>
              </a:rPr>
              <a:t> , </a:t>
            </a:r>
            <a:r>
              <a:rPr lang="es-EC" sz="2000" dirty="0" err="1">
                <a:latin typeface="+mj-lt"/>
                <a:ea typeface="Calibri" panose="020F0502020204030204" pitchFamily="34" charset="0"/>
              </a:rPr>
              <a:t>Ravi</a:t>
            </a:r>
            <a:r>
              <a:rPr lang="es-EC" sz="2000" dirty="0">
                <a:latin typeface="+mj-lt"/>
                <a:ea typeface="Calibri" panose="020F0502020204030204" pitchFamily="34" charset="0"/>
              </a:rPr>
              <a:t> , &amp; </a:t>
            </a:r>
            <a:r>
              <a:rPr lang="es-EC" sz="2000" dirty="0" err="1">
                <a:latin typeface="+mj-lt"/>
                <a:ea typeface="Calibri" panose="020F0502020204030204" pitchFamily="34" charset="0"/>
              </a:rPr>
              <a:t>Yupal</a:t>
            </a:r>
            <a:r>
              <a:rPr lang="es-EC" sz="2000" dirty="0">
                <a:latin typeface="+mj-lt"/>
                <a:ea typeface="Calibri" panose="020F0502020204030204" pitchFamily="34" charset="0"/>
              </a:rPr>
              <a:t> (2020), </a:t>
            </a:r>
            <a:endParaRPr lang="es-EC" sz="2000" dirty="0">
              <a:latin typeface="+mj-lt"/>
            </a:endParaRPr>
          </a:p>
          <a:p>
            <a:pPr algn="ctr"/>
            <a:r>
              <a:rPr lang="es-EC" sz="2000" dirty="0" smtClean="0">
                <a:latin typeface="+mj-lt"/>
                <a:ea typeface="Calibri" panose="020F0502020204030204" pitchFamily="34" charset="0"/>
              </a:rPr>
              <a:t>Contenido </a:t>
            </a:r>
            <a:r>
              <a:rPr lang="es-EC" sz="2000" dirty="0">
                <a:latin typeface="+mj-lt"/>
                <a:ea typeface="Calibri" panose="020F0502020204030204" pitchFamily="34" charset="0"/>
              </a:rPr>
              <a:t>tiene alta información del producto, atractivo visual y </a:t>
            </a:r>
            <a:r>
              <a:rPr lang="es-EC" sz="2000" dirty="0" smtClean="0">
                <a:latin typeface="+mj-lt"/>
                <a:ea typeface="Calibri" panose="020F0502020204030204" pitchFamily="34" charset="0"/>
              </a:rPr>
              <a:t>mínimo </a:t>
            </a:r>
            <a:r>
              <a:rPr lang="es-EC" sz="2000" dirty="0">
                <a:latin typeface="+mj-lt"/>
                <a:ea typeface="Calibri" panose="020F0502020204030204" pitchFamily="34" charset="0"/>
              </a:rPr>
              <a:t>número de clics. </a:t>
            </a:r>
            <a:endParaRPr lang="es-EC" sz="2000" dirty="0">
              <a:latin typeface="+mj-lt"/>
            </a:endParaRPr>
          </a:p>
        </p:txBody>
      </p:sp>
      <p:sp>
        <p:nvSpPr>
          <p:cNvPr id="152" name="1">
            <a:extLst>
              <a:ext uri="{FF2B5EF4-FFF2-40B4-BE49-F238E27FC236}">
                <a16:creationId xmlns="" xmlns:a16="http://schemas.microsoft.com/office/drawing/2014/main" id="{EB328012-86E4-8D41-9168-813D6E45CB81}"/>
              </a:ext>
            </a:extLst>
          </p:cNvPr>
          <p:cNvSpPr txBox="1"/>
          <p:nvPr/>
        </p:nvSpPr>
        <p:spPr>
          <a:xfrm>
            <a:off x="1452862" y="5903783"/>
            <a:ext cx="2985974" cy="281933"/>
          </a:xfrm>
          <a:prstGeom prst="rect">
            <a:avLst/>
          </a:prstGeom>
          <a:solidFill>
            <a:schemeClr val="accent6">
              <a:lumMod val="75000"/>
            </a:schemeClr>
          </a:solidFill>
          <a:ln w="12700">
            <a:solidFill>
              <a:schemeClr val="accent6">
                <a:lumMod val="60000"/>
                <a:lumOff val="40000"/>
              </a:schemeClr>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914400">
              <a:defRPr sz="4800">
                <a:solidFill>
                  <a:srgbClr val="FFFFFF"/>
                </a:solidFill>
                <a:latin typeface="Helvetica"/>
                <a:ea typeface="Helvetica"/>
                <a:cs typeface="Helvetica"/>
                <a:sym typeface="Helvetica"/>
              </a:defRPr>
            </a:lvl1pPr>
          </a:lstStyle>
          <a:p>
            <a:pPr algn="ctr">
              <a:defRPr>
                <a:solidFill>
                  <a:srgbClr val="000000"/>
                </a:solidFill>
                <a:latin typeface="Calibri"/>
                <a:ea typeface="Calibri"/>
                <a:cs typeface="Calibri"/>
                <a:sym typeface="Calibri"/>
              </a:defRPr>
            </a:pPr>
            <a:r>
              <a:rPr lang="es-EC" sz="2000" dirty="0">
                <a:solidFill>
                  <a:schemeClr val="bg1"/>
                </a:solidFill>
                <a:latin typeface="+mn-lt"/>
                <a:ea typeface="+mn-ea"/>
                <a:cs typeface="+mn-cs"/>
              </a:rPr>
              <a:t>Experiencia</a:t>
            </a:r>
            <a:r>
              <a:rPr lang="es-EC" sz="2000" dirty="0" smtClean="0">
                <a:solidFill>
                  <a:schemeClr val="bg1"/>
                </a:solidFill>
                <a:latin typeface="+mj-lt"/>
              </a:rPr>
              <a:t> de compra</a:t>
            </a:r>
            <a:endParaRPr sz="2000" dirty="0">
              <a:solidFill>
                <a:schemeClr val="bg1"/>
              </a:solidFill>
              <a:latin typeface="+mj-lt"/>
              <a:sym typeface="Helvetica"/>
            </a:endParaRPr>
          </a:p>
        </p:txBody>
      </p:sp>
      <p:pic>
        <p:nvPicPr>
          <p:cNvPr id="3084" name="Picture 12" descr="Atractivo - Iconos gratis de amor y romanc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3143" y="5112246"/>
            <a:ext cx="762196" cy="7621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7369484" y="1767505"/>
            <a:ext cx="3361382" cy="1015663"/>
          </a:xfrm>
          <a:prstGeom prst="rect">
            <a:avLst/>
          </a:prstGeom>
        </p:spPr>
        <p:txBody>
          <a:bodyPr wrap="square">
            <a:spAutoFit/>
          </a:bodyPr>
          <a:lstStyle/>
          <a:p>
            <a:pPr algn="ctr"/>
            <a:r>
              <a:rPr lang="es-EC" sz="2000" dirty="0" err="1">
                <a:latin typeface="+mj-lt"/>
                <a:ea typeface="Calibri" panose="020F0502020204030204" pitchFamily="34" charset="0"/>
              </a:rPr>
              <a:t>Sushant</a:t>
            </a:r>
            <a:r>
              <a:rPr lang="es-EC" sz="2000" dirty="0">
                <a:latin typeface="+mj-lt"/>
                <a:ea typeface="Calibri" panose="020F0502020204030204" pitchFamily="34" charset="0"/>
              </a:rPr>
              <a:t> &amp; </a:t>
            </a:r>
            <a:r>
              <a:rPr lang="es-EC" sz="2000" dirty="0" err="1">
                <a:latin typeface="+mj-lt"/>
                <a:ea typeface="Calibri" panose="020F0502020204030204" pitchFamily="34" charset="0"/>
              </a:rPr>
              <a:t>Arunima</a:t>
            </a:r>
            <a:r>
              <a:rPr lang="es-EC" sz="2000" dirty="0">
                <a:latin typeface="+mj-lt"/>
                <a:ea typeface="Calibri" panose="020F0502020204030204" pitchFamily="34" charset="0"/>
              </a:rPr>
              <a:t> (2020</a:t>
            </a:r>
            <a:r>
              <a:rPr lang="es-EC" sz="2000" dirty="0" smtClean="0">
                <a:latin typeface="+mj-lt"/>
                <a:ea typeface="Calibri" panose="020F0502020204030204" pitchFamily="34" charset="0"/>
              </a:rPr>
              <a:t>), </a:t>
            </a:r>
            <a:r>
              <a:rPr lang="es-EC" sz="2000" dirty="0">
                <a:latin typeface="+mj-lt"/>
              </a:rPr>
              <a:t>estética de la interfaz de las aplicaciones</a:t>
            </a:r>
          </a:p>
        </p:txBody>
      </p:sp>
      <p:sp>
        <p:nvSpPr>
          <p:cNvPr id="154" name="1">
            <a:extLst>
              <a:ext uri="{FF2B5EF4-FFF2-40B4-BE49-F238E27FC236}">
                <a16:creationId xmlns="" xmlns:a16="http://schemas.microsoft.com/office/drawing/2014/main" id="{EB328012-86E4-8D41-9168-813D6E45CB81}"/>
              </a:ext>
            </a:extLst>
          </p:cNvPr>
          <p:cNvSpPr txBox="1"/>
          <p:nvPr/>
        </p:nvSpPr>
        <p:spPr>
          <a:xfrm>
            <a:off x="7636872" y="2943275"/>
            <a:ext cx="2985974" cy="281933"/>
          </a:xfrm>
          <a:prstGeom prst="rect">
            <a:avLst/>
          </a:prstGeom>
          <a:solidFill>
            <a:srgbClr val="FFC000"/>
          </a:solidFill>
          <a:ln w="12700">
            <a:solidFill>
              <a:srgbClr val="FFC000"/>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914400">
              <a:defRPr sz="4800">
                <a:solidFill>
                  <a:srgbClr val="FFFFFF"/>
                </a:solidFill>
                <a:latin typeface="Helvetica"/>
                <a:ea typeface="Helvetica"/>
                <a:cs typeface="Helvetica"/>
                <a:sym typeface="Helvetica"/>
              </a:defRPr>
            </a:lvl1pPr>
          </a:lstStyle>
          <a:p>
            <a:pPr algn="ctr">
              <a:defRPr>
                <a:solidFill>
                  <a:srgbClr val="000000"/>
                </a:solidFill>
                <a:latin typeface="Calibri"/>
                <a:ea typeface="Calibri"/>
                <a:cs typeface="Calibri"/>
                <a:sym typeface="Calibri"/>
              </a:defRPr>
            </a:pPr>
            <a:r>
              <a:rPr lang="es-EC" sz="2000" dirty="0" smtClean="0">
                <a:solidFill>
                  <a:schemeClr val="bg1"/>
                </a:solidFill>
                <a:latin typeface="+mj-lt"/>
              </a:rPr>
              <a:t>Experiencia de compra</a:t>
            </a:r>
            <a:endParaRPr sz="2000" dirty="0">
              <a:solidFill>
                <a:schemeClr val="bg1"/>
              </a:solidFill>
              <a:latin typeface="+mj-lt"/>
              <a:sym typeface="Helvetica"/>
            </a:endParaRPr>
          </a:p>
        </p:txBody>
      </p:sp>
      <p:pic>
        <p:nvPicPr>
          <p:cNvPr id="3086" name="Picture 14" descr="Atractivo - Iconos gratis de seo y we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52513" y="1900087"/>
            <a:ext cx="1142955" cy="1142955"/>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6725011" y="3452505"/>
            <a:ext cx="5127096" cy="1631216"/>
          </a:xfrm>
          <a:prstGeom prst="rect">
            <a:avLst/>
          </a:prstGeom>
        </p:spPr>
        <p:txBody>
          <a:bodyPr wrap="square">
            <a:spAutoFit/>
          </a:bodyPr>
          <a:lstStyle/>
          <a:p>
            <a:pPr algn="ctr"/>
            <a:r>
              <a:rPr lang="es-EC" sz="2000" dirty="0" smtClean="0">
                <a:latin typeface="+mj-lt"/>
                <a:ea typeface="Calibri" panose="020F0502020204030204" pitchFamily="34" charset="0"/>
              </a:rPr>
              <a:t>Rastreo, duración </a:t>
            </a:r>
            <a:r>
              <a:rPr lang="es-EC" sz="2000" dirty="0">
                <a:latin typeface="+mj-lt"/>
                <a:ea typeface="Calibri" panose="020F0502020204030204" pitchFamily="34" charset="0"/>
              </a:rPr>
              <a:t>de la entrega, ubicación del restaurante, distancia entre el cliente y el local, costos de movilización y datos del </a:t>
            </a:r>
            <a:r>
              <a:rPr lang="es-EC" sz="2000" dirty="0" smtClean="0">
                <a:latin typeface="+mj-lt"/>
                <a:ea typeface="Calibri" panose="020F0502020204030204" pitchFamily="34" charset="0"/>
              </a:rPr>
              <a:t>conducto </a:t>
            </a:r>
            <a:r>
              <a:rPr lang="es-EC" sz="2000" dirty="0"/>
              <a:t>( </a:t>
            </a:r>
            <a:r>
              <a:rPr lang="es-EC" sz="2000" dirty="0" err="1"/>
              <a:t>Okumus</a:t>
            </a:r>
            <a:r>
              <a:rPr lang="es-EC" sz="2000" dirty="0"/>
              <a:t>, Ali, </a:t>
            </a:r>
            <a:r>
              <a:rPr lang="es-EC" sz="2000" dirty="0" err="1"/>
              <a:t>Bilgihan</a:t>
            </a:r>
            <a:r>
              <a:rPr lang="es-EC" sz="2000" dirty="0"/>
              <a:t>, &amp; </a:t>
            </a:r>
            <a:r>
              <a:rPr lang="es-EC" sz="2000" dirty="0" err="1"/>
              <a:t>Ozturk</a:t>
            </a:r>
            <a:r>
              <a:rPr lang="es-EC" sz="2000" dirty="0"/>
              <a:t>, 2018).</a:t>
            </a:r>
            <a:endParaRPr lang="es-EC" sz="2000" dirty="0">
              <a:latin typeface="+mj-lt"/>
            </a:endParaRPr>
          </a:p>
        </p:txBody>
      </p:sp>
      <p:sp>
        <p:nvSpPr>
          <p:cNvPr id="155" name="1">
            <a:extLst>
              <a:ext uri="{FF2B5EF4-FFF2-40B4-BE49-F238E27FC236}">
                <a16:creationId xmlns="" xmlns:a16="http://schemas.microsoft.com/office/drawing/2014/main" id="{EB328012-86E4-8D41-9168-813D6E45CB81}"/>
              </a:ext>
            </a:extLst>
          </p:cNvPr>
          <p:cNvSpPr txBox="1"/>
          <p:nvPr/>
        </p:nvSpPr>
        <p:spPr>
          <a:xfrm>
            <a:off x="7636872" y="5133292"/>
            <a:ext cx="2985974" cy="281933"/>
          </a:xfrm>
          <a:prstGeom prst="rect">
            <a:avLst/>
          </a:prstGeom>
          <a:solidFill>
            <a:schemeClr val="accent6">
              <a:lumMod val="75000"/>
            </a:schemeClr>
          </a:solidFill>
          <a:ln w="12700">
            <a:solidFill>
              <a:schemeClr val="accent6">
                <a:lumMod val="60000"/>
                <a:lumOff val="40000"/>
              </a:schemeClr>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914400">
              <a:defRPr sz="4800">
                <a:solidFill>
                  <a:srgbClr val="FFFFFF"/>
                </a:solidFill>
                <a:latin typeface="Helvetica"/>
                <a:ea typeface="Helvetica"/>
                <a:cs typeface="Helvetica"/>
                <a:sym typeface="Helvetica"/>
              </a:defRPr>
            </a:lvl1pPr>
          </a:lstStyle>
          <a:p>
            <a:pPr algn="ctr">
              <a:defRPr>
                <a:solidFill>
                  <a:srgbClr val="000000"/>
                </a:solidFill>
                <a:latin typeface="Calibri"/>
                <a:ea typeface="Calibri"/>
                <a:cs typeface="Calibri"/>
                <a:sym typeface="Calibri"/>
              </a:defRPr>
            </a:pPr>
            <a:r>
              <a:rPr lang="es-EC" sz="2000" dirty="0">
                <a:solidFill>
                  <a:schemeClr val="bg1"/>
                </a:solidFill>
                <a:latin typeface="+mn-lt"/>
                <a:ea typeface="+mn-ea"/>
                <a:cs typeface="+mn-cs"/>
              </a:rPr>
              <a:t>Experiencia</a:t>
            </a:r>
            <a:r>
              <a:rPr lang="es-EC" sz="2000" dirty="0" smtClean="0">
                <a:solidFill>
                  <a:schemeClr val="bg1"/>
                </a:solidFill>
                <a:latin typeface="+mj-lt"/>
              </a:rPr>
              <a:t> de compra</a:t>
            </a:r>
            <a:endParaRPr sz="2000" dirty="0">
              <a:solidFill>
                <a:schemeClr val="bg1"/>
              </a:solidFill>
              <a:latin typeface="+mj-lt"/>
              <a:sym typeface="Helvetica"/>
            </a:endParaRPr>
          </a:p>
        </p:txBody>
      </p:sp>
      <p:pic>
        <p:nvPicPr>
          <p:cNvPr id="3092" name="Picture 20" descr="Mensajero Motorizado descarga gratuita de png - Mensajero motorizado  mensajero motorizado - Motocicleta roja courier imagen png - imagen  transparente descarga gratuita"/>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5000" b="90000" l="5385" r="96154">
                        <a14:foregroundMark x1="41154" y1="33462" x2="41154" y2="33462"/>
                        <a14:foregroundMark x1="48462" y1="37692" x2="50000" y2="38462"/>
                        <a14:foregroundMark x1="68462" y1="46923" x2="68462" y2="46923"/>
                        <a14:foregroundMark x1="73846" y1="60000" x2="75385" y2="63077"/>
                        <a14:foregroundMark x1="79615" y1="75000" x2="79615" y2="75000"/>
                        <a14:foregroundMark x1="77308" y1="80385" x2="77308" y2="82308"/>
                        <a14:foregroundMark x1="96154" y1="86154" x2="96154" y2="86154"/>
                        <a14:foregroundMark x1="41154" y1="81154" x2="41154" y2="81154"/>
                        <a14:foregroundMark x1="31538" y1="76154" x2="31538" y2="76154"/>
                        <a14:foregroundMark x1="21923" y1="46538" x2="21923" y2="46538"/>
                        <a14:foregroundMark x1="5769" y1="38462" x2="5769" y2="38462"/>
                        <a14:foregroundMark x1="16538" y1="43846" x2="16538" y2="43846"/>
                        <a14:foregroundMark x1="15385" y1="39231" x2="15385" y2="39231"/>
                        <a14:foregroundMark x1="13077" y1="42308" x2="16154" y2="49615"/>
                        <a14:foregroundMark x1="16154" y1="55769" x2="16154" y2="55769"/>
                        <a14:foregroundMark x1="50000" y1="17692" x2="50000" y2="17692"/>
                        <a14:foregroundMark x1="54231" y1="5000" x2="54231" y2="5000"/>
                        <a14:foregroundMark x1="78846" y1="46538" x2="78846" y2="46538"/>
                      </a14:backgroundRemoval>
                    </a14:imgEffect>
                  </a14:imgLayer>
                </a14:imgProps>
              </a:ext>
              <a:ext uri="{28A0092B-C50C-407E-A947-70E740481C1C}">
                <a14:useLocalDpi xmlns:a14="http://schemas.microsoft.com/office/drawing/2010/main" val="0"/>
              </a:ext>
            </a:extLst>
          </a:blip>
          <a:srcRect/>
          <a:stretch>
            <a:fillRect/>
          </a:stretch>
        </p:blipFill>
        <p:spPr bwMode="auto">
          <a:xfrm>
            <a:off x="5747530" y="3660665"/>
            <a:ext cx="977481" cy="977481"/>
          </a:xfrm>
          <a:prstGeom prst="rect">
            <a:avLst/>
          </a:prstGeom>
          <a:noFill/>
          <a:extLst>
            <a:ext uri="{909E8E84-426E-40DD-AFC4-6F175D3DCCD1}">
              <a14:hiddenFill xmlns:a14="http://schemas.microsoft.com/office/drawing/2010/main">
                <a:solidFill>
                  <a:srgbClr val="FFFFFF"/>
                </a:solidFill>
              </a14:hiddenFill>
            </a:ext>
          </a:extLst>
        </p:spPr>
      </p:pic>
      <p:sp>
        <p:nvSpPr>
          <p:cNvPr id="156" name="Rectángulo">
            <a:extLst>
              <a:ext uri="{FF2B5EF4-FFF2-40B4-BE49-F238E27FC236}">
                <a16:creationId xmlns="" xmlns:a16="http://schemas.microsoft.com/office/drawing/2014/main" id="{E715DAE7-3875-A149-893C-328149E4AD50}"/>
              </a:ext>
            </a:extLst>
          </p:cNvPr>
          <p:cNvSpPr/>
          <p:nvPr/>
        </p:nvSpPr>
        <p:spPr>
          <a:xfrm flipV="1">
            <a:off x="662567" y="625721"/>
            <a:ext cx="5761423" cy="57918"/>
          </a:xfrm>
          <a:prstGeom prst="rect">
            <a:avLst/>
          </a:prstGeom>
          <a:solidFill>
            <a:schemeClr val="bg1">
              <a:lumMod val="50000"/>
            </a:schemeClr>
          </a:solidFill>
          <a:ln w="12700">
            <a:solidFill>
              <a:schemeClr val="accent6">
                <a:lumMod val="60000"/>
                <a:lumOff val="40000"/>
              </a:schemeClr>
            </a:solidFill>
            <a:miter lim="400000"/>
          </a:ln>
        </p:spPr>
        <p:txBody>
          <a:bodyPr lIns="121919" tIns="121919" rIns="121919" bIns="121919" anchor="ctr"/>
          <a:lstStyle/>
          <a:p>
            <a:pPr algn="ctr">
              <a:defRPr sz="3200"/>
            </a:pPr>
            <a:endParaRPr sz="2000" dirty="0">
              <a:solidFill>
                <a:schemeClr val="bg1"/>
              </a:solidFill>
            </a:endParaRPr>
          </a:p>
        </p:txBody>
      </p:sp>
      <p:sp>
        <p:nvSpPr>
          <p:cNvPr id="157" name="Llamada de flecha a la izquierda 156">
            <a:hlinkClick r:id="rId17" action="ppaction://hlinksldjump"/>
          </p:cNvPr>
          <p:cNvSpPr/>
          <p:nvPr/>
        </p:nvSpPr>
        <p:spPr>
          <a:xfrm>
            <a:off x="11269013" y="6284890"/>
            <a:ext cx="811369" cy="463640"/>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100" dirty="0" smtClean="0"/>
              <a:t>Inicio</a:t>
            </a:r>
            <a:endParaRPr lang="es-EC" sz="1100" dirty="0"/>
          </a:p>
        </p:txBody>
      </p:sp>
    </p:spTree>
    <p:extLst>
      <p:ext uri="{BB962C8B-B14F-4D97-AF65-F5344CB8AC3E}">
        <p14:creationId xmlns:p14="http://schemas.microsoft.com/office/powerpoint/2010/main" val="2396357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6135</TotalTime>
  <Words>3092</Words>
  <Application>Microsoft Office PowerPoint</Application>
  <PresentationFormat>Panorámica</PresentationFormat>
  <Paragraphs>590</Paragraphs>
  <Slides>45</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45</vt:i4>
      </vt:variant>
    </vt:vector>
  </HeadingPairs>
  <TitlesOfParts>
    <vt:vector size="54" baseType="lpstr">
      <vt:lpstr>Arial</vt:lpstr>
      <vt:lpstr>Calibri</vt:lpstr>
      <vt:lpstr>Gotham Light</vt:lpstr>
      <vt:lpstr>Helvetica</vt:lpstr>
      <vt:lpstr>Lato</vt:lpstr>
      <vt:lpstr>Montserrat Light</vt:lpstr>
      <vt:lpstr>Montserrat Light </vt:lpstr>
      <vt:lpstr>Times New Roman</vt:lpstr>
      <vt:lpstr>Tema de Office</vt:lpstr>
      <vt:lpstr>Presentación de PowerPoint</vt:lpstr>
      <vt:lpstr>Contenido</vt:lpstr>
      <vt:lpstr>Capítulo I: Antecedentes</vt:lpstr>
      <vt:lpstr>Diagrama de Árbol de Problemas</vt:lpstr>
      <vt:lpstr>Objetivos</vt:lpstr>
      <vt:lpstr>Capitulo II: Teorías de soporte </vt:lpstr>
      <vt:lpstr>Capitulo II: Teorías de soporte </vt:lpstr>
      <vt:lpstr>Modelo ServQual</vt:lpstr>
      <vt:lpstr>Capitulo II: Marco referencial </vt:lpstr>
      <vt:lpstr>Capitulo II: Marco referencial </vt:lpstr>
      <vt:lpstr>Capitulo II: Marco conceptual  </vt:lpstr>
      <vt:lpstr>Operacionalización de variables</vt:lpstr>
      <vt:lpstr>Presentación de PowerPoint</vt:lpstr>
      <vt:lpstr>Presentación de PowerPoint</vt:lpstr>
      <vt:lpstr>Presentación de PowerPoint</vt:lpstr>
      <vt:lpstr>Presentación de PowerPoint</vt:lpstr>
      <vt:lpstr>Presentación de PowerPoint</vt:lpstr>
      <vt:lpstr>Capítulo III: Marco metodológico </vt:lpstr>
      <vt:lpstr>Muestra: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V: Propuesta</vt:lpstr>
      <vt:lpstr>Capítulo V: Propuesta</vt:lpstr>
      <vt:lpstr>Capítulo V: Propuesta</vt:lpstr>
      <vt:lpstr>Capítulo V: Propuesta</vt:lpstr>
      <vt:lpstr>Capítulo V: Propuesta</vt:lpstr>
      <vt:lpstr>Conclusiones </vt:lpstr>
      <vt:lpstr>Conclusiones </vt:lpstr>
      <vt:lpstr>Recomendaciones  </vt:lpstr>
      <vt:lpstr>Recomendaciones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CLIENTE</dc:creator>
  <cp:lastModifiedBy>Cuenta Microsoft</cp:lastModifiedBy>
  <cp:revision>305</cp:revision>
  <dcterms:created xsi:type="dcterms:W3CDTF">2018-07-10T21:03:34Z</dcterms:created>
  <dcterms:modified xsi:type="dcterms:W3CDTF">2022-02-14T19:25:38Z</dcterms:modified>
</cp:coreProperties>
</file>