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90" r:id="rId3"/>
    <p:sldId id="259" r:id="rId4"/>
    <p:sldId id="260" r:id="rId5"/>
    <p:sldId id="262" r:id="rId6"/>
    <p:sldId id="264" r:id="rId7"/>
    <p:sldId id="265" r:id="rId8"/>
    <p:sldId id="281" r:id="rId9"/>
    <p:sldId id="263" r:id="rId10"/>
    <p:sldId id="282" r:id="rId11"/>
    <p:sldId id="267" r:id="rId12"/>
    <p:sldId id="268" r:id="rId13"/>
    <p:sldId id="283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86" r:id="rId22"/>
    <p:sldId id="285" r:id="rId23"/>
    <p:sldId id="279" r:id="rId24"/>
    <p:sldId id="280" r:id="rId25"/>
    <p:sldId id="287" r:id="rId26"/>
    <p:sldId id="288" r:id="rId27"/>
    <p:sldId id="289" r:id="rId28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FFCC"/>
    <a:srgbClr val="FFCCFF"/>
    <a:srgbClr val="21EFFF"/>
    <a:srgbClr val="969696"/>
    <a:srgbClr val="00CCFF"/>
    <a:srgbClr val="CCECFF"/>
    <a:srgbClr val="008080"/>
    <a:srgbClr val="DCD5DD"/>
    <a:srgbClr val="D3D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TESIS\VERIFICACI&#211;N%20MANOBANDA%20IRALDA\ESTADISTICOS\GRAFICOS%20EXTRA%20DE%20VERIFICACI&#211;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Mantenimiento y reparación de vehículos automotores (CIIU: G4520</a:t>
            </a:r>
            <a:r>
              <a:rPr lang="es-EC" dirty="0" smtClean="0"/>
              <a:t>) del D.M.Q.</a:t>
            </a:r>
            <a:endParaRPr lang="es-EC" dirty="0"/>
          </a:p>
        </c:rich>
      </c:tx>
      <c:layout>
        <c:manualLayout>
          <c:xMode val="edge"/>
          <c:yMode val="edge"/>
          <c:x val="1.0239230314566985E-3"/>
          <c:y val="8.3972494049193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6-470C-AB33-283F3CDF0B0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6-470C-AB33-283F3CDF0B0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6-470C-AB33-283F3CDF0B0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6-470C-AB33-283F3CDF0B0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16-470C-AB33-283F3CDF0B0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16-470C-AB33-283F3CDF0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Hoja1!$B$3:$B$5</c:f>
              <c:strCache>
                <c:ptCount val="3"/>
                <c:pt idx="0">
                  <c:v>G4520.01</c:v>
                </c:pt>
                <c:pt idx="1">
                  <c:v>G4520.02</c:v>
                </c:pt>
                <c:pt idx="2">
                  <c:v>G4520.03</c:v>
                </c:pt>
              </c:strCache>
            </c:strRef>
          </c:cat>
          <c:val>
            <c:numRef>
              <c:f>Hoja1!$C$3:$C$5</c:f>
              <c:numCache>
                <c:formatCode>0%</c:formatCode>
                <c:ptCount val="3"/>
                <c:pt idx="0">
                  <c:v>0.72</c:v>
                </c:pt>
                <c:pt idx="1">
                  <c:v>7.0000000000000007E-2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6-470C-AB33-283F3CDF0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51395159414877"/>
          <c:y val="0.84153745338380215"/>
          <c:w val="0.74516789225934821"/>
          <c:h val="0.13045699401923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Dimensiones</a:t>
            </a:r>
            <a:r>
              <a:rPr lang="es-EC" b="1" baseline="0" dirty="0"/>
              <a:t> de la calidad del servicio</a:t>
            </a:r>
            <a:endParaRPr lang="es-EC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32-44BB-B25D-BA471BE927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732-44BB-B25D-BA471BE927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32-44BB-B25D-BA471BE927F8}"/>
              </c:ext>
            </c:extLst>
          </c:dPt>
          <c:dLbls>
            <c:dLbl>
              <c:idx val="1"/>
              <c:layout>
                <c:manualLayout>
                  <c:x val="-5.2917140716052247E-3"/>
                  <c:y val="6.52999271931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32-44BB-B25D-BA471BE92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'DIMENSIONES '!$A$1:$A$5</c:f>
              <c:strCache>
                <c:ptCount val="5"/>
                <c:pt idx="0">
                  <c:v>Elementos tangibles</c:v>
                </c:pt>
                <c:pt idx="1">
                  <c:v>Fiabilidad</c:v>
                </c:pt>
                <c:pt idx="2">
                  <c:v>Capacidad de respuesta</c:v>
                </c:pt>
                <c:pt idx="3">
                  <c:v>Seguridad</c:v>
                </c:pt>
                <c:pt idx="4">
                  <c:v>Empatía</c:v>
                </c:pt>
              </c:strCache>
            </c:strRef>
          </c:cat>
          <c:val>
            <c:numRef>
              <c:f>'DIMENSIONES '!$B$1:$B$5</c:f>
              <c:numCache>
                <c:formatCode>###0.00</c:formatCode>
                <c:ptCount val="5"/>
                <c:pt idx="0">
                  <c:v>3.8268229166666665</c:v>
                </c:pt>
                <c:pt idx="1">
                  <c:v>3.8776041666666665</c:v>
                </c:pt>
                <c:pt idx="2">
                  <c:v>3.8665364583333335</c:v>
                </c:pt>
                <c:pt idx="3">
                  <c:v>3.921875</c:v>
                </c:pt>
                <c:pt idx="4">
                  <c:v>3.9765625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2-44BB-B25D-BA471BE92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2841839"/>
        <c:axId val="902842255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32-44BB-B25D-BA471BE927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32-44BB-B25D-BA471BE927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32-44BB-B25D-BA471BE927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32-44BB-B25D-BA471BE927F8}"/>
                </c:ext>
              </c:extLst>
            </c:dLbl>
            <c:dLbl>
              <c:idx val="4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32-44BB-B25D-BA471BE92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'DIMENSIONES '!$A$1:$A$5</c:f>
              <c:strCache>
                <c:ptCount val="5"/>
                <c:pt idx="0">
                  <c:v>Elementos tangibles</c:v>
                </c:pt>
                <c:pt idx="1">
                  <c:v>Fiabilidad</c:v>
                </c:pt>
                <c:pt idx="2">
                  <c:v>Capacidad de respuesta</c:v>
                </c:pt>
                <c:pt idx="3">
                  <c:v>Seguridad</c:v>
                </c:pt>
                <c:pt idx="4">
                  <c:v>Empatía</c:v>
                </c:pt>
              </c:strCache>
            </c:strRef>
          </c:cat>
          <c:val>
            <c:numRef>
              <c:f>'DIMENSIONES '!$C$1:$C$5</c:f>
              <c:numCache>
                <c:formatCode>###0.00</c:formatCode>
                <c:ptCount val="5"/>
                <c:pt idx="0">
                  <c:v>3.893880208333333</c:v>
                </c:pt>
                <c:pt idx="1">
                  <c:v>3.893880208333333</c:v>
                </c:pt>
                <c:pt idx="2">
                  <c:v>3.893880208333333</c:v>
                </c:pt>
                <c:pt idx="3">
                  <c:v>3.893880208333333</c:v>
                </c:pt>
                <c:pt idx="4">
                  <c:v>3.893880208333333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32-44BB-B25D-BA471BE92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841839"/>
        <c:axId val="902842255"/>
      </c:lineChart>
      <c:catAx>
        <c:axId val="90284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2842255"/>
        <c:crosses val="autoZero"/>
        <c:auto val="1"/>
        <c:lblAlgn val="ctr"/>
        <c:lblOffset val="100"/>
        <c:noMultiLvlLbl val="0"/>
      </c:catAx>
      <c:valAx>
        <c:axId val="902842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2841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Satisfacción</a:t>
            </a:r>
            <a:r>
              <a:rPr lang="es-EC" b="1" baseline="0" dirty="0"/>
              <a:t> global</a:t>
            </a:r>
            <a:endParaRPr lang="es-EC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F-4F88-923E-1AD076428F1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F-4F88-923E-1AD076428F1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F-4F88-923E-1AD076428F1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F-4F88-923E-1AD076428F1A}"/>
              </c:ext>
            </c:extLst>
          </c:dPt>
          <c:dPt>
            <c:idx val="4"/>
            <c:bubble3D val="0"/>
            <c:spPr>
              <a:solidFill>
                <a:srgbClr val="FFCC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EF-4F88-923E-1AD076428F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Hoja3!$A$1:$A$5</c:f>
              <c:strCache>
                <c:ptCount val="5"/>
                <c:pt idx="0">
                  <c:v>Muy insatisfecho</c:v>
                </c:pt>
                <c:pt idx="1">
                  <c:v>Insatisfecho</c:v>
                </c:pt>
                <c:pt idx="2">
                  <c:v>Ni insatisfecho ni satisfecho</c:v>
                </c:pt>
                <c:pt idx="3">
                  <c:v>Satisfecho</c:v>
                </c:pt>
                <c:pt idx="4">
                  <c:v>Muy satisfecho</c:v>
                </c:pt>
              </c:strCache>
            </c:strRef>
          </c:cat>
          <c:val>
            <c:numRef>
              <c:f>Hoja3!$B$1:$B$5</c:f>
              <c:numCache>
                <c:formatCode>0.0%</c:formatCode>
                <c:ptCount val="5"/>
                <c:pt idx="0">
                  <c:v>3.4000000000000002E-2</c:v>
                </c:pt>
                <c:pt idx="1">
                  <c:v>2.1000000000000001E-2</c:v>
                </c:pt>
                <c:pt idx="2">
                  <c:v>0.14099999999999999</c:v>
                </c:pt>
                <c:pt idx="3">
                  <c:v>0.57600000000000007</c:v>
                </c:pt>
                <c:pt idx="4">
                  <c:v>0.22899999999999998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EF-4F88-923E-1AD076428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35597705166894"/>
          <c:y val="0.25834426946631672"/>
          <c:w val="0.31464757235145896"/>
          <c:h val="0.59951516477107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Recomendaciones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21E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6-4A22-B75B-EB0382ED251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6-4A22-B75B-EB0382ED2518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6-4A22-B75B-EB0382ED251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6-4A22-B75B-EB0382ED2518}"/>
              </c:ext>
            </c:extLst>
          </c:dPt>
          <c:dPt>
            <c:idx val="4"/>
            <c:bubble3D val="0"/>
            <c:spPr>
              <a:solidFill>
                <a:srgbClr val="96969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6-4A22-B75B-EB0382ED2518}"/>
              </c:ext>
            </c:extLst>
          </c:dPt>
          <c:dPt>
            <c:idx val="5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6-4A22-B75B-EB0382ED2518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E6-4A22-B75B-EB0382ED2518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E6-4A22-B75B-EB0382ED25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Hoja3!$D$1:$D$8</c:f>
              <c:strCache>
                <c:ptCount val="8"/>
                <c:pt idx="0">
                  <c:v>Mejorar la infraestructura</c:v>
                </c:pt>
                <c:pt idx="1">
                  <c:v>Contar con equipos tecnológicos</c:v>
                </c:pt>
                <c:pt idx="2">
                  <c:v>Capacitar al personal</c:v>
                </c:pt>
                <c:pt idx="3">
                  <c:v>Mejorar el tiempo de entrega del vehículo</c:v>
                </c:pt>
                <c:pt idx="4">
                  <c:v>Mejorar la atención al cliente</c:v>
                </c:pt>
                <c:pt idx="5">
                  <c:v>Aspectos positivos del servicio</c:v>
                </c:pt>
                <c:pt idx="6">
                  <c:v>Otras</c:v>
                </c:pt>
                <c:pt idx="7">
                  <c:v>Ninguna</c:v>
                </c:pt>
              </c:strCache>
            </c:strRef>
          </c:cat>
          <c:val>
            <c:numRef>
              <c:f>Hoja3!$E$1:$E$8</c:f>
              <c:numCache>
                <c:formatCode>0.0%</c:formatCode>
                <c:ptCount val="8"/>
                <c:pt idx="0">
                  <c:v>9.6000000000000002E-2</c:v>
                </c:pt>
                <c:pt idx="1">
                  <c:v>5.2000000000000005E-2</c:v>
                </c:pt>
                <c:pt idx="2">
                  <c:v>7.5999999999999998E-2</c:v>
                </c:pt>
                <c:pt idx="3">
                  <c:v>7.5999999999999998E-2</c:v>
                </c:pt>
                <c:pt idx="4">
                  <c:v>4.2000000000000003E-2</c:v>
                </c:pt>
                <c:pt idx="5">
                  <c:v>0.154</c:v>
                </c:pt>
                <c:pt idx="6">
                  <c:v>0.16899999999999998</c:v>
                </c:pt>
                <c:pt idx="7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2E6-4A22-B75B-EB0382ED2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81758530183729"/>
          <c:y val="0.16147236803732867"/>
          <c:w val="0.358515748031496"/>
          <c:h val="0.79325860309128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b="1" dirty="0"/>
              <a:t>Nivel de estudio</a:t>
            </a:r>
          </a:p>
        </c:rich>
      </c:tx>
      <c:layout>
        <c:manualLayout>
          <c:xMode val="edge"/>
          <c:yMode val="edge"/>
          <c:x val="0.21881457102972815"/>
          <c:y val="4.2610986521507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9-4CCA-AC5D-5F305B1FBDC2}"/>
              </c:ext>
            </c:extLst>
          </c:dPt>
          <c:dPt>
            <c:idx val="1"/>
            <c:bubble3D val="0"/>
            <c:spPr>
              <a:solidFill>
                <a:srgbClr val="21E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9-4CCA-AC5D-5F305B1FBDC2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9-4CCA-AC5D-5F305B1FBDC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39-4CCA-AC5D-5F305B1FBDC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39-4CCA-AC5D-5F305B1FBD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Hoja2!$A$1:$A$5</c:f>
              <c:strCache>
                <c:ptCount val="5"/>
                <c:pt idx="0">
                  <c:v>Sin escolaridad</c:v>
                </c:pt>
                <c:pt idx="1">
                  <c:v>Primaria</c:v>
                </c:pt>
                <c:pt idx="2">
                  <c:v>Secundaria</c:v>
                </c:pt>
                <c:pt idx="3">
                  <c:v>Tercer nivel</c:v>
                </c:pt>
                <c:pt idx="4">
                  <c:v>Cuarto nivel</c:v>
                </c:pt>
              </c:strCache>
            </c:strRef>
          </c:cat>
          <c:val>
            <c:numRef>
              <c:f>Hoja2!$B$1:$B$5</c:f>
              <c:numCache>
                <c:formatCode>0.0%</c:formatCode>
                <c:ptCount val="5"/>
                <c:pt idx="0">
                  <c:v>0.01</c:v>
                </c:pt>
                <c:pt idx="1">
                  <c:v>4.7E-2</c:v>
                </c:pt>
                <c:pt idx="2">
                  <c:v>0.34600000000000003</c:v>
                </c:pt>
                <c:pt idx="3">
                  <c:v>0.52600000000000002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39-4CCA-AC5D-5F305B1FB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05348011702735"/>
          <c:y val="0.31613989465063358"/>
          <c:w val="0.32593576732187668"/>
          <c:h val="0.43536509629826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Ingresos</a:t>
            </a:r>
            <a:r>
              <a:rPr lang="es-EC" b="1" baseline="0"/>
              <a:t> mensuales</a:t>
            </a:r>
            <a:endParaRPr lang="es-EC" b="1"/>
          </a:p>
        </c:rich>
      </c:tx>
      <c:layout>
        <c:manualLayout>
          <c:xMode val="edge"/>
          <c:yMode val="edge"/>
          <c:x val="0.16482633420822398"/>
          <c:y val="1.9724401809504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DF-4C34-AD0E-6E471DE6251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DF-4C34-AD0E-6E471DE6251F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DF-4C34-AD0E-6E471DE6251F}"/>
              </c:ext>
            </c:extLst>
          </c:dPt>
          <c:dPt>
            <c:idx val="3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DF-4C34-AD0E-6E471DE625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DF-4C34-AD0E-6E471DE6251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DF-4C34-AD0E-6E471DE625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Hoja2!$D$1:$D$6</c:f>
              <c:strCache>
                <c:ptCount val="6"/>
                <c:pt idx="0">
                  <c:v>Menor o igual a $400</c:v>
                </c:pt>
                <c:pt idx="1">
                  <c:v>$ 401 a $ 700</c:v>
                </c:pt>
                <c:pt idx="2">
                  <c:v>$ 701 a $ 1000</c:v>
                </c:pt>
                <c:pt idx="3">
                  <c:v>$1001 a $1500</c:v>
                </c:pt>
                <c:pt idx="4">
                  <c:v>$ 1501 en adelante</c:v>
                </c:pt>
                <c:pt idx="5">
                  <c:v>No posee ingresos</c:v>
                </c:pt>
              </c:strCache>
            </c:strRef>
          </c:cat>
          <c:val>
            <c:numRef>
              <c:f>Hoja2!$E$1:$E$6</c:f>
              <c:numCache>
                <c:formatCode>0.0%</c:formatCode>
                <c:ptCount val="6"/>
                <c:pt idx="0">
                  <c:v>0.18</c:v>
                </c:pt>
                <c:pt idx="1">
                  <c:v>0.26</c:v>
                </c:pt>
                <c:pt idx="2">
                  <c:v>0.25800000000000001</c:v>
                </c:pt>
                <c:pt idx="3">
                  <c:v>0.19500000000000001</c:v>
                </c:pt>
                <c:pt idx="4">
                  <c:v>8.5999999999999993E-2</c:v>
                </c:pt>
                <c:pt idx="5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4DF-4C34-AD0E-6E471DE62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90113735783029"/>
          <c:y val="0.35786610830903626"/>
          <c:w val="0.32943219597550305"/>
          <c:h val="0.38533588331306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Edad</a:t>
            </a:r>
          </a:p>
        </c:rich>
      </c:tx>
      <c:layout>
        <c:manualLayout>
          <c:xMode val="edge"/>
          <c:yMode val="edge"/>
          <c:x val="0.3351456692913386"/>
          <c:y val="7.7482241378535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0E-4034-8BE0-EFA5AC755950}"/>
              </c:ext>
            </c:extLst>
          </c:dPt>
          <c:dPt>
            <c:idx val="1"/>
            <c:bubble3D val="0"/>
            <c:spPr>
              <a:solidFill>
                <a:srgbClr val="FFFFCC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0E-4034-8BE0-EFA5AC755950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0E-4034-8BE0-EFA5AC75595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0E-4034-8BE0-EFA5AC7559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0E-4034-8BE0-EFA5AC7559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Hoja2!$I$1:$I$5</c:f>
              <c:strCache>
                <c:ptCount val="5"/>
                <c:pt idx="0">
                  <c:v>18-25 años</c:v>
                </c:pt>
                <c:pt idx="1">
                  <c:v>26-33 años</c:v>
                </c:pt>
                <c:pt idx="2">
                  <c:v>34-40 años</c:v>
                </c:pt>
                <c:pt idx="3">
                  <c:v>41-55 años</c:v>
                </c:pt>
                <c:pt idx="4">
                  <c:v>56 o más años</c:v>
                </c:pt>
              </c:strCache>
            </c:strRef>
          </c:cat>
          <c:val>
            <c:numRef>
              <c:f>Hoja2!$J$1:$J$5</c:f>
              <c:numCache>
                <c:formatCode>0.0%</c:formatCode>
                <c:ptCount val="5"/>
                <c:pt idx="0">
                  <c:v>0.17399999999999999</c:v>
                </c:pt>
                <c:pt idx="1">
                  <c:v>0.21100000000000002</c:v>
                </c:pt>
                <c:pt idx="2">
                  <c:v>0.24199999999999999</c:v>
                </c:pt>
                <c:pt idx="3">
                  <c:v>0.28899999999999998</c:v>
                </c:pt>
                <c:pt idx="4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0E-4034-8BE0-EFA5AC755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Género</a:t>
            </a:r>
          </a:p>
        </c:rich>
      </c:tx>
      <c:layout>
        <c:manualLayout>
          <c:xMode val="edge"/>
          <c:yMode val="edge"/>
          <c:x val="0.32598200326731092"/>
          <c:y val="6.9828394658265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1-410D-8CF0-DBBCDE14C79F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1-410D-8CF0-DBBCDE14C7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Hoja2!$N$1:$N$2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Hoja2!$O$1:$O$2</c:f>
              <c:numCache>
                <c:formatCode>0.0%</c:formatCode>
                <c:ptCount val="2"/>
                <c:pt idx="0">
                  <c:v>0.753</c:v>
                </c:pt>
                <c:pt idx="1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C1-410D-8CF0-DBBCDE14C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Estado</a:t>
            </a:r>
            <a:r>
              <a:rPr lang="es-EC" b="1" baseline="0" dirty="0"/>
              <a:t> civil</a:t>
            </a:r>
            <a:endParaRPr lang="es-EC" b="1" dirty="0"/>
          </a:p>
        </c:rich>
      </c:tx>
      <c:layout>
        <c:manualLayout>
          <c:xMode val="edge"/>
          <c:yMode val="edge"/>
          <c:x val="0.26138888888888889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3-442F-A9E3-187B67CFD52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3-442F-A9E3-187B67CFD52C}"/>
              </c:ext>
            </c:extLst>
          </c:dPt>
          <c:dPt>
            <c:idx val="2"/>
            <c:bubble3D val="0"/>
            <c:spPr>
              <a:solidFill>
                <a:srgbClr val="21E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3-442F-A9E3-187B67CFD52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B3-442F-A9E3-187B67CFD52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B3-442F-A9E3-187B67CFD5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Hoja2!$R$1:$R$5</c:f>
              <c:strCache>
                <c:ptCount val="5"/>
                <c:pt idx="0">
                  <c:v>Soltera/o</c:v>
                </c:pt>
                <c:pt idx="1">
                  <c:v>Casada/o</c:v>
                </c:pt>
                <c:pt idx="2">
                  <c:v>Unión libre</c:v>
                </c:pt>
                <c:pt idx="3">
                  <c:v>Divorciada/o</c:v>
                </c:pt>
                <c:pt idx="4">
                  <c:v>Viuda/o</c:v>
                </c:pt>
              </c:strCache>
            </c:strRef>
          </c:cat>
          <c:val>
            <c:numRef>
              <c:f>Hoja2!$S$1:$S$5</c:f>
              <c:numCache>
                <c:formatCode>0.0%</c:formatCode>
                <c:ptCount val="5"/>
                <c:pt idx="0">
                  <c:v>0.318</c:v>
                </c:pt>
                <c:pt idx="1">
                  <c:v>0.505</c:v>
                </c:pt>
                <c:pt idx="2">
                  <c:v>7.0000000000000007E-2</c:v>
                </c:pt>
                <c:pt idx="3">
                  <c:v>8.5999999999999993E-2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B3-442F-A9E3-187B67CFD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Ocupación</a:t>
            </a:r>
          </a:p>
        </c:rich>
      </c:tx>
      <c:layout>
        <c:manualLayout>
          <c:xMode val="edge"/>
          <c:yMode val="edge"/>
          <c:x val="0.20427077865266838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FFFFCC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6-4EEE-85B6-69D607CFF14E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6-4EEE-85B6-69D607CFF14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66-4EEE-85B6-69D607CFF14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66-4EEE-85B6-69D607CFF1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66-4EEE-85B6-69D607CFF1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66-4EEE-85B6-69D607CFF1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Hoja2!$U$1:$U$6</c:f>
              <c:strCache>
                <c:ptCount val="6"/>
                <c:pt idx="0">
                  <c:v>Empleado público</c:v>
                </c:pt>
                <c:pt idx="1">
                  <c:v>Empleado privado</c:v>
                </c:pt>
                <c:pt idx="2">
                  <c:v>Trabajador independiente</c:v>
                </c:pt>
                <c:pt idx="3">
                  <c:v>Ama/o de casa</c:v>
                </c:pt>
                <c:pt idx="4">
                  <c:v>Estudiante</c:v>
                </c:pt>
                <c:pt idx="5">
                  <c:v>Desempleado</c:v>
                </c:pt>
              </c:strCache>
            </c:strRef>
          </c:cat>
          <c:val>
            <c:numRef>
              <c:f>Hoja2!$V$1:$V$6</c:f>
              <c:numCache>
                <c:formatCode>0.0%</c:formatCode>
                <c:ptCount val="6"/>
                <c:pt idx="0">
                  <c:v>0.24199999999999999</c:v>
                </c:pt>
                <c:pt idx="1">
                  <c:v>0.32299999999999995</c:v>
                </c:pt>
                <c:pt idx="2">
                  <c:v>0.34100000000000003</c:v>
                </c:pt>
                <c:pt idx="3">
                  <c:v>1.3000000000000001E-2</c:v>
                </c:pt>
                <c:pt idx="4">
                  <c:v>6.8000000000000005E-2</c:v>
                </c:pt>
                <c:pt idx="5">
                  <c:v>1.3000000000000001E-2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66-4EEE-85B6-69D607CF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Servicio solicitado</a:t>
            </a:r>
          </a:p>
        </c:rich>
      </c:tx>
      <c:layout>
        <c:manualLayout>
          <c:xMode val="edge"/>
          <c:yMode val="edge"/>
          <c:x val="0.1726388888888889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4-4336-9618-90239EF91916}"/>
              </c:ext>
            </c:extLst>
          </c:dPt>
          <c:dPt>
            <c:idx val="1"/>
            <c:bubble3D val="0"/>
            <c:spPr>
              <a:solidFill>
                <a:srgbClr val="FFFFCC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4-4336-9618-90239EF91916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4-4336-9618-90239EF919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Hoja2!$X$1:$X$3</c:f>
              <c:strCache>
                <c:ptCount val="3"/>
                <c:pt idx="0">
                  <c:v>Reparación mecánica, eléctrica, sistemas de inyección eléctricos, carrocerías, partes de vehículos automotores</c:v>
                </c:pt>
                <c:pt idx="1">
                  <c:v>Mantenimiento y reparación, instalación, cambio de neumáticos (llantas) y tubos</c:v>
                </c:pt>
                <c:pt idx="2">
                  <c:v>Servicios de lavado, engrasado, pulverizado, encerado, cambios de aceite, etcétera</c:v>
                </c:pt>
              </c:strCache>
            </c:strRef>
          </c:cat>
          <c:val>
            <c:numRef>
              <c:f>Hoja2!$Y$1:$Y$3</c:f>
              <c:numCache>
                <c:formatCode>0.0%</c:formatCode>
                <c:ptCount val="3"/>
                <c:pt idx="0">
                  <c:v>0.54200000000000004</c:v>
                </c:pt>
                <c:pt idx="1">
                  <c:v>0.14300000000000002</c:v>
                </c:pt>
                <c:pt idx="2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4-4336-9618-90239EF91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83158355205613"/>
          <c:y val="0.17096529600466609"/>
          <c:w val="0.37250174978127731"/>
          <c:h val="0.77427274715660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Clase de vehículo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08-4879-BC72-C0B510BF9336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08-4879-BC72-C0B510BF933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08-4879-BC72-C0B510BF9336}"/>
              </c:ext>
            </c:extLst>
          </c:dPt>
          <c:dPt>
            <c:idx val="3"/>
            <c:bubble3D val="0"/>
            <c:spPr>
              <a:solidFill>
                <a:srgbClr val="8A00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08-4879-BC72-C0B510BF93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08-4879-BC72-C0B510BF93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08-4879-BC72-C0B510BF933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08-4879-BC72-C0B510BF93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Hoja2!$AB$1:$AB$7</c:f>
              <c:strCache>
                <c:ptCount val="7"/>
                <c:pt idx="0">
                  <c:v>Automóvil</c:v>
                </c:pt>
                <c:pt idx="1">
                  <c:v>SUV</c:v>
                </c:pt>
                <c:pt idx="2">
                  <c:v>Camioneta</c:v>
                </c:pt>
                <c:pt idx="3">
                  <c:v>Camión</c:v>
                </c:pt>
                <c:pt idx="4">
                  <c:v>Furgoneta</c:v>
                </c:pt>
                <c:pt idx="5">
                  <c:v>Autobús</c:v>
                </c:pt>
                <c:pt idx="6">
                  <c:v>Otra clase</c:v>
                </c:pt>
              </c:strCache>
            </c:strRef>
          </c:cat>
          <c:val>
            <c:numRef>
              <c:f>Hoja2!$AC$1:$AC$7</c:f>
              <c:numCache>
                <c:formatCode>0.0%</c:formatCode>
                <c:ptCount val="7"/>
                <c:pt idx="0">
                  <c:v>0.63800000000000001</c:v>
                </c:pt>
                <c:pt idx="1">
                  <c:v>0.18</c:v>
                </c:pt>
                <c:pt idx="2">
                  <c:v>0.109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3.0000000000000001E-3</c:v>
                </c:pt>
                <c:pt idx="6">
                  <c:v>2.6000000000000002E-2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A08-4879-BC72-C0B510BF9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4CFFC-C472-41E8-80FD-0404865BFEA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0FFB49F-5079-4B68-9BD8-9BBFD01EC549}">
      <dgm:prSet/>
      <dgm:spPr/>
      <dgm:t>
        <a:bodyPr/>
        <a:lstStyle/>
        <a:p>
          <a:r>
            <a:rPr lang="es-MX" dirty="0" smtClean="0"/>
            <a:t>Establecer la relación teórica entre las variables de calidad de servicios y la satisfacción del cliente de los centros de mantenimiento y reparación vehicular del </a:t>
          </a:r>
          <a:r>
            <a:rPr lang="es-ES" dirty="0" smtClean="0"/>
            <a:t>Distrito Metropolitano de Quito.</a:t>
          </a:r>
          <a:endParaRPr lang="es-ES" dirty="0"/>
        </a:p>
      </dgm:t>
    </dgm:pt>
    <dgm:pt modelId="{14336FF6-28FA-4DEE-9E29-E7CBA92A23B4}" type="parTrans" cxnId="{DD482CE4-B4FD-4B16-BF34-555CF5C595AE}">
      <dgm:prSet/>
      <dgm:spPr/>
      <dgm:t>
        <a:bodyPr/>
        <a:lstStyle/>
        <a:p>
          <a:endParaRPr lang="es-ES"/>
        </a:p>
      </dgm:t>
    </dgm:pt>
    <dgm:pt modelId="{C7066E54-BFA5-40AF-9EAF-8ED1FDC9F556}" type="sibTrans" cxnId="{DD482CE4-B4FD-4B16-BF34-555CF5C595AE}">
      <dgm:prSet/>
      <dgm:spPr/>
      <dgm:t>
        <a:bodyPr/>
        <a:lstStyle/>
        <a:p>
          <a:endParaRPr lang="es-ES"/>
        </a:p>
      </dgm:t>
    </dgm:pt>
    <dgm:pt modelId="{39B60688-606B-4E9A-B6ED-6BAD5111FA14}">
      <dgm:prSet/>
      <dgm:spPr>
        <a:solidFill>
          <a:srgbClr val="00B050"/>
        </a:solidFill>
      </dgm:spPr>
      <dgm:t>
        <a:bodyPr/>
        <a:lstStyle/>
        <a:p>
          <a:r>
            <a:rPr lang="es-MX" dirty="0" smtClean="0"/>
            <a:t>Aplicar el modelo SERVPERF para describir la percepción de la calidad del servicio y el nivel de satisfacción que existe en los clientes de los centros de mantenimiento y reparación vehicular del Distrito Metropolitano de Quito.</a:t>
          </a:r>
          <a:endParaRPr lang="es-ES" dirty="0"/>
        </a:p>
      </dgm:t>
    </dgm:pt>
    <dgm:pt modelId="{E53A0B04-FFF7-4DF6-B0EB-22CBACF03588}" type="parTrans" cxnId="{8D3EE76E-A685-424D-9A2C-818C0A2AF26C}">
      <dgm:prSet/>
      <dgm:spPr/>
      <dgm:t>
        <a:bodyPr/>
        <a:lstStyle/>
        <a:p>
          <a:endParaRPr lang="es-ES"/>
        </a:p>
      </dgm:t>
    </dgm:pt>
    <dgm:pt modelId="{61D88778-013D-4D3A-AEDD-162F1D5B163E}" type="sibTrans" cxnId="{8D3EE76E-A685-424D-9A2C-818C0A2AF26C}">
      <dgm:prSet/>
      <dgm:spPr/>
      <dgm:t>
        <a:bodyPr/>
        <a:lstStyle/>
        <a:p>
          <a:endParaRPr lang="es-ES"/>
        </a:p>
      </dgm:t>
    </dgm:pt>
    <dgm:pt modelId="{557FB44C-E86F-4240-97B7-C8C37F56A361}">
      <dgm:prSet/>
      <dgm:spPr>
        <a:solidFill>
          <a:srgbClr val="8A0000"/>
        </a:solidFill>
      </dgm:spPr>
      <dgm:t>
        <a:bodyPr/>
        <a:lstStyle/>
        <a:p>
          <a:r>
            <a:rPr lang="es-MX" dirty="0" smtClean="0"/>
            <a:t>Identificar las dimensiones de calidad del servicio que influyen en la satisfacción del cliente de los centros de mantenimiento y reparación vehicular del </a:t>
          </a:r>
          <a:r>
            <a:rPr lang="es-ES" dirty="0" smtClean="0"/>
            <a:t>Distrito Metropolitano de Quito.</a:t>
          </a:r>
          <a:endParaRPr lang="es-ES" dirty="0"/>
        </a:p>
      </dgm:t>
    </dgm:pt>
    <dgm:pt modelId="{900E3028-85F3-4122-81BA-27927A617BF4}" type="parTrans" cxnId="{B4F27D39-8F51-49DC-9A4F-7732B01866A9}">
      <dgm:prSet/>
      <dgm:spPr/>
      <dgm:t>
        <a:bodyPr/>
        <a:lstStyle/>
        <a:p>
          <a:endParaRPr lang="es-ES"/>
        </a:p>
      </dgm:t>
    </dgm:pt>
    <dgm:pt modelId="{C69E4C10-278F-4F3E-A43B-634F6F39B7F1}" type="sibTrans" cxnId="{B4F27D39-8F51-49DC-9A4F-7732B01866A9}">
      <dgm:prSet/>
      <dgm:spPr/>
      <dgm:t>
        <a:bodyPr/>
        <a:lstStyle/>
        <a:p>
          <a:endParaRPr lang="es-ES"/>
        </a:p>
      </dgm:t>
    </dgm:pt>
    <dgm:pt modelId="{A2AB49D3-535A-43A5-B624-A96FC6B821C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dirty="0" smtClean="0"/>
            <a:t>Elaborar una propuesta de mejora para centros de mantenimiento y reparación vehicular del Distrito Metropolitano de Quito en base a los resultados obtenidos</a:t>
          </a:r>
          <a:endParaRPr lang="es-ES" dirty="0"/>
        </a:p>
      </dgm:t>
    </dgm:pt>
    <dgm:pt modelId="{CA6814CE-268B-444B-9F36-A33AAD3D4ADA}" type="parTrans" cxnId="{CD4618FB-E161-4F28-9DC5-4E58351A7BAC}">
      <dgm:prSet/>
      <dgm:spPr/>
      <dgm:t>
        <a:bodyPr/>
        <a:lstStyle/>
        <a:p>
          <a:endParaRPr lang="es-ES"/>
        </a:p>
      </dgm:t>
    </dgm:pt>
    <dgm:pt modelId="{E8AF8211-38C4-472C-96FD-896913457730}" type="sibTrans" cxnId="{CD4618FB-E161-4F28-9DC5-4E58351A7BAC}">
      <dgm:prSet/>
      <dgm:spPr/>
      <dgm:t>
        <a:bodyPr/>
        <a:lstStyle/>
        <a:p>
          <a:endParaRPr lang="es-ES"/>
        </a:p>
      </dgm:t>
    </dgm:pt>
    <dgm:pt modelId="{3D96F681-D677-4B17-9F2F-6726846DE41B}" type="pres">
      <dgm:prSet presAssocID="{EBE4CFFC-C472-41E8-80FD-0404865BFE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D911ACB-7965-4110-8A8E-E7C5EAF291A5}" type="pres">
      <dgm:prSet presAssocID="{EBE4CFFC-C472-41E8-80FD-0404865BFEA7}" presName="Name1" presStyleCnt="0"/>
      <dgm:spPr/>
    </dgm:pt>
    <dgm:pt modelId="{693ECCB1-C2B8-4DAE-8CBC-E41FB4C3361F}" type="pres">
      <dgm:prSet presAssocID="{EBE4CFFC-C472-41E8-80FD-0404865BFEA7}" presName="cycle" presStyleCnt="0"/>
      <dgm:spPr/>
    </dgm:pt>
    <dgm:pt modelId="{1AB6BCE8-F00B-458E-AD54-8483ED5A6079}" type="pres">
      <dgm:prSet presAssocID="{EBE4CFFC-C472-41E8-80FD-0404865BFEA7}" presName="srcNode" presStyleLbl="node1" presStyleIdx="0" presStyleCnt="4"/>
      <dgm:spPr/>
    </dgm:pt>
    <dgm:pt modelId="{66B3A2CD-D14C-4D7B-B680-82B33233A2CE}" type="pres">
      <dgm:prSet presAssocID="{EBE4CFFC-C472-41E8-80FD-0404865BFEA7}" presName="conn" presStyleLbl="parChTrans1D2" presStyleIdx="0" presStyleCnt="1"/>
      <dgm:spPr/>
      <dgm:t>
        <a:bodyPr/>
        <a:lstStyle/>
        <a:p>
          <a:endParaRPr lang="es-ES"/>
        </a:p>
      </dgm:t>
    </dgm:pt>
    <dgm:pt modelId="{F5D87035-A969-459E-A6C9-AC4D19159435}" type="pres">
      <dgm:prSet presAssocID="{EBE4CFFC-C472-41E8-80FD-0404865BFEA7}" presName="extraNode" presStyleLbl="node1" presStyleIdx="0" presStyleCnt="4"/>
      <dgm:spPr/>
    </dgm:pt>
    <dgm:pt modelId="{1341F4C8-6AA0-4400-8B0A-10C080DDA581}" type="pres">
      <dgm:prSet presAssocID="{EBE4CFFC-C472-41E8-80FD-0404865BFEA7}" presName="dstNode" presStyleLbl="node1" presStyleIdx="0" presStyleCnt="4"/>
      <dgm:spPr/>
    </dgm:pt>
    <dgm:pt modelId="{16B31F69-557A-463C-A46C-EAB81E04536D}" type="pres">
      <dgm:prSet presAssocID="{60FFB49F-5079-4B68-9BD8-9BBFD01EC54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2C9DC-B889-4CA0-92E2-28EC005C4AC5}" type="pres">
      <dgm:prSet presAssocID="{60FFB49F-5079-4B68-9BD8-9BBFD01EC549}" presName="accent_1" presStyleCnt="0"/>
      <dgm:spPr/>
    </dgm:pt>
    <dgm:pt modelId="{B8AF6228-79A8-43E4-B828-9C0D6D249EE2}" type="pres">
      <dgm:prSet presAssocID="{60FFB49F-5079-4B68-9BD8-9BBFD01EC549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3CC3A9-31E2-4EB1-AA0A-94B220290FA3}" type="pres">
      <dgm:prSet presAssocID="{39B60688-606B-4E9A-B6ED-6BAD5111FA1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C13192-6174-4927-AE4D-0598E3C58AEF}" type="pres">
      <dgm:prSet presAssocID="{39B60688-606B-4E9A-B6ED-6BAD5111FA14}" presName="accent_2" presStyleCnt="0"/>
      <dgm:spPr/>
    </dgm:pt>
    <dgm:pt modelId="{2CC60ACA-2E8D-4247-B58A-45C52ABFA50F}" type="pres">
      <dgm:prSet presAssocID="{39B60688-606B-4E9A-B6ED-6BAD5111FA1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74AB4B-5263-41D5-8183-C0D555C0B0C7}" type="pres">
      <dgm:prSet presAssocID="{557FB44C-E86F-4240-97B7-C8C37F56A3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AA8241-7ACA-4DBC-A9E6-EFF63FAF428D}" type="pres">
      <dgm:prSet presAssocID="{557FB44C-E86F-4240-97B7-C8C37F56A361}" presName="accent_3" presStyleCnt="0"/>
      <dgm:spPr/>
    </dgm:pt>
    <dgm:pt modelId="{4C8C25C0-C1D1-45DB-9799-B6F68239EBD2}" type="pres">
      <dgm:prSet presAssocID="{557FB44C-E86F-4240-97B7-C8C37F56A361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CB1E321-C9DA-4543-BF70-BE4FA22800A0}" type="pres">
      <dgm:prSet presAssocID="{A2AB49D3-535A-43A5-B624-A96FC6B821C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B379A-29EC-4696-9040-B2F335EC2452}" type="pres">
      <dgm:prSet presAssocID="{A2AB49D3-535A-43A5-B624-A96FC6B821CF}" presName="accent_4" presStyleCnt="0"/>
      <dgm:spPr/>
    </dgm:pt>
    <dgm:pt modelId="{1E3627E9-8C94-4BF8-9C5B-70ADE3D6B1EA}" type="pres">
      <dgm:prSet presAssocID="{A2AB49D3-535A-43A5-B624-A96FC6B821CF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D4618FB-E161-4F28-9DC5-4E58351A7BAC}" srcId="{EBE4CFFC-C472-41E8-80FD-0404865BFEA7}" destId="{A2AB49D3-535A-43A5-B624-A96FC6B821CF}" srcOrd="3" destOrd="0" parTransId="{CA6814CE-268B-444B-9F36-A33AAD3D4ADA}" sibTransId="{E8AF8211-38C4-472C-96FD-896913457730}"/>
    <dgm:cxn modelId="{39DE5B97-C7DD-4C7D-80CD-781EF3DCAB9F}" type="presOf" srcId="{A2AB49D3-535A-43A5-B624-A96FC6B821CF}" destId="{7CB1E321-C9DA-4543-BF70-BE4FA22800A0}" srcOrd="0" destOrd="0" presId="urn:microsoft.com/office/officeart/2008/layout/VerticalCurvedList"/>
    <dgm:cxn modelId="{8D3EE76E-A685-424D-9A2C-818C0A2AF26C}" srcId="{EBE4CFFC-C472-41E8-80FD-0404865BFEA7}" destId="{39B60688-606B-4E9A-B6ED-6BAD5111FA14}" srcOrd="1" destOrd="0" parTransId="{E53A0B04-FFF7-4DF6-B0EB-22CBACF03588}" sibTransId="{61D88778-013D-4D3A-AEDD-162F1D5B163E}"/>
    <dgm:cxn modelId="{4A7DA6E1-7A8A-4EA8-9C87-F9DA462F0C6D}" type="presOf" srcId="{60FFB49F-5079-4B68-9BD8-9BBFD01EC549}" destId="{16B31F69-557A-463C-A46C-EAB81E04536D}" srcOrd="0" destOrd="0" presId="urn:microsoft.com/office/officeart/2008/layout/VerticalCurvedList"/>
    <dgm:cxn modelId="{DB37DC3A-4575-471F-95C3-2DBBA495BDD9}" type="presOf" srcId="{C7066E54-BFA5-40AF-9EAF-8ED1FDC9F556}" destId="{66B3A2CD-D14C-4D7B-B680-82B33233A2CE}" srcOrd="0" destOrd="0" presId="urn:microsoft.com/office/officeart/2008/layout/VerticalCurvedList"/>
    <dgm:cxn modelId="{B4F27D39-8F51-49DC-9A4F-7732B01866A9}" srcId="{EBE4CFFC-C472-41E8-80FD-0404865BFEA7}" destId="{557FB44C-E86F-4240-97B7-C8C37F56A361}" srcOrd="2" destOrd="0" parTransId="{900E3028-85F3-4122-81BA-27927A617BF4}" sibTransId="{C69E4C10-278F-4F3E-A43B-634F6F39B7F1}"/>
    <dgm:cxn modelId="{B47C8900-B84C-400C-AFCC-DA4234E487BD}" type="presOf" srcId="{557FB44C-E86F-4240-97B7-C8C37F56A361}" destId="{E974AB4B-5263-41D5-8183-C0D555C0B0C7}" srcOrd="0" destOrd="0" presId="urn:microsoft.com/office/officeart/2008/layout/VerticalCurvedList"/>
    <dgm:cxn modelId="{B640CDDC-6CE9-4DC5-ABC9-824D558730C6}" type="presOf" srcId="{39B60688-606B-4E9A-B6ED-6BAD5111FA14}" destId="{9C3CC3A9-31E2-4EB1-AA0A-94B220290FA3}" srcOrd="0" destOrd="0" presId="urn:microsoft.com/office/officeart/2008/layout/VerticalCurvedList"/>
    <dgm:cxn modelId="{5E375961-3E45-41FC-966B-11B2D08B05A4}" type="presOf" srcId="{EBE4CFFC-C472-41E8-80FD-0404865BFEA7}" destId="{3D96F681-D677-4B17-9F2F-6726846DE41B}" srcOrd="0" destOrd="0" presId="urn:microsoft.com/office/officeart/2008/layout/VerticalCurvedList"/>
    <dgm:cxn modelId="{DD482CE4-B4FD-4B16-BF34-555CF5C595AE}" srcId="{EBE4CFFC-C472-41E8-80FD-0404865BFEA7}" destId="{60FFB49F-5079-4B68-9BD8-9BBFD01EC549}" srcOrd="0" destOrd="0" parTransId="{14336FF6-28FA-4DEE-9E29-E7CBA92A23B4}" sibTransId="{C7066E54-BFA5-40AF-9EAF-8ED1FDC9F556}"/>
    <dgm:cxn modelId="{FD31F907-BA8E-495A-A8C1-8C7D75532349}" type="presParOf" srcId="{3D96F681-D677-4B17-9F2F-6726846DE41B}" destId="{6D911ACB-7965-4110-8A8E-E7C5EAF291A5}" srcOrd="0" destOrd="0" presId="urn:microsoft.com/office/officeart/2008/layout/VerticalCurvedList"/>
    <dgm:cxn modelId="{2548301B-82D9-4284-AA8B-672B1DD7C6F6}" type="presParOf" srcId="{6D911ACB-7965-4110-8A8E-E7C5EAF291A5}" destId="{693ECCB1-C2B8-4DAE-8CBC-E41FB4C3361F}" srcOrd="0" destOrd="0" presId="urn:microsoft.com/office/officeart/2008/layout/VerticalCurvedList"/>
    <dgm:cxn modelId="{839A3AC9-698F-4D39-9E5E-6C1E03CAD184}" type="presParOf" srcId="{693ECCB1-C2B8-4DAE-8CBC-E41FB4C3361F}" destId="{1AB6BCE8-F00B-458E-AD54-8483ED5A6079}" srcOrd="0" destOrd="0" presId="urn:microsoft.com/office/officeart/2008/layout/VerticalCurvedList"/>
    <dgm:cxn modelId="{9EBA3729-AB16-446E-8C17-B45CE6B17D95}" type="presParOf" srcId="{693ECCB1-C2B8-4DAE-8CBC-E41FB4C3361F}" destId="{66B3A2CD-D14C-4D7B-B680-82B33233A2CE}" srcOrd="1" destOrd="0" presId="urn:microsoft.com/office/officeart/2008/layout/VerticalCurvedList"/>
    <dgm:cxn modelId="{0AB89F00-B2C5-42A9-83C4-BB82C0C0A1D0}" type="presParOf" srcId="{693ECCB1-C2B8-4DAE-8CBC-E41FB4C3361F}" destId="{F5D87035-A969-459E-A6C9-AC4D19159435}" srcOrd="2" destOrd="0" presId="urn:microsoft.com/office/officeart/2008/layout/VerticalCurvedList"/>
    <dgm:cxn modelId="{0E38C9B5-61FE-4DFE-826A-ACF47E299494}" type="presParOf" srcId="{693ECCB1-C2B8-4DAE-8CBC-E41FB4C3361F}" destId="{1341F4C8-6AA0-4400-8B0A-10C080DDA581}" srcOrd="3" destOrd="0" presId="urn:microsoft.com/office/officeart/2008/layout/VerticalCurvedList"/>
    <dgm:cxn modelId="{BF098F14-2360-44EB-902C-728199574B35}" type="presParOf" srcId="{6D911ACB-7965-4110-8A8E-E7C5EAF291A5}" destId="{16B31F69-557A-463C-A46C-EAB81E04536D}" srcOrd="1" destOrd="0" presId="urn:microsoft.com/office/officeart/2008/layout/VerticalCurvedList"/>
    <dgm:cxn modelId="{CC155EFE-855C-4348-A569-8BF5FA08DF41}" type="presParOf" srcId="{6D911ACB-7965-4110-8A8E-E7C5EAF291A5}" destId="{4E52C9DC-B889-4CA0-92E2-28EC005C4AC5}" srcOrd="2" destOrd="0" presId="urn:microsoft.com/office/officeart/2008/layout/VerticalCurvedList"/>
    <dgm:cxn modelId="{57D84CDD-900E-4A69-A29E-4ECF45FB484B}" type="presParOf" srcId="{4E52C9DC-B889-4CA0-92E2-28EC005C4AC5}" destId="{B8AF6228-79A8-43E4-B828-9C0D6D249EE2}" srcOrd="0" destOrd="0" presId="urn:microsoft.com/office/officeart/2008/layout/VerticalCurvedList"/>
    <dgm:cxn modelId="{C72FD9F1-B201-4069-AE29-3B588C270594}" type="presParOf" srcId="{6D911ACB-7965-4110-8A8E-E7C5EAF291A5}" destId="{9C3CC3A9-31E2-4EB1-AA0A-94B220290FA3}" srcOrd="3" destOrd="0" presId="urn:microsoft.com/office/officeart/2008/layout/VerticalCurvedList"/>
    <dgm:cxn modelId="{C9E673A2-E321-417C-9599-4A3D7376CD28}" type="presParOf" srcId="{6D911ACB-7965-4110-8A8E-E7C5EAF291A5}" destId="{09C13192-6174-4927-AE4D-0598E3C58AEF}" srcOrd="4" destOrd="0" presId="urn:microsoft.com/office/officeart/2008/layout/VerticalCurvedList"/>
    <dgm:cxn modelId="{83DA0A27-FC5F-4F09-A3E1-8EE40462AD53}" type="presParOf" srcId="{09C13192-6174-4927-AE4D-0598E3C58AEF}" destId="{2CC60ACA-2E8D-4247-B58A-45C52ABFA50F}" srcOrd="0" destOrd="0" presId="urn:microsoft.com/office/officeart/2008/layout/VerticalCurvedList"/>
    <dgm:cxn modelId="{C62A73A1-3832-4726-927C-A5862AEBE39F}" type="presParOf" srcId="{6D911ACB-7965-4110-8A8E-E7C5EAF291A5}" destId="{E974AB4B-5263-41D5-8183-C0D555C0B0C7}" srcOrd="5" destOrd="0" presId="urn:microsoft.com/office/officeart/2008/layout/VerticalCurvedList"/>
    <dgm:cxn modelId="{61D3AC3A-C818-4E0F-953C-1F233939BBFC}" type="presParOf" srcId="{6D911ACB-7965-4110-8A8E-E7C5EAF291A5}" destId="{58AA8241-7ACA-4DBC-A9E6-EFF63FAF428D}" srcOrd="6" destOrd="0" presId="urn:microsoft.com/office/officeart/2008/layout/VerticalCurvedList"/>
    <dgm:cxn modelId="{138B23CB-66EB-433A-87DB-6F4820E1CE8C}" type="presParOf" srcId="{58AA8241-7ACA-4DBC-A9E6-EFF63FAF428D}" destId="{4C8C25C0-C1D1-45DB-9799-B6F68239EBD2}" srcOrd="0" destOrd="0" presId="urn:microsoft.com/office/officeart/2008/layout/VerticalCurvedList"/>
    <dgm:cxn modelId="{8E754DC4-6DA0-44F4-AB14-575786B6CC5C}" type="presParOf" srcId="{6D911ACB-7965-4110-8A8E-E7C5EAF291A5}" destId="{7CB1E321-C9DA-4543-BF70-BE4FA22800A0}" srcOrd="7" destOrd="0" presId="urn:microsoft.com/office/officeart/2008/layout/VerticalCurvedList"/>
    <dgm:cxn modelId="{976D6453-7E20-4F2B-BADD-AF0DB1F27BAF}" type="presParOf" srcId="{6D911ACB-7965-4110-8A8E-E7C5EAF291A5}" destId="{E2DB379A-29EC-4696-9040-B2F335EC2452}" srcOrd="8" destOrd="0" presId="urn:microsoft.com/office/officeart/2008/layout/VerticalCurvedList"/>
    <dgm:cxn modelId="{DE9E74BA-AE0F-4116-BA66-C4680B917FEC}" type="presParOf" srcId="{E2DB379A-29EC-4696-9040-B2F335EC2452}" destId="{1E3627E9-8C94-4BF8-9C5B-70ADE3D6B1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3346E-65D8-4F1A-83A1-ECAFD2D445F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F25599B-FE39-4748-9C9F-12D2F9FCD3DC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2"/>
              </a:solidFill>
              <a:latin typeface="+mn-lt"/>
            </a:rPr>
            <a:t>Sección I</a:t>
          </a:r>
          <a:endParaRPr lang="es-ES" sz="1400" dirty="0">
            <a:solidFill>
              <a:schemeClr val="accent2"/>
            </a:solidFill>
            <a:latin typeface="+mn-lt"/>
          </a:endParaRPr>
        </a:p>
      </dgm:t>
    </dgm:pt>
    <dgm:pt modelId="{2CAD1763-4372-4719-9BC3-AB036532323A}" type="parTrans" cxnId="{2814757D-A00F-468E-9654-C390879BA144}">
      <dgm:prSet/>
      <dgm:spPr/>
      <dgm:t>
        <a:bodyPr/>
        <a:lstStyle/>
        <a:p>
          <a:endParaRPr lang="es-ES" sz="1400">
            <a:solidFill>
              <a:schemeClr val="accent2"/>
            </a:solidFill>
            <a:latin typeface="+mn-lt"/>
          </a:endParaRPr>
        </a:p>
      </dgm:t>
    </dgm:pt>
    <dgm:pt modelId="{8E02472C-F81D-47BC-BF89-25F6E86F8014}" type="sibTrans" cxnId="{2814757D-A00F-468E-9654-C390879BA144}">
      <dgm:prSet/>
      <dgm:spPr/>
      <dgm:t>
        <a:bodyPr/>
        <a:lstStyle/>
        <a:p>
          <a:endParaRPr lang="es-ES" sz="1400">
            <a:solidFill>
              <a:schemeClr val="accent2"/>
            </a:solidFill>
            <a:latin typeface="+mn-lt"/>
          </a:endParaRPr>
        </a:p>
      </dgm:t>
    </dgm:pt>
    <dgm:pt modelId="{45E02431-8032-4EC4-8D45-F9274F4F3549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2"/>
              </a:solidFill>
              <a:latin typeface="+mn-lt"/>
            </a:rPr>
            <a:t>Sección II</a:t>
          </a:r>
          <a:endParaRPr lang="es-ES" sz="1400" dirty="0">
            <a:solidFill>
              <a:schemeClr val="accent2"/>
            </a:solidFill>
            <a:latin typeface="+mn-lt"/>
          </a:endParaRPr>
        </a:p>
      </dgm:t>
    </dgm:pt>
    <dgm:pt modelId="{C06661C5-CC61-4355-92A1-102EA09E4BEA}" type="parTrans" cxnId="{C81BBC4A-1B91-4982-BA8D-58EB1C9D9A80}">
      <dgm:prSet/>
      <dgm:spPr/>
      <dgm:t>
        <a:bodyPr/>
        <a:lstStyle/>
        <a:p>
          <a:endParaRPr lang="es-ES" sz="1400">
            <a:solidFill>
              <a:schemeClr val="accent2"/>
            </a:solidFill>
            <a:latin typeface="+mn-lt"/>
          </a:endParaRPr>
        </a:p>
      </dgm:t>
    </dgm:pt>
    <dgm:pt modelId="{C96F1282-B80F-465D-8699-53D5A9C5AB61}" type="sibTrans" cxnId="{C81BBC4A-1B91-4982-BA8D-58EB1C9D9A80}">
      <dgm:prSet/>
      <dgm:spPr/>
      <dgm:t>
        <a:bodyPr/>
        <a:lstStyle/>
        <a:p>
          <a:endParaRPr lang="es-ES" sz="1400">
            <a:solidFill>
              <a:schemeClr val="accent2"/>
            </a:solidFill>
            <a:latin typeface="+mn-lt"/>
          </a:endParaRPr>
        </a:p>
      </dgm:t>
    </dgm:pt>
    <dgm:pt modelId="{82CF4142-2567-4C66-82DE-68939E82326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2"/>
              </a:solidFill>
              <a:latin typeface="+mn-lt"/>
            </a:rPr>
            <a:t>Sección III</a:t>
          </a:r>
          <a:endParaRPr lang="es-ES" sz="1400" dirty="0">
            <a:solidFill>
              <a:schemeClr val="accent2"/>
            </a:solidFill>
            <a:latin typeface="+mn-lt"/>
          </a:endParaRPr>
        </a:p>
      </dgm:t>
    </dgm:pt>
    <dgm:pt modelId="{B35C41FD-7702-441D-9E0F-4772620BB6EA}" type="parTrans" cxnId="{2E910C30-F2B5-440C-9B2F-32D6B8D9F354}">
      <dgm:prSet/>
      <dgm:spPr/>
      <dgm:t>
        <a:bodyPr/>
        <a:lstStyle/>
        <a:p>
          <a:endParaRPr lang="es-ES" sz="1400">
            <a:solidFill>
              <a:schemeClr val="accent2"/>
            </a:solidFill>
            <a:latin typeface="+mn-lt"/>
          </a:endParaRPr>
        </a:p>
      </dgm:t>
    </dgm:pt>
    <dgm:pt modelId="{144D585C-003E-4404-A64F-3866AB234ECA}" type="sibTrans" cxnId="{2E910C30-F2B5-440C-9B2F-32D6B8D9F354}">
      <dgm:prSet/>
      <dgm:spPr/>
      <dgm:t>
        <a:bodyPr/>
        <a:lstStyle/>
        <a:p>
          <a:endParaRPr lang="es-ES" sz="1400">
            <a:solidFill>
              <a:schemeClr val="accent2"/>
            </a:solidFill>
            <a:latin typeface="+mn-lt"/>
          </a:endParaRPr>
        </a:p>
      </dgm:t>
    </dgm:pt>
    <dgm:pt modelId="{2E8B5B0C-34FD-40DC-A46A-A76F3E2C93DE}" type="pres">
      <dgm:prSet presAssocID="{FA13346E-65D8-4F1A-83A1-ECAFD2D445FA}" presName="Name0" presStyleCnt="0">
        <dgm:presLayoutVars>
          <dgm:dir/>
          <dgm:resizeHandles val="exact"/>
        </dgm:presLayoutVars>
      </dgm:prSet>
      <dgm:spPr/>
    </dgm:pt>
    <dgm:pt modelId="{8AA0F3F7-62B1-4DDE-928A-370A8CF55C87}" type="pres">
      <dgm:prSet presAssocID="{CF25599B-FE39-4748-9C9F-12D2F9FCD3DC}" presName="parTxOnly" presStyleLbl="node1" presStyleIdx="0" presStyleCnt="3" custLinFactNeighborX="-31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B8CA9-85CF-4219-8C98-FFD206C5D93D}" type="pres">
      <dgm:prSet presAssocID="{8E02472C-F81D-47BC-BF89-25F6E86F8014}" presName="parSpace" presStyleCnt="0"/>
      <dgm:spPr/>
    </dgm:pt>
    <dgm:pt modelId="{DA653AD4-150C-4EA2-A21A-05E6F881A4D9}" type="pres">
      <dgm:prSet presAssocID="{45E02431-8032-4EC4-8D45-F9274F4F354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8D5A6-8D00-4FE1-A095-4C1E7D898985}" type="pres">
      <dgm:prSet presAssocID="{C96F1282-B80F-465D-8699-53D5A9C5AB61}" presName="parSpace" presStyleCnt="0"/>
      <dgm:spPr/>
    </dgm:pt>
    <dgm:pt modelId="{F8EC4B10-78E8-4BE7-8D31-AB74E36D9A95}" type="pres">
      <dgm:prSet presAssocID="{82CF4142-2567-4C66-82DE-68939E82326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2953AE-3328-4C47-A6A4-DE84608EC4EE}" type="presOf" srcId="{45E02431-8032-4EC4-8D45-F9274F4F3549}" destId="{DA653AD4-150C-4EA2-A21A-05E6F881A4D9}" srcOrd="0" destOrd="0" presId="urn:microsoft.com/office/officeart/2005/8/layout/hChevron3"/>
    <dgm:cxn modelId="{2E910C30-F2B5-440C-9B2F-32D6B8D9F354}" srcId="{FA13346E-65D8-4F1A-83A1-ECAFD2D445FA}" destId="{82CF4142-2567-4C66-82DE-68939E82326E}" srcOrd="2" destOrd="0" parTransId="{B35C41FD-7702-441D-9E0F-4772620BB6EA}" sibTransId="{144D585C-003E-4404-A64F-3866AB234ECA}"/>
    <dgm:cxn modelId="{C81BBC4A-1B91-4982-BA8D-58EB1C9D9A80}" srcId="{FA13346E-65D8-4F1A-83A1-ECAFD2D445FA}" destId="{45E02431-8032-4EC4-8D45-F9274F4F3549}" srcOrd="1" destOrd="0" parTransId="{C06661C5-CC61-4355-92A1-102EA09E4BEA}" sibTransId="{C96F1282-B80F-465D-8699-53D5A9C5AB61}"/>
    <dgm:cxn modelId="{E39F69C8-CC18-46D6-8FE5-32B5ACEE5108}" type="presOf" srcId="{FA13346E-65D8-4F1A-83A1-ECAFD2D445FA}" destId="{2E8B5B0C-34FD-40DC-A46A-A76F3E2C93DE}" srcOrd="0" destOrd="0" presId="urn:microsoft.com/office/officeart/2005/8/layout/hChevron3"/>
    <dgm:cxn modelId="{9A8136B9-CDE2-4FBD-9CCF-86C4C4FB6894}" type="presOf" srcId="{CF25599B-FE39-4748-9C9F-12D2F9FCD3DC}" destId="{8AA0F3F7-62B1-4DDE-928A-370A8CF55C87}" srcOrd="0" destOrd="0" presId="urn:microsoft.com/office/officeart/2005/8/layout/hChevron3"/>
    <dgm:cxn modelId="{AA7B7347-B32C-44A5-8B5E-DB8F1187F78B}" type="presOf" srcId="{82CF4142-2567-4C66-82DE-68939E82326E}" destId="{F8EC4B10-78E8-4BE7-8D31-AB74E36D9A95}" srcOrd="0" destOrd="0" presId="urn:microsoft.com/office/officeart/2005/8/layout/hChevron3"/>
    <dgm:cxn modelId="{2814757D-A00F-468E-9654-C390879BA144}" srcId="{FA13346E-65D8-4F1A-83A1-ECAFD2D445FA}" destId="{CF25599B-FE39-4748-9C9F-12D2F9FCD3DC}" srcOrd="0" destOrd="0" parTransId="{2CAD1763-4372-4719-9BC3-AB036532323A}" sibTransId="{8E02472C-F81D-47BC-BF89-25F6E86F8014}"/>
    <dgm:cxn modelId="{CE5E61F8-C995-4B97-9B38-8D554E87DC3D}" type="presParOf" srcId="{2E8B5B0C-34FD-40DC-A46A-A76F3E2C93DE}" destId="{8AA0F3F7-62B1-4DDE-928A-370A8CF55C87}" srcOrd="0" destOrd="0" presId="urn:microsoft.com/office/officeart/2005/8/layout/hChevron3"/>
    <dgm:cxn modelId="{1F014BE5-AE57-40F0-BBA8-9D0BFFA20E64}" type="presParOf" srcId="{2E8B5B0C-34FD-40DC-A46A-A76F3E2C93DE}" destId="{323B8CA9-85CF-4219-8C98-FFD206C5D93D}" srcOrd="1" destOrd="0" presId="urn:microsoft.com/office/officeart/2005/8/layout/hChevron3"/>
    <dgm:cxn modelId="{A3DEEE08-54B3-456D-A758-38505AB1F031}" type="presParOf" srcId="{2E8B5B0C-34FD-40DC-A46A-A76F3E2C93DE}" destId="{DA653AD4-150C-4EA2-A21A-05E6F881A4D9}" srcOrd="2" destOrd="0" presId="urn:microsoft.com/office/officeart/2005/8/layout/hChevron3"/>
    <dgm:cxn modelId="{F67031A8-2AA8-4B6B-A5FE-26944FB57F96}" type="presParOf" srcId="{2E8B5B0C-34FD-40DC-A46A-A76F3E2C93DE}" destId="{7958D5A6-8D00-4FE1-A095-4C1E7D898985}" srcOrd="3" destOrd="0" presId="urn:microsoft.com/office/officeart/2005/8/layout/hChevron3"/>
    <dgm:cxn modelId="{87DBA388-8363-417D-B9AF-004EC93FE600}" type="presParOf" srcId="{2E8B5B0C-34FD-40DC-A46A-A76F3E2C93DE}" destId="{F8EC4B10-78E8-4BE7-8D31-AB74E36D9A9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A2CD-D14C-4D7B-B680-82B33233A2C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31F69-557A-463C-A46C-EAB81E04536D}">
      <dsp:nvSpPr>
        <dsp:cNvPr id="0" name=""/>
        <dsp:cNvSpPr/>
      </dsp:nvSpPr>
      <dsp:spPr>
        <a:xfrm>
          <a:off x="460128" y="312440"/>
          <a:ext cx="7789804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Establecer la relación teórica entre las variables de calidad de servicios y la satisfacción del cliente de los centros de mantenimiento y reparación vehicular del </a:t>
          </a:r>
          <a:r>
            <a:rPr lang="es-ES" sz="1400" kern="1200" dirty="0" smtClean="0"/>
            <a:t>Distrito Metropolitano de Quito.</a:t>
          </a:r>
          <a:endParaRPr lang="es-ES" sz="1400" kern="1200" dirty="0"/>
        </a:p>
      </dsp:txBody>
      <dsp:txXfrm>
        <a:off x="460128" y="312440"/>
        <a:ext cx="7789804" cy="625205"/>
      </dsp:txXfrm>
    </dsp:sp>
    <dsp:sp modelId="{B8AF6228-79A8-43E4-B828-9C0D6D249EE2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CC3A9-31E2-4EB1-AA0A-94B220290FA3}">
      <dsp:nvSpPr>
        <dsp:cNvPr id="0" name=""/>
        <dsp:cNvSpPr/>
      </dsp:nvSpPr>
      <dsp:spPr>
        <a:xfrm>
          <a:off x="818573" y="1250411"/>
          <a:ext cx="7431360" cy="6252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Aplicar el modelo SERVPERF para describir la percepción de la calidad del servicio y el nivel de satisfacción que existe en los clientes de los centros de mantenimiento y reparación vehicular del Distrito Metropolitano de Quito.</a:t>
          </a:r>
          <a:endParaRPr lang="es-ES" sz="1400" kern="1200" dirty="0"/>
        </a:p>
      </dsp:txBody>
      <dsp:txXfrm>
        <a:off x="818573" y="1250411"/>
        <a:ext cx="7431360" cy="625205"/>
      </dsp:txXfrm>
    </dsp:sp>
    <dsp:sp modelId="{2CC60ACA-2E8D-4247-B58A-45C52ABFA50F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4AB4B-5263-41D5-8183-C0D555C0B0C7}">
      <dsp:nvSpPr>
        <dsp:cNvPr id="0" name=""/>
        <dsp:cNvSpPr/>
      </dsp:nvSpPr>
      <dsp:spPr>
        <a:xfrm>
          <a:off x="818573" y="2188382"/>
          <a:ext cx="7431360" cy="625205"/>
        </a:xfrm>
        <a:prstGeom prst="rect">
          <a:avLst/>
        </a:prstGeom>
        <a:solidFill>
          <a:srgbClr val="8A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Identificar las dimensiones de calidad del servicio que influyen en la satisfacción del cliente de los centros de mantenimiento y reparación vehicular del </a:t>
          </a:r>
          <a:r>
            <a:rPr lang="es-ES" sz="1400" kern="1200" dirty="0" smtClean="0"/>
            <a:t>Distrito Metropolitano de Quito.</a:t>
          </a:r>
          <a:endParaRPr lang="es-ES" sz="1400" kern="1200" dirty="0"/>
        </a:p>
      </dsp:txBody>
      <dsp:txXfrm>
        <a:off x="818573" y="2188382"/>
        <a:ext cx="7431360" cy="625205"/>
      </dsp:txXfrm>
    </dsp:sp>
    <dsp:sp modelId="{4C8C25C0-C1D1-45DB-9799-B6F68239EBD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1E321-C9DA-4543-BF70-BE4FA22800A0}">
      <dsp:nvSpPr>
        <dsp:cNvPr id="0" name=""/>
        <dsp:cNvSpPr/>
      </dsp:nvSpPr>
      <dsp:spPr>
        <a:xfrm>
          <a:off x="460128" y="3126353"/>
          <a:ext cx="7789804" cy="625205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Elaborar una propuesta de mejora para centros de mantenimiento y reparación vehicular del Distrito Metropolitano de Quito en base a los resultados obtenidos</a:t>
          </a:r>
          <a:endParaRPr lang="es-ES" sz="1400" kern="1200" dirty="0"/>
        </a:p>
      </dsp:txBody>
      <dsp:txXfrm>
        <a:off x="460128" y="3126353"/>
        <a:ext cx="7789804" cy="625205"/>
      </dsp:txXfrm>
    </dsp:sp>
    <dsp:sp modelId="{1E3627E9-8C94-4BF8-9C5B-70ADE3D6B1EA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F3F7-62B1-4DDE-928A-370A8CF55C87}">
      <dsp:nvSpPr>
        <dsp:cNvPr id="0" name=""/>
        <dsp:cNvSpPr/>
      </dsp:nvSpPr>
      <dsp:spPr>
        <a:xfrm>
          <a:off x="0" y="0"/>
          <a:ext cx="2868634" cy="559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2"/>
              </a:solidFill>
              <a:latin typeface="+mn-lt"/>
            </a:rPr>
            <a:t>Sección I</a:t>
          </a:r>
          <a:endParaRPr lang="es-ES" sz="1400" kern="1200" dirty="0">
            <a:solidFill>
              <a:schemeClr val="accent2"/>
            </a:solidFill>
            <a:latin typeface="+mn-lt"/>
          </a:endParaRPr>
        </a:p>
      </dsp:txBody>
      <dsp:txXfrm>
        <a:off x="0" y="0"/>
        <a:ext cx="2728745" cy="559558"/>
      </dsp:txXfrm>
    </dsp:sp>
    <dsp:sp modelId="{DA653AD4-150C-4EA2-A21A-05E6F881A4D9}">
      <dsp:nvSpPr>
        <dsp:cNvPr id="0" name=""/>
        <dsp:cNvSpPr/>
      </dsp:nvSpPr>
      <dsp:spPr>
        <a:xfrm>
          <a:off x="2298188" y="0"/>
          <a:ext cx="2868634" cy="5595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2"/>
              </a:solidFill>
              <a:latin typeface="+mn-lt"/>
            </a:rPr>
            <a:t>Sección II</a:t>
          </a:r>
          <a:endParaRPr lang="es-ES" sz="1400" kern="1200" dirty="0">
            <a:solidFill>
              <a:schemeClr val="accent2"/>
            </a:solidFill>
            <a:latin typeface="+mn-lt"/>
          </a:endParaRPr>
        </a:p>
      </dsp:txBody>
      <dsp:txXfrm>
        <a:off x="2577967" y="0"/>
        <a:ext cx="2309076" cy="559558"/>
      </dsp:txXfrm>
    </dsp:sp>
    <dsp:sp modelId="{F8EC4B10-78E8-4BE7-8D31-AB74E36D9A95}">
      <dsp:nvSpPr>
        <dsp:cNvPr id="0" name=""/>
        <dsp:cNvSpPr/>
      </dsp:nvSpPr>
      <dsp:spPr>
        <a:xfrm>
          <a:off x="4593096" y="0"/>
          <a:ext cx="2868634" cy="5595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2"/>
              </a:solidFill>
              <a:latin typeface="+mn-lt"/>
            </a:rPr>
            <a:t>Sección III</a:t>
          </a:r>
          <a:endParaRPr lang="es-ES" sz="1400" kern="1200" dirty="0">
            <a:solidFill>
              <a:schemeClr val="accent2"/>
            </a:solidFill>
            <a:latin typeface="+mn-lt"/>
          </a:endParaRPr>
        </a:p>
      </dsp:txBody>
      <dsp:txXfrm>
        <a:off x="4872875" y="0"/>
        <a:ext cx="2309076" cy="55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3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7dffd5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507dffd565_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507dffd565_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  <p:sp>
        <p:nvSpPr>
          <p:cNvPr id="67" name="Google Shape;67;g507dffd565_0_0:notes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CÓDIGO: SGC.DI.269       VERSIÓN: 1.0        DICIEMBRE 13 2011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cffaafa2f4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cffaafa2f4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039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881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21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705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7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235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18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42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859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76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276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635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14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75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245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31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558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131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50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67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58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01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33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2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ffaafa2f4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ffaafa2f4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2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63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r="2678"/>
          <a:stretch/>
        </p:blipFill>
        <p:spPr>
          <a:xfrm>
            <a:off x="-19050" y="749300"/>
            <a:ext cx="9163050" cy="5360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071813" y="22860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 descr="pie de pagina esp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64225"/>
            <a:ext cx="9144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02" y="222164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10800000">
            <a:off x="0" y="6308725"/>
            <a:ext cx="788511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25400" y="6235700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25400" y="6283325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00214" y="5981170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chart" Target="../charts/chart1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4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826475" y="1649275"/>
            <a:ext cx="81249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1754264" y="951674"/>
            <a:ext cx="5940270" cy="5937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/>
            <a:endParaRPr lang="es-ES" sz="1500" b="1" spc="-1" dirty="0">
              <a:latin typeface="Times New Roman"/>
            </a:endParaRPr>
          </a:p>
          <a:p>
            <a:pPr algn="ctr"/>
            <a:endParaRPr lang="es-ES" sz="1500" b="1" spc="-1" dirty="0">
              <a:latin typeface="Times New Roman"/>
            </a:endParaRPr>
          </a:p>
          <a:p>
            <a:pPr algn="ctr"/>
            <a:endParaRPr lang="es-ES" sz="1500" b="1" spc="-1" dirty="0">
              <a:latin typeface="Times New Roman"/>
            </a:endParaRPr>
          </a:p>
          <a:p>
            <a:pPr algn="ctr"/>
            <a:r>
              <a:rPr lang="es-ES" sz="1500" b="1" spc="-1" dirty="0">
                <a:latin typeface="Times New Roman"/>
              </a:rPr>
              <a:t>D</a:t>
            </a:r>
            <a:r>
              <a:rPr lang="es-ES" sz="1500" b="1" spc="-1" dirty="0" smtClean="0">
                <a:latin typeface="Times New Roman"/>
              </a:rPr>
              <a:t>epartamento de Ciencias Económicas, Administrativas y </a:t>
            </a:r>
            <a:r>
              <a:rPr lang="es-ES" sz="1500" b="1" spc="-1" dirty="0" smtClean="0">
                <a:latin typeface="Times New Roman"/>
              </a:rPr>
              <a:t>del </a:t>
            </a:r>
            <a:r>
              <a:rPr lang="es-ES" sz="1500" b="1" spc="-1" dirty="0" smtClean="0">
                <a:latin typeface="Times New Roman"/>
              </a:rPr>
              <a:t>Comercio</a:t>
            </a:r>
            <a:endParaRPr lang="es-ES" sz="1500" spc="-1" dirty="0" smtClean="0">
              <a:solidFill>
                <a:prstClr val="black"/>
              </a:solidFill>
            </a:endParaRPr>
          </a:p>
          <a:p>
            <a:pPr algn="ctr"/>
            <a:endParaRPr lang="es-ES" sz="1500" spc="-1" dirty="0">
              <a:solidFill>
                <a:prstClr val="black"/>
              </a:solidFill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1609937" y="1875686"/>
            <a:ext cx="5940270" cy="5937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/>
            <a:endParaRPr lang="es-ES" sz="1500" spc="-1" dirty="0">
              <a:latin typeface="Times New Roman"/>
            </a:endParaRPr>
          </a:p>
          <a:p>
            <a:pPr algn="ctr"/>
            <a:r>
              <a:rPr lang="es-ES" sz="1500" spc="-1" dirty="0" smtClean="0">
                <a:latin typeface="Times New Roman"/>
              </a:rPr>
              <a:t>Trabajo</a:t>
            </a:r>
            <a:r>
              <a:rPr lang="es-ES" sz="1500" spc="-1" dirty="0" smtClean="0">
                <a:latin typeface="Times New Roman"/>
              </a:rPr>
              <a:t> </a:t>
            </a:r>
            <a:r>
              <a:rPr lang="es-ES" sz="1500" spc="-1" dirty="0" smtClean="0">
                <a:latin typeface="Times New Roman"/>
              </a:rPr>
              <a:t>de </a:t>
            </a:r>
            <a:r>
              <a:rPr lang="es-ES" sz="1500" spc="-1" dirty="0" smtClean="0">
                <a:latin typeface="Times New Roman"/>
              </a:rPr>
              <a:t>titulación, </a:t>
            </a:r>
            <a:r>
              <a:rPr lang="es-ES" sz="1500" spc="-1" dirty="0" smtClean="0">
                <a:latin typeface="Times New Roman"/>
              </a:rPr>
              <a:t>previo a la obtención del título de </a:t>
            </a:r>
            <a:r>
              <a:rPr lang="es-ES" sz="1500" spc="-1" dirty="0" smtClean="0">
                <a:latin typeface="Times New Roman"/>
              </a:rPr>
              <a:t>Licenciada </a:t>
            </a:r>
            <a:r>
              <a:rPr lang="es-ES" sz="1500" spc="-1" dirty="0" smtClean="0">
                <a:latin typeface="Times New Roman"/>
              </a:rPr>
              <a:t>en Administración de Empresas</a:t>
            </a:r>
            <a:endParaRPr lang="es-ES" sz="1500" spc="-1" dirty="0" smtClean="0">
              <a:solidFill>
                <a:prstClr val="black"/>
              </a:solidFill>
            </a:endParaRPr>
          </a:p>
          <a:p>
            <a:pPr algn="ctr"/>
            <a:endParaRPr lang="es-ES" sz="1500" spc="-1" dirty="0">
              <a:solidFill>
                <a:prstClr val="black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456164" y="2626787"/>
            <a:ext cx="6356196" cy="982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es-ES" sz="1500" b="1" spc="-1" dirty="0" smtClean="0">
                <a:latin typeface="Times New Roman"/>
              </a:rPr>
              <a:t>Tema: </a:t>
            </a:r>
            <a:r>
              <a:rPr lang="es-MX" sz="1500" spc="-1" dirty="0">
                <a:latin typeface="Times New Roman"/>
              </a:rPr>
              <a:t>A</a:t>
            </a:r>
            <a:r>
              <a:rPr lang="es-MX" sz="1500" spc="-1" dirty="0" smtClean="0">
                <a:latin typeface="Times New Roman"/>
              </a:rPr>
              <a:t>nálisis de la percepción de la calidad del servicio y su influencia en la  satisfacción del cliente de los centros de mantenimiento y reparación vehicular del  Distrito </a:t>
            </a:r>
            <a:r>
              <a:rPr lang="es-MX" sz="1500" spc="-1" dirty="0">
                <a:latin typeface="Times New Roman"/>
              </a:rPr>
              <a:t>M</a:t>
            </a:r>
            <a:r>
              <a:rPr lang="es-MX" sz="1500" spc="-1" dirty="0" smtClean="0">
                <a:latin typeface="Times New Roman"/>
              </a:rPr>
              <a:t>etropolitano de Quito</a:t>
            </a:r>
            <a:endParaRPr lang="es-ES" sz="1500" spc="-1" dirty="0">
              <a:latin typeface="Times New Roman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1735341" y="3463454"/>
            <a:ext cx="5689463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es-ES" sz="15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  <a:endParaRPr lang="es-ES" sz="1500" spc="-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spc="-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1500" spc="-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ralda Estefanía </a:t>
            </a:r>
            <a:r>
              <a:rPr lang="es-ES" sz="1500" spc="-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500" spc="-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anobanda </a:t>
            </a:r>
            <a:r>
              <a:rPr lang="es-ES" sz="1500" spc="-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ES" sz="1500" spc="-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alora</a:t>
            </a:r>
            <a:endParaRPr lang="es-ES" sz="15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1879668" y="4189242"/>
            <a:ext cx="5400810" cy="525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es-ES" sz="15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Directora: </a:t>
            </a:r>
            <a:endParaRPr lang="es-ES" sz="1500" spc="-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María </a:t>
            </a:r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erónica </a:t>
            </a:r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orres </a:t>
            </a:r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ostales</a:t>
            </a:r>
            <a:endParaRPr lang="es-E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2023994" y="4822559"/>
            <a:ext cx="5400810" cy="525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/>
            <a:r>
              <a:rPr lang="es-EC" sz="15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Sangolquí, 2022</a:t>
            </a:r>
            <a:endParaRPr lang="es-E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7"/>
          <p:cNvSpPr/>
          <p:nvPr/>
        </p:nvSpPr>
        <p:spPr>
          <a:xfrm>
            <a:off x="663606" y="3269760"/>
            <a:ext cx="1860600" cy="69395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Modelo de la calidad del servicio</a:t>
            </a:r>
            <a:endParaRPr b="1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1" name="Google Shape;831;p37"/>
          <p:cNvSpPr/>
          <p:nvPr/>
        </p:nvSpPr>
        <p:spPr>
          <a:xfrm>
            <a:off x="6165619" y="3153509"/>
            <a:ext cx="1857300" cy="69395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Modelo</a:t>
            </a:r>
            <a:r>
              <a:rPr lang="en" b="1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SERVPERF</a:t>
            </a:r>
            <a:endParaRPr b="1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3" name="Google Shape;833;p37"/>
          <p:cNvSpPr/>
          <p:nvPr/>
        </p:nvSpPr>
        <p:spPr>
          <a:xfrm>
            <a:off x="713242" y="1265129"/>
            <a:ext cx="1860600" cy="1540701"/>
          </a:xfrm>
          <a:prstGeom prst="roundRect">
            <a:avLst>
              <a:gd name="adj" fmla="val 383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Tridimensional: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</a:t>
            </a:r>
            <a:r>
              <a:rPr lang="es-EC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écnica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</a:t>
            </a:r>
            <a:r>
              <a:rPr lang="es-EC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uncional</a:t>
            </a:r>
          </a:p>
          <a:p>
            <a:pPr marL="285750" indent="-285750">
              <a:buFontTx/>
              <a:buChar char="-"/>
            </a:pPr>
            <a:r>
              <a:rPr lang="es-EC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Imagen corporativa</a:t>
            </a:r>
            <a:endParaRPr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5" name="Google Shape;835;p37"/>
          <p:cNvSpPr/>
          <p:nvPr/>
        </p:nvSpPr>
        <p:spPr>
          <a:xfrm>
            <a:off x="3425117" y="3153509"/>
            <a:ext cx="1860600" cy="69395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Modelo SERVQUAL</a:t>
            </a:r>
            <a:endParaRPr b="1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6" name="Google Shape;836;p37"/>
          <p:cNvSpPr/>
          <p:nvPr/>
        </p:nvSpPr>
        <p:spPr>
          <a:xfrm>
            <a:off x="3425117" y="1255245"/>
            <a:ext cx="1860600" cy="1550585"/>
          </a:xfrm>
          <a:prstGeom prst="roundRect">
            <a:avLst>
              <a:gd name="adj" fmla="val 383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Diferencia entre las expectativas y percepciones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Teoría de </a:t>
            </a:r>
            <a:r>
              <a:rPr lang="es-MX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brechas</a:t>
            </a:r>
            <a:endParaRPr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8" name="Google Shape;838;p37"/>
          <p:cNvSpPr/>
          <p:nvPr/>
        </p:nvSpPr>
        <p:spPr>
          <a:xfrm>
            <a:off x="6137663" y="1255245"/>
            <a:ext cx="1860600" cy="1550585"/>
          </a:xfrm>
          <a:prstGeom prst="roundRect">
            <a:avLst>
              <a:gd name="adj" fmla="val 383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Únicamente mide la percepción recibida del servicio y la satisfacción general </a:t>
            </a:r>
            <a:endParaRPr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teórico: Modelos de medición de la calidad de servicios</a:t>
            </a:r>
            <a:endParaRPr lang="es-EC" b="1" dirty="0"/>
          </a:p>
        </p:txBody>
      </p:sp>
      <p:sp>
        <p:nvSpPr>
          <p:cNvPr id="32" name="Google Shape;830;p37"/>
          <p:cNvSpPr/>
          <p:nvPr/>
        </p:nvSpPr>
        <p:spPr>
          <a:xfrm>
            <a:off x="663606" y="4427646"/>
            <a:ext cx="1860600" cy="40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Grönroos, 1984</a:t>
            </a:r>
            <a:endParaRPr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835;p37"/>
          <p:cNvSpPr/>
          <p:nvPr/>
        </p:nvSpPr>
        <p:spPr>
          <a:xfrm>
            <a:off x="3425117" y="4240883"/>
            <a:ext cx="1860600" cy="594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Parasuraman, Zeithaml y </a:t>
            </a:r>
            <a:r>
              <a:rPr lang="es-EC" dirty="0" smtClean="0">
                <a:solidFill>
                  <a:schemeClr val="tx1"/>
                </a:solidFill>
              </a:rPr>
              <a:t>Berry, 1985</a:t>
            </a:r>
            <a:endParaRPr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835;p37"/>
          <p:cNvSpPr/>
          <p:nvPr/>
        </p:nvSpPr>
        <p:spPr>
          <a:xfrm>
            <a:off x="6136992" y="4240884"/>
            <a:ext cx="1860600" cy="40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Cronin y </a:t>
            </a:r>
            <a:r>
              <a:rPr lang="es-EC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Taylor, 1992</a:t>
            </a:r>
            <a:endParaRPr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4098" name="Picture 2" descr="Christian Grönro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0" y="4984231"/>
            <a:ext cx="1631764" cy="1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VOLUCIÓN DE LA CALIDAD. timeline | Timetoast timeli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5"/>
          <a:stretch/>
        </p:blipFill>
        <p:spPr bwMode="auto">
          <a:xfrm>
            <a:off x="2898775" y="4903145"/>
            <a:ext cx="3163554" cy="117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82492" t="15762" r="4251" b="9091"/>
          <a:stretch/>
        </p:blipFill>
        <p:spPr>
          <a:xfrm>
            <a:off x="7208453" y="4903145"/>
            <a:ext cx="833257" cy="8758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185" r="78846"/>
          <a:stretch/>
        </p:blipFill>
        <p:spPr>
          <a:xfrm>
            <a:off x="6326316" y="4903145"/>
            <a:ext cx="801665" cy="87584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38842" y="5726072"/>
            <a:ext cx="660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J.Cronin</a:t>
            </a:r>
            <a:endParaRPr lang="es-EC" sz="1000" dirty="0"/>
          </a:p>
        </p:txBody>
      </p:sp>
      <p:sp>
        <p:nvSpPr>
          <p:cNvPr id="6" name="Rectángulo 5"/>
          <p:cNvSpPr/>
          <p:nvPr/>
        </p:nvSpPr>
        <p:spPr>
          <a:xfrm>
            <a:off x="7199323" y="5711368"/>
            <a:ext cx="660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S.Taylor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3838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1633" y="289022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Situacional</a:t>
            </a:r>
            <a:endParaRPr lang="es-EC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91620"/>
              </p:ext>
            </p:extLst>
          </p:nvPr>
        </p:nvGraphicFramePr>
        <p:xfrm>
          <a:off x="4922729" y="550910"/>
          <a:ext cx="4096011" cy="307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213945" y="3700273"/>
            <a:ext cx="3749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G4520.01: </a:t>
            </a:r>
            <a:r>
              <a:rPr lang="es-EC" dirty="0" smtClean="0"/>
              <a:t>Reparación: mecánica, eléctrica, sistema de inyección eléctrico, carrocerías y partes de vehículos automotores. </a:t>
            </a:r>
            <a:endParaRPr lang="es-EC" dirty="0"/>
          </a:p>
        </p:txBody>
      </p:sp>
      <p:sp>
        <p:nvSpPr>
          <p:cNvPr id="7" name="Cheurón 6"/>
          <p:cNvSpPr/>
          <p:nvPr/>
        </p:nvSpPr>
        <p:spPr>
          <a:xfrm>
            <a:off x="4784941" y="3808117"/>
            <a:ext cx="403952" cy="1459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26472" y="4489003"/>
            <a:ext cx="3787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G4520.02: </a:t>
            </a:r>
            <a:r>
              <a:rPr lang="es-MX" dirty="0" smtClean="0"/>
              <a:t>Mantenimiento </a:t>
            </a:r>
            <a:r>
              <a:rPr lang="es-MX" dirty="0"/>
              <a:t>y reparación, instalación, cambio de </a:t>
            </a:r>
            <a:r>
              <a:rPr lang="es-MX" dirty="0" smtClean="0"/>
              <a:t>neumáticos (llantas</a:t>
            </a:r>
            <a:r>
              <a:rPr lang="es-MX" dirty="0"/>
              <a:t>) y tubos (Vulcanizadoras).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238998" y="5252719"/>
            <a:ext cx="3774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G4520.03: </a:t>
            </a:r>
            <a:r>
              <a:rPr lang="es-EC" dirty="0"/>
              <a:t>Servicios de lavado, engrasado, pulverizado, encerado, cambios de aceite, etcétera.</a:t>
            </a:r>
            <a:r>
              <a:rPr lang="es-MX" b="1" dirty="0" smtClean="0"/>
              <a:t> </a:t>
            </a:r>
            <a:endParaRPr lang="es-EC" dirty="0"/>
          </a:p>
        </p:txBody>
      </p:sp>
      <p:sp>
        <p:nvSpPr>
          <p:cNvPr id="11" name="Cheurón 10"/>
          <p:cNvSpPr/>
          <p:nvPr/>
        </p:nvSpPr>
        <p:spPr>
          <a:xfrm>
            <a:off x="4835046" y="4601737"/>
            <a:ext cx="403952" cy="1459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4809993" y="5377979"/>
            <a:ext cx="403952" cy="1459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6000" l="10000" r="90000">
                        <a14:foregroundMark x1="38444" y1="8167" x2="61000" y2="6000"/>
                        <a14:foregroundMark x1="46000" y1="1667" x2="53778" y2="1167"/>
                        <a14:foregroundMark x1="40111" y1="96000" x2="65667" y2="92333"/>
                      </a14:backgroundRemoval>
                    </a14:imgEffect>
                  </a14:imgLayer>
                </a14:imgProps>
              </a:ext>
            </a:extLst>
          </a:blip>
          <a:srcRect l="13982" r="12009"/>
          <a:stretch/>
        </p:blipFill>
        <p:spPr>
          <a:xfrm>
            <a:off x="475975" y="1058950"/>
            <a:ext cx="430206" cy="3148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227898" y="997228"/>
            <a:ext cx="223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2"/>
                </a:solidFill>
              </a:rPr>
              <a:t>T</a:t>
            </a:r>
            <a:r>
              <a:rPr lang="es-EC" b="1" dirty="0" smtClean="0">
                <a:solidFill>
                  <a:schemeClr val="accent2"/>
                </a:solidFill>
              </a:rPr>
              <a:t>alleres automotrices </a:t>
            </a:r>
            <a:r>
              <a:rPr lang="es-EC" b="1" dirty="0">
                <a:solidFill>
                  <a:schemeClr val="accent2"/>
                </a:solidFill>
              </a:rPr>
              <a:t>y</a:t>
            </a:r>
            <a:r>
              <a:rPr lang="es-EC" b="1" dirty="0" smtClean="0">
                <a:solidFill>
                  <a:schemeClr val="accent2"/>
                </a:solidFill>
              </a:rPr>
              <a:t> mecánicos </a:t>
            </a:r>
            <a:endParaRPr lang="es-EC" b="1" dirty="0">
              <a:solidFill>
                <a:schemeClr val="accent2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l="53467" t="11113" r="10116" b="56950"/>
          <a:stretch/>
        </p:blipFill>
        <p:spPr>
          <a:xfrm>
            <a:off x="365384" y="1667290"/>
            <a:ext cx="773878" cy="6178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83624" y="1870067"/>
            <a:ext cx="22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Empírico</a:t>
            </a:r>
            <a:endParaRPr lang="es-EC" b="1" dirty="0">
              <a:solidFill>
                <a:schemeClr val="accent2"/>
              </a:solidFill>
            </a:endParaRPr>
          </a:p>
        </p:txBody>
      </p:sp>
      <p:pic>
        <p:nvPicPr>
          <p:cNvPr id="11272" name="Picture 8" descr="Trascendencia Ilustraciones Stock, Vectores, Y Clipart – (271 Ilustraciones  Stock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t="15123" r="13767" b="16493"/>
          <a:stretch/>
        </p:blipFill>
        <p:spPr bwMode="auto">
          <a:xfrm>
            <a:off x="412091" y="2332952"/>
            <a:ext cx="642522" cy="6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1255214" y="2611389"/>
            <a:ext cx="22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Herencia familiar</a:t>
            </a:r>
            <a:endParaRPr lang="es-EC" b="1" dirty="0">
              <a:solidFill>
                <a:schemeClr val="accent2"/>
              </a:solidFill>
            </a:endParaRPr>
          </a:p>
        </p:txBody>
      </p:sp>
      <p:pic>
        <p:nvPicPr>
          <p:cNvPr id="11274" name="Picture 10" descr="Iconos De Primer, Segundo Y Tercer Lugar. Medallas De Premio Signo Símbolos.  Taza De Premio Para El Ganador. Información, Vaya A Los Iconos De La Web Y  Del Calendario. Sol Y Fuerte"/>
          <p:cNvPicPr>
            <a:picLocks noChangeAspect="1" noChangeArrowheads="1"/>
          </p:cNvPicPr>
          <p:nvPr/>
        </p:nvPicPr>
        <p:blipFill rotWithShape="1"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3" t="33630" r="36378" b="38396"/>
          <a:stretch/>
        </p:blipFill>
        <p:spPr bwMode="auto">
          <a:xfrm>
            <a:off x="412769" y="4670379"/>
            <a:ext cx="776613" cy="8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285317" y="4492285"/>
            <a:ext cx="1252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Pichincha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7098" y="5482813"/>
            <a:ext cx="90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2"/>
                </a:solidFill>
              </a:rPr>
              <a:t>473,957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851814" y="4726220"/>
            <a:ext cx="100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25%</a:t>
            </a:r>
            <a:endParaRPr lang="es-EC" sz="2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180346" y="4398241"/>
            <a:ext cx="22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Estrato: medio y alto </a:t>
            </a:r>
            <a:endParaRPr lang="es-EC" b="1" dirty="0">
              <a:solidFill>
                <a:schemeClr val="accent2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/>
          <a:srcRect l="22056" t="23355" r="21146" b="26549"/>
          <a:stretch/>
        </p:blipFill>
        <p:spPr>
          <a:xfrm>
            <a:off x="2875380" y="5260024"/>
            <a:ext cx="443978" cy="413359"/>
          </a:xfrm>
          <a:prstGeom prst="rect">
            <a:avLst/>
          </a:prstGeom>
        </p:spPr>
      </p:pic>
      <p:pic>
        <p:nvPicPr>
          <p:cNvPr id="11276" name="Picture 12" descr="Icono negro de empleado industrial, ilustración de concepto, símbolo de  vector plano, signo de glifo Imagen Vector de stock - Alam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"/>
          <a:stretch/>
        </p:blipFill>
        <p:spPr bwMode="auto">
          <a:xfrm>
            <a:off x="416435" y="3414952"/>
            <a:ext cx="633834" cy="7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1096031" y="3664811"/>
            <a:ext cx="245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110.552 puestos de trabajo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23599" y="778728"/>
            <a:ext cx="4188126" cy="228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206239" y="4421135"/>
            <a:ext cx="4197202" cy="141039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7" name="Conector recto 26"/>
          <p:cNvCxnSpPr/>
          <p:nvPr/>
        </p:nvCxnSpPr>
        <p:spPr>
          <a:xfrm flipV="1">
            <a:off x="4683318" y="778728"/>
            <a:ext cx="0" cy="54240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V="1">
            <a:off x="4683318" y="769850"/>
            <a:ext cx="4330492" cy="671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V="1">
            <a:off x="9013810" y="785446"/>
            <a:ext cx="0" cy="54240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214523" y="3366778"/>
            <a:ext cx="4197202" cy="8040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0" name="Conector recto 49"/>
          <p:cNvCxnSpPr/>
          <p:nvPr/>
        </p:nvCxnSpPr>
        <p:spPr>
          <a:xfrm flipH="1" flipV="1">
            <a:off x="1487300" y="4418951"/>
            <a:ext cx="0" cy="1368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 flipV="1">
            <a:off x="2147320" y="4418951"/>
            <a:ext cx="0" cy="1368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1525516" y="4461538"/>
            <a:ext cx="104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/>
                </a:solidFill>
              </a:rPr>
              <a:t>89%</a:t>
            </a:r>
            <a:endParaRPr lang="es-EC" sz="2000" b="1" dirty="0">
              <a:solidFill>
                <a:schemeClr val="accent2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0583" y="4908062"/>
            <a:ext cx="619258" cy="593138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1288197" y="5484667"/>
            <a:ext cx="104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/>
                </a:solidFill>
              </a:rPr>
              <a:t>D.M.Q.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00705" y="826682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N°: 7808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887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Metodológico</a:t>
            </a:r>
            <a:endParaRPr lang="es-EC" b="1" dirty="0"/>
          </a:p>
        </p:txBody>
      </p:sp>
      <p:sp>
        <p:nvSpPr>
          <p:cNvPr id="20" name="Google Shape;341;p25"/>
          <p:cNvSpPr/>
          <p:nvPr/>
        </p:nvSpPr>
        <p:spPr>
          <a:xfrm rot="-5400000">
            <a:off x="5013233" y="1354154"/>
            <a:ext cx="3666900" cy="3666900"/>
          </a:xfrm>
          <a:prstGeom prst="arc">
            <a:avLst>
              <a:gd name="adj1" fmla="val 10765653"/>
              <a:gd name="adj2" fmla="val 3484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1" name="Google Shape;343;p25"/>
          <p:cNvGrpSpPr/>
          <p:nvPr/>
        </p:nvGrpSpPr>
        <p:grpSpPr>
          <a:xfrm>
            <a:off x="875028" y="1348691"/>
            <a:ext cx="3614675" cy="545400"/>
            <a:chOff x="1258100" y="849850"/>
            <a:chExt cx="3614675" cy="545400"/>
          </a:xfrm>
        </p:grpSpPr>
        <p:sp>
          <p:nvSpPr>
            <p:cNvPr id="22" name="Google Shape;344;p25"/>
            <p:cNvSpPr txBox="1"/>
            <p:nvPr/>
          </p:nvSpPr>
          <p:spPr>
            <a:xfrm>
              <a:off x="1258100" y="849850"/>
              <a:ext cx="19218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C" sz="1200" dirty="0" smtClean="0">
                  <a:latin typeface="Roboto"/>
                  <a:ea typeface="Roboto"/>
                  <a:cs typeface="Roboto"/>
                  <a:sym typeface="Roboto"/>
                </a:rPr>
                <a:t>Investigación cuantitativa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345;p25"/>
            <p:cNvSpPr/>
            <p:nvPr/>
          </p:nvSpPr>
          <p:spPr>
            <a:xfrm>
              <a:off x="3241075" y="918850"/>
              <a:ext cx="1631700" cy="407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chemeClr val="accent1">
                      <a:lumMod val="1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Enfoque</a:t>
              </a:r>
              <a:endParaRPr b="1" dirty="0">
                <a:solidFill>
                  <a:schemeClr val="accent1">
                    <a:lumMod val="1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" name="Google Shape;346;p25"/>
          <p:cNvGrpSpPr/>
          <p:nvPr/>
        </p:nvGrpSpPr>
        <p:grpSpPr>
          <a:xfrm>
            <a:off x="764128" y="2130435"/>
            <a:ext cx="3707456" cy="545400"/>
            <a:chOff x="-663700" y="1594975"/>
            <a:chExt cx="3707456" cy="545400"/>
          </a:xfrm>
        </p:grpSpPr>
        <p:sp>
          <p:nvSpPr>
            <p:cNvPr id="25" name="Google Shape;347;p25"/>
            <p:cNvSpPr txBox="1"/>
            <p:nvPr/>
          </p:nvSpPr>
          <p:spPr>
            <a:xfrm>
              <a:off x="-663700" y="1594975"/>
              <a:ext cx="19218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No experimental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 dirty="0">
                  <a:latin typeface="Roboto"/>
                  <a:ea typeface="Roboto"/>
                  <a:cs typeface="Roboto"/>
                  <a:sym typeface="Roboto"/>
                </a:rPr>
                <a:t>T</a:t>
              </a:r>
              <a:r>
                <a:rPr lang="es-EC" sz="120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ransversal 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348;p25"/>
            <p:cNvSpPr/>
            <p:nvPr/>
          </p:nvSpPr>
          <p:spPr>
            <a:xfrm>
              <a:off x="1412056" y="1663975"/>
              <a:ext cx="1631700" cy="407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chemeClr val="accent1">
                      <a:lumMod val="1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Diseño</a:t>
              </a:r>
              <a:endParaRPr b="1" dirty="0">
                <a:solidFill>
                  <a:schemeClr val="accent1">
                    <a:lumMod val="1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7" name="Google Shape;349;p25"/>
          <p:cNvGrpSpPr/>
          <p:nvPr/>
        </p:nvGrpSpPr>
        <p:grpSpPr>
          <a:xfrm>
            <a:off x="831441" y="2912179"/>
            <a:ext cx="3640125" cy="545400"/>
            <a:chOff x="-1409037" y="2340075"/>
            <a:chExt cx="3640125" cy="545400"/>
          </a:xfrm>
        </p:grpSpPr>
        <p:sp>
          <p:nvSpPr>
            <p:cNvPr id="28" name="Google Shape;350;p25"/>
            <p:cNvSpPr txBox="1"/>
            <p:nvPr/>
          </p:nvSpPr>
          <p:spPr>
            <a:xfrm>
              <a:off x="-1409037" y="2340075"/>
              <a:ext cx="19218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Descriptiva 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latin typeface="Roboto"/>
                  <a:ea typeface="Roboto"/>
                  <a:cs typeface="Roboto"/>
                  <a:sym typeface="Roboto"/>
                </a:rPr>
                <a:t>Correlacional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351;p25"/>
            <p:cNvSpPr/>
            <p:nvPr/>
          </p:nvSpPr>
          <p:spPr>
            <a:xfrm>
              <a:off x="599388" y="2409075"/>
              <a:ext cx="1631700" cy="407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Alcance</a:t>
              </a:r>
              <a:endParaRPr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0" name="Google Shape;352;p25"/>
          <p:cNvGrpSpPr/>
          <p:nvPr/>
        </p:nvGrpSpPr>
        <p:grpSpPr>
          <a:xfrm>
            <a:off x="163773" y="3693921"/>
            <a:ext cx="4312824" cy="936545"/>
            <a:chOff x="-1326368" y="3085162"/>
            <a:chExt cx="4312824" cy="936545"/>
          </a:xfrm>
        </p:grpSpPr>
        <p:sp>
          <p:nvSpPr>
            <p:cNvPr id="31" name="Google Shape;353;p25"/>
            <p:cNvSpPr txBox="1"/>
            <p:nvPr/>
          </p:nvSpPr>
          <p:spPr>
            <a:xfrm>
              <a:off x="-1326368" y="3085162"/>
              <a:ext cx="2584468" cy="936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/>
              <a:r>
                <a:rPr lang="es-MX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MX" sz="1200" dirty="0" smtClean="0">
                  <a:latin typeface="Roboto"/>
                  <a:ea typeface="Roboto"/>
                  <a:cs typeface="Roboto"/>
                  <a:sym typeface="Roboto"/>
                </a:rPr>
                <a:t>Clientes de los centros de mantenimiento y reparación vehicular del D.M.Q.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354;p25"/>
            <p:cNvSpPr/>
            <p:nvPr/>
          </p:nvSpPr>
          <p:spPr>
            <a:xfrm>
              <a:off x="1354756" y="3154163"/>
              <a:ext cx="1631700" cy="407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chemeClr val="accent1">
                      <a:lumMod val="1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Unidad de análisis</a:t>
              </a:r>
              <a:endParaRPr b="1" dirty="0">
                <a:solidFill>
                  <a:schemeClr val="accent1">
                    <a:lumMod val="1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3" name="Google Shape;355;p25"/>
          <p:cNvGrpSpPr/>
          <p:nvPr/>
        </p:nvGrpSpPr>
        <p:grpSpPr>
          <a:xfrm>
            <a:off x="827341" y="4475666"/>
            <a:ext cx="3662350" cy="545400"/>
            <a:chOff x="1210413" y="3859475"/>
            <a:chExt cx="3662350" cy="545400"/>
          </a:xfrm>
        </p:grpSpPr>
        <p:sp>
          <p:nvSpPr>
            <p:cNvPr id="34" name="Google Shape;356;p25"/>
            <p:cNvSpPr txBox="1"/>
            <p:nvPr/>
          </p:nvSpPr>
          <p:spPr>
            <a:xfrm>
              <a:off x="1210413" y="3859475"/>
              <a:ext cx="19218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C" sz="120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Por conveniencia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357;p25"/>
            <p:cNvSpPr/>
            <p:nvPr/>
          </p:nvSpPr>
          <p:spPr>
            <a:xfrm>
              <a:off x="3241063" y="3928475"/>
              <a:ext cx="1631700" cy="407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chemeClr val="accent1">
                      <a:lumMod val="1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Técnica de muestreo</a:t>
              </a:r>
              <a:endParaRPr b="1" dirty="0">
                <a:solidFill>
                  <a:schemeClr val="accent1">
                    <a:lumMod val="1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6" name="Google Shape;358;p25"/>
          <p:cNvSpPr/>
          <p:nvPr/>
        </p:nvSpPr>
        <p:spPr>
          <a:xfrm>
            <a:off x="5778366" y="1503491"/>
            <a:ext cx="235800" cy="235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59;p25"/>
          <p:cNvSpPr/>
          <p:nvPr/>
        </p:nvSpPr>
        <p:spPr>
          <a:xfrm>
            <a:off x="5511128" y="1870366"/>
            <a:ext cx="2699100" cy="2699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dirty="0" smtClean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Metodología</a:t>
            </a:r>
            <a:endParaRPr sz="20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" name="Google Shape;360;p25"/>
          <p:cNvSpPr/>
          <p:nvPr/>
        </p:nvSpPr>
        <p:spPr>
          <a:xfrm>
            <a:off x="5807366" y="4630466"/>
            <a:ext cx="235800" cy="235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61;p25"/>
          <p:cNvSpPr/>
          <p:nvPr/>
        </p:nvSpPr>
        <p:spPr>
          <a:xfrm>
            <a:off x="5103416" y="3848722"/>
            <a:ext cx="235800" cy="235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62;p25"/>
          <p:cNvSpPr/>
          <p:nvPr/>
        </p:nvSpPr>
        <p:spPr>
          <a:xfrm>
            <a:off x="4908016" y="3066979"/>
            <a:ext cx="235800" cy="235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63;p25"/>
          <p:cNvSpPr/>
          <p:nvPr/>
        </p:nvSpPr>
        <p:spPr>
          <a:xfrm>
            <a:off x="5103416" y="2285235"/>
            <a:ext cx="235800" cy="235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364;p25"/>
          <p:cNvCxnSpPr>
            <a:stCxn id="36" idx="2"/>
            <a:endCxn id="23" idx="3"/>
          </p:cNvCxnSpPr>
          <p:nvPr/>
        </p:nvCxnSpPr>
        <p:spPr>
          <a:xfrm rot="10800000">
            <a:off x="4489566" y="1621391"/>
            <a:ext cx="1288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365;p25"/>
          <p:cNvCxnSpPr>
            <a:stCxn id="38" idx="2"/>
            <a:endCxn id="35" idx="3"/>
          </p:cNvCxnSpPr>
          <p:nvPr/>
        </p:nvCxnSpPr>
        <p:spPr>
          <a:xfrm rot="10800000">
            <a:off x="4489766" y="4748366"/>
            <a:ext cx="1317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66;p25"/>
          <p:cNvCxnSpPr>
            <a:stCxn id="39" idx="2"/>
            <a:endCxn id="32" idx="3"/>
          </p:cNvCxnSpPr>
          <p:nvPr/>
        </p:nvCxnSpPr>
        <p:spPr>
          <a:xfrm flipH="1">
            <a:off x="4476716" y="3966622"/>
            <a:ext cx="626700" cy="6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67;p25"/>
          <p:cNvCxnSpPr>
            <a:stCxn id="41" idx="2"/>
            <a:endCxn id="26" idx="3"/>
          </p:cNvCxnSpPr>
          <p:nvPr/>
        </p:nvCxnSpPr>
        <p:spPr>
          <a:xfrm flipH="1">
            <a:off x="4471616" y="2403135"/>
            <a:ext cx="631800" cy="6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368;p25"/>
          <p:cNvCxnSpPr>
            <a:stCxn id="40" idx="2"/>
            <a:endCxn id="29" idx="3"/>
          </p:cNvCxnSpPr>
          <p:nvPr/>
        </p:nvCxnSpPr>
        <p:spPr>
          <a:xfrm rot="10800000">
            <a:off x="4471516" y="3184879"/>
            <a:ext cx="436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070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Metodológico: Tamaño de la Población y muestra 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35" y="908222"/>
            <a:ext cx="3457575" cy="20406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157" y="1001298"/>
            <a:ext cx="1255593" cy="2068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601350" y="3054477"/>
                <a:ext cx="971484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50" y="3054477"/>
                <a:ext cx="971484" cy="524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12691" y="3813797"/>
                <a:ext cx="4572000" cy="11791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MX" b="1" dirty="0" smtClean="0"/>
                  <a:t>n: </a:t>
                </a:r>
                <a:r>
                  <a:rPr lang="es-MX" dirty="0"/>
                  <a:t>total de la población.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MX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s-MX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C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MX" dirty="0" smtClean="0"/>
                  <a:t> Nivel </a:t>
                </a:r>
                <a:r>
                  <a:rPr lang="es-MX" dirty="0"/>
                  <a:t>de Confianza (95</a:t>
                </a:r>
                <a:r>
                  <a:rPr lang="es-MX" dirty="0" smtClean="0"/>
                  <a:t>%)</a:t>
                </a:r>
                <a:endParaRPr lang="es-MX" dirty="0"/>
              </a:p>
              <a:p>
                <a:r>
                  <a:rPr lang="es-MX" b="1" dirty="0"/>
                  <a:t>p: </a:t>
                </a:r>
                <a:r>
                  <a:rPr lang="es-MX" dirty="0" smtClean="0"/>
                  <a:t>Probabilidad </a:t>
                </a:r>
                <a:r>
                  <a:rPr lang="es-MX" dirty="0"/>
                  <a:t>de éxito </a:t>
                </a:r>
                <a:r>
                  <a:rPr lang="es-MX" dirty="0" smtClean="0"/>
                  <a:t>(50%)</a:t>
                </a:r>
                <a:endParaRPr lang="es-MX" dirty="0"/>
              </a:p>
              <a:p>
                <a:r>
                  <a:rPr lang="es-MX" b="1" dirty="0"/>
                  <a:t>q: </a:t>
                </a:r>
                <a:r>
                  <a:rPr lang="es-MX" dirty="0" smtClean="0"/>
                  <a:t>Probabilidad </a:t>
                </a:r>
                <a:r>
                  <a:rPr lang="es-MX" dirty="0"/>
                  <a:t>de fracaso </a:t>
                </a:r>
                <a:r>
                  <a:rPr lang="es-MX" dirty="0" smtClean="0"/>
                  <a:t>(50%)</a:t>
                </a:r>
                <a:endParaRPr lang="es-MX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MX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s-MX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C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MX" dirty="0"/>
                  <a:t> </a:t>
                </a:r>
                <a:r>
                  <a:rPr lang="es-MX" dirty="0" smtClean="0"/>
                  <a:t>Error </a:t>
                </a:r>
                <a:r>
                  <a:rPr lang="es-MX" dirty="0"/>
                  <a:t>muestral </a:t>
                </a:r>
                <a:r>
                  <a:rPr lang="es-MX" dirty="0" smtClean="0"/>
                  <a:t>(5%).</a:t>
                </a:r>
                <a:endParaRPr lang="es-MX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1" y="3813797"/>
                <a:ext cx="4572000" cy="1179169"/>
              </a:xfrm>
              <a:prstGeom prst="rect">
                <a:avLst/>
              </a:prstGeom>
              <a:blipFill>
                <a:blip r:embed="rId6"/>
                <a:stretch>
                  <a:fillRect l="-400" t="-1036" b="-46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876580" y="5227719"/>
                <a:ext cx="9126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0" smtClean="0">
                          <a:latin typeface="Cambria Math" panose="02040503050406030204" pitchFamily="18" charset="0"/>
                        </a:rPr>
                        <m:t>384 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80" y="5227719"/>
                <a:ext cx="9126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5466591" y="3083395"/>
                <a:ext cx="1176669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91" y="3083395"/>
                <a:ext cx="1176669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/>
          <p:cNvSpPr/>
          <p:nvPr/>
        </p:nvSpPr>
        <p:spPr>
          <a:xfrm>
            <a:off x="5384691" y="3841307"/>
            <a:ext cx="3572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n</a:t>
            </a:r>
            <a:r>
              <a:rPr lang="es-EC" b="1" dirty="0" smtClean="0"/>
              <a:t>h: </a:t>
            </a:r>
            <a:r>
              <a:rPr lang="es-EC" dirty="0"/>
              <a:t>Número total de estrato </a:t>
            </a:r>
          </a:p>
          <a:p>
            <a:r>
              <a:rPr lang="es-EC" b="1" dirty="0"/>
              <a:t>n</a:t>
            </a:r>
            <a:r>
              <a:rPr lang="es-EC" b="1" dirty="0" smtClean="0"/>
              <a:t>: </a:t>
            </a:r>
            <a:r>
              <a:rPr lang="es-EC" dirty="0"/>
              <a:t>muestra total </a:t>
            </a:r>
          </a:p>
          <a:p>
            <a:r>
              <a:rPr lang="es-EC" b="1" dirty="0" smtClean="0"/>
              <a:t>N1: </a:t>
            </a:r>
            <a:r>
              <a:rPr lang="es-EC" dirty="0" smtClean="0"/>
              <a:t>Número </a:t>
            </a:r>
            <a:r>
              <a:rPr lang="es-EC" dirty="0"/>
              <a:t>de elementos que compone cada </a:t>
            </a:r>
            <a:r>
              <a:rPr lang="es-EC" dirty="0" smtClean="0"/>
              <a:t>estrato</a:t>
            </a:r>
            <a:endParaRPr lang="es-EC" dirty="0"/>
          </a:p>
          <a:p>
            <a:r>
              <a:rPr lang="es-EC" b="1" dirty="0" smtClean="0"/>
              <a:t>N: </a:t>
            </a:r>
            <a:r>
              <a:rPr lang="es-EC" dirty="0"/>
              <a:t>Universo </a:t>
            </a:r>
            <a:r>
              <a:rPr lang="es-EC" dirty="0" smtClean="0"/>
              <a:t>total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5384691" y="5405354"/>
                <a:ext cx="1922193" cy="500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0" smtClean="0">
                          <a:latin typeface="Cambria Math" panose="02040503050406030204" pitchFamily="18" charset="0"/>
                        </a:rPr>
                        <m:t>384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1´132.041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2´704.943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691" y="5405354"/>
                <a:ext cx="1922193" cy="500971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5384691" y="5868944"/>
                <a:ext cx="9719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=161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691" y="5868944"/>
                <a:ext cx="97199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5466591" y="5148606"/>
            <a:ext cx="165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Norte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0402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Metodológico: Instrumento de medición</a:t>
            </a:r>
            <a:endParaRPr lang="es-EC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8197003"/>
              </p:ext>
            </p:extLst>
          </p:nvPr>
        </p:nvGraphicFramePr>
        <p:xfrm>
          <a:off x="491633" y="900754"/>
          <a:ext cx="7465012" cy="55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5786" y="1705970"/>
            <a:ext cx="2292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 smtClean="0"/>
              <a:t>Datos demográficos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Servicio solicitado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Clase de vehículo con la que se solicita el servicio </a:t>
            </a:r>
          </a:p>
          <a:p>
            <a:endParaRPr lang="es-EC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2850118" y="1724861"/>
            <a:ext cx="2292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 smtClean="0"/>
              <a:t>Elementos tangibles: 4 ítems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Fiabilidad: 5 ítems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Capacidad de respuesta: 4 ítems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Seguridad: 4 ítems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Empatía: 5 ítems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04450" y="1705970"/>
            <a:ext cx="229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 smtClean="0"/>
              <a:t>Satisfacción global Recomendación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046592" y="4124767"/>
            <a:ext cx="2881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Escala de Likert: 5 puntos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46592" y="5365432"/>
            <a:ext cx="2881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Alfa de Cronbach del 0,970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46592" y="4730438"/>
            <a:ext cx="2881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</a:t>
            </a:r>
            <a:r>
              <a:rPr lang="es-EC" dirty="0" smtClean="0"/>
              <a:t>or expertos</a:t>
            </a:r>
            <a:endParaRPr lang="es-EC" dirty="0"/>
          </a:p>
        </p:txBody>
      </p:sp>
      <p:sp>
        <p:nvSpPr>
          <p:cNvPr id="15" name="Cerrar llave 14"/>
          <p:cNvSpPr/>
          <p:nvPr/>
        </p:nvSpPr>
        <p:spPr>
          <a:xfrm rot="16200000" flipH="1">
            <a:off x="4969652" y="2428745"/>
            <a:ext cx="686910" cy="2533026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errar llave 12"/>
          <p:cNvSpPr/>
          <p:nvPr/>
        </p:nvSpPr>
        <p:spPr>
          <a:xfrm flipH="1">
            <a:off x="3160143" y="4898988"/>
            <a:ext cx="836387" cy="821114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1699284" y="5103822"/>
            <a:ext cx="215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Validación del instrumento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62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Resultados </a:t>
            </a:r>
            <a:endParaRPr lang="es-EC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99226"/>
              </p:ext>
            </p:extLst>
          </p:nvPr>
        </p:nvGraphicFramePr>
        <p:xfrm>
          <a:off x="0" y="636205"/>
          <a:ext cx="4230806" cy="298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06379"/>
              </p:ext>
            </p:extLst>
          </p:nvPr>
        </p:nvGraphicFramePr>
        <p:xfrm>
          <a:off x="4230806" y="636205"/>
          <a:ext cx="4572000" cy="315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19441"/>
              </p:ext>
            </p:extLst>
          </p:nvPr>
        </p:nvGraphicFramePr>
        <p:xfrm>
          <a:off x="-341194" y="3299791"/>
          <a:ext cx="4572000" cy="311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64954"/>
              </p:ext>
            </p:extLst>
          </p:nvPr>
        </p:nvGraphicFramePr>
        <p:xfrm>
          <a:off x="4276518" y="3401926"/>
          <a:ext cx="4185093" cy="301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21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31961"/>
              </p:ext>
            </p:extLst>
          </p:nvPr>
        </p:nvGraphicFramePr>
        <p:xfrm>
          <a:off x="0" y="8154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Resultados </a:t>
            </a:r>
            <a:endParaRPr lang="es-EC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953179"/>
              </p:ext>
            </p:extLst>
          </p:nvPr>
        </p:nvGraphicFramePr>
        <p:xfrm>
          <a:off x="4572000" y="8154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60896"/>
              </p:ext>
            </p:extLst>
          </p:nvPr>
        </p:nvGraphicFramePr>
        <p:xfrm>
          <a:off x="177421" y="35586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344933"/>
              </p:ext>
            </p:extLst>
          </p:nvPr>
        </p:nvGraphicFramePr>
        <p:xfrm>
          <a:off x="4572000" y="3610175"/>
          <a:ext cx="4063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51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13145740"/>
              </p:ext>
            </p:extLst>
          </p:nvPr>
        </p:nvGraphicFramePr>
        <p:xfrm>
          <a:off x="414508" y="2473114"/>
          <a:ext cx="4799957" cy="291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Resultados </a:t>
            </a:r>
            <a:endParaRPr lang="es-EC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2547"/>
              </p:ext>
            </p:extLst>
          </p:nvPr>
        </p:nvGraphicFramePr>
        <p:xfrm>
          <a:off x="414507" y="1034074"/>
          <a:ext cx="6263383" cy="98356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75499">
                  <a:extLst>
                    <a:ext uri="{9D8B030D-6E8A-4147-A177-3AD203B41FA5}">
                      <a16:colId xmlns:a16="http://schemas.microsoft.com/office/drawing/2014/main" val="640307359"/>
                    </a:ext>
                  </a:extLst>
                </a:gridCol>
                <a:gridCol w="1446358">
                  <a:extLst>
                    <a:ext uri="{9D8B030D-6E8A-4147-A177-3AD203B41FA5}">
                      <a16:colId xmlns:a16="http://schemas.microsoft.com/office/drawing/2014/main" val="3293895297"/>
                    </a:ext>
                  </a:extLst>
                </a:gridCol>
                <a:gridCol w="826689">
                  <a:extLst>
                    <a:ext uri="{9D8B030D-6E8A-4147-A177-3AD203B41FA5}">
                      <a16:colId xmlns:a16="http://schemas.microsoft.com/office/drawing/2014/main" val="2549693165"/>
                    </a:ext>
                  </a:extLst>
                </a:gridCol>
                <a:gridCol w="1039265">
                  <a:extLst>
                    <a:ext uri="{9D8B030D-6E8A-4147-A177-3AD203B41FA5}">
                      <a16:colId xmlns:a16="http://schemas.microsoft.com/office/drawing/2014/main" val="2361833241"/>
                    </a:ext>
                  </a:extLst>
                </a:gridCol>
                <a:gridCol w="826689">
                  <a:extLst>
                    <a:ext uri="{9D8B030D-6E8A-4147-A177-3AD203B41FA5}">
                      <a16:colId xmlns:a16="http://schemas.microsoft.com/office/drawing/2014/main" val="49083133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413615875"/>
                    </a:ext>
                  </a:extLst>
                </a:gridCol>
              </a:tblGrid>
              <a:tr h="41587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Elementos tangibles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Fiabilidad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Capacidad de respuesta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Seguridad 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Empatía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254719"/>
                  </a:ext>
                </a:extLst>
              </a:tr>
              <a:tr h="37846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Promedio por dimensión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3,8268</a:t>
                      </a:r>
                      <a:endParaRPr lang="es-EC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3,8776</a:t>
                      </a:r>
                      <a:endParaRPr lang="es-EC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3,8665</a:t>
                      </a:r>
                      <a:endParaRPr lang="es-EC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3,9219</a:t>
                      </a:r>
                      <a:endParaRPr lang="es-EC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3,9766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153229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Promedio general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3,8939  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58167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428" t="40200" r="47349" b="19286"/>
          <a:stretch/>
        </p:blipFill>
        <p:spPr>
          <a:xfrm>
            <a:off x="5940037" y="2554423"/>
            <a:ext cx="2724729" cy="12842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62130" y="3869652"/>
            <a:ext cx="2680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Fuente: (Jones y Sasser, 1995)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5552265" y="2191047"/>
            <a:ext cx="3417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/>
              <a:t>Interpretación de los niveles de satisfacción</a:t>
            </a:r>
            <a:endParaRPr lang="es-EC" sz="1200" b="1" dirty="0"/>
          </a:p>
        </p:txBody>
      </p:sp>
      <p:sp>
        <p:nvSpPr>
          <p:cNvPr id="8" name="Flecha izquierda 7"/>
          <p:cNvSpPr/>
          <p:nvPr/>
        </p:nvSpPr>
        <p:spPr>
          <a:xfrm>
            <a:off x="6096059" y="1760466"/>
            <a:ext cx="581831" cy="25717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izquierda 9"/>
          <p:cNvSpPr/>
          <p:nvPr/>
        </p:nvSpPr>
        <p:spPr>
          <a:xfrm>
            <a:off x="8249610" y="3245122"/>
            <a:ext cx="581831" cy="25717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66964"/>
              </p:ext>
            </p:extLst>
          </p:nvPr>
        </p:nvGraphicFramePr>
        <p:xfrm>
          <a:off x="5940037" y="4630979"/>
          <a:ext cx="2756540" cy="10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70">
                  <a:extLst>
                    <a:ext uri="{9D8B030D-6E8A-4147-A177-3AD203B41FA5}">
                      <a16:colId xmlns:a16="http://schemas.microsoft.com/office/drawing/2014/main" val="8657060"/>
                    </a:ext>
                  </a:extLst>
                </a:gridCol>
                <a:gridCol w="1378270">
                  <a:extLst>
                    <a:ext uri="{9D8B030D-6E8A-4147-A177-3AD203B41FA5}">
                      <a16:colId xmlns:a16="http://schemas.microsoft.com/office/drawing/2014/main" val="2023140147"/>
                    </a:ext>
                  </a:extLst>
                </a:gridCol>
              </a:tblGrid>
              <a:tr h="344083">
                <a:tc>
                  <a:txBody>
                    <a:bodyPr/>
                    <a:lstStyle/>
                    <a:p>
                      <a:r>
                        <a:rPr lang="es-EC" b="0" dirty="0" smtClean="0">
                          <a:solidFill>
                            <a:schemeClr val="tx1"/>
                          </a:solidFill>
                        </a:rPr>
                        <a:t>SP&gt;SE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solidFill>
                            <a:schemeClr val="tx1"/>
                          </a:solidFill>
                        </a:rPr>
                        <a:t>Ideal</a:t>
                      </a:r>
                      <a:r>
                        <a:rPr lang="es-EC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12278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r>
                        <a:rPr lang="es-EC" dirty="0" smtClean="0"/>
                        <a:t>SP=SE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Satisfactoria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94235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r>
                        <a:rPr lang="es-EC" dirty="0" smtClean="0"/>
                        <a:t>SP&lt;SE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Insatisfactoria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37213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905108" y="5624141"/>
            <a:ext cx="294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(Parasuraman</a:t>
            </a:r>
            <a:r>
              <a:rPr lang="es-MX" dirty="0"/>
              <a:t> </a:t>
            </a:r>
            <a:r>
              <a:rPr lang="es-MX" dirty="0" smtClean="0"/>
              <a:t>et al., </a:t>
            </a:r>
            <a:r>
              <a:rPr lang="es-MX" dirty="0"/>
              <a:t>1988)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5704550" y="4263507"/>
            <a:ext cx="3265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/>
              <a:t>Interpretación </a:t>
            </a:r>
            <a:r>
              <a:rPr lang="es-MX" sz="1200" b="1" dirty="0" smtClean="0"/>
              <a:t>de la percepción de calidad</a:t>
            </a:r>
            <a:endParaRPr lang="es-EC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5940037" y="4978400"/>
            <a:ext cx="2702635" cy="323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07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970766"/>
              </p:ext>
            </p:extLst>
          </p:nvPr>
        </p:nvGraphicFramePr>
        <p:xfrm>
          <a:off x="348018" y="1842448"/>
          <a:ext cx="4278573" cy="285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332525"/>
              </p:ext>
            </p:extLst>
          </p:nvPr>
        </p:nvGraphicFramePr>
        <p:xfrm>
          <a:off x="4278573" y="1842447"/>
          <a:ext cx="4572000" cy="294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1633" y="181779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Resultados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5182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4562"/>
          <a:stretch/>
        </p:blipFill>
        <p:spPr>
          <a:xfrm>
            <a:off x="477777" y="601597"/>
            <a:ext cx="8187035" cy="50763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Resultados </a:t>
            </a:r>
            <a:endParaRPr lang="es-EC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76177" y="5753462"/>
            <a:ext cx="4093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acepta H cuando nivel de significancia &lt; 0.05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5260367" y="1717964"/>
            <a:ext cx="3310466" cy="222635"/>
          </a:xfrm>
          <a:prstGeom prst="rect">
            <a:avLst/>
          </a:prstGeom>
          <a:noFill/>
          <a:ln w="31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5164668" y="652663"/>
            <a:ext cx="4695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H1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5880486" y="653777"/>
            <a:ext cx="4695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H2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96304" y="652663"/>
            <a:ext cx="4695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H3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12122" y="644635"/>
            <a:ext cx="4695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H4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973292" y="652663"/>
            <a:ext cx="4695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H5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852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5642" y="684722"/>
            <a:ext cx="336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 smtClean="0"/>
              <a:t>Índice de Contenido</a:t>
            </a:r>
            <a:endParaRPr lang="es-EC" sz="1800" b="1" dirty="0"/>
          </a:p>
        </p:txBody>
      </p:sp>
      <p:sp>
        <p:nvSpPr>
          <p:cNvPr id="5" name="Google Shape;246;p53"/>
          <p:cNvSpPr txBox="1"/>
          <p:nvPr/>
        </p:nvSpPr>
        <p:spPr>
          <a:xfrm>
            <a:off x="955373" y="1327615"/>
            <a:ext cx="16332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Problema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7" name="Google Shape;248;p53"/>
          <p:cNvSpPr txBox="1"/>
          <p:nvPr/>
        </p:nvSpPr>
        <p:spPr>
          <a:xfrm>
            <a:off x="955373" y="2241320"/>
            <a:ext cx="16332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Objetivos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9" name="Google Shape;250;p53"/>
          <p:cNvSpPr txBox="1"/>
          <p:nvPr/>
        </p:nvSpPr>
        <p:spPr>
          <a:xfrm>
            <a:off x="975690" y="2759249"/>
            <a:ext cx="3124088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Hipótesis de la investigación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11" name="Google Shape;252;p53"/>
          <p:cNvSpPr txBox="1"/>
          <p:nvPr/>
        </p:nvSpPr>
        <p:spPr>
          <a:xfrm>
            <a:off x="863689" y="3255311"/>
            <a:ext cx="22791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Marco Teórico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13" name="Google Shape;254;p53"/>
          <p:cNvSpPr txBox="1"/>
          <p:nvPr/>
        </p:nvSpPr>
        <p:spPr>
          <a:xfrm>
            <a:off x="1163891" y="4222551"/>
            <a:ext cx="209891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Marco Metodológico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15" name="Google Shape;256;p53"/>
          <p:cNvSpPr txBox="1"/>
          <p:nvPr/>
        </p:nvSpPr>
        <p:spPr>
          <a:xfrm>
            <a:off x="1087538" y="4734863"/>
            <a:ext cx="15879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Resultados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17" name="Google Shape;258;p53"/>
          <p:cNvSpPr txBox="1"/>
          <p:nvPr/>
        </p:nvSpPr>
        <p:spPr>
          <a:xfrm>
            <a:off x="1052023" y="5190161"/>
            <a:ext cx="15879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Propuesta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21" name="Google Shape;263;p53"/>
          <p:cNvSpPr txBox="1"/>
          <p:nvPr/>
        </p:nvSpPr>
        <p:spPr>
          <a:xfrm>
            <a:off x="1082521" y="1764127"/>
            <a:ext cx="16332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Justificación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22" name="Google Shape;264;p53"/>
          <p:cNvSpPr txBox="1"/>
          <p:nvPr/>
        </p:nvSpPr>
        <p:spPr>
          <a:xfrm>
            <a:off x="1106005" y="3732504"/>
            <a:ext cx="211103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Marco </a:t>
            </a:r>
            <a:r>
              <a:rPr lang="es" b="0" i="0" u="none" strike="noStrike" cap="none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Situacional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24" name="Google Shape;262;p53"/>
          <p:cNvSpPr txBox="1"/>
          <p:nvPr/>
        </p:nvSpPr>
        <p:spPr>
          <a:xfrm>
            <a:off x="1360133" y="5645459"/>
            <a:ext cx="3565311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Conclusiones y Recomendaciones</a:t>
            </a:r>
            <a:endParaRPr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5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Propuesta </a:t>
            </a:r>
            <a:endParaRPr lang="es-EC" b="1" dirty="0"/>
          </a:p>
        </p:txBody>
      </p:sp>
      <p:sp>
        <p:nvSpPr>
          <p:cNvPr id="31" name="Conector 30"/>
          <p:cNvSpPr/>
          <p:nvPr/>
        </p:nvSpPr>
        <p:spPr>
          <a:xfrm>
            <a:off x="3207026" y="1948069"/>
            <a:ext cx="2676939" cy="2319131"/>
          </a:xfrm>
          <a:prstGeom prst="flowChartConnector">
            <a:avLst/>
          </a:prstGeom>
          <a:solidFill>
            <a:srgbClr val="21EFFF"/>
          </a:solidFill>
          <a:ln>
            <a:solidFill>
              <a:srgbClr val="21E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/>
          <p:cNvSpPr txBox="1"/>
          <p:nvPr/>
        </p:nvSpPr>
        <p:spPr>
          <a:xfrm>
            <a:off x="5703941" y="2101957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Ingreso al establecimiento</a:t>
            </a:r>
            <a:endParaRPr lang="es-EC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990309" y="2726217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Recepción del vehículo</a:t>
            </a:r>
            <a:endParaRPr lang="es-EC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990310" y="3379396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Comunicación del daño</a:t>
            </a:r>
            <a:endParaRPr lang="es-EC" dirty="0"/>
          </a:p>
        </p:txBody>
      </p:sp>
      <p:sp>
        <p:nvSpPr>
          <p:cNvPr id="36" name="CuadroTexto 35"/>
          <p:cNvSpPr txBox="1"/>
          <p:nvPr/>
        </p:nvSpPr>
        <p:spPr>
          <a:xfrm>
            <a:off x="5703942" y="4119919"/>
            <a:ext cx="2371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Diagnóstico del personal: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Por conocimiento y experiencia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Por equipo automotriz (scanner, osciloscopio, etc.)</a:t>
            </a:r>
            <a:endParaRPr lang="es-EC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618367" y="4499469"/>
            <a:ext cx="237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Informe de daños encontrados</a:t>
            </a:r>
            <a:endParaRPr lang="es-EC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371397" y="3802133"/>
            <a:ext cx="237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Acuerdos del servicio a realizar</a:t>
            </a:r>
            <a:endParaRPr lang="es-EC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103240" y="3131300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Generar orden de trabajo</a:t>
            </a:r>
            <a:endParaRPr lang="es-EC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246424" y="2192664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Salida del cliente</a:t>
            </a:r>
            <a:endParaRPr lang="es-EC" dirty="0"/>
          </a:p>
        </p:txBody>
      </p:sp>
      <p:sp>
        <p:nvSpPr>
          <p:cNvPr id="41" name="CuadroTexto 40"/>
          <p:cNvSpPr txBox="1"/>
          <p:nvPr/>
        </p:nvSpPr>
        <p:spPr>
          <a:xfrm>
            <a:off x="3186749" y="1630120"/>
            <a:ext cx="91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FIN</a:t>
            </a:r>
            <a:endParaRPr lang="es-EC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072494" y="1594140"/>
            <a:ext cx="91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INICIO</a:t>
            </a:r>
            <a:endParaRPr lang="es-EC" b="1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/>
          <a:srcRect b="22547"/>
          <a:stretch/>
        </p:blipFill>
        <p:spPr>
          <a:xfrm>
            <a:off x="3396581" y="2264973"/>
            <a:ext cx="2242778" cy="1706633"/>
          </a:xfrm>
          <a:prstGeom prst="flowChartConnector">
            <a:avLst/>
          </a:prstGeom>
        </p:spPr>
      </p:pic>
      <p:sp>
        <p:nvSpPr>
          <p:cNvPr id="43" name="Acorde 42"/>
          <p:cNvSpPr/>
          <p:nvPr/>
        </p:nvSpPr>
        <p:spPr>
          <a:xfrm rot="914475">
            <a:off x="3350652" y="2236523"/>
            <a:ext cx="1724200" cy="1742221"/>
          </a:xfrm>
          <a:prstGeom prst="chord">
            <a:avLst>
              <a:gd name="adj1" fmla="val 2700000"/>
              <a:gd name="adj2" fmla="val 16958248"/>
            </a:avLst>
          </a:prstGeom>
          <a:noFill/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Rectángulo 44"/>
          <p:cNvSpPr/>
          <p:nvPr/>
        </p:nvSpPr>
        <p:spPr>
          <a:xfrm>
            <a:off x="1934817" y="916476"/>
            <a:ext cx="5566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CICLO DEL SERVICIO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: Diagnóstico y recepción del vehículo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314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Propuesta </a:t>
            </a:r>
            <a:endParaRPr lang="es-EC" b="1" dirty="0"/>
          </a:p>
        </p:txBody>
      </p:sp>
      <p:sp>
        <p:nvSpPr>
          <p:cNvPr id="31" name="Conector 30"/>
          <p:cNvSpPr/>
          <p:nvPr/>
        </p:nvSpPr>
        <p:spPr>
          <a:xfrm>
            <a:off x="3207026" y="1948069"/>
            <a:ext cx="2676939" cy="2319131"/>
          </a:xfrm>
          <a:prstGeom prst="flowChartConnector">
            <a:avLst/>
          </a:prstGeom>
          <a:solidFill>
            <a:srgbClr val="21EFFF"/>
          </a:solidFill>
          <a:ln>
            <a:solidFill>
              <a:srgbClr val="21E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/>
          <p:cNvSpPr txBox="1"/>
          <p:nvPr/>
        </p:nvSpPr>
        <p:spPr>
          <a:xfrm>
            <a:off x="5958018" y="2022369"/>
            <a:ext cx="256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Reparación y mantenimiento del vehículo</a:t>
            </a:r>
            <a:endParaRPr lang="es-EC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990309" y="2726217"/>
            <a:ext cx="237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Comunicación del avance del servicio</a:t>
            </a:r>
            <a:endParaRPr lang="es-EC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990310" y="3379396"/>
            <a:ext cx="237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Ingreso del cliente a las instalaciones</a:t>
            </a:r>
            <a:endParaRPr lang="es-EC" dirty="0"/>
          </a:p>
        </p:txBody>
      </p:sp>
      <p:sp>
        <p:nvSpPr>
          <p:cNvPr id="36" name="CuadroTexto 35"/>
          <p:cNvSpPr txBox="1"/>
          <p:nvPr/>
        </p:nvSpPr>
        <p:spPr>
          <a:xfrm>
            <a:off x="5877667" y="4159463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Recepción del cliente</a:t>
            </a:r>
            <a:endParaRPr lang="es-EC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505724" y="4502293"/>
            <a:ext cx="2371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Comunicación del trabajo realizado y sugerencias de un próximo mantenimiento </a:t>
            </a:r>
            <a:endParaRPr lang="es-EC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137301" y="3843671"/>
            <a:ext cx="2371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Revisión y aprobación del trabajo realizado por parte del cliente</a:t>
            </a:r>
            <a:endParaRPr lang="es-EC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475055" y="2927164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Pago factura</a:t>
            </a:r>
            <a:endParaRPr lang="es-EC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480017" y="2190500"/>
            <a:ext cx="237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Entrega del vehículo</a:t>
            </a:r>
            <a:endParaRPr lang="es-EC" dirty="0"/>
          </a:p>
        </p:txBody>
      </p:sp>
      <p:sp>
        <p:nvSpPr>
          <p:cNvPr id="41" name="CuadroTexto 40"/>
          <p:cNvSpPr txBox="1"/>
          <p:nvPr/>
        </p:nvSpPr>
        <p:spPr>
          <a:xfrm>
            <a:off x="3186749" y="1630120"/>
            <a:ext cx="91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FIN</a:t>
            </a:r>
            <a:endParaRPr lang="es-EC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072494" y="1594140"/>
            <a:ext cx="91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INICIO</a:t>
            </a:r>
            <a:endParaRPr lang="es-EC" b="1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/>
          <a:srcRect b="22547"/>
          <a:stretch/>
        </p:blipFill>
        <p:spPr>
          <a:xfrm>
            <a:off x="3396581" y="2264973"/>
            <a:ext cx="2242778" cy="1706633"/>
          </a:xfrm>
          <a:prstGeom prst="flowChartConnector">
            <a:avLst/>
          </a:prstGeom>
        </p:spPr>
      </p:pic>
      <p:sp>
        <p:nvSpPr>
          <p:cNvPr id="43" name="Acorde 42"/>
          <p:cNvSpPr/>
          <p:nvPr/>
        </p:nvSpPr>
        <p:spPr>
          <a:xfrm rot="11685181">
            <a:off x="4040408" y="2247178"/>
            <a:ext cx="1724200" cy="1742221"/>
          </a:xfrm>
          <a:prstGeom prst="chord">
            <a:avLst>
              <a:gd name="adj1" fmla="val 2700000"/>
              <a:gd name="adj2" fmla="val 16958248"/>
            </a:avLst>
          </a:prstGeom>
          <a:noFill/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1934817" y="916476"/>
            <a:ext cx="5566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CICLO DEL SERVICIO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Reparación y entrega del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vehículo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2653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" name="CuadroTexto 6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Propuesta </a:t>
            </a:r>
            <a:endParaRPr lang="es-EC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14366"/>
              </p:ext>
            </p:extLst>
          </p:nvPr>
        </p:nvGraphicFramePr>
        <p:xfrm>
          <a:off x="618837" y="887993"/>
          <a:ext cx="7684654" cy="4758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897">
                  <a:extLst>
                    <a:ext uri="{9D8B030D-6E8A-4147-A177-3AD203B41FA5}">
                      <a16:colId xmlns:a16="http://schemas.microsoft.com/office/drawing/2014/main" val="1123710958"/>
                    </a:ext>
                  </a:extLst>
                </a:gridCol>
                <a:gridCol w="1695015">
                  <a:extLst>
                    <a:ext uri="{9D8B030D-6E8A-4147-A177-3AD203B41FA5}">
                      <a16:colId xmlns:a16="http://schemas.microsoft.com/office/drawing/2014/main" val="750216816"/>
                    </a:ext>
                  </a:extLst>
                </a:gridCol>
                <a:gridCol w="4799742">
                  <a:extLst>
                    <a:ext uri="{9D8B030D-6E8A-4147-A177-3AD203B41FA5}">
                      <a16:colId xmlns:a16="http://schemas.microsoft.com/office/drawing/2014/main" val="2796079115"/>
                    </a:ext>
                  </a:extLst>
                </a:gridCol>
              </a:tblGrid>
              <a:tr h="4528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Dimensión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Atributo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2086000221"/>
                  </a:ext>
                </a:extLst>
              </a:tr>
              <a:tr h="679277">
                <a:tc rowSpan="8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Elementos tangibles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Infraestructura interna y externa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Adquirir</a:t>
                      </a:r>
                      <a:r>
                        <a:rPr lang="es-EC" sz="1200" baseline="0" dirty="0" smtClean="0">
                          <a:effectLst/>
                        </a:rPr>
                        <a:t> mobiliario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200" dirty="0">
                          <a:effectLst/>
                        </a:rPr>
                        <a:t>para el correcto almacenamiento de las herramientas y </a:t>
                      </a:r>
                      <a:r>
                        <a:rPr lang="es-EC" sz="1200" dirty="0" smtClean="0">
                          <a:effectLst/>
                        </a:rPr>
                        <a:t>equipos para mejorar la presentación</a:t>
                      </a:r>
                      <a:r>
                        <a:rPr lang="es-EC" sz="1200" baseline="0" dirty="0" smtClean="0">
                          <a:effectLst/>
                        </a:rPr>
                        <a:t> del taller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2103052091"/>
                  </a:ext>
                </a:extLst>
              </a:tr>
              <a:tr h="6793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 smtClean="0">
                          <a:effectLst/>
                        </a:rPr>
                        <a:t>Implementar material visual (señalética, publicidad) en las diferentes áreas del</a:t>
                      </a:r>
                      <a:r>
                        <a:rPr lang="es-EC" sz="1200" baseline="0" dirty="0" smtClean="0">
                          <a:effectLst/>
                        </a:rPr>
                        <a:t> taller.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558119365"/>
                  </a:ext>
                </a:extLst>
              </a:tr>
              <a:tr h="4528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 smtClean="0">
                          <a:effectLst/>
                        </a:rPr>
                        <a:t>Colocar contenedores para el correcto desecho de los residuos generados en la reparación (cultura de reciclaje) </a:t>
                      </a:r>
                      <a:endParaRPr lang="es-EC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1778206475"/>
                  </a:ext>
                </a:extLst>
              </a:tr>
              <a:tr h="4528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Limpieza y orden en el taller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Establecer reglamentos de orden y limpieza y compartir con el personal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1129793076"/>
                  </a:ext>
                </a:extLst>
              </a:tr>
              <a:tr h="4528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Recibir </a:t>
                      </a:r>
                      <a:r>
                        <a:rPr lang="es-EC" sz="1200" dirty="0">
                          <a:effectLst/>
                        </a:rPr>
                        <a:t>el área de trabajo </a:t>
                      </a:r>
                      <a:r>
                        <a:rPr lang="es-EC" sz="1200" dirty="0" smtClean="0">
                          <a:effectLst/>
                        </a:rPr>
                        <a:t>limpia y ordena </a:t>
                      </a:r>
                      <a:r>
                        <a:rPr lang="es-EC" sz="1200" dirty="0">
                          <a:effectLst/>
                        </a:rPr>
                        <a:t>al finalizar la jornada laboral diaria 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3046863202"/>
                  </a:ext>
                </a:extLst>
              </a:tr>
              <a:tr h="4528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Ubicar la zona de almacenamiento residual fuera del alcance visual del cliente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3902667055"/>
                  </a:ext>
                </a:extLst>
              </a:tr>
              <a:tr h="5873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Presentación del personal (Uniforme y limpieza)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Dotar de </a:t>
                      </a:r>
                      <a:r>
                        <a:rPr lang="es-EC" sz="1200" dirty="0">
                          <a:effectLst/>
                        </a:rPr>
                        <a:t>diferentes equipos de protección personal para el uso diario de los colaboradores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1021928118"/>
                  </a:ext>
                </a:extLst>
              </a:tr>
              <a:tr h="4528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Establecer un cronograma diario de indumentaria para el personal.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215454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Propuesta </a:t>
            </a:r>
            <a:endParaRPr lang="es-EC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91826"/>
              </p:ext>
            </p:extLst>
          </p:nvPr>
        </p:nvGraphicFramePr>
        <p:xfrm>
          <a:off x="491633" y="886691"/>
          <a:ext cx="7636366" cy="4451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087">
                  <a:extLst>
                    <a:ext uri="{9D8B030D-6E8A-4147-A177-3AD203B41FA5}">
                      <a16:colId xmlns:a16="http://schemas.microsoft.com/office/drawing/2014/main" val="1172446725"/>
                    </a:ext>
                  </a:extLst>
                </a:gridCol>
                <a:gridCol w="1947623">
                  <a:extLst>
                    <a:ext uri="{9D8B030D-6E8A-4147-A177-3AD203B41FA5}">
                      <a16:colId xmlns:a16="http://schemas.microsoft.com/office/drawing/2014/main" val="2206451468"/>
                    </a:ext>
                  </a:extLst>
                </a:gridCol>
                <a:gridCol w="4385656">
                  <a:extLst>
                    <a:ext uri="{9D8B030D-6E8A-4147-A177-3AD203B41FA5}">
                      <a16:colId xmlns:a16="http://schemas.microsoft.com/office/drawing/2014/main" val="3607756939"/>
                    </a:ext>
                  </a:extLst>
                </a:gridCol>
              </a:tblGrid>
              <a:tr h="29169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Dimensión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Atributo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2095198814"/>
                  </a:ext>
                </a:extLst>
              </a:tr>
              <a:tr h="532269">
                <a:tc rowSpan="9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Fiabilidad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Capacidad del taller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Definir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procesos y </a:t>
                      </a:r>
                      <a:r>
                        <a:rPr lang="es-EC" sz="1200" dirty="0">
                          <a:effectLst/>
                        </a:rPr>
                        <a:t>asignar responsables </a:t>
                      </a:r>
                      <a:r>
                        <a:rPr lang="es-EC" sz="1200" dirty="0" smtClean="0">
                          <a:effectLst/>
                        </a:rPr>
                        <a:t>para </a:t>
                      </a:r>
                      <a:r>
                        <a:rPr lang="es-EC" sz="1200" dirty="0">
                          <a:effectLst/>
                        </a:rPr>
                        <a:t>asegurar la calidad del </a:t>
                      </a:r>
                      <a:r>
                        <a:rPr lang="es-EC" sz="1200" dirty="0" smtClean="0">
                          <a:effectLst/>
                        </a:rPr>
                        <a:t>servicio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2104436761"/>
                  </a:ext>
                </a:extLst>
              </a:tr>
              <a:tr h="574322">
                <a:tc vMerge="1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Dar mantenimiento a las herramientas y equipos de manera cronológica para minimizar daños del equipo y eliminar los tiempos improductivos.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425423889"/>
                  </a:ext>
                </a:extLst>
              </a:tr>
              <a:tr h="574322">
                <a:tc vMerge="1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Soporte técnico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Implementar</a:t>
                      </a:r>
                      <a:r>
                        <a:rPr lang="es-EC" sz="1200" baseline="0" dirty="0" smtClean="0">
                          <a:effectLst/>
                        </a:rPr>
                        <a:t> servicios de rescate mediante un taller móvil </a:t>
                      </a:r>
                      <a:r>
                        <a:rPr lang="es-EC" sz="1200" dirty="0" smtClean="0">
                          <a:effectLst/>
                        </a:rPr>
                        <a:t>especializado</a:t>
                      </a:r>
                      <a:r>
                        <a:rPr lang="es-EC" sz="1200" baseline="0" dirty="0" smtClean="0">
                          <a:effectLst/>
                        </a:rPr>
                        <a:t> con el fin de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200" dirty="0">
                          <a:effectLst/>
                        </a:rPr>
                        <a:t>brindar auxilio mecánico oportuno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2160759872"/>
                  </a:ext>
                </a:extLst>
              </a:tr>
              <a:tr h="3828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Establecer alianzas estratégicas con proveedores del servicio de </a:t>
                      </a:r>
                      <a:r>
                        <a:rPr lang="es-EC" sz="1200" dirty="0" smtClean="0">
                          <a:effectLst/>
                        </a:rPr>
                        <a:t>remolque</a:t>
                      </a:r>
                      <a:r>
                        <a:rPr lang="es-EC" sz="1200" baseline="0" dirty="0" smtClean="0">
                          <a:effectLst/>
                        </a:rPr>
                        <a:t> (grúas)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1145649398"/>
                  </a:ext>
                </a:extLst>
              </a:tr>
              <a:tr h="4435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Cumplimiento del tiempo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Priorizar la ejecución de los servicios tomando en cuenta la dificultad de la reparación y el tiempo de entrega. 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54210574"/>
                  </a:ext>
                </a:extLst>
              </a:tr>
              <a:tr h="4435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Asignar al personal los procedimientos </a:t>
                      </a:r>
                      <a:r>
                        <a:rPr lang="es-EC" sz="1200" dirty="0" smtClean="0">
                          <a:effectLst/>
                        </a:rPr>
                        <a:t>con </a:t>
                      </a:r>
                      <a:r>
                        <a:rPr lang="es-EC" sz="1200" dirty="0">
                          <a:effectLst/>
                        </a:rPr>
                        <a:t>tiempos máximos de reparación.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2600025846"/>
                  </a:ext>
                </a:extLst>
              </a:tr>
              <a:tr h="3828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Monitorear el avance de la ejecución del </a:t>
                      </a:r>
                      <a:r>
                        <a:rPr lang="es-EC" sz="1200" dirty="0" smtClean="0">
                          <a:effectLst/>
                        </a:rPr>
                        <a:t>servicio de manera visual.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1729177463"/>
                  </a:ext>
                </a:extLst>
              </a:tr>
              <a:tr h="3828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Credibilidad del servicio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Mostrar evidencia</a:t>
                      </a:r>
                      <a:r>
                        <a:rPr lang="es-EC" sz="1200" baseline="0" dirty="0" smtClean="0">
                          <a:effectLst/>
                        </a:rPr>
                        <a:t> física (repuestos, videos, fotos, informes) 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200" dirty="0">
                          <a:effectLst/>
                        </a:rPr>
                        <a:t>al </a:t>
                      </a:r>
                      <a:r>
                        <a:rPr lang="es-EC" sz="1200" dirty="0" smtClean="0">
                          <a:effectLst/>
                        </a:rPr>
                        <a:t>cliente</a:t>
                      </a:r>
                      <a:r>
                        <a:rPr lang="es-EC" sz="1200" baseline="0" dirty="0" smtClean="0">
                          <a:effectLst/>
                        </a:rPr>
                        <a:t> del servicio realizado.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444435560"/>
                  </a:ext>
                </a:extLst>
              </a:tr>
              <a:tr h="443558">
                <a:tc vMerge="1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Precisión del servicio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Implementar políticas que garanticen la calidad del servicio efectuado tanto para el cliente como para el taller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8" marR="34398" marT="0" marB="0"/>
                </a:tc>
                <a:extLst>
                  <a:ext uri="{0D108BD9-81ED-4DB2-BD59-A6C34878D82A}">
                    <a16:rowId xmlns:a16="http://schemas.microsoft.com/office/drawing/2014/main" val="6060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Propuesta </a:t>
            </a:r>
            <a:endParaRPr lang="es-EC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89051"/>
              </p:ext>
            </p:extLst>
          </p:nvPr>
        </p:nvGraphicFramePr>
        <p:xfrm>
          <a:off x="693529" y="895927"/>
          <a:ext cx="7776215" cy="4475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750">
                  <a:extLst>
                    <a:ext uri="{9D8B030D-6E8A-4147-A177-3AD203B41FA5}">
                      <a16:colId xmlns:a16="http://schemas.microsoft.com/office/drawing/2014/main" val="1443523945"/>
                    </a:ext>
                  </a:extLst>
                </a:gridCol>
                <a:gridCol w="2179813">
                  <a:extLst>
                    <a:ext uri="{9D8B030D-6E8A-4147-A177-3AD203B41FA5}">
                      <a16:colId xmlns:a16="http://schemas.microsoft.com/office/drawing/2014/main" val="1726148986"/>
                    </a:ext>
                  </a:extLst>
                </a:gridCol>
                <a:gridCol w="4158652">
                  <a:extLst>
                    <a:ext uri="{9D8B030D-6E8A-4147-A177-3AD203B41FA5}">
                      <a16:colId xmlns:a16="http://schemas.microsoft.com/office/drawing/2014/main" val="2881445526"/>
                    </a:ext>
                  </a:extLst>
                </a:gridCol>
              </a:tblGrid>
              <a:tr h="41874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Dimensión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Atributo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70" marR="24570" marT="0" marB="0"/>
                </a:tc>
                <a:extLst>
                  <a:ext uri="{0D108BD9-81ED-4DB2-BD59-A6C34878D82A}">
                    <a16:rowId xmlns:a16="http://schemas.microsoft.com/office/drawing/2014/main" val="4152746126"/>
                  </a:ext>
                </a:extLst>
              </a:tr>
              <a:tr h="590746">
                <a:tc rowSpan="7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Capacidad de respuesta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Información del servicio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Actualizar los conocimientos técnicos para el correcto diagnóstico y reparación de vehículos de gasolina, diésel, híbridos y </a:t>
                      </a:r>
                      <a:r>
                        <a:rPr lang="es-EC" sz="1200" dirty="0" smtClean="0">
                          <a:effectLst/>
                        </a:rPr>
                        <a:t>eléctricos.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3620961036"/>
                  </a:ext>
                </a:extLst>
              </a:tr>
              <a:tr h="1969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Instruir al personal en conocimientos técnicos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2864731955"/>
                  </a:ext>
                </a:extLst>
              </a:tr>
              <a:tr h="5907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Rápida atención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Contactar con el cliente vía telefónica para programar el servicio de manera anticipada (mantenimiento preventivo)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702609565"/>
                  </a:ext>
                </a:extLst>
              </a:tr>
              <a:tr h="9845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Disponibilidad del personal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Establecer alianzas estratégicas con los </a:t>
                      </a:r>
                      <a:r>
                        <a:rPr lang="es-EC" sz="1200" dirty="0" smtClean="0">
                          <a:effectLst/>
                        </a:rPr>
                        <a:t>proveedores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para </a:t>
                      </a:r>
                      <a:r>
                        <a:rPr lang="es-EC" sz="1200" dirty="0">
                          <a:effectLst/>
                        </a:rPr>
                        <a:t>capacitar al personal acerca de las técnicas de utilización y manipulación del producto con el fin de agilizar el proceso.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411319403"/>
                  </a:ext>
                </a:extLst>
              </a:tr>
              <a:tr h="3938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Dotar de herramientas de trabajo a cada </a:t>
                      </a:r>
                      <a:r>
                        <a:rPr lang="es-EC" sz="1200" dirty="0" smtClean="0">
                          <a:effectLst/>
                        </a:rPr>
                        <a:t>personal para</a:t>
                      </a:r>
                      <a:r>
                        <a:rPr lang="es-EC" sz="1200" baseline="0" dirty="0" smtClean="0">
                          <a:effectLst/>
                        </a:rPr>
                        <a:t> m</a:t>
                      </a:r>
                      <a:r>
                        <a:rPr lang="es-EC" sz="1200" dirty="0" smtClean="0">
                          <a:effectLst/>
                        </a:rPr>
                        <a:t>ejorar la productividad.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3579040978"/>
                  </a:ext>
                </a:extLst>
              </a:tr>
              <a:tr h="3938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Almacenar los repuestos de las marcas de vehículos recurrente.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1063474560"/>
                  </a:ext>
                </a:extLst>
              </a:tr>
              <a:tr h="906008">
                <a:tc vMerge="1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Actitud del personal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Simular una solicitud de servicio entre los empleados, analizar las actitudes de cada uno, retroalimentar y dar capacitación a quien lo necesite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54302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ector 71"/>
          <p:cNvSpPr/>
          <p:nvPr/>
        </p:nvSpPr>
        <p:spPr>
          <a:xfrm>
            <a:off x="7080233" y="2028644"/>
            <a:ext cx="1060174" cy="845515"/>
          </a:xfrm>
          <a:prstGeom prst="flowChartConnec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Conector 70"/>
          <p:cNvSpPr/>
          <p:nvPr/>
        </p:nvSpPr>
        <p:spPr>
          <a:xfrm>
            <a:off x="3863431" y="2071410"/>
            <a:ext cx="1060174" cy="845515"/>
          </a:xfrm>
          <a:prstGeom prst="flowChartConnec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onector 24"/>
          <p:cNvSpPr/>
          <p:nvPr/>
        </p:nvSpPr>
        <p:spPr>
          <a:xfrm>
            <a:off x="725658" y="2105892"/>
            <a:ext cx="1060174" cy="811034"/>
          </a:xfrm>
          <a:prstGeom prst="flowChartConnec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Conclusiones y recomendaciones </a:t>
            </a:r>
            <a:endParaRPr lang="es-EC" b="1" dirty="0"/>
          </a:p>
        </p:txBody>
      </p:sp>
      <p:sp>
        <p:nvSpPr>
          <p:cNvPr id="14" name="Rectángulo 13"/>
          <p:cNvSpPr/>
          <p:nvPr/>
        </p:nvSpPr>
        <p:spPr>
          <a:xfrm>
            <a:off x="482937" y="3099629"/>
            <a:ext cx="2079107" cy="16004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La calidad de los servicios se entiende como la percepción satisfactoria o de deleite evaluada por el cliente con respecto al servicio </a:t>
            </a:r>
            <a:r>
              <a:rPr lang="es-MX" dirty="0" smtClean="0"/>
              <a:t>recibido.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3181941" y="3145111"/>
            <a:ext cx="2563252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 smtClean="0"/>
              <a:t>Se determina que los</a:t>
            </a:r>
            <a:r>
              <a:rPr lang="es-MX" dirty="0"/>
              <a:t> </a:t>
            </a:r>
            <a:r>
              <a:rPr lang="es-MX" dirty="0" smtClean="0"/>
              <a:t>servicios </a:t>
            </a:r>
            <a:r>
              <a:rPr lang="es-MX" dirty="0"/>
              <a:t>de mantenimiento y reparación </a:t>
            </a:r>
            <a:r>
              <a:rPr lang="es-MX" dirty="0" smtClean="0"/>
              <a:t>vehicular del D.M.Q. son de calidad. Las dimensiones de: Elementos </a:t>
            </a:r>
            <a:r>
              <a:rPr lang="es-MX" dirty="0"/>
              <a:t>tangibles, fiabilidad y capacidad de </a:t>
            </a:r>
            <a:r>
              <a:rPr lang="es-MX" dirty="0" smtClean="0"/>
              <a:t>respuesta</a:t>
            </a:r>
            <a:r>
              <a:rPr lang="es-MX" dirty="0"/>
              <a:t> </a:t>
            </a:r>
            <a:r>
              <a:rPr lang="es-MX" dirty="0" smtClean="0"/>
              <a:t>deben </a:t>
            </a:r>
            <a:r>
              <a:rPr lang="es-MX" dirty="0"/>
              <a:t>ser </a:t>
            </a:r>
            <a:r>
              <a:rPr lang="es-MX" dirty="0" smtClean="0"/>
              <a:t>mejoradas. </a:t>
            </a:r>
            <a:endParaRPr lang="es-EC" dirty="0"/>
          </a:p>
        </p:txBody>
      </p:sp>
      <p:sp>
        <p:nvSpPr>
          <p:cNvPr id="19" name="Rectángulo 18"/>
          <p:cNvSpPr/>
          <p:nvPr/>
        </p:nvSpPr>
        <p:spPr>
          <a:xfrm>
            <a:off x="6212557" y="3191282"/>
            <a:ext cx="2743202" cy="11695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 smtClean="0"/>
              <a:t>La calidad del servicio </a:t>
            </a:r>
            <a:r>
              <a:rPr lang="es-MX" dirty="0"/>
              <a:t>influye en la satisfacción del cliente de los centros de mantenimiento y reparación vehicular del Distrito Metropolitano de Quito. </a:t>
            </a:r>
            <a:endParaRPr lang="es-EC" dirty="0"/>
          </a:p>
        </p:txBody>
      </p:sp>
      <p:grpSp>
        <p:nvGrpSpPr>
          <p:cNvPr id="50" name="Google Shape;521;p28"/>
          <p:cNvGrpSpPr/>
          <p:nvPr/>
        </p:nvGrpSpPr>
        <p:grpSpPr>
          <a:xfrm>
            <a:off x="7326451" y="2345767"/>
            <a:ext cx="422542" cy="342973"/>
            <a:chOff x="2165809" y="3811059"/>
            <a:chExt cx="422542" cy="342973"/>
          </a:xfrm>
        </p:grpSpPr>
        <p:sp>
          <p:nvSpPr>
            <p:cNvPr id="51" name="Google Shape;522;p28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3;p28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4;p28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5;p28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;p28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7;p28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8;p28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9;p28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0;p28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1;p28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2;p28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3;p28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4;p28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5;p28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6;p28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7;p28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28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28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540;p28"/>
          <p:cNvSpPr/>
          <p:nvPr/>
        </p:nvSpPr>
        <p:spPr>
          <a:xfrm>
            <a:off x="4114429" y="2254651"/>
            <a:ext cx="604336" cy="47109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683;p32"/>
          <p:cNvSpPr/>
          <p:nvPr/>
        </p:nvSpPr>
        <p:spPr>
          <a:xfrm>
            <a:off x="1030927" y="2329987"/>
            <a:ext cx="475817" cy="374534"/>
          </a:xfrm>
          <a:custGeom>
            <a:avLst/>
            <a:gdLst/>
            <a:ahLst/>
            <a:cxnLst/>
            <a:rect l="l" t="t" r="r" b="b"/>
            <a:pathLst>
              <a:path w="10133" h="8157" extrusionOk="0">
                <a:moveTo>
                  <a:pt x="6156" y="2227"/>
                </a:moveTo>
                <a:lnTo>
                  <a:pt x="6966" y="2489"/>
                </a:lnTo>
                <a:cubicBezTo>
                  <a:pt x="6975" y="2492"/>
                  <a:pt x="6987" y="2494"/>
                  <a:pt x="6999" y="2494"/>
                </a:cubicBezTo>
                <a:cubicBezTo>
                  <a:pt x="7032" y="2494"/>
                  <a:pt x="7071" y="2483"/>
                  <a:pt x="7097" y="2465"/>
                </a:cubicBezTo>
                <a:lnTo>
                  <a:pt x="7347" y="2263"/>
                </a:lnTo>
                <a:lnTo>
                  <a:pt x="9121" y="4585"/>
                </a:lnTo>
                <a:lnTo>
                  <a:pt x="8847" y="4799"/>
                </a:lnTo>
                <a:cubicBezTo>
                  <a:pt x="8835" y="4787"/>
                  <a:pt x="8811" y="4763"/>
                  <a:pt x="8799" y="4763"/>
                </a:cubicBezTo>
                <a:lnTo>
                  <a:pt x="5728" y="3096"/>
                </a:lnTo>
                <a:lnTo>
                  <a:pt x="5847" y="2918"/>
                </a:lnTo>
                <a:cubicBezTo>
                  <a:pt x="5894" y="2846"/>
                  <a:pt x="5859" y="2763"/>
                  <a:pt x="5799" y="2715"/>
                </a:cubicBezTo>
                <a:cubicBezTo>
                  <a:pt x="5776" y="2700"/>
                  <a:pt x="5750" y="2693"/>
                  <a:pt x="5725" y="2693"/>
                </a:cubicBezTo>
                <a:cubicBezTo>
                  <a:pt x="5672" y="2693"/>
                  <a:pt x="5621" y="2723"/>
                  <a:pt x="5597" y="2763"/>
                </a:cubicBezTo>
                <a:lnTo>
                  <a:pt x="5263" y="3263"/>
                </a:lnTo>
                <a:cubicBezTo>
                  <a:pt x="5251" y="3299"/>
                  <a:pt x="5240" y="3311"/>
                  <a:pt x="5240" y="3335"/>
                </a:cubicBezTo>
                <a:lnTo>
                  <a:pt x="5240" y="4609"/>
                </a:lnTo>
                <a:cubicBezTo>
                  <a:pt x="5240" y="4870"/>
                  <a:pt x="5013" y="5085"/>
                  <a:pt x="4763" y="5085"/>
                </a:cubicBezTo>
                <a:cubicBezTo>
                  <a:pt x="4489" y="5085"/>
                  <a:pt x="4287" y="4859"/>
                  <a:pt x="4287" y="4609"/>
                </a:cubicBezTo>
                <a:lnTo>
                  <a:pt x="4287" y="3358"/>
                </a:lnTo>
                <a:lnTo>
                  <a:pt x="4561" y="2227"/>
                </a:lnTo>
                <a:close/>
                <a:moveTo>
                  <a:pt x="2620" y="1727"/>
                </a:moveTo>
                <a:lnTo>
                  <a:pt x="2858" y="1870"/>
                </a:lnTo>
                <a:lnTo>
                  <a:pt x="906" y="5228"/>
                </a:lnTo>
                <a:lnTo>
                  <a:pt x="668" y="5097"/>
                </a:lnTo>
                <a:lnTo>
                  <a:pt x="2620" y="1727"/>
                </a:lnTo>
                <a:close/>
                <a:moveTo>
                  <a:pt x="3108" y="4656"/>
                </a:moveTo>
                <a:cubicBezTo>
                  <a:pt x="3215" y="4656"/>
                  <a:pt x="3299" y="4704"/>
                  <a:pt x="3358" y="4799"/>
                </a:cubicBezTo>
                <a:cubicBezTo>
                  <a:pt x="3465" y="4942"/>
                  <a:pt x="3442" y="5156"/>
                  <a:pt x="3287" y="5251"/>
                </a:cubicBezTo>
                <a:lnTo>
                  <a:pt x="2263" y="6013"/>
                </a:lnTo>
                <a:cubicBezTo>
                  <a:pt x="2200" y="6057"/>
                  <a:pt x="2130" y="6079"/>
                  <a:pt x="2062" y="6079"/>
                </a:cubicBezTo>
                <a:cubicBezTo>
                  <a:pt x="1964" y="6079"/>
                  <a:pt x="1869" y="6033"/>
                  <a:pt x="1799" y="5942"/>
                </a:cubicBezTo>
                <a:cubicBezTo>
                  <a:pt x="1691" y="5799"/>
                  <a:pt x="1727" y="5597"/>
                  <a:pt x="1870" y="5478"/>
                </a:cubicBezTo>
                <a:lnTo>
                  <a:pt x="2918" y="4716"/>
                </a:lnTo>
                <a:cubicBezTo>
                  <a:pt x="2977" y="4680"/>
                  <a:pt x="3037" y="4656"/>
                  <a:pt x="3108" y="4656"/>
                </a:cubicBezTo>
                <a:close/>
                <a:moveTo>
                  <a:pt x="3739" y="5418"/>
                </a:moveTo>
                <a:cubicBezTo>
                  <a:pt x="3823" y="5418"/>
                  <a:pt x="3918" y="5478"/>
                  <a:pt x="3977" y="5549"/>
                </a:cubicBezTo>
                <a:cubicBezTo>
                  <a:pt x="4073" y="5704"/>
                  <a:pt x="4049" y="5906"/>
                  <a:pt x="3894" y="6013"/>
                </a:cubicBezTo>
                <a:lnTo>
                  <a:pt x="3084" y="6609"/>
                </a:lnTo>
                <a:cubicBezTo>
                  <a:pt x="3021" y="6653"/>
                  <a:pt x="2952" y="6675"/>
                  <a:pt x="2885" y="6675"/>
                </a:cubicBezTo>
                <a:cubicBezTo>
                  <a:pt x="2788" y="6675"/>
                  <a:pt x="2695" y="6629"/>
                  <a:pt x="2632" y="6537"/>
                </a:cubicBezTo>
                <a:cubicBezTo>
                  <a:pt x="2525" y="6394"/>
                  <a:pt x="2561" y="6180"/>
                  <a:pt x="2703" y="6073"/>
                </a:cubicBezTo>
                <a:lnTo>
                  <a:pt x="3489" y="5513"/>
                </a:lnTo>
                <a:cubicBezTo>
                  <a:pt x="3525" y="5490"/>
                  <a:pt x="3549" y="5466"/>
                  <a:pt x="3585" y="5454"/>
                </a:cubicBezTo>
                <a:cubicBezTo>
                  <a:pt x="3632" y="5430"/>
                  <a:pt x="3680" y="5418"/>
                  <a:pt x="3739" y="5418"/>
                </a:cubicBezTo>
                <a:close/>
                <a:moveTo>
                  <a:pt x="4269" y="6177"/>
                </a:moveTo>
                <a:cubicBezTo>
                  <a:pt x="4367" y="6177"/>
                  <a:pt x="4461" y="6221"/>
                  <a:pt x="4525" y="6299"/>
                </a:cubicBezTo>
                <a:cubicBezTo>
                  <a:pt x="4632" y="6442"/>
                  <a:pt x="4597" y="6656"/>
                  <a:pt x="4454" y="6764"/>
                </a:cubicBezTo>
                <a:lnTo>
                  <a:pt x="3882" y="7192"/>
                </a:lnTo>
                <a:cubicBezTo>
                  <a:pt x="3823" y="7232"/>
                  <a:pt x="3747" y="7255"/>
                  <a:pt x="3683" y="7255"/>
                </a:cubicBezTo>
                <a:cubicBezTo>
                  <a:pt x="3669" y="7255"/>
                  <a:pt x="3656" y="7254"/>
                  <a:pt x="3644" y="7252"/>
                </a:cubicBezTo>
                <a:cubicBezTo>
                  <a:pt x="3549" y="7240"/>
                  <a:pt x="3477" y="7192"/>
                  <a:pt x="3442" y="7121"/>
                </a:cubicBezTo>
                <a:cubicBezTo>
                  <a:pt x="3335" y="6966"/>
                  <a:pt x="3358" y="6775"/>
                  <a:pt x="3513" y="6656"/>
                </a:cubicBezTo>
                <a:lnTo>
                  <a:pt x="4061" y="6252"/>
                </a:lnTo>
                <a:lnTo>
                  <a:pt x="4073" y="6240"/>
                </a:lnTo>
                <a:cubicBezTo>
                  <a:pt x="4135" y="6197"/>
                  <a:pt x="4203" y="6177"/>
                  <a:pt x="4269" y="6177"/>
                </a:cubicBezTo>
                <a:close/>
                <a:moveTo>
                  <a:pt x="2799" y="2549"/>
                </a:moveTo>
                <a:lnTo>
                  <a:pt x="3061" y="2715"/>
                </a:lnTo>
                <a:cubicBezTo>
                  <a:pt x="3086" y="2724"/>
                  <a:pt x="3105" y="2732"/>
                  <a:pt x="3127" y="2732"/>
                </a:cubicBezTo>
                <a:cubicBezTo>
                  <a:pt x="3136" y="2732"/>
                  <a:pt x="3145" y="2731"/>
                  <a:pt x="3156" y="2727"/>
                </a:cubicBezTo>
                <a:lnTo>
                  <a:pt x="3858" y="2656"/>
                </a:lnTo>
                <a:lnTo>
                  <a:pt x="4108" y="2751"/>
                </a:lnTo>
                <a:lnTo>
                  <a:pt x="3954" y="3335"/>
                </a:lnTo>
                <a:lnTo>
                  <a:pt x="3954" y="3370"/>
                </a:lnTo>
                <a:lnTo>
                  <a:pt x="3954" y="4632"/>
                </a:lnTo>
                <a:cubicBezTo>
                  <a:pt x="3954" y="5061"/>
                  <a:pt x="4299" y="5406"/>
                  <a:pt x="4728" y="5406"/>
                </a:cubicBezTo>
                <a:cubicBezTo>
                  <a:pt x="5168" y="5406"/>
                  <a:pt x="5501" y="5061"/>
                  <a:pt x="5501" y="4632"/>
                </a:cubicBezTo>
                <a:lnTo>
                  <a:pt x="5501" y="3406"/>
                </a:lnTo>
                <a:lnTo>
                  <a:pt x="5537" y="3370"/>
                </a:lnTo>
                <a:lnTo>
                  <a:pt x="8621" y="5049"/>
                </a:lnTo>
                <a:cubicBezTo>
                  <a:pt x="8811" y="5109"/>
                  <a:pt x="8871" y="5299"/>
                  <a:pt x="8776" y="5466"/>
                </a:cubicBezTo>
                <a:cubicBezTo>
                  <a:pt x="8718" y="5573"/>
                  <a:pt x="8609" y="5634"/>
                  <a:pt x="8492" y="5634"/>
                </a:cubicBezTo>
                <a:cubicBezTo>
                  <a:pt x="8440" y="5634"/>
                  <a:pt x="8386" y="5622"/>
                  <a:pt x="8335" y="5597"/>
                </a:cubicBezTo>
                <a:lnTo>
                  <a:pt x="6621" y="4656"/>
                </a:lnTo>
                <a:cubicBezTo>
                  <a:pt x="6599" y="4645"/>
                  <a:pt x="6574" y="4640"/>
                  <a:pt x="6550" y="4640"/>
                </a:cubicBezTo>
                <a:cubicBezTo>
                  <a:pt x="6497" y="4640"/>
                  <a:pt x="6447" y="4666"/>
                  <a:pt x="6430" y="4716"/>
                </a:cubicBezTo>
                <a:cubicBezTo>
                  <a:pt x="6383" y="4799"/>
                  <a:pt x="6418" y="4882"/>
                  <a:pt x="6490" y="4918"/>
                </a:cubicBezTo>
                <a:lnTo>
                  <a:pt x="7918" y="5692"/>
                </a:lnTo>
                <a:cubicBezTo>
                  <a:pt x="8085" y="5775"/>
                  <a:pt x="8145" y="5966"/>
                  <a:pt x="8049" y="6133"/>
                </a:cubicBezTo>
                <a:cubicBezTo>
                  <a:pt x="7985" y="6245"/>
                  <a:pt x="7877" y="6309"/>
                  <a:pt x="7766" y="6309"/>
                </a:cubicBezTo>
                <a:cubicBezTo>
                  <a:pt x="7713" y="6309"/>
                  <a:pt x="7659" y="6294"/>
                  <a:pt x="7609" y="6263"/>
                </a:cubicBezTo>
                <a:lnTo>
                  <a:pt x="6144" y="5478"/>
                </a:lnTo>
                <a:cubicBezTo>
                  <a:pt x="6122" y="5463"/>
                  <a:pt x="6097" y="5456"/>
                  <a:pt x="6073" y="5456"/>
                </a:cubicBezTo>
                <a:cubicBezTo>
                  <a:pt x="6020" y="5456"/>
                  <a:pt x="5970" y="5488"/>
                  <a:pt x="5954" y="5537"/>
                </a:cubicBezTo>
                <a:cubicBezTo>
                  <a:pt x="5906" y="5609"/>
                  <a:pt x="5942" y="5704"/>
                  <a:pt x="6013" y="5728"/>
                </a:cubicBezTo>
                <a:lnTo>
                  <a:pt x="7192" y="6371"/>
                </a:lnTo>
                <a:cubicBezTo>
                  <a:pt x="7347" y="6466"/>
                  <a:pt x="7395" y="6656"/>
                  <a:pt x="7323" y="6823"/>
                </a:cubicBezTo>
                <a:cubicBezTo>
                  <a:pt x="7255" y="6925"/>
                  <a:pt x="7139" y="6984"/>
                  <a:pt x="7018" y="6984"/>
                </a:cubicBezTo>
                <a:cubicBezTo>
                  <a:pt x="6969" y="6984"/>
                  <a:pt x="6919" y="6975"/>
                  <a:pt x="6871" y="6954"/>
                </a:cubicBezTo>
                <a:lnTo>
                  <a:pt x="5644" y="6287"/>
                </a:lnTo>
                <a:cubicBezTo>
                  <a:pt x="5616" y="6271"/>
                  <a:pt x="5587" y="6263"/>
                  <a:pt x="5560" y="6263"/>
                </a:cubicBezTo>
                <a:cubicBezTo>
                  <a:pt x="5509" y="6263"/>
                  <a:pt x="5465" y="6292"/>
                  <a:pt x="5442" y="6347"/>
                </a:cubicBezTo>
                <a:cubicBezTo>
                  <a:pt x="5406" y="6418"/>
                  <a:pt x="5430" y="6502"/>
                  <a:pt x="5501" y="6537"/>
                </a:cubicBezTo>
                <a:lnTo>
                  <a:pt x="6454" y="7061"/>
                </a:lnTo>
                <a:cubicBezTo>
                  <a:pt x="6609" y="7145"/>
                  <a:pt x="6668" y="7335"/>
                  <a:pt x="6597" y="7502"/>
                </a:cubicBezTo>
                <a:cubicBezTo>
                  <a:pt x="6531" y="7609"/>
                  <a:pt x="6419" y="7670"/>
                  <a:pt x="6301" y="7670"/>
                </a:cubicBezTo>
                <a:cubicBezTo>
                  <a:pt x="6249" y="7670"/>
                  <a:pt x="6196" y="7658"/>
                  <a:pt x="6144" y="7633"/>
                </a:cubicBezTo>
                <a:lnTo>
                  <a:pt x="5478" y="7264"/>
                </a:lnTo>
                <a:cubicBezTo>
                  <a:pt x="5478" y="7133"/>
                  <a:pt x="5430" y="7002"/>
                  <a:pt x="5347" y="6883"/>
                </a:cubicBezTo>
                <a:cubicBezTo>
                  <a:pt x="5228" y="6728"/>
                  <a:pt x="5061" y="6644"/>
                  <a:pt x="4882" y="6644"/>
                </a:cubicBezTo>
                <a:lnTo>
                  <a:pt x="4882" y="6597"/>
                </a:lnTo>
                <a:cubicBezTo>
                  <a:pt x="4906" y="6430"/>
                  <a:pt x="4870" y="6263"/>
                  <a:pt x="4763" y="6133"/>
                </a:cubicBezTo>
                <a:cubicBezTo>
                  <a:pt x="4644" y="5990"/>
                  <a:pt x="4478" y="5894"/>
                  <a:pt x="4299" y="5894"/>
                </a:cubicBezTo>
                <a:lnTo>
                  <a:pt x="4299" y="5847"/>
                </a:lnTo>
                <a:cubicBezTo>
                  <a:pt x="4335" y="5692"/>
                  <a:pt x="4287" y="5525"/>
                  <a:pt x="4180" y="5394"/>
                </a:cubicBezTo>
                <a:cubicBezTo>
                  <a:pt x="4061" y="5240"/>
                  <a:pt x="3894" y="5156"/>
                  <a:pt x="3716" y="5156"/>
                </a:cubicBezTo>
                <a:lnTo>
                  <a:pt x="3716" y="5109"/>
                </a:lnTo>
                <a:cubicBezTo>
                  <a:pt x="3751" y="4942"/>
                  <a:pt x="3704" y="4775"/>
                  <a:pt x="3596" y="4644"/>
                </a:cubicBezTo>
                <a:cubicBezTo>
                  <a:pt x="3476" y="4488"/>
                  <a:pt x="3297" y="4404"/>
                  <a:pt x="3111" y="4404"/>
                </a:cubicBezTo>
                <a:cubicBezTo>
                  <a:pt x="2984" y="4404"/>
                  <a:pt x="2855" y="4443"/>
                  <a:pt x="2739" y="4525"/>
                </a:cubicBezTo>
                <a:lnTo>
                  <a:pt x="1715" y="5275"/>
                </a:lnTo>
                <a:lnTo>
                  <a:pt x="1334" y="5073"/>
                </a:lnTo>
                <a:lnTo>
                  <a:pt x="2799" y="2549"/>
                </a:lnTo>
                <a:close/>
                <a:moveTo>
                  <a:pt x="4855" y="6920"/>
                </a:moveTo>
                <a:cubicBezTo>
                  <a:pt x="4953" y="6920"/>
                  <a:pt x="5045" y="6960"/>
                  <a:pt x="5109" y="7037"/>
                </a:cubicBezTo>
                <a:cubicBezTo>
                  <a:pt x="5168" y="7133"/>
                  <a:pt x="5192" y="7228"/>
                  <a:pt x="5180" y="7299"/>
                </a:cubicBezTo>
                <a:cubicBezTo>
                  <a:pt x="5168" y="7383"/>
                  <a:pt x="5120" y="7466"/>
                  <a:pt x="5049" y="7526"/>
                </a:cubicBezTo>
                <a:lnTo>
                  <a:pt x="4704" y="7776"/>
                </a:lnTo>
                <a:cubicBezTo>
                  <a:pt x="4643" y="7818"/>
                  <a:pt x="4574" y="7838"/>
                  <a:pt x="4507" y="7838"/>
                </a:cubicBezTo>
                <a:cubicBezTo>
                  <a:pt x="4404" y="7838"/>
                  <a:pt x="4304" y="7791"/>
                  <a:pt x="4239" y="7704"/>
                </a:cubicBezTo>
                <a:cubicBezTo>
                  <a:pt x="4132" y="7549"/>
                  <a:pt x="4168" y="7347"/>
                  <a:pt x="4311" y="7240"/>
                </a:cubicBezTo>
                <a:lnTo>
                  <a:pt x="4644" y="7002"/>
                </a:lnTo>
                <a:lnTo>
                  <a:pt x="4656" y="6978"/>
                </a:lnTo>
                <a:cubicBezTo>
                  <a:pt x="4719" y="6939"/>
                  <a:pt x="4788" y="6920"/>
                  <a:pt x="4855" y="6920"/>
                </a:cubicBezTo>
                <a:close/>
                <a:moveTo>
                  <a:pt x="172" y="0"/>
                </a:moveTo>
                <a:cubicBezTo>
                  <a:pt x="121" y="0"/>
                  <a:pt x="72" y="29"/>
                  <a:pt x="48" y="84"/>
                </a:cubicBezTo>
                <a:cubicBezTo>
                  <a:pt x="1" y="156"/>
                  <a:pt x="25" y="239"/>
                  <a:pt x="108" y="287"/>
                </a:cubicBezTo>
                <a:lnTo>
                  <a:pt x="2346" y="1584"/>
                </a:lnTo>
                <a:lnTo>
                  <a:pt x="406" y="4942"/>
                </a:lnTo>
                <a:lnTo>
                  <a:pt x="251" y="4847"/>
                </a:lnTo>
                <a:cubicBezTo>
                  <a:pt x="226" y="4830"/>
                  <a:pt x="199" y="4822"/>
                  <a:pt x="172" y="4822"/>
                </a:cubicBezTo>
                <a:cubicBezTo>
                  <a:pt x="121" y="4822"/>
                  <a:pt x="72" y="4851"/>
                  <a:pt x="48" y="4906"/>
                </a:cubicBezTo>
                <a:cubicBezTo>
                  <a:pt x="1" y="4978"/>
                  <a:pt x="25" y="5061"/>
                  <a:pt x="108" y="5109"/>
                </a:cubicBezTo>
                <a:lnTo>
                  <a:pt x="894" y="5549"/>
                </a:lnTo>
                <a:cubicBezTo>
                  <a:pt x="919" y="5566"/>
                  <a:pt x="947" y="5574"/>
                  <a:pt x="975" y="5574"/>
                </a:cubicBezTo>
                <a:cubicBezTo>
                  <a:pt x="1025" y="5574"/>
                  <a:pt x="1073" y="5548"/>
                  <a:pt x="1096" y="5501"/>
                </a:cubicBezTo>
                <a:lnTo>
                  <a:pt x="1215" y="5299"/>
                </a:lnTo>
                <a:lnTo>
                  <a:pt x="1525" y="5466"/>
                </a:lnTo>
                <a:cubicBezTo>
                  <a:pt x="1430" y="5680"/>
                  <a:pt x="1441" y="5918"/>
                  <a:pt x="1572" y="6121"/>
                </a:cubicBezTo>
                <a:cubicBezTo>
                  <a:pt x="1691" y="6287"/>
                  <a:pt x="1882" y="6371"/>
                  <a:pt x="2084" y="6371"/>
                </a:cubicBezTo>
                <a:cubicBezTo>
                  <a:pt x="2144" y="6371"/>
                  <a:pt x="2215" y="6359"/>
                  <a:pt x="2275" y="6347"/>
                </a:cubicBezTo>
                <a:cubicBezTo>
                  <a:pt x="2275" y="6478"/>
                  <a:pt x="2322" y="6597"/>
                  <a:pt x="2394" y="6716"/>
                </a:cubicBezTo>
                <a:cubicBezTo>
                  <a:pt x="2513" y="6883"/>
                  <a:pt x="2703" y="6966"/>
                  <a:pt x="2882" y="6966"/>
                </a:cubicBezTo>
                <a:cubicBezTo>
                  <a:pt x="2942" y="6966"/>
                  <a:pt x="3013" y="6954"/>
                  <a:pt x="3073" y="6942"/>
                </a:cubicBezTo>
                <a:cubicBezTo>
                  <a:pt x="3073" y="7061"/>
                  <a:pt x="3120" y="7192"/>
                  <a:pt x="3192" y="7299"/>
                </a:cubicBezTo>
                <a:cubicBezTo>
                  <a:pt x="3299" y="7430"/>
                  <a:pt x="3430" y="7514"/>
                  <a:pt x="3596" y="7549"/>
                </a:cubicBezTo>
                <a:cubicBezTo>
                  <a:pt x="3632" y="7549"/>
                  <a:pt x="3656" y="7561"/>
                  <a:pt x="3704" y="7561"/>
                </a:cubicBezTo>
                <a:cubicBezTo>
                  <a:pt x="3763" y="7561"/>
                  <a:pt x="3835" y="7549"/>
                  <a:pt x="3894" y="7537"/>
                </a:cubicBezTo>
                <a:cubicBezTo>
                  <a:pt x="3894" y="7668"/>
                  <a:pt x="3942" y="7787"/>
                  <a:pt x="4013" y="7895"/>
                </a:cubicBezTo>
                <a:cubicBezTo>
                  <a:pt x="4120" y="8026"/>
                  <a:pt x="4251" y="8109"/>
                  <a:pt x="4418" y="8145"/>
                </a:cubicBezTo>
                <a:cubicBezTo>
                  <a:pt x="4442" y="8145"/>
                  <a:pt x="4478" y="8157"/>
                  <a:pt x="4525" y="8157"/>
                </a:cubicBezTo>
                <a:cubicBezTo>
                  <a:pt x="4656" y="8157"/>
                  <a:pt x="4775" y="8109"/>
                  <a:pt x="4882" y="8037"/>
                </a:cubicBezTo>
                <a:lnTo>
                  <a:pt x="5216" y="7787"/>
                </a:lnTo>
                <a:cubicBezTo>
                  <a:pt x="5299" y="7728"/>
                  <a:pt x="5359" y="7668"/>
                  <a:pt x="5394" y="7597"/>
                </a:cubicBezTo>
                <a:lnTo>
                  <a:pt x="6013" y="7918"/>
                </a:lnTo>
                <a:cubicBezTo>
                  <a:pt x="6097" y="7966"/>
                  <a:pt x="6204" y="7990"/>
                  <a:pt x="6311" y="7990"/>
                </a:cubicBezTo>
                <a:cubicBezTo>
                  <a:pt x="6371" y="7990"/>
                  <a:pt x="6430" y="7978"/>
                  <a:pt x="6490" y="7966"/>
                </a:cubicBezTo>
                <a:cubicBezTo>
                  <a:pt x="6644" y="7918"/>
                  <a:pt x="6787" y="7811"/>
                  <a:pt x="6859" y="7668"/>
                </a:cubicBezTo>
                <a:cubicBezTo>
                  <a:pt x="6918" y="7549"/>
                  <a:pt x="6942" y="7430"/>
                  <a:pt x="6930" y="7299"/>
                </a:cubicBezTo>
                <a:cubicBezTo>
                  <a:pt x="6966" y="7299"/>
                  <a:pt x="7002" y="7311"/>
                  <a:pt x="7049" y="7311"/>
                </a:cubicBezTo>
                <a:cubicBezTo>
                  <a:pt x="7275" y="7311"/>
                  <a:pt x="7478" y="7192"/>
                  <a:pt x="7597" y="6990"/>
                </a:cubicBezTo>
                <a:cubicBezTo>
                  <a:pt x="7656" y="6871"/>
                  <a:pt x="7692" y="6740"/>
                  <a:pt x="7680" y="6609"/>
                </a:cubicBezTo>
                <a:cubicBezTo>
                  <a:pt x="7716" y="6609"/>
                  <a:pt x="7752" y="6633"/>
                  <a:pt x="7799" y="6633"/>
                </a:cubicBezTo>
                <a:cubicBezTo>
                  <a:pt x="8014" y="6633"/>
                  <a:pt x="8228" y="6514"/>
                  <a:pt x="8347" y="6299"/>
                </a:cubicBezTo>
                <a:cubicBezTo>
                  <a:pt x="8407" y="6180"/>
                  <a:pt x="8430" y="6061"/>
                  <a:pt x="8418" y="5930"/>
                </a:cubicBezTo>
                <a:cubicBezTo>
                  <a:pt x="8454" y="5930"/>
                  <a:pt x="8490" y="5942"/>
                  <a:pt x="8538" y="5942"/>
                </a:cubicBezTo>
                <a:cubicBezTo>
                  <a:pt x="8597" y="5942"/>
                  <a:pt x="8657" y="5930"/>
                  <a:pt x="8716" y="5918"/>
                </a:cubicBezTo>
                <a:cubicBezTo>
                  <a:pt x="8883" y="5871"/>
                  <a:pt x="9014" y="5763"/>
                  <a:pt x="9085" y="5621"/>
                </a:cubicBezTo>
                <a:cubicBezTo>
                  <a:pt x="9169" y="5466"/>
                  <a:pt x="9192" y="5299"/>
                  <a:pt x="9133" y="5144"/>
                </a:cubicBezTo>
                <a:cubicBezTo>
                  <a:pt x="9121" y="5097"/>
                  <a:pt x="9109" y="5061"/>
                  <a:pt x="9085" y="5037"/>
                </a:cubicBezTo>
                <a:lnTo>
                  <a:pt x="9347" y="4859"/>
                </a:lnTo>
                <a:lnTo>
                  <a:pt x="9478" y="5037"/>
                </a:lnTo>
                <a:cubicBezTo>
                  <a:pt x="9506" y="5072"/>
                  <a:pt x="9550" y="5090"/>
                  <a:pt x="9593" y="5090"/>
                </a:cubicBezTo>
                <a:cubicBezTo>
                  <a:pt x="9625" y="5090"/>
                  <a:pt x="9656" y="5081"/>
                  <a:pt x="9681" y="5061"/>
                </a:cubicBezTo>
                <a:lnTo>
                  <a:pt x="10085" y="4739"/>
                </a:lnTo>
                <a:cubicBezTo>
                  <a:pt x="10121" y="4668"/>
                  <a:pt x="10133" y="4573"/>
                  <a:pt x="10085" y="4513"/>
                </a:cubicBezTo>
                <a:cubicBezTo>
                  <a:pt x="10065" y="4479"/>
                  <a:pt x="10019" y="4460"/>
                  <a:pt x="9974" y="4460"/>
                </a:cubicBezTo>
                <a:cubicBezTo>
                  <a:pt x="9941" y="4460"/>
                  <a:pt x="9908" y="4470"/>
                  <a:pt x="9883" y="4489"/>
                </a:cubicBezTo>
                <a:lnTo>
                  <a:pt x="9585" y="4704"/>
                </a:lnTo>
                <a:lnTo>
                  <a:pt x="7252" y="1644"/>
                </a:lnTo>
                <a:lnTo>
                  <a:pt x="8585" y="775"/>
                </a:lnTo>
                <a:cubicBezTo>
                  <a:pt x="8657" y="739"/>
                  <a:pt x="8680" y="644"/>
                  <a:pt x="8633" y="572"/>
                </a:cubicBezTo>
                <a:cubicBezTo>
                  <a:pt x="8602" y="526"/>
                  <a:pt x="8556" y="500"/>
                  <a:pt x="8505" y="500"/>
                </a:cubicBezTo>
                <a:cubicBezTo>
                  <a:pt x="8478" y="500"/>
                  <a:pt x="8448" y="508"/>
                  <a:pt x="8418" y="525"/>
                </a:cubicBezTo>
                <a:lnTo>
                  <a:pt x="6954" y="1477"/>
                </a:lnTo>
                <a:cubicBezTo>
                  <a:pt x="6871" y="1525"/>
                  <a:pt x="6859" y="1632"/>
                  <a:pt x="6906" y="1680"/>
                </a:cubicBezTo>
                <a:lnTo>
                  <a:pt x="7168" y="2037"/>
                </a:lnTo>
                <a:lnTo>
                  <a:pt x="6978" y="2192"/>
                </a:lnTo>
                <a:lnTo>
                  <a:pt x="6216" y="1942"/>
                </a:lnTo>
                <a:cubicBezTo>
                  <a:pt x="6204" y="1942"/>
                  <a:pt x="6192" y="1918"/>
                  <a:pt x="6180" y="1918"/>
                </a:cubicBezTo>
                <a:lnTo>
                  <a:pt x="4430" y="1918"/>
                </a:lnTo>
                <a:cubicBezTo>
                  <a:pt x="4358" y="1918"/>
                  <a:pt x="4299" y="1965"/>
                  <a:pt x="4287" y="2037"/>
                </a:cubicBezTo>
                <a:lnTo>
                  <a:pt x="4180" y="2430"/>
                </a:lnTo>
                <a:lnTo>
                  <a:pt x="3930" y="2323"/>
                </a:lnTo>
                <a:cubicBezTo>
                  <a:pt x="3894" y="2311"/>
                  <a:pt x="3882" y="2311"/>
                  <a:pt x="3846" y="2311"/>
                </a:cubicBezTo>
                <a:lnTo>
                  <a:pt x="3168" y="2382"/>
                </a:lnTo>
                <a:lnTo>
                  <a:pt x="2930" y="2251"/>
                </a:lnTo>
                <a:lnTo>
                  <a:pt x="3156" y="1858"/>
                </a:lnTo>
                <a:cubicBezTo>
                  <a:pt x="3192" y="1787"/>
                  <a:pt x="3168" y="1703"/>
                  <a:pt x="3096" y="1656"/>
                </a:cubicBezTo>
                <a:lnTo>
                  <a:pt x="251" y="25"/>
                </a:lnTo>
                <a:cubicBezTo>
                  <a:pt x="226" y="8"/>
                  <a:pt x="199" y="0"/>
                  <a:pt x="172" y="0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Menos 72"/>
          <p:cNvSpPr/>
          <p:nvPr/>
        </p:nvSpPr>
        <p:spPr>
          <a:xfrm>
            <a:off x="1553338" y="2384866"/>
            <a:ext cx="2534577" cy="2640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Menos 73"/>
          <p:cNvSpPr/>
          <p:nvPr/>
        </p:nvSpPr>
        <p:spPr>
          <a:xfrm>
            <a:off x="4754263" y="2385781"/>
            <a:ext cx="2534577" cy="2640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3585417" y="1312959"/>
            <a:ext cx="444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CONCLUSIONES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581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onector 62"/>
          <p:cNvSpPr/>
          <p:nvPr/>
        </p:nvSpPr>
        <p:spPr>
          <a:xfrm>
            <a:off x="6972341" y="2058178"/>
            <a:ext cx="864423" cy="751555"/>
          </a:xfrm>
          <a:prstGeom prst="flowChartConnector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onector 61"/>
          <p:cNvSpPr/>
          <p:nvPr/>
        </p:nvSpPr>
        <p:spPr>
          <a:xfrm>
            <a:off x="4055352" y="2115884"/>
            <a:ext cx="864423" cy="751555"/>
          </a:xfrm>
          <a:prstGeom prst="flowChartConnector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onector 1"/>
          <p:cNvSpPr/>
          <p:nvPr/>
        </p:nvSpPr>
        <p:spPr>
          <a:xfrm>
            <a:off x="1138363" y="2068843"/>
            <a:ext cx="864423" cy="751555"/>
          </a:xfrm>
          <a:prstGeom prst="flowChartConnector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Conclusiones y recomendaciones </a:t>
            </a:r>
            <a:endParaRPr lang="es-EC" b="1" dirty="0"/>
          </a:p>
        </p:txBody>
      </p:sp>
      <p:sp>
        <p:nvSpPr>
          <p:cNvPr id="14" name="Rectángulo 13"/>
          <p:cNvSpPr/>
          <p:nvPr/>
        </p:nvSpPr>
        <p:spPr>
          <a:xfrm>
            <a:off x="424048" y="2939170"/>
            <a:ext cx="2423848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Realizar investigaciones exploratorias para identificar los atributos que el cliente</a:t>
            </a:r>
          </a:p>
          <a:p>
            <a:r>
              <a:rPr lang="es-MX" dirty="0"/>
              <a:t>valora en el servicio de mantenimiento y reparación vehicular y posteriormente plantear </a:t>
            </a:r>
            <a:r>
              <a:rPr lang="es-MX" dirty="0" smtClean="0"/>
              <a:t>un modelo </a:t>
            </a:r>
            <a:r>
              <a:rPr lang="es-MX" dirty="0"/>
              <a:t>de evaluación propio para este </a:t>
            </a:r>
            <a:r>
              <a:rPr lang="es-MX" dirty="0" smtClean="0"/>
              <a:t>servicio.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3284941" y="2891266"/>
            <a:ext cx="2479755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Evaluar periódicamente la calidad de los servicios para mejorar las deficiencias y,</a:t>
            </a:r>
          </a:p>
          <a:p>
            <a:r>
              <a:rPr lang="es-MX" dirty="0"/>
              <a:t>además, potencializar las acciones que mejor perciben los </a:t>
            </a:r>
            <a:r>
              <a:rPr lang="es-MX" dirty="0" smtClean="0"/>
              <a:t>clientes.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6266680" y="2891266"/>
            <a:ext cx="2652033" cy="11695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Implementar el plan de acciones con el fin de </a:t>
            </a:r>
            <a:r>
              <a:rPr lang="es-MX" dirty="0" smtClean="0"/>
              <a:t>asegurar </a:t>
            </a:r>
            <a:r>
              <a:rPr lang="es-MX" dirty="0"/>
              <a:t>la calidad de los servicios e incrementar la cartera de </a:t>
            </a:r>
            <a:r>
              <a:rPr lang="es-MX" dirty="0" smtClean="0"/>
              <a:t>clientes satisfechos</a:t>
            </a:r>
            <a:r>
              <a:rPr lang="es-MX" dirty="0"/>
              <a:t>.</a:t>
            </a:r>
            <a:endParaRPr lang="es-EC" dirty="0"/>
          </a:p>
        </p:txBody>
      </p:sp>
      <p:grpSp>
        <p:nvGrpSpPr>
          <p:cNvPr id="20" name="Google Shape;769;p35"/>
          <p:cNvGrpSpPr/>
          <p:nvPr/>
        </p:nvGrpSpPr>
        <p:grpSpPr>
          <a:xfrm>
            <a:off x="1363243" y="2265458"/>
            <a:ext cx="415580" cy="415063"/>
            <a:chOff x="2656907" y="2439293"/>
            <a:chExt cx="332757" cy="332343"/>
          </a:xfrm>
        </p:grpSpPr>
        <p:sp>
          <p:nvSpPr>
            <p:cNvPr id="21" name="Google Shape;770;p35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1;p35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2;p35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3;p35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4;p35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5;p35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6;p35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000;p40"/>
          <p:cNvGrpSpPr/>
          <p:nvPr/>
        </p:nvGrpSpPr>
        <p:grpSpPr>
          <a:xfrm>
            <a:off x="4246324" y="2307190"/>
            <a:ext cx="345265" cy="349848"/>
            <a:chOff x="3979435" y="1976585"/>
            <a:chExt cx="345265" cy="349848"/>
          </a:xfrm>
        </p:grpSpPr>
        <p:sp>
          <p:nvSpPr>
            <p:cNvPr id="30" name="Google Shape;1001;p40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2;p40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3;p40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4;p40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5;p40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6;p40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7;p40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8;p40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9;p40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10;p40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11;p40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12;p40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3;p40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14;p40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15;p40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16;p40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17;p40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018;p40"/>
          <p:cNvGrpSpPr/>
          <p:nvPr/>
        </p:nvGrpSpPr>
        <p:grpSpPr>
          <a:xfrm>
            <a:off x="7145220" y="2282985"/>
            <a:ext cx="355099" cy="355481"/>
            <a:chOff x="3539102" y="2427549"/>
            <a:chExt cx="355099" cy="355481"/>
          </a:xfrm>
        </p:grpSpPr>
        <p:sp>
          <p:nvSpPr>
            <p:cNvPr id="60" name="Google Shape;1019;p40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20;p40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Menos 63"/>
          <p:cNvSpPr/>
          <p:nvPr/>
        </p:nvSpPr>
        <p:spPr>
          <a:xfrm>
            <a:off x="1728828" y="2347915"/>
            <a:ext cx="2534577" cy="264089"/>
          </a:xfrm>
          <a:prstGeom prst="mathMinu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Menos 64"/>
          <p:cNvSpPr/>
          <p:nvPr/>
        </p:nvSpPr>
        <p:spPr>
          <a:xfrm>
            <a:off x="4703676" y="2356355"/>
            <a:ext cx="2534577" cy="264089"/>
          </a:xfrm>
          <a:prstGeom prst="mathMinu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CuadroTexto 39"/>
          <p:cNvSpPr txBox="1"/>
          <p:nvPr/>
        </p:nvSpPr>
        <p:spPr>
          <a:xfrm>
            <a:off x="3469668" y="1563619"/>
            <a:ext cx="444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944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702766" y="2732244"/>
            <a:ext cx="7646505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4800" b="1" dirty="0" smtClean="0"/>
              <a:t>¡ GRACIAS POR SU ATENCIÓN !</a:t>
            </a:r>
            <a:endParaRPr lang="es-EC" sz="4800" b="1" dirty="0"/>
          </a:p>
        </p:txBody>
      </p:sp>
    </p:spTree>
    <p:extLst>
      <p:ext uri="{BB962C8B-B14F-4D97-AF65-F5344CB8AC3E}">
        <p14:creationId xmlns:p14="http://schemas.microsoft.com/office/powerpoint/2010/main" val="37692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3295" y="348916"/>
            <a:ext cx="447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Problema de la investigación </a:t>
            </a:r>
            <a:endParaRPr lang="es-EC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261655" y="1215894"/>
            <a:ext cx="182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Causas</a:t>
            </a:r>
            <a:endParaRPr lang="es-EC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055941" y="5132472"/>
            <a:ext cx="182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+mn-lt"/>
              </a:rPr>
              <a:t>Consecuencias</a:t>
            </a:r>
            <a:endParaRPr lang="es-EC" b="1" dirty="0">
              <a:latin typeface="+mn-lt"/>
            </a:endParaRPr>
          </a:p>
        </p:txBody>
      </p:sp>
      <p:sp>
        <p:nvSpPr>
          <p:cNvPr id="40" name="Google Shape;796;p36"/>
          <p:cNvSpPr txBox="1"/>
          <p:nvPr/>
        </p:nvSpPr>
        <p:spPr>
          <a:xfrm>
            <a:off x="904569" y="2011727"/>
            <a:ext cx="2126703" cy="53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latin typeface="+mn-lt"/>
                <a:ea typeface="Roboto"/>
                <a:cs typeface="Roboto"/>
                <a:sym typeface="Roboto"/>
              </a:rPr>
              <a:t>Personal con conocimiento empírico y poco certificado</a:t>
            </a:r>
          </a:p>
        </p:txBody>
      </p:sp>
      <p:sp>
        <p:nvSpPr>
          <p:cNvPr id="41" name="Google Shape;797;p36"/>
          <p:cNvSpPr txBox="1"/>
          <p:nvPr/>
        </p:nvSpPr>
        <p:spPr>
          <a:xfrm>
            <a:off x="1017370" y="3314664"/>
            <a:ext cx="1922673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latin typeface="+mn-lt"/>
                <a:ea typeface="Roboto"/>
                <a:cs typeface="Roboto"/>
                <a:sym typeface="Roboto"/>
              </a:rPr>
              <a:t>Inadecuadas instalaciones físicas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798;p36"/>
          <p:cNvSpPr txBox="1"/>
          <p:nvPr/>
        </p:nvSpPr>
        <p:spPr>
          <a:xfrm>
            <a:off x="904569" y="4840722"/>
            <a:ext cx="2047857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+mn-lt"/>
                <a:ea typeface="Roboto"/>
                <a:cs typeface="Roboto"/>
                <a:sym typeface="Roboto"/>
              </a:rPr>
              <a:t>Insuficiente materia prima en stock 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801;p36"/>
          <p:cNvSpPr txBox="1"/>
          <p:nvPr/>
        </p:nvSpPr>
        <p:spPr>
          <a:xfrm>
            <a:off x="5498929" y="2549859"/>
            <a:ext cx="1468106" cy="9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latin typeface="+mn-lt"/>
                <a:ea typeface="Roboto"/>
                <a:cs typeface="Roboto"/>
                <a:sym typeface="Roboto"/>
              </a:rPr>
              <a:t>Inseguridad y desconfianza del servicio ejecutado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802;p36"/>
          <p:cNvSpPr txBox="1"/>
          <p:nvPr/>
        </p:nvSpPr>
        <p:spPr>
          <a:xfrm>
            <a:off x="5562055" y="3937636"/>
            <a:ext cx="13659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latin typeface="+mn-lt"/>
                <a:ea typeface="Roboto"/>
                <a:cs typeface="Roboto"/>
                <a:sym typeface="Roboto"/>
              </a:rPr>
              <a:t>Retraso en el tiempo de entrega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804;p36"/>
          <p:cNvSpPr/>
          <p:nvPr/>
        </p:nvSpPr>
        <p:spPr>
          <a:xfrm>
            <a:off x="7556058" y="3271396"/>
            <a:ext cx="1194900" cy="407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Insatisfacción en el cliente </a:t>
            </a:r>
            <a:endParaRPr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49" name="Google Shape;813;p36"/>
          <p:cNvCxnSpPr/>
          <p:nvPr/>
        </p:nvCxnSpPr>
        <p:spPr>
          <a:xfrm flipV="1">
            <a:off x="5233218" y="2900896"/>
            <a:ext cx="397475" cy="58610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814;p36"/>
          <p:cNvCxnSpPr/>
          <p:nvPr/>
        </p:nvCxnSpPr>
        <p:spPr>
          <a:xfrm>
            <a:off x="5233218" y="3487003"/>
            <a:ext cx="397475" cy="69251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816;p36"/>
          <p:cNvCxnSpPr/>
          <p:nvPr/>
        </p:nvCxnSpPr>
        <p:spPr>
          <a:xfrm>
            <a:off x="6813556" y="2900896"/>
            <a:ext cx="569700" cy="5742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817;p36"/>
          <p:cNvCxnSpPr/>
          <p:nvPr/>
        </p:nvCxnSpPr>
        <p:spPr>
          <a:xfrm rot="10800000" flipH="1">
            <a:off x="6811361" y="3475121"/>
            <a:ext cx="569700" cy="7044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810;p36"/>
          <p:cNvSpPr/>
          <p:nvPr/>
        </p:nvSpPr>
        <p:spPr>
          <a:xfrm>
            <a:off x="3573680" y="2633472"/>
            <a:ext cx="1606470" cy="1546049"/>
          </a:xfrm>
          <a:prstGeom prst="roundRect">
            <a:avLst>
              <a:gd name="adj" fmla="val 16667"/>
            </a:avLst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Limitada calidad de los servicios mantenimiento y reparación vehicular en el D.M.Q.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+mn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9" name="Google Shape;797;p36"/>
          <p:cNvSpPr txBox="1"/>
          <p:nvPr/>
        </p:nvSpPr>
        <p:spPr>
          <a:xfrm>
            <a:off x="925296" y="4051352"/>
            <a:ext cx="1986867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latin typeface="+mn-lt"/>
                <a:ea typeface="Roboto"/>
                <a:cs typeface="Roboto"/>
                <a:sym typeface="Roboto"/>
              </a:rPr>
              <a:t>Poco equipamiento automotriz tecnológico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cxnSp>
        <p:nvCxnSpPr>
          <p:cNvPr id="93" name="Conector recto 92"/>
          <p:cNvCxnSpPr/>
          <p:nvPr/>
        </p:nvCxnSpPr>
        <p:spPr>
          <a:xfrm flipH="1">
            <a:off x="3060160" y="3548885"/>
            <a:ext cx="0" cy="15884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2884179" y="5137320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/>
          <p:cNvCxnSpPr/>
          <p:nvPr/>
        </p:nvCxnSpPr>
        <p:spPr>
          <a:xfrm>
            <a:off x="2866316" y="4335789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/>
          <p:cNvCxnSpPr/>
          <p:nvPr/>
        </p:nvCxnSpPr>
        <p:spPr>
          <a:xfrm>
            <a:off x="2886523" y="3548884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 flipH="1">
            <a:off x="3064179" y="1852200"/>
            <a:ext cx="0" cy="90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>
            <a:off x="2903843" y="1858538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>
            <a:off x="2894011" y="2752200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/>
          <p:cNvCxnSpPr/>
          <p:nvPr/>
        </p:nvCxnSpPr>
        <p:spPr>
          <a:xfrm>
            <a:off x="3364064" y="2302200"/>
            <a:ext cx="0" cy="203869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ector recto 107"/>
          <p:cNvCxnSpPr/>
          <p:nvPr/>
        </p:nvCxnSpPr>
        <p:spPr>
          <a:xfrm>
            <a:off x="3364184" y="3475096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/>
          <p:cNvCxnSpPr/>
          <p:nvPr/>
        </p:nvCxnSpPr>
        <p:spPr>
          <a:xfrm>
            <a:off x="3184064" y="4335789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/>
          <p:cNvCxnSpPr/>
          <p:nvPr/>
        </p:nvCxnSpPr>
        <p:spPr>
          <a:xfrm>
            <a:off x="3188901" y="2302200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3295" y="348916"/>
            <a:ext cx="447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Justificación</a:t>
            </a:r>
            <a:endParaRPr lang="es-EC" b="1" dirty="0"/>
          </a:p>
        </p:txBody>
      </p:sp>
      <p:pic>
        <p:nvPicPr>
          <p:cNvPr id="2060" name="Picture 12" descr="10 consejos para tener un cliente satisfecho - Likeik CX, tools and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53" y="2558723"/>
            <a:ext cx="2164347" cy="13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93295" y="4210248"/>
            <a:ext cx="241834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Buen </a:t>
            </a:r>
            <a:r>
              <a:rPr lang="es-MX" dirty="0"/>
              <a:t>rumbo o </a:t>
            </a:r>
            <a:r>
              <a:rPr lang="es-MX" dirty="0" smtClean="0"/>
              <a:t>necesitan cambiar </a:t>
            </a:r>
            <a:r>
              <a:rPr lang="es-MX" dirty="0"/>
              <a:t>los esfuerzos 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687026" y="4210248"/>
            <a:ext cx="20824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Ventajas competitivas y </a:t>
            </a:r>
            <a:r>
              <a:rPr lang="es-EC" dirty="0"/>
              <a:t>P</a:t>
            </a:r>
            <a:r>
              <a:rPr lang="es-EC" dirty="0" smtClean="0"/>
              <a:t>osicionamiento</a:t>
            </a:r>
            <a:endParaRPr lang="es-EC" dirty="0"/>
          </a:p>
        </p:txBody>
      </p:sp>
      <p:grpSp>
        <p:nvGrpSpPr>
          <p:cNvPr id="32" name="Google Shape;846;p37"/>
          <p:cNvGrpSpPr/>
          <p:nvPr/>
        </p:nvGrpSpPr>
        <p:grpSpPr>
          <a:xfrm>
            <a:off x="3179597" y="3142081"/>
            <a:ext cx="324125" cy="223200"/>
            <a:chOff x="2471663" y="4302450"/>
            <a:chExt cx="324125" cy="223200"/>
          </a:xfrm>
        </p:grpSpPr>
        <p:sp>
          <p:nvSpPr>
            <p:cNvPr id="33" name="Google Shape;847;p37"/>
            <p:cNvSpPr/>
            <p:nvPr/>
          </p:nvSpPr>
          <p:spPr>
            <a:xfrm rot="5400000">
              <a:off x="2587588" y="4317450"/>
              <a:ext cx="223200" cy="193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8;p37"/>
            <p:cNvSpPr/>
            <p:nvPr/>
          </p:nvSpPr>
          <p:spPr>
            <a:xfrm rot="5400000">
              <a:off x="2456663" y="4317450"/>
              <a:ext cx="223200" cy="193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46;p37"/>
          <p:cNvGrpSpPr/>
          <p:nvPr/>
        </p:nvGrpSpPr>
        <p:grpSpPr>
          <a:xfrm>
            <a:off x="5994456" y="3094650"/>
            <a:ext cx="324125" cy="223200"/>
            <a:chOff x="2471663" y="4302450"/>
            <a:chExt cx="324125" cy="223200"/>
          </a:xfrm>
        </p:grpSpPr>
        <p:sp>
          <p:nvSpPr>
            <p:cNvPr id="36" name="Google Shape;847;p37"/>
            <p:cNvSpPr/>
            <p:nvPr/>
          </p:nvSpPr>
          <p:spPr>
            <a:xfrm rot="5400000">
              <a:off x="2587588" y="4317450"/>
              <a:ext cx="223200" cy="193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8;p37"/>
            <p:cNvSpPr/>
            <p:nvPr/>
          </p:nvSpPr>
          <p:spPr>
            <a:xfrm rot="5400000">
              <a:off x="2456663" y="4317450"/>
              <a:ext cx="223200" cy="193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02" y="2112237"/>
            <a:ext cx="1916663" cy="19647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506" y="2558723"/>
            <a:ext cx="2146631" cy="13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3295" y="348916"/>
            <a:ext cx="447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Objetivos </a:t>
            </a:r>
            <a:endParaRPr lang="es-EC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040" r="25230"/>
          <a:stretch/>
        </p:blipFill>
        <p:spPr>
          <a:xfrm>
            <a:off x="1409623" y="954437"/>
            <a:ext cx="772358" cy="950049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244530"/>
              </p:ext>
            </p:extLst>
          </p:nvPr>
        </p:nvGraphicFramePr>
        <p:xfrm>
          <a:off x="381740" y="2062825"/>
          <a:ext cx="8305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93295" y="799016"/>
            <a:ext cx="132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General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219418" y="1039911"/>
            <a:ext cx="656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Determinar la percepción de la calidad del servicio y su influencia en la satisfacción del cliente de los centros de mantenimiento y reparación vehicular del Distrito Metropolitano de Quito. 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3029" y="1778575"/>
            <a:ext cx="132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Específicos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193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493295" y="348916"/>
            <a:ext cx="447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teórico: Evolución de la teoría la calidad</a:t>
            </a:r>
            <a:endParaRPr lang="es-EC" b="1" dirty="0"/>
          </a:p>
        </p:txBody>
      </p:sp>
      <p:sp>
        <p:nvSpPr>
          <p:cNvPr id="4" name="Google Shape;204;p20"/>
          <p:cNvSpPr/>
          <p:nvPr/>
        </p:nvSpPr>
        <p:spPr>
          <a:xfrm>
            <a:off x="7499738" y="4070825"/>
            <a:ext cx="938400" cy="938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1986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5" name="Google Shape;206;p20"/>
          <p:cNvCxnSpPr>
            <a:stCxn id="8" idx="2"/>
            <a:endCxn id="11" idx="0"/>
          </p:cNvCxnSpPr>
          <p:nvPr/>
        </p:nvCxnSpPr>
        <p:spPr>
          <a:xfrm rot="16200000" flipH="1">
            <a:off x="923871" y="3818957"/>
            <a:ext cx="503559" cy="17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09;p20"/>
          <p:cNvSpPr txBox="1"/>
          <p:nvPr/>
        </p:nvSpPr>
        <p:spPr>
          <a:xfrm>
            <a:off x="3853538" y="2599603"/>
            <a:ext cx="1437000" cy="110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Hacer </a:t>
            </a: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las cosas bien desde la primera </a:t>
            </a:r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vez</a:t>
            </a:r>
          </a:p>
          <a:p>
            <a:pPr algn="ctr"/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Cero defectos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10;p20"/>
          <p:cNvSpPr txBox="1"/>
          <p:nvPr/>
        </p:nvSpPr>
        <p:spPr>
          <a:xfrm>
            <a:off x="2026676" y="2599603"/>
            <a:ext cx="1687049" cy="87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200" dirty="0" smtClean="0"/>
              <a:t>Adecuar las características </a:t>
            </a:r>
            <a:r>
              <a:rPr lang="es-MX" sz="1200" dirty="0"/>
              <a:t>para el </a:t>
            </a:r>
            <a:r>
              <a:rPr lang="es-MX" sz="1200" dirty="0" smtClean="0"/>
              <a:t>uso</a:t>
            </a:r>
          </a:p>
          <a:p>
            <a:pPr algn="ctr"/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Trilogía de la calidad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207;p20"/>
          <p:cNvSpPr txBox="1"/>
          <p:nvPr/>
        </p:nvSpPr>
        <p:spPr>
          <a:xfrm>
            <a:off x="424228" y="2599603"/>
            <a:ext cx="1502668" cy="96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Control, prevención y eliminación de las variaciones producidas </a:t>
            </a:r>
            <a:endParaRPr lang="es-EC" sz="1200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211;p20"/>
          <p:cNvSpPr txBox="1"/>
          <p:nvPr/>
        </p:nvSpPr>
        <p:spPr>
          <a:xfrm>
            <a:off x="7249888" y="2599602"/>
            <a:ext cx="1437000" cy="1322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200" dirty="0"/>
              <a:t>S</a:t>
            </a:r>
            <a:r>
              <a:rPr lang="es-MX" sz="1200" dirty="0" smtClean="0"/>
              <a:t>erie </a:t>
            </a:r>
            <a:r>
              <a:rPr lang="es-MX" sz="1200" dirty="0"/>
              <a:t>de cuestionamientos hacia una mejora </a:t>
            </a:r>
            <a:r>
              <a:rPr lang="es-MX" sz="1200" dirty="0" smtClean="0"/>
              <a:t>continua</a:t>
            </a:r>
          </a:p>
          <a:p>
            <a:pPr algn="ctr"/>
            <a:endParaRPr lang="es-MX" sz="1200" dirty="0" smtClean="0"/>
          </a:p>
          <a:p>
            <a:pPr algn="ctr"/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TQM</a:t>
            </a:r>
          </a:p>
          <a:p>
            <a:pPr algn="ctr"/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212;p20"/>
          <p:cNvSpPr txBox="1"/>
          <p:nvPr/>
        </p:nvSpPr>
        <p:spPr>
          <a:xfrm>
            <a:off x="5437661" y="2599603"/>
            <a:ext cx="1672114" cy="96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Mantener </a:t>
            </a: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un producto</a:t>
            </a:r>
          </a:p>
          <a:p>
            <a:pPr algn="ctr"/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de calidad que sea el más </a:t>
            </a:r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económico y el útil</a:t>
            </a:r>
            <a:endParaRPr lang="es-MX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208;p20"/>
          <p:cNvSpPr/>
          <p:nvPr/>
        </p:nvSpPr>
        <p:spPr>
          <a:xfrm>
            <a:off x="706538" y="4070825"/>
            <a:ext cx="938400" cy="938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1931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2" name="Google Shape;213;p20"/>
          <p:cNvCxnSpPr>
            <a:stCxn id="9" idx="2"/>
            <a:endCxn id="4" idx="0"/>
          </p:cNvCxnSpPr>
          <p:nvPr/>
        </p:nvCxnSpPr>
        <p:spPr>
          <a:xfrm>
            <a:off x="7968388" y="3922200"/>
            <a:ext cx="550" cy="14862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" name="Google Shape;214;p20"/>
          <p:cNvSpPr/>
          <p:nvPr/>
        </p:nvSpPr>
        <p:spPr>
          <a:xfrm>
            <a:off x="2404838" y="4070825"/>
            <a:ext cx="938400" cy="938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1951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" name="Google Shape;215;p20"/>
          <p:cNvSpPr/>
          <p:nvPr/>
        </p:nvSpPr>
        <p:spPr>
          <a:xfrm>
            <a:off x="4103138" y="4070825"/>
            <a:ext cx="938400" cy="9384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1979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" name="Google Shape;216;p20"/>
          <p:cNvSpPr/>
          <p:nvPr/>
        </p:nvSpPr>
        <p:spPr>
          <a:xfrm>
            <a:off x="5801438" y="4070825"/>
            <a:ext cx="938400" cy="9384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1985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6" name="Google Shape;217;p20"/>
          <p:cNvCxnSpPr>
            <a:stCxn id="7" idx="2"/>
            <a:endCxn id="13" idx="0"/>
          </p:cNvCxnSpPr>
          <p:nvPr/>
        </p:nvCxnSpPr>
        <p:spPr>
          <a:xfrm rot="16200000" flipH="1">
            <a:off x="2572650" y="3769437"/>
            <a:ext cx="598938" cy="383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" name="Google Shape;218;p20"/>
          <p:cNvCxnSpPr>
            <a:stCxn id="6" idx="2"/>
            <a:endCxn id="14" idx="0"/>
          </p:cNvCxnSpPr>
          <p:nvPr/>
        </p:nvCxnSpPr>
        <p:spPr>
          <a:xfrm rot="16200000" flipH="1">
            <a:off x="4387826" y="3886313"/>
            <a:ext cx="368724" cy="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" name="Google Shape;219;p20"/>
          <p:cNvCxnSpPr>
            <a:stCxn id="10" idx="2"/>
            <a:endCxn id="15" idx="0"/>
          </p:cNvCxnSpPr>
          <p:nvPr/>
        </p:nvCxnSpPr>
        <p:spPr>
          <a:xfrm rot="5400000">
            <a:off x="6020398" y="3817505"/>
            <a:ext cx="503560" cy="308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9" name="Google Shape;220;p20"/>
          <p:cNvSpPr/>
          <p:nvPr/>
        </p:nvSpPr>
        <p:spPr>
          <a:xfrm>
            <a:off x="324700" y="2226563"/>
            <a:ext cx="1569488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Shewhart W.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221;p20"/>
          <p:cNvSpPr/>
          <p:nvPr/>
        </p:nvSpPr>
        <p:spPr>
          <a:xfrm>
            <a:off x="2276725" y="2226563"/>
            <a:ext cx="1194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Juran J.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" name="Google Shape;222;p20"/>
          <p:cNvSpPr/>
          <p:nvPr/>
        </p:nvSpPr>
        <p:spPr>
          <a:xfrm>
            <a:off x="3974900" y="2226563"/>
            <a:ext cx="1194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Crosby P.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" name="Google Shape;223;p20"/>
          <p:cNvSpPr/>
          <p:nvPr/>
        </p:nvSpPr>
        <p:spPr>
          <a:xfrm>
            <a:off x="5661325" y="2226563"/>
            <a:ext cx="1327388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Ishikawa K.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" name="Google Shape;224;p20"/>
          <p:cNvSpPr/>
          <p:nvPr/>
        </p:nvSpPr>
        <p:spPr>
          <a:xfrm>
            <a:off x="7359500" y="2226563"/>
            <a:ext cx="1194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Deming E.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4" name="Google Shape;225;p20"/>
          <p:cNvCxnSpPr>
            <a:stCxn id="11" idx="6"/>
            <a:endCxn id="13" idx="2"/>
          </p:cNvCxnSpPr>
          <p:nvPr/>
        </p:nvCxnSpPr>
        <p:spPr>
          <a:xfrm>
            <a:off x="1644938" y="4540025"/>
            <a:ext cx="759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26;p20"/>
          <p:cNvCxnSpPr>
            <a:stCxn id="13" idx="6"/>
            <a:endCxn id="14" idx="2"/>
          </p:cNvCxnSpPr>
          <p:nvPr/>
        </p:nvCxnSpPr>
        <p:spPr>
          <a:xfrm>
            <a:off x="3343238" y="4540025"/>
            <a:ext cx="759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27;p20"/>
          <p:cNvCxnSpPr>
            <a:stCxn id="14" idx="6"/>
            <a:endCxn id="15" idx="2"/>
          </p:cNvCxnSpPr>
          <p:nvPr/>
        </p:nvCxnSpPr>
        <p:spPr>
          <a:xfrm>
            <a:off x="5041538" y="4540025"/>
            <a:ext cx="759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28;p20"/>
          <p:cNvCxnSpPr>
            <a:stCxn id="15" idx="6"/>
            <a:endCxn id="4" idx="2"/>
          </p:cNvCxnSpPr>
          <p:nvPr/>
        </p:nvCxnSpPr>
        <p:spPr>
          <a:xfrm>
            <a:off x="6739838" y="4540025"/>
            <a:ext cx="759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7" y="906692"/>
            <a:ext cx="1390094" cy="122371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26" y="906692"/>
            <a:ext cx="1194900" cy="123539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697" y="906692"/>
            <a:ext cx="1222103" cy="123539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064" y="906692"/>
            <a:ext cx="1304925" cy="122371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595" y="906692"/>
            <a:ext cx="1379265" cy="1223712"/>
          </a:xfrm>
          <a:prstGeom prst="rect">
            <a:avLst/>
          </a:prstGeom>
        </p:spPr>
      </p:pic>
      <p:pic>
        <p:nvPicPr>
          <p:cNvPr id="2052" name="Picture 4" descr="La Satisfacción del Cliente y Cero Fallos, los objetivos centrales de la  transformación digital - garciareal.co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3178" r="11277" b="11071"/>
          <a:stretch/>
        </p:blipFill>
        <p:spPr bwMode="auto">
          <a:xfrm>
            <a:off x="2404488" y="5231965"/>
            <a:ext cx="1187875" cy="6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xo SCA Test de Concepto en el lanzamiento de productos o servici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28626"/>
          <a:stretch/>
        </p:blipFill>
        <p:spPr bwMode="auto">
          <a:xfrm>
            <a:off x="4241832" y="5138964"/>
            <a:ext cx="927968" cy="9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7012" y="5157850"/>
            <a:ext cx="760430" cy="76043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11"/>
          <a:srcRect l="18422" r="18866"/>
          <a:stretch/>
        </p:blipFill>
        <p:spPr>
          <a:xfrm>
            <a:off x="5437661" y="5195882"/>
            <a:ext cx="763215" cy="75847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12"/>
          <a:srcRect t="16683" b="16843"/>
          <a:stretch/>
        </p:blipFill>
        <p:spPr>
          <a:xfrm>
            <a:off x="6261262" y="5163721"/>
            <a:ext cx="861433" cy="790640"/>
          </a:xfrm>
          <a:prstGeom prst="rect">
            <a:avLst/>
          </a:prstGeom>
        </p:spPr>
      </p:pic>
      <p:pic>
        <p:nvPicPr>
          <p:cNvPr id="2060" name="Picture 12" descr="El ciclo PHVA y sus fases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r="17877"/>
          <a:stretch/>
        </p:blipFill>
        <p:spPr bwMode="auto">
          <a:xfrm>
            <a:off x="605987" y="5009226"/>
            <a:ext cx="1109714" cy="12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3295" y="348916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teórico: Conceptualización y definición de las variables</a:t>
            </a:r>
            <a:endParaRPr lang="es-EC" b="1" dirty="0"/>
          </a:p>
        </p:txBody>
      </p:sp>
      <p:grpSp>
        <p:nvGrpSpPr>
          <p:cNvPr id="4" name="Google Shape;1161;p44"/>
          <p:cNvGrpSpPr/>
          <p:nvPr/>
        </p:nvGrpSpPr>
        <p:grpSpPr>
          <a:xfrm>
            <a:off x="269084" y="760422"/>
            <a:ext cx="2424012" cy="3410747"/>
            <a:chOff x="776639" y="1166440"/>
            <a:chExt cx="2424012" cy="341074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Google Shape;1162;p44"/>
            <p:cNvSpPr/>
            <p:nvPr/>
          </p:nvSpPr>
          <p:spPr>
            <a:xfrm>
              <a:off x="776639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2" y="1"/>
                    <a:pt x="17368" y="299"/>
                    <a:pt x="16770" y="897"/>
                  </a:cubicBezTo>
                  <a:lnTo>
                    <a:pt x="1197" y="16470"/>
                  </a:lnTo>
                  <a:cubicBezTo>
                    <a:pt x="1" y="17666"/>
                    <a:pt x="1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4" y="20801"/>
                  </a:lnTo>
                  <a:cubicBezTo>
                    <a:pt x="37869" y="19605"/>
                    <a:pt x="37869" y="17666"/>
                    <a:pt x="36674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" name="Google Shape;1163;p44"/>
            <p:cNvSpPr txBox="1"/>
            <p:nvPr/>
          </p:nvSpPr>
          <p:spPr>
            <a:xfrm>
              <a:off x="1197103" y="1858050"/>
              <a:ext cx="1520700" cy="47130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800" dirty="0" smtClean="0">
                  <a:solidFill>
                    <a:schemeClr val="tx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Servicio</a:t>
              </a:r>
              <a:endParaRPr sz="18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" name="Google Shape;1164;p44"/>
            <p:cNvSpPr txBox="1"/>
            <p:nvPr/>
          </p:nvSpPr>
          <p:spPr>
            <a:xfrm>
              <a:off x="827441" y="3390772"/>
              <a:ext cx="2373210" cy="118641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s-MX" sz="1200" dirty="0" smtClean="0">
                  <a:solidFill>
                    <a:schemeClr val="tx1"/>
                  </a:solidFill>
                </a:rPr>
                <a:t>Un </a:t>
              </a:r>
              <a:r>
                <a:rPr lang="es-MX" sz="1200" dirty="0">
                  <a:solidFill>
                    <a:schemeClr val="tx1"/>
                  </a:solidFill>
                </a:rPr>
                <a:t>conjunto de actividades </a:t>
              </a:r>
              <a:r>
                <a:rPr lang="es-MX" sz="1200" dirty="0" smtClean="0">
                  <a:solidFill>
                    <a:schemeClr val="tx1"/>
                  </a:solidFill>
                </a:rPr>
                <a:t>que </a:t>
              </a:r>
              <a:r>
                <a:rPr lang="es-MX" sz="1200" dirty="0">
                  <a:solidFill>
                    <a:schemeClr val="tx1"/>
                  </a:solidFill>
                </a:rPr>
                <a:t>son ofrecidos al mercado para la satisfacción </a:t>
              </a:r>
              <a:r>
                <a:rPr lang="es-MX" sz="1200" dirty="0" smtClean="0">
                  <a:solidFill>
                    <a:schemeClr val="tx1"/>
                  </a:solidFill>
                </a:rPr>
                <a:t>del consumidor</a:t>
              </a:r>
              <a:endParaRPr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" name="Google Shape;1171;p44"/>
          <p:cNvGrpSpPr/>
          <p:nvPr/>
        </p:nvGrpSpPr>
        <p:grpSpPr>
          <a:xfrm>
            <a:off x="3184482" y="811135"/>
            <a:ext cx="2260082" cy="3209720"/>
            <a:chOff x="2163302" y="2505116"/>
            <a:chExt cx="2260082" cy="32097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Google Shape;1172;p44"/>
            <p:cNvSpPr/>
            <p:nvPr/>
          </p:nvSpPr>
          <p:spPr>
            <a:xfrm>
              <a:off x="2163302" y="2505116"/>
              <a:ext cx="2260082" cy="2224393"/>
            </a:xfrm>
            <a:custGeom>
              <a:avLst/>
              <a:gdLst/>
              <a:ahLst/>
              <a:cxnLst/>
              <a:rect l="l" t="t" r="r" b="b"/>
              <a:pathLst>
                <a:path w="37870" h="37272" extrusionOk="0">
                  <a:moveTo>
                    <a:pt x="18935" y="1"/>
                  </a:moveTo>
                  <a:cubicBezTo>
                    <a:pt x="18152" y="1"/>
                    <a:pt x="17368" y="300"/>
                    <a:pt x="16770" y="898"/>
                  </a:cubicBezTo>
                  <a:lnTo>
                    <a:pt x="1197" y="16471"/>
                  </a:lnTo>
                  <a:cubicBezTo>
                    <a:pt x="1" y="17667"/>
                    <a:pt x="1" y="19606"/>
                    <a:pt x="1197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3" y="36973"/>
                    <a:pt x="21100" y="36375"/>
                  </a:cubicBezTo>
                  <a:lnTo>
                    <a:pt x="36673" y="20802"/>
                  </a:lnTo>
                  <a:cubicBezTo>
                    <a:pt x="37869" y="19606"/>
                    <a:pt x="37869" y="17667"/>
                    <a:pt x="36673" y="16471"/>
                  </a:cubicBezTo>
                  <a:lnTo>
                    <a:pt x="21100" y="898"/>
                  </a:lnTo>
                  <a:cubicBezTo>
                    <a:pt x="20503" y="300"/>
                    <a:pt x="19719" y="1"/>
                    <a:pt x="189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" name="Google Shape;1173;p44"/>
            <p:cNvSpPr txBox="1"/>
            <p:nvPr/>
          </p:nvSpPr>
          <p:spPr>
            <a:xfrm>
              <a:off x="2533006" y="3204288"/>
              <a:ext cx="1520700" cy="471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800" dirty="0" smtClean="0">
                  <a:solidFill>
                    <a:schemeClr val="tx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Calidad de servicio</a:t>
              </a:r>
              <a:endParaRPr sz="18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7" name="Google Shape;1174;p44"/>
            <p:cNvSpPr txBox="1"/>
            <p:nvPr/>
          </p:nvSpPr>
          <p:spPr>
            <a:xfrm>
              <a:off x="2163302" y="4678736"/>
              <a:ext cx="2260082" cy="103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1600"/>
                </a:spcBef>
                <a:spcAft>
                  <a:spcPts val="1600"/>
                </a:spcAft>
              </a:pPr>
              <a:r>
                <a:rPr lang="es-MX" sz="1200" dirty="0" smtClean="0">
                  <a:solidFill>
                    <a:schemeClr val="tx1"/>
                  </a:solidFill>
                </a:rPr>
                <a:t>Juicio </a:t>
              </a:r>
              <a:r>
                <a:rPr lang="es-MX" sz="1200" dirty="0">
                  <a:solidFill>
                    <a:schemeClr val="tx1"/>
                  </a:solidFill>
                </a:rPr>
                <a:t>que tiene el cliente sobre la excelencia o superioridad del servicio recibido</a:t>
              </a:r>
              <a:endParaRPr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" name="Google Shape;1175;p44"/>
            <p:cNvGrpSpPr/>
            <p:nvPr/>
          </p:nvGrpSpPr>
          <p:grpSpPr>
            <a:xfrm>
              <a:off x="3087428" y="2868902"/>
              <a:ext cx="386927" cy="363438"/>
              <a:chOff x="1749728" y="2894777"/>
              <a:chExt cx="386927" cy="363438"/>
            </a:xfrm>
            <a:grpFill/>
          </p:grpSpPr>
          <p:sp>
            <p:nvSpPr>
              <p:cNvPr id="19" name="Google Shape;1176;p44"/>
              <p:cNvSpPr/>
              <p:nvPr/>
            </p:nvSpPr>
            <p:spPr>
              <a:xfrm>
                <a:off x="1809595" y="3025333"/>
                <a:ext cx="97424" cy="32432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19" extrusionOk="0">
                    <a:moveTo>
                      <a:pt x="1208" y="0"/>
                    </a:moveTo>
                    <a:cubicBezTo>
                      <a:pt x="852" y="0"/>
                      <a:pt x="531" y="35"/>
                      <a:pt x="322" y="66"/>
                    </a:cubicBezTo>
                    <a:cubicBezTo>
                      <a:pt x="143" y="101"/>
                      <a:pt x="1" y="244"/>
                      <a:pt x="1" y="423"/>
                    </a:cubicBezTo>
                    <a:lnTo>
                      <a:pt x="1" y="840"/>
                    </a:lnTo>
                    <a:cubicBezTo>
                      <a:pt x="1" y="947"/>
                      <a:pt x="84" y="1018"/>
                      <a:pt x="179" y="1018"/>
                    </a:cubicBezTo>
                    <a:cubicBezTo>
                      <a:pt x="286" y="1018"/>
                      <a:pt x="358" y="947"/>
                      <a:pt x="358" y="840"/>
                    </a:cubicBezTo>
                    <a:lnTo>
                      <a:pt x="358" y="423"/>
                    </a:lnTo>
                    <a:cubicBezTo>
                      <a:pt x="358" y="423"/>
                      <a:pt x="358" y="411"/>
                      <a:pt x="382" y="411"/>
                    </a:cubicBezTo>
                    <a:cubicBezTo>
                      <a:pt x="549" y="383"/>
                      <a:pt x="870" y="340"/>
                      <a:pt x="1231" y="340"/>
                    </a:cubicBezTo>
                    <a:cubicBezTo>
                      <a:pt x="1330" y="340"/>
                      <a:pt x="1433" y="344"/>
                      <a:pt x="1536" y="351"/>
                    </a:cubicBezTo>
                    <a:cubicBezTo>
                      <a:pt x="2084" y="387"/>
                      <a:pt x="2489" y="530"/>
                      <a:pt x="2727" y="768"/>
                    </a:cubicBezTo>
                    <a:cubicBezTo>
                      <a:pt x="2763" y="804"/>
                      <a:pt x="2807" y="822"/>
                      <a:pt x="2852" y="822"/>
                    </a:cubicBezTo>
                    <a:cubicBezTo>
                      <a:pt x="2897" y="822"/>
                      <a:pt x="2941" y="804"/>
                      <a:pt x="2977" y="768"/>
                    </a:cubicBezTo>
                    <a:cubicBezTo>
                      <a:pt x="3060" y="709"/>
                      <a:pt x="3060" y="590"/>
                      <a:pt x="2977" y="530"/>
                    </a:cubicBezTo>
                    <a:cubicBezTo>
                      <a:pt x="2554" y="107"/>
                      <a:pt x="1828" y="0"/>
                      <a:pt x="12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oogle Shape;1177;p44"/>
              <p:cNvSpPr/>
              <p:nvPr/>
            </p:nvSpPr>
            <p:spPr>
              <a:xfrm>
                <a:off x="1749728" y="2974346"/>
                <a:ext cx="216777" cy="283869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919" extrusionOk="0">
                    <a:moveTo>
                      <a:pt x="5311" y="334"/>
                    </a:moveTo>
                    <a:lnTo>
                      <a:pt x="5311" y="2061"/>
                    </a:lnTo>
                    <a:cubicBezTo>
                      <a:pt x="5311" y="2311"/>
                      <a:pt x="5251" y="2561"/>
                      <a:pt x="5132" y="2799"/>
                    </a:cubicBezTo>
                    <a:cubicBezTo>
                      <a:pt x="5120" y="2835"/>
                      <a:pt x="5120" y="2846"/>
                      <a:pt x="5120" y="2882"/>
                    </a:cubicBezTo>
                    <a:lnTo>
                      <a:pt x="5120" y="3382"/>
                    </a:lnTo>
                    <a:cubicBezTo>
                      <a:pt x="5120" y="3858"/>
                      <a:pt x="4918" y="4311"/>
                      <a:pt x="4560" y="4644"/>
                    </a:cubicBezTo>
                    <a:cubicBezTo>
                      <a:pt x="4227" y="4955"/>
                      <a:pt x="3811" y="5111"/>
                      <a:pt x="3369" y="5111"/>
                    </a:cubicBezTo>
                    <a:cubicBezTo>
                      <a:pt x="3338" y="5111"/>
                      <a:pt x="3306" y="5110"/>
                      <a:pt x="3275" y="5109"/>
                    </a:cubicBezTo>
                    <a:cubicBezTo>
                      <a:pt x="2382" y="5061"/>
                      <a:pt x="1679" y="4275"/>
                      <a:pt x="1679" y="3323"/>
                    </a:cubicBezTo>
                    <a:lnTo>
                      <a:pt x="1679" y="2882"/>
                    </a:lnTo>
                    <a:cubicBezTo>
                      <a:pt x="1679" y="2846"/>
                      <a:pt x="1679" y="2823"/>
                      <a:pt x="1667" y="2799"/>
                    </a:cubicBezTo>
                    <a:cubicBezTo>
                      <a:pt x="1548" y="2561"/>
                      <a:pt x="1489" y="2311"/>
                      <a:pt x="1489" y="2061"/>
                    </a:cubicBezTo>
                    <a:lnTo>
                      <a:pt x="1489" y="1668"/>
                    </a:lnTo>
                    <a:cubicBezTo>
                      <a:pt x="1489" y="930"/>
                      <a:pt x="2096" y="334"/>
                      <a:pt x="2822" y="334"/>
                    </a:cubicBezTo>
                    <a:close/>
                    <a:moveTo>
                      <a:pt x="4358" y="5240"/>
                    </a:moveTo>
                    <a:lnTo>
                      <a:pt x="4358" y="5573"/>
                    </a:lnTo>
                    <a:lnTo>
                      <a:pt x="3406" y="6228"/>
                    </a:lnTo>
                    <a:lnTo>
                      <a:pt x="2441" y="5573"/>
                    </a:lnTo>
                    <a:lnTo>
                      <a:pt x="2441" y="5240"/>
                    </a:lnTo>
                    <a:cubicBezTo>
                      <a:pt x="2691" y="5371"/>
                      <a:pt x="2977" y="5466"/>
                      <a:pt x="3251" y="5478"/>
                    </a:cubicBezTo>
                    <a:lnTo>
                      <a:pt x="3394" y="5478"/>
                    </a:lnTo>
                    <a:cubicBezTo>
                      <a:pt x="3727" y="5478"/>
                      <a:pt x="4060" y="5406"/>
                      <a:pt x="4358" y="5240"/>
                    </a:cubicBezTo>
                    <a:close/>
                    <a:moveTo>
                      <a:pt x="2286" y="5883"/>
                    </a:moveTo>
                    <a:lnTo>
                      <a:pt x="3120" y="6466"/>
                    </a:lnTo>
                    <a:lnTo>
                      <a:pt x="2679" y="6906"/>
                    </a:lnTo>
                    <a:lnTo>
                      <a:pt x="2655" y="6906"/>
                    </a:lnTo>
                    <a:lnTo>
                      <a:pt x="2108" y="6073"/>
                    </a:lnTo>
                    <a:lnTo>
                      <a:pt x="2286" y="5883"/>
                    </a:lnTo>
                    <a:close/>
                    <a:moveTo>
                      <a:pt x="4525" y="5883"/>
                    </a:moveTo>
                    <a:lnTo>
                      <a:pt x="4703" y="6073"/>
                    </a:lnTo>
                    <a:lnTo>
                      <a:pt x="4144" y="6906"/>
                    </a:lnTo>
                    <a:lnTo>
                      <a:pt x="4132" y="6906"/>
                    </a:lnTo>
                    <a:lnTo>
                      <a:pt x="3691" y="6466"/>
                    </a:lnTo>
                    <a:lnTo>
                      <a:pt x="4525" y="5883"/>
                    </a:lnTo>
                    <a:close/>
                    <a:moveTo>
                      <a:pt x="2834" y="1"/>
                    </a:moveTo>
                    <a:cubicBezTo>
                      <a:pt x="1905" y="1"/>
                      <a:pt x="1143" y="763"/>
                      <a:pt x="1143" y="1703"/>
                    </a:cubicBezTo>
                    <a:lnTo>
                      <a:pt x="1143" y="2084"/>
                    </a:lnTo>
                    <a:cubicBezTo>
                      <a:pt x="1143" y="2382"/>
                      <a:pt x="1203" y="2680"/>
                      <a:pt x="1334" y="2954"/>
                    </a:cubicBezTo>
                    <a:lnTo>
                      <a:pt x="1334" y="3358"/>
                    </a:lnTo>
                    <a:cubicBezTo>
                      <a:pt x="1334" y="4025"/>
                      <a:pt x="1631" y="4620"/>
                      <a:pt x="2096" y="5025"/>
                    </a:cubicBezTo>
                    <a:lnTo>
                      <a:pt x="2096" y="5621"/>
                    </a:lnTo>
                    <a:lnTo>
                      <a:pt x="1762" y="5954"/>
                    </a:lnTo>
                    <a:cubicBezTo>
                      <a:pt x="1739" y="6002"/>
                      <a:pt x="1703" y="6049"/>
                      <a:pt x="1727" y="6097"/>
                    </a:cubicBezTo>
                    <a:lnTo>
                      <a:pt x="619" y="6490"/>
                    </a:lnTo>
                    <a:cubicBezTo>
                      <a:pt x="250" y="6633"/>
                      <a:pt x="0" y="6990"/>
                      <a:pt x="0" y="7371"/>
                    </a:cubicBezTo>
                    <a:lnTo>
                      <a:pt x="0" y="8740"/>
                    </a:lnTo>
                    <a:cubicBezTo>
                      <a:pt x="0" y="8847"/>
                      <a:pt x="72" y="8919"/>
                      <a:pt x="179" y="8919"/>
                    </a:cubicBezTo>
                    <a:cubicBezTo>
                      <a:pt x="274" y="8919"/>
                      <a:pt x="358" y="8847"/>
                      <a:pt x="358" y="8740"/>
                    </a:cubicBezTo>
                    <a:lnTo>
                      <a:pt x="358" y="7371"/>
                    </a:lnTo>
                    <a:cubicBezTo>
                      <a:pt x="358" y="7133"/>
                      <a:pt x="500" y="6906"/>
                      <a:pt x="739" y="6823"/>
                    </a:cubicBezTo>
                    <a:lnTo>
                      <a:pt x="1905" y="6406"/>
                    </a:lnTo>
                    <a:lnTo>
                      <a:pt x="2382" y="7121"/>
                    </a:lnTo>
                    <a:cubicBezTo>
                      <a:pt x="2441" y="7204"/>
                      <a:pt x="2536" y="7264"/>
                      <a:pt x="2644" y="7287"/>
                    </a:cubicBezTo>
                    <a:lnTo>
                      <a:pt x="2679" y="7287"/>
                    </a:lnTo>
                    <a:cubicBezTo>
                      <a:pt x="2774" y="7287"/>
                      <a:pt x="2870" y="7240"/>
                      <a:pt x="2929" y="7180"/>
                    </a:cubicBezTo>
                    <a:lnTo>
                      <a:pt x="3227" y="6883"/>
                    </a:lnTo>
                    <a:lnTo>
                      <a:pt x="3227" y="8740"/>
                    </a:lnTo>
                    <a:cubicBezTo>
                      <a:pt x="3227" y="8847"/>
                      <a:pt x="3298" y="8919"/>
                      <a:pt x="3406" y="8919"/>
                    </a:cubicBezTo>
                    <a:cubicBezTo>
                      <a:pt x="3513" y="8919"/>
                      <a:pt x="3584" y="8847"/>
                      <a:pt x="3584" y="8740"/>
                    </a:cubicBezTo>
                    <a:lnTo>
                      <a:pt x="3584" y="6883"/>
                    </a:lnTo>
                    <a:lnTo>
                      <a:pt x="3882" y="7180"/>
                    </a:lnTo>
                    <a:cubicBezTo>
                      <a:pt x="3953" y="7252"/>
                      <a:pt x="4048" y="7287"/>
                      <a:pt x="4132" y="7287"/>
                    </a:cubicBezTo>
                    <a:lnTo>
                      <a:pt x="4168" y="7287"/>
                    </a:lnTo>
                    <a:cubicBezTo>
                      <a:pt x="4263" y="7264"/>
                      <a:pt x="4370" y="7204"/>
                      <a:pt x="4429" y="7121"/>
                    </a:cubicBezTo>
                    <a:lnTo>
                      <a:pt x="4906" y="6406"/>
                    </a:lnTo>
                    <a:lnTo>
                      <a:pt x="6073" y="6823"/>
                    </a:lnTo>
                    <a:cubicBezTo>
                      <a:pt x="6287" y="6906"/>
                      <a:pt x="6454" y="7121"/>
                      <a:pt x="6454" y="7371"/>
                    </a:cubicBezTo>
                    <a:lnTo>
                      <a:pt x="6454" y="8740"/>
                    </a:lnTo>
                    <a:cubicBezTo>
                      <a:pt x="6454" y="8847"/>
                      <a:pt x="6525" y="8919"/>
                      <a:pt x="6632" y="8919"/>
                    </a:cubicBezTo>
                    <a:cubicBezTo>
                      <a:pt x="6739" y="8919"/>
                      <a:pt x="6811" y="8847"/>
                      <a:pt x="6811" y="8740"/>
                    </a:cubicBezTo>
                    <a:lnTo>
                      <a:pt x="6811" y="7371"/>
                    </a:lnTo>
                    <a:cubicBezTo>
                      <a:pt x="6811" y="6954"/>
                      <a:pt x="6573" y="6609"/>
                      <a:pt x="6203" y="6478"/>
                    </a:cubicBezTo>
                    <a:lnTo>
                      <a:pt x="5096" y="6073"/>
                    </a:lnTo>
                    <a:cubicBezTo>
                      <a:pt x="5096" y="6037"/>
                      <a:pt x="5084" y="5966"/>
                      <a:pt x="5060" y="5942"/>
                    </a:cubicBezTo>
                    <a:lnTo>
                      <a:pt x="4727" y="5597"/>
                    </a:lnTo>
                    <a:lnTo>
                      <a:pt x="4727" y="5025"/>
                    </a:lnTo>
                    <a:cubicBezTo>
                      <a:pt x="4763" y="4990"/>
                      <a:pt x="4799" y="4966"/>
                      <a:pt x="4834" y="4930"/>
                    </a:cubicBezTo>
                    <a:cubicBezTo>
                      <a:pt x="5251" y="4549"/>
                      <a:pt x="5489" y="3978"/>
                      <a:pt x="5489" y="3418"/>
                    </a:cubicBezTo>
                    <a:lnTo>
                      <a:pt x="5489" y="2954"/>
                    </a:lnTo>
                    <a:cubicBezTo>
                      <a:pt x="5608" y="2680"/>
                      <a:pt x="5680" y="2382"/>
                      <a:pt x="5680" y="2084"/>
                    </a:cubicBezTo>
                    <a:lnTo>
                      <a:pt x="5680" y="179"/>
                    </a:lnTo>
                    <a:cubicBezTo>
                      <a:pt x="5680" y="84"/>
                      <a:pt x="5608" y="1"/>
                      <a:pt x="55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Google Shape;1178;p44"/>
              <p:cNvSpPr/>
              <p:nvPr/>
            </p:nvSpPr>
            <p:spPr>
              <a:xfrm>
                <a:off x="1785725" y="3222186"/>
                <a:ext cx="11394" cy="3564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2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941"/>
                    </a:lnTo>
                    <a:cubicBezTo>
                      <a:pt x="0" y="1048"/>
                      <a:pt x="72" y="1120"/>
                      <a:pt x="179" y="1120"/>
                    </a:cubicBezTo>
                    <a:cubicBezTo>
                      <a:pt x="274" y="1120"/>
                      <a:pt x="358" y="1048"/>
                      <a:pt x="358" y="941"/>
                    </a:cubicBezTo>
                    <a:lnTo>
                      <a:pt x="358" y="179"/>
                    </a:lnTo>
                    <a:cubicBezTo>
                      <a:pt x="358" y="72"/>
                      <a:pt x="274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Google Shape;1179;p44"/>
              <p:cNvSpPr/>
              <p:nvPr/>
            </p:nvSpPr>
            <p:spPr>
              <a:xfrm>
                <a:off x="1919114" y="3222186"/>
                <a:ext cx="11394" cy="3564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2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941"/>
                    </a:lnTo>
                    <a:cubicBezTo>
                      <a:pt x="0" y="1048"/>
                      <a:pt x="72" y="1120"/>
                      <a:pt x="179" y="1120"/>
                    </a:cubicBezTo>
                    <a:cubicBezTo>
                      <a:pt x="286" y="1120"/>
                      <a:pt x="358" y="1048"/>
                      <a:pt x="358" y="941"/>
                    </a:cubicBezTo>
                    <a:lnTo>
                      <a:pt x="358" y="179"/>
                    </a:lnTo>
                    <a:cubicBezTo>
                      <a:pt x="358" y="72"/>
                      <a:pt x="274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Google Shape;1180;p44"/>
              <p:cNvSpPr/>
              <p:nvPr/>
            </p:nvSpPr>
            <p:spPr>
              <a:xfrm>
                <a:off x="1956257" y="2931156"/>
                <a:ext cx="180398" cy="18873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5930" extrusionOk="0">
                    <a:moveTo>
                      <a:pt x="738" y="1"/>
                    </a:moveTo>
                    <a:cubicBezTo>
                      <a:pt x="322" y="1"/>
                      <a:pt x="0" y="346"/>
                      <a:pt x="0" y="751"/>
                    </a:cubicBezTo>
                    <a:lnTo>
                      <a:pt x="0" y="3799"/>
                    </a:lnTo>
                    <a:cubicBezTo>
                      <a:pt x="0" y="4215"/>
                      <a:pt x="334" y="4549"/>
                      <a:pt x="738" y="4549"/>
                    </a:cubicBezTo>
                    <a:lnTo>
                      <a:pt x="1084" y="4549"/>
                    </a:lnTo>
                    <a:lnTo>
                      <a:pt x="810" y="5585"/>
                    </a:lnTo>
                    <a:cubicBezTo>
                      <a:pt x="786" y="5704"/>
                      <a:pt x="834" y="5811"/>
                      <a:pt x="929" y="5882"/>
                    </a:cubicBezTo>
                    <a:cubicBezTo>
                      <a:pt x="977" y="5918"/>
                      <a:pt x="1036" y="5930"/>
                      <a:pt x="1084" y="5930"/>
                    </a:cubicBezTo>
                    <a:cubicBezTo>
                      <a:pt x="1143" y="5930"/>
                      <a:pt x="1203" y="5918"/>
                      <a:pt x="1250" y="5870"/>
                    </a:cubicBezTo>
                    <a:lnTo>
                      <a:pt x="3072" y="4525"/>
                    </a:lnTo>
                    <a:lnTo>
                      <a:pt x="4918" y="4525"/>
                    </a:lnTo>
                    <a:cubicBezTo>
                      <a:pt x="5334" y="4525"/>
                      <a:pt x="5668" y="4192"/>
                      <a:pt x="5668" y="3787"/>
                    </a:cubicBezTo>
                    <a:lnTo>
                      <a:pt x="5668" y="751"/>
                    </a:lnTo>
                    <a:cubicBezTo>
                      <a:pt x="5656" y="334"/>
                      <a:pt x="5322" y="12"/>
                      <a:pt x="4906" y="12"/>
                    </a:cubicBezTo>
                    <a:lnTo>
                      <a:pt x="3953" y="12"/>
                    </a:lnTo>
                    <a:cubicBezTo>
                      <a:pt x="3846" y="12"/>
                      <a:pt x="3775" y="84"/>
                      <a:pt x="3775" y="191"/>
                    </a:cubicBezTo>
                    <a:cubicBezTo>
                      <a:pt x="3775" y="286"/>
                      <a:pt x="3846" y="370"/>
                      <a:pt x="3953" y="370"/>
                    </a:cubicBezTo>
                    <a:lnTo>
                      <a:pt x="4906" y="370"/>
                    </a:lnTo>
                    <a:cubicBezTo>
                      <a:pt x="5132" y="370"/>
                      <a:pt x="5299" y="548"/>
                      <a:pt x="5299" y="751"/>
                    </a:cubicBezTo>
                    <a:lnTo>
                      <a:pt x="5299" y="3799"/>
                    </a:lnTo>
                    <a:cubicBezTo>
                      <a:pt x="5299" y="4025"/>
                      <a:pt x="5120" y="4192"/>
                      <a:pt x="4906" y="4192"/>
                    </a:cubicBezTo>
                    <a:lnTo>
                      <a:pt x="3001" y="4192"/>
                    </a:lnTo>
                    <a:cubicBezTo>
                      <a:pt x="2953" y="4192"/>
                      <a:pt x="2929" y="4203"/>
                      <a:pt x="2893" y="4215"/>
                    </a:cubicBezTo>
                    <a:lnTo>
                      <a:pt x="1203" y="5454"/>
                    </a:lnTo>
                    <a:lnTo>
                      <a:pt x="1203" y="5454"/>
                    </a:lnTo>
                    <a:lnTo>
                      <a:pt x="1465" y="4418"/>
                    </a:lnTo>
                    <a:cubicBezTo>
                      <a:pt x="1489" y="4358"/>
                      <a:pt x="1465" y="4311"/>
                      <a:pt x="1441" y="4263"/>
                    </a:cubicBezTo>
                    <a:cubicBezTo>
                      <a:pt x="1405" y="4215"/>
                      <a:pt x="1346" y="4192"/>
                      <a:pt x="1310" y="4192"/>
                    </a:cubicBezTo>
                    <a:lnTo>
                      <a:pt x="738" y="4192"/>
                    </a:lnTo>
                    <a:cubicBezTo>
                      <a:pt x="512" y="4192"/>
                      <a:pt x="357" y="4013"/>
                      <a:pt x="357" y="3799"/>
                    </a:cubicBezTo>
                    <a:lnTo>
                      <a:pt x="357" y="751"/>
                    </a:lnTo>
                    <a:cubicBezTo>
                      <a:pt x="357" y="524"/>
                      <a:pt x="536" y="370"/>
                      <a:pt x="738" y="370"/>
                    </a:cubicBezTo>
                    <a:lnTo>
                      <a:pt x="1691" y="370"/>
                    </a:lnTo>
                    <a:cubicBezTo>
                      <a:pt x="1798" y="370"/>
                      <a:pt x="1870" y="286"/>
                      <a:pt x="1870" y="179"/>
                    </a:cubicBezTo>
                    <a:cubicBezTo>
                      <a:pt x="1870" y="84"/>
                      <a:pt x="1798" y="1"/>
                      <a:pt x="16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Google Shape;1181;p44"/>
              <p:cNvSpPr/>
              <p:nvPr/>
            </p:nvSpPr>
            <p:spPr>
              <a:xfrm>
                <a:off x="2027487" y="2894777"/>
                <a:ext cx="36029" cy="1087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418" extrusionOk="0">
                    <a:moveTo>
                      <a:pt x="775" y="358"/>
                    </a:moveTo>
                    <a:lnTo>
                      <a:pt x="596" y="3049"/>
                    </a:lnTo>
                    <a:lnTo>
                      <a:pt x="560" y="3049"/>
                    </a:lnTo>
                    <a:lnTo>
                      <a:pt x="394" y="358"/>
                    </a:lnTo>
                    <a:close/>
                    <a:moveTo>
                      <a:pt x="179" y="1"/>
                    </a:moveTo>
                    <a:cubicBezTo>
                      <a:pt x="143" y="1"/>
                      <a:pt x="96" y="24"/>
                      <a:pt x="48" y="60"/>
                    </a:cubicBezTo>
                    <a:cubicBezTo>
                      <a:pt x="24" y="96"/>
                      <a:pt x="1" y="155"/>
                      <a:pt x="1" y="203"/>
                    </a:cubicBezTo>
                    <a:lnTo>
                      <a:pt x="203" y="3251"/>
                    </a:lnTo>
                    <a:cubicBezTo>
                      <a:pt x="203" y="3334"/>
                      <a:pt x="286" y="3418"/>
                      <a:pt x="382" y="3418"/>
                    </a:cubicBezTo>
                    <a:lnTo>
                      <a:pt x="763" y="3418"/>
                    </a:lnTo>
                    <a:cubicBezTo>
                      <a:pt x="858" y="3418"/>
                      <a:pt x="941" y="3334"/>
                      <a:pt x="941" y="3251"/>
                    </a:cubicBezTo>
                    <a:lnTo>
                      <a:pt x="1132" y="203"/>
                    </a:lnTo>
                    <a:cubicBezTo>
                      <a:pt x="1132" y="155"/>
                      <a:pt x="1120" y="96"/>
                      <a:pt x="1072" y="60"/>
                    </a:cubicBezTo>
                    <a:cubicBezTo>
                      <a:pt x="1048" y="36"/>
                      <a:pt x="1001" y="1"/>
                      <a:pt x="9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Google Shape;1182;p44"/>
              <p:cNvSpPr/>
              <p:nvPr/>
            </p:nvSpPr>
            <p:spPr>
              <a:xfrm>
                <a:off x="2027487" y="3009992"/>
                <a:ext cx="36029" cy="3602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345"/>
                    </a:moveTo>
                    <a:cubicBezTo>
                      <a:pt x="691" y="345"/>
                      <a:pt x="775" y="429"/>
                      <a:pt x="775" y="548"/>
                    </a:cubicBezTo>
                    <a:cubicBezTo>
                      <a:pt x="775" y="667"/>
                      <a:pt x="691" y="762"/>
                      <a:pt x="572" y="762"/>
                    </a:cubicBezTo>
                    <a:cubicBezTo>
                      <a:pt x="453" y="762"/>
                      <a:pt x="358" y="667"/>
                      <a:pt x="358" y="548"/>
                    </a:cubicBezTo>
                    <a:cubicBezTo>
                      <a:pt x="358" y="429"/>
                      <a:pt x="453" y="345"/>
                      <a:pt x="572" y="345"/>
                    </a:cubicBezTo>
                    <a:close/>
                    <a:moveTo>
                      <a:pt x="572" y="0"/>
                    </a:moveTo>
                    <a:cubicBezTo>
                      <a:pt x="263" y="0"/>
                      <a:pt x="1" y="250"/>
                      <a:pt x="1" y="572"/>
                    </a:cubicBezTo>
                    <a:cubicBezTo>
                      <a:pt x="1" y="881"/>
                      <a:pt x="263" y="1131"/>
                      <a:pt x="572" y="1131"/>
                    </a:cubicBezTo>
                    <a:cubicBezTo>
                      <a:pt x="882" y="1131"/>
                      <a:pt x="1132" y="881"/>
                      <a:pt x="1132" y="572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oogle Shape;1183;p44"/>
          <p:cNvGrpSpPr/>
          <p:nvPr/>
        </p:nvGrpSpPr>
        <p:grpSpPr>
          <a:xfrm>
            <a:off x="6049137" y="811135"/>
            <a:ext cx="2260022" cy="3209720"/>
            <a:chOff x="3499223" y="1166440"/>
            <a:chExt cx="2260022" cy="3209720"/>
          </a:xfrm>
          <a:solidFill>
            <a:srgbClr val="FFFFCC"/>
          </a:solidFill>
        </p:grpSpPr>
        <p:sp>
          <p:nvSpPr>
            <p:cNvPr id="27" name="Google Shape;1184;p44"/>
            <p:cNvSpPr/>
            <p:nvPr/>
          </p:nvSpPr>
          <p:spPr>
            <a:xfrm>
              <a:off x="3499223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4" y="1"/>
                  </a:moveTo>
                  <a:cubicBezTo>
                    <a:pt x="18150" y="1"/>
                    <a:pt x="17366" y="299"/>
                    <a:pt x="16768" y="897"/>
                  </a:cubicBezTo>
                  <a:lnTo>
                    <a:pt x="1196" y="16470"/>
                  </a:lnTo>
                  <a:cubicBezTo>
                    <a:pt x="0" y="17666"/>
                    <a:pt x="0" y="19605"/>
                    <a:pt x="1196" y="20801"/>
                  </a:cubicBezTo>
                  <a:lnTo>
                    <a:pt x="16767" y="36374"/>
                  </a:lnTo>
                  <a:cubicBezTo>
                    <a:pt x="17366" y="36972"/>
                    <a:pt x="18150" y="37271"/>
                    <a:pt x="18934" y="37271"/>
                  </a:cubicBezTo>
                  <a:cubicBezTo>
                    <a:pt x="19717" y="37271"/>
                    <a:pt x="20501" y="36972"/>
                    <a:pt x="21099" y="36374"/>
                  </a:cubicBezTo>
                  <a:lnTo>
                    <a:pt x="36672" y="20801"/>
                  </a:lnTo>
                  <a:cubicBezTo>
                    <a:pt x="37868" y="19605"/>
                    <a:pt x="37868" y="17666"/>
                    <a:pt x="36672" y="16470"/>
                  </a:cubicBezTo>
                  <a:lnTo>
                    <a:pt x="21099" y="897"/>
                  </a:lnTo>
                  <a:cubicBezTo>
                    <a:pt x="20501" y="299"/>
                    <a:pt x="19717" y="1"/>
                    <a:pt x="189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8" name="Google Shape;1185;p44"/>
            <p:cNvSpPr txBox="1"/>
            <p:nvPr/>
          </p:nvSpPr>
          <p:spPr>
            <a:xfrm>
              <a:off x="3868884" y="1858050"/>
              <a:ext cx="1520700" cy="471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800" dirty="0" smtClean="0">
                  <a:solidFill>
                    <a:schemeClr val="tx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Satisfacción</a:t>
              </a:r>
              <a:endParaRPr sz="18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9" name="Google Shape;1186;p44"/>
            <p:cNvSpPr txBox="1"/>
            <p:nvPr/>
          </p:nvSpPr>
          <p:spPr>
            <a:xfrm>
              <a:off x="3499223" y="3390773"/>
              <a:ext cx="2245821" cy="9853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s-MX" sz="1200" dirty="0">
                  <a:solidFill>
                    <a:schemeClr val="tx1"/>
                  </a:solidFill>
                </a:rPr>
                <a:t>Medida en la cual el desempeño percibido </a:t>
              </a:r>
              <a:r>
                <a:rPr lang="es-MX" sz="1200" dirty="0" smtClean="0">
                  <a:solidFill>
                    <a:schemeClr val="tx1"/>
                  </a:solidFill>
                </a:rPr>
                <a:t>es </a:t>
              </a:r>
              <a:r>
                <a:rPr lang="es-MX" sz="1200" dirty="0">
                  <a:solidFill>
                    <a:schemeClr val="tx1"/>
                  </a:solidFill>
                </a:rPr>
                <a:t>igual a las expectativas del </a:t>
              </a:r>
              <a:r>
                <a:rPr lang="es-MX" sz="1200" dirty="0" smtClean="0">
                  <a:solidFill>
                    <a:schemeClr val="tx1"/>
                  </a:solidFill>
                </a:rPr>
                <a:t>cliente.</a:t>
              </a:r>
              <a:endParaRPr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0" name="Google Shape;1187;p44"/>
            <p:cNvGrpSpPr/>
            <p:nvPr/>
          </p:nvGrpSpPr>
          <p:grpSpPr>
            <a:xfrm>
              <a:off x="4448993" y="1545820"/>
              <a:ext cx="360356" cy="343462"/>
              <a:chOff x="6870193" y="2295620"/>
              <a:chExt cx="360356" cy="343462"/>
            </a:xfrm>
            <a:grpFill/>
          </p:grpSpPr>
          <p:sp>
            <p:nvSpPr>
              <p:cNvPr id="31" name="Google Shape;1188;p44"/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Google Shape;1189;p44"/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53" name="Tab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88668"/>
              </p:ext>
            </p:extLst>
          </p:nvPr>
        </p:nvGraphicFramePr>
        <p:xfrm>
          <a:off x="3093926" y="4454152"/>
          <a:ext cx="2756540" cy="10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70">
                  <a:extLst>
                    <a:ext uri="{9D8B030D-6E8A-4147-A177-3AD203B41FA5}">
                      <a16:colId xmlns:a16="http://schemas.microsoft.com/office/drawing/2014/main" val="8657060"/>
                    </a:ext>
                  </a:extLst>
                </a:gridCol>
                <a:gridCol w="1378270">
                  <a:extLst>
                    <a:ext uri="{9D8B030D-6E8A-4147-A177-3AD203B41FA5}">
                      <a16:colId xmlns:a16="http://schemas.microsoft.com/office/drawing/2014/main" val="2023140147"/>
                    </a:ext>
                  </a:extLst>
                </a:gridCol>
              </a:tblGrid>
              <a:tr h="344083">
                <a:tc>
                  <a:txBody>
                    <a:bodyPr/>
                    <a:lstStyle/>
                    <a:p>
                      <a:r>
                        <a:rPr lang="es-EC" b="0" dirty="0" smtClean="0">
                          <a:solidFill>
                            <a:schemeClr val="tx1"/>
                          </a:solidFill>
                        </a:rPr>
                        <a:t>SP&gt;SE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solidFill>
                            <a:schemeClr val="tx1"/>
                          </a:solidFill>
                        </a:rPr>
                        <a:t>Ideal</a:t>
                      </a:r>
                      <a:r>
                        <a:rPr lang="es-EC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12278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r>
                        <a:rPr lang="es-EC" dirty="0" smtClean="0"/>
                        <a:t>SP=SE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Satisfactoria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94235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r>
                        <a:rPr lang="es-EC" dirty="0" smtClean="0"/>
                        <a:t>SP&lt;SE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Insatisfactoria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37213"/>
                  </a:ext>
                </a:extLst>
              </a:tr>
            </a:tbl>
          </a:graphicData>
        </a:graphic>
      </p:graphicFrame>
      <p:sp>
        <p:nvSpPr>
          <p:cNvPr id="55" name="CuadroTexto 54"/>
          <p:cNvSpPr txBox="1"/>
          <p:nvPr/>
        </p:nvSpPr>
        <p:spPr>
          <a:xfrm>
            <a:off x="2547427" y="5611921"/>
            <a:ext cx="414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(</a:t>
            </a:r>
            <a:r>
              <a:rPr lang="es-MX" dirty="0"/>
              <a:t>Parasuraman, Zeithaml, y Berry, 1988)</a:t>
            </a:r>
            <a:endParaRPr lang="es-EC" dirty="0"/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2889" l="9778" r="89778">
                        <a14:foregroundMark x1="21778" y1="72444" x2="75111" y2="73333"/>
                        <a14:foregroundMark x1="56889" y1="92889" x2="72444" y2="20889"/>
                        <a14:foregroundMark x1="23556" y1="60889" x2="23556" y2="80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896" y="1767898"/>
            <a:ext cx="939843" cy="939843"/>
          </a:xfrm>
          <a:prstGeom prst="rect">
            <a:avLst/>
          </a:prstGeom>
        </p:spPr>
      </p:pic>
      <p:sp>
        <p:nvSpPr>
          <p:cNvPr id="59" name="Terminador 58"/>
          <p:cNvSpPr/>
          <p:nvPr/>
        </p:nvSpPr>
        <p:spPr>
          <a:xfrm rot="1938869">
            <a:off x="3845603" y="2333381"/>
            <a:ext cx="709036" cy="370299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Terminador 61"/>
          <p:cNvSpPr/>
          <p:nvPr/>
        </p:nvSpPr>
        <p:spPr>
          <a:xfrm rot="19494043">
            <a:off x="4109740" y="2279860"/>
            <a:ext cx="597983" cy="350484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Google Shape;683;p32"/>
          <p:cNvSpPr/>
          <p:nvPr/>
        </p:nvSpPr>
        <p:spPr>
          <a:xfrm>
            <a:off x="3998192" y="2214053"/>
            <a:ext cx="619991" cy="520435"/>
          </a:xfrm>
          <a:custGeom>
            <a:avLst/>
            <a:gdLst/>
            <a:ahLst/>
            <a:cxnLst/>
            <a:rect l="l" t="t" r="r" b="b"/>
            <a:pathLst>
              <a:path w="10133" h="8157" extrusionOk="0">
                <a:moveTo>
                  <a:pt x="6156" y="2227"/>
                </a:moveTo>
                <a:lnTo>
                  <a:pt x="6966" y="2489"/>
                </a:lnTo>
                <a:cubicBezTo>
                  <a:pt x="6975" y="2492"/>
                  <a:pt x="6987" y="2494"/>
                  <a:pt x="6999" y="2494"/>
                </a:cubicBezTo>
                <a:cubicBezTo>
                  <a:pt x="7032" y="2494"/>
                  <a:pt x="7071" y="2483"/>
                  <a:pt x="7097" y="2465"/>
                </a:cubicBezTo>
                <a:lnTo>
                  <a:pt x="7347" y="2263"/>
                </a:lnTo>
                <a:lnTo>
                  <a:pt x="9121" y="4585"/>
                </a:lnTo>
                <a:lnTo>
                  <a:pt x="8847" y="4799"/>
                </a:lnTo>
                <a:cubicBezTo>
                  <a:pt x="8835" y="4787"/>
                  <a:pt x="8811" y="4763"/>
                  <a:pt x="8799" y="4763"/>
                </a:cubicBezTo>
                <a:lnTo>
                  <a:pt x="5728" y="3096"/>
                </a:lnTo>
                <a:lnTo>
                  <a:pt x="5847" y="2918"/>
                </a:lnTo>
                <a:cubicBezTo>
                  <a:pt x="5894" y="2846"/>
                  <a:pt x="5859" y="2763"/>
                  <a:pt x="5799" y="2715"/>
                </a:cubicBezTo>
                <a:cubicBezTo>
                  <a:pt x="5776" y="2700"/>
                  <a:pt x="5750" y="2693"/>
                  <a:pt x="5725" y="2693"/>
                </a:cubicBezTo>
                <a:cubicBezTo>
                  <a:pt x="5672" y="2693"/>
                  <a:pt x="5621" y="2723"/>
                  <a:pt x="5597" y="2763"/>
                </a:cubicBezTo>
                <a:lnTo>
                  <a:pt x="5263" y="3263"/>
                </a:lnTo>
                <a:cubicBezTo>
                  <a:pt x="5251" y="3299"/>
                  <a:pt x="5240" y="3311"/>
                  <a:pt x="5240" y="3335"/>
                </a:cubicBezTo>
                <a:lnTo>
                  <a:pt x="5240" y="4609"/>
                </a:lnTo>
                <a:cubicBezTo>
                  <a:pt x="5240" y="4870"/>
                  <a:pt x="5013" y="5085"/>
                  <a:pt x="4763" y="5085"/>
                </a:cubicBezTo>
                <a:cubicBezTo>
                  <a:pt x="4489" y="5085"/>
                  <a:pt x="4287" y="4859"/>
                  <a:pt x="4287" y="4609"/>
                </a:cubicBezTo>
                <a:lnTo>
                  <a:pt x="4287" y="3358"/>
                </a:lnTo>
                <a:lnTo>
                  <a:pt x="4561" y="2227"/>
                </a:lnTo>
                <a:close/>
                <a:moveTo>
                  <a:pt x="2620" y="1727"/>
                </a:moveTo>
                <a:lnTo>
                  <a:pt x="2858" y="1870"/>
                </a:lnTo>
                <a:lnTo>
                  <a:pt x="906" y="5228"/>
                </a:lnTo>
                <a:lnTo>
                  <a:pt x="668" y="5097"/>
                </a:lnTo>
                <a:lnTo>
                  <a:pt x="2620" y="1727"/>
                </a:lnTo>
                <a:close/>
                <a:moveTo>
                  <a:pt x="3108" y="4656"/>
                </a:moveTo>
                <a:cubicBezTo>
                  <a:pt x="3215" y="4656"/>
                  <a:pt x="3299" y="4704"/>
                  <a:pt x="3358" y="4799"/>
                </a:cubicBezTo>
                <a:cubicBezTo>
                  <a:pt x="3465" y="4942"/>
                  <a:pt x="3442" y="5156"/>
                  <a:pt x="3287" y="5251"/>
                </a:cubicBezTo>
                <a:lnTo>
                  <a:pt x="2263" y="6013"/>
                </a:lnTo>
                <a:cubicBezTo>
                  <a:pt x="2200" y="6057"/>
                  <a:pt x="2130" y="6079"/>
                  <a:pt x="2062" y="6079"/>
                </a:cubicBezTo>
                <a:cubicBezTo>
                  <a:pt x="1964" y="6079"/>
                  <a:pt x="1869" y="6033"/>
                  <a:pt x="1799" y="5942"/>
                </a:cubicBezTo>
                <a:cubicBezTo>
                  <a:pt x="1691" y="5799"/>
                  <a:pt x="1727" y="5597"/>
                  <a:pt x="1870" y="5478"/>
                </a:cubicBezTo>
                <a:lnTo>
                  <a:pt x="2918" y="4716"/>
                </a:lnTo>
                <a:cubicBezTo>
                  <a:pt x="2977" y="4680"/>
                  <a:pt x="3037" y="4656"/>
                  <a:pt x="3108" y="4656"/>
                </a:cubicBezTo>
                <a:close/>
                <a:moveTo>
                  <a:pt x="3739" y="5418"/>
                </a:moveTo>
                <a:cubicBezTo>
                  <a:pt x="3823" y="5418"/>
                  <a:pt x="3918" y="5478"/>
                  <a:pt x="3977" y="5549"/>
                </a:cubicBezTo>
                <a:cubicBezTo>
                  <a:pt x="4073" y="5704"/>
                  <a:pt x="4049" y="5906"/>
                  <a:pt x="3894" y="6013"/>
                </a:cubicBezTo>
                <a:lnTo>
                  <a:pt x="3084" y="6609"/>
                </a:lnTo>
                <a:cubicBezTo>
                  <a:pt x="3021" y="6653"/>
                  <a:pt x="2952" y="6675"/>
                  <a:pt x="2885" y="6675"/>
                </a:cubicBezTo>
                <a:cubicBezTo>
                  <a:pt x="2788" y="6675"/>
                  <a:pt x="2695" y="6629"/>
                  <a:pt x="2632" y="6537"/>
                </a:cubicBezTo>
                <a:cubicBezTo>
                  <a:pt x="2525" y="6394"/>
                  <a:pt x="2561" y="6180"/>
                  <a:pt x="2703" y="6073"/>
                </a:cubicBezTo>
                <a:lnTo>
                  <a:pt x="3489" y="5513"/>
                </a:lnTo>
                <a:cubicBezTo>
                  <a:pt x="3525" y="5490"/>
                  <a:pt x="3549" y="5466"/>
                  <a:pt x="3585" y="5454"/>
                </a:cubicBezTo>
                <a:cubicBezTo>
                  <a:pt x="3632" y="5430"/>
                  <a:pt x="3680" y="5418"/>
                  <a:pt x="3739" y="5418"/>
                </a:cubicBezTo>
                <a:close/>
                <a:moveTo>
                  <a:pt x="4269" y="6177"/>
                </a:moveTo>
                <a:cubicBezTo>
                  <a:pt x="4367" y="6177"/>
                  <a:pt x="4461" y="6221"/>
                  <a:pt x="4525" y="6299"/>
                </a:cubicBezTo>
                <a:cubicBezTo>
                  <a:pt x="4632" y="6442"/>
                  <a:pt x="4597" y="6656"/>
                  <a:pt x="4454" y="6764"/>
                </a:cubicBezTo>
                <a:lnTo>
                  <a:pt x="3882" y="7192"/>
                </a:lnTo>
                <a:cubicBezTo>
                  <a:pt x="3823" y="7232"/>
                  <a:pt x="3747" y="7255"/>
                  <a:pt x="3683" y="7255"/>
                </a:cubicBezTo>
                <a:cubicBezTo>
                  <a:pt x="3669" y="7255"/>
                  <a:pt x="3656" y="7254"/>
                  <a:pt x="3644" y="7252"/>
                </a:cubicBezTo>
                <a:cubicBezTo>
                  <a:pt x="3549" y="7240"/>
                  <a:pt x="3477" y="7192"/>
                  <a:pt x="3442" y="7121"/>
                </a:cubicBezTo>
                <a:cubicBezTo>
                  <a:pt x="3335" y="6966"/>
                  <a:pt x="3358" y="6775"/>
                  <a:pt x="3513" y="6656"/>
                </a:cubicBezTo>
                <a:lnTo>
                  <a:pt x="4061" y="6252"/>
                </a:lnTo>
                <a:lnTo>
                  <a:pt x="4073" y="6240"/>
                </a:lnTo>
                <a:cubicBezTo>
                  <a:pt x="4135" y="6197"/>
                  <a:pt x="4203" y="6177"/>
                  <a:pt x="4269" y="6177"/>
                </a:cubicBezTo>
                <a:close/>
                <a:moveTo>
                  <a:pt x="2799" y="2549"/>
                </a:moveTo>
                <a:lnTo>
                  <a:pt x="3061" y="2715"/>
                </a:lnTo>
                <a:cubicBezTo>
                  <a:pt x="3086" y="2724"/>
                  <a:pt x="3105" y="2732"/>
                  <a:pt x="3127" y="2732"/>
                </a:cubicBezTo>
                <a:cubicBezTo>
                  <a:pt x="3136" y="2732"/>
                  <a:pt x="3145" y="2731"/>
                  <a:pt x="3156" y="2727"/>
                </a:cubicBezTo>
                <a:lnTo>
                  <a:pt x="3858" y="2656"/>
                </a:lnTo>
                <a:lnTo>
                  <a:pt x="4108" y="2751"/>
                </a:lnTo>
                <a:lnTo>
                  <a:pt x="3954" y="3335"/>
                </a:lnTo>
                <a:lnTo>
                  <a:pt x="3954" y="3370"/>
                </a:lnTo>
                <a:lnTo>
                  <a:pt x="3954" y="4632"/>
                </a:lnTo>
                <a:cubicBezTo>
                  <a:pt x="3954" y="5061"/>
                  <a:pt x="4299" y="5406"/>
                  <a:pt x="4728" y="5406"/>
                </a:cubicBezTo>
                <a:cubicBezTo>
                  <a:pt x="5168" y="5406"/>
                  <a:pt x="5501" y="5061"/>
                  <a:pt x="5501" y="4632"/>
                </a:cubicBezTo>
                <a:lnTo>
                  <a:pt x="5501" y="3406"/>
                </a:lnTo>
                <a:lnTo>
                  <a:pt x="5537" y="3370"/>
                </a:lnTo>
                <a:lnTo>
                  <a:pt x="8621" y="5049"/>
                </a:lnTo>
                <a:cubicBezTo>
                  <a:pt x="8811" y="5109"/>
                  <a:pt x="8871" y="5299"/>
                  <a:pt x="8776" y="5466"/>
                </a:cubicBezTo>
                <a:cubicBezTo>
                  <a:pt x="8718" y="5573"/>
                  <a:pt x="8609" y="5634"/>
                  <a:pt x="8492" y="5634"/>
                </a:cubicBezTo>
                <a:cubicBezTo>
                  <a:pt x="8440" y="5634"/>
                  <a:pt x="8386" y="5622"/>
                  <a:pt x="8335" y="5597"/>
                </a:cubicBezTo>
                <a:lnTo>
                  <a:pt x="6621" y="4656"/>
                </a:lnTo>
                <a:cubicBezTo>
                  <a:pt x="6599" y="4645"/>
                  <a:pt x="6574" y="4640"/>
                  <a:pt x="6550" y="4640"/>
                </a:cubicBezTo>
                <a:cubicBezTo>
                  <a:pt x="6497" y="4640"/>
                  <a:pt x="6447" y="4666"/>
                  <a:pt x="6430" y="4716"/>
                </a:cubicBezTo>
                <a:cubicBezTo>
                  <a:pt x="6383" y="4799"/>
                  <a:pt x="6418" y="4882"/>
                  <a:pt x="6490" y="4918"/>
                </a:cubicBezTo>
                <a:lnTo>
                  <a:pt x="7918" y="5692"/>
                </a:lnTo>
                <a:cubicBezTo>
                  <a:pt x="8085" y="5775"/>
                  <a:pt x="8145" y="5966"/>
                  <a:pt x="8049" y="6133"/>
                </a:cubicBezTo>
                <a:cubicBezTo>
                  <a:pt x="7985" y="6245"/>
                  <a:pt x="7877" y="6309"/>
                  <a:pt x="7766" y="6309"/>
                </a:cubicBezTo>
                <a:cubicBezTo>
                  <a:pt x="7713" y="6309"/>
                  <a:pt x="7659" y="6294"/>
                  <a:pt x="7609" y="6263"/>
                </a:cubicBezTo>
                <a:lnTo>
                  <a:pt x="6144" y="5478"/>
                </a:lnTo>
                <a:cubicBezTo>
                  <a:pt x="6122" y="5463"/>
                  <a:pt x="6097" y="5456"/>
                  <a:pt x="6073" y="5456"/>
                </a:cubicBezTo>
                <a:cubicBezTo>
                  <a:pt x="6020" y="5456"/>
                  <a:pt x="5970" y="5488"/>
                  <a:pt x="5954" y="5537"/>
                </a:cubicBezTo>
                <a:cubicBezTo>
                  <a:pt x="5906" y="5609"/>
                  <a:pt x="5942" y="5704"/>
                  <a:pt x="6013" y="5728"/>
                </a:cubicBezTo>
                <a:lnTo>
                  <a:pt x="7192" y="6371"/>
                </a:lnTo>
                <a:cubicBezTo>
                  <a:pt x="7347" y="6466"/>
                  <a:pt x="7395" y="6656"/>
                  <a:pt x="7323" y="6823"/>
                </a:cubicBezTo>
                <a:cubicBezTo>
                  <a:pt x="7255" y="6925"/>
                  <a:pt x="7139" y="6984"/>
                  <a:pt x="7018" y="6984"/>
                </a:cubicBezTo>
                <a:cubicBezTo>
                  <a:pt x="6969" y="6984"/>
                  <a:pt x="6919" y="6975"/>
                  <a:pt x="6871" y="6954"/>
                </a:cubicBezTo>
                <a:lnTo>
                  <a:pt x="5644" y="6287"/>
                </a:lnTo>
                <a:cubicBezTo>
                  <a:pt x="5616" y="6271"/>
                  <a:pt x="5587" y="6263"/>
                  <a:pt x="5560" y="6263"/>
                </a:cubicBezTo>
                <a:cubicBezTo>
                  <a:pt x="5509" y="6263"/>
                  <a:pt x="5465" y="6292"/>
                  <a:pt x="5442" y="6347"/>
                </a:cubicBezTo>
                <a:cubicBezTo>
                  <a:pt x="5406" y="6418"/>
                  <a:pt x="5430" y="6502"/>
                  <a:pt x="5501" y="6537"/>
                </a:cubicBezTo>
                <a:lnTo>
                  <a:pt x="6454" y="7061"/>
                </a:lnTo>
                <a:cubicBezTo>
                  <a:pt x="6609" y="7145"/>
                  <a:pt x="6668" y="7335"/>
                  <a:pt x="6597" y="7502"/>
                </a:cubicBezTo>
                <a:cubicBezTo>
                  <a:pt x="6531" y="7609"/>
                  <a:pt x="6419" y="7670"/>
                  <a:pt x="6301" y="7670"/>
                </a:cubicBezTo>
                <a:cubicBezTo>
                  <a:pt x="6249" y="7670"/>
                  <a:pt x="6196" y="7658"/>
                  <a:pt x="6144" y="7633"/>
                </a:cubicBezTo>
                <a:lnTo>
                  <a:pt x="5478" y="7264"/>
                </a:lnTo>
                <a:cubicBezTo>
                  <a:pt x="5478" y="7133"/>
                  <a:pt x="5430" y="7002"/>
                  <a:pt x="5347" y="6883"/>
                </a:cubicBezTo>
                <a:cubicBezTo>
                  <a:pt x="5228" y="6728"/>
                  <a:pt x="5061" y="6644"/>
                  <a:pt x="4882" y="6644"/>
                </a:cubicBezTo>
                <a:lnTo>
                  <a:pt x="4882" y="6597"/>
                </a:lnTo>
                <a:cubicBezTo>
                  <a:pt x="4906" y="6430"/>
                  <a:pt x="4870" y="6263"/>
                  <a:pt x="4763" y="6133"/>
                </a:cubicBezTo>
                <a:cubicBezTo>
                  <a:pt x="4644" y="5990"/>
                  <a:pt x="4478" y="5894"/>
                  <a:pt x="4299" y="5894"/>
                </a:cubicBezTo>
                <a:lnTo>
                  <a:pt x="4299" y="5847"/>
                </a:lnTo>
                <a:cubicBezTo>
                  <a:pt x="4335" y="5692"/>
                  <a:pt x="4287" y="5525"/>
                  <a:pt x="4180" y="5394"/>
                </a:cubicBezTo>
                <a:cubicBezTo>
                  <a:pt x="4061" y="5240"/>
                  <a:pt x="3894" y="5156"/>
                  <a:pt x="3716" y="5156"/>
                </a:cubicBezTo>
                <a:lnTo>
                  <a:pt x="3716" y="5109"/>
                </a:lnTo>
                <a:cubicBezTo>
                  <a:pt x="3751" y="4942"/>
                  <a:pt x="3704" y="4775"/>
                  <a:pt x="3596" y="4644"/>
                </a:cubicBezTo>
                <a:cubicBezTo>
                  <a:pt x="3476" y="4488"/>
                  <a:pt x="3297" y="4404"/>
                  <a:pt x="3111" y="4404"/>
                </a:cubicBezTo>
                <a:cubicBezTo>
                  <a:pt x="2984" y="4404"/>
                  <a:pt x="2855" y="4443"/>
                  <a:pt x="2739" y="4525"/>
                </a:cubicBezTo>
                <a:lnTo>
                  <a:pt x="1715" y="5275"/>
                </a:lnTo>
                <a:lnTo>
                  <a:pt x="1334" y="5073"/>
                </a:lnTo>
                <a:lnTo>
                  <a:pt x="2799" y="2549"/>
                </a:lnTo>
                <a:close/>
                <a:moveTo>
                  <a:pt x="4855" y="6920"/>
                </a:moveTo>
                <a:cubicBezTo>
                  <a:pt x="4953" y="6920"/>
                  <a:pt x="5045" y="6960"/>
                  <a:pt x="5109" y="7037"/>
                </a:cubicBezTo>
                <a:cubicBezTo>
                  <a:pt x="5168" y="7133"/>
                  <a:pt x="5192" y="7228"/>
                  <a:pt x="5180" y="7299"/>
                </a:cubicBezTo>
                <a:cubicBezTo>
                  <a:pt x="5168" y="7383"/>
                  <a:pt x="5120" y="7466"/>
                  <a:pt x="5049" y="7526"/>
                </a:cubicBezTo>
                <a:lnTo>
                  <a:pt x="4704" y="7776"/>
                </a:lnTo>
                <a:cubicBezTo>
                  <a:pt x="4643" y="7818"/>
                  <a:pt x="4574" y="7838"/>
                  <a:pt x="4507" y="7838"/>
                </a:cubicBezTo>
                <a:cubicBezTo>
                  <a:pt x="4404" y="7838"/>
                  <a:pt x="4304" y="7791"/>
                  <a:pt x="4239" y="7704"/>
                </a:cubicBezTo>
                <a:cubicBezTo>
                  <a:pt x="4132" y="7549"/>
                  <a:pt x="4168" y="7347"/>
                  <a:pt x="4311" y="7240"/>
                </a:cubicBezTo>
                <a:lnTo>
                  <a:pt x="4644" y="7002"/>
                </a:lnTo>
                <a:lnTo>
                  <a:pt x="4656" y="6978"/>
                </a:lnTo>
                <a:cubicBezTo>
                  <a:pt x="4719" y="6939"/>
                  <a:pt x="4788" y="6920"/>
                  <a:pt x="4855" y="6920"/>
                </a:cubicBezTo>
                <a:close/>
                <a:moveTo>
                  <a:pt x="172" y="0"/>
                </a:moveTo>
                <a:cubicBezTo>
                  <a:pt x="121" y="0"/>
                  <a:pt x="72" y="29"/>
                  <a:pt x="48" y="84"/>
                </a:cubicBezTo>
                <a:cubicBezTo>
                  <a:pt x="1" y="156"/>
                  <a:pt x="25" y="239"/>
                  <a:pt x="108" y="287"/>
                </a:cubicBezTo>
                <a:lnTo>
                  <a:pt x="2346" y="1584"/>
                </a:lnTo>
                <a:lnTo>
                  <a:pt x="406" y="4942"/>
                </a:lnTo>
                <a:lnTo>
                  <a:pt x="251" y="4847"/>
                </a:lnTo>
                <a:cubicBezTo>
                  <a:pt x="226" y="4830"/>
                  <a:pt x="199" y="4822"/>
                  <a:pt x="172" y="4822"/>
                </a:cubicBezTo>
                <a:cubicBezTo>
                  <a:pt x="121" y="4822"/>
                  <a:pt x="72" y="4851"/>
                  <a:pt x="48" y="4906"/>
                </a:cubicBezTo>
                <a:cubicBezTo>
                  <a:pt x="1" y="4978"/>
                  <a:pt x="25" y="5061"/>
                  <a:pt x="108" y="5109"/>
                </a:cubicBezTo>
                <a:lnTo>
                  <a:pt x="894" y="5549"/>
                </a:lnTo>
                <a:cubicBezTo>
                  <a:pt x="919" y="5566"/>
                  <a:pt x="947" y="5574"/>
                  <a:pt x="975" y="5574"/>
                </a:cubicBezTo>
                <a:cubicBezTo>
                  <a:pt x="1025" y="5574"/>
                  <a:pt x="1073" y="5548"/>
                  <a:pt x="1096" y="5501"/>
                </a:cubicBezTo>
                <a:lnTo>
                  <a:pt x="1215" y="5299"/>
                </a:lnTo>
                <a:lnTo>
                  <a:pt x="1525" y="5466"/>
                </a:lnTo>
                <a:cubicBezTo>
                  <a:pt x="1430" y="5680"/>
                  <a:pt x="1441" y="5918"/>
                  <a:pt x="1572" y="6121"/>
                </a:cubicBezTo>
                <a:cubicBezTo>
                  <a:pt x="1691" y="6287"/>
                  <a:pt x="1882" y="6371"/>
                  <a:pt x="2084" y="6371"/>
                </a:cubicBezTo>
                <a:cubicBezTo>
                  <a:pt x="2144" y="6371"/>
                  <a:pt x="2215" y="6359"/>
                  <a:pt x="2275" y="6347"/>
                </a:cubicBezTo>
                <a:cubicBezTo>
                  <a:pt x="2275" y="6478"/>
                  <a:pt x="2322" y="6597"/>
                  <a:pt x="2394" y="6716"/>
                </a:cubicBezTo>
                <a:cubicBezTo>
                  <a:pt x="2513" y="6883"/>
                  <a:pt x="2703" y="6966"/>
                  <a:pt x="2882" y="6966"/>
                </a:cubicBezTo>
                <a:cubicBezTo>
                  <a:pt x="2942" y="6966"/>
                  <a:pt x="3013" y="6954"/>
                  <a:pt x="3073" y="6942"/>
                </a:cubicBezTo>
                <a:cubicBezTo>
                  <a:pt x="3073" y="7061"/>
                  <a:pt x="3120" y="7192"/>
                  <a:pt x="3192" y="7299"/>
                </a:cubicBezTo>
                <a:cubicBezTo>
                  <a:pt x="3299" y="7430"/>
                  <a:pt x="3430" y="7514"/>
                  <a:pt x="3596" y="7549"/>
                </a:cubicBezTo>
                <a:cubicBezTo>
                  <a:pt x="3632" y="7549"/>
                  <a:pt x="3656" y="7561"/>
                  <a:pt x="3704" y="7561"/>
                </a:cubicBezTo>
                <a:cubicBezTo>
                  <a:pt x="3763" y="7561"/>
                  <a:pt x="3835" y="7549"/>
                  <a:pt x="3894" y="7537"/>
                </a:cubicBezTo>
                <a:cubicBezTo>
                  <a:pt x="3894" y="7668"/>
                  <a:pt x="3942" y="7787"/>
                  <a:pt x="4013" y="7895"/>
                </a:cubicBezTo>
                <a:cubicBezTo>
                  <a:pt x="4120" y="8026"/>
                  <a:pt x="4251" y="8109"/>
                  <a:pt x="4418" y="8145"/>
                </a:cubicBezTo>
                <a:cubicBezTo>
                  <a:pt x="4442" y="8145"/>
                  <a:pt x="4478" y="8157"/>
                  <a:pt x="4525" y="8157"/>
                </a:cubicBezTo>
                <a:cubicBezTo>
                  <a:pt x="4656" y="8157"/>
                  <a:pt x="4775" y="8109"/>
                  <a:pt x="4882" y="8037"/>
                </a:cubicBezTo>
                <a:lnTo>
                  <a:pt x="5216" y="7787"/>
                </a:lnTo>
                <a:cubicBezTo>
                  <a:pt x="5299" y="7728"/>
                  <a:pt x="5359" y="7668"/>
                  <a:pt x="5394" y="7597"/>
                </a:cubicBezTo>
                <a:lnTo>
                  <a:pt x="6013" y="7918"/>
                </a:lnTo>
                <a:cubicBezTo>
                  <a:pt x="6097" y="7966"/>
                  <a:pt x="6204" y="7990"/>
                  <a:pt x="6311" y="7990"/>
                </a:cubicBezTo>
                <a:cubicBezTo>
                  <a:pt x="6371" y="7990"/>
                  <a:pt x="6430" y="7978"/>
                  <a:pt x="6490" y="7966"/>
                </a:cubicBezTo>
                <a:cubicBezTo>
                  <a:pt x="6644" y="7918"/>
                  <a:pt x="6787" y="7811"/>
                  <a:pt x="6859" y="7668"/>
                </a:cubicBezTo>
                <a:cubicBezTo>
                  <a:pt x="6918" y="7549"/>
                  <a:pt x="6942" y="7430"/>
                  <a:pt x="6930" y="7299"/>
                </a:cubicBezTo>
                <a:cubicBezTo>
                  <a:pt x="6966" y="7299"/>
                  <a:pt x="7002" y="7311"/>
                  <a:pt x="7049" y="7311"/>
                </a:cubicBezTo>
                <a:cubicBezTo>
                  <a:pt x="7275" y="7311"/>
                  <a:pt x="7478" y="7192"/>
                  <a:pt x="7597" y="6990"/>
                </a:cubicBezTo>
                <a:cubicBezTo>
                  <a:pt x="7656" y="6871"/>
                  <a:pt x="7692" y="6740"/>
                  <a:pt x="7680" y="6609"/>
                </a:cubicBezTo>
                <a:cubicBezTo>
                  <a:pt x="7716" y="6609"/>
                  <a:pt x="7752" y="6633"/>
                  <a:pt x="7799" y="6633"/>
                </a:cubicBezTo>
                <a:cubicBezTo>
                  <a:pt x="8014" y="6633"/>
                  <a:pt x="8228" y="6514"/>
                  <a:pt x="8347" y="6299"/>
                </a:cubicBezTo>
                <a:cubicBezTo>
                  <a:pt x="8407" y="6180"/>
                  <a:pt x="8430" y="6061"/>
                  <a:pt x="8418" y="5930"/>
                </a:cubicBezTo>
                <a:cubicBezTo>
                  <a:pt x="8454" y="5930"/>
                  <a:pt x="8490" y="5942"/>
                  <a:pt x="8538" y="5942"/>
                </a:cubicBezTo>
                <a:cubicBezTo>
                  <a:pt x="8597" y="5942"/>
                  <a:pt x="8657" y="5930"/>
                  <a:pt x="8716" y="5918"/>
                </a:cubicBezTo>
                <a:cubicBezTo>
                  <a:pt x="8883" y="5871"/>
                  <a:pt x="9014" y="5763"/>
                  <a:pt x="9085" y="5621"/>
                </a:cubicBezTo>
                <a:cubicBezTo>
                  <a:pt x="9169" y="5466"/>
                  <a:pt x="9192" y="5299"/>
                  <a:pt x="9133" y="5144"/>
                </a:cubicBezTo>
                <a:cubicBezTo>
                  <a:pt x="9121" y="5097"/>
                  <a:pt x="9109" y="5061"/>
                  <a:pt x="9085" y="5037"/>
                </a:cubicBezTo>
                <a:lnTo>
                  <a:pt x="9347" y="4859"/>
                </a:lnTo>
                <a:lnTo>
                  <a:pt x="9478" y="5037"/>
                </a:lnTo>
                <a:cubicBezTo>
                  <a:pt x="9506" y="5072"/>
                  <a:pt x="9550" y="5090"/>
                  <a:pt x="9593" y="5090"/>
                </a:cubicBezTo>
                <a:cubicBezTo>
                  <a:pt x="9625" y="5090"/>
                  <a:pt x="9656" y="5081"/>
                  <a:pt x="9681" y="5061"/>
                </a:cubicBezTo>
                <a:lnTo>
                  <a:pt x="10085" y="4739"/>
                </a:lnTo>
                <a:cubicBezTo>
                  <a:pt x="10121" y="4668"/>
                  <a:pt x="10133" y="4573"/>
                  <a:pt x="10085" y="4513"/>
                </a:cubicBezTo>
                <a:cubicBezTo>
                  <a:pt x="10065" y="4479"/>
                  <a:pt x="10019" y="4460"/>
                  <a:pt x="9974" y="4460"/>
                </a:cubicBezTo>
                <a:cubicBezTo>
                  <a:pt x="9941" y="4460"/>
                  <a:pt x="9908" y="4470"/>
                  <a:pt x="9883" y="4489"/>
                </a:cubicBezTo>
                <a:lnTo>
                  <a:pt x="9585" y="4704"/>
                </a:lnTo>
                <a:lnTo>
                  <a:pt x="7252" y="1644"/>
                </a:lnTo>
                <a:lnTo>
                  <a:pt x="8585" y="775"/>
                </a:lnTo>
                <a:cubicBezTo>
                  <a:pt x="8657" y="739"/>
                  <a:pt x="8680" y="644"/>
                  <a:pt x="8633" y="572"/>
                </a:cubicBezTo>
                <a:cubicBezTo>
                  <a:pt x="8602" y="526"/>
                  <a:pt x="8556" y="500"/>
                  <a:pt x="8505" y="500"/>
                </a:cubicBezTo>
                <a:cubicBezTo>
                  <a:pt x="8478" y="500"/>
                  <a:pt x="8448" y="508"/>
                  <a:pt x="8418" y="525"/>
                </a:cubicBezTo>
                <a:lnTo>
                  <a:pt x="6954" y="1477"/>
                </a:lnTo>
                <a:cubicBezTo>
                  <a:pt x="6871" y="1525"/>
                  <a:pt x="6859" y="1632"/>
                  <a:pt x="6906" y="1680"/>
                </a:cubicBezTo>
                <a:lnTo>
                  <a:pt x="7168" y="2037"/>
                </a:lnTo>
                <a:lnTo>
                  <a:pt x="6978" y="2192"/>
                </a:lnTo>
                <a:lnTo>
                  <a:pt x="6216" y="1942"/>
                </a:lnTo>
                <a:cubicBezTo>
                  <a:pt x="6204" y="1942"/>
                  <a:pt x="6192" y="1918"/>
                  <a:pt x="6180" y="1918"/>
                </a:cubicBezTo>
                <a:lnTo>
                  <a:pt x="4430" y="1918"/>
                </a:lnTo>
                <a:cubicBezTo>
                  <a:pt x="4358" y="1918"/>
                  <a:pt x="4299" y="1965"/>
                  <a:pt x="4287" y="2037"/>
                </a:cubicBezTo>
                <a:lnTo>
                  <a:pt x="4180" y="2430"/>
                </a:lnTo>
                <a:lnTo>
                  <a:pt x="3930" y="2323"/>
                </a:lnTo>
                <a:cubicBezTo>
                  <a:pt x="3894" y="2311"/>
                  <a:pt x="3882" y="2311"/>
                  <a:pt x="3846" y="2311"/>
                </a:cubicBezTo>
                <a:lnTo>
                  <a:pt x="3168" y="2382"/>
                </a:lnTo>
                <a:lnTo>
                  <a:pt x="2930" y="2251"/>
                </a:lnTo>
                <a:lnTo>
                  <a:pt x="3156" y="1858"/>
                </a:lnTo>
                <a:cubicBezTo>
                  <a:pt x="3192" y="1787"/>
                  <a:pt x="3168" y="1703"/>
                  <a:pt x="3096" y="1656"/>
                </a:cubicBezTo>
                <a:lnTo>
                  <a:pt x="251" y="25"/>
                </a:lnTo>
                <a:cubicBezTo>
                  <a:pt x="226" y="8"/>
                  <a:pt x="199" y="0"/>
                  <a:pt x="172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Terminador 60"/>
          <p:cNvSpPr/>
          <p:nvPr/>
        </p:nvSpPr>
        <p:spPr>
          <a:xfrm>
            <a:off x="6815666" y="2207625"/>
            <a:ext cx="543597" cy="362434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4" name="Terminador 63"/>
          <p:cNvSpPr/>
          <p:nvPr/>
        </p:nvSpPr>
        <p:spPr>
          <a:xfrm>
            <a:off x="7086265" y="2060468"/>
            <a:ext cx="127335" cy="26299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Rectángulo redondeado 64"/>
          <p:cNvSpPr/>
          <p:nvPr/>
        </p:nvSpPr>
        <p:spPr>
          <a:xfrm>
            <a:off x="7359263" y="2286276"/>
            <a:ext cx="252270" cy="2837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Google Shape;1188;p44"/>
          <p:cNvSpPr/>
          <p:nvPr/>
        </p:nvSpPr>
        <p:spPr>
          <a:xfrm rot="10800000" flipV="1">
            <a:off x="6815666" y="2031477"/>
            <a:ext cx="795867" cy="563923"/>
          </a:xfrm>
          <a:custGeom>
            <a:avLst/>
            <a:gdLst/>
            <a:ahLst/>
            <a:cxnLst/>
            <a:rect l="l" t="t" r="r" b="b"/>
            <a:pathLst>
              <a:path w="11348" h="10816" extrusionOk="0">
                <a:moveTo>
                  <a:pt x="6027" y="0"/>
                </a:moveTo>
                <a:cubicBezTo>
                  <a:pt x="5700" y="0"/>
                  <a:pt x="5448" y="70"/>
                  <a:pt x="5430" y="76"/>
                </a:cubicBezTo>
                <a:cubicBezTo>
                  <a:pt x="5358" y="112"/>
                  <a:pt x="5299" y="172"/>
                  <a:pt x="5299" y="255"/>
                </a:cubicBezTo>
                <a:lnTo>
                  <a:pt x="5299" y="2731"/>
                </a:lnTo>
                <a:lnTo>
                  <a:pt x="3501" y="5017"/>
                </a:lnTo>
                <a:cubicBezTo>
                  <a:pt x="3441" y="4767"/>
                  <a:pt x="3215" y="4577"/>
                  <a:pt x="2929" y="4577"/>
                </a:cubicBezTo>
                <a:lnTo>
                  <a:pt x="584" y="4577"/>
                </a:lnTo>
                <a:cubicBezTo>
                  <a:pt x="274" y="4577"/>
                  <a:pt x="1" y="4827"/>
                  <a:pt x="1" y="5160"/>
                </a:cubicBezTo>
                <a:lnTo>
                  <a:pt x="1" y="5732"/>
                </a:lnTo>
                <a:cubicBezTo>
                  <a:pt x="1" y="5839"/>
                  <a:pt x="96" y="5910"/>
                  <a:pt x="179" y="5910"/>
                </a:cubicBezTo>
                <a:cubicBezTo>
                  <a:pt x="274" y="5910"/>
                  <a:pt x="358" y="5827"/>
                  <a:pt x="358" y="5732"/>
                </a:cubicBezTo>
                <a:lnTo>
                  <a:pt x="358" y="5160"/>
                </a:lnTo>
                <a:cubicBezTo>
                  <a:pt x="358" y="5041"/>
                  <a:pt x="453" y="4946"/>
                  <a:pt x="572" y="4946"/>
                </a:cubicBezTo>
                <a:lnTo>
                  <a:pt x="2918" y="4946"/>
                </a:lnTo>
                <a:cubicBezTo>
                  <a:pt x="3037" y="4946"/>
                  <a:pt x="3132" y="5041"/>
                  <a:pt x="3132" y="5160"/>
                </a:cubicBezTo>
                <a:lnTo>
                  <a:pt x="3132" y="10232"/>
                </a:lnTo>
                <a:cubicBezTo>
                  <a:pt x="3132" y="10351"/>
                  <a:pt x="3037" y="10435"/>
                  <a:pt x="2918" y="10435"/>
                </a:cubicBezTo>
                <a:lnTo>
                  <a:pt x="572" y="10435"/>
                </a:lnTo>
                <a:cubicBezTo>
                  <a:pt x="453" y="10435"/>
                  <a:pt x="358" y="10351"/>
                  <a:pt x="358" y="10232"/>
                </a:cubicBezTo>
                <a:lnTo>
                  <a:pt x="358" y="6506"/>
                </a:lnTo>
                <a:cubicBezTo>
                  <a:pt x="358" y="6410"/>
                  <a:pt x="274" y="6327"/>
                  <a:pt x="179" y="6327"/>
                </a:cubicBezTo>
                <a:cubicBezTo>
                  <a:pt x="72" y="6327"/>
                  <a:pt x="1" y="6422"/>
                  <a:pt x="1" y="6506"/>
                </a:cubicBezTo>
                <a:lnTo>
                  <a:pt x="1" y="10232"/>
                </a:lnTo>
                <a:cubicBezTo>
                  <a:pt x="1" y="10542"/>
                  <a:pt x="251" y="10816"/>
                  <a:pt x="584" y="10816"/>
                </a:cubicBezTo>
                <a:lnTo>
                  <a:pt x="2929" y="10816"/>
                </a:lnTo>
                <a:cubicBezTo>
                  <a:pt x="3251" y="10816"/>
                  <a:pt x="3513" y="10554"/>
                  <a:pt x="3513" y="10232"/>
                </a:cubicBezTo>
                <a:lnTo>
                  <a:pt x="3513" y="9744"/>
                </a:lnTo>
                <a:lnTo>
                  <a:pt x="4418" y="10185"/>
                </a:lnTo>
                <a:cubicBezTo>
                  <a:pt x="4453" y="10197"/>
                  <a:pt x="4477" y="10197"/>
                  <a:pt x="4513" y="10197"/>
                </a:cubicBezTo>
                <a:lnTo>
                  <a:pt x="8025" y="10197"/>
                </a:lnTo>
                <a:cubicBezTo>
                  <a:pt x="8132" y="10197"/>
                  <a:pt x="8204" y="10113"/>
                  <a:pt x="8204" y="10018"/>
                </a:cubicBezTo>
                <a:cubicBezTo>
                  <a:pt x="8204" y="9923"/>
                  <a:pt x="8109" y="9839"/>
                  <a:pt x="8025" y="9839"/>
                </a:cubicBezTo>
                <a:lnTo>
                  <a:pt x="4561" y="9839"/>
                </a:lnTo>
                <a:lnTo>
                  <a:pt x="3525" y="9327"/>
                </a:lnTo>
                <a:lnTo>
                  <a:pt x="3525" y="5589"/>
                </a:lnTo>
                <a:lnTo>
                  <a:pt x="5644" y="2910"/>
                </a:lnTo>
                <a:cubicBezTo>
                  <a:pt x="5668" y="2874"/>
                  <a:pt x="5692" y="2839"/>
                  <a:pt x="5692" y="2791"/>
                </a:cubicBezTo>
                <a:lnTo>
                  <a:pt x="5692" y="398"/>
                </a:lnTo>
                <a:cubicBezTo>
                  <a:pt x="5787" y="379"/>
                  <a:pt x="5924" y="358"/>
                  <a:pt x="6080" y="358"/>
                </a:cubicBezTo>
                <a:cubicBezTo>
                  <a:pt x="6313" y="358"/>
                  <a:pt x="6587" y="405"/>
                  <a:pt x="6823" y="576"/>
                </a:cubicBezTo>
                <a:cubicBezTo>
                  <a:pt x="7132" y="791"/>
                  <a:pt x="7275" y="1207"/>
                  <a:pt x="7275" y="1803"/>
                </a:cubicBezTo>
                <a:lnTo>
                  <a:pt x="7275" y="3755"/>
                </a:lnTo>
                <a:cubicBezTo>
                  <a:pt x="7275" y="3862"/>
                  <a:pt x="7370" y="3934"/>
                  <a:pt x="7454" y="3934"/>
                </a:cubicBezTo>
                <a:lnTo>
                  <a:pt x="10395" y="3934"/>
                </a:lnTo>
                <a:cubicBezTo>
                  <a:pt x="10716" y="3934"/>
                  <a:pt x="10990" y="4208"/>
                  <a:pt x="10990" y="4529"/>
                </a:cubicBezTo>
                <a:cubicBezTo>
                  <a:pt x="10990" y="4863"/>
                  <a:pt x="10716" y="5125"/>
                  <a:pt x="10395" y="5125"/>
                </a:cubicBezTo>
                <a:lnTo>
                  <a:pt x="8823" y="5125"/>
                </a:lnTo>
                <a:cubicBezTo>
                  <a:pt x="8728" y="5125"/>
                  <a:pt x="8644" y="5220"/>
                  <a:pt x="8644" y="5303"/>
                </a:cubicBezTo>
                <a:cubicBezTo>
                  <a:pt x="8644" y="5410"/>
                  <a:pt x="8740" y="5482"/>
                  <a:pt x="8823" y="5482"/>
                </a:cubicBezTo>
                <a:lnTo>
                  <a:pt x="10228" y="5482"/>
                </a:lnTo>
                <a:cubicBezTo>
                  <a:pt x="10538" y="5494"/>
                  <a:pt x="10788" y="5767"/>
                  <a:pt x="10788" y="6077"/>
                </a:cubicBezTo>
                <a:cubicBezTo>
                  <a:pt x="10788" y="6399"/>
                  <a:pt x="10526" y="6672"/>
                  <a:pt x="10192" y="6672"/>
                </a:cubicBezTo>
                <a:lnTo>
                  <a:pt x="8823" y="6672"/>
                </a:lnTo>
                <a:cubicBezTo>
                  <a:pt x="8728" y="6672"/>
                  <a:pt x="8644" y="6768"/>
                  <a:pt x="8644" y="6851"/>
                </a:cubicBezTo>
                <a:cubicBezTo>
                  <a:pt x="8644" y="6958"/>
                  <a:pt x="8740" y="7030"/>
                  <a:pt x="8823" y="7030"/>
                </a:cubicBezTo>
                <a:lnTo>
                  <a:pt x="10073" y="7030"/>
                </a:lnTo>
                <a:cubicBezTo>
                  <a:pt x="10371" y="7053"/>
                  <a:pt x="10597" y="7327"/>
                  <a:pt x="10597" y="7625"/>
                </a:cubicBezTo>
                <a:cubicBezTo>
                  <a:pt x="10597" y="7946"/>
                  <a:pt x="10335" y="8220"/>
                  <a:pt x="10002" y="8220"/>
                </a:cubicBezTo>
                <a:lnTo>
                  <a:pt x="8823" y="8220"/>
                </a:lnTo>
                <a:cubicBezTo>
                  <a:pt x="8728" y="8220"/>
                  <a:pt x="8644" y="8315"/>
                  <a:pt x="8644" y="8399"/>
                </a:cubicBezTo>
                <a:cubicBezTo>
                  <a:pt x="8644" y="8506"/>
                  <a:pt x="8740" y="8577"/>
                  <a:pt x="8823" y="8577"/>
                </a:cubicBezTo>
                <a:lnTo>
                  <a:pt x="9883" y="8577"/>
                </a:lnTo>
                <a:cubicBezTo>
                  <a:pt x="9895" y="8577"/>
                  <a:pt x="9918" y="8589"/>
                  <a:pt x="9918" y="8589"/>
                </a:cubicBezTo>
                <a:cubicBezTo>
                  <a:pt x="10192" y="8649"/>
                  <a:pt x="10407" y="8887"/>
                  <a:pt x="10407" y="9185"/>
                </a:cubicBezTo>
                <a:cubicBezTo>
                  <a:pt x="10407" y="9518"/>
                  <a:pt x="10133" y="9780"/>
                  <a:pt x="9811" y="9780"/>
                </a:cubicBezTo>
                <a:lnTo>
                  <a:pt x="8823" y="9780"/>
                </a:lnTo>
                <a:cubicBezTo>
                  <a:pt x="8728" y="9780"/>
                  <a:pt x="8644" y="9875"/>
                  <a:pt x="8644" y="9958"/>
                </a:cubicBezTo>
                <a:cubicBezTo>
                  <a:pt x="8644" y="10066"/>
                  <a:pt x="8740" y="10137"/>
                  <a:pt x="8823" y="10137"/>
                </a:cubicBezTo>
                <a:lnTo>
                  <a:pt x="9811" y="10137"/>
                </a:lnTo>
                <a:cubicBezTo>
                  <a:pt x="10347" y="10137"/>
                  <a:pt x="10776" y="9708"/>
                  <a:pt x="10776" y="9173"/>
                </a:cubicBezTo>
                <a:cubicBezTo>
                  <a:pt x="10776" y="8887"/>
                  <a:pt x="10657" y="8637"/>
                  <a:pt x="10466" y="8458"/>
                </a:cubicBezTo>
                <a:cubicBezTo>
                  <a:pt x="10764" y="8292"/>
                  <a:pt x="10966" y="7982"/>
                  <a:pt x="10966" y="7613"/>
                </a:cubicBezTo>
                <a:cubicBezTo>
                  <a:pt x="10966" y="7327"/>
                  <a:pt x="10847" y="7077"/>
                  <a:pt x="10657" y="6899"/>
                </a:cubicBezTo>
                <a:cubicBezTo>
                  <a:pt x="10954" y="6803"/>
                  <a:pt x="11145" y="6482"/>
                  <a:pt x="11145" y="6113"/>
                </a:cubicBezTo>
                <a:cubicBezTo>
                  <a:pt x="11145" y="5827"/>
                  <a:pt x="11026" y="5577"/>
                  <a:pt x="10835" y="5398"/>
                </a:cubicBezTo>
                <a:cubicBezTo>
                  <a:pt x="11133" y="5232"/>
                  <a:pt x="11347" y="4922"/>
                  <a:pt x="11347" y="4541"/>
                </a:cubicBezTo>
                <a:cubicBezTo>
                  <a:pt x="11347" y="4005"/>
                  <a:pt x="10907" y="3577"/>
                  <a:pt x="10371" y="3577"/>
                </a:cubicBezTo>
                <a:lnTo>
                  <a:pt x="7621" y="3577"/>
                </a:lnTo>
                <a:lnTo>
                  <a:pt x="7621" y="1827"/>
                </a:lnTo>
                <a:cubicBezTo>
                  <a:pt x="7621" y="1112"/>
                  <a:pt x="7418" y="588"/>
                  <a:pt x="7013" y="291"/>
                </a:cubicBezTo>
                <a:cubicBezTo>
                  <a:pt x="6703" y="61"/>
                  <a:pt x="6332" y="0"/>
                  <a:pt x="60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5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p44"/>
          <p:cNvGrpSpPr/>
          <p:nvPr/>
        </p:nvGrpSpPr>
        <p:grpSpPr>
          <a:xfrm>
            <a:off x="770267" y="1425805"/>
            <a:ext cx="2260022" cy="2773469"/>
            <a:chOff x="827442" y="617304"/>
            <a:chExt cx="2260022" cy="2773469"/>
          </a:xfrm>
          <a:solidFill>
            <a:schemeClr val="accent1">
              <a:lumMod val="75000"/>
            </a:schemeClr>
          </a:solidFill>
        </p:grpSpPr>
        <p:sp>
          <p:nvSpPr>
            <p:cNvPr id="1162" name="Google Shape;1162;p44"/>
            <p:cNvSpPr/>
            <p:nvPr/>
          </p:nvSpPr>
          <p:spPr>
            <a:xfrm>
              <a:off x="827442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2" y="1"/>
                    <a:pt x="17368" y="299"/>
                    <a:pt x="16770" y="897"/>
                  </a:cubicBezTo>
                  <a:lnTo>
                    <a:pt x="1197" y="16470"/>
                  </a:lnTo>
                  <a:cubicBezTo>
                    <a:pt x="1" y="17666"/>
                    <a:pt x="1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4" y="20801"/>
                  </a:lnTo>
                  <a:cubicBezTo>
                    <a:pt x="37869" y="19605"/>
                    <a:pt x="37869" y="17666"/>
                    <a:pt x="36674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1200" dirty="0" smtClean="0">
                  <a:solidFill>
                    <a:schemeClr val="tx1"/>
                  </a:solidFill>
                </a:rPr>
                <a:t>Instalaciones </a:t>
              </a:r>
              <a:r>
                <a:rPr lang="es-MX" sz="1200" dirty="0">
                  <a:solidFill>
                    <a:schemeClr val="tx1"/>
                  </a:solidFill>
                </a:rPr>
                <a:t>físicas, equipo y apariencia del </a:t>
              </a:r>
              <a:r>
                <a:rPr lang="es-MX" sz="1200" dirty="0" smtClean="0">
                  <a:solidFill>
                    <a:schemeClr val="tx1"/>
                  </a:solidFill>
                </a:rPr>
                <a:t>personal</a:t>
              </a:r>
              <a:endParaRPr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63" name="Google Shape;1163;p44"/>
            <p:cNvSpPr txBox="1"/>
            <p:nvPr/>
          </p:nvSpPr>
          <p:spPr>
            <a:xfrm>
              <a:off x="1098223" y="617304"/>
              <a:ext cx="1766170" cy="3591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s-EC" sz="1200" b="1" dirty="0" smtClean="0">
                  <a:solidFill>
                    <a:schemeClr val="tx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Elementos tangibles</a:t>
              </a:r>
              <a:endParaRPr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165" name="Google Shape;1165;p44"/>
            <p:cNvGrpSpPr/>
            <p:nvPr/>
          </p:nvGrpSpPr>
          <p:grpSpPr>
            <a:xfrm>
              <a:off x="1780476" y="1539160"/>
              <a:ext cx="353954" cy="318880"/>
              <a:chOff x="3988156" y="3380210"/>
              <a:chExt cx="353954" cy="318880"/>
            </a:xfrm>
            <a:grpFill/>
          </p:grpSpPr>
          <p:sp>
            <p:nvSpPr>
              <p:cNvPr id="1166" name="Google Shape;1166;p44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548" extrusionOk="0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67" name="Google Shape;1167;p44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68" name="Google Shape;1168;p44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597" extrusionOk="0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69" name="Google Shape;1169;p44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549" extrusionOk="0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70" name="Google Shape;1170;p44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6383" extrusionOk="0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1171" name="Google Shape;1171;p44"/>
          <p:cNvGrpSpPr/>
          <p:nvPr/>
        </p:nvGrpSpPr>
        <p:grpSpPr>
          <a:xfrm>
            <a:off x="2106127" y="3313617"/>
            <a:ext cx="2260082" cy="2748980"/>
            <a:chOff x="2163302" y="2505116"/>
            <a:chExt cx="2260082" cy="2748980"/>
          </a:xfrm>
          <a:solidFill>
            <a:schemeClr val="accent3">
              <a:lumMod val="85000"/>
            </a:schemeClr>
          </a:solidFill>
        </p:grpSpPr>
        <p:sp>
          <p:nvSpPr>
            <p:cNvPr id="1172" name="Google Shape;1172;p44"/>
            <p:cNvSpPr/>
            <p:nvPr/>
          </p:nvSpPr>
          <p:spPr>
            <a:xfrm>
              <a:off x="2163302" y="2505116"/>
              <a:ext cx="2260082" cy="2224393"/>
            </a:xfrm>
            <a:custGeom>
              <a:avLst/>
              <a:gdLst/>
              <a:ahLst/>
              <a:cxnLst/>
              <a:rect l="l" t="t" r="r" b="b"/>
              <a:pathLst>
                <a:path w="37870" h="37272" extrusionOk="0">
                  <a:moveTo>
                    <a:pt x="18935" y="1"/>
                  </a:moveTo>
                  <a:cubicBezTo>
                    <a:pt x="18152" y="1"/>
                    <a:pt x="17368" y="300"/>
                    <a:pt x="16770" y="898"/>
                  </a:cubicBezTo>
                  <a:lnTo>
                    <a:pt x="1197" y="16471"/>
                  </a:lnTo>
                  <a:cubicBezTo>
                    <a:pt x="1" y="17667"/>
                    <a:pt x="1" y="19606"/>
                    <a:pt x="1197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3" y="36973"/>
                    <a:pt x="21100" y="36375"/>
                  </a:cubicBezTo>
                  <a:lnTo>
                    <a:pt x="36673" y="20802"/>
                  </a:lnTo>
                  <a:cubicBezTo>
                    <a:pt x="37869" y="19606"/>
                    <a:pt x="37869" y="17667"/>
                    <a:pt x="36673" y="16471"/>
                  </a:cubicBezTo>
                  <a:lnTo>
                    <a:pt x="21100" y="898"/>
                  </a:lnTo>
                  <a:cubicBezTo>
                    <a:pt x="20503" y="300"/>
                    <a:pt x="19719" y="1"/>
                    <a:pt x="189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EC" sz="1200" dirty="0" smtClean="0">
                  <a:solidFill>
                    <a:schemeClr val="tx1"/>
                  </a:solidFill>
                </a:rPr>
                <a:t>Atención </a:t>
              </a:r>
              <a:r>
                <a:rPr lang="es-EC" sz="1200" dirty="0">
                  <a:solidFill>
                    <a:schemeClr val="tx1"/>
                  </a:solidFill>
                </a:rPr>
                <a:t>personalizada e </a:t>
              </a:r>
              <a:r>
                <a:rPr lang="es-EC" sz="1200" dirty="0" smtClean="0">
                  <a:solidFill>
                    <a:schemeClr val="tx1"/>
                  </a:solidFill>
                </a:rPr>
                <a:t>individualizada</a:t>
              </a:r>
              <a:endParaRPr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73" name="Google Shape;1173;p44"/>
            <p:cNvSpPr txBox="1"/>
            <p:nvPr/>
          </p:nvSpPr>
          <p:spPr>
            <a:xfrm>
              <a:off x="2550965" y="4897094"/>
              <a:ext cx="1520700" cy="35700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s-EC" sz="1200" b="1" dirty="0" smtClean="0">
                  <a:solidFill>
                    <a:schemeClr val="tx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Empatía</a:t>
              </a:r>
              <a:endParaRPr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175" name="Google Shape;1175;p44"/>
            <p:cNvGrpSpPr/>
            <p:nvPr/>
          </p:nvGrpSpPr>
          <p:grpSpPr>
            <a:xfrm>
              <a:off x="3087428" y="2868902"/>
              <a:ext cx="386927" cy="363438"/>
              <a:chOff x="1749728" y="2894777"/>
              <a:chExt cx="386927" cy="363438"/>
            </a:xfrm>
            <a:grpFill/>
          </p:grpSpPr>
          <p:sp>
            <p:nvSpPr>
              <p:cNvPr id="1176" name="Google Shape;1176;p44"/>
              <p:cNvSpPr/>
              <p:nvPr/>
            </p:nvSpPr>
            <p:spPr>
              <a:xfrm>
                <a:off x="1809595" y="3025333"/>
                <a:ext cx="97424" cy="32432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19" extrusionOk="0">
                    <a:moveTo>
                      <a:pt x="1208" y="0"/>
                    </a:moveTo>
                    <a:cubicBezTo>
                      <a:pt x="852" y="0"/>
                      <a:pt x="531" y="35"/>
                      <a:pt x="322" y="66"/>
                    </a:cubicBezTo>
                    <a:cubicBezTo>
                      <a:pt x="143" y="101"/>
                      <a:pt x="1" y="244"/>
                      <a:pt x="1" y="423"/>
                    </a:cubicBezTo>
                    <a:lnTo>
                      <a:pt x="1" y="840"/>
                    </a:lnTo>
                    <a:cubicBezTo>
                      <a:pt x="1" y="947"/>
                      <a:pt x="84" y="1018"/>
                      <a:pt x="179" y="1018"/>
                    </a:cubicBezTo>
                    <a:cubicBezTo>
                      <a:pt x="286" y="1018"/>
                      <a:pt x="358" y="947"/>
                      <a:pt x="358" y="840"/>
                    </a:cubicBezTo>
                    <a:lnTo>
                      <a:pt x="358" y="423"/>
                    </a:lnTo>
                    <a:cubicBezTo>
                      <a:pt x="358" y="423"/>
                      <a:pt x="358" y="411"/>
                      <a:pt x="382" y="411"/>
                    </a:cubicBezTo>
                    <a:cubicBezTo>
                      <a:pt x="549" y="383"/>
                      <a:pt x="870" y="340"/>
                      <a:pt x="1231" y="340"/>
                    </a:cubicBezTo>
                    <a:cubicBezTo>
                      <a:pt x="1330" y="340"/>
                      <a:pt x="1433" y="344"/>
                      <a:pt x="1536" y="351"/>
                    </a:cubicBezTo>
                    <a:cubicBezTo>
                      <a:pt x="2084" y="387"/>
                      <a:pt x="2489" y="530"/>
                      <a:pt x="2727" y="768"/>
                    </a:cubicBezTo>
                    <a:cubicBezTo>
                      <a:pt x="2763" y="804"/>
                      <a:pt x="2807" y="822"/>
                      <a:pt x="2852" y="822"/>
                    </a:cubicBezTo>
                    <a:cubicBezTo>
                      <a:pt x="2897" y="822"/>
                      <a:pt x="2941" y="804"/>
                      <a:pt x="2977" y="768"/>
                    </a:cubicBezTo>
                    <a:cubicBezTo>
                      <a:pt x="3060" y="709"/>
                      <a:pt x="3060" y="590"/>
                      <a:pt x="2977" y="530"/>
                    </a:cubicBezTo>
                    <a:cubicBezTo>
                      <a:pt x="2554" y="107"/>
                      <a:pt x="1828" y="0"/>
                      <a:pt x="12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77" name="Google Shape;1177;p44"/>
              <p:cNvSpPr/>
              <p:nvPr/>
            </p:nvSpPr>
            <p:spPr>
              <a:xfrm>
                <a:off x="1749728" y="2974346"/>
                <a:ext cx="216777" cy="283869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919" extrusionOk="0">
                    <a:moveTo>
                      <a:pt x="5311" y="334"/>
                    </a:moveTo>
                    <a:lnTo>
                      <a:pt x="5311" y="2061"/>
                    </a:lnTo>
                    <a:cubicBezTo>
                      <a:pt x="5311" y="2311"/>
                      <a:pt x="5251" y="2561"/>
                      <a:pt x="5132" y="2799"/>
                    </a:cubicBezTo>
                    <a:cubicBezTo>
                      <a:pt x="5120" y="2835"/>
                      <a:pt x="5120" y="2846"/>
                      <a:pt x="5120" y="2882"/>
                    </a:cubicBezTo>
                    <a:lnTo>
                      <a:pt x="5120" y="3382"/>
                    </a:lnTo>
                    <a:cubicBezTo>
                      <a:pt x="5120" y="3858"/>
                      <a:pt x="4918" y="4311"/>
                      <a:pt x="4560" y="4644"/>
                    </a:cubicBezTo>
                    <a:cubicBezTo>
                      <a:pt x="4227" y="4955"/>
                      <a:pt x="3811" y="5111"/>
                      <a:pt x="3369" y="5111"/>
                    </a:cubicBezTo>
                    <a:cubicBezTo>
                      <a:pt x="3338" y="5111"/>
                      <a:pt x="3306" y="5110"/>
                      <a:pt x="3275" y="5109"/>
                    </a:cubicBezTo>
                    <a:cubicBezTo>
                      <a:pt x="2382" y="5061"/>
                      <a:pt x="1679" y="4275"/>
                      <a:pt x="1679" y="3323"/>
                    </a:cubicBezTo>
                    <a:lnTo>
                      <a:pt x="1679" y="2882"/>
                    </a:lnTo>
                    <a:cubicBezTo>
                      <a:pt x="1679" y="2846"/>
                      <a:pt x="1679" y="2823"/>
                      <a:pt x="1667" y="2799"/>
                    </a:cubicBezTo>
                    <a:cubicBezTo>
                      <a:pt x="1548" y="2561"/>
                      <a:pt x="1489" y="2311"/>
                      <a:pt x="1489" y="2061"/>
                    </a:cubicBezTo>
                    <a:lnTo>
                      <a:pt x="1489" y="1668"/>
                    </a:lnTo>
                    <a:cubicBezTo>
                      <a:pt x="1489" y="930"/>
                      <a:pt x="2096" y="334"/>
                      <a:pt x="2822" y="334"/>
                    </a:cubicBezTo>
                    <a:close/>
                    <a:moveTo>
                      <a:pt x="4358" y="5240"/>
                    </a:moveTo>
                    <a:lnTo>
                      <a:pt x="4358" y="5573"/>
                    </a:lnTo>
                    <a:lnTo>
                      <a:pt x="3406" y="6228"/>
                    </a:lnTo>
                    <a:lnTo>
                      <a:pt x="2441" y="5573"/>
                    </a:lnTo>
                    <a:lnTo>
                      <a:pt x="2441" y="5240"/>
                    </a:lnTo>
                    <a:cubicBezTo>
                      <a:pt x="2691" y="5371"/>
                      <a:pt x="2977" y="5466"/>
                      <a:pt x="3251" y="5478"/>
                    </a:cubicBezTo>
                    <a:lnTo>
                      <a:pt x="3394" y="5478"/>
                    </a:lnTo>
                    <a:cubicBezTo>
                      <a:pt x="3727" y="5478"/>
                      <a:pt x="4060" y="5406"/>
                      <a:pt x="4358" y="5240"/>
                    </a:cubicBezTo>
                    <a:close/>
                    <a:moveTo>
                      <a:pt x="2286" y="5883"/>
                    </a:moveTo>
                    <a:lnTo>
                      <a:pt x="3120" y="6466"/>
                    </a:lnTo>
                    <a:lnTo>
                      <a:pt x="2679" y="6906"/>
                    </a:lnTo>
                    <a:lnTo>
                      <a:pt x="2655" y="6906"/>
                    </a:lnTo>
                    <a:lnTo>
                      <a:pt x="2108" y="6073"/>
                    </a:lnTo>
                    <a:lnTo>
                      <a:pt x="2286" y="5883"/>
                    </a:lnTo>
                    <a:close/>
                    <a:moveTo>
                      <a:pt x="4525" y="5883"/>
                    </a:moveTo>
                    <a:lnTo>
                      <a:pt x="4703" y="6073"/>
                    </a:lnTo>
                    <a:lnTo>
                      <a:pt x="4144" y="6906"/>
                    </a:lnTo>
                    <a:lnTo>
                      <a:pt x="4132" y="6906"/>
                    </a:lnTo>
                    <a:lnTo>
                      <a:pt x="3691" y="6466"/>
                    </a:lnTo>
                    <a:lnTo>
                      <a:pt x="4525" y="5883"/>
                    </a:lnTo>
                    <a:close/>
                    <a:moveTo>
                      <a:pt x="2834" y="1"/>
                    </a:moveTo>
                    <a:cubicBezTo>
                      <a:pt x="1905" y="1"/>
                      <a:pt x="1143" y="763"/>
                      <a:pt x="1143" y="1703"/>
                    </a:cubicBezTo>
                    <a:lnTo>
                      <a:pt x="1143" y="2084"/>
                    </a:lnTo>
                    <a:cubicBezTo>
                      <a:pt x="1143" y="2382"/>
                      <a:pt x="1203" y="2680"/>
                      <a:pt x="1334" y="2954"/>
                    </a:cubicBezTo>
                    <a:lnTo>
                      <a:pt x="1334" y="3358"/>
                    </a:lnTo>
                    <a:cubicBezTo>
                      <a:pt x="1334" y="4025"/>
                      <a:pt x="1631" y="4620"/>
                      <a:pt x="2096" y="5025"/>
                    </a:cubicBezTo>
                    <a:lnTo>
                      <a:pt x="2096" y="5621"/>
                    </a:lnTo>
                    <a:lnTo>
                      <a:pt x="1762" y="5954"/>
                    </a:lnTo>
                    <a:cubicBezTo>
                      <a:pt x="1739" y="6002"/>
                      <a:pt x="1703" y="6049"/>
                      <a:pt x="1727" y="6097"/>
                    </a:cubicBezTo>
                    <a:lnTo>
                      <a:pt x="619" y="6490"/>
                    </a:lnTo>
                    <a:cubicBezTo>
                      <a:pt x="250" y="6633"/>
                      <a:pt x="0" y="6990"/>
                      <a:pt x="0" y="7371"/>
                    </a:cubicBezTo>
                    <a:lnTo>
                      <a:pt x="0" y="8740"/>
                    </a:lnTo>
                    <a:cubicBezTo>
                      <a:pt x="0" y="8847"/>
                      <a:pt x="72" y="8919"/>
                      <a:pt x="179" y="8919"/>
                    </a:cubicBezTo>
                    <a:cubicBezTo>
                      <a:pt x="274" y="8919"/>
                      <a:pt x="358" y="8847"/>
                      <a:pt x="358" y="8740"/>
                    </a:cubicBezTo>
                    <a:lnTo>
                      <a:pt x="358" y="7371"/>
                    </a:lnTo>
                    <a:cubicBezTo>
                      <a:pt x="358" y="7133"/>
                      <a:pt x="500" y="6906"/>
                      <a:pt x="739" y="6823"/>
                    </a:cubicBezTo>
                    <a:lnTo>
                      <a:pt x="1905" y="6406"/>
                    </a:lnTo>
                    <a:lnTo>
                      <a:pt x="2382" y="7121"/>
                    </a:lnTo>
                    <a:cubicBezTo>
                      <a:pt x="2441" y="7204"/>
                      <a:pt x="2536" y="7264"/>
                      <a:pt x="2644" y="7287"/>
                    </a:cubicBezTo>
                    <a:lnTo>
                      <a:pt x="2679" y="7287"/>
                    </a:lnTo>
                    <a:cubicBezTo>
                      <a:pt x="2774" y="7287"/>
                      <a:pt x="2870" y="7240"/>
                      <a:pt x="2929" y="7180"/>
                    </a:cubicBezTo>
                    <a:lnTo>
                      <a:pt x="3227" y="6883"/>
                    </a:lnTo>
                    <a:lnTo>
                      <a:pt x="3227" y="8740"/>
                    </a:lnTo>
                    <a:cubicBezTo>
                      <a:pt x="3227" y="8847"/>
                      <a:pt x="3298" y="8919"/>
                      <a:pt x="3406" y="8919"/>
                    </a:cubicBezTo>
                    <a:cubicBezTo>
                      <a:pt x="3513" y="8919"/>
                      <a:pt x="3584" y="8847"/>
                      <a:pt x="3584" y="8740"/>
                    </a:cubicBezTo>
                    <a:lnTo>
                      <a:pt x="3584" y="6883"/>
                    </a:lnTo>
                    <a:lnTo>
                      <a:pt x="3882" y="7180"/>
                    </a:lnTo>
                    <a:cubicBezTo>
                      <a:pt x="3953" y="7252"/>
                      <a:pt x="4048" y="7287"/>
                      <a:pt x="4132" y="7287"/>
                    </a:cubicBezTo>
                    <a:lnTo>
                      <a:pt x="4168" y="7287"/>
                    </a:lnTo>
                    <a:cubicBezTo>
                      <a:pt x="4263" y="7264"/>
                      <a:pt x="4370" y="7204"/>
                      <a:pt x="4429" y="7121"/>
                    </a:cubicBezTo>
                    <a:lnTo>
                      <a:pt x="4906" y="6406"/>
                    </a:lnTo>
                    <a:lnTo>
                      <a:pt x="6073" y="6823"/>
                    </a:lnTo>
                    <a:cubicBezTo>
                      <a:pt x="6287" y="6906"/>
                      <a:pt x="6454" y="7121"/>
                      <a:pt x="6454" y="7371"/>
                    </a:cubicBezTo>
                    <a:lnTo>
                      <a:pt x="6454" y="8740"/>
                    </a:lnTo>
                    <a:cubicBezTo>
                      <a:pt x="6454" y="8847"/>
                      <a:pt x="6525" y="8919"/>
                      <a:pt x="6632" y="8919"/>
                    </a:cubicBezTo>
                    <a:cubicBezTo>
                      <a:pt x="6739" y="8919"/>
                      <a:pt x="6811" y="8847"/>
                      <a:pt x="6811" y="8740"/>
                    </a:cubicBezTo>
                    <a:lnTo>
                      <a:pt x="6811" y="7371"/>
                    </a:lnTo>
                    <a:cubicBezTo>
                      <a:pt x="6811" y="6954"/>
                      <a:pt x="6573" y="6609"/>
                      <a:pt x="6203" y="6478"/>
                    </a:cubicBezTo>
                    <a:lnTo>
                      <a:pt x="5096" y="6073"/>
                    </a:lnTo>
                    <a:cubicBezTo>
                      <a:pt x="5096" y="6037"/>
                      <a:pt x="5084" y="5966"/>
                      <a:pt x="5060" y="5942"/>
                    </a:cubicBezTo>
                    <a:lnTo>
                      <a:pt x="4727" y="5597"/>
                    </a:lnTo>
                    <a:lnTo>
                      <a:pt x="4727" y="5025"/>
                    </a:lnTo>
                    <a:cubicBezTo>
                      <a:pt x="4763" y="4990"/>
                      <a:pt x="4799" y="4966"/>
                      <a:pt x="4834" y="4930"/>
                    </a:cubicBezTo>
                    <a:cubicBezTo>
                      <a:pt x="5251" y="4549"/>
                      <a:pt x="5489" y="3978"/>
                      <a:pt x="5489" y="3418"/>
                    </a:cubicBezTo>
                    <a:lnTo>
                      <a:pt x="5489" y="2954"/>
                    </a:lnTo>
                    <a:cubicBezTo>
                      <a:pt x="5608" y="2680"/>
                      <a:pt x="5680" y="2382"/>
                      <a:pt x="5680" y="2084"/>
                    </a:cubicBezTo>
                    <a:lnTo>
                      <a:pt x="5680" y="179"/>
                    </a:lnTo>
                    <a:cubicBezTo>
                      <a:pt x="5680" y="84"/>
                      <a:pt x="5608" y="1"/>
                      <a:pt x="55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78" name="Google Shape;1178;p44"/>
              <p:cNvSpPr/>
              <p:nvPr/>
            </p:nvSpPr>
            <p:spPr>
              <a:xfrm>
                <a:off x="1785725" y="3222186"/>
                <a:ext cx="11394" cy="3564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2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941"/>
                    </a:lnTo>
                    <a:cubicBezTo>
                      <a:pt x="0" y="1048"/>
                      <a:pt x="72" y="1120"/>
                      <a:pt x="179" y="1120"/>
                    </a:cubicBezTo>
                    <a:cubicBezTo>
                      <a:pt x="274" y="1120"/>
                      <a:pt x="358" y="1048"/>
                      <a:pt x="358" y="941"/>
                    </a:cubicBezTo>
                    <a:lnTo>
                      <a:pt x="358" y="179"/>
                    </a:lnTo>
                    <a:cubicBezTo>
                      <a:pt x="358" y="72"/>
                      <a:pt x="274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79" name="Google Shape;1179;p44"/>
              <p:cNvSpPr/>
              <p:nvPr/>
            </p:nvSpPr>
            <p:spPr>
              <a:xfrm>
                <a:off x="1919114" y="3222186"/>
                <a:ext cx="11394" cy="3564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2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941"/>
                    </a:lnTo>
                    <a:cubicBezTo>
                      <a:pt x="0" y="1048"/>
                      <a:pt x="72" y="1120"/>
                      <a:pt x="179" y="1120"/>
                    </a:cubicBezTo>
                    <a:cubicBezTo>
                      <a:pt x="286" y="1120"/>
                      <a:pt x="358" y="1048"/>
                      <a:pt x="358" y="941"/>
                    </a:cubicBezTo>
                    <a:lnTo>
                      <a:pt x="358" y="179"/>
                    </a:lnTo>
                    <a:cubicBezTo>
                      <a:pt x="358" y="72"/>
                      <a:pt x="274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80" name="Google Shape;1180;p44"/>
              <p:cNvSpPr/>
              <p:nvPr/>
            </p:nvSpPr>
            <p:spPr>
              <a:xfrm>
                <a:off x="1956257" y="2931156"/>
                <a:ext cx="180398" cy="18873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5930" extrusionOk="0">
                    <a:moveTo>
                      <a:pt x="738" y="1"/>
                    </a:moveTo>
                    <a:cubicBezTo>
                      <a:pt x="322" y="1"/>
                      <a:pt x="0" y="346"/>
                      <a:pt x="0" y="751"/>
                    </a:cubicBezTo>
                    <a:lnTo>
                      <a:pt x="0" y="3799"/>
                    </a:lnTo>
                    <a:cubicBezTo>
                      <a:pt x="0" y="4215"/>
                      <a:pt x="334" y="4549"/>
                      <a:pt x="738" y="4549"/>
                    </a:cubicBezTo>
                    <a:lnTo>
                      <a:pt x="1084" y="4549"/>
                    </a:lnTo>
                    <a:lnTo>
                      <a:pt x="810" y="5585"/>
                    </a:lnTo>
                    <a:cubicBezTo>
                      <a:pt x="786" y="5704"/>
                      <a:pt x="834" y="5811"/>
                      <a:pt x="929" y="5882"/>
                    </a:cubicBezTo>
                    <a:cubicBezTo>
                      <a:pt x="977" y="5918"/>
                      <a:pt x="1036" y="5930"/>
                      <a:pt x="1084" y="5930"/>
                    </a:cubicBezTo>
                    <a:cubicBezTo>
                      <a:pt x="1143" y="5930"/>
                      <a:pt x="1203" y="5918"/>
                      <a:pt x="1250" y="5870"/>
                    </a:cubicBezTo>
                    <a:lnTo>
                      <a:pt x="3072" y="4525"/>
                    </a:lnTo>
                    <a:lnTo>
                      <a:pt x="4918" y="4525"/>
                    </a:lnTo>
                    <a:cubicBezTo>
                      <a:pt x="5334" y="4525"/>
                      <a:pt x="5668" y="4192"/>
                      <a:pt x="5668" y="3787"/>
                    </a:cubicBezTo>
                    <a:lnTo>
                      <a:pt x="5668" y="751"/>
                    </a:lnTo>
                    <a:cubicBezTo>
                      <a:pt x="5656" y="334"/>
                      <a:pt x="5322" y="12"/>
                      <a:pt x="4906" y="12"/>
                    </a:cubicBezTo>
                    <a:lnTo>
                      <a:pt x="3953" y="12"/>
                    </a:lnTo>
                    <a:cubicBezTo>
                      <a:pt x="3846" y="12"/>
                      <a:pt x="3775" y="84"/>
                      <a:pt x="3775" y="191"/>
                    </a:cubicBezTo>
                    <a:cubicBezTo>
                      <a:pt x="3775" y="286"/>
                      <a:pt x="3846" y="370"/>
                      <a:pt x="3953" y="370"/>
                    </a:cubicBezTo>
                    <a:lnTo>
                      <a:pt x="4906" y="370"/>
                    </a:lnTo>
                    <a:cubicBezTo>
                      <a:pt x="5132" y="370"/>
                      <a:pt x="5299" y="548"/>
                      <a:pt x="5299" y="751"/>
                    </a:cubicBezTo>
                    <a:lnTo>
                      <a:pt x="5299" y="3799"/>
                    </a:lnTo>
                    <a:cubicBezTo>
                      <a:pt x="5299" y="4025"/>
                      <a:pt x="5120" y="4192"/>
                      <a:pt x="4906" y="4192"/>
                    </a:cubicBezTo>
                    <a:lnTo>
                      <a:pt x="3001" y="4192"/>
                    </a:lnTo>
                    <a:cubicBezTo>
                      <a:pt x="2953" y="4192"/>
                      <a:pt x="2929" y="4203"/>
                      <a:pt x="2893" y="4215"/>
                    </a:cubicBezTo>
                    <a:lnTo>
                      <a:pt x="1203" y="5454"/>
                    </a:lnTo>
                    <a:lnTo>
                      <a:pt x="1203" y="5454"/>
                    </a:lnTo>
                    <a:lnTo>
                      <a:pt x="1465" y="4418"/>
                    </a:lnTo>
                    <a:cubicBezTo>
                      <a:pt x="1489" y="4358"/>
                      <a:pt x="1465" y="4311"/>
                      <a:pt x="1441" y="4263"/>
                    </a:cubicBezTo>
                    <a:cubicBezTo>
                      <a:pt x="1405" y="4215"/>
                      <a:pt x="1346" y="4192"/>
                      <a:pt x="1310" y="4192"/>
                    </a:cubicBezTo>
                    <a:lnTo>
                      <a:pt x="738" y="4192"/>
                    </a:lnTo>
                    <a:cubicBezTo>
                      <a:pt x="512" y="4192"/>
                      <a:pt x="357" y="4013"/>
                      <a:pt x="357" y="3799"/>
                    </a:cubicBezTo>
                    <a:lnTo>
                      <a:pt x="357" y="751"/>
                    </a:lnTo>
                    <a:cubicBezTo>
                      <a:pt x="357" y="524"/>
                      <a:pt x="536" y="370"/>
                      <a:pt x="738" y="370"/>
                    </a:cubicBezTo>
                    <a:lnTo>
                      <a:pt x="1691" y="370"/>
                    </a:lnTo>
                    <a:cubicBezTo>
                      <a:pt x="1798" y="370"/>
                      <a:pt x="1870" y="286"/>
                      <a:pt x="1870" y="179"/>
                    </a:cubicBezTo>
                    <a:cubicBezTo>
                      <a:pt x="1870" y="84"/>
                      <a:pt x="1798" y="1"/>
                      <a:pt x="16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81" name="Google Shape;1181;p44"/>
              <p:cNvSpPr/>
              <p:nvPr/>
            </p:nvSpPr>
            <p:spPr>
              <a:xfrm>
                <a:off x="2027487" y="2894777"/>
                <a:ext cx="36029" cy="1087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418" extrusionOk="0">
                    <a:moveTo>
                      <a:pt x="775" y="358"/>
                    </a:moveTo>
                    <a:lnTo>
                      <a:pt x="596" y="3049"/>
                    </a:lnTo>
                    <a:lnTo>
                      <a:pt x="560" y="3049"/>
                    </a:lnTo>
                    <a:lnTo>
                      <a:pt x="394" y="358"/>
                    </a:lnTo>
                    <a:close/>
                    <a:moveTo>
                      <a:pt x="179" y="1"/>
                    </a:moveTo>
                    <a:cubicBezTo>
                      <a:pt x="143" y="1"/>
                      <a:pt x="96" y="24"/>
                      <a:pt x="48" y="60"/>
                    </a:cubicBezTo>
                    <a:cubicBezTo>
                      <a:pt x="24" y="96"/>
                      <a:pt x="1" y="155"/>
                      <a:pt x="1" y="203"/>
                    </a:cubicBezTo>
                    <a:lnTo>
                      <a:pt x="203" y="3251"/>
                    </a:lnTo>
                    <a:cubicBezTo>
                      <a:pt x="203" y="3334"/>
                      <a:pt x="286" y="3418"/>
                      <a:pt x="382" y="3418"/>
                    </a:cubicBezTo>
                    <a:lnTo>
                      <a:pt x="763" y="3418"/>
                    </a:lnTo>
                    <a:cubicBezTo>
                      <a:pt x="858" y="3418"/>
                      <a:pt x="941" y="3334"/>
                      <a:pt x="941" y="3251"/>
                    </a:cubicBezTo>
                    <a:lnTo>
                      <a:pt x="1132" y="203"/>
                    </a:lnTo>
                    <a:cubicBezTo>
                      <a:pt x="1132" y="155"/>
                      <a:pt x="1120" y="96"/>
                      <a:pt x="1072" y="60"/>
                    </a:cubicBezTo>
                    <a:cubicBezTo>
                      <a:pt x="1048" y="36"/>
                      <a:pt x="1001" y="1"/>
                      <a:pt x="9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82" name="Google Shape;1182;p44"/>
              <p:cNvSpPr/>
              <p:nvPr/>
            </p:nvSpPr>
            <p:spPr>
              <a:xfrm>
                <a:off x="2027487" y="3009992"/>
                <a:ext cx="36029" cy="3602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345"/>
                    </a:moveTo>
                    <a:cubicBezTo>
                      <a:pt x="691" y="345"/>
                      <a:pt x="775" y="429"/>
                      <a:pt x="775" y="548"/>
                    </a:cubicBezTo>
                    <a:cubicBezTo>
                      <a:pt x="775" y="667"/>
                      <a:pt x="691" y="762"/>
                      <a:pt x="572" y="762"/>
                    </a:cubicBezTo>
                    <a:cubicBezTo>
                      <a:pt x="453" y="762"/>
                      <a:pt x="358" y="667"/>
                      <a:pt x="358" y="548"/>
                    </a:cubicBezTo>
                    <a:cubicBezTo>
                      <a:pt x="358" y="429"/>
                      <a:pt x="453" y="345"/>
                      <a:pt x="572" y="345"/>
                    </a:cubicBezTo>
                    <a:close/>
                    <a:moveTo>
                      <a:pt x="572" y="0"/>
                    </a:moveTo>
                    <a:cubicBezTo>
                      <a:pt x="263" y="0"/>
                      <a:pt x="1" y="250"/>
                      <a:pt x="1" y="572"/>
                    </a:cubicBezTo>
                    <a:cubicBezTo>
                      <a:pt x="1" y="881"/>
                      <a:pt x="263" y="1131"/>
                      <a:pt x="572" y="1131"/>
                    </a:cubicBezTo>
                    <a:cubicBezTo>
                      <a:pt x="882" y="1131"/>
                      <a:pt x="1132" y="881"/>
                      <a:pt x="1132" y="572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1183" name="Google Shape;1183;p44"/>
          <p:cNvGrpSpPr/>
          <p:nvPr/>
        </p:nvGrpSpPr>
        <p:grpSpPr>
          <a:xfrm>
            <a:off x="3442048" y="1465682"/>
            <a:ext cx="2260022" cy="2733592"/>
            <a:chOff x="3499223" y="657181"/>
            <a:chExt cx="2260022" cy="2733592"/>
          </a:xfrm>
          <a:solidFill>
            <a:srgbClr val="CCECFF"/>
          </a:solidFill>
        </p:grpSpPr>
        <p:sp>
          <p:nvSpPr>
            <p:cNvPr id="1184" name="Google Shape;1184;p44"/>
            <p:cNvSpPr/>
            <p:nvPr/>
          </p:nvSpPr>
          <p:spPr>
            <a:xfrm>
              <a:off x="3499223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4" y="1"/>
                  </a:moveTo>
                  <a:cubicBezTo>
                    <a:pt x="18150" y="1"/>
                    <a:pt x="17366" y="299"/>
                    <a:pt x="16768" y="897"/>
                  </a:cubicBezTo>
                  <a:lnTo>
                    <a:pt x="1196" y="16470"/>
                  </a:lnTo>
                  <a:cubicBezTo>
                    <a:pt x="0" y="17666"/>
                    <a:pt x="0" y="19605"/>
                    <a:pt x="1196" y="20801"/>
                  </a:cubicBezTo>
                  <a:lnTo>
                    <a:pt x="16767" y="36374"/>
                  </a:lnTo>
                  <a:cubicBezTo>
                    <a:pt x="17366" y="36972"/>
                    <a:pt x="18150" y="37271"/>
                    <a:pt x="18934" y="37271"/>
                  </a:cubicBezTo>
                  <a:cubicBezTo>
                    <a:pt x="19717" y="37271"/>
                    <a:pt x="20501" y="36972"/>
                    <a:pt x="21099" y="36374"/>
                  </a:cubicBezTo>
                  <a:lnTo>
                    <a:pt x="36672" y="20801"/>
                  </a:lnTo>
                  <a:cubicBezTo>
                    <a:pt x="37868" y="19605"/>
                    <a:pt x="37868" y="17666"/>
                    <a:pt x="36672" y="16470"/>
                  </a:cubicBezTo>
                  <a:lnTo>
                    <a:pt x="21099" y="897"/>
                  </a:lnTo>
                  <a:cubicBezTo>
                    <a:pt x="20501" y="299"/>
                    <a:pt x="19717" y="1"/>
                    <a:pt x="189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MX" sz="1200" dirty="0" smtClean="0">
                  <a:solidFill>
                    <a:schemeClr val="tx1"/>
                  </a:solidFill>
                </a:rPr>
                <a:t>Capacidad </a:t>
              </a:r>
              <a:r>
                <a:rPr lang="es-MX" sz="1200" dirty="0">
                  <a:solidFill>
                    <a:schemeClr val="tx1"/>
                  </a:solidFill>
                </a:rPr>
                <a:t>para realizar el servicio </a:t>
              </a:r>
              <a:r>
                <a:rPr lang="es-MX" sz="1200" dirty="0" smtClean="0">
                  <a:solidFill>
                    <a:schemeClr val="tx1"/>
                  </a:solidFill>
                </a:rPr>
                <a:t>prometido</a:t>
              </a:r>
              <a:endParaRPr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85" name="Google Shape;1185;p44"/>
            <p:cNvSpPr txBox="1"/>
            <p:nvPr/>
          </p:nvSpPr>
          <p:spPr>
            <a:xfrm>
              <a:off x="3868821" y="657181"/>
              <a:ext cx="1520700" cy="32589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s-EC" sz="1200" b="1" dirty="0" smtClean="0">
                  <a:solidFill>
                    <a:schemeClr val="tx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Fiabilidad</a:t>
              </a:r>
              <a:endParaRPr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187" name="Google Shape;1187;p44"/>
            <p:cNvGrpSpPr/>
            <p:nvPr/>
          </p:nvGrpSpPr>
          <p:grpSpPr>
            <a:xfrm>
              <a:off x="4448993" y="1545820"/>
              <a:ext cx="360356" cy="343462"/>
              <a:chOff x="6870193" y="2295620"/>
              <a:chExt cx="360356" cy="343462"/>
            </a:xfrm>
            <a:grpFill/>
          </p:grpSpPr>
          <p:sp>
            <p:nvSpPr>
              <p:cNvPr id="1188" name="Google Shape;1188;p44"/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89" name="Google Shape;1189;p44"/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1190" name="Google Shape;1190;p44"/>
          <p:cNvGrpSpPr/>
          <p:nvPr/>
        </p:nvGrpSpPr>
        <p:grpSpPr>
          <a:xfrm>
            <a:off x="4777908" y="3313617"/>
            <a:ext cx="2259962" cy="2748980"/>
            <a:chOff x="4835083" y="2505116"/>
            <a:chExt cx="2259962" cy="2748980"/>
          </a:xfrm>
          <a:solidFill>
            <a:srgbClr val="FFFFCC"/>
          </a:solidFill>
        </p:grpSpPr>
        <p:sp>
          <p:nvSpPr>
            <p:cNvPr id="1191" name="Google Shape;1191;p44"/>
            <p:cNvSpPr/>
            <p:nvPr/>
          </p:nvSpPr>
          <p:spPr>
            <a:xfrm>
              <a:off x="4835083" y="2505116"/>
              <a:ext cx="2259962" cy="2224393"/>
            </a:xfrm>
            <a:custGeom>
              <a:avLst/>
              <a:gdLst/>
              <a:ahLst/>
              <a:cxnLst/>
              <a:rect l="l" t="t" r="r" b="b"/>
              <a:pathLst>
                <a:path w="37868" h="37272" extrusionOk="0">
                  <a:moveTo>
                    <a:pt x="18935" y="1"/>
                  </a:moveTo>
                  <a:cubicBezTo>
                    <a:pt x="18151" y="1"/>
                    <a:pt x="17367" y="300"/>
                    <a:pt x="16769" y="898"/>
                  </a:cubicBezTo>
                  <a:lnTo>
                    <a:pt x="1196" y="16471"/>
                  </a:lnTo>
                  <a:cubicBezTo>
                    <a:pt x="0" y="17667"/>
                    <a:pt x="0" y="19606"/>
                    <a:pt x="1196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2" y="36973"/>
                    <a:pt x="21100" y="36375"/>
                  </a:cubicBezTo>
                  <a:lnTo>
                    <a:pt x="36672" y="20802"/>
                  </a:lnTo>
                  <a:cubicBezTo>
                    <a:pt x="37867" y="19606"/>
                    <a:pt x="37867" y="17667"/>
                    <a:pt x="36672" y="16471"/>
                  </a:cubicBezTo>
                  <a:lnTo>
                    <a:pt x="21100" y="898"/>
                  </a:lnTo>
                  <a:cubicBezTo>
                    <a:pt x="20502" y="300"/>
                    <a:pt x="19719" y="1"/>
                    <a:pt x="189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1200" dirty="0" smtClean="0">
                  <a:solidFill>
                    <a:schemeClr val="tx1"/>
                  </a:solidFill>
                </a:rPr>
                <a:t>Conocimiento </a:t>
              </a:r>
              <a:r>
                <a:rPr lang="es-MX" sz="1200" dirty="0">
                  <a:solidFill>
                    <a:schemeClr val="tx1"/>
                  </a:solidFill>
                </a:rPr>
                <a:t>y cortesía de los </a:t>
              </a:r>
              <a:r>
                <a:rPr lang="es-MX" sz="1200" dirty="0" smtClean="0">
                  <a:solidFill>
                    <a:schemeClr val="tx1"/>
                  </a:solidFill>
                </a:rPr>
                <a:t>empleados, la capacidad </a:t>
              </a:r>
              <a:r>
                <a:rPr lang="es-MX" sz="1200" dirty="0">
                  <a:solidFill>
                    <a:schemeClr val="tx1"/>
                  </a:solidFill>
                </a:rPr>
                <a:t>para inspirar confianza y seguridad</a:t>
              </a:r>
              <a:endParaRPr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92" name="Google Shape;1192;p44"/>
            <p:cNvSpPr txBox="1"/>
            <p:nvPr/>
          </p:nvSpPr>
          <p:spPr>
            <a:xfrm>
              <a:off x="5242728" y="4897094"/>
              <a:ext cx="1520700" cy="35700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s-EC" sz="1200" b="1" dirty="0" smtClean="0">
                  <a:solidFill>
                    <a:schemeClr val="tx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Seguridad</a:t>
              </a:r>
              <a:endParaRPr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194" name="Google Shape;1194;p44"/>
            <p:cNvGrpSpPr/>
            <p:nvPr/>
          </p:nvGrpSpPr>
          <p:grpSpPr>
            <a:xfrm>
              <a:off x="5845680" y="2832462"/>
              <a:ext cx="238770" cy="371841"/>
              <a:chOff x="2722090" y="2890162"/>
              <a:chExt cx="238770" cy="371841"/>
            </a:xfrm>
            <a:grpFill/>
          </p:grpSpPr>
          <p:sp>
            <p:nvSpPr>
              <p:cNvPr id="1195" name="Google Shape;1195;p44"/>
              <p:cNvSpPr/>
              <p:nvPr/>
            </p:nvSpPr>
            <p:spPr>
              <a:xfrm>
                <a:off x="2722090" y="2890162"/>
                <a:ext cx="238770" cy="371841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1683" extrusionOk="0">
                    <a:moveTo>
                      <a:pt x="3835" y="372"/>
                    </a:moveTo>
                    <a:lnTo>
                      <a:pt x="3966" y="419"/>
                    </a:lnTo>
                    <a:cubicBezTo>
                      <a:pt x="4132" y="491"/>
                      <a:pt x="4251" y="634"/>
                      <a:pt x="4347" y="848"/>
                    </a:cubicBezTo>
                    <a:cubicBezTo>
                      <a:pt x="4168" y="812"/>
                      <a:pt x="4001" y="788"/>
                      <a:pt x="3835" y="777"/>
                    </a:cubicBezTo>
                    <a:lnTo>
                      <a:pt x="3835" y="372"/>
                    </a:lnTo>
                    <a:close/>
                    <a:moveTo>
                      <a:pt x="6609" y="9135"/>
                    </a:moveTo>
                    <a:cubicBezTo>
                      <a:pt x="6716" y="9135"/>
                      <a:pt x="6799" y="9230"/>
                      <a:pt x="6799" y="9337"/>
                    </a:cubicBezTo>
                    <a:lnTo>
                      <a:pt x="6799" y="9528"/>
                    </a:lnTo>
                    <a:lnTo>
                      <a:pt x="6609" y="9528"/>
                    </a:lnTo>
                    <a:cubicBezTo>
                      <a:pt x="6513" y="9528"/>
                      <a:pt x="6442" y="9599"/>
                      <a:pt x="6442" y="9694"/>
                    </a:cubicBezTo>
                    <a:cubicBezTo>
                      <a:pt x="6442" y="9778"/>
                      <a:pt x="6513" y="9849"/>
                      <a:pt x="6609" y="9849"/>
                    </a:cubicBezTo>
                    <a:lnTo>
                      <a:pt x="6978" y="9849"/>
                    </a:lnTo>
                    <a:cubicBezTo>
                      <a:pt x="7085" y="9849"/>
                      <a:pt x="7168" y="9944"/>
                      <a:pt x="7168" y="10040"/>
                    </a:cubicBezTo>
                    <a:lnTo>
                      <a:pt x="7168" y="11147"/>
                    </a:lnTo>
                    <a:cubicBezTo>
                      <a:pt x="7156" y="11266"/>
                      <a:pt x="7073" y="11361"/>
                      <a:pt x="6966" y="11361"/>
                    </a:cubicBezTo>
                    <a:lnTo>
                      <a:pt x="1477" y="11361"/>
                    </a:lnTo>
                    <a:cubicBezTo>
                      <a:pt x="1370" y="11361"/>
                      <a:pt x="1275" y="11266"/>
                      <a:pt x="1275" y="11159"/>
                    </a:cubicBezTo>
                    <a:lnTo>
                      <a:pt x="1275" y="10063"/>
                    </a:lnTo>
                    <a:cubicBezTo>
                      <a:pt x="1275" y="9956"/>
                      <a:pt x="1370" y="9873"/>
                      <a:pt x="1477" y="9873"/>
                    </a:cubicBezTo>
                    <a:lnTo>
                      <a:pt x="5859" y="9873"/>
                    </a:lnTo>
                    <a:cubicBezTo>
                      <a:pt x="5954" y="9873"/>
                      <a:pt x="6025" y="9790"/>
                      <a:pt x="6025" y="9706"/>
                    </a:cubicBezTo>
                    <a:cubicBezTo>
                      <a:pt x="6025" y="9611"/>
                      <a:pt x="5954" y="9540"/>
                      <a:pt x="5859" y="9540"/>
                    </a:cubicBezTo>
                    <a:lnTo>
                      <a:pt x="1656" y="9540"/>
                    </a:lnTo>
                    <a:lnTo>
                      <a:pt x="1656" y="9337"/>
                    </a:lnTo>
                    <a:cubicBezTo>
                      <a:pt x="1656" y="9230"/>
                      <a:pt x="1739" y="9135"/>
                      <a:pt x="1846" y="9135"/>
                    </a:cubicBezTo>
                    <a:close/>
                    <a:moveTo>
                      <a:pt x="3739" y="1"/>
                    </a:moveTo>
                    <a:cubicBezTo>
                      <a:pt x="3703" y="1"/>
                      <a:pt x="3678" y="3"/>
                      <a:pt x="3668" y="3"/>
                    </a:cubicBezTo>
                    <a:cubicBezTo>
                      <a:pt x="3585" y="15"/>
                      <a:pt x="3513" y="74"/>
                      <a:pt x="3513" y="157"/>
                    </a:cubicBezTo>
                    <a:lnTo>
                      <a:pt x="3513" y="729"/>
                    </a:lnTo>
                    <a:cubicBezTo>
                      <a:pt x="3438" y="725"/>
                      <a:pt x="3373" y="724"/>
                      <a:pt x="3319" y="724"/>
                    </a:cubicBezTo>
                    <a:cubicBezTo>
                      <a:pt x="3210" y="724"/>
                      <a:pt x="3144" y="729"/>
                      <a:pt x="3120" y="729"/>
                    </a:cubicBezTo>
                    <a:cubicBezTo>
                      <a:pt x="3037" y="729"/>
                      <a:pt x="2954" y="812"/>
                      <a:pt x="2954" y="908"/>
                    </a:cubicBezTo>
                    <a:cubicBezTo>
                      <a:pt x="2954" y="991"/>
                      <a:pt x="3049" y="1074"/>
                      <a:pt x="3132" y="1074"/>
                    </a:cubicBezTo>
                    <a:cubicBezTo>
                      <a:pt x="3135" y="1074"/>
                      <a:pt x="3172" y="1073"/>
                      <a:pt x="3236" y="1073"/>
                    </a:cubicBezTo>
                    <a:cubicBezTo>
                      <a:pt x="3649" y="1073"/>
                      <a:pt x="5188" y="1135"/>
                      <a:pt x="6156" y="2062"/>
                    </a:cubicBezTo>
                    <a:cubicBezTo>
                      <a:pt x="6704" y="2586"/>
                      <a:pt x="6978" y="3301"/>
                      <a:pt x="6978" y="4194"/>
                    </a:cubicBezTo>
                    <a:cubicBezTo>
                      <a:pt x="6978" y="5158"/>
                      <a:pt x="6764" y="5753"/>
                      <a:pt x="6549" y="6408"/>
                    </a:cubicBezTo>
                    <a:cubicBezTo>
                      <a:pt x="6323" y="7063"/>
                      <a:pt x="6085" y="7742"/>
                      <a:pt x="6073" y="8778"/>
                    </a:cubicBezTo>
                    <a:lnTo>
                      <a:pt x="2120" y="8778"/>
                    </a:lnTo>
                    <a:cubicBezTo>
                      <a:pt x="2084" y="8694"/>
                      <a:pt x="2025" y="8492"/>
                      <a:pt x="2025" y="8218"/>
                    </a:cubicBezTo>
                    <a:cubicBezTo>
                      <a:pt x="2025" y="7766"/>
                      <a:pt x="2299" y="6730"/>
                      <a:pt x="4168" y="4860"/>
                    </a:cubicBezTo>
                    <a:cubicBezTo>
                      <a:pt x="4227" y="4801"/>
                      <a:pt x="4227" y="4729"/>
                      <a:pt x="4192" y="4658"/>
                    </a:cubicBezTo>
                    <a:cubicBezTo>
                      <a:pt x="4157" y="4606"/>
                      <a:pt x="4109" y="4573"/>
                      <a:pt x="4058" y="4573"/>
                    </a:cubicBezTo>
                    <a:cubicBezTo>
                      <a:pt x="4040" y="4573"/>
                      <a:pt x="4020" y="4577"/>
                      <a:pt x="4001" y="4587"/>
                    </a:cubicBezTo>
                    <a:cubicBezTo>
                      <a:pt x="4001" y="4587"/>
                      <a:pt x="3902" y="4611"/>
                      <a:pt x="3741" y="4611"/>
                    </a:cubicBezTo>
                    <a:cubicBezTo>
                      <a:pt x="3530" y="4611"/>
                      <a:pt x="3214" y="4569"/>
                      <a:pt x="2882" y="4372"/>
                    </a:cubicBezTo>
                    <a:cubicBezTo>
                      <a:pt x="2803" y="4328"/>
                      <a:pt x="2715" y="4306"/>
                      <a:pt x="2627" y="4306"/>
                    </a:cubicBezTo>
                    <a:cubicBezTo>
                      <a:pt x="2503" y="4306"/>
                      <a:pt x="2379" y="4348"/>
                      <a:pt x="2275" y="4432"/>
                    </a:cubicBezTo>
                    <a:cubicBezTo>
                      <a:pt x="2058" y="4611"/>
                      <a:pt x="1655" y="4842"/>
                      <a:pt x="1053" y="4842"/>
                    </a:cubicBezTo>
                    <a:cubicBezTo>
                      <a:pt x="895" y="4842"/>
                      <a:pt x="723" y="4826"/>
                      <a:pt x="537" y="4789"/>
                    </a:cubicBezTo>
                    <a:lnTo>
                      <a:pt x="382" y="4075"/>
                    </a:lnTo>
                    <a:lnTo>
                      <a:pt x="2156" y="2301"/>
                    </a:lnTo>
                    <a:cubicBezTo>
                      <a:pt x="2180" y="2277"/>
                      <a:pt x="2203" y="2229"/>
                      <a:pt x="2203" y="2193"/>
                    </a:cubicBezTo>
                    <a:lnTo>
                      <a:pt x="2203" y="1967"/>
                    </a:lnTo>
                    <a:cubicBezTo>
                      <a:pt x="2203" y="1860"/>
                      <a:pt x="2275" y="1789"/>
                      <a:pt x="2382" y="1777"/>
                    </a:cubicBezTo>
                    <a:cubicBezTo>
                      <a:pt x="2501" y="1764"/>
                      <a:pt x="2692" y="1750"/>
                      <a:pt x="2929" y="1750"/>
                    </a:cubicBezTo>
                    <a:cubicBezTo>
                      <a:pt x="3355" y="1750"/>
                      <a:pt x="3928" y="1796"/>
                      <a:pt x="4501" y="1979"/>
                    </a:cubicBezTo>
                    <a:cubicBezTo>
                      <a:pt x="4522" y="1987"/>
                      <a:pt x="4544" y="1991"/>
                      <a:pt x="4565" y="1991"/>
                    </a:cubicBezTo>
                    <a:cubicBezTo>
                      <a:pt x="4639" y="1991"/>
                      <a:pt x="4706" y="1943"/>
                      <a:pt x="4716" y="1860"/>
                    </a:cubicBezTo>
                    <a:cubicBezTo>
                      <a:pt x="4739" y="1777"/>
                      <a:pt x="4704" y="1670"/>
                      <a:pt x="4597" y="1658"/>
                    </a:cubicBezTo>
                    <a:cubicBezTo>
                      <a:pt x="3956" y="1457"/>
                      <a:pt x="3315" y="1408"/>
                      <a:pt x="2856" y="1408"/>
                    </a:cubicBezTo>
                    <a:cubicBezTo>
                      <a:pt x="2632" y="1408"/>
                      <a:pt x="2451" y="1420"/>
                      <a:pt x="2334" y="1431"/>
                    </a:cubicBezTo>
                    <a:cubicBezTo>
                      <a:pt x="2049" y="1455"/>
                      <a:pt x="1846" y="1681"/>
                      <a:pt x="1846" y="1967"/>
                    </a:cubicBezTo>
                    <a:lnTo>
                      <a:pt x="1846" y="2110"/>
                    </a:lnTo>
                    <a:lnTo>
                      <a:pt x="60" y="3896"/>
                    </a:lnTo>
                    <a:cubicBezTo>
                      <a:pt x="13" y="3944"/>
                      <a:pt x="1" y="4003"/>
                      <a:pt x="13" y="4051"/>
                    </a:cubicBezTo>
                    <a:lnTo>
                      <a:pt x="191" y="4956"/>
                    </a:lnTo>
                    <a:cubicBezTo>
                      <a:pt x="203" y="5015"/>
                      <a:pt x="251" y="5075"/>
                      <a:pt x="310" y="5087"/>
                    </a:cubicBezTo>
                    <a:cubicBezTo>
                      <a:pt x="569" y="5151"/>
                      <a:pt x="806" y="5178"/>
                      <a:pt x="1022" y="5178"/>
                    </a:cubicBezTo>
                    <a:cubicBezTo>
                      <a:pt x="1722" y="5178"/>
                      <a:pt x="2199" y="4897"/>
                      <a:pt x="2453" y="4706"/>
                    </a:cubicBezTo>
                    <a:cubicBezTo>
                      <a:pt x="2497" y="4669"/>
                      <a:pt x="2550" y="4655"/>
                      <a:pt x="2598" y="4655"/>
                    </a:cubicBezTo>
                    <a:cubicBezTo>
                      <a:pt x="2628" y="4655"/>
                      <a:pt x="2657" y="4661"/>
                      <a:pt x="2680" y="4670"/>
                    </a:cubicBezTo>
                    <a:cubicBezTo>
                      <a:pt x="3001" y="4872"/>
                      <a:pt x="3335" y="4932"/>
                      <a:pt x="3573" y="4944"/>
                    </a:cubicBezTo>
                    <a:cubicBezTo>
                      <a:pt x="1977" y="6611"/>
                      <a:pt x="1632" y="7635"/>
                      <a:pt x="1632" y="8218"/>
                    </a:cubicBezTo>
                    <a:cubicBezTo>
                      <a:pt x="1632" y="8456"/>
                      <a:pt x="1680" y="8647"/>
                      <a:pt x="1727" y="8778"/>
                    </a:cubicBezTo>
                    <a:cubicBezTo>
                      <a:pt x="1465" y="8825"/>
                      <a:pt x="1275" y="9051"/>
                      <a:pt x="1275" y="9313"/>
                    </a:cubicBezTo>
                    <a:lnTo>
                      <a:pt x="1275" y="9540"/>
                    </a:lnTo>
                    <a:cubicBezTo>
                      <a:pt x="1072" y="9611"/>
                      <a:pt x="906" y="9801"/>
                      <a:pt x="906" y="10040"/>
                    </a:cubicBezTo>
                    <a:lnTo>
                      <a:pt x="906" y="11147"/>
                    </a:lnTo>
                    <a:cubicBezTo>
                      <a:pt x="906" y="11445"/>
                      <a:pt x="1144" y="11683"/>
                      <a:pt x="1441" y="11683"/>
                    </a:cubicBezTo>
                    <a:lnTo>
                      <a:pt x="6930" y="11683"/>
                    </a:lnTo>
                    <a:cubicBezTo>
                      <a:pt x="7228" y="11683"/>
                      <a:pt x="7466" y="11445"/>
                      <a:pt x="7466" y="11147"/>
                    </a:cubicBezTo>
                    <a:lnTo>
                      <a:pt x="7466" y="10040"/>
                    </a:lnTo>
                    <a:cubicBezTo>
                      <a:pt x="7502" y="9825"/>
                      <a:pt x="7347" y="9611"/>
                      <a:pt x="7145" y="9551"/>
                    </a:cubicBezTo>
                    <a:lnTo>
                      <a:pt x="7145" y="9337"/>
                    </a:lnTo>
                    <a:cubicBezTo>
                      <a:pt x="7145" y="9039"/>
                      <a:pt x="6906" y="8801"/>
                      <a:pt x="6609" y="8801"/>
                    </a:cubicBezTo>
                    <a:lnTo>
                      <a:pt x="6418" y="8801"/>
                    </a:lnTo>
                    <a:cubicBezTo>
                      <a:pt x="6442" y="7801"/>
                      <a:pt x="6656" y="7158"/>
                      <a:pt x="6871" y="6527"/>
                    </a:cubicBezTo>
                    <a:cubicBezTo>
                      <a:pt x="7097" y="5896"/>
                      <a:pt x="7323" y="5229"/>
                      <a:pt x="7323" y="4206"/>
                    </a:cubicBezTo>
                    <a:cubicBezTo>
                      <a:pt x="7323" y="3229"/>
                      <a:pt x="7014" y="2420"/>
                      <a:pt x="6394" y="1824"/>
                    </a:cubicBezTo>
                    <a:cubicBezTo>
                      <a:pt x="5906" y="1372"/>
                      <a:pt x="5299" y="1098"/>
                      <a:pt x="4751" y="931"/>
                    </a:cubicBezTo>
                    <a:cubicBezTo>
                      <a:pt x="4632" y="431"/>
                      <a:pt x="4358" y="205"/>
                      <a:pt x="4156" y="98"/>
                    </a:cubicBezTo>
                    <a:cubicBezTo>
                      <a:pt x="3986" y="13"/>
                      <a:pt x="3828" y="1"/>
                      <a:pt x="3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96" name="Google Shape;1196;p44"/>
              <p:cNvSpPr/>
              <p:nvPr/>
            </p:nvSpPr>
            <p:spPr>
              <a:xfrm>
                <a:off x="2882023" y="2951111"/>
                <a:ext cx="21993" cy="16837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9" extrusionOk="0">
                    <a:moveTo>
                      <a:pt x="202" y="0"/>
                    </a:moveTo>
                    <a:cubicBezTo>
                      <a:pt x="138" y="0"/>
                      <a:pt x="81" y="30"/>
                      <a:pt x="48" y="88"/>
                    </a:cubicBezTo>
                    <a:cubicBezTo>
                      <a:pt x="0" y="183"/>
                      <a:pt x="36" y="290"/>
                      <a:pt x="119" y="338"/>
                    </a:cubicBezTo>
                    <a:cubicBezTo>
                      <a:pt x="215" y="374"/>
                      <a:pt x="298" y="433"/>
                      <a:pt x="393" y="493"/>
                    </a:cubicBezTo>
                    <a:cubicBezTo>
                      <a:pt x="417" y="517"/>
                      <a:pt x="453" y="528"/>
                      <a:pt x="476" y="528"/>
                    </a:cubicBezTo>
                    <a:cubicBezTo>
                      <a:pt x="536" y="528"/>
                      <a:pt x="584" y="493"/>
                      <a:pt x="631" y="457"/>
                    </a:cubicBezTo>
                    <a:cubicBezTo>
                      <a:pt x="691" y="362"/>
                      <a:pt x="655" y="255"/>
                      <a:pt x="584" y="195"/>
                    </a:cubicBezTo>
                    <a:cubicBezTo>
                      <a:pt x="488" y="136"/>
                      <a:pt x="393" y="76"/>
                      <a:pt x="286" y="16"/>
                    </a:cubicBezTo>
                    <a:cubicBezTo>
                      <a:pt x="257" y="6"/>
                      <a:pt x="229" y="0"/>
                      <a:pt x="2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97" name="Google Shape;1197;p44"/>
              <p:cNvSpPr/>
              <p:nvPr/>
            </p:nvSpPr>
            <p:spPr>
              <a:xfrm>
                <a:off x="2804332" y="2960341"/>
                <a:ext cx="11012" cy="1594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01" extrusionOk="0">
                    <a:moveTo>
                      <a:pt x="167" y="0"/>
                    </a:moveTo>
                    <a:cubicBezTo>
                      <a:pt x="84" y="0"/>
                      <a:pt x="0" y="72"/>
                      <a:pt x="0" y="167"/>
                    </a:cubicBezTo>
                    <a:lnTo>
                      <a:pt x="0" y="346"/>
                    </a:lnTo>
                    <a:cubicBezTo>
                      <a:pt x="0" y="429"/>
                      <a:pt x="84" y="500"/>
                      <a:pt x="167" y="500"/>
                    </a:cubicBezTo>
                    <a:cubicBezTo>
                      <a:pt x="262" y="500"/>
                      <a:pt x="334" y="429"/>
                      <a:pt x="334" y="346"/>
                    </a:cubicBezTo>
                    <a:lnTo>
                      <a:pt x="334" y="167"/>
                    </a:lnTo>
                    <a:cubicBezTo>
                      <a:pt x="346" y="72"/>
                      <a:pt x="274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1198" name="Google Shape;1198;p44"/>
          <p:cNvGrpSpPr/>
          <p:nvPr/>
        </p:nvGrpSpPr>
        <p:grpSpPr>
          <a:xfrm>
            <a:off x="6113709" y="1515339"/>
            <a:ext cx="2260022" cy="2683935"/>
            <a:chOff x="6170884" y="706838"/>
            <a:chExt cx="2260022" cy="268393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99" name="Google Shape;1199;p44"/>
            <p:cNvSpPr/>
            <p:nvPr/>
          </p:nvSpPr>
          <p:spPr>
            <a:xfrm>
              <a:off x="7290641" y="1494574"/>
              <a:ext cx="20508" cy="5124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6170884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1" y="1"/>
                    <a:pt x="17367" y="299"/>
                    <a:pt x="16769" y="897"/>
                  </a:cubicBezTo>
                  <a:lnTo>
                    <a:pt x="1197" y="16470"/>
                  </a:lnTo>
                  <a:cubicBezTo>
                    <a:pt x="0" y="17666"/>
                    <a:pt x="0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3" y="20801"/>
                  </a:lnTo>
                  <a:cubicBezTo>
                    <a:pt x="37869" y="19605"/>
                    <a:pt x="37869" y="17666"/>
                    <a:pt x="36673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1200" dirty="0" smtClean="0">
                  <a:solidFill>
                    <a:schemeClr val="tx1"/>
                  </a:solidFill>
                </a:rPr>
                <a:t>Disposición </a:t>
              </a:r>
              <a:r>
                <a:rPr lang="es-MX" sz="1200" dirty="0">
                  <a:solidFill>
                    <a:schemeClr val="tx1"/>
                  </a:solidFill>
                </a:rPr>
                <a:t>de ayudar a los clientes y </a:t>
              </a:r>
              <a:r>
                <a:rPr lang="es-MX" sz="1200" dirty="0" smtClean="0">
                  <a:solidFill>
                    <a:schemeClr val="tx1"/>
                  </a:solidFill>
                </a:rPr>
                <a:t>dar </a:t>
              </a:r>
              <a:r>
                <a:rPr lang="es-MX" sz="1200" dirty="0">
                  <a:solidFill>
                    <a:schemeClr val="tx1"/>
                  </a:solidFill>
                </a:rPr>
                <a:t>un servicio </a:t>
              </a:r>
              <a:r>
                <a:rPr lang="es-MX" sz="1200" dirty="0" smtClean="0">
                  <a:solidFill>
                    <a:schemeClr val="tx1"/>
                  </a:solidFill>
                </a:rPr>
                <a:t>rápido.  </a:t>
              </a:r>
              <a:endParaRPr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01" name="Google Shape;1201;p44"/>
            <p:cNvSpPr txBox="1"/>
            <p:nvPr/>
          </p:nvSpPr>
          <p:spPr>
            <a:xfrm>
              <a:off x="6241665" y="706838"/>
              <a:ext cx="1982480" cy="31637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s-EC" sz="1200" b="1" dirty="0" smtClean="0">
                  <a:solidFill>
                    <a:schemeClr val="tx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Capacidad de respuesta</a:t>
              </a:r>
              <a:endParaRPr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203" name="Google Shape;1203;p44"/>
            <p:cNvGrpSpPr/>
            <p:nvPr/>
          </p:nvGrpSpPr>
          <p:grpSpPr>
            <a:xfrm>
              <a:off x="7139068" y="1565957"/>
              <a:ext cx="323654" cy="303189"/>
              <a:chOff x="8006505" y="3390044"/>
              <a:chExt cx="323654" cy="303189"/>
            </a:xfrm>
            <a:grpFill/>
          </p:grpSpPr>
          <p:sp>
            <p:nvSpPr>
              <p:cNvPr id="1204" name="Google Shape;1204;p44"/>
              <p:cNvSpPr/>
              <p:nvPr/>
            </p:nvSpPr>
            <p:spPr>
              <a:xfrm>
                <a:off x="8006505" y="3390044"/>
                <a:ext cx="323654" cy="303189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9526" extrusionOk="0">
                    <a:moveTo>
                      <a:pt x="5358" y="322"/>
                    </a:moveTo>
                    <a:cubicBezTo>
                      <a:pt x="5704" y="322"/>
                      <a:pt x="5965" y="608"/>
                      <a:pt x="5965" y="930"/>
                    </a:cubicBezTo>
                    <a:lnTo>
                      <a:pt x="5965" y="1311"/>
                    </a:lnTo>
                    <a:cubicBezTo>
                      <a:pt x="5965" y="1584"/>
                      <a:pt x="6192" y="1811"/>
                      <a:pt x="6477" y="1811"/>
                    </a:cubicBezTo>
                    <a:lnTo>
                      <a:pt x="6620" y="1811"/>
                    </a:lnTo>
                    <a:cubicBezTo>
                      <a:pt x="6727" y="1811"/>
                      <a:pt x="6811" y="1906"/>
                      <a:pt x="6811" y="2001"/>
                    </a:cubicBezTo>
                    <a:lnTo>
                      <a:pt x="6811" y="3013"/>
                    </a:lnTo>
                    <a:cubicBezTo>
                      <a:pt x="6811" y="3120"/>
                      <a:pt x="6727" y="3204"/>
                      <a:pt x="6620" y="3204"/>
                    </a:cubicBezTo>
                    <a:lnTo>
                      <a:pt x="3465" y="3204"/>
                    </a:lnTo>
                    <a:cubicBezTo>
                      <a:pt x="3358" y="3204"/>
                      <a:pt x="3275" y="3120"/>
                      <a:pt x="3275" y="3013"/>
                    </a:cubicBezTo>
                    <a:lnTo>
                      <a:pt x="3322" y="2001"/>
                    </a:lnTo>
                    <a:cubicBezTo>
                      <a:pt x="3322" y="1894"/>
                      <a:pt x="3406" y="1811"/>
                      <a:pt x="3513" y="1811"/>
                    </a:cubicBezTo>
                    <a:lnTo>
                      <a:pt x="3656" y="1811"/>
                    </a:lnTo>
                    <a:cubicBezTo>
                      <a:pt x="3941" y="1811"/>
                      <a:pt x="4168" y="1584"/>
                      <a:pt x="4168" y="1311"/>
                    </a:cubicBezTo>
                    <a:lnTo>
                      <a:pt x="4168" y="930"/>
                    </a:lnTo>
                    <a:cubicBezTo>
                      <a:pt x="4168" y="596"/>
                      <a:pt x="4453" y="322"/>
                      <a:pt x="4775" y="322"/>
                    </a:cubicBezTo>
                    <a:close/>
                    <a:moveTo>
                      <a:pt x="9275" y="2239"/>
                    </a:moveTo>
                    <a:cubicBezTo>
                      <a:pt x="9585" y="2239"/>
                      <a:pt x="9847" y="2501"/>
                      <a:pt x="9847" y="2823"/>
                    </a:cubicBezTo>
                    <a:lnTo>
                      <a:pt x="9835" y="8633"/>
                    </a:lnTo>
                    <a:cubicBezTo>
                      <a:pt x="9835" y="8943"/>
                      <a:pt x="9585" y="9204"/>
                      <a:pt x="9252" y="9204"/>
                    </a:cubicBezTo>
                    <a:lnTo>
                      <a:pt x="881" y="9204"/>
                    </a:lnTo>
                    <a:cubicBezTo>
                      <a:pt x="560" y="9204"/>
                      <a:pt x="298" y="8954"/>
                      <a:pt x="298" y="8633"/>
                    </a:cubicBezTo>
                    <a:lnTo>
                      <a:pt x="298" y="2823"/>
                    </a:lnTo>
                    <a:cubicBezTo>
                      <a:pt x="298" y="2513"/>
                      <a:pt x="548" y="2239"/>
                      <a:pt x="881" y="2239"/>
                    </a:cubicBezTo>
                    <a:lnTo>
                      <a:pt x="2977" y="2239"/>
                    </a:lnTo>
                    <a:lnTo>
                      <a:pt x="2977" y="2775"/>
                    </a:lnTo>
                    <a:lnTo>
                      <a:pt x="1001" y="2775"/>
                    </a:lnTo>
                    <a:cubicBezTo>
                      <a:pt x="905" y="2775"/>
                      <a:pt x="834" y="2858"/>
                      <a:pt x="834" y="2942"/>
                    </a:cubicBezTo>
                    <a:lnTo>
                      <a:pt x="834" y="8514"/>
                    </a:lnTo>
                    <a:cubicBezTo>
                      <a:pt x="834" y="8597"/>
                      <a:pt x="905" y="8669"/>
                      <a:pt x="1001" y="8669"/>
                    </a:cubicBezTo>
                    <a:lnTo>
                      <a:pt x="6418" y="8669"/>
                    </a:lnTo>
                    <a:cubicBezTo>
                      <a:pt x="6501" y="8669"/>
                      <a:pt x="6573" y="8597"/>
                      <a:pt x="6573" y="8514"/>
                    </a:cubicBezTo>
                    <a:cubicBezTo>
                      <a:pt x="6573" y="8419"/>
                      <a:pt x="6501" y="8347"/>
                      <a:pt x="6418" y="8347"/>
                    </a:cubicBezTo>
                    <a:lnTo>
                      <a:pt x="1155" y="8347"/>
                    </a:lnTo>
                    <a:lnTo>
                      <a:pt x="1155" y="3108"/>
                    </a:lnTo>
                    <a:lnTo>
                      <a:pt x="2989" y="3108"/>
                    </a:lnTo>
                    <a:cubicBezTo>
                      <a:pt x="3037" y="3347"/>
                      <a:pt x="3239" y="3537"/>
                      <a:pt x="3501" y="3537"/>
                    </a:cubicBezTo>
                    <a:lnTo>
                      <a:pt x="6656" y="3537"/>
                    </a:lnTo>
                    <a:cubicBezTo>
                      <a:pt x="6906" y="3537"/>
                      <a:pt x="7108" y="3359"/>
                      <a:pt x="7156" y="3108"/>
                    </a:cubicBezTo>
                    <a:lnTo>
                      <a:pt x="8990" y="3108"/>
                    </a:lnTo>
                    <a:lnTo>
                      <a:pt x="8990" y="8347"/>
                    </a:lnTo>
                    <a:lnTo>
                      <a:pt x="7216" y="8347"/>
                    </a:lnTo>
                    <a:cubicBezTo>
                      <a:pt x="7132" y="8347"/>
                      <a:pt x="7049" y="8419"/>
                      <a:pt x="7049" y="8514"/>
                    </a:cubicBezTo>
                    <a:cubicBezTo>
                      <a:pt x="7049" y="8597"/>
                      <a:pt x="7132" y="8669"/>
                      <a:pt x="7216" y="8669"/>
                    </a:cubicBezTo>
                    <a:lnTo>
                      <a:pt x="9156" y="8669"/>
                    </a:lnTo>
                    <a:cubicBezTo>
                      <a:pt x="9240" y="8669"/>
                      <a:pt x="9311" y="8597"/>
                      <a:pt x="9311" y="8514"/>
                    </a:cubicBezTo>
                    <a:lnTo>
                      <a:pt x="9311" y="2942"/>
                    </a:lnTo>
                    <a:cubicBezTo>
                      <a:pt x="9311" y="2858"/>
                      <a:pt x="9240" y="2775"/>
                      <a:pt x="9156" y="2775"/>
                    </a:cubicBezTo>
                    <a:lnTo>
                      <a:pt x="7168" y="2775"/>
                    </a:lnTo>
                    <a:lnTo>
                      <a:pt x="7168" y="2239"/>
                    </a:lnTo>
                    <a:close/>
                    <a:moveTo>
                      <a:pt x="4787" y="1"/>
                    </a:moveTo>
                    <a:cubicBezTo>
                      <a:pt x="4275" y="1"/>
                      <a:pt x="3858" y="418"/>
                      <a:pt x="3858" y="930"/>
                    </a:cubicBezTo>
                    <a:lnTo>
                      <a:pt x="3858" y="1311"/>
                    </a:lnTo>
                    <a:cubicBezTo>
                      <a:pt x="3858" y="1406"/>
                      <a:pt x="3763" y="1501"/>
                      <a:pt x="3656" y="1501"/>
                    </a:cubicBezTo>
                    <a:lnTo>
                      <a:pt x="3513" y="1501"/>
                    </a:lnTo>
                    <a:cubicBezTo>
                      <a:pt x="3263" y="1501"/>
                      <a:pt x="3048" y="1680"/>
                      <a:pt x="3001" y="1930"/>
                    </a:cubicBezTo>
                    <a:lnTo>
                      <a:pt x="893" y="1930"/>
                    </a:lnTo>
                    <a:cubicBezTo>
                      <a:pt x="405" y="1930"/>
                      <a:pt x="0" y="2335"/>
                      <a:pt x="0" y="2823"/>
                    </a:cubicBezTo>
                    <a:lnTo>
                      <a:pt x="0" y="8633"/>
                    </a:lnTo>
                    <a:cubicBezTo>
                      <a:pt x="0" y="9121"/>
                      <a:pt x="405" y="9526"/>
                      <a:pt x="893" y="9526"/>
                    </a:cubicBezTo>
                    <a:lnTo>
                      <a:pt x="9263" y="9526"/>
                    </a:lnTo>
                    <a:cubicBezTo>
                      <a:pt x="9764" y="9526"/>
                      <a:pt x="10156" y="9121"/>
                      <a:pt x="10156" y="8633"/>
                    </a:cubicBezTo>
                    <a:lnTo>
                      <a:pt x="10156" y="2823"/>
                    </a:lnTo>
                    <a:cubicBezTo>
                      <a:pt x="10168" y="2335"/>
                      <a:pt x="9764" y="1930"/>
                      <a:pt x="9275" y="1930"/>
                    </a:cubicBezTo>
                    <a:lnTo>
                      <a:pt x="7156" y="1930"/>
                    </a:lnTo>
                    <a:cubicBezTo>
                      <a:pt x="7108" y="1692"/>
                      <a:pt x="6906" y="1501"/>
                      <a:pt x="6656" y="1501"/>
                    </a:cubicBezTo>
                    <a:lnTo>
                      <a:pt x="6501" y="1501"/>
                    </a:lnTo>
                    <a:cubicBezTo>
                      <a:pt x="6394" y="1501"/>
                      <a:pt x="6311" y="1406"/>
                      <a:pt x="6311" y="1311"/>
                    </a:cubicBezTo>
                    <a:lnTo>
                      <a:pt x="6311" y="930"/>
                    </a:lnTo>
                    <a:cubicBezTo>
                      <a:pt x="6311" y="418"/>
                      <a:pt x="5894" y="1"/>
                      <a:pt x="5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05" name="Google Shape;1205;p44"/>
              <p:cNvSpPr/>
              <p:nvPr/>
            </p:nvSpPr>
            <p:spPr>
              <a:xfrm>
                <a:off x="8148997" y="3444247"/>
                <a:ext cx="37907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334"/>
                    </a:moveTo>
                    <a:cubicBezTo>
                      <a:pt x="750" y="334"/>
                      <a:pt x="869" y="453"/>
                      <a:pt x="869" y="596"/>
                    </a:cubicBezTo>
                    <a:cubicBezTo>
                      <a:pt x="869" y="751"/>
                      <a:pt x="750" y="870"/>
                      <a:pt x="595" y="870"/>
                    </a:cubicBezTo>
                    <a:cubicBezTo>
                      <a:pt x="453" y="870"/>
                      <a:pt x="334" y="751"/>
                      <a:pt x="334" y="596"/>
                    </a:cubicBezTo>
                    <a:cubicBezTo>
                      <a:pt x="334" y="453"/>
                      <a:pt x="453" y="334"/>
                      <a:pt x="595" y="334"/>
                    </a:cubicBezTo>
                    <a:close/>
                    <a:moveTo>
                      <a:pt x="595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5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06" name="Google Shape;1206;p44"/>
              <p:cNvSpPr/>
              <p:nvPr/>
            </p:nvSpPr>
            <p:spPr>
              <a:xfrm>
                <a:off x="8089861" y="3526871"/>
                <a:ext cx="165630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87" extrusionOk="0">
                    <a:moveTo>
                      <a:pt x="739" y="2024"/>
                    </a:moveTo>
                    <a:cubicBezTo>
                      <a:pt x="1001" y="2024"/>
                      <a:pt x="1215" y="2250"/>
                      <a:pt x="1215" y="2500"/>
                    </a:cubicBezTo>
                    <a:cubicBezTo>
                      <a:pt x="1239" y="2762"/>
                      <a:pt x="1013" y="2977"/>
                      <a:pt x="739" y="2977"/>
                    </a:cubicBezTo>
                    <a:cubicBezTo>
                      <a:pt x="477" y="2977"/>
                      <a:pt x="263" y="2750"/>
                      <a:pt x="263" y="2500"/>
                    </a:cubicBezTo>
                    <a:cubicBezTo>
                      <a:pt x="263" y="2227"/>
                      <a:pt x="489" y="2024"/>
                      <a:pt x="739" y="2024"/>
                    </a:cubicBezTo>
                    <a:close/>
                    <a:moveTo>
                      <a:pt x="4823" y="0"/>
                    </a:moveTo>
                    <a:cubicBezTo>
                      <a:pt x="4823" y="0"/>
                      <a:pt x="4811" y="0"/>
                      <a:pt x="4811" y="12"/>
                    </a:cubicBezTo>
                    <a:lnTo>
                      <a:pt x="4370" y="226"/>
                    </a:lnTo>
                    <a:cubicBezTo>
                      <a:pt x="4299" y="262"/>
                      <a:pt x="4275" y="357"/>
                      <a:pt x="4299" y="429"/>
                    </a:cubicBezTo>
                    <a:cubicBezTo>
                      <a:pt x="4334" y="481"/>
                      <a:pt x="4388" y="514"/>
                      <a:pt x="4447" y="514"/>
                    </a:cubicBezTo>
                    <a:cubicBezTo>
                      <a:pt x="4469" y="514"/>
                      <a:pt x="4491" y="510"/>
                      <a:pt x="4513" y="500"/>
                    </a:cubicBezTo>
                    <a:lnTo>
                      <a:pt x="4632" y="441"/>
                    </a:lnTo>
                    <a:lnTo>
                      <a:pt x="4632" y="441"/>
                    </a:lnTo>
                    <a:cubicBezTo>
                      <a:pt x="4418" y="1143"/>
                      <a:pt x="4049" y="1667"/>
                      <a:pt x="3537" y="1988"/>
                    </a:cubicBezTo>
                    <a:cubicBezTo>
                      <a:pt x="3037" y="2306"/>
                      <a:pt x="2479" y="2385"/>
                      <a:pt x="2070" y="2385"/>
                    </a:cubicBezTo>
                    <a:cubicBezTo>
                      <a:pt x="1866" y="2385"/>
                      <a:pt x="1699" y="2365"/>
                      <a:pt x="1596" y="2346"/>
                    </a:cubicBezTo>
                    <a:cubicBezTo>
                      <a:pt x="1537" y="1977"/>
                      <a:pt x="1191" y="1679"/>
                      <a:pt x="799" y="1679"/>
                    </a:cubicBezTo>
                    <a:cubicBezTo>
                      <a:pt x="358" y="1679"/>
                      <a:pt x="1" y="2036"/>
                      <a:pt x="1" y="2477"/>
                    </a:cubicBezTo>
                    <a:cubicBezTo>
                      <a:pt x="1" y="2929"/>
                      <a:pt x="358" y="3286"/>
                      <a:pt x="799" y="3286"/>
                    </a:cubicBezTo>
                    <a:cubicBezTo>
                      <a:pt x="1180" y="3286"/>
                      <a:pt x="1501" y="3012"/>
                      <a:pt x="1572" y="2679"/>
                    </a:cubicBezTo>
                    <a:cubicBezTo>
                      <a:pt x="1691" y="2691"/>
                      <a:pt x="1858" y="2703"/>
                      <a:pt x="2049" y="2703"/>
                    </a:cubicBezTo>
                    <a:cubicBezTo>
                      <a:pt x="2501" y="2703"/>
                      <a:pt x="3120" y="2619"/>
                      <a:pt x="3692" y="2262"/>
                    </a:cubicBezTo>
                    <a:cubicBezTo>
                      <a:pt x="4251" y="1905"/>
                      <a:pt x="4656" y="1334"/>
                      <a:pt x="4894" y="595"/>
                    </a:cubicBezTo>
                    <a:lnTo>
                      <a:pt x="4930" y="631"/>
                    </a:lnTo>
                    <a:cubicBezTo>
                      <a:pt x="4954" y="691"/>
                      <a:pt x="5013" y="726"/>
                      <a:pt x="5073" y="726"/>
                    </a:cubicBezTo>
                    <a:cubicBezTo>
                      <a:pt x="5109" y="726"/>
                      <a:pt x="5120" y="726"/>
                      <a:pt x="5144" y="714"/>
                    </a:cubicBezTo>
                    <a:cubicBezTo>
                      <a:pt x="5180" y="679"/>
                      <a:pt x="5204" y="584"/>
                      <a:pt x="5180" y="500"/>
                    </a:cubicBezTo>
                    <a:lnTo>
                      <a:pt x="4966" y="72"/>
                    </a:lnTo>
                    <a:cubicBezTo>
                      <a:pt x="4966" y="72"/>
                      <a:pt x="4966" y="60"/>
                      <a:pt x="4954" y="60"/>
                    </a:cubicBezTo>
                    <a:lnTo>
                      <a:pt x="4930" y="24"/>
                    </a:lnTo>
                    <a:lnTo>
                      <a:pt x="4906" y="12"/>
                    </a:lnTo>
                    <a:cubicBezTo>
                      <a:pt x="4906" y="12"/>
                      <a:pt x="4894" y="12"/>
                      <a:pt x="48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07" name="Google Shape;1207;p44"/>
              <p:cNvSpPr/>
              <p:nvPr/>
            </p:nvSpPr>
            <p:spPr>
              <a:xfrm>
                <a:off x="8067519" y="3519742"/>
                <a:ext cx="32241" cy="302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51" extrusionOk="0">
                    <a:moveTo>
                      <a:pt x="173" y="1"/>
                    </a:moveTo>
                    <a:cubicBezTo>
                      <a:pt x="131" y="1"/>
                      <a:pt x="90" y="16"/>
                      <a:pt x="60" y="46"/>
                    </a:cubicBezTo>
                    <a:cubicBezTo>
                      <a:pt x="0" y="105"/>
                      <a:pt x="0" y="212"/>
                      <a:pt x="60" y="272"/>
                    </a:cubicBezTo>
                    <a:lnTo>
                      <a:pt x="274" y="474"/>
                    </a:lnTo>
                    <a:lnTo>
                      <a:pt x="60" y="688"/>
                    </a:lnTo>
                    <a:cubicBezTo>
                      <a:pt x="0" y="748"/>
                      <a:pt x="0" y="843"/>
                      <a:pt x="60" y="903"/>
                    </a:cubicBezTo>
                    <a:cubicBezTo>
                      <a:pt x="96" y="938"/>
                      <a:pt x="131" y="950"/>
                      <a:pt x="179" y="950"/>
                    </a:cubicBezTo>
                    <a:cubicBezTo>
                      <a:pt x="227" y="950"/>
                      <a:pt x="274" y="938"/>
                      <a:pt x="298" y="903"/>
                    </a:cubicBezTo>
                    <a:lnTo>
                      <a:pt x="512" y="700"/>
                    </a:lnTo>
                    <a:lnTo>
                      <a:pt x="715" y="903"/>
                    </a:lnTo>
                    <a:cubicBezTo>
                      <a:pt x="750" y="938"/>
                      <a:pt x="786" y="950"/>
                      <a:pt x="834" y="950"/>
                    </a:cubicBezTo>
                    <a:cubicBezTo>
                      <a:pt x="881" y="950"/>
                      <a:pt x="929" y="938"/>
                      <a:pt x="953" y="903"/>
                    </a:cubicBezTo>
                    <a:cubicBezTo>
                      <a:pt x="1012" y="843"/>
                      <a:pt x="1012" y="748"/>
                      <a:pt x="953" y="688"/>
                    </a:cubicBezTo>
                    <a:lnTo>
                      <a:pt x="715" y="474"/>
                    </a:lnTo>
                    <a:lnTo>
                      <a:pt x="929" y="272"/>
                    </a:lnTo>
                    <a:cubicBezTo>
                      <a:pt x="989" y="212"/>
                      <a:pt x="989" y="105"/>
                      <a:pt x="929" y="46"/>
                    </a:cubicBezTo>
                    <a:cubicBezTo>
                      <a:pt x="899" y="16"/>
                      <a:pt x="858" y="1"/>
                      <a:pt x="816" y="1"/>
                    </a:cubicBezTo>
                    <a:cubicBezTo>
                      <a:pt x="774" y="1"/>
                      <a:pt x="733" y="16"/>
                      <a:pt x="703" y="46"/>
                    </a:cubicBezTo>
                    <a:lnTo>
                      <a:pt x="488" y="248"/>
                    </a:lnTo>
                    <a:lnTo>
                      <a:pt x="286" y="46"/>
                    </a:lnTo>
                    <a:cubicBezTo>
                      <a:pt x="256" y="16"/>
                      <a:pt x="215" y="1"/>
                      <a:pt x="1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08" name="Google Shape;1208;p44"/>
              <p:cNvSpPr/>
              <p:nvPr/>
            </p:nvSpPr>
            <p:spPr>
              <a:xfrm>
                <a:off x="8244479" y="3601602"/>
                <a:ext cx="32623" cy="3026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51" extrusionOk="0">
                    <a:moveTo>
                      <a:pt x="179" y="1"/>
                    </a:moveTo>
                    <a:cubicBezTo>
                      <a:pt x="140" y="1"/>
                      <a:pt x="102" y="15"/>
                      <a:pt x="72" y="45"/>
                    </a:cubicBezTo>
                    <a:cubicBezTo>
                      <a:pt x="1" y="105"/>
                      <a:pt x="1" y="212"/>
                      <a:pt x="72" y="271"/>
                    </a:cubicBezTo>
                    <a:lnTo>
                      <a:pt x="274" y="474"/>
                    </a:lnTo>
                    <a:lnTo>
                      <a:pt x="72" y="688"/>
                    </a:lnTo>
                    <a:cubicBezTo>
                      <a:pt x="1" y="748"/>
                      <a:pt x="1" y="855"/>
                      <a:pt x="72" y="914"/>
                    </a:cubicBezTo>
                    <a:cubicBezTo>
                      <a:pt x="96" y="938"/>
                      <a:pt x="143" y="950"/>
                      <a:pt x="179" y="950"/>
                    </a:cubicBezTo>
                    <a:cubicBezTo>
                      <a:pt x="227" y="950"/>
                      <a:pt x="274" y="938"/>
                      <a:pt x="298" y="914"/>
                    </a:cubicBezTo>
                    <a:lnTo>
                      <a:pt x="513" y="700"/>
                    </a:lnTo>
                    <a:lnTo>
                      <a:pt x="727" y="914"/>
                    </a:lnTo>
                    <a:cubicBezTo>
                      <a:pt x="751" y="938"/>
                      <a:pt x="798" y="950"/>
                      <a:pt x="846" y="950"/>
                    </a:cubicBezTo>
                    <a:cubicBezTo>
                      <a:pt x="882" y="950"/>
                      <a:pt x="929" y="938"/>
                      <a:pt x="965" y="914"/>
                    </a:cubicBezTo>
                    <a:cubicBezTo>
                      <a:pt x="1024" y="855"/>
                      <a:pt x="1024" y="748"/>
                      <a:pt x="965" y="688"/>
                    </a:cubicBezTo>
                    <a:lnTo>
                      <a:pt x="727" y="474"/>
                    </a:lnTo>
                    <a:lnTo>
                      <a:pt x="929" y="271"/>
                    </a:lnTo>
                    <a:cubicBezTo>
                      <a:pt x="989" y="212"/>
                      <a:pt x="989" y="105"/>
                      <a:pt x="929" y="45"/>
                    </a:cubicBezTo>
                    <a:cubicBezTo>
                      <a:pt x="899" y="15"/>
                      <a:pt x="858" y="1"/>
                      <a:pt x="816" y="1"/>
                    </a:cubicBezTo>
                    <a:cubicBezTo>
                      <a:pt x="774" y="1"/>
                      <a:pt x="733" y="15"/>
                      <a:pt x="703" y="45"/>
                    </a:cubicBezTo>
                    <a:lnTo>
                      <a:pt x="501" y="260"/>
                    </a:lnTo>
                    <a:lnTo>
                      <a:pt x="286" y="45"/>
                    </a:lnTo>
                    <a:cubicBezTo>
                      <a:pt x="257" y="15"/>
                      <a:pt x="218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09" name="Google Shape;1209;p44"/>
              <p:cNvSpPr/>
              <p:nvPr/>
            </p:nvSpPr>
            <p:spPr>
              <a:xfrm>
                <a:off x="8156190" y="3533396"/>
                <a:ext cx="32241" cy="30236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50" extrusionOk="0">
                    <a:moveTo>
                      <a:pt x="167" y="0"/>
                    </a:moveTo>
                    <a:cubicBezTo>
                      <a:pt x="128" y="0"/>
                      <a:pt x="90" y="15"/>
                      <a:pt x="60" y="45"/>
                    </a:cubicBezTo>
                    <a:cubicBezTo>
                      <a:pt x="0" y="105"/>
                      <a:pt x="0" y="212"/>
                      <a:pt x="60" y="271"/>
                    </a:cubicBezTo>
                    <a:lnTo>
                      <a:pt x="262" y="474"/>
                    </a:lnTo>
                    <a:lnTo>
                      <a:pt x="60" y="688"/>
                    </a:lnTo>
                    <a:cubicBezTo>
                      <a:pt x="0" y="748"/>
                      <a:pt x="0" y="855"/>
                      <a:pt x="60" y="914"/>
                    </a:cubicBezTo>
                    <a:cubicBezTo>
                      <a:pt x="84" y="938"/>
                      <a:pt x="131" y="950"/>
                      <a:pt x="179" y="950"/>
                    </a:cubicBezTo>
                    <a:cubicBezTo>
                      <a:pt x="215" y="950"/>
                      <a:pt x="262" y="938"/>
                      <a:pt x="298" y="914"/>
                    </a:cubicBezTo>
                    <a:lnTo>
                      <a:pt x="500" y="700"/>
                    </a:lnTo>
                    <a:lnTo>
                      <a:pt x="715" y="914"/>
                    </a:lnTo>
                    <a:cubicBezTo>
                      <a:pt x="739" y="938"/>
                      <a:pt x="786" y="950"/>
                      <a:pt x="834" y="950"/>
                    </a:cubicBezTo>
                    <a:cubicBezTo>
                      <a:pt x="870" y="950"/>
                      <a:pt x="917" y="938"/>
                      <a:pt x="953" y="914"/>
                    </a:cubicBezTo>
                    <a:cubicBezTo>
                      <a:pt x="1012" y="855"/>
                      <a:pt x="1012" y="748"/>
                      <a:pt x="953" y="688"/>
                    </a:cubicBezTo>
                    <a:lnTo>
                      <a:pt x="715" y="474"/>
                    </a:lnTo>
                    <a:lnTo>
                      <a:pt x="917" y="271"/>
                    </a:lnTo>
                    <a:cubicBezTo>
                      <a:pt x="977" y="212"/>
                      <a:pt x="977" y="105"/>
                      <a:pt x="917" y="45"/>
                    </a:cubicBezTo>
                    <a:cubicBezTo>
                      <a:pt x="887" y="15"/>
                      <a:pt x="849" y="0"/>
                      <a:pt x="810" y="0"/>
                    </a:cubicBezTo>
                    <a:cubicBezTo>
                      <a:pt x="771" y="0"/>
                      <a:pt x="733" y="15"/>
                      <a:pt x="703" y="45"/>
                    </a:cubicBezTo>
                    <a:lnTo>
                      <a:pt x="489" y="259"/>
                    </a:lnTo>
                    <a:lnTo>
                      <a:pt x="274" y="45"/>
                    </a:lnTo>
                    <a:cubicBezTo>
                      <a:pt x="244" y="15"/>
                      <a:pt x="206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51" name="CuadroTexto 50"/>
          <p:cNvSpPr txBox="1"/>
          <p:nvPr/>
        </p:nvSpPr>
        <p:spPr>
          <a:xfrm>
            <a:off x="491633" y="328428"/>
            <a:ext cx="700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teórico: Dimensiones de la calidad del servicios</a:t>
            </a:r>
            <a:endParaRPr lang="es-EC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7526" y="5884096"/>
            <a:ext cx="2403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(Parasuraman et. al., 1988)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475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58;p22"/>
          <p:cNvSpPr/>
          <p:nvPr/>
        </p:nvSpPr>
        <p:spPr>
          <a:xfrm>
            <a:off x="6215121" y="1892741"/>
            <a:ext cx="1780800" cy="1780800"/>
          </a:xfrm>
          <a:prstGeom prst="arc">
            <a:avLst>
              <a:gd name="adj1" fmla="val 10799969"/>
              <a:gd name="adj2" fmla="val 19235138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3295" y="348916"/>
            <a:ext cx="447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Marco teórico: Hipótesis de la Investigación </a:t>
            </a:r>
            <a:endParaRPr lang="es-EC" b="1" dirty="0"/>
          </a:p>
        </p:txBody>
      </p:sp>
      <p:sp>
        <p:nvSpPr>
          <p:cNvPr id="5" name="Google Shape;254;p22"/>
          <p:cNvSpPr/>
          <p:nvPr/>
        </p:nvSpPr>
        <p:spPr>
          <a:xfrm>
            <a:off x="863638" y="1892741"/>
            <a:ext cx="1780800" cy="1780800"/>
          </a:xfrm>
          <a:prstGeom prst="arc">
            <a:avLst>
              <a:gd name="adj1" fmla="val 10799969"/>
              <a:gd name="adj2" fmla="val 19234268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oogle Shape;255;p22"/>
          <p:cNvSpPr/>
          <p:nvPr/>
        </p:nvSpPr>
        <p:spPr>
          <a:xfrm>
            <a:off x="568224" y="2195744"/>
            <a:ext cx="824400" cy="82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H1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Google Shape;256;p22"/>
          <p:cNvSpPr/>
          <p:nvPr/>
        </p:nvSpPr>
        <p:spPr>
          <a:xfrm>
            <a:off x="4435777" y="1892741"/>
            <a:ext cx="1780800" cy="1780800"/>
          </a:xfrm>
          <a:prstGeom prst="arc">
            <a:avLst>
              <a:gd name="adj1" fmla="val 10799969"/>
              <a:gd name="adj2" fmla="val 19304215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Google Shape;257;p22"/>
          <p:cNvSpPr/>
          <p:nvPr/>
        </p:nvSpPr>
        <p:spPr>
          <a:xfrm>
            <a:off x="4084961" y="2195744"/>
            <a:ext cx="824400" cy="82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+mn-lt"/>
                <a:sym typeface="Fira Sans Extra Condensed Medium"/>
              </a:rPr>
              <a:t>H3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Google Shape;258;p22"/>
          <p:cNvSpPr/>
          <p:nvPr/>
        </p:nvSpPr>
        <p:spPr>
          <a:xfrm>
            <a:off x="2691276" y="1892741"/>
            <a:ext cx="1780800" cy="1780800"/>
          </a:xfrm>
          <a:prstGeom prst="arc">
            <a:avLst>
              <a:gd name="adj1" fmla="val 10799969"/>
              <a:gd name="adj2" fmla="val 19235138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Google Shape;259;p22"/>
          <p:cNvSpPr/>
          <p:nvPr/>
        </p:nvSpPr>
        <p:spPr>
          <a:xfrm>
            <a:off x="2321969" y="2195744"/>
            <a:ext cx="824400" cy="8244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H2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Google Shape;260;p22"/>
          <p:cNvSpPr/>
          <p:nvPr/>
        </p:nvSpPr>
        <p:spPr>
          <a:xfrm>
            <a:off x="5894119" y="2195744"/>
            <a:ext cx="824400" cy="824400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H4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Google Shape;265;p22"/>
          <p:cNvSpPr/>
          <p:nvPr/>
        </p:nvSpPr>
        <p:spPr>
          <a:xfrm>
            <a:off x="290172" y="3208928"/>
            <a:ext cx="1380600" cy="2286708"/>
          </a:xfrm>
          <a:prstGeom prst="roundRect">
            <a:avLst>
              <a:gd name="adj" fmla="val 693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La percepción de los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elementos tangibles 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influyen en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satisfacción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 del</a:t>
            </a:r>
          </a:p>
          <a:p>
            <a:pPr algn="ctr">
              <a:buSzPts val="1100"/>
            </a:pP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cliente de los centros de mantenimiento y reparación vehicular del D.M.Q.</a:t>
            </a:r>
            <a:endParaRPr sz="1200" dirty="0">
              <a:solidFill>
                <a:schemeClr val="tx1"/>
              </a:solidFill>
              <a:latin typeface="+mn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266;p22"/>
          <p:cNvSpPr/>
          <p:nvPr/>
        </p:nvSpPr>
        <p:spPr>
          <a:xfrm>
            <a:off x="2043917" y="3208928"/>
            <a:ext cx="1380600" cy="2286708"/>
          </a:xfrm>
          <a:prstGeom prst="roundRect">
            <a:avLst>
              <a:gd name="adj" fmla="val 6938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La percepción de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fiabilidad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 influye en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satisfacción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 del cliente de los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centros de mantenimiento y reparación vehicular del 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D.M.Q.</a:t>
            </a:r>
            <a:endParaRPr sz="1200" dirty="0">
              <a:solidFill>
                <a:schemeClr val="tx1"/>
              </a:solidFill>
              <a:latin typeface="+mn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267;p22"/>
          <p:cNvSpPr/>
          <p:nvPr/>
        </p:nvSpPr>
        <p:spPr>
          <a:xfrm>
            <a:off x="3806909" y="3208928"/>
            <a:ext cx="1380600" cy="2286708"/>
          </a:xfrm>
          <a:prstGeom prst="roundRect">
            <a:avLst>
              <a:gd name="adj" fmla="val 69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La percepción de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capacidad de respuesta 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influye en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satisfacción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 del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cliente de los centros de mantenimiento y reparación vehicular del D.M.Q</a:t>
            </a:r>
            <a:endParaRPr sz="1200" dirty="0">
              <a:solidFill>
                <a:schemeClr val="tx1"/>
              </a:solidFill>
              <a:latin typeface="+mn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" name="Google Shape;268;p22"/>
          <p:cNvSpPr/>
          <p:nvPr/>
        </p:nvSpPr>
        <p:spPr>
          <a:xfrm>
            <a:off x="5538325" y="3208928"/>
            <a:ext cx="1464942" cy="2286708"/>
          </a:xfrm>
          <a:prstGeom prst="roundRect">
            <a:avLst>
              <a:gd name="adj" fmla="val 6938"/>
            </a:avLst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122528" algn="ctr"/>
            <a:r>
              <a:rPr lang="es-MX" sz="1200" dirty="0" smtClean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La percepción 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de 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la </a:t>
            </a:r>
            <a:r>
              <a:rPr lang="es-MX" sz="1200" b="1" dirty="0" smtClean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seguridad 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influye 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en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satisfacción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 del cliente de 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los centros 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rPr>
              <a:t>de mantenimiento y reparación vehicular del D.M.Q</a:t>
            </a:r>
            <a:endParaRPr sz="1200" dirty="0">
              <a:solidFill>
                <a:schemeClr val="tx1"/>
              </a:solidFill>
              <a:latin typeface="+mn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260;p22"/>
          <p:cNvSpPr/>
          <p:nvPr/>
        </p:nvSpPr>
        <p:spPr>
          <a:xfrm>
            <a:off x="7607463" y="2181890"/>
            <a:ext cx="824400" cy="8244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+mn-lt"/>
                <a:sym typeface="Fira Sans Extra Condensed Medium"/>
              </a:rPr>
              <a:t>H5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Google Shape;268;p22"/>
          <p:cNvSpPr/>
          <p:nvPr/>
        </p:nvSpPr>
        <p:spPr>
          <a:xfrm>
            <a:off x="7244188" y="3195074"/>
            <a:ext cx="1502123" cy="2300562"/>
          </a:xfrm>
          <a:prstGeom prst="roundRect">
            <a:avLst>
              <a:gd name="adj" fmla="val 6938"/>
            </a:avLst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122528" algn="ctr"/>
            <a:r>
              <a:rPr lang="es-MX" sz="1200" dirty="0" smtClean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La 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percepción de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empatía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influye en la </a:t>
            </a:r>
            <a:r>
              <a:rPr lang="es-MX" sz="1200" b="1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satisfacción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del cliente de 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los centros </a:t>
            </a:r>
            <a:r>
              <a:rPr lang="es-MX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de mantenimiento y reparación vehicular del D.M.Q</a:t>
            </a:r>
            <a:endParaRPr sz="1600" dirty="0">
              <a:solidFill>
                <a:schemeClr val="tx1"/>
              </a:solidFill>
              <a:latin typeface="+mn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163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1868</Words>
  <Application>Microsoft Office PowerPoint</Application>
  <PresentationFormat>Presentación en pantalla (4:3)</PresentationFormat>
  <Paragraphs>368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Fira Sans Extra Condensed Medium</vt:lpstr>
      <vt:lpstr>Fira Sans Extra Condensed SemiBold</vt:lpstr>
      <vt:lpstr>Roboto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Usuario de Windows</cp:lastModifiedBy>
  <cp:revision>143</cp:revision>
  <dcterms:modified xsi:type="dcterms:W3CDTF">2022-03-09T01:06:01Z</dcterms:modified>
</cp:coreProperties>
</file>