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 id="2147483928" r:id="rId2"/>
    <p:sldMasterId id="2147483942" r:id="rId3"/>
  </p:sldMasterIdLst>
  <p:notesMasterIdLst>
    <p:notesMasterId r:id="rId42"/>
  </p:notesMasterIdLst>
  <p:sldIdLst>
    <p:sldId id="378" r:id="rId4"/>
    <p:sldId id="438" r:id="rId5"/>
    <p:sldId id="439" r:id="rId6"/>
    <p:sldId id="381" r:id="rId7"/>
    <p:sldId id="440" r:id="rId8"/>
    <p:sldId id="448" r:id="rId9"/>
    <p:sldId id="449" r:id="rId10"/>
    <p:sldId id="384" r:id="rId11"/>
    <p:sldId id="385" r:id="rId12"/>
    <p:sldId id="414" r:id="rId13"/>
    <p:sldId id="404" r:id="rId14"/>
    <p:sldId id="442" r:id="rId15"/>
    <p:sldId id="441" r:id="rId16"/>
    <p:sldId id="443" r:id="rId17"/>
    <p:sldId id="446" r:id="rId18"/>
    <p:sldId id="430" r:id="rId19"/>
    <p:sldId id="431" r:id="rId20"/>
    <p:sldId id="450" r:id="rId21"/>
    <p:sldId id="451" r:id="rId22"/>
    <p:sldId id="432" r:id="rId23"/>
    <p:sldId id="444" r:id="rId24"/>
    <p:sldId id="445" r:id="rId25"/>
    <p:sldId id="434" r:id="rId26"/>
    <p:sldId id="436" r:id="rId27"/>
    <p:sldId id="433" r:id="rId28"/>
    <p:sldId id="452" r:id="rId29"/>
    <p:sldId id="457" r:id="rId30"/>
    <p:sldId id="453" r:id="rId31"/>
    <p:sldId id="454" r:id="rId32"/>
    <p:sldId id="455" r:id="rId33"/>
    <p:sldId id="456" r:id="rId34"/>
    <p:sldId id="458" r:id="rId35"/>
    <p:sldId id="459" r:id="rId36"/>
    <p:sldId id="460" r:id="rId37"/>
    <p:sldId id="461" r:id="rId38"/>
    <p:sldId id="447" r:id="rId39"/>
    <p:sldId id="462" r:id="rId40"/>
    <p:sldId id="3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295AC"/>
    <a:srgbClr val="40AEC8"/>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3" autoAdjust="0"/>
    <p:restoredTop sz="63454" autoAdjust="0"/>
  </p:normalViewPr>
  <p:slideViewPr>
    <p:cSldViewPr snapToGrid="0">
      <p:cViewPr varScale="1">
        <p:scale>
          <a:sx n="84" d="100"/>
          <a:sy n="84" d="100"/>
        </p:scale>
        <p:origin x="60"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D19AE-2457-42C4-825F-7A02BFAB2241}" type="datetimeFigureOut">
              <a:rPr lang="es-EC" smtClean="0"/>
              <a:t>14/03/2022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B1239-D034-4FF4-98FA-5C21EB4E3288}" type="slidenum">
              <a:rPr lang="es-EC" smtClean="0"/>
              <a:t>‹Nº›</a:t>
            </a:fld>
            <a:endParaRPr lang="es-EC"/>
          </a:p>
        </p:txBody>
      </p:sp>
    </p:spTree>
    <p:extLst>
      <p:ext uri="{BB962C8B-B14F-4D97-AF65-F5344CB8AC3E}">
        <p14:creationId xmlns:p14="http://schemas.microsoft.com/office/powerpoint/2010/main" val="426165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x-none" dirty="0"/>
          </a:p>
        </p:txBody>
      </p:sp>
      <p:sp>
        <p:nvSpPr>
          <p:cNvPr id="4" name="Marcador de número de diapositiva 3"/>
          <p:cNvSpPr>
            <a:spLocks noGrp="1"/>
          </p:cNvSpPr>
          <p:nvPr>
            <p:ph type="sldNum" sz="quarter" idx="5"/>
          </p:nvPr>
        </p:nvSpPr>
        <p:spPr/>
        <p:txBody>
          <a:bodyPr/>
          <a:lstStyle/>
          <a:p>
            <a:fld id="{04BB1239-D034-4FF4-98FA-5C21EB4E3288}" type="slidenum">
              <a:rPr lang="es-EC" smtClean="0"/>
              <a:t>1</a:t>
            </a:fld>
            <a:endParaRPr lang="es-EC"/>
          </a:p>
        </p:txBody>
      </p:sp>
    </p:spTree>
    <p:extLst>
      <p:ext uri="{BB962C8B-B14F-4D97-AF65-F5344CB8AC3E}">
        <p14:creationId xmlns:p14="http://schemas.microsoft.com/office/powerpoint/2010/main" val="172202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23</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24</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25</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27</a:t>
            </a:fld>
            <a:endParaRPr lang="es-EC"/>
          </a:p>
        </p:txBody>
      </p:sp>
    </p:spTree>
    <p:extLst>
      <p:ext uri="{BB962C8B-B14F-4D97-AF65-F5344CB8AC3E}">
        <p14:creationId xmlns:p14="http://schemas.microsoft.com/office/powerpoint/2010/main" val="331725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38</a:t>
            </a:fld>
            <a:endParaRPr lang="es-EC"/>
          </a:p>
        </p:txBody>
      </p:sp>
    </p:spTree>
    <p:extLst>
      <p:ext uri="{BB962C8B-B14F-4D97-AF65-F5344CB8AC3E}">
        <p14:creationId xmlns:p14="http://schemas.microsoft.com/office/powerpoint/2010/main" val="238015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sym typeface="Wingdings" panose="05000000000000000000" pitchFamily="2" charset="2"/>
              </a:rPr>
              <a:t>Este gráfico muestra la descripción del campo electromagnético, en donde podemos observar que las ondas milimétricas tienen un rango de frecuencias entre los 30GHz y 300GHz. Este tipo de ondas es </a:t>
            </a:r>
            <a:r>
              <a:rPr lang="es-ES_tradnl" sz="1800" dirty="0">
                <a:effectLst/>
                <a:latin typeface="Arial" panose="020B0604020202020204" pitchFamily="34" charset="0"/>
                <a:ea typeface="Calibri" panose="020F0502020204030204" pitchFamily="34" charset="0"/>
              </a:rPr>
              <a:t>parte fundamental de la solución para satisfacer la necesidad urgente de incremento en la capacidad de los sistema de comunicación inalámbrica ya que forma parte del espectro de frecuencia no utilizado. Las ondas milimétricas marcarán un nuevo horizonte tecnológico para los sistemas de telecomunicaciones, por lo tanto, es necesario que el Ejército Ecuatoriano a través de los proyectos tecnológicos que impulsa el CICTE, promueva la investigación en este campo.</a:t>
            </a:r>
            <a:endParaRPr lang="es-EC" dirty="0">
              <a:sym typeface="Wingdings" panose="05000000000000000000" pitchFamily="2" charset="2"/>
            </a:endParaRPr>
          </a:p>
          <a:p>
            <a:endParaRPr lang="es-EC" dirty="0">
              <a:sym typeface="Wingdings" panose="05000000000000000000" pitchFamily="2" charset="2"/>
            </a:endParaRPr>
          </a:p>
          <a:p>
            <a:endParaRPr lang="es-EC"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4</a:t>
            </a:fld>
            <a:endParaRPr lang="es-EC"/>
          </a:p>
        </p:txBody>
      </p:sp>
    </p:spTree>
    <p:extLst>
      <p:ext uri="{BB962C8B-B14F-4D97-AF65-F5344CB8AC3E}">
        <p14:creationId xmlns:p14="http://schemas.microsoft.com/office/powerpoint/2010/main" val="280346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8</a:t>
            </a:fld>
            <a:endParaRPr lang="es-EC"/>
          </a:p>
        </p:txBody>
      </p:sp>
    </p:spTree>
    <p:extLst>
      <p:ext uri="{BB962C8B-B14F-4D97-AF65-F5344CB8AC3E}">
        <p14:creationId xmlns:p14="http://schemas.microsoft.com/office/powerpoint/2010/main" val="133465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Clasificación en función del </a:t>
            </a:r>
            <a:r>
              <a:rPr lang="es-EC" baseline="0" dirty="0" err="1"/>
              <a:t>catalógo</a:t>
            </a:r>
            <a:r>
              <a:rPr lang="es-EC" baseline="0" dirty="0"/>
              <a:t> de enfermedades cie-10, para luego comparar los datos del catalogo con los que se tenía anteriormente para obtener el valor de la distancia y determinar de acuerdo al peso si son catastróficas o no . </a:t>
            </a:r>
          </a:p>
          <a:p>
            <a:endParaRPr lang="es-EC" baseline="0" dirty="0"/>
          </a:p>
          <a:p>
            <a:r>
              <a:rPr lang="es-EC" baseline="0" dirty="0"/>
              <a:t>Priorización después de la clasificación en base a modelos de entrenamiento de aprendizaje supervisado.</a:t>
            </a:r>
          </a:p>
          <a:p>
            <a:endParaRPr lang="es-EC" baseline="0" dirty="0"/>
          </a:p>
          <a:p>
            <a:r>
              <a:rPr lang="es-EC" baseline="0" dirty="0"/>
              <a:t>Evaluación: resultados de matriz de confusión de modelos</a:t>
            </a:r>
          </a:p>
          <a:p>
            <a:endParaRPr lang="es-EC" baseline="0" dirty="0"/>
          </a:p>
          <a:p>
            <a:r>
              <a:rPr lang="es-EC" baseline="0" dirty="0"/>
              <a:t>Validación: simulación y análisis de resultados donde se refleja los días de atención sin el modelo y utilizando el modelo.</a:t>
            </a: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9</a:t>
            </a:fld>
            <a:endParaRPr lang="es-EC"/>
          </a:p>
        </p:txBody>
      </p:sp>
    </p:spTree>
    <p:extLst>
      <p:ext uri="{BB962C8B-B14F-4D97-AF65-F5344CB8AC3E}">
        <p14:creationId xmlns:p14="http://schemas.microsoft.com/office/powerpoint/2010/main" val="337168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10</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11</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16</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17</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x-none"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x-none"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x-none"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20</a:t>
            </a:fld>
            <a:endParaRPr lang="es-EC"/>
          </a:p>
        </p:txBody>
      </p:sp>
    </p:spTree>
    <p:extLst>
      <p:ext uri="{BB962C8B-B14F-4D97-AF65-F5344CB8AC3E}">
        <p14:creationId xmlns:p14="http://schemas.microsoft.com/office/powerpoint/2010/main" val="100457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6822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5256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C476AC1-EB7F-4BEF-90D9-5764B50DAF8A}" type="datetimeFigureOut">
              <a:rPr lang="en-US" smtClean="0"/>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909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0576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058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24507B7-F2DC-4B2C-B14D-58A9766807A2}" type="datetimeFigureOut">
              <a:rPr lang="en-US" smtClean="0"/>
              <a:t>3/14/2022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793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3/14/2022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880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3/14/2022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896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3/14/2022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7802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3/14/2022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427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t>3/14/2022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811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8293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t>3/14/2022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4389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800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837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1_Diapositiva de título">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981075"/>
            <a:ext cx="9143999" cy="5616576"/>
          </a:xfrm>
          <a:prstGeom prst="rect">
            <a:avLst/>
          </a:prstGeom>
          <a:noFill/>
          <a:ln>
            <a:noFill/>
          </a:ln>
        </p:spPr>
      </p:pic>
      <p:sp>
        <p:nvSpPr>
          <p:cNvPr id="13" name="Google Shape;13;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4" name="Google Shape;14;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5" name="Google Shape;15;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6" name="Google Shape;16;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pic>
        <p:nvPicPr>
          <p:cNvPr id="17" name="Google Shape;17;p2" descr="bannner 2"/>
          <p:cNvPicPr preferRelativeResize="0"/>
          <p:nvPr/>
        </p:nvPicPr>
        <p:blipFill rotWithShape="1">
          <a:blip r:embed="rId3">
            <a:alphaModFix/>
          </a:blip>
          <a:srcRect/>
          <a:stretch/>
        </p:blipFill>
        <p:spPr>
          <a:xfrm>
            <a:off x="1" y="5722938"/>
            <a:ext cx="9143999" cy="1135061"/>
          </a:xfrm>
          <a:prstGeom prst="rect">
            <a:avLst/>
          </a:prstGeom>
          <a:noFill/>
          <a:ln>
            <a:noFill/>
          </a:ln>
        </p:spPr>
      </p:pic>
      <p:sp>
        <p:nvSpPr>
          <p:cNvPr id="18" name="Google Shape;18;p2"/>
          <p:cNvSpPr/>
          <p:nvPr/>
        </p:nvSpPr>
        <p:spPr>
          <a:xfrm>
            <a:off x="289984" y="260351"/>
            <a:ext cx="1056400" cy="792000"/>
          </a:xfrm>
          <a:prstGeom prst="ellipse">
            <a:avLst/>
          </a:prstGeom>
          <a:solidFill>
            <a:schemeClr val="l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pic>
        <p:nvPicPr>
          <p:cNvPr id="19" name="Google Shape;19;p2"/>
          <p:cNvPicPr preferRelativeResize="0"/>
          <p:nvPr/>
        </p:nvPicPr>
        <p:blipFill rotWithShape="1">
          <a:blip r:embed="rId4">
            <a:alphaModFix/>
          </a:blip>
          <a:srcRect r="28042"/>
          <a:stretch/>
        </p:blipFill>
        <p:spPr>
          <a:xfrm>
            <a:off x="0" y="76200"/>
            <a:ext cx="3632548" cy="904875"/>
          </a:xfrm>
          <a:prstGeom prst="rect">
            <a:avLst/>
          </a:prstGeom>
          <a:noFill/>
          <a:ln>
            <a:noFill/>
          </a:ln>
        </p:spPr>
      </p:pic>
    </p:spTree>
    <p:extLst>
      <p:ext uri="{BB962C8B-B14F-4D97-AF65-F5344CB8AC3E}">
        <p14:creationId xmlns:p14="http://schemas.microsoft.com/office/powerpoint/2010/main" val="2090231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Diapositiva de título">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981075"/>
            <a:ext cx="9143999" cy="5616576"/>
          </a:xfrm>
          <a:prstGeom prst="rect">
            <a:avLst/>
          </a:prstGeom>
          <a:noFill/>
          <a:ln>
            <a:noFill/>
          </a:ln>
        </p:spPr>
      </p:pic>
      <p:sp>
        <p:nvSpPr>
          <p:cNvPr id="13" name="Google Shape;13;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4" name="Google Shape;14;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algn="ct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5" name="Google Shape;15;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6" name="Google Shape;16;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algn="ctr">
              <a:buClr>
                <a:srgbClr val="000000"/>
              </a:buClr>
              <a:buSzPts val="1867"/>
              <a:buFont typeface="Arial"/>
              <a:buNone/>
            </a:pPr>
            <a:endParaRPr sz="1867" kern="0">
              <a:solidFill>
                <a:srgbClr val="000000"/>
              </a:solidFill>
              <a:latin typeface="Verdana"/>
              <a:ea typeface="Verdana"/>
              <a:cs typeface="Verdana"/>
              <a:sym typeface="Verdana"/>
            </a:endParaRPr>
          </a:p>
        </p:txBody>
      </p:sp>
      <p:pic>
        <p:nvPicPr>
          <p:cNvPr id="17" name="Google Shape;17;p2" descr="bannner 2"/>
          <p:cNvPicPr preferRelativeResize="0"/>
          <p:nvPr/>
        </p:nvPicPr>
        <p:blipFill rotWithShape="1">
          <a:blip r:embed="rId3">
            <a:alphaModFix/>
          </a:blip>
          <a:srcRect/>
          <a:stretch/>
        </p:blipFill>
        <p:spPr>
          <a:xfrm>
            <a:off x="1" y="5722938"/>
            <a:ext cx="9143999" cy="1135061"/>
          </a:xfrm>
          <a:prstGeom prst="rect">
            <a:avLst/>
          </a:prstGeom>
          <a:noFill/>
          <a:ln>
            <a:noFill/>
          </a:ln>
        </p:spPr>
      </p:pic>
      <p:sp>
        <p:nvSpPr>
          <p:cNvPr id="18" name="Google Shape;18;p2"/>
          <p:cNvSpPr/>
          <p:nvPr/>
        </p:nvSpPr>
        <p:spPr>
          <a:xfrm>
            <a:off x="289984" y="260351"/>
            <a:ext cx="1056400" cy="792000"/>
          </a:xfrm>
          <a:prstGeom prst="ellipse">
            <a:avLst/>
          </a:prstGeom>
          <a:solidFill>
            <a:schemeClr val="lt1"/>
          </a:soli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pic>
        <p:nvPicPr>
          <p:cNvPr id="19" name="Google Shape;19;p2"/>
          <p:cNvPicPr preferRelativeResize="0"/>
          <p:nvPr/>
        </p:nvPicPr>
        <p:blipFill rotWithShape="1">
          <a:blip r:embed="rId4">
            <a:alphaModFix/>
          </a:blip>
          <a:srcRect r="28042"/>
          <a:stretch/>
        </p:blipFill>
        <p:spPr>
          <a:xfrm>
            <a:off x="0" y="76200"/>
            <a:ext cx="3632548" cy="904875"/>
          </a:xfrm>
          <a:prstGeom prst="rect">
            <a:avLst/>
          </a:prstGeom>
          <a:noFill/>
          <a:ln>
            <a:noFill/>
          </a:ln>
        </p:spPr>
      </p:pic>
    </p:spTree>
    <p:extLst>
      <p:ext uri="{BB962C8B-B14F-4D97-AF65-F5344CB8AC3E}">
        <p14:creationId xmlns:p14="http://schemas.microsoft.com/office/powerpoint/2010/main" val="102008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22" name="Google Shape;2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r>
              <a:rPr lang="es-ES"/>
              <a:t>Haga clic para modificar el estilo de subtítulo del patrón</a:t>
            </a:r>
            <a:endParaRPr/>
          </a:p>
        </p:txBody>
      </p:sp>
      <p:sp>
        <p:nvSpPr>
          <p:cNvPr id="23" name="Google Shape;23;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fld id="{46032A38-37BF-4537-8EB4-CA12BAFC4AB4}" type="datetimeFigureOut">
              <a:rPr lang="es-EC" kern="0" smtClean="0"/>
              <a:pPr>
                <a:buClr>
                  <a:srgbClr val="000000"/>
                </a:buClr>
                <a:buFont typeface="Arial"/>
                <a:buNone/>
              </a:pPr>
              <a:t>14/03/2022</a:t>
            </a:fld>
            <a:endParaRPr lang="es-EC" kern="0"/>
          </a:p>
        </p:txBody>
      </p:sp>
      <p:sp>
        <p:nvSpPr>
          <p:cNvPr id="24" name="Google Shape;24;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endParaRPr lang="es-EC" kern="0"/>
          </a:p>
        </p:txBody>
      </p:sp>
      <p:sp>
        <p:nvSpPr>
          <p:cNvPr id="25" name="Google Shape;25;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fld id="{CFEDAD1F-8D84-40BF-8E2F-2C3680EACEEA}" type="slidenum">
              <a:rPr lang="es-EC" kern="0" smtClean="0"/>
              <a:pPr>
                <a:buClr>
                  <a:srgbClr val="000000"/>
                </a:buClr>
                <a:buFont typeface="Arial"/>
                <a:buNone/>
              </a:pPr>
              <a:t>‹Nº›</a:t>
            </a:fld>
            <a:endParaRPr lang="es-EC" kern="0"/>
          </a:p>
        </p:txBody>
      </p:sp>
    </p:spTree>
    <p:extLst>
      <p:ext uri="{BB962C8B-B14F-4D97-AF65-F5344CB8AC3E}">
        <p14:creationId xmlns:p14="http://schemas.microsoft.com/office/powerpoint/2010/main" val="238665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spTree>
      <p:nvGrpSpPr>
        <p:cNvPr id="1" name="Shape 26"/>
        <p:cNvGrpSpPr/>
        <p:nvPr/>
      </p:nvGrpSpPr>
      <p:grpSpPr>
        <a:xfrm>
          <a:off x="0" y="0"/>
          <a:ext cx="0" cy="0"/>
          <a:chOff x="0" y="0"/>
          <a:chExt cx="0" cy="0"/>
        </a:xfrm>
      </p:grpSpPr>
      <p:sp>
        <p:nvSpPr>
          <p:cNvPr id="27" name="Google Shape;27;p4"/>
          <p:cNvSpPr/>
          <p:nvPr/>
        </p:nvSpPr>
        <p:spPr>
          <a:xfrm rot="5400000">
            <a:off x="10000400" y="673"/>
            <a:ext cx="2191600" cy="2191600"/>
          </a:xfrm>
          <a:prstGeom prst="diagStripe">
            <a:avLst>
              <a:gd name="adj" fmla="val 0"/>
            </a:avLst>
          </a:prstGeom>
          <a:solidFill>
            <a:schemeClr val="lt1">
              <a:alpha val="2745"/>
            </a:schemeClr>
          </a:solidFill>
          <a:ln>
            <a:noFill/>
          </a:ln>
        </p:spPr>
        <p:txBody>
          <a:bodyPr spcFirstLastPara="1" wrap="square" lIns="121900" tIns="121900" rIns="121900" bIns="121900"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nvGrpSpPr>
          <p:cNvPr id="28" name="Google Shape;28;p4"/>
          <p:cNvGrpSpPr/>
          <p:nvPr/>
        </p:nvGrpSpPr>
        <p:grpSpPr>
          <a:xfrm>
            <a:off x="1" y="654"/>
            <a:ext cx="6871607" cy="6845865"/>
            <a:chOff x="0" y="75"/>
            <a:chExt cx="5153705" cy="5152950"/>
          </a:xfrm>
        </p:grpSpPr>
        <p:sp>
          <p:nvSpPr>
            <p:cNvPr id="29" name="Google Shape;29;p4"/>
            <p:cNvSpPr/>
            <p:nvPr/>
          </p:nvSpPr>
          <p:spPr>
            <a:xfrm rot="-5400000">
              <a:off x="455" y="-225"/>
              <a:ext cx="5152800" cy="5153700"/>
            </a:xfrm>
            <a:prstGeom prst="diagStripe">
              <a:avLst>
                <a:gd name="adj" fmla="val 50000"/>
              </a:avLst>
            </a:prstGeom>
            <a:solidFill>
              <a:schemeClr val="lt1">
                <a:alpha val="2745"/>
              </a:schemeClr>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0" name="Google Shape;30;p4"/>
            <p:cNvSpPr/>
            <p:nvPr/>
          </p:nvSpPr>
          <p:spPr>
            <a:xfrm rot="-5400000">
              <a:off x="150" y="1145825"/>
              <a:ext cx="3996600" cy="3996900"/>
            </a:xfrm>
            <a:prstGeom prst="diagStripe">
              <a:avLst>
                <a:gd name="adj" fmla="val 58774"/>
              </a:avLst>
            </a:prstGeom>
            <a:solidFill>
              <a:schemeClr val="lt1">
                <a:alpha val="2745"/>
              </a:schemeClr>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1" name="Google Shape;31;p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2" name="Google Shape;32;p4"/>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sp>
        <p:nvSpPr>
          <p:cNvPr id="33" name="Google Shape;33;p4"/>
          <p:cNvSpPr txBox="1">
            <a:spLocks noGrp="1"/>
          </p:cNvSpPr>
          <p:nvPr>
            <p:ph type="ctrTitle"/>
          </p:nvPr>
        </p:nvSpPr>
        <p:spPr>
          <a:xfrm>
            <a:off x="4716200" y="2104533"/>
            <a:ext cx="6690000" cy="210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34" name="Google Shape;34;p4"/>
          <p:cNvSpPr txBox="1">
            <a:spLocks noGrp="1"/>
          </p:cNvSpPr>
          <p:nvPr>
            <p:ph type="subTitle" idx="1"/>
          </p:nvPr>
        </p:nvSpPr>
        <p:spPr>
          <a:xfrm>
            <a:off x="6778600" y="5233233"/>
            <a:ext cx="4627600" cy="67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r>
              <a:rPr lang="es-ES"/>
              <a:t>Haga clic para modificar el estilo de subtítulo del patrón</a:t>
            </a:r>
            <a:endParaRPr/>
          </a:p>
        </p:txBody>
      </p:sp>
      <p:sp>
        <p:nvSpPr>
          <p:cNvPr id="35" name="Google Shape;35;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CFEDAD1F-8D84-40BF-8E2F-2C3680EACEEA}" type="slidenum">
              <a:rPr lang="es-EC" kern="0" smtClean="0"/>
              <a:pPr/>
              <a:t>‹Nº›</a:t>
            </a:fld>
            <a:endParaRPr lang="es-EC" kern="0"/>
          </a:p>
        </p:txBody>
      </p:sp>
    </p:spTree>
    <p:extLst>
      <p:ext uri="{BB962C8B-B14F-4D97-AF65-F5344CB8AC3E}">
        <p14:creationId xmlns:p14="http://schemas.microsoft.com/office/powerpoint/2010/main" val="3000160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38" name="Google Shape;38;p5"/>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640"/>
              </a:spcBef>
              <a:spcAft>
                <a:spcPts val="0"/>
              </a:spcAft>
              <a:buClr>
                <a:schemeClr val="lt1"/>
              </a:buClr>
              <a:buSzPts val="2400"/>
              <a:buFont typeface="Verdana"/>
              <a:buNone/>
              <a:defRPr sz="3200" b="1"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533"/>
              </a:spcBef>
              <a:spcAft>
                <a:spcPts val="0"/>
              </a:spcAft>
              <a:buClr>
                <a:schemeClr val="lt1"/>
              </a:buClr>
              <a:buSzPts val="2000"/>
              <a:buFont typeface="Verdana"/>
              <a:buNone/>
              <a:defRPr sz="2667" b="1"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80"/>
              </a:spcBef>
              <a:spcAft>
                <a:spcPts val="0"/>
              </a:spcAft>
              <a:buClr>
                <a:schemeClr val="lt1"/>
              </a:buClr>
              <a:buSzPts val="1800"/>
              <a:buFont typeface="Verdana"/>
              <a:buNone/>
              <a:defRPr sz="2400" b="1"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39" name="Google Shape;39;p5"/>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2pPr>
            <a:lvl3pPr marL="1371600" marR="0" lvl="2" indent="-342900" algn="l" rtl="0">
              <a:lnSpc>
                <a:spcPct val="100000"/>
              </a:lnSpc>
              <a:spcBef>
                <a:spcPts val="480"/>
              </a:spcBef>
              <a:spcAft>
                <a:spcPts val="0"/>
              </a:spcAft>
              <a:buClr>
                <a:schemeClr val="lt1"/>
              </a:buClr>
              <a:buSzPts val="1800"/>
              <a:buFont typeface="Verdana"/>
              <a:buChar char="•"/>
              <a:defRPr sz="2400" b="0" i="0" u="none" strike="noStrike" cap="none">
                <a:solidFill>
                  <a:schemeClr val="lt1"/>
                </a:solidFill>
                <a:latin typeface="Verdana"/>
                <a:ea typeface="Verdana"/>
                <a:cs typeface="Verdana"/>
                <a:sym typeface="Verdana"/>
              </a:defRPr>
            </a:lvl3pPr>
            <a:lvl4pPr marL="1828800" marR="0" lvl="3"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4pPr>
            <a:lvl5pPr marL="2286000" marR="0" lvl="4"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5pPr>
            <a:lvl6pPr marL="2743200" marR="0" lvl="5"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6pPr>
            <a:lvl7pPr marL="3200400" marR="0" lvl="6"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7pPr>
            <a:lvl8pPr marL="3657600" marR="0" lvl="7"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8pPr>
            <a:lvl9pPr marL="4114800" marR="0" lvl="8"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40" name="Google Shape;40;p5"/>
          <p:cNvSpPr txBox="1">
            <a:spLocks noGrp="1"/>
          </p:cNvSpPr>
          <p:nvPr>
            <p:ph type="body" idx="3"/>
          </p:nvPr>
        </p:nvSpPr>
        <p:spPr>
          <a:xfrm>
            <a:off x="6193367" y="1535113"/>
            <a:ext cx="5389200" cy="639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640"/>
              </a:spcBef>
              <a:spcAft>
                <a:spcPts val="0"/>
              </a:spcAft>
              <a:buClr>
                <a:schemeClr val="lt1"/>
              </a:buClr>
              <a:buSzPts val="2400"/>
              <a:buFont typeface="Verdana"/>
              <a:buNone/>
              <a:defRPr sz="3200" b="1"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533"/>
              </a:spcBef>
              <a:spcAft>
                <a:spcPts val="0"/>
              </a:spcAft>
              <a:buClr>
                <a:schemeClr val="lt1"/>
              </a:buClr>
              <a:buSzPts val="2000"/>
              <a:buFont typeface="Verdana"/>
              <a:buNone/>
              <a:defRPr sz="2667" b="1"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80"/>
              </a:spcBef>
              <a:spcAft>
                <a:spcPts val="0"/>
              </a:spcAft>
              <a:buClr>
                <a:schemeClr val="lt1"/>
              </a:buClr>
              <a:buSzPts val="1800"/>
              <a:buFont typeface="Verdana"/>
              <a:buNone/>
              <a:defRPr sz="2400" b="1"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41" name="Google Shape;41;p5"/>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2pPr>
            <a:lvl3pPr marL="1371600" marR="0" lvl="2" indent="-342900" algn="l" rtl="0">
              <a:lnSpc>
                <a:spcPct val="100000"/>
              </a:lnSpc>
              <a:spcBef>
                <a:spcPts val="480"/>
              </a:spcBef>
              <a:spcAft>
                <a:spcPts val="0"/>
              </a:spcAft>
              <a:buClr>
                <a:schemeClr val="lt1"/>
              </a:buClr>
              <a:buSzPts val="1800"/>
              <a:buFont typeface="Verdana"/>
              <a:buChar char="•"/>
              <a:defRPr sz="2400" b="0" i="0" u="none" strike="noStrike" cap="none">
                <a:solidFill>
                  <a:schemeClr val="lt1"/>
                </a:solidFill>
                <a:latin typeface="Verdana"/>
                <a:ea typeface="Verdana"/>
                <a:cs typeface="Verdana"/>
                <a:sym typeface="Verdana"/>
              </a:defRPr>
            </a:lvl3pPr>
            <a:lvl4pPr marL="1828800" marR="0" lvl="3"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4pPr>
            <a:lvl5pPr marL="2286000" marR="0" lvl="4"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5pPr>
            <a:lvl6pPr marL="2743200" marR="0" lvl="5"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6pPr>
            <a:lvl7pPr marL="3200400" marR="0" lvl="6"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7pPr>
            <a:lvl8pPr marL="3657600" marR="0" lvl="7"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8pPr>
            <a:lvl9pPr marL="4114800" marR="0" lvl="8"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66975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333"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47" name="Google Shape;47;p7"/>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533"/>
              </a:spcBef>
              <a:spcAft>
                <a:spcPts val="0"/>
              </a:spcAft>
              <a:buClr>
                <a:schemeClr val="lt1"/>
              </a:buClr>
              <a:buSzPts val="2000"/>
              <a:buFont typeface="Verdana"/>
              <a:buNone/>
              <a:defRPr sz="2667"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480"/>
              </a:spcBef>
              <a:spcAft>
                <a:spcPts val="0"/>
              </a:spcAft>
              <a:buClr>
                <a:schemeClr val="lt1"/>
              </a:buClr>
              <a:buSzPts val="1800"/>
              <a:buFont typeface="Verdana"/>
              <a:buNone/>
              <a:defRPr sz="2400" b="0"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27"/>
              </a:spcBef>
              <a:spcAft>
                <a:spcPts val="0"/>
              </a:spcAft>
              <a:buClr>
                <a:schemeClr val="lt1"/>
              </a:buClr>
              <a:buSzPts val="1600"/>
              <a:buFont typeface="Verdana"/>
              <a:buNone/>
              <a:defRPr sz="2133" b="0"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2306707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Tree>
    <p:extLst>
      <p:ext uri="{BB962C8B-B14F-4D97-AF65-F5344CB8AC3E}">
        <p14:creationId xmlns:p14="http://schemas.microsoft.com/office/powerpoint/2010/main" val="276769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24507B7-F2DC-4B2C-B14D-58A9766807A2}" type="datetimeFigureOut">
              <a:rPr lang="en-US" smtClean="0"/>
              <a:t>3/14/2022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0277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Tree>
    <p:extLst>
      <p:ext uri="{BB962C8B-B14F-4D97-AF65-F5344CB8AC3E}">
        <p14:creationId xmlns:p14="http://schemas.microsoft.com/office/powerpoint/2010/main" val="182267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6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57" name="Google Shape;57;p11"/>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53"/>
              </a:spcBef>
              <a:spcAft>
                <a:spcPts val="0"/>
              </a:spcAft>
              <a:buClr>
                <a:schemeClr val="lt1"/>
              </a:buClr>
              <a:buSzPts val="3200"/>
              <a:buFont typeface="Verdana"/>
              <a:buChar char="•"/>
              <a:defRPr sz="4267" b="0" i="0" u="none" strike="noStrike" cap="none">
                <a:solidFill>
                  <a:schemeClr val="lt1"/>
                </a:solidFill>
                <a:latin typeface="Verdana"/>
                <a:ea typeface="Verdana"/>
                <a:cs typeface="Verdana"/>
                <a:sym typeface="Verdana"/>
              </a:defRPr>
            </a:lvl1pPr>
            <a:lvl2pPr marL="914400" marR="0" lvl="1" indent="-406400" algn="l" rtl="0">
              <a:lnSpc>
                <a:spcPct val="100000"/>
              </a:lnSpc>
              <a:spcBef>
                <a:spcPts val="747"/>
              </a:spcBef>
              <a:spcAft>
                <a:spcPts val="0"/>
              </a:spcAft>
              <a:buClr>
                <a:schemeClr val="lt1"/>
              </a:buClr>
              <a:buSzPts val="2800"/>
              <a:buFont typeface="Verdana"/>
              <a:buChar char="–"/>
              <a:defRPr sz="3733"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4pPr>
            <a:lvl5pPr marL="2286000" marR="0" lvl="4"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5pPr>
            <a:lvl6pPr marL="2743200" marR="0" lvl="5"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6pPr>
            <a:lvl7pPr marL="3200400" marR="0" lvl="6"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7pPr>
            <a:lvl8pPr marL="3657600" marR="0" lvl="7"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8pPr>
            <a:lvl9pPr marL="4114800" marR="0" lvl="8"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58" name="Google Shape;58;p11"/>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320"/>
              </a:spcBef>
              <a:spcAft>
                <a:spcPts val="0"/>
              </a:spcAft>
              <a:buClr>
                <a:schemeClr val="lt1"/>
              </a:buClr>
              <a:buSzPts val="1200"/>
              <a:buFont typeface="Verdana"/>
              <a:buNone/>
              <a:defRPr sz="1600" b="0"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267"/>
              </a:spcBef>
              <a:spcAft>
                <a:spcPts val="0"/>
              </a:spcAft>
              <a:buClr>
                <a:schemeClr val="lt1"/>
              </a:buClr>
              <a:buSzPts val="1000"/>
              <a:buFont typeface="Verdana"/>
              <a:buNone/>
              <a:defRPr sz="1333" b="0"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211785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65" name="Google Shape;65;p13"/>
          <p:cNvSpPr txBox="1">
            <a:spLocks noGrp="1"/>
          </p:cNvSpPr>
          <p:nvPr>
            <p:ph type="body" idx="1"/>
          </p:nvPr>
        </p:nvSpPr>
        <p:spPr>
          <a:xfrm rot="5400000">
            <a:off x="3833000" y="-1623200"/>
            <a:ext cx="4526000" cy="10972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4pPr>
            <a:lvl5pPr marL="2286000" marR="0" lvl="4"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5pPr>
            <a:lvl6pPr marL="2743200" marR="0" lvl="5"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6pPr>
            <a:lvl7pPr marL="3200400" marR="0" lvl="6"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7pPr>
            <a:lvl8pPr marL="3657600" marR="0" lvl="7"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8pPr>
            <a:lvl9pPr marL="4114800" marR="0" lvl="8"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3526298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rot="5400000">
            <a:off x="7285000" y="1828837"/>
            <a:ext cx="5851600" cy="27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68" name="Google Shape;68;p14"/>
          <p:cNvSpPr txBox="1">
            <a:spLocks noGrp="1"/>
          </p:cNvSpPr>
          <p:nvPr>
            <p:ph type="body" idx="1"/>
          </p:nvPr>
        </p:nvSpPr>
        <p:spPr>
          <a:xfrm rot="5400000">
            <a:off x="1697000" y="-812763"/>
            <a:ext cx="5851600" cy="8026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4pPr>
            <a:lvl5pPr marL="2286000" marR="0" lvl="4"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5pPr>
            <a:lvl6pPr marL="2743200" marR="0" lvl="5"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6pPr>
            <a:lvl7pPr marL="3200400" marR="0" lvl="6"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7pPr>
            <a:lvl8pPr marL="3657600" marR="0" lvl="7"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8pPr>
            <a:lvl9pPr marL="4114800" marR="0" lvl="8"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18143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71" name="Google Shape;71;p15"/>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1pPr>
            <a:lvl2pPr marR="0" lvl="1"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2pPr>
            <a:lvl3pPr marR="0" lvl="2"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3pPr>
            <a:lvl4pPr marR="0" lvl="3"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4pPr>
            <a:lvl5pPr marR="0" lvl="4"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5pPr>
            <a:lvl6pPr marR="0" lvl="5"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6pPr>
            <a:lvl7pPr marR="0" lvl="6"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7pPr>
            <a:lvl8pPr marR="0" lvl="7"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8pPr>
            <a:lvl9pPr marR="0" lvl="8"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9pPr>
          </a:lstStyle>
          <a:p>
            <a:r>
              <a:rPr lang="es-ES"/>
              <a:t>Haga clic para modificar el estilo de subtítulo del patrón</a:t>
            </a:r>
            <a:endParaRPr/>
          </a:p>
        </p:txBody>
      </p:sp>
      <p:sp>
        <p:nvSpPr>
          <p:cNvPr id="72" name="Google Shape;72;p1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9pPr>
          </a:lstStyle>
          <a:p>
            <a:fld id="{46032A38-37BF-4537-8EB4-CA12BAFC4AB4}" type="datetimeFigureOut">
              <a:rPr lang="es-EC" kern="0" smtClean="0">
                <a:solidFill>
                  <a:srgbClr val="000000"/>
                </a:solidFill>
              </a:rPr>
              <a:pPr/>
              <a:t>14/03/2022</a:t>
            </a:fld>
            <a:endParaRPr lang="es-EC" kern="0">
              <a:solidFill>
                <a:srgbClr val="000000"/>
              </a:solidFill>
            </a:endParaRPr>
          </a:p>
        </p:txBody>
      </p:sp>
      <p:sp>
        <p:nvSpPr>
          <p:cNvPr id="73" name="Google Shape;73;p1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9pPr>
          </a:lstStyle>
          <a:p>
            <a:endParaRPr lang="es-EC" kern="0">
              <a:solidFill>
                <a:srgbClr val="000000"/>
              </a:solidFill>
            </a:endParaRPr>
          </a:p>
        </p:txBody>
      </p:sp>
      <p:sp>
        <p:nvSpPr>
          <p:cNvPr id="74" name="Google Shape;74;p1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9pPr>
          </a:lstStyle>
          <a:p>
            <a:fld id="{CFEDAD1F-8D84-40BF-8E2F-2C3680EACEEA}" type="slidenum">
              <a:rPr lang="es-EC" kern="0" smtClean="0">
                <a:solidFill>
                  <a:srgbClr val="000000"/>
                </a:solidFill>
              </a:rPr>
              <a:pPr/>
              <a:t>‹Nº›</a:t>
            </a:fld>
            <a:endParaRPr lang="es-EC" kern="0">
              <a:solidFill>
                <a:srgbClr val="000000"/>
              </a:solidFill>
            </a:endParaRPr>
          </a:p>
        </p:txBody>
      </p:sp>
    </p:spTree>
    <p:extLst>
      <p:ext uri="{BB962C8B-B14F-4D97-AF65-F5344CB8AC3E}">
        <p14:creationId xmlns:p14="http://schemas.microsoft.com/office/powerpoint/2010/main" val="3037526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16"/>
          <p:cNvGrpSpPr/>
          <p:nvPr/>
        </p:nvGrpSpPr>
        <p:grpSpPr>
          <a:xfrm>
            <a:off x="0" y="508002"/>
            <a:ext cx="1383800" cy="1355050"/>
            <a:chOff x="0" y="381001"/>
            <a:chExt cx="1037850" cy="1016288"/>
          </a:xfrm>
        </p:grpSpPr>
        <p:sp>
          <p:nvSpPr>
            <p:cNvPr id="77" name="Google Shape;77;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78" name="Google Shape;78;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sp>
        <p:nvSpPr>
          <p:cNvPr id="79" name="Google Shape;79;p16"/>
          <p:cNvSpPr txBox="1">
            <a:spLocks noGrp="1"/>
          </p:cNvSpPr>
          <p:nvPr>
            <p:ph type="title"/>
          </p:nvPr>
        </p:nvSpPr>
        <p:spPr>
          <a:xfrm>
            <a:off x="1730000" y="525000"/>
            <a:ext cx="9385200" cy="1218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80" name="Google Shape;80;p16"/>
          <p:cNvSpPr txBox="1">
            <a:spLocks noGrp="1"/>
          </p:cNvSpPr>
          <p:nvPr>
            <p:ph type="body" idx="1"/>
          </p:nvPr>
        </p:nvSpPr>
        <p:spPr>
          <a:xfrm>
            <a:off x="1730000" y="2090067"/>
            <a:ext cx="9385200" cy="38816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lvl="0"/>
            <a:r>
              <a:rPr lang="es-ES"/>
              <a:t>Haga clic para modificar los estilos de texto del patrón</a:t>
            </a:r>
          </a:p>
        </p:txBody>
      </p:sp>
      <p:sp>
        <p:nvSpPr>
          <p:cNvPr id="81" name="Google Shape;81;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CFEDAD1F-8D84-40BF-8E2F-2C3680EACEEA}" type="slidenum">
              <a:rPr lang="es-EC" kern="0" smtClean="0"/>
              <a:pPr/>
              <a:t>‹Nº›</a:t>
            </a:fld>
            <a:endParaRPr lang="es-EC" kern="0"/>
          </a:p>
        </p:txBody>
      </p:sp>
    </p:spTree>
    <p:extLst>
      <p:ext uri="{BB962C8B-B14F-4D97-AF65-F5344CB8AC3E}">
        <p14:creationId xmlns:p14="http://schemas.microsoft.com/office/powerpoint/2010/main" val="1350229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BEC1BD-E1AC-4A1D-9B67-FE4E3C037675}"/>
              </a:ext>
            </a:extLst>
          </p:cNvPr>
          <p:cNvSpPr>
            <a:spLocks noGrp="1"/>
          </p:cNvSpPr>
          <p:nvPr>
            <p:ph type="title"/>
          </p:nvPr>
        </p:nvSpPr>
        <p:spPr>
          <a:xfrm>
            <a:off x="838200" y="1053296"/>
            <a:ext cx="10515600" cy="637392"/>
          </a:xfrm>
        </p:spPr>
        <p:txBody>
          <a:bodyPr/>
          <a:lstStyle>
            <a:lvl1pPr>
              <a:defRPr>
                <a:latin typeface="Cooper Black" panose="0208090404030B020404" pitchFamily="18" charset="0"/>
              </a:defRPr>
            </a:lvl1pPr>
          </a:lstStyle>
          <a:p>
            <a:r>
              <a:rPr lang="es-ES" dirty="0"/>
              <a:t>Haga clic para modificar el estilo de título del patrón</a:t>
            </a:r>
            <a:endParaRPr lang="es-ES_tradnl" dirty="0"/>
          </a:p>
        </p:txBody>
      </p:sp>
      <p:sp>
        <p:nvSpPr>
          <p:cNvPr id="3" name="Marcador de contenido 2">
            <a:extLst>
              <a:ext uri="{FF2B5EF4-FFF2-40B4-BE49-F238E27FC236}">
                <a16:creationId xmlns:a16="http://schemas.microsoft.com/office/drawing/2014/main" xmlns="" id="{9CD1D572-8F51-49E8-95D2-517C2D3F6533}"/>
              </a:ext>
            </a:extLst>
          </p:cNvPr>
          <p:cNvSpPr>
            <a:spLocks noGrp="1"/>
          </p:cNvSpPr>
          <p:nvPr>
            <p:ph idx="1"/>
          </p:nvPr>
        </p:nvSpPr>
        <p:spPr/>
        <p:txBody>
          <a:bodyPr/>
          <a:lstStyle>
            <a:lvl1pPr marL="717550" indent="-717550">
              <a:buFontTx/>
              <a:buBlip>
                <a:blip r:embed="rId2"/>
              </a:buBlip>
              <a:defRPr/>
            </a:lvl1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4" name="Marcador de fecha 3">
            <a:extLst>
              <a:ext uri="{FF2B5EF4-FFF2-40B4-BE49-F238E27FC236}">
                <a16:creationId xmlns:a16="http://schemas.microsoft.com/office/drawing/2014/main" xmlns="" id="{30ECB8E5-BC22-405C-8890-613170EBFFA3}"/>
              </a:ext>
            </a:extLst>
          </p:cNvPr>
          <p:cNvSpPr>
            <a:spLocks noGrp="1"/>
          </p:cNvSpPr>
          <p:nvPr>
            <p:ph type="dt" sz="half" idx="10"/>
          </p:nvPr>
        </p:nvSpPr>
        <p:spPr/>
        <p:txBody>
          <a:bodyPr/>
          <a:lstStyle/>
          <a:p>
            <a:pPr>
              <a:buClr>
                <a:srgbClr val="000000"/>
              </a:buClr>
              <a:buFont typeface="Arial"/>
              <a:buNone/>
            </a:pPr>
            <a:fld id="{BD664E0C-5CFA-462C-8C18-A883CBDB7662}" type="datetimeFigureOut">
              <a:rPr lang="es-ES_tradnl" sz="1400" kern="0" smtClean="0">
                <a:solidFill>
                  <a:srgbClr val="000000"/>
                </a:solidFill>
                <a:cs typeface="Arial"/>
                <a:sym typeface="Arial"/>
              </a:rPr>
              <a:pPr>
                <a:buClr>
                  <a:srgbClr val="000000"/>
                </a:buClr>
                <a:buFont typeface="Arial"/>
                <a:buNone/>
              </a:pPr>
              <a:t>14/03/2022</a:t>
            </a:fld>
            <a:endParaRPr lang="es-ES_tradnl" sz="1400" kern="0">
              <a:solidFill>
                <a:srgbClr val="000000"/>
              </a:solidFill>
              <a:cs typeface="Arial"/>
              <a:sym typeface="Arial"/>
            </a:endParaRPr>
          </a:p>
        </p:txBody>
      </p:sp>
      <p:sp>
        <p:nvSpPr>
          <p:cNvPr id="5" name="Marcador de pie de página 4">
            <a:extLst>
              <a:ext uri="{FF2B5EF4-FFF2-40B4-BE49-F238E27FC236}">
                <a16:creationId xmlns:a16="http://schemas.microsoft.com/office/drawing/2014/main" xmlns="" id="{A50ABDAE-B89D-4655-95D2-5E1E3301EF88}"/>
              </a:ext>
            </a:extLst>
          </p:cNvPr>
          <p:cNvSpPr>
            <a:spLocks noGrp="1"/>
          </p:cNvSpPr>
          <p:nvPr>
            <p:ph type="ftr" sz="quarter" idx="11"/>
          </p:nvPr>
        </p:nvSpPr>
        <p:spPr/>
        <p:txBody>
          <a:bodyPr/>
          <a:lstStyle/>
          <a:p>
            <a:pPr>
              <a:buClr>
                <a:srgbClr val="000000"/>
              </a:buClr>
              <a:buFont typeface="Arial"/>
              <a:buNone/>
            </a:pPr>
            <a:endParaRPr lang="es-ES_tradnl" sz="1400" kern="0">
              <a:solidFill>
                <a:srgbClr val="000000"/>
              </a:solidFill>
              <a:cs typeface="Arial"/>
              <a:sym typeface="Arial"/>
            </a:endParaRPr>
          </a:p>
        </p:txBody>
      </p:sp>
      <p:sp>
        <p:nvSpPr>
          <p:cNvPr id="6" name="Marcador de número de diapositiva 5">
            <a:extLst>
              <a:ext uri="{FF2B5EF4-FFF2-40B4-BE49-F238E27FC236}">
                <a16:creationId xmlns:a16="http://schemas.microsoft.com/office/drawing/2014/main" xmlns="" id="{51FB8FBF-B273-4682-902B-D2A001870D99}"/>
              </a:ext>
            </a:extLst>
          </p:cNvPr>
          <p:cNvSpPr>
            <a:spLocks noGrp="1"/>
          </p:cNvSpPr>
          <p:nvPr>
            <p:ph type="sldNum" sz="quarter" idx="12"/>
          </p:nvPr>
        </p:nvSpPr>
        <p:spPr/>
        <p:txBody>
          <a:bodyPr/>
          <a:lstStyle/>
          <a:p>
            <a:pPr>
              <a:buClr>
                <a:srgbClr val="000000"/>
              </a:buClr>
              <a:buFont typeface="Arial"/>
              <a:buNone/>
            </a:pPr>
            <a:fld id="{E7810DFB-E39B-4308-AF9C-40BA6ED1C43A}" type="slidenum">
              <a:rPr lang="es-ES_tradnl" sz="1400" kern="0" smtClean="0">
                <a:solidFill>
                  <a:srgbClr val="000000"/>
                </a:solidFill>
                <a:cs typeface="Arial"/>
                <a:sym typeface="Arial"/>
              </a:rPr>
              <a:pPr>
                <a:buClr>
                  <a:srgbClr val="000000"/>
                </a:buClr>
                <a:buFont typeface="Arial"/>
                <a:buNone/>
              </a:pPr>
              <a:t>‹Nº›</a:t>
            </a:fld>
            <a:endParaRPr lang="es-ES_tradnl" sz="1400" kern="0">
              <a:solidFill>
                <a:srgbClr val="000000"/>
              </a:solidFill>
              <a:cs typeface="Arial"/>
              <a:sym typeface="Arial"/>
            </a:endParaRPr>
          </a:p>
        </p:txBody>
      </p:sp>
    </p:spTree>
    <p:extLst>
      <p:ext uri="{BB962C8B-B14F-4D97-AF65-F5344CB8AC3E}">
        <p14:creationId xmlns:p14="http://schemas.microsoft.com/office/powerpoint/2010/main" val="2551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3/14/2022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041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D1CE32E-9DC0-47C8-A657-48F5C3E4A10B}" type="datetimeFigureOut">
              <a:rPr lang="en-US" smtClean="0"/>
              <a:t>3/14/2022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80161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DF5C0D-8C3A-4771-A43D-83937FC700D4}" type="datetimeFigureOut">
              <a:rPr lang="en-US" smtClean="0"/>
              <a:t>3/14/2022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39659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3/14/2022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486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t>3/14/2022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464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t>3/14/2022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7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7.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64B320A-89BA-47B2-A525-92E8D10B06E4}" type="datetimeFigureOut">
              <a:rPr lang="en-US" smtClean="0"/>
              <a:t>3/14/2022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70879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64B320A-89BA-47B2-A525-92E8D10B06E4}" type="datetimeFigureOut">
              <a:rPr lang="en-US" smtClean="0"/>
              <a:t>3/14/2022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04888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20800"/>
          </a:xfrm>
          <a:prstGeom prst="rect">
            <a:avLst/>
          </a:prstGeom>
          <a:gradFill>
            <a:gsLst>
              <a:gs pos="0">
                <a:schemeClr val="lt1"/>
              </a:gs>
              <a:gs pos="100000">
                <a:srgbClr val="9EB786"/>
              </a:gs>
            </a:gsLst>
            <a:lin ang="0" scaled="0"/>
          </a:gra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sp>
        <p:nvSpPr>
          <p:cNvPr id="7" name="Google Shape;7;p1"/>
          <p:cNvSpPr/>
          <p:nvPr/>
        </p:nvSpPr>
        <p:spPr>
          <a:xfrm rot="10800000">
            <a:off x="-115" y="6308800"/>
            <a:ext cx="10513600" cy="549200"/>
          </a:xfrm>
          <a:prstGeom prst="rect">
            <a:avLst/>
          </a:prstGeom>
          <a:gradFill>
            <a:gsLst>
              <a:gs pos="0">
                <a:schemeClr val="lt1"/>
              </a:gs>
              <a:gs pos="100000">
                <a:srgbClr val="9EB786"/>
              </a:gs>
            </a:gsLst>
            <a:lin ang="0" scaled="0"/>
          </a:gra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cxnSp>
        <p:nvCxnSpPr>
          <p:cNvPr id="8" name="Google Shape;8;p1"/>
          <p:cNvCxnSpPr/>
          <p:nvPr/>
        </p:nvCxnSpPr>
        <p:spPr>
          <a:xfrm>
            <a:off x="33867" y="6296025"/>
            <a:ext cx="8879600" cy="0"/>
          </a:xfrm>
          <a:prstGeom prst="straightConnector1">
            <a:avLst/>
          </a:prstGeom>
          <a:noFill/>
          <a:ln w="38100" cap="flat" cmpd="sng">
            <a:solidFill>
              <a:srgbClr val="FF0000"/>
            </a:solidFill>
            <a:prstDash val="solid"/>
            <a:round/>
            <a:headEnd type="none" w="sm" len="sm"/>
            <a:tailEnd type="none" w="sm" len="sm"/>
          </a:ln>
        </p:spPr>
      </p:cxnSp>
      <p:cxnSp>
        <p:nvCxnSpPr>
          <p:cNvPr id="9" name="Google Shape;9;p1"/>
          <p:cNvCxnSpPr/>
          <p:nvPr/>
        </p:nvCxnSpPr>
        <p:spPr>
          <a:xfrm>
            <a:off x="33867" y="6245225"/>
            <a:ext cx="8879600" cy="0"/>
          </a:xfrm>
          <a:prstGeom prst="straightConnector1">
            <a:avLst/>
          </a:prstGeom>
          <a:noFill/>
          <a:ln w="38100" cap="flat" cmpd="sng">
            <a:solidFill>
              <a:srgbClr val="006600"/>
            </a:solidFill>
            <a:prstDash val="solid"/>
            <a:round/>
            <a:headEnd type="none" w="sm" len="sm"/>
            <a:tailEnd type="none" w="sm" len="sm"/>
          </a:ln>
        </p:spPr>
      </p:cxnSp>
      <p:pic>
        <p:nvPicPr>
          <p:cNvPr id="10" name="Google Shape;10;p1"/>
          <p:cNvPicPr preferRelativeResize="0"/>
          <p:nvPr/>
        </p:nvPicPr>
        <p:blipFill rotWithShape="1">
          <a:blip r:embed="rId15">
            <a:alphaModFix/>
          </a:blip>
          <a:srcRect r="26877"/>
          <a:stretch/>
        </p:blipFill>
        <p:spPr>
          <a:xfrm>
            <a:off x="9249333" y="5926822"/>
            <a:ext cx="2525133" cy="791169"/>
          </a:xfrm>
          <a:prstGeom prst="rect">
            <a:avLst/>
          </a:prstGeom>
          <a:noFill/>
          <a:ln>
            <a:noFill/>
          </a:ln>
        </p:spPr>
      </p:pic>
    </p:spTree>
    <p:extLst>
      <p:ext uri="{BB962C8B-B14F-4D97-AF65-F5344CB8AC3E}">
        <p14:creationId xmlns:p14="http://schemas.microsoft.com/office/powerpoint/2010/main" val="3519924342"/>
      </p:ext>
    </p:extLst>
  </p:cSld>
  <p:clrMap bg1="lt1" tx1="dk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lo.org.co/scielo.php?script=sci_arttext&amp;pid=S0123-14722017000200056#ref6"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hyperlink" Target="http://www.scielo.org.co/scielo.php?script=sci_arttext&amp;pid=S0123-14722017000200056#ref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xmlns="" id="{50ED0C10-3475-47EA-AC25-CC867DB0C238}"/>
              </a:ext>
            </a:extLst>
          </p:cNvPr>
          <p:cNvSpPr txBox="1">
            <a:spLocks/>
          </p:cNvSpPr>
          <p:nvPr/>
        </p:nvSpPr>
        <p:spPr>
          <a:xfrm>
            <a:off x="337698" y="914399"/>
            <a:ext cx="12323548" cy="159129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s-ES" sz="2800" b="1" dirty="0">
                <a:ln/>
              </a:rPr>
              <a:t>TRABAJO DE TITULACIÓN PREVIO A LA OBTENCIÓN DEL TÍTULO DE INGENIERÍA EN AUDITORIA Y FINANZAS</a:t>
            </a:r>
          </a:p>
        </p:txBody>
      </p:sp>
      <p:sp>
        <p:nvSpPr>
          <p:cNvPr id="3" name="Subtítulo 2">
            <a:extLst>
              <a:ext uri="{FF2B5EF4-FFF2-40B4-BE49-F238E27FC236}">
                <a16:creationId xmlns:a16="http://schemas.microsoft.com/office/drawing/2014/main" xmlns="" id="{FFB59BC2-3B42-445E-9863-98E1E2B85AD3}"/>
              </a:ext>
            </a:extLst>
          </p:cNvPr>
          <p:cNvSpPr txBox="1">
            <a:spLocks/>
          </p:cNvSpPr>
          <p:nvPr/>
        </p:nvSpPr>
        <p:spPr>
          <a:xfrm>
            <a:off x="599227" y="2779134"/>
            <a:ext cx="11592773" cy="1299731"/>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C" sz="2000" b="1" dirty="0">
                <a:latin typeface="Arial" panose="020B0604020202020204" pitchFamily="34" charset="0"/>
              </a:rPr>
              <a:t>ANÁLISIS Y EVALUACIÓN DE GESTIÓN DE LAS ENTIDADES OPERATIVAS DESCONCENTRADAS O DESCENTRALIZADAS (EOD´S) A NIVEL FUERZA TERRESTRE PARA DETERMINAR LA EFICIENCIA EN LA EJECUCIÓN PRESUPUESTARIA DE LAS UNIDADES MILITARES DURANTE EL EJERCICIO FISCAL 2020</a:t>
            </a:r>
          </a:p>
        </p:txBody>
      </p:sp>
      <p:sp>
        <p:nvSpPr>
          <p:cNvPr id="4" name="Subtítulo 2">
            <a:extLst>
              <a:ext uri="{FF2B5EF4-FFF2-40B4-BE49-F238E27FC236}">
                <a16:creationId xmlns:a16="http://schemas.microsoft.com/office/drawing/2014/main" xmlns="" id="{E3CF846E-1612-405C-8EDC-00D6BC32EC57}"/>
              </a:ext>
            </a:extLst>
          </p:cNvPr>
          <p:cNvSpPr txBox="1">
            <a:spLocks/>
          </p:cNvSpPr>
          <p:nvPr/>
        </p:nvSpPr>
        <p:spPr>
          <a:xfrm>
            <a:off x="599227" y="4352306"/>
            <a:ext cx="10993546" cy="132910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s-EC" sz="1800" b="1" dirty="0">
                <a:solidFill>
                  <a:schemeClr val="tx1"/>
                </a:solidFill>
                <a:latin typeface="Arial" panose="020B0604020202020204" pitchFamily="34" charset="0"/>
                <a:cs typeface="Arial" panose="020B0604020202020204" pitchFamily="34" charset="0"/>
              </a:rPr>
              <a:t>AutorA:</a:t>
            </a:r>
            <a:r>
              <a:rPr lang="es-ES" sz="1800" b="1" dirty="0">
                <a:ln/>
                <a:latin typeface="Agency FB" panose="020B0503020202020204" pitchFamily="34" charset="0"/>
              </a:rPr>
              <a:t>.</a:t>
            </a:r>
            <a:r>
              <a:rPr lang="es-ES" sz="1800" b="1" cap="none" dirty="0">
                <a:ln/>
                <a:solidFill>
                  <a:schemeClr val="tx1"/>
                </a:solidFill>
                <a:latin typeface="Agency FB" panose="020B0503020202020204" pitchFamily="34" charset="0"/>
              </a:rPr>
              <a:t> AULESTIA C. LUCÍA M.</a:t>
            </a:r>
          </a:p>
          <a:p>
            <a:pPr algn="ctr"/>
            <a:r>
              <a:rPr lang="es-ES" sz="1800" b="1" dirty="0">
                <a:ln/>
                <a:solidFill>
                  <a:schemeClr val="tx1"/>
                </a:solidFill>
                <a:latin typeface="Agency FB" panose="020B0503020202020204" pitchFamily="34" charset="0"/>
              </a:rPr>
              <a:t>                  CAPT. DE INT</a:t>
            </a:r>
            <a:endParaRPr lang="es-ES" sz="1800" b="1" cap="none" dirty="0">
              <a:ln/>
              <a:latin typeface="Agency FB" panose="020B0503020202020204" pitchFamily="34" charset="0"/>
            </a:endParaRPr>
          </a:p>
          <a:p>
            <a:pPr algn="ctr">
              <a:spcBef>
                <a:spcPts val="0"/>
              </a:spcBef>
              <a:spcAft>
                <a:spcPts val="0"/>
              </a:spcAft>
            </a:pPr>
            <a:r>
              <a:rPr lang="en-US" sz="1800" dirty="0">
                <a:solidFill>
                  <a:schemeClr val="tx1"/>
                </a:solidFill>
                <a:latin typeface="Arial" panose="020B0604020202020204" pitchFamily="34" charset="0"/>
                <a:cs typeface="Arial" panose="020B0604020202020204" pitchFamily="34" charset="0"/>
              </a:rPr>
              <a:t>                              </a:t>
            </a:r>
            <a:endParaRPr lang="en-US" sz="1800" b="1" dirty="0">
              <a:solidFill>
                <a:schemeClr val="tx1"/>
              </a:solidFill>
              <a:latin typeface="Arial" panose="020B0604020202020204" pitchFamily="34" charset="0"/>
              <a:cs typeface="Arial" panose="020B0604020202020204" pitchFamily="34" charset="0"/>
            </a:endParaRPr>
          </a:p>
          <a:p>
            <a:pPr algn="ctr">
              <a:spcBef>
                <a:spcPts val="0"/>
              </a:spcBef>
              <a:spcAft>
                <a:spcPts val="0"/>
              </a:spcAft>
            </a:pPr>
            <a:r>
              <a:rPr lang="es-EC" sz="1800" b="1" dirty="0">
                <a:solidFill>
                  <a:schemeClr val="tx1"/>
                </a:solidFill>
                <a:latin typeface="Arial" panose="020B0604020202020204" pitchFamily="34" charset="0"/>
                <a:cs typeface="Arial" panose="020B0604020202020204" pitchFamily="34" charset="0"/>
              </a:rPr>
              <a:t>Directora: ING. ARACELI DEL PILAR TAMAYO HERRERA . PHD</a:t>
            </a:r>
            <a:endParaRPr lang="en-US" sz="500" b="1" dirty="0">
              <a:solidFill>
                <a:schemeClr val="tx1"/>
              </a:solidFill>
            </a:endParaRPr>
          </a:p>
        </p:txBody>
      </p:sp>
    </p:spTree>
    <p:extLst>
      <p:ext uri="{BB962C8B-B14F-4D97-AF65-F5344CB8AC3E}">
        <p14:creationId xmlns:p14="http://schemas.microsoft.com/office/powerpoint/2010/main" val="1933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i="0" dirty="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sp>
        <p:nvSpPr>
          <p:cNvPr id="3" name="2 Rectángulo"/>
          <p:cNvSpPr/>
          <p:nvPr/>
        </p:nvSpPr>
        <p:spPr>
          <a:xfrm>
            <a:off x="1656798" y="863673"/>
            <a:ext cx="10087897" cy="6186309"/>
          </a:xfrm>
          <a:prstGeom prst="rect">
            <a:avLst/>
          </a:prstGeom>
        </p:spPr>
        <p:txBody>
          <a:bodyPr wrap="square">
            <a:spAutoFit/>
          </a:bodyPr>
          <a:lstStyle/>
          <a:p>
            <a:pPr marL="285750" indent="-285750" algn="just">
              <a:buFont typeface="Arial" panose="020B0604020202020204" pitchFamily="34" charset="0"/>
              <a:buChar char="•"/>
            </a:pPr>
            <a:r>
              <a:rPr lang="es-ES_tradnl" b="1" dirty="0"/>
              <a:t>Marco teórico </a:t>
            </a:r>
          </a:p>
          <a:p>
            <a:pPr marL="742950" lvl="1" indent="-285750" algn="just">
              <a:buFont typeface="Arial" panose="020B0604020202020204" pitchFamily="34" charset="0"/>
              <a:buChar char="•"/>
            </a:pPr>
            <a:r>
              <a:rPr lang="es-ES_tradnl" b="1" dirty="0"/>
              <a:t>EODS</a:t>
            </a:r>
          </a:p>
          <a:p>
            <a:pPr marL="742950" lvl="1" indent="-285750" algn="just">
              <a:buFont typeface="Arial" panose="020B0604020202020204" pitchFamily="34" charset="0"/>
              <a:buChar char="•"/>
            </a:pPr>
            <a:r>
              <a:rPr lang="es-ES_tradnl" b="1" dirty="0"/>
              <a:t>Gestión</a:t>
            </a:r>
          </a:p>
          <a:p>
            <a:pPr marL="742950" lvl="1" indent="-285750" algn="just">
              <a:buFont typeface="Arial" panose="020B0604020202020204" pitchFamily="34" charset="0"/>
              <a:buChar char="•"/>
            </a:pPr>
            <a:r>
              <a:rPr lang="es-ES_tradnl" b="1" dirty="0"/>
              <a:t>Evaluación</a:t>
            </a:r>
          </a:p>
          <a:p>
            <a:pPr marL="742950" lvl="1" indent="-285750" algn="just">
              <a:buFont typeface="Arial" panose="020B0604020202020204" pitchFamily="34" charset="0"/>
              <a:buChar char="•"/>
            </a:pPr>
            <a:r>
              <a:rPr lang="es-ES_tradnl" b="1" dirty="0"/>
              <a:t>Análisis </a:t>
            </a:r>
          </a:p>
          <a:p>
            <a:pPr marL="742950" lvl="1" indent="-285750" algn="just">
              <a:buFont typeface="Arial" panose="020B0604020202020204" pitchFamily="34" charset="0"/>
              <a:buChar char="•"/>
            </a:pPr>
            <a:r>
              <a:rPr lang="es-ES_tradnl" b="1" dirty="0"/>
              <a:t>Desconcentrado</a:t>
            </a:r>
          </a:p>
          <a:p>
            <a:pPr marL="742950" lvl="1" indent="-285750" algn="just">
              <a:buFont typeface="Arial" panose="020B0604020202020204" pitchFamily="34" charset="0"/>
              <a:buChar char="•"/>
            </a:pPr>
            <a:r>
              <a:rPr lang="es-ES_tradnl" b="1" dirty="0"/>
              <a:t>Descentralizado</a:t>
            </a:r>
          </a:p>
          <a:p>
            <a:pPr marL="742950" lvl="1" indent="-285750" algn="just">
              <a:buFont typeface="Arial" panose="020B0604020202020204" pitchFamily="34" charset="0"/>
              <a:buChar char="•"/>
            </a:pPr>
            <a:r>
              <a:rPr lang="es-ES_tradnl" b="1" dirty="0"/>
              <a:t>Presupuesto</a:t>
            </a:r>
          </a:p>
          <a:p>
            <a:pPr marL="742950" lvl="1" indent="-285750" algn="just">
              <a:buFont typeface="Arial" panose="020B0604020202020204" pitchFamily="34" charset="0"/>
              <a:buChar char="•"/>
            </a:pPr>
            <a:r>
              <a:rPr lang="es-ES_tradnl" b="1" dirty="0"/>
              <a:t>Ejecución</a:t>
            </a:r>
          </a:p>
          <a:p>
            <a:pPr marL="742950" lvl="1" indent="-285750" algn="just">
              <a:buFont typeface="Arial" panose="020B0604020202020204" pitchFamily="34" charset="0"/>
              <a:buChar char="•"/>
            </a:pPr>
            <a:r>
              <a:rPr lang="es-ES_tradnl" b="1" dirty="0"/>
              <a:t>Normativa</a:t>
            </a:r>
          </a:p>
          <a:p>
            <a:pPr marL="742950" lvl="1" indent="-285750" algn="just">
              <a:buFont typeface="Arial" panose="020B0604020202020204" pitchFamily="34" charset="0"/>
              <a:buChar char="•"/>
            </a:pPr>
            <a:r>
              <a:rPr lang="es-ES_tradnl" b="1" dirty="0"/>
              <a:t>Eficiencia</a:t>
            </a:r>
          </a:p>
          <a:p>
            <a:pPr marL="742950" lvl="1" indent="-285750" algn="just">
              <a:buFont typeface="Arial" panose="020B0604020202020204" pitchFamily="34" charset="0"/>
              <a:buChar char="•"/>
            </a:pPr>
            <a:r>
              <a:rPr lang="es-ES_tradnl" b="1" dirty="0"/>
              <a:t>Efectividad</a:t>
            </a:r>
          </a:p>
          <a:p>
            <a:pPr marL="742950" lvl="1" indent="-285750" algn="just">
              <a:buFont typeface="Arial" panose="020B0604020202020204" pitchFamily="34" charset="0"/>
              <a:buChar char="•"/>
            </a:pPr>
            <a:r>
              <a:rPr lang="es-ES_tradnl" b="1" dirty="0"/>
              <a:t>Normas de Control Interno</a:t>
            </a:r>
          </a:p>
          <a:p>
            <a:pPr marL="742950" lvl="1" indent="-285750" algn="just">
              <a:buFont typeface="Arial" panose="020B0604020202020204" pitchFamily="34" charset="0"/>
              <a:buChar char="•"/>
            </a:pPr>
            <a:r>
              <a:rPr lang="es-ES_tradnl" b="1" dirty="0"/>
              <a:t>Calidad del gasto</a:t>
            </a:r>
          </a:p>
          <a:p>
            <a:pPr marL="742950" lvl="1" indent="-285750" algn="just">
              <a:buFont typeface="Arial" panose="020B0604020202020204" pitchFamily="34" charset="0"/>
              <a:buChar char="•"/>
            </a:pPr>
            <a:r>
              <a:rPr lang="es-ES_tradnl" b="1" dirty="0"/>
              <a:t>Factores internos</a:t>
            </a:r>
          </a:p>
          <a:p>
            <a:pPr marL="742950" lvl="1" indent="-285750" algn="just">
              <a:buFont typeface="Arial" panose="020B0604020202020204" pitchFamily="34" charset="0"/>
              <a:buChar char="•"/>
            </a:pPr>
            <a:r>
              <a:rPr lang="es-ES_tradnl" b="1" dirty="0"/>
              <a:t>Factores externos</a:t>
            </a:r>
          </a:p>
          <a:p>
            <a:pPr marL="742950" lvl="1" indent="-285750" algn="just">
              <a:buFont typeface="Arial" panose="020B0604020202020204" pitchFamily="34" charset="0"/>
              <a:buChar char="•"/>
            </a:pPr>
            <a:r>
              <a:rPr lang="es-ES_tradnl" b="1" dirty="0"/>
              <a:t>Pandemia</a:t>
            </a:r>
          </a:p>
          <a:p>
            <a:pPr lvl="1" algn="just"/>
            <a:endParaRPr lang="es-ES_tradnl" b="1" dirty="0"/>
          </a:p>
          <a:p>
            <a:pPr lvl="1" algn="just"/>
            <a:endParaRPr lang="es-ES_tradnl" b="1" dirty="0"/>
          </a:p>
          <a:p>
            <a:pPr marL="742950" lvl="1" indent="-285750" algn="just">
              <a:buFont typeface="Arial" panose="020B0604020202020204" pitchFamily="34" charset="0"/>
              <a:buChar char="•"/>
            </a:pPr>
            <a:endParaRPr lang="es-ES_tradnl" b="1" dirty="0"/>
          </a:p>
          <a:p>
            <a:pPr algn="just"/>
            <a:endParaRPr lang="es-ES_tradnl" b="1" dirty="0"/>
          </a:p>
          <a:p>
            <a:pPr algn="just"/>
            <a:endParaRPr lang="es-EC" b="1" dirty="0"/>
          </a:p>
        </p:txBody>
      </p:sp>
      <p:pic>
        <p:nvPicPr>
          <p:cNvPr id="6" name="Imagen 5">
            <a:extLst>
              <a:ext uri="{FF2B5EF4-FFF2-40B4-BE49-F238E27FC236}">
                <a16:creationId xmlns:a16="http://schemas.microsoft.com/office/drawing/2014/main" xmlns="" id="{625F66EB-E525-A04A-B889-1C4BD5FC1D2E}"/>
              </a:ext>
            </a:extLst>
          </p:cNvPr>
          <p:cNvPicPr>
            <a:picLocks noChangeAspect="1"/>
          </p:cNvPicPr>
          <p:nvPr/>
        </p:nvPicPr>
        <p:blipFill>
          <a:blip r:embed="rId3"/>
          <a:stretch>
            <a:fillRect/>
          </a:stretch>
        </p:blipFill>
        <p:spPr>
          <a:xfrm>
            <a:off x="1" y="0"/>
            <a:ext cx="1810512" cy="1593550"/>
          </a:xfrm>
          <a:prstGeom prst="rect">
            <a:avLst/>
          </a:prstGeom>
        </p:spPr>
      </p:pic>
    </p:spTree>
    <p:extLst>
      <p:ext uri="{BB962C8B-B14F-4D97-AF65-F5344CB8AC3E}">
        <p14:creationId xmlns:p14="http://schemas.microsoft.com/office/powerpoint/2010/main" val="280039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i="0" dirty="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sp>
        <p:nvSpPr>
          <p:cNvPr id="3" name="2 Rectángulo"/>
          <p:cNvSpPr/>
          <p:nvPr/>
        </p:nvSpPr>
        <p:spPr>
          <a:xfrm>
            <a:off x="457200" y="972419"/>
            <a:ext cx="11536877" cy="6278642"/>
          </a:xfrm>
          <a:prstGeom prst="rect">
            <a:avLst/>
          </a:prstGeom>
        </p:spPr>
        <p:txBody>
          <a:bodyPr wrap="square">
            <a:spAutoFit/>
          </a:bodyPr>
          <a:lstStyle/>
          <a:p>
            <a:pPr algn="just"/>
            <a:r>
              <a:rPr lang="es-EC" sz="2400" dirty="0"/>
              <a:t>El capítulo II abarca la teoría referente al tema de de investigación asi como los fundamentos necesarios que nos permitan analizar y comprender los factores internos y externos que se encuentran coorrelacionados con la ejecución presupuestaria de las Unidades Militares.</a:t>
            </a:r>
          </a:p>
          <a:p>
            <a:pPr algn="just"/>
            <a:endParaRPr lang="es-EC" sz="2400" dirty="0"/>
          </a:p>
          <a:p>
            <a:pPr algn="just"/>
            <a:r>
              <a:rPr lang="es-EC" sz="2400" b="1" dirty="0"/>
              <a:t>EODS (Entidad Operativa  Desconcentrada)</a:t>
            </a:r>
          </a:p>
          <a:p>
            <a:pPr algn="just"/>
            <a:r>
              <a:rPr lang="es-EC" sz="2000" dirty="0"/>
              <a:t> Es la unidad </a:t>
            </a:r>
            <a:r>
              <a:rPr lang="es-EC" sz="2000" b="1" dirty="0"/>
              <a:t>desconcentrada</a:t>
            </a:r>
            <a:r>
              <a:rPr lang="es-EC" sz="2000" dirty="0"/>
              <a:t> con atribuciones y competencias para realizar funciones administrativas y financieras y que, estructuralmente, forma parte de una institución. Es la instancia responsable en lo </a:t>
            </a:r>
            <a:r>
              <a:rPr lang="es-EC" sz="2000" b="1" dirty="0"/>
              <a:t>operativo</a:t>
            </a:r>
            <a:r>
              <a:rPr lang="es-EC" sz="2000" dirty="0"/>
              <a:t>, de las distintas fases del ciclo presupuestario.</a:t>
            </a:r>
          </a:p>
          <a:p>
            <a:pPr algn="just"/>
            <a:endParaRPr lang="es-EC" sz="2400" b="1" dirty="0"/>
          </a:p>
          <a:p>
            <a:pPr algn="just"/>
            <a:r>
              <a:rPr lang="es-EC" sz="2400" b="1" dirty="0"/>
              <a:t>EODS (Entidad Operativa  Descentralizada)</a:t>
            </a:r>
          </a:p>
          <a:p>
            <a:pPr algn="just"/>
            <a:r>
              <a:rPr lang="es-EC" sz="2000" dirty="0"/>
              <a:t>Transferencia de competencias de operación de decisiones sobre provisión a administraciones territoriales, o a administraciones funcionales del mismo nivel. La delegación sería una forma de descentralización operativa territorial. </a:t>
            </a:r>
          </a:p>
          <a:p>
            <a:pPr algn="just"/>
            <a:endParaRPr lang="es-EC" sz="2000" dirty="0"/>
          </a:p>
          <a:p>
            <a:pPr algn="just"/>
            <a:endParaRPr lang="es-EC" sz="2400" b="1" dirty="0"/>
          </a:p>
          <a:p>
            <a:pPr algn="just"/>
            <a:endParaRPr lang="es-EC" sz="2400" b="1" dirty="0"/>
          </a:p>
          <a:p>
            <a:pPr algn="just"/>
            <a:endParaRPr lang="es-ES" sz="2400" b="1" dirty="0"/>
          </a:p>
        </p:txBody>
      </p:sp>
      <p:pic>
        <p:nvPicPr>
          <p:cNvPr id="5" name="Imagen 4">
            <a:extLst>
              <a:ext uri="{FF2B5EF4-FFF2-40B4-BE49-F238E27FC236}">
                <a16:creationId xmlns:a16="http://schemas.microsoft.com/office/drawing/2014/main" xmlns="" id="{1A8682F5-69DF-124D-B04B-864C7F7C5F98}"/>
              </a:ext>
            </a:extLst>
          </p:cNvPr>
          <p:cNvPicPr>
            <a:picLocks noChangeAspect="1"/>
          </p:cNvPicPr>
          <p:nvPr/>
        </p:nvPicPr>
        <p:blipFill>
          <a:blip r:embed="rId3"/>
          <a:stretch>
            <a:fillRect/>
          </a:stretch>
        </p:blipFill>
        <p:spPr>
          <a:xfrm>
            <a:off x="2" y="0"/>
            <a:ext cx="1214202" cy="1068699"/>
          </a:xfrm>
          <a:prstGeom prst="rect">
            <a:avLst/>
          </a:prstGeom>
        </p:spPr>
      </p:pic>
    </p:spTree>
    <p:extLst>
      <p:ext uri="{BB962C8B-B14F-4D97-AF65-F5344CB8AC3E}">
        <p14:creationId xmlns:p14="http://schemas.microsoft.com/office/powerpoint/2010/main" val="337172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97DE6A8A-573B-BB4D-A0C7-A3942578F2AA}"/>
              </a:ext>
            </a:extLst>
          </p:cNvPr>
          <p:cNvSpPr>
            <a:spLocks noGrp="1"/>
          </p:cNvSpPr>
          <p:nvPr>
            <p:ph type="ctrTitle"/>
          </p:nvPr>
        </p:nvSpPr>
        <p:spPr>
          <a:xfrm>
            <a:off x="676656" y="1532778"/>
            <a:ext cx="10600944" cy="2067647"/>
          </a:xfrm>
        </p:spPr>
        <p:txBody>
          <a:bodyPr/>
          <a:lstStyle/>
          <a:p>
            <a:pPr algn="l"/>
            <a:r>
              <a:rPr lang="es-EC" sz="2400" dirty="0">
                <a:solidFill>
                  <a:schemeClr val="tx1"/>
                </a:solidFill>
              </a:rPr>
              <a:t>Unificación de Entidades Operativas Desconcentradas</a:t>
            </a:r>
          </a:p>
        </p:txBody>
      </p:sp>
      <p:sp>
        <p:nvSpPr>
          <p:cNvPr id="8" name="Subtítulo 7">
            <a:extLst>
              <a:ext uri="{FF2B5EF4-FFF2-40B4-BE49-F238E27FC236}">
                <a16:creationId xmlns:a16="http://schemas.microsoft.com/office/drawing/2014/main" xmlns="" id="{F53DBEAF-3463-6446-9A6A-185323E1DF95}"/>
              </a:ext>
            </a:extLst>
          </p:cNvPr>
          <p:cNvSpPr>
            <a:spLocks noGrp="1"/>
          </p:cNvSpPr>
          <p:nvPr>
            <p:ph type="subTitle" idx="1"/>
          </p:nvPr>
        </p:nvSpPr>
        <p:spPr>
          <a:xfrm>
            <a:off x="676656" y="2088308"/>
            <a:ext cx="9686544" cy="3550691"/>
          </a:xfrm>
        </p:spPr>
        <p:txBody>
          <a:bodyPr/>
          <a:lstStyle/>
          <a:p>
            <a:pPr algn="l"/>
            <a:r>
              <a:rPr lang="es-EC" sz="2000" dirty="0">
                <a:solidFill>
                  <a:schemeClr val="tx1"/>
                </a:solidFill>
              </a:rPr>
              <a:t>En mayo del 2020, se remitió el cronograma para que las EOD´s involucradas en el proceso de unificación, cumplan las principales actividades y logren el propósito previsto en los tiempos establecidos.</a:t>
            </a:r>
          </a:p>
          <a:p>
            <a:pPr algn="l"/>
            <a:endParaRPr lang="es-EC" sz="2000" dirty="0">
              <a:solidFill>
                <a:schemeClr val="tx1"/>
              </a:solidFill>
            </a:endParaRPr>
          </a:p>
          <a:p>
            <a:pPr algn="l"/>
            <a:r>
              <a:rPr lang="es-EC" sz="2000" b="1" dirty="0">
                <a:solidFill>
                  <a:schemeClr val="tx1"/>
                </a:solidFill>
              </a:rPr>
              <a:t>Presupuesto Plurianual </a:t>
            </a:r>
          </a:p>
          <a:p>
            <a:pPr algn="just"/>
            <a:r>
              <a:rPr lang="es-EC" sz="2000" dirty="0">
                <a:solidFill>
                  <a:schemeClr val="tx1"/>
                </a:solidFill>
              </a:rPr>
              <a:t>El Presupuesto Plurianual (Multianual) es un instrumento de la alta gerencia pública, que contiene la distribución entre las instituciones públicas y hasta un cierto nivel de detalle, de los recursos financieros del Estado que se prevén recaudar en un período mayor al año, por lo general de tres a cinco años, con sujeción al plan estratégico del gobierno y al marco fiscal de mediano plazo. </a:t>
            </a:r>
            <a:endParaRPr lang="es-EC" sz="1400" dirty="0">
              <a:solidFill>
                <a:schemeClr val="tx1"/>
              </a:solidFill>
            </a:endParaRPr>
          </a:p>
          <a:p>
            <a:pPr algn="l"/>
            <a:endParaRPr lang="es-EC" sz="2000" b="1" dirty="0">
              <a:solidFill>
                <a:schemeClr val="tx1"/>
              </a:solidFill>
            </a:endParaRPr>
          </a:p>
          <a:p>
            <a:pPr algn="l"/>
            <a:endParaRPr lang="es-EC" dirty="0"/>
          </a:p>
        </p:txBody>
      </p:sp>
      <p:sp>
        <p:nvSpPr>
          <p:cNvPr id="11" name="Título 1">
            <a:extLst>
              <a:ext uri="{FF2B5EF4-FFF2-40B4-BE49-F238E27FC236}">
                <a16:creationId xmlns:a16="http://schemas.microsoft.com/office/drawing/2014/main" xmlns="" id="{E250353D-EDE0-7047-940B-B8EE822CF075}"/>
              </a:ext>
            </a:extLst>
          </p:cNvPr>
          <p:cNvSpPr txBox="1">
            <a:spLocks/>
          </p:cNvSpPr>
          <p:nvPr/>
        </p:nvSpPr>
        <p:spPr>
          <a:xfrm>
            <a:off x="1156243" y="7643"/>
            <a:ext cx="10616034" cy="6859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pPr algn="ctr"/>
            <a:r>
              <a:rPr lang="es-ES_tradnl" sz="3600" i="0" kern="0" dirty="0">
                <a:solidFill>
                  <a:schemeClr val="tx1"/>
                </a:solidFill>
                <a:latin typeface="+mn-lt"/>
              </a:rPr>
              <a:t>CAPÍTULO II</a:t>
            </a: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endParaRPr lang="es-EC" sz="3600" kern="0" dirty="0">
              <a:solidFill>
                <a:schemeClr val="tx1"/>
              </a:solidFill>
              <a:latin typeface="+mn-lt"/>
            </a:endParaRPr>
          </a:p>
        </p:txBody>
      </p:sp>
      <p:pic>
        <p:nvPicPr>
          <p:cNvPr id="12" name="Imagen 11">
            <a:extLst>
              <a:ext uri="{FF2B5EF4-FFF2-40B4-BE49-F238E27FC236}">
                <a16:creationId xmlns:a16="http://schemas.microsoft.com/office/drawing/2014/main" xmlns="" id="{F3D9765A-4AF2-1347-ABD7-5D4A5C03F520}"/>
              </a:ext>
            </a:extLst>
          </p:cNvPr>
          <p:cNvPicPr>
            <a:picLocks noChangeAspect="1"/>
          </p:cNvPicPr>
          <p:nvPr/>
        </p:nvPicPr>
        <p:blipFill>
          <a:blip r:embed="rId2"/>
          <a:stretch>
            <a:fillRect/>
          </a:stretch>
        </p:blipFill>
        <p:spPr>
          <a:xfrm>
            <a:off x="1" y="0"/>
            <a:ext cx="1575965" cy="1387110"/>
          </a:xfrm>
          <a:prstGeom prst="rect">
            <a:avLst/>
          </a:prstGeom>
        </p:spPr>
      </p:pic>
    </p:spTree>
    <p:extLst>
      <p:ext uri="{BB962C8B-B14F-4D97-AF65-F5344CB8AC3E}">
        <p14:creationId xmlns:p14="http://schemas.microsoft.com/office/powerpoint/2010/main" val="413745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6172D375-AD73-3B46-8ED5-5BFEB05B74D8}"/>
              </a:ext>
            </a:extLst>
          </p:cNvPr>
          <p:cNvSpPr txBox="1">
            <a:spLocks/>
          </p:cNvSpPr>
          <p:nvPr/>
        </p:nvSpPr>
        <p:spPr>
          <a:xfrm>
            <a:off x="1575966" y="145668"/>
            <a:ext cx="10616034" cy="6859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eaLnBrk="1" hangingPunct="1">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pPr algn="ctr"/>
            <a:r>
              <a:rPr lang="es-ES_tradnl" sz="3200" i="0" kern="0" dirty="0">
                <a:solidFill>
                  <a:schemeClr val="tx1"/>
                </a:solidFill>
                <a:latin typeface="+mn-lt"/>
              </a:rPr>
              <a:t>CAPÍTULO II</a:t>
            </a:r>
            <a:endParaRPr lang="es-EC" sz="2000" b="0" i="0" dirty="0">
              <a:solidFill>
                <a:schemeClr val="tx1"/>
              </a:solidFill>
            </a:endParaRPr>
          </a:p>
          <a:p>
            <a:pPr algn="just"/>
            <a:r>
              <a:rPr lang="es-EC" sz="2000" i="0" dirty="0">
                <a:solidFill>
                  <a:schemeClr val="tx1"/>
                </a:solidFill>
              </a:rPr>
              <a:t>Presupuesto Anual </a:t>
            </a:r>
          </a:p>
          <a:p>
            <a:pPr algn="just"/>
            <a:r>
              <a:rPr lang="es-EC" sz="2000" b="0" i="0" dirty="0">
                <a:solidFill>
                  <a:schemeClr val="tx1"/>
                </a:solidFill>
              </a:rPr>
              <a:t>El presupuesto público es un instrumento de gestión que delinea la absorción, distribución y asignación de los fondos públicos. Allí se establecen los ingresos que se esperan obtener, se expresa la política económica seguida por el gobierno (ya que refleja las prioridades de asignación de recursos) y se distribuyen las erogaciones entre los diferentes organismos responsables de concretar las acciones de gobierno. Además, representa una herramienta cotidiana de gestión que permite administrar los recursos financieros del sector público. Este trabajo se concentra en este último aspecto, es decir, en el presupuesto como instrumento de administración pública. </a:t>
            </a:r>
            <a:endParaRPr lang="es-EC" sz="1050" b="0" i="0" dirty="0">
              <a:solidFill>
                <a:schemeClr val="tx1"/>
              </a:solidFill>
            </a:endParaRPr>
          </a:p>
          <a:p>
            <a:pPr algn="l"/>
            <a:endParaRPr lang="es-EC" sz="2000" i="0" dirty="0">
              <a:solidFill>
                <a:schemeClr val="tx1"/>
              </a:solidFill>
            </a:endParaRPr>
          </a:p>
          <a:p>
            <a:pPr algn="l"/>
            <a:r>
              <a:rPr lang="es-EC" sz="2000" i="0" dirty="0">
                <a:solidFill>
                  <a:schemeClr val="tx1"/>
                </a:solidFill>
              </a:rPr>
              <a:t>GESTIÓN </a:t>
            </a:r>
            <a:r>
              <a:rPr lang="es-EC" sz="2000" b="0" i="0" dirty="0">
                <a:solidFill>
                  <a:schemeClr val="tx1"/>
                </a:solidFill>
              </a:rPr>
              <a:t>Sin embargo, “gestus” es deri- vada de otra palabra latina: “gerere”,que posee varios significados: </a:t>
            </a:r>
            <a:endParaRPr lang="es-EC" sz="1600" b="0" i="0" dirty="0">
              <a:solidFill>
                <a:schemeClr val="tx1"/>
              </a:solidFill>
            </a:endParaRPr>
          </a:p>
          <a:p>
            <a:pPr algn="just"/>
            <a:r>
              <a:rPr lang="es-EC" sz="2000" b="0" i="0" dirty="0">
                <a:solidFill>
                  <a:schemeClr val="tx1"/>
                </a:solidFill>
              </a:rPr>
              <a:t>􏰀  llevar adelante o llevar a cabo, </a:t>
            </a:r>
            <a:endParaRPr lang="es-EC" sz="1600" b="0" i="0" dirty="0">
              <a:solidFill>
                <a:schemeClr val="tx1"/>
              </a:solidFill>
            </a:endParaRPr>
          </a:p>
          <a:p>
            <a:pPr algn="just"/>
            <a:r>
              <a:rPr lang="es-EC" sz="2000" b="0" i="0" dirty="0">
                <a:solidFill>
                  <a:schemeClr val="tx1"/>
                </a:solidFill>
              </a:rPr>
              <a:t>􏰀  cargar una cosa, </a:t>
            </a:r>
            <a:endParaRPr lang="es-EC" sz="1600" b="0" i="0" dirty="0">
              <a:solidFill>
                <a:schemeClr val="tx1"/>
              </a:solidFill>
            </a:endParaRPr>
          </a:p>
          <a:p>
            <a:pPr algn="just"/>
            <a:r>
              <a:rPr lang="es-EC" sz="2000" b="0" i="0" dirty="0">
                <a:solidFill>
                  <a:schemeClr val="tx1"/>
                </a:solidFill>
              </a:rPr>
              <a:t>􏰀  librar una guerra o trabar combate, </a:t>
            </a:r>
            <a:endParaRPr lang="es-EC" sz="1600" b="0" i="0" dirty="0">
              <a:solidFill>
                <a:schemeClr val="tx1"/>
              </a:solidFill>
            </a:endParaRPr>
          </a:p>
          <a:p>
            <a:pPr algn="just"/>
            <a:r>
              <a:rPr lang="es-EC" sz="2000" b="0" i="0" dirty="0">
                <a:solidFill>
                  <a:schemeClr val="tx1"/>
                </a:solidFill>
              </a:rPr>
              <a:t>􏰀  conducir una acción o un grupo, </a:t>
            </a:r>
            <a:endParaRPr lang="es-EC" sz="1600" b="0" i="0" dirty="0">
              <a:solidFill>
                <a:schemeClr val="tx1"/>
              </a:solidFill>
            </a:endParaRPr>
          </a:p>
          <a:p>
            <a:pPr algn="just"/>
            <a:r>
              <a:rPr lang="es-EC" sz="2000" b="0" i="0" dirty="0">
                <a:solidFill>
                  <a:schemeClr val="tx1"/>
                </a:solidFill>
              </a:rPr>
              <a:t>􏰀  ejecutar, en el sentido de un artista </a:t>
            </a:r>
            <a:endParaRPr lang="es-EC" sz="1600" b="0" i="0" dirty="0">
              <a:solidFill>
                <a:schemeClr val="tx1"/>
              </a:solidFill>
            </a:endParaRPr>
          </a:p>
          <a:p>
            <a:pPr algn="just"/>
            <a:r>
              <a:rPr lang="es-EC" sz="2000" b="0" i="0" dirty="0">
                <a:solidFill>
                  <a:schemeClr val="tx1"/>
                </a:solidFill>
              </a:rPr>
              <a:t>que hace algo sobre un escenario. </a:t>
            </a:r>
          </a:p>
          <a:p>
            <a:pPr algn="ctr"/>
            <a:endParaRPr lang="es-EC" sz="3600" kern="0" dirty="0">
              <a:solidFill>
                <a:schemeClr val="tx1"/>
              </a:solidFill>
              <a:latin typeface="+mn-lt"/>
            </a:endParaRPr>
          </a:p>
          <a:p>
            <a:pPr algn="ct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r>
              <a:rPr lang="es-EC" sz="3600" kern="0" dirty="0">
                <a:solidFill>
                  <a:schemeClr val="tx1"/>
                </a:solidFill>
                <a:latin typeface="+mn-lt"/>
              </a:rPr>
              <a:t/>
            </a:r>
            <a:br>
              <a:rPr lang="es-EC" sz="3600" kern="0" dirty="0">
                <a:solidFill>
                  <a:schemeClr val="tx1"/>
                </a:solidFill>
                <a:latin typeface="+mn-lt"/>
              </a:rPr>
            </a:br>
            <a:endParaRPr lang="es-EC" sz="3600" kern="0" dirty="0">
              <a:solidFill>
                <a:schemeClr val="tx1"/>
              </a:solidFill>
              <a:latin typeface="+mn-lt"/>
            </a:endParaRPr>
          </a:p>
        </p:txBody>
      </p:sp>
      <p:sp>
        <p:nvSpPr>
          <p:cNvPr id="8" name="2 Rectángulo">
            <a:extLst>
              <a:ext uri="{FF2B5EF4-FFF2-40B4-BE49-F238E27FC236}">
                <a16:creationId xmlns:a16="http://schemas.microsoft.com/office/drawing/2014/main" xmlns="" id="{6FA6155D-3C7B-9943-9C66-E06F10D2BD41}"/>
              </a:ext>
            </a:extLst>
          </p:cNvPr>
          <p:cNvSpPr/>
          <p:nvPr/>
        </p:nvSpPr>
        <p:spPr>
          <a:xfrm>
            <a:off x="787983" y="972419"/>
            <a:ext cx="10805357" cy="1508105"/>
          </a:xfrm>
          <a:prstGeom prst="rect">
            <a:avLst/>
          </a:prstGeom>
        </p:spPr>
        <p:txBody>
          <a:bodyPr wrap="square">
            <a:spAutoFit/>
          </a:bodyPr>
          <a:lstStyle/>
          <a:p>
            <a:pPr algn="just"/>
            <a:endParaRPr lang="es-EC" sz="2000" dirty="0"/>
          </a:p>
          <a:p>
            <a:pPr algn="just"/>
            <a:endParaRPr lang="es-EC" sz="2400" b="1" dirty="0"/>
          </a:p>
          <a:p>
            <a:pPr algn="just"/>
            <a:endParaRPr lang="es-EC" sz="2400" b="1" dirty="0"/>
          </a:p>
          <a:p>
            <a:pPr algn="just"/>
            <a:endParaRPr lang="es-ES" sz="2400" b="1" dirty="0"/>
          </a:p>
        </p:txBody>
      </p:sp>
      <p:pic>
        <p:nvPicPr>
          <p:cNvPr id="9" name="Imagen 8">
            <a:extLst>
              <a:ext uri="{FF2B5EF4-FFF2-40B4-BE49-F238E27FC236}">
                <a16:creationId xmlns:a16="http://schemas.microsoft.com/office/drawing/2014/main" xmlns="" id="{65881F4B-B742-9C43-89A6-9FC38DFB2C46}"/>
              </a:ext>
            </a:extLst>
          </p:cNvPr>
          <p:cNvPicPr>
            <a:picLocks noChangeAspect="1"/>
          </p:cNvPicPr>
          <p:nvPr/>
        </p:nvPicPr>
        <p:blipFill>
          <a:blip r:embed="rId2"/>
          <a:stretch>
            <a:fillRect/>
          </a:stretch>
        </p:blipFill>
        <p:spPr>
          <a:xfrm>
            <a:off x="1" y="0"/>
            <a:ext cx="1575965" cy="1387110"/>
          </a:xfrm>
          <a:prstGeom prst="rect">
            <a:avLst/>
          </a:prstGeom>
        </p:spPr>
      </p:pic>
    </p:spTree>
    <p:extLst>
      <p:ext uri="{BB962C8B-B14F-4D97-AF65-F5344CB8AC3E}">
        <p14:creationId xmlns:p14="http://schemas.microsoft.com/office/powerpoint/2010/main" val="250157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6AF0CF-5504-D540-AF48-70C66B33B5DF}"/>
              </a:ext>
            </a:extLst>
          </p:cNvPr>
          <p:cNvSpPr>
            <a:spLocks noGrp="1"/>
          </p:cNvSpPr>
          <p:nvPr>
            <p:ph type="ctrTitle"/>
          </p:nvPr>
        </p:nvSpPr>
        <p:spPr>
          <a:xfrm>
            <a:off x="1280160" y="146303"/>
            <a:ext cx="10363200" cy="1003529"/>
          </a:xfrm>
        </p:spPr>
        <p:txBody>
          <a:bodyPr/>
          <a:lstStyle/>
          <a:p>
            <a:pPr algn="ctr"/>
            <a:r>
              <a:rPr lang="es-EC" sz="2800" i="0" dirty="0">
                <a:solidFill>
                  <a:schemeClr val="tx1"/>
                </a:solidFill>
              </a:rPr>
              <a:t>CAPITULO II</a:t>
            </a:r>
            <a:endParaRPr lang="es-EC" i="0" dirty="0">
              <a:solidFill>
                <a:schemeClr val="tx1"/>
              </a:solidFill>
            </a:endParaRPr>
          </a:p>
        </p:txBody>
      </p:sp>
      <p:sp>
        <p:nvSpPr>
          <p:cNvPr id="3" name="Subtítulo 2">
            <a:extLst>
              <a:ext uri="{FF2B5EF4-FFF2-40B4-BE49-F238E27FC236}">
                <a16:creationId xmlns:a16="http://schemas.microsoft.com/office/drawing/2014/main" xmlns="" id="{A0CD790E-D97C-C54D-9435-6C0BE2D883A0}"/>
              </a:ext>
            </a:extLst>
          </p:cNvPr>
          <p:cNvSpPr>
            <a:spLocks noGrp="1"/>
          </p:cNvSpPr>
          <p:nvPr>
            <p:ph type="subTitle" idx="1"/>
          </p:nvPr>
        </p:nvSpPr>
        <p:spPr>
          <a:xfrm>
            <a:off x="1517904" y="640080"/>
            <a:ext cx="8845296" cy="4998920"/>
          </a:xfrm>
        </p:spPr>
        <p:txBody>
          <a:bodyPr/>
          <a:lstStyle/>
          <a:p>
            <a:pPr lvl="2" algn="just">
              <a:lnSpc>
                <a:spcPct val="150000"/>
              </a:lnSpc>
            </a:pPr>
            <a:r>
              <a:rPr lang="es-EC" sz="2000" b="1" dirty="0">
                <a:solidFill>
                  <a:schemeClr val="tx1"/>
                </a:solidFill>
              </a:rPr>
              <a:t>Normativa del Sistema de Administración Financiera</a:t>
            </a:r>
            <a:endParaRPr lang="es-EC" sz="2400" b="1" dirty="0">
              <a:solidFill>
                <a:schemeClr val="tx1"/>
              </a:solidFill>
            </a:endParaRPr>
          </a:p>
          <a:p>
            <a:pPr algn="just">
              <a:lnSpc>
                <a:spcPct val="150000"/>
              </a:lnSpc>
            </a:pPr>
            <a:r>
              <a:rPr lang="es-EC" sz="1800" dirty="0">
                <a:solidFill>
                  <a:schemeClr val="tx1"/>
                </a:solidFill>
              </a:rPr>
              <a:t>El Sistema de Administración Financiera (SAFI) es el conjunto de elementos interrelacionados, interactuantes e interdependientes, que debidamente ordenados y coordinados entre sí, persiguen la consecución de un fin común, la transparente administración de los fondos públicos. Entre los subsistemas más importantes podemos citar: Presupuesto, Contabilidad Gubernamental, Tesorería, Nómina, Control Físico de Bienes, Deuda Pública y Convenios, los que están regidos por principios y normas técnicas destinados a posibilitar la asignación y utilización eficiente de los recursos públicos, de la cual se generen los adecuados registros que hagan efectivos los propósitos de transparencia y rendición de cuentas </a:t>
            </a:r>
            <a:endParaRPr lang="es-EC" sz="2400" dirty="0">
              <a:solidFill>
                <a:schemeClr val="tx1"/>
              </a:solidFill>
            </a:endParaRPr>
          </a:p>
          <a:p>
            <a:endParaRPr lang="es-EC" dirty="0"/>
          </a:p>
        </p:txBody>
      </p:sp>
      <p:pic>
        <p:nvPicPr>
          <p:cNvPr id="5" name="Imagen 4">
            <a:extLst>
              <a:ext uri="{FF2B5EF4-FFF2-40B4-BE49-F238E27FC236}">
                <a16:creationId xmlns:a16="http://schemas.microsoft.com/office/drawing/2014/main" xmlns="" id="{976996AF-D4E8-2642-A982-EA13C3E65A35}"/>
              </a:ext>
            </a:extLst>
          </p:cNvPr>
          <p:cNvPicPr>
            <a:picLocks noChangeAspect="1"/>
          </p:cNvPicPr>
          <p:nvPr/>
        </p:nvPicPr>
        <p:blipFill>
          <a:blip r:embed="rId2"/>
          <a:stretch>
            <a:fillRect/>
          </a:stretch>
        </p:blipFill>
        <p:spPr>
          <a:xfrm>
            <a:off x="1" y="0"/>
            <a:ext cx="1575965" cy="1387110"/>
          </a:xfrm>
          <a:prstGeom prst="rect">
            <a:avLst/>
          </a:prstGeom>
        </p:spPr>
      </p:pic>
    </p:spTree>
    <p:extLst>
      <p:ext uri="{BB962C8B-B14F-4D97-AF65-F5344CB8AC3E}">
        <p14:creationId xmlns:p14="http://schemas.microsoft.com/office/powerpoint/2010/main" val="390843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750F1D76-4447-D34C-8ED0-2566511E7FEC}"/>
              </a:ext>
            </a:extLst>
          </p:cNvPr>
          <p:cNvSpPr>
            <a:spLocks noGrp="1"/>
          </p:cNvSpPr>
          <p:nvPr>
            <p:ph type="subTitle" idx="1"/>
          </p:nvPr>
        </p:nvSpPr>
        <p:spPr>
          <a:xfrm>
            <a:off x="1152144" y="694944"/>
            <a:ext cx="9948672" cy="4944056"/>
          </a:xfrm>
        </p:spPr>
        <p:txBody>
          <a:bodyPr/>
          <a:lstStyle/>
          <a:p>
            <a:pPr lvl="1"/>
            <a:r>
              <a:rPr lang="es-EC" b="1" dirty="0">
                <a:solidFill>
                  <a:schemeClr val="tx1"/>
                </a:solidFill>
              </a:rPr>
              <a:t>Hipótesis</a:t>
            </a:r>
            <a:endParaRPr lang="es-EC" sz="4000" b="1" dirty="0">
              <a:solidFill>
                <a:schemeClr val="tx1"/>
              </a:solidFill>
            </a:endParaRPr>
          </a:p>
          <a:p>
            <a:pPr algn="just"/>
            <a:r>
              <a:rPr lang="es-EC" sz="2000" dirty="0">
                <a:solidFill>
                  <a:schemeClr val="tx1"/>
                </a:solidFill>
              </a:rPr>
              <a:t>Para el cumplimiento de los objetivos y desarrollar esta investigación, se genera las siguientes hipótesis:</a:t>
            </a:r>
          </a:p>
          <a:p>
            <a:pPr algn="just"/>
            <a:endParaRPr lang="es-EC" sz="2000" dirty="0">
              <a:solidFill>
                <a:schemeClr val="tx1"/>
              </a:solidFill>
            </a:endParaRPr>
          </a:p>
          <a:p>
            <a:pPr algn="just"/>
            <a:r>
              <a:rPr lang="es-EC" sz="2000" dirty="0">
                <a:solidFill>
                  <a:schemeClr val="tx1"/>
                </a:solidFill>
              </a:rPr>
              <a:t>H</a:t>
            </a:r>
            <a:r>
              <a:rPr lang="es-EC" sz="2000" baseline="-25000" dirty="0">
                <a:solidFill>
                  <a:schemeClr val="tx1"/>
                </a:solidFill>
              </a:rPr>
              <a:t>0</a:t>
            </a:r>
            <a:r>
              <a:rPr lang="es-EC" sz="2000" dirty="0">
                <a:solidFill>
                  <a:schemeClr val="tx1"/>
                </a:solidFill>
              </a:rPr>
              <a:t>: Existe eficacia en la ejecución presupuestaria de las EODS a nivel Fuerza Terrestre en el periodo 2020</a:t>
            </a:r>
          </a:p>
          <a:p>
            <a:pPr algn="just"/>
            <a:endParaRPr lang="es-EC" sz="2000" dirty="0">
              <a:solidFill>
                <a:schemeClr val="tx1"/>
              </a:solidFill>
            </a:endParaRPr>
          </a:p>
          <a:p>
            <a:pPr algn="just"/>
            <a:r>
              <a:rPr lang="es-EC" sz="2000" dirty="0">
                <a:solidFill>
                  <a:schemeClr val="tx1"/>
                </a:solidFill>
              </a:rPr>
              <a:t> H</a:t>
            </a:r>
            <a:r>
              <a:rPr lang="es-EC" sz="2000" baseline="-25000" dirty="0">
                <a:solidFill>
                  <a:schemeClr val="tx1"/>
                </a:solidFill>
              </a:rPr>
              <a:t>1</a:t>
            </a:r>
            <a:r>
              <a:rPr lang="es-EC" sz="2000" dirty="0">
                <a:solidFill>
                  <a:schemeClr val="tx1"/>
                </a:solidFill>
              </a:rPr>
              <a:t>: Las vacantes existes en el orgánico númerico de las Unidades Financieras  de la Fuerza Terrestre incide en el porcentaje de ejecución presupuetaria obtenido a nivel de brigadas.</a:t>
            </a:r>
          </a:p>
          <a:p>
            <a:endParaRPr lang="es-EC" dirty="0"/>
          </a:p>
        </p:txBody>
      </p:sp>
      <p:sp>
        <p:nvSpPr>
          <p:cNvPr id="4" name="Título 1">
            <a:extLst>
              <a:ext uri="{FF2B5EF4-FFF2-40B4-BE49-F238E27FC236}">
                <a16:creationId xmlns:a16="http://schemas.microsoft.com/office/drawing/2014/main" xmlns="" id="{0ADE1096-DAFA-6147-9F1D-631FE566A6F9}"/>
              </a:ext>
            </a:extLst>
          </p:cNvPr>
          <p:cNvSpPr>
            <a:spLocks noGrp="1"/>
          </p:cNvSpPr>
          <p:nvPr>
            <p:ph type="ctrTitle"/>
          </p:nvPr>
        </p:nvSpPr>
        <p:spPr>
          <a:xfrm>
            <a:off x="1280160" y="146303"/>
            <a:ext cx="10363200" cy="1003529"/>
          </a:xfrm>
        </p:spPr>
        <p:txBody>
          <a:bodyPr/>
          <a:lstStyle/>
          <a:p>
            <a:pPr algn="ctr"/>
            <a:r>
              <a:rPr lang="es-EC" sz="2800" i="0" dirty="0">
                <a:solidFill>
                  <a:schemeClr val="tx1"/>
                </a:solidFill>
              </a:rPr>
              <a:t>CAPITULO II</a:t>
            </a:r>
            <a:endParaRPr lang="es-EC" i="0" dirty="0">
              <a:solidFill>
                <a:schemeClr val="tx1"/>
              </a:solidFill>
            </a:endParaRPr>
          </a:p>
        </p:txBody>
      </p:sp>
      <p:pic>
        <p:nvPicPr>
          <p:cNvPr id="5" name="Imagen 4">
            <a:extLst>
              <a:ext uri="{FF2B5EF4-FFF2-40B4-BE49-F238E27FC236}">
                <a16:creationId xmlns:a16="http://schemas.microsoft.com/office/drawing/2014/main" xmlns="" id="{1D93A538-187C-AE4E-AD31-3F0990990E5E}"/>
              </a:ext>
            </a:extLst>
          </p:cNvPr>
          <p:cNvPicPr>
            <a:picLocks noChangeAspect="1"/>
          </p:cNvPicPr>
          <p:nvPr/>
        </p:nvPicPr>
        <p:blipFill>
          <a:blip r:embed="rId2"/>
          <a:stretch>
            <a:fillRect/>
          </a:stretch>
        </p:blipFill>
        <p:spPr>
          <a:xfrm>
            <a:off x="1" y="0"/>
            <a:ext cx="1575965" cy="1387110"/>
          </a:xfrm>
          <a:prstGeom prst="rect">
            <a:avLst/>
          </a:prstGeom>
        </p:spPr>
      </p:pic>
    </p:spTree>
    <p:extLst>
      <p:ext uri="{BB962C8B-B14F-4D97-AF65-F5344CB8AC3E}">
        <p14:creationId xmlns:p14="http://schemas.microsoft.com/office/powerpoint/2010/main" val="252004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i="0" dirty="0">
                <a:solidFill>
                  <a:schemeClr val="tx1"/>
                </a:solidFill>
                <a:latin typeface="+mn-lt"/>
              </a:rPr>
              <a:t>CAPÍTULO III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sp>
        <p:nvSpPr>
          <p:cNvPr id="3" name="2 Rectángulo"/>
          <p:cNvSpPr/>
          <p:nvPr/>
        </p:nvSpPr>
        <p:spPr>
          <a:xfrm>
            <a:off x="1656798" y="651785"/>
            <a:ext cx="10337279" cy="5447645"/>
          </a:xfrm>
          <a:prstGeom prst="rect">
            <a:avLst/>
          </a:prstGeom>
        </p:spPr>
        <p:txBody>
          <a:bodyPr wrap="square">
            <a:spAutoFit/>
          </a:bodyPr>
          <a:lstStyle/>
          <a:p>
            <a:pPr algn="just">
              <a:lnSpc>
                <a:spcPct val="150000"/>
              </a:lnSpc>
            </a:pPr>
            <a:r>
              <a:rPr lang="es-EC" sz="2000" b="1" dirty="0"/>
              <a:t>Metodología de la investigación</a:t>
            </a:r>
          </a:p>
          <a:p>
            <a:pPr algn="just">
              <a:lnSpc>
                <a:spcPct val="150000"/>
              </a:lnSpc>
            </a:pPr>
            <a:r>
              <a:rPr lang="es-EC" sz="2000" b="1" dirty="0"/>
              <a:t>Enfoque de la investigación.</a:t>
            </a:r>
          </a:p>
          <a:p>
            <a:pPr algn="just">
              <a:lnSpc>
                <a:spcPct val="150000"/>
              </a:lnSpc>
            </a:pPr>
            <a:r>
              <a:rPr lang="es-EC" sz="2000" dirty="0"/>
              <a:t>La metodología cuantitativa es aquella que permite examinar los datos de manera científica o de manera más específica de forma numérica, generalmente con ayuda de herramientas del campo estadístico.</a:t>
            </a:r>
          </a:p>
          <a:p>
            <a:pPr algn="just">
              <a:lnSpc>
                <a:spcPct val="150000"/>
              </a:lnSpc>
            </a:pPr>
            <a:r>
              <a:rPr lang="es-EC" sz="2000" dirty="0"/>
              <a:t>La siguiente investigación posee un enfoque mixto, según las particulares del estudio, de acuerdo con los objetivos planteados, los medios necesarios para su desarrollo y realización. Se identifican ciertos aspectos del enfoque cualitativo y cuantitativo; así mismos, actúan atributos cuantitativos. Por lo cual resulta una combinación de los dos métodos tradicionales de investigación.</a:t>
            </a:r>
          </a:p>
          <a:p>
            <a:pPr algn="just"/>
            <a:endParaRPr lang="es-EC" sz="2400" dirty="0"/>
          </a:p>
          <a:p>
            <a:pPr algn="just"/>
            <a:endParaRPr lang="es-EC" sz="2400" dirty="0"/>
          </a:p>
        </p:txBody>
      </p:sp>
      <p:pic>
        <p:nvPicPr>
          <p:cNvPr id="5" name="Imagen 4">
            <a:extLst>
              <a:ext uri="{FF2B5EF4-FFF2-40B4-BE49-F238E27FC236}">
                <a16:creationId xmlns:a16="http://schemas.microsoft.com/office/drawing/2014/main" xmlns="" id="{2D803876-0735-204E-8C6A-498A7744DC69}"/>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158698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p:txBody>
          <a:bodyPr/>
          <a:lstStyle/>
          <a:p>
            <a:pPr algn="ctr">
              <a:buNone/>
            </a:pP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S_tradnl" sz="3600" dirty="0">
                <a:solidFill>
                  <a:schemeClr val="tx1"/>
                </a:solidFill>
              </a:rPr>
              <a:t>CAPÍTULO III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sp>
        <p:nvSpPr>
          <p:cNvPr id="4" name="Marcador de texto 3">
            <a:extLst>
              <a:ext uri="{FF2B5EF4-FFF2-40B4-BE49-F238E27FC236}">
                <a16:creationId xmlns:a16="http://schemas.microsoft.com/office/drawing/2014/main" xmlns="" id="{B333DFB0-C3F8-E940-A1E7-0CAC2377257C}"/>
              </a:ext>
            </a:extLst>
          </p:cNvPr>
          <p:cNvSpPr>
            <a:spLocks noGrp="1"/>
          </p:cNvSpPr>
          <p:nvPr>
            <p:ph type="body" idx="1"/>
          </p:nvPr>
        </p:nvSpPr>
        <p:spPr/>
        <p:txBody>
          <a:bodyPr/>
          <a:lstStyle/>
          <a:p>
            <a:pPr marL="139700" indent="0" algn="just">
              <a:lnSpc>
                <a:spcPct val="150000"/>
              </a:lnSpc>
              <a:buNone/>
            </a:pPr>
            <a:r>
              <a:rPr lang="es-EC" sz="2000" b="1" dirty="0">
                <a:latin typeface="+mn-lt"/>
              </a:rPr>
              <a:t>Método de investigación.</a:t>
            </a:r>
          </a:p>
          <a:p>
            <a:pPr marL="139700" indent="0" algn="just">
              <a:lnSpc>
                <a:spcPct val="150000"/>
              </a:lnSpc>
              <a:buNone/>
            </a:pPr>
            <a:r>
              <a:rPr lang="es-EC" sz="2000" dirty="0">
                <a:latin typeface="+mn-lt"/>
              </a:rPr>
              <a:t>Para desarrollar nuestra investigación hemos aplicado el modelo inductivo que etimológicamente se deriva de la conducción a o hacía es un método basado en el razonamiento, el cual “permite pasar de hechos particulares a los principios generales” (</a:t>
            </a:r>
            <a:r>
              <a:rPr lang="es-EC" sz="2000" dirty="0">
                <a:latin typeface="+mn-lt"/>
                <a:hlinkClick r:id="rId3"/>
              </a:rPr>
              <a:t>Hurtado León y Toro Garrido, 2007, p. 84</a:t>
            </a:r>
            <a:r>
              <a:rPr lang="es-EC" sz="2000" dirty="0">
                <a:latin typeface="+mn-lt"/>
              </a:rPr>
              <a:t>). Fundamentalmente consiste en estudiar u observar hechos o experiencias particulares con el fin de llegar a conclusiones que puedan inducir, o permitir derivar de ello los fundamentos de una teoría (</a:t>
            </a:r>
            <a:r>
              <a:rPr lang="es-EC" sz="2000" dirty="0">
                <a:latin typeface="+mn-lt"/>
                <a:hlinkClick r:id="rId4"/>
              </a:rPr>
              <a:t>Bernal Torres, 2006</a:t>
            </a:r>
            <a:r>
              <a:rPr lang="es-EC" sz="2000" dirty="0">
                <a:latin typeface="+mn-lt"/>
              </a:rPr>
              <a:t>). </a:t>
            </a:r>
          </a:p>
          <a:p>
            <a:pPr marL="139700" indent="0">
              <a:buNone/>
            </a:pPr>
            <a:endParaRPr lang="es-EC" dirty="0"/>
          </a:p>
        </p:txBody>
      </p:sp>
      <p:pic>
        <p:nvPicPr>
          <p:cNvPr id="14" name="Imagen 13">
            <a:extLst>
              <a:ext uri="{FF2B5EF4-FFF2-40B4-BE49-F238E27FC236}">
                <a16:creationId xmlns:a16="http://schemas.microsoft.com/office/drawing/2014/main" xmlns="" id="{ACC85D8D-5A8A-8D42-ABC1-7475C671C1B9}"/>
              </a:ext>
            </a:extLst>
          </p:cNvPr>
          <p:cNvPicPr>
            <a:picLocks noChangeAspect="1"/>
          </p:cNvPicPr>
          <p:nvPr/>
        </p:nvPicPr>
        <p:blipFill>
          <a:blip r:embed="rId5"/>
          <a:stretch>
            <a:fillRect/>
          </a:stretch>
        </p:blipFill>
        <p:spPr>
          <a:xfrm>
            <a:off x="787983" y="0"/>
            <a:ext cx="1575965" cy="1387110"/>
          </a:xfrm>
          <a:prstGeom prst="rect">
            <a:avLst/>
          </a:prstGeom>
        </p:spPr>
      </p:pic>
    </p:spTree>
    <p:extLst>
      <p:ext uri="{BB962C8B-B14F-4D97-AF65-F5344CB8AC3E}">
        <p14:creationId xmlns:p14="http://schemas.microsoft.com/office/powerpoint/2010/main" val="228654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278FF3-2691-524B-A6B5-BA76CF7A4E98}"/>
              </a:ext>
            </a:extLst>
          </p:cNvPr>
          <p:cNvSpPr>
            <a:spLocks noGrp="1"/>
          </p:cNvSpPr>
          <p:nvPr>
            <p:ph type="title"/>
          </p:nvPr>
        </p:nvSpPr>
        <p:spPr>
          <a:xfrm>
            <a:off x="1575965" y="315137"/>
            <a:ext cx="9385200" cy="1218800"/>
          </a:xfrm>
        </p:spPr>
        <p:txBody>
          <a:bodyPr/>
          <a:lstStyle/>
          <a:p>
            <a:pPr algn="ctr">
              <a:buNone/>
            </a:pPr>
            <a:r>
              <a:rPr lang="es-EC" dirty="0">
                <a:solidFill>
                  <a:schemeClr val="tx1"/>
                </a:solidFill>
              </a:rPr>
              <a:t/>
            </a:r>
            <a:br>
              <a:rPr lang="es-EC" dirty="0">
                <a:solidFill>
                  <a:schemeClr val="tx1"/>
                </a:solidFill>
              </a:rPr>
            </a:br>
            <a:r>
              <a:rPr lang="es-ES_tradnl" dirty="0">
                <a:solidFill>
                  <a:schemeClr val="tx1"/>
                </a:solidFill>
              </a:rPr>
              <a:t>CAPÍTULO III</a:t>
            </a:r>
            <a:r>
              <a:rPr lang="es-EC" dirty="0">
                <a:solidFill>
                  <a:schemeClr val="tx1"/>
                </a:solidFill>
              </a:rPr>
              <a:t/>
            </a:r>
            <a:br>
              <a:rPr lang="es-EC" dirty="0">
                <a:solidFill>
                  <a:schemeClr val="tx1"/>
                </a:solidFill>
              </a:rPr>
            </a:br>
            <a:endParaRPr lang="es-EC" dirty="0"/>
          </a:p>
        </p:txBody>
      </p:sp>
      <p:sp>
        <p:nvSpPr>
          <p:cNvPr id="3" name="Marcador de texto 2">
            <a:extLst>
              <a:ext uri="{FF2B5EF4-FFF2-40B4-BE49-F238E27FC236}">
                <a16:creationId xmlns:a16="http://schemas.microsoft.com/office/drawing/2014/main" xmlns="" id="{0FB3A808-55C4-3947-B9B4-989530C3CB6F}"/>
              </a:ext>
            </a:extLst>
          </p:cNvPr>
          <p:cNvSpPr>
            <a:spLocks noGrp="1"/>
          </p:cNvSpPr>
          <p:nvPr>
            <p:ph type="body" idx="1"/>
          </p:nvPr>
        </p:nvSpPr>
        <p:spPr>
          <a:xfrm>
            <a:off x="509666" y="1702247"/>
            <a:ext cx="11167672" cy="4269420"/>
          </a:xfrm>
        </p:spPr>
        <p:txBody>
          <a:bodyPr/>
          <a:lstStyle/>
          <a:p>
            <a:pPr marL="139700" indent="0">
              <a:lnSpc>
                <a:spcPct val="150000"/>
              </a:lnSpc>
              <a:buNone/>
            </a:pPr>
            <a:r>
              <a:rPr lang="es-EC" sz="2000" b="1" dirty="0"/>
              <a:t>Tipo de investigación</a:t>
            </a:r>
          </a:p>
          <a:p>
            <a:pPr marL="139700" indent="0" algn="just">
              <a:lnSpc>
                <a:spcPct val="150000"/>
              </a:lnSpc>
              <a:buNone/>
            </a:pPr>
            <a:r>
              <a:rPr lang="es-EC" sz="2000" b="1" dirty="0"/>
              <a:t>Investigación descriptiva.</a:t>
            </a:r>
          </a:p>
          <a:p>
            <a:pPr marL="139700" indent="0" algn="just">
              <a:lnSpc>
                <a:spcPct val="150000"/>
              </a:lnSpc>
              <a:buNone/>
            </a:pPr>
            <a:r>
              <a:rPr lang="es-EC" sz="2000" dirty="0"/>
              <a:t>La presente investigación es de naturaleza descriptiva, de tipo cuantitativa, que busca analizar del numérico de las unidades financieras (EOD´s) a nivel Fuerza Terrestre para el eficiente desarrollo de las unidades militares, enmarcadas en la normativa financiera vigente. </a:t>
            </a:r>
          </a:p>
          <a:p>
            <a:pPr marL="139700" indent="0" algn="just">
              <a:lnSpc>
                <a:spcPct val="150000"/>
              </a:lnSpc>
              <a:buNone/>
            </a:pPr>
            <a:r>
              <a:rPr lang="es-EC" sz="2000" dirty="0"/>
              <a:t>El tipo de investigación, por desarrollar, se ubica dentro del grupo de estudios cuyo alcance es descriptivo. Lo anterior, fundamentado en el hecho de que durante el estudio se pretende indagar sobre el numérico de las unidades financieras (EOD´s) de la Fuerza Terrestre, aplicando a los análisis de las estructuras organizacionales, orgánicos numéricos y perfiles profesionales, se procura con ello brindar una descripción detallada del fenómeno en cuestión y demás especificaciones del asunto y de su trascendencia en los sujetos contemplados.</a:t>
            </a:r>
          </a:p>
          <a:p>
            <a:endParaRPr lang="es-EC" dirty="0"/>
          </a:p>
        </p:txBody>
      </p:sp>
      <p:pic>
        <p:nvPicPr>
          <p:cNvPr id="4" name="Imagen 3">
            <a:extLst>
              <a:ext uri="{FF2B5EF4-FFF2-40B4-BE49-F238E27FC236}">
                <a16:creationId xmlns:a16="http://schemas.microsoft.com/office/drawing/2014/main" xmlns="" id="{02E25E29-3D60-884B-B2A6-7816AF9EFFC2}"/>
              </a:ext>
            </a:extLst>
          </p:cNvPr>
          <p:cNvPicPr>
            <a:picLocks noChangeAspect="1"/>
          </p:cNvPicPr>
          <p:nvPr/>
        </p:nvPicPr>
        <p:blipFill>
          <a:blip r:embed="rId2"/>
          <a:stretch>
            <a:fillRect/>
          </a:stretch>
        </p:blipFill>
        <p:spPr>
          <a:xfrm>
            <a:off x="787984" y="0"/>
            <a:ext cx="1490522" cy="1311906"/>
          </a:xfrm>
          <a:prstGeom prst="rect">
            <a:avLst/>
          </a:prstGeom>
        </p:spPr>
      </p:pic>
    </p:spTree>
    <p:extLst>
      <p:ext uri="{BB962C8B-B14F-4D97-AF65-F5344CB8AC3E}">
        <p14:creationId xmlns:p14="http://schemas.microsoft.com/office/powerpoint/2010/main" val="81365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B30E7F-10ED-854A-816C-0855B75EA445}"/>
              </a:ext>
            </a:extLst>
          </p:cNvPr>
          <p:cNvSpPr>
            <a:spLocks noGrp="1"/>
          </p:cNvSpPr>
          <p:nvPr>
            <p:ph type="title"/>
          </p:nvPr>
        </p:nvSpPr>
        <p:spPr/>
        <p:txBody>
          <a:bodyPr/>
          <a:lstStyle/>
          <a:p>
            <a:endParaRPr lang="es-EC"/>
          </a:p>
        </p:txBody>
      </p:sp>
      <p:pic>
        <p:nvPicPr>
          <p:cNvPr id="4" name="Imagen 3">
            <a:extLst>
              <a:ext uri="{FF2B5EF4-FFF2-40B4-BE49-F238E27FC236}">
                <a16:creationId xmlns:a16="http://schemas.microsoft.com/office/drawing/2014/main" xmlns="" id="{8B116AC0-FFB5-324C-B068-3160ADAE7DBE}"/>
              </a:ext>
            </a:extLst>
          </p:cNvPr>
          <p:cNvPicPr>
            <a:picLocks noChangeAspect="1"/>
          </p:cNvPicPr>
          <p:nvPr/>
        </p:nvPicPr>
        <p:blipFill>
          <a:blip r:embed="rId2"/>
          <a:stretch>
            <a:fillRect/>
          </a:stretch>
        </p:blipFill>
        <p:spPr>
          <a:xfrm>
            <a:off x="1638300" y="844550"/>
            <a:ext cx="8915400" cy="5168900"/>
          </a:xfrm>
          <a:prstGeom prst="rect">
            <a:avLst/>
          </a:prstGeom>
        </p:spPr>
      </p:pic>
      <p:sp>
        <p:nvSpPr>
          <p:cNvPr id="3" name="Marcador de texto 2">
            <a:extLst>
              <a:ext uri="{FF2B5EF4-FFF2-40B4-BE49-F238E27FC236}">
                <a16:creationId xmlns:a16="http://schemas.microsoft.com/office/drawing/2014/main" xmlns="" id="{2ADAA73C-A9A5-D649-9278-BBCB0ADC5C5D}"/>
              </a:ext>
            </a:extLst>
          </p:cNvPr>
          <p:cNvSpPr>
            <a:spLocks noGrp="1"/>
          </p:cNvSpPr>
          <p:nvPr>
            <p:ph type="body" idx="1"/>
          </p:nvPr>
        </p:nvSpPr>
        <p:spPr/>
        <p:txBody>
          <a:bodyPr/>
          <a:lstStyle/>
          <a:p>
            <a:endParaRPr lang="es-EC" dirty="0"/>
          </a:p>
        </p:txBody>
      </p:sp>
      <p:pic>
        <p:nvPicPr>
          <p:cNvPr id="5" name="Imagen 4">
            <a:extLst>
              <a:ext uri="{FF2B5EF4-FFF2-40B4-BE49-F238E27FC236}">
                <a16:creationId xmlns:a16="http://schemas.microsoft.com/office/drawing/2014/main" xmlns="" id="{42B86C15-D9E3-2C49-A2A6-91C1C84C8E59}"/>
              </a:ext>
            </a:extLst>
          </p:cNvPr>
          <p:cNvPicPr>
            <a:picLocks noChangeAspect="1"/>
          </p:cNvPicPr>
          <p:nvPr/>
        </p:nvPicPr>
        <p:blipFill>
          <a:blip r:embed="rId3"/>
          <a:stretch>
            <a:fillRect/>
          </a:stretch>
        </p:blipFill>
        <p:spPr>
          <a:xfrm>
            <a:off x="0" y="0"/>
            <a:ext cx="1490522" cy="1311906"/>
          </a:xfrm>
          <a:prstGeom prst="rect">
            <a:avLst/>
          </a:prstGeom>
        </p:spPr>
      </p:pic>
    </p:spTree>
    <p:extLst>
      <p:ext uri="{BB962C8B-B14F-4D97-AF65-F5344CB8AC3E}">
        <p14:creationId xmlns:p14="http://schemas.microsoft.com/office/powerpoint/2010/main" val="205233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A1DFFC-7C3F-854F-BB31-662108DA7130}"/>
              </a:ext>
            </a:extLst>
          </p:cNvPr>
          <p:cNvSpPr txBox="1">
            <a:spLocks/>
          </p:cNvSpPr>
          <p:nvPr/>
        </p:nvSpPr>
        <p:spPr>
          <a:xfrm>
            <a:off x="605499" y="359552"/>
            <a:ext cx="10616034" cy="685912"/>
          </a:xfrm>
          <a:prstGeom prst="rect">
            <a:avLst/>
          </a:prstGeom>
        </p:spPr>
        <p:txBody>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_tradnl" sz="3600">
                <a:solidFill>
                  <a:schemeClr val="tx1"/>
                </a:solidFill>
                <a:latin typeface="+mn-lt"/>
              </a:rPr>
              <a:t>CONTENIDO </a:t>
            </a: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r>
              <a:rPr lang="es-EC" sz="3600">
                <a:solidFill>
                  <a:schemeClr val="tx1"/>
                </a:solidFill>
                <a:latin typeface="+mn-lt"/>
              </a:rPr>
              <a:t/>
            </a:r>
            <a:br>
              <a:rPr lang="es-EC" sz="3600">
                <a:solidFill>
                  <a:schemeClr val="tx1"/>
                </a:solidFill>
                <a:latin typeface="+mn-lt"/>
              </a:rPr>
            </a:br>
            <a:endParaRPr lang="es-EC" sz="3600" dirty="0">
              <a:solidFill>
                <a:schemeClr val="tx1"/>
              </a:solidFill>
              <a:latin typeface="+mn-lt"/>
            </a:endParaRPr>
          </a:p>
        </p:txBody>
      </p:sp>
      <p:grpSp>
        <p:nvGrpSpPr>
          <p:cNvPr id="3" name="Group 83">
            <a:extLst>
              <a:ext uri="{FF2B5EF4-FFF2-40B4-BE49-F238E27FC236}">
                <a16:creationId xmlns:a16="http://schemas.microsoft.com/office/drawing/2014/main" xmlns="" id="{B72542AC-8421-7E44-BE93-468E5308F520}"/>
              </a:ext>
            </a:extLst>
          </p:cNvPr>
          <p:cNvGrpSpPr/>
          <p:nvPr/>
        </p:nvGrpSpPr>
        <p:grpSpPr>
          <a:xfrm>
            <a:off x="3500799" y="969179"/>
            <a:ext cx="5162763" cy="1062218"/>
            <a:chOff x="3642255" y="1078632"/>
            <a:chExt cx="4428135" cy="705130"/>
          </a:xfrm>
        </p:grpSpPr>
        <p:grpSp>
          <p:nvGrpSpPr>
            <p:cNvPr id="4" name="Group 1">
              <a:extLst>
                <a:ext uri="{FF2B5EF4-FFF2-40B4-BE49-F238E27FC236}">
                  <a16:creationId xmlns:a16="http://schemas.microsoft.com/office/drawing/2014/main" xmlns="" id="{4266598E-182D-744C-836F-E063E64CD920}"/>
                </a:ext>
              </a:extLst>
            </p:cNvPr>
            <p:cNvGrpSpPr/>
            <p:nvPr/>
          </p:nvGrpSpPr>
          <p:grpSpPr>
            <a:xfrm>
              <a:off x="4355976" y="1078632"/>
              <a:ext cx="3714414" cy="705130"/>
              <a:chOff x="4614006" y="1084286"/>
              <a:chExt cx="3714414" cy="705130"/>
            </a:xfrm>
          </p:grpSpPr>
          <p:sp>
            <p:nvSpPr>
              <p:cNvPr id="11" name="Rounded Rectangle 3">
                <a:extLst>
                  <a:ext uri="{FF2B5EF4-FFF2-40B4-BE49-F238E27FC236}">
                    <a16:creationId xmlns:a16="http://schemas.microsoft.com/office/drawing/2014/main" xmlns="" id="{BCB2021F-FC0D-CD46-81D5-79A8FB4C6472}"/>
                  </a:ext>
                </a:extLst>
              </p:cNvPr>
              <p:cNvSpPr/>
              <p:nvPr/>
            </p:nvSpPr>
            <p:spPr>
              <a:xfrm>
                <a:off x="4716016" y="1173221"/>
                <a:ext cx="3612404" cy="616195"/>
              </a:xfrm>
              <a:prstGeom prst="roundRect">
                <a:avLst/>
              </a:prstGeom>
              <a:solidFill>
                <a:srgbClr val="C00000"/>
              </a:solidFill>
              <a:ln>
                <a:solidFill>
                  <a:srgbClr val="9E3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12" name="Rounded Rectangle 4">
                <a:extLst>
                  <a:ext uri="{FF2B5EF4-FFF2-40B4-BE49-F238E27FC236}">
                    <a16:creationId xmlns:a16="http://schemas.microsoft.com/office/drawing/2014/main" xmlns="" id="{A6586DD9-1D83-D94C-9E91-C301EF10D6F8}"/>
                  </a:ext>
                </a:extLst>
              </p:cNvPr>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grpSp>
          <p:nvGrpSpPr>
            <p:cNvPr id="5" name="Group 6">
              <a:extLst>
                <a:ext uri="{FF2B5EF4-FFF2-40B4-BE49-F238E27FC236}">
                  <a16:creationId xmlns:a16="http://schemas.microsoft.com/office/drawing/2014/main" xmlns="" id="{403B291A-7003-4743-AC01-1444E528EA2D}"/>
                </a:ext>
              </a:extLst>
            </p:cNvPr>
            <p:cNvGrpSpPr/>
            <p:nvPr/>
          </p:nvGrpSpPr>
          <p:grpSpPr>
            <a:xfrm>
              <a:off x="4572000" y="1165469"/>
              <a:ext cx="3396380" cy="430312"/>
              <a:chOff x="2175371" y="1794957"/>
              <a:chExt cx="5660633" cy="430312"/>
            </a:xfrm>
          </p:grpSpPr>
          <p:sp>
            <p:nvSpPr>
              <p:cNvPr id="9" name="TextBox 10">
                <a:extLst>
                  <a:ext uri="{FF2B5EF4-FFF2-40B4-BE49-F238E27FC236}">
                    <a16:creationId xmlns:a16="http://schemas.microsoft.com/office/drawing/2014/main" xmlns="" id="{4358A7FD-158E-C646-B1F9-2DC5202C6A60}"/>
                  </a:ext>
                </a:extLst>
              </p:cNvPr>
              <p:cNvSpPr txBox="1"/>
              <p:nvPr/>
            </p:nvSpPr>
            <p:spPr bwMode="auto">
              <a:xfrm>
                <a:off x="2175371" y="1794957"/>
                <a:ext cx="5040560" cy="224742"/>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a:solidFill>
                      <a:schemeClr val="tx1">
                        <a:lumMod val="65000"/>
                        <a:lumOff val="35000"/>
                      </a:schemeClr>
                    </a:solidFill>
                    <a:latin typeface="Arial" pitchFamily="34" charset="0"/>
                    <a:cs typeface="Arial" pitchFamily="34" charset="0"/>
                  </a:rPr>
                  <a:t>RESUMEN</a:t>
                </a:r>
              </a:p>
            </p:txBody>
          </p:sp>
          <p:sp>
            <p:nvSpPr>
              <p:cNvPr id="10" name="TextBox 12">
                <a:extLst>
                  <a:ext uri="{FF2B5EF4-FFF2-40B4-BE49-F238E27FC236}">
                    <a16:creationId xmlns:a16="http://schemas.microsoft.com/office/drawing/2014/main" xmlns="" id="{7BD9E66B-0136-424C-B5FA-E7B77676EBCC}"/>
                  </a:ext>
                </a:extLst>
              </p:cNvPr>
              <p:cNvSpPr txBox="1"/>
              <p:nvPr/>
            </p:nvSpPr>
            <p:spPr bwMode="auto">
              <a:xfrm>
                <a:off x="2175371" y="2020958"/>
                <a:ext cx="5660633" cy="20431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dirty="0">
                    <a:solidFill>
                      <a:schemeClr val="tx1">
                        <a:lumMod val="75000"/>
                        <a:lumOff val="25000"/>
                      </a:schemeClr>
                    </a:solidFill>
                    <a:latin typeface="Arial" pitchFamily="34" charset="0"/>
                    <a:cs typeface="Arial" pitchFamily="34" charset="0"/>
                  </a:rPr>
                  <a:t>EJECUCIÓN PRESUPUESTARIA EDO´S 2020</a:t>
                </a:r>
                <a:r>
                  <a:rPr lang="en-US" altLang="ko-KR" sz="1400" dirty="0">
                    <a:solidFill>
                      <a:schemeClr val="tx1">
                        <a:lumMod val="65000"/>
                        <a:lumOff val="35000"/>
                      </a:schemeClr>
                    </a:solidFill>
                    <a:latin typeface="Arial" pitchFamily="34" charset="0"/>
                    <a:cs typeface="Arial" pitchFamily="34" charset="0"/>
                  </a:rPr>
                  <a:t>  </a:t>
                </a:r>
              </a:p>
            </p:txBody>
          </p:sp>
        </p:grpSp>
        <p:grpSp>
          <p:nvGrpSpPr>
            <p:cNvPr id="6" name="Group 82">
              <a:extLst>
                <a:ext uri="{FF2B5EF4-FFF2-40B4-BE49-F238E27FC236}">
                  <a16:creationId xmlns:a16="http://schemas.microsoft.com/office/drawing/2014/main" xmlns="" id="{63AFC5D3-2A36-5640-8E63-4A7A13B29918}"/>
                </a:ext>
              </a:extLst>
            </p:cNvPr>
            <p:cNvGrpSpPr/>
            <p:nvPr/>
          </p:nvGrpSpPr>
          <p:grpSpPr>
            <a:xfrm>
              <a:off x="3642255" y="1210623"/>
              <a:ext cx="457090" cy="457090"/>
              <a:chOff x="3642255" y="1210623"/>
              <a:chExt cx="457090" cy="457090"/>
            </a:xfrm>
          </p:grpSpPr>
          <p:sp>
            <p:nvSpPr>
              <p:cNvPr id="7" name="Rounded Rectangle 5">
                <a:extLst>
                  <a:ext uri="{FF2B5EF4-FFF2-40B4-BE49-F238E27FC236}">
                    <a16:creationId xmlns:a16="http://schemas.microsoft.com/office/drawing/2014/main" xmlns="" id="{6A8B9DFF-05D9-7247-BAB8-97F32D6CF2C2}"/>
                  </a:ext>
                </a:extLst>
              </p:cNvPr>
              <p:cNvSpPr/>
              <p:nvPr/>
            </p:nvSpPr>
            <p:spPr>
              <a:xfrm rot="2700000">
                <a:off x="3642255" y="1210623"/>
                <a:ext cx="457090" cy="457090"/>
              </a:xfrm>
              <a:prstGeom prst="roundRect">
                <a:avLst>
                  <a:gd name="adj" fmla="val 10715"/>
                </a:avLst>
              </a:prstGeom>
              <a:solidFill>
                <a:schemeClr val="bg1"/>
              </a:solidFill>
              <a:ln w="63500">
                <a:solidFill>
                  <a:srgbClr val="9E3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8" name="TextBox 10">
                <a:extLst>
                  <a:ext uri="{FF2B5EF4-FFF2-40B4-BE49-F238E27FC236}">
                    <a16:creationId xmlns:a16="http://schemas.microsoft.com/office/drawing/2014/main" xmlns="" id="{DD031522-A362-D248-BD9C-C5F9A989F854}"/>
                  </a:ext>
                </a:extLst>
              </p:cNvPr>
              <p:cNvSpPr txBox="1"/>
              <p:nvPr/>
            </p:nvSpPr>
            <p:spPr>
              <a:xfrm>
                <a:off x="3719484" y="1285935"/>
                <a:ext cx="302633" cy="306466"/>
              </a:xfrm>
              <a:prstGeom prst="rect">
                <a:avLst/>
              </a:prstGeom>
              <a:noFill/>
            </p:spPr>
            <p:txBody>
              <a:bodyPr wrap="square" rtlCol="0" anchor="ctr">
                <a:spAutoFit/>
              </a:bodyPr>
              <a:lstStyle/>
              <a:p>
                <a:pPr algn="ctr"/>
                <a:r>
                  <a:rPr lang="en-US" altLang="ko-KR" sz="2400" b="1" dirty="0">
                    <a:solidFill>
                      <a:schemeClr val="tx1">
                        <a:lumMod val="65000"/>
                        <a:lumOff val="35000"/>
                      </a:schemeClr>
                    </a:solidFill>
                    <a:latin typeface="Arial" pitchFamily="34" charset="0"/>
                    <a:cs typeface="Arial" pitchFamily="34" charset="0"/>
                  </a:rPr>
                  <a:t>1</a:t>
                </a:r>
                <a:endParaRPr lang="ko-KR" altLang="en-US" sz="2400" b="1" dirty="0">
                  <a:solidFill>
                    <a:schemeClr val="tx1">
                      <a:lumMod val="65000"/>
                      <a:lumOff val="35000"/>
                    </a:schemeClr>
                  </a:solidFill>
                  <a:latin typeface="Arial" pitchFamily="34" charset="0"/>
                  <a:cs typeface="Arial" pitchFamily="34" charset="0"/>
                </a:endParaRPr>
              </a:p>
            </p:txBody>
          </p:sp>
        </p:grpSp>
      </p:grpSp>
      <p:grpSp>
        <p:nvGrpSpPr>
          <p:cNvPr id="13" name="Group 84">
            <a:extLst>
              <a:ext uri="{FF2B5EF4-FFF2-40B4-BE49-F238E27FC236}">
                <a16:creationId xmlns:a16="http://schemas.microsoft.com/office/drawing/2014/main" xmlns="" id="{D2109FAF-AA30-A640-85E1-6AAECB4DF442}"/>
              </a:ext>
            </a:extLst>
          </p:cNvPr>
          <p:cNvGrpSpPr/>
          <p:nvPr/>
        </p:nvGrpSpPr>
        <p:grpSpPr>
          <a:xfrm>
            <a:off x="3539573" y="2098993"/>
            <a:ext cx="5202622" cy="1245045"/>
            <a:chOff x="3642255" y="1078632"/>
            <a:chExt cx="4428135" cy="705130"/>
          </a:xfrm>
        </p:grpSpPr>
        <p:grpSp>
          <p:nvGrpSpPr>
            <p:cNvPr id="14" name="Group 85">
              <a:extLst>
                <a:ext uri="{FF2B5EF4-FFF2-40B4-BE49-F238E27FC236}">
                  <a16:creationId xmlns:a16="http://schemas.microsoft.com/office/drawing/2014/main" xmlns="" id="{7B9F726E-DCF2-134E-A4BA-5F05B26A563A}"/>
                </a:ext>
              </a:extLst>
            </p:cNvPr>
            <p:cNvGrpSpPr/>
            <p:nvPr/>
          </p:nvGrpSpPr>
          <p:grpSpPr>
            <a:xfrm>
              <a:off x="4355976" y="1078632"/>
              <a:ext cx="3714414" cy="705130"/>
              <a:chOff x="4614006" y="1084286"/>
              <a:chExt cx="3714414" cy="705130"/>
            </a:xfrm>
          </p:grpSpPr>
          <p:sp>
            <p:nvSpPr>
              <p:cNvPr id="21" name="Rounded Rectangle 92">
                <a:extLst>
                  <a:ext uri="{FF2B5EF4-FFF2-40B4-BE49-F238E27FC236}">
                    <a16:creationId xmlns:a16="http://schemas.microsoft.com/office/drawing/2014/main" xmlns="" id="{CFE8EB93-27D2-9D49-A0F1-C5253A763E00}"/>
                  </a:ext>
                </a:extLst>
              </p:cNvPr>
              <p:cNvSpPr/>
              <p:nvPr/>
            </p:nvSpPr>
            <p:spPr>
              <a:xfrm>
                <a:off x="4716016" y="1173221"/>
                <a:ext cx="3612404" cy="6161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endParaRPr>
              </a:p>
            </p:txBody>
          </p:sp>
          <p:sp>
            <p:nvSpPr>
              <p:cNvPr id="22" name="Rounded Rectangle 93">
                <a:extLst>
                  <a:ext uri="{FF2B5EF4-FFF2-40B4-BE49-F238E27FC236}">
                    <a16:creationId xmlns:a16="http://schemas.microsoft.com/office/drawing/2014/main" xmlns="" id="{16787F11-CF28-DB49-BEF9-5E15CDD3B788}"/>
                  </a:ext>
                </a:extLst>
              </p:cNvPr>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grpSp>
          <p:nvGrpSpPr>
            <p:cNvPr id="15" name="Group 86">
              <a:extLst>
                <a:ext uri="{FF2B5EF4-FFF2-40B4-BE49-F238E27FC236}">
                  <a16:creationId xmlns:a16="http://schemas.microsoft.com/office/drawing/2014/main" xmlns="" id="{919A2424-6D5E-B34C-A088-DD73C1C667B1}"/>
                </a:ext>
              </a:extLst>
            </p:cNvPr>
            <p:cNvGrpSpPr/>
            <p:nvPr/>
          </p:nvGrpSpPr>
          <p:grpSpPr>
            <a:xfrm>
              <a:off x="4572000" y="1181969"/>
              <a:ext cx="3024336" cy="398811"/>
              <a:chOff x="2175371" y="1811457"/>
              <a:chExt cx="5040560" cy="398811"/>
            </a:xfrm>
          </p:grpSpPr>
          <p:sp>
            <p:nvSpPr>
              <p:cNvPr id="19" name="TextBox 10">
                <a:extLst>
                  <a:ext uri="{FF2B5EF4-FFF2-40B4-BE49-F238E27FC236}">
                    <a16:creationId xmlns:a16="http://schemas.microsoft.com/office/drawing/2014/main" xmlns="" id="{80DBBF0F-CEF6-584C-BCD2-AA3505D0790F}"/>
                  </a:ext>
                </a:extLst>
              </p:cNvPr>
              <p:cNvSpPr txBox="1"/>
              <p:nvPr/>
            </p:nvSpPr>
            <p:spPr bwMode="auto">
              <a:xfrm>
                <a:off x="2175371" y="1811457"/>
                <a:ext cx="5040560" cy="191740"/>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a:solidFill>
                      <a:schemeClr val="tx1">
                        <a:lumMod val="65000"/>
                        <a:lumOff val="35000"/>
                      </a:schemeClr>
                    </a:solidFill>
                    <a:latin typeface="Arial" pitchFamily="34" charset="0"/>
                    <a:cs typeface="Arial" pitchFamily="34" charset="0"/>
                  </a:rPr>
                  <a:t>CAPÍTULO I</a:t>
                </a:r>
              </a:p>
            </p:txBody>
          </p:sp>
          <p:sp>
            <p:nvSpPr>
              <p:cNvPr id="20" name="TextBox 12">
                <a:extLst>
                  <a:ext uri="{FF2B5EF4-FFF2-40B4-BE49-F238E27FC236}">
                    <a16:creationId xmlns:a16="http://schemas.microsoft.com/office/drawing/2014/main" xmlns="" id="{F7114C25-428D-6D4F-AA10-A088CE107156}"/>
                  </a:ext>
                </a:extLst>
              </p:cNvPr>
              <p:cNvSpPr txBox="1"/>
              <p:nvPr/>
            </p:nvSpPr>
            <p:spPr bwMode="auto">
              <a:xfrm>
                <a:off x="2175371" y="2035959"/>
                <a:ext cx="5040560" cy="174309"/>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dirty="0">
                    <a:solidFill>
                      <a:schemeClr val="tx1">
                        <a:lumMod val="75000"/>
                        <a:lumOff val="25000"/>
                      </a:schemeClr>
                    </a:solidFill>
                    <a:latin typeface="Arial" pitchFamily="34" charset="0"/>
                    <a:cs typeface="Arial" pitchFamily="34" charset="0"/>
                  </a:rPr>
                  <a:t>EL PROBLEMA</a:t>
                </a:r>
                <a:endParaRPr lang="en-US" altLang="ko-KR" sz="1400" dirty="0">
                  <a:solidFill>
                    <a:schemeClr val="tx1">
                      <a:lumMod val="65000"/>
                      <a:lumOff val="35000"/>
                    </a:schemeClr>
                  </a:solidFill>
                  <a:latin typeface="Arial" pitchFamily="34" charset="0"/>
                  <a:cs typeface="Arial" pitchFamily="34" charset="0"/>
                </a:endParaRPr>
              </a:p>
            </p:txBody>
          </p:sp>
        </p:grpSp>
        <p:grpSp>
          <p:nvGrpSpPr>
            <p:cNvPr id="16" name="Group 87">
              <a:extLst>
                <a:ext uri="{FF2B5EF4-FFF2-40B4-BE49-F238E27FC236}">
                  <a16:creationId xmlns:a16="http://schemas.microsoft.com/office/drawing/2014/main" xmlns="" id="{A354CEB4-409C-5948-975C-3BE1CBF371DA}"/>
                </a:ext>
              </a:extLst>
            </p:cNvPr>
            <p:cNvGrpSpPr/>
            <p:nvPr/>
          </p:nvGrpSpPr>
          <p:grpSpPr>
            <a:xfrm>
              <a:off x="3642255" y="1210623"/>
              <a:ext cx="457090" cy="457090"/>
              <a:chOff x="3642255" y="1210623"/>
              <a:chExt cx="457090" cy="457090"/>
            </a:xfrm>
          </p:grpSpPr>
          <p:sp>
            <p:nvSpPr>
              <p:cNvPr id="17" name="Rounded Rectangle 88">
                <a:extLst>
                  <a:ext uri="{FF2B5EF4-FFF2-40B4-BE49-F238E27FC236}">
                    <a16:creationId xmlns:a16="http://schemas.microsoft.com/office/drawing/2014/main" xmlns="" id="{24434E80-7AA9-424F-9102-04DF1AA301D4}"/>
                  </a:ext>
                </a:extLst>
              </p:cNvPr>
              <p:cNvSpPr/>
              <p:nvPr/>
            </p:nvSpPr>
            <p:spPr>
              <a:xfrm rot="2700000">
                <a:off x="3642255" y="1210623"/>
                <a:ext cx="457090" cy="457090"/>
              </a:xfrm>
              <a:prstGeom prst="roundRect">
                <a:avLst>
                  <a:gd name="adj" fmla="val 10715"/>
                </a:avLst>
              </a:prstGeom>
              <a:solidFill>
                <a:schemeClr val="bg1"/>
              </a:solidFill>
              <a:ln w="63500">
                <a:solidFill>
                  <a:srgbClr val="9E3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8" name="TextBox 89">
                <a:extLst>
                  <a:ext uri="{FF2B5EF4-FFF2-40B4-BE49-F238E27FC236}">
                    <a16:creationId xmlns:a16="http://schemas.microsoft.com/office/drawing/2014/main" xmlns="" id="{F8EE487F-99B3-BE4B-8BB8-E95F6B298785}"/>
                  </a:ext>
                </a:extLst>
              </p:cNvPr>
              <p:cNvSpPr txBox="1"/>
              <p:nvPr/>
            </p:nvSpPr>
            <p:spPr>
              <a:xfrm>
                <a:off x="3719484" y="1308437"/>
                <a:ext cx="302633" cy="261463"/>
              </a:xfrm>
              <a:prstGeom prst="rect">
                <a:avLst/>
              </a:prstGeom>
              <a:noFill/>
            </p:spPr>
            <p:txBody>
              <a:bodyPr wrap="square" rtlCol="0" anchor="ctr">
                <a:spAutoFit/>
              </a:bodyPr>
              <a:lstStyle/>
              <a:p>
                <a:pPr algn="ctr"/>
                <a:r>
                  <a:rPr lang="en-US" altLang="ko-KR" sz="2400" b="1" dirty="0">
                    <a:solidFill>
                      <a:schemeClr val="tx1">
                        <a:lumMod val="65000"/>
                        <a:lumOff val="35000"/>
                      </a:schemeClr>
                    </a:solidFill>
                    <a:latin typeface="Arial" pitchFamily="34" charset="0"/>
                    <a:cs typeface="Arial" pitchFamily="34" charset="0"/>
                  </a:rPr>
                  <a:t>2</a:t>
                </a:r>
                <a:endParaRPr lang="ko-KR" altLang="en-US" sz="2400" b="1" dirty="0">
                  <a:solidFill>
                    <a:schemeClr val="tx1">
                      <a:lumMod val="65000"/>
                      <a:lumOff val="35000"/>
                    </a:schemeClr>
                  </a:solidFill>
                  <a:latin typeface="Arial" pitchFamily="34" charset="0"/>
                  <a:cs typeface="Arial" pitchFamily="34" charset="0"/>
                </a:endParaRPr>
              </a:p>
            </p:txBody>
          </p:sp>
        </p:grpSp>
      </p:grpSp>
      <p:grpSp>
        <p:nvGrpSpPr>
          <p:cNvPr id="33" name="Group 104">
            <a:extLst>
              <a:ext uri="{FF2B5EF4-FFF2-40B4-BE49-F238E27FC236}">
                <a16:creationId xmlns:a16="http://schemas.microsoft.com/office/drawing/2014/main" xmlns="" id="{FE190FE4-7A70-2D45-83DD-C6724E3F478A}"/>
              </a:ext>
            </a:extLst>
          </p:cNvPr>
          <p:cNvGrpSpPr/>
          <p:nvPr/>
        </p:nvGrpSpPr>
        <p:grpSpPr>
          <a:xfrm>
            <a:off x="3528006" y="4619651"/>
            <a:ext cx="5469690" cy="1142819"/>
            <a:chOff x="3642255" y="1078632"/>
            <a:chExt cx="4428135" cy="705130"/>
          </a:xfrm>
        </p:grpSpPr>
        <p:grpSp>
          <p:nvGrpSpPr>
            <p:cNvPr id="34" name="Group 105">
              <a:extLst>
                <a:ext uri="{FF2B5EF4-FFF2-40B4-BE49-F238E27FC236}">
                  <a16:creationId xmlns:a16="http://schemas.microsoft.com/office/drawing/2014/main" xmlns="" id="{E43BA8AF-20B9-494D-A426-045B1D0E6A0F}"/>
                </a:ext>
              </a:extLst>
            </p:cNvPr>
            <p:cNvGrpSpPr/>
            <p:nvPr/>
          </p:nvGrpSpPr>
          <p:grpSpPr>
            <a:xfrm>
              <a:off x="4355976" y="1078632"/>
              <a:ext cx="3714414" cy="705130"/>
              <a:chOff x="4614006" y="1084286"/>
              <a:chExt cx="3714414" cy="705130"/>
            </a:xfrm>
          </p:grpSpPr>
          <p:sp>
            <p:nvSpPr>
              <p:cNvPr id="41" name="Rounded Rectangle 112">
                <a:extLst>
                  <a:ext uri="{FF2B5EF4-FFF2-40B4-BE49-F238E27FC236}">
                    <a16:creationId xmlns:a16="http://schemas.microsoft.com/office/drawing/2014/main" xmlns="" id="{EAEEDEA3-F584-D743-ADBC-1F7A7A8A19F1}"/>
                  </a:ext>
                </a:extLst>
              </p:cNvPr>
              <p:cNvSpPr/>
              <p:nvPr/>
            </p:nvSpPr>
            <p:spPr>
              <a:xfrm>
                <a:off x="4716016" y="1173221"/>
                <a:ext cx="3612404" cy="6161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endParaRPr>
              </a:p>
            </p:txBody>
          </p:sp>
          <p:sp>
            <p:nvSpPr>
              <p:cNvPr id="42" name="Rounded Rectangle 113">
                <a:extLst>
                  <a:ext uri="{FF2B5EF4-FFF2-40B4-BE49-F238E27FC236}">
                    <a16:creationId xmlns:a16="http://schemas.microsoft.com/office/drawing/2014/main" xmlns="" id="{958FDC1C-61B9-8342-BC75-D6822E1A0D62}"/>
                  </a:ext>
                </a:extLst>
              </p:cNvPr>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grpSp>
          <p:nvGrpSpPr>
            <p:cNvPr id="35" name="Group 106">
              <a:extLst>
                <a:ext uri="{FF2B5EF4-FFF2-40B4-BE49-F238E27FC236}">
                  <a16:creationId xmlns:a16="http://schemas.microsoft.com/office/drawing/2014/main" xmlns="" id="{FD71C0AB-CDA6-F442-8D07-DBFB0D8E3ACB}"/>
                </a:ext>
              </a:extLst>
            </p:cNvPr>
            <p:cNvGrpSpPr/>
            <p:nvPr/>
          </p:nvGrpSpPr>
          <p:grpSpPr>
            <a:xfrm>
              <a:off x="4572000" y="1173394"/>
              <a:ext cx="3024336" cy="481648"/>
              <a:chOff x="2175371" y="1802882"/>
              <a:chExt cx="5040560" cy="481648"/>
            </a:xfrm>
          </p:grpSpPr>
          <p:sp>
            <p:nvSpPr>
              <p:cNvPr id="39" name="TextBox 10">
                <a:extLst>
                  <a:ext uri="{FF2B5EF4-FFF2-40B4-BE49-F238E27FC236}">
                    <a16:creationId xmlns:a16="http://schemas.microsoft.com/office/drawing/2014/main" xmlns="" id="{A5FD4774-410E-0747-9DE6-7836DDAEC0FC}"/>
                  </a:ext>
                </a:extLst>
              </p:cNvPr>
              <p:cNvSpPr txBox="1"/>
              <p:nvPr/>
            </p:nvSpPr>
            <p:spPr bwMode="auto">
              <a:xfrm>
                <a:off x="2175371" y="1802882"/>
                <a:ext cx="5040560" cy="20889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a:solidFill>
                      <a:schemeClr val="tx1">
                        <a:lumMod val="65000"/>
                        <a:lumOff val="35000"/>
                      </a:schemeClr>
                    </a:solidFill>
                    <a:latin typeface="Arial" pitchFamily="34" charset="0"/>
                    <a:cs typeface="Arial" pitchFamily="34" charset="0"/>
                  </a:rPr>
                  <a:t>CAPÍTULO III</a:t>
                </a:r>
              </a:p>
            </p:txBody>
          </p:sp>
          <p:sp>
            <p:nvSpPr>
              <p:cNvPr id="40" name="TextBox 12">
                <a:extLst>
                  <a:ext uri="{FF2B5EF4-FFF2-40B4-BE49-F238E27FC236}">
                    <a16:creationId xmlns:a16="http://schemas.microsoft.com/office/drawing/2014/main" xmlns="" id="{51AA819B-45E6-FA4E-8524-448AE4C463B6}"/>
                  </a:ext>
                </a:extLst>
              </p:cNvPr>
              <p:cNvSpPr txBox="1"/>
              <p:nvPr/>
            </p:nvSpPr>
            <p:spPr bwMode="auto">
              <a:xfrm>
                <a:off x="2175371" y="1961698"/>
                <a:ext cx="5040560" cy="322832"/>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dirty="0">
                    <a:solidFill>
                      <a:schemeClr val="tx1">
                        <a:lumMod val="65000"/>
                        <a:lumOff val="35000"/>
                      </a:schemeClr>
                    </a:solidFill>
                    <a:latin typeface="Arial" pitchFamily="34" charset="0"/>
                    <a:cs typeface="Arial" pitchFamily="34" charset="0"/>
                  </a:rPr>
                  <a:t>METODOLOGÍA DE LA INVESTIGACIÓN</a:t>
                </a:r>
              </a:p>
            </p:txBody>
          </p:sp>
        </p:grpSp>
        <p:grpSp>
          <p:nvGrpSpPr>
            <p:cNvPr id="36" name="Group 107">
              <a:extLst>
                <a:ext uri="{FF2B5EF4-FFF2-40B4-BE49-F238E27FC236}">
                  <a16:creationId xmlns:a16="http://schemas.microsoft.com/office/drawing/2014/main" xmlns="" id="{F9C8CDFA-CCF7-F643-9FE2-77BF018DA26F}"/>
                </a:ext>
              </a:extLst>
            </p:cNvPr>
            <p:cNvGrpSpPr/>
            <p:nvPr/>
          </p:nvGrpSpPr>
          <p:grpSpPr>
            <a:xfrm>
              <a:off x="3642255" y="1210623"/>
              <a:ext cx="457090" cy="457090"/>
              <a:chOff x="3642255" y="1210623"/>
              <a:chExt cx="457090" cy="457090"/>
            </a:xfrm>
          </p:grpSpPr>
          <p:sp>
            <p:nvSpPr>
              <p:cNvPr id="37" name="Rounded Rectangle 108">
                <a:extLst>
                  <a:ext uri="{FF2B5EF4-FFF2-40B4-BE49-F238E27FC236}">
                    <a16:creationId xmlns:a16="http://schemas.microsoft.com/office/drawing/2014/main" xmlns="" id="{0CD69183-BDAF-6445-8883-FA16BE42FD55}"/>
                  </a:ext>
                </a:extLst>
              </p:cNvPr>
              <p:cNvSpPr/>
              <p:nvPr/>
            </p:nvSpPr>
            <p:spPr>
              <a:xfrm rot="2700000">
                <a:off x="3642255" y="1210623"/>
                <a:ext cx="457090" cy="457090"/>
              </a:xfrm>
              <a:prstGeom prst="roundRect">
                <a:avLst>
                  <a:gd name="adj" fmla="val 10715"/>
                </a:avLst>
              </a:prstGeom>
              <a:solidFill>
                <a:schemeClr val="bg1"/>
              </a:solidFill>
              <a:ln w="63500">
                <a:solidFill>
                  <a:srgbClr val="9E3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8" name="TextBox 109">
                <a:extLst>
                  <a:ext uri="{FF2B5EF4-FFF2-40B4-BE49-F238E27FC236}">
                    <a16:creationId xmlns:a16="http://schemas.microsoft.com/office/drawing/2014/main" xmlns="" id="{6465346C-E3E0-1D49-9664-CA29F3EF6BBF}"/>
                  </a:ext>
                </a:extLst>
              </p:cNvPr>
              <p:cNvSpPr txBox="1"/>
              <p:nvPr/>
            </p:nvSpPr>
            <p:spPr>
              <a:xfrm>
                <a:off x="3719484" y="1296742"/>
                <a:ext cx="302633" cy="284852"/>
              </a:xfrm>
              <a:prstGeom prst="rect">
                <a:avLst/>
              </a:prstGeom>
              <a:noFill/>
            </p:spPr>
            <p:txBody>
              <a:bodyPr wrap="square" rtlCol="0" anchor="ctr">
                <a:spAutoFit/>
              </a:bodyPr>
              <a:lstStyle/>
              <a:p>
                <a:pPr algn="ctr"/>
                <a:r>
                  <a:rPr lang="en-US" altLang="ko-KR" sz="2400" b="1" dirty="0">
                    <a:solidFill>
                      <a:schemeClr val="tx1">
                        <a:lumMod val="65000"/>
                        <a:lumOff val="35000"/>
                      </a:schemeClr>
                    </a:solidFill>
                    <a:latin typeface="Arial" pitchFamily="34" charset="0"/>
                    <a:cs typeface="Arial" pitchFamily="34" charset="0"/>
                  </a:rPr>
                  <a:t>4</a:t>
                </a:r>
                <a:endParaRPr lang="ko-KR" altLang="en-US" sz="2400" b="1" dirty="0">
                  <a:solidFill>
                    <a:schemeClr val="tx1">
                      <a:lumMod val="65000"/>
                      <a:lumOff val="35000"/>
                    </a:schemeClr>
                  </a:solidFill>
                  <a:latin typeface="Arial" pitchFamily="34" charset="0"/>
                  <a:cs typeface="Arial" pitchFamily="34" charset="0"/>
                </a:endParaRPr>
              </a:p>
            </p:txBody>
          </p:sp>
        </p:grpSp>
      </p:grpSp>
      <p:grpSp>
        <p:nvGrpSpPr>
          <p:cNvPr id="43" name="Group 114">
            <a:extLst>
              <a:ext uri="{FF2B5EF4-FFF2-40B4-BE49-F238E27FC236}">
                <a16:creationId xmlns:a16="http://schemas.microsoft.com/office/drawing/2014/main" xmlns="" id="{FCDD68D6-9BC5-B142-8438-DFD9E45107B8}"/>
              </a:ext>
            </a:extLst>
          </p:cNvPr>
          <p:cNvGrpSpPr/>
          <p:nvPr/>
        </p:nvGrpSpPr>
        <p:grpSpPr>
          <a:xfrm>
            <a:off x="3675818" y="5782044"/>
            <a:ext cx="5230437" cy="1183190"/>
            <a:chOff x="3642255" y="1078632"/>
            <a:chExt cx="4428135" cy="705130"/>
          </a:xfrm>
        </p:grpSpPr>
        <p:grpSp>
          <p:nvGrpSpPr>
            <p:cNvPr id="44" name="Group 115">
              <a:extLst>
                <a:ext uri="{FF2B5EF4-FFF2-40B4-BE49-F238E27FC236}">
                  <a16:creationId xmlns:a16="http://schemas.microsoft.com/office/drawing/2014/main" xmlns="" id="{ABE6FCBA-728C-5646-B801-D8BCB177CFBC}"/>
                </a:ext>
              </a:extLst>
            </p:cNvPr>
            <p:cNvGrpSpPr/>
            <p:nvPr/>
          </p:nvGrpSpPr>
          <p:grpSpPr>
            <a:xfrm>
              <a:off x="4355976" y="1078632"/>
              <a:ext cx="3714414" cy="705130"/>
              <a:chOff x="4614006" y="1084286"/>
              <a:chExt cx="3714414" cy="705130"/>
            </a:xfrm>
          </p:grpSpPr>
          <p:sp>
            <p:nvSpPr>
              <p:cNvPr id="51" name="Rounded Rectangle 122">
                <a:extLst>
                  <a:ext uri="{FF2B5EF4-FFF2-40B4-BE49-F238E27FC236}">
                    <a16:creationId xmlns:a16="http://schemas.microsoft.com/office/drawing/2014/main" xmlns="" id="{1E7DD408-8C99-3D4D-BF66-1DA11B339E5E}"/>
                  </a:ext>
                </a:extLst>
              </p:cNvPr>
              <p:cNvSpPr/>
              <p:nvPr/>
            </p:nvSpPr>
            <p:spPr>
              <a:xfrm>
                <a:off x="4716016" y="1173221"/>
                <a:ext cx="3612404" cy="6161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endParaRPr>
              </a:p>
            </p:txBody>
          </p:sp>
          <p:sp>
            <p:nvSpPr>
              <p:cNvPr id="52" name="Rounded Rectangle 123">
                <a:extLst>
                  <a:ext uri="{FF2B5EF4-FFF2-40B4-BE49-F238E27FC236}">
                    <a16:creationId xmlns:a16="http://schemas.microsoft.com/office/drawing/2014/main" xmlns="" id="{A5ADE38C-BF53-434D-B693-1331491CBED0}"/>
                  </a:ext>
                </a:extLst>
              </p:cNvPr>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grpSp>
          <p:nvGrpSpPr>
            <p:cNvPr id="45" name="Group 116">
              <a:extLst>
                <a:ext uri="{FF2B5EF4-FFF2-40B4-BE49-F238E27FC236}">
                  <a16:creationId xmlns:a16="http://schemas.microsoft.com/office/drawing/2014/main" xmlns="" id="{D595C03C-74AD-2249-B024-2CF4EF5E5FE7}"/>
                </a:ext>
              </a:extLst>
            </p:cNvPr>
            <p:cNvGrpSpPr/>
            <p:nvPr/>
          </p:nvGrpSpPr>
          <p:grpSpPr>
            <a:xfrm>
              <a:off x="4572000" y="1189405"/>
              <a:ext cx="3396380" cy="384615"/>
              <a:chOff x="2175371" y="1818893"/>
              <a:chExt cx="5660633" cy="384615"/>
            </a:xfrm>
          </p:grpSpPr>
          <p:sp>
            <p:nvSpPr>
              <p:cNvPr id="49" name="TextBox 10">
                <a:extLst>
                  <a:ext uri="{FF2B5EF4-FFF2-40B4-BE49-F238E27FC236}">
                    <a16:creationId xmlns:a16="http://schemas.microsoft.com/office/drawing/2014/main" xmlns="" id="{69873C70-3910-B54C-A0F7-1E22730A9762}"/>
                  </a:ext>
                </a:extLst>
              </p:cNvPr>
              <p:cNvSpPr txBox="1"/>
              <p:nvPr/>
            </p:nvSpPr>
            <p:spPr bwMode="auto">
              <a:xfrm>
                <a:off x="2175371" y="1818893"/>
                <a:ext cx="5040560" cy="176869"/>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a:solidFill>
                      <a:schemeClr val="tx1">
                        <a:lumMod val="65000"/>
                        <a:lumOff val="35000"/>
                      </a:schemeClr>
                    </a:solidFill>
                    <a:latin typeface="Arial" pitchFamily="34" charset="0"/>
                    <a:cs typeface="Arial" pitchFamily="34" charset="0"/>
                  </a:rPr>
                  <a:t>CAPÍTULO IV</a:t>
                </a:r>
              </a:p>
            </p:txBody>
          </p:sp>
          <p:sp>
            <p:nvSpPr>
              <p:cNvPr id="50" name="TextBox 12">
                <a:extLst>
                  <a:ext uri="{FF2B5EF4-FFF2-40B4-BE49-F238E27FC236}">
                    <a16:creationId xmlns:a16="http://schemas.microsoft.com/office/drawing/2014/main" xmlns="" id="{DEFE9A3B-A926-4B4E-8A78-98096D01B529}"/>
                  </a:ext>
                </a:extLst>
              </p:cNvPr>
              <p:cNvSpPr txBox="1"/>
              <p:nvPr/>
            </p:nvSpPr>
            <p:spPr bwMode="auto">
              <a:xfrm>
                <a:off x="2175371" y="2042718"/>
                <a:ext cx="5660633" cy="160790"/>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dirty="0">
                    <a:solidFill>
                      <a:schemeClr val="tx1">
                        <a:lumMod val="75000"/>
                        <a:lumOff val="25000"/>
                      </a:schemeClr>
                    </a:solidFill>
                    <a:latin typeface="Arial" pitchFamily="34" charset="0"/>
                    <a:cs typeface="Arial" pitchFamily="34" charset="0"/>
                  </a:rPr>
                  <a:t>CONCLUSIONES Y RECOMENDACIONES</a:t>
                </a:r>
                <a:endParaRPr lang="en-US" altLang="ko-KR" sz="1400" dirty="0">
                  <a:solidFill>
                    <a:schemeClr val="tx1">
                      <a:lumMod val="65000"/>
                      <a:lumOff val="35000"/>
                    </a:schemeClr>
                  </a:solidFill>
                  <a:latin typeface="Arial" pitchFamily="34" charset="0"/>
                  <a:cs typeface="Arial" pitchFamily="34" charset="0"/>
                </a:endParaRPr>
              </a:p>
            </p:txBody>
          </p:sp>
        </p:grpSp>
        <p:grpSp>
          <p:nvGrpSpPr>
            <p:cNvPr id="46" name="Group 117">
              <a:extLst>
                <a:ext uri="{FF2B5EF4-FFF2-40B4-BE49-F238E27FC236}">
                  <a16:creationId xmlns:a16="http://schemas.microsoft.com/office/drawing/2014/main" xmlns="" id="{96869CD7-6D95-3A43-84FE-B14F455C5968}"/>
                </a:ext>
              </a:extLst>
            </p:cNvPr>
            <p:cNvGrpSpPr/>
            <p:nvPr/>
          </p:nvGrpSpPr>
          <p:grpSpPr>
            <a:xfrm>
              <a:off x="3642255" y="1210623"/>
              <a:ext cx="457090" cy="457090"/>
              <a:chOff x="3642255" y="1210623"/>
              <a:chExt cx="457090" cy="457090"/>
            </a:xfrm>
          </p:grpSpPr>
          <p:sp>
            <p:nvSpPr>
              <p:cNvPr id="47" name="Rounded Rectangle 118">
                <a:extLst>
                  <a:ext uri="{FF2B5EF4-FFF2-40B4-BE49-F238E27FC236}">
                    <a16:creationId xmlns:a16="http://schemas.microsoft.com/office/drawing/2014/main" xmlns="" id="{6433FA10-150C-E046-BC5A-736C99C7DDD4}"/>
                  </a:ext>
                </a:extLst>
              </p:cNvPr>
              <p:cNvSpPr/>
              <p:nvPr/>
            </p:nvSpPr>
            <p:spPr>
              <a:xfrm rot="2700000">
                <a:off x="3642255" y="1210623"/>
                <a:ext cx="457090" cy="457090"/>
              </a:xfrm>
              <a:prstGeom prst="roundRect">
                <a:avLst>
                  <a:gd name="adj" fmla="val 10715"/>
                </a:avLst>
              </a:prstGeom>
              <a:solidFill>
                <a:schemeClr val="bg1"/>
              </a:solidFill>
              <a:ln w="63500">
                <a:solidFill>
                  <a:srgbClr val="9E3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48" name="TextBox 119">
                <a:extLst>
                  <a:ext uri="{FF2B5EF4-FFF2-40B4-BE49-F238E27FC236}">
                    <a16:creationId xmlns:a16="http://schemas.microsoft.com/office/drawing/2014/main" xmlns="" id="{0921F82D-04D6-DF40-9F02-4F464860BF25}"/>
                  </a:ext>
                </a:extLst>
              </p:cNvPr>
              <p:cNvSpPr txBox="1"/>
              <p:nvPr/>
            </p:nvSpPr>
            <p:spPr>
              <a:xfrm>
                <a:off x="3719484" y="1318575"/>
                <a:ext cx="302633" cy="24118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latin typeface="Arial" pitchFamily="34" charset="0"/>
                    <a:cs typeface="Arial" pitchFamily="34" charset="0"/>
                  </a:rPr>
                  <a:t>5</a:t>
                </a:r>
                <a:endParaRPr lang="ko-KR" altLang="en-US" sz="2400" b="1" dirty="0">
                  <a:solidFill>
                    <a:schemeClr val="tx1">
                      <a:lumMod val="65000"/>
                      <a:lumOff val="35000"/>
                    </a:schemeClr>
                  </a:solidFill>
                  <a:latin typeface="Arial" pitchFamily="34" charset="0"/>
                  <a:cs typeface="Arial" pitchFamily="34" charset="0"/>
                </a:endParaRPr>
              </a:p>
            </p:txBody>
          </p:sp>
        </p:grpSp>
      </p:grpSp>
      <p:grpSp>
        <p:nvGrpSpPr>
          <p:cNvPr id="53" name="Group 94">
            <a:extLst>
              <a:ext uri="{FF2B5EF4-FFF2-40B4-BE49-F238E27FC236}">
                <a16:creationId xmlns:a16="http://schemas.microsoft.com/office/drawing/2014/main" xmlns="" id="{96998EA5-DCD7-C249-9D52-5AF121EA63E6}"/>
              </a:ext>
            </a:extLst>
          </p:cNvPr>
          <p:cNvGrpSpPr/>
          <p:nvPr/>
        </p:nvGrpSpPr>
        <p:grpSpPr>
          <a:xfrm>
            <a:off x="3694610" y="3337311"/>
            <a:ext cx="5166607" cy="1186435"/>
            <a:chOff x="3642255" y="1078632"/>
            <a:chExt cx="4428135" cy="705130"/>
          </a:xfrm>
        </p:grpSpPr>
        <p:grpSp>
          <p:nvGrpSpPr>
            <p:cNvPr id="54" name="Group 95">
              <a:extLst>
                <a:ext uri="{FF2B5EF4-FFF2-40B4-BE49-F238E27FC236}">
                  <a16:creationId xmlns:a16="http://schemas.microsoft.com/office/drawing/2014/main" xmlns="" id="{21DCB2EE-E809-2B4A-A7B7-FC481BF2800E}"/>
                </a:ext>
              </a:extLst>
            </p:cNvPr>
            <p:cNvGrpSpPr/>
            <p:nvPr/>
          </p:nvGrpSpPr>
          <p:grpSpPr>
            <a:xfrm>
              <a:off x="4355976" y="1078632"/>
              <a:ext cx="3714414" cy="705130"/>
              <a:chOff x="4614006" y="1084286"/>
              <a:chExt cx="3714414" cy="705130"/>
            </a:xfrm>
          </p:grpSpPr>
          <p:sp>
            <p:nvSpPr>
              <p:cNvPr id="61" name="Rounded Rectangle 102">
                <a:extLst>
                  <a:ext uri="{FF2B5EF4-FFF2-40B4-BE49-F238E27FC236}">
                    <a16:creationId xmlns:a16="http://schemas.microsoft.com/office/drawing/2014/main" xmlns="" id="{5A2FAAD0-BA3F-5B4D-8C59-B50C5A5629CA}"/>
                  </a:ext>
                </a:extLst>
              </p:cNvPr>
              <p:cNvSpPr/>
              <p:nvPr/>
            </p:nvSpPr>
            <p:spPr>
              <a:xfrm>
                <a:off x="4716016" y="1173221"/>
                <a:ext cx="3612404" cy="6161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endParaRPr>
              </a:p>
            </p:txBody>
          </p:sp>
          <p:sp>
            <p:nvSpPr>
              <p:cNvPr id="62" name="Rounded Rectangle 103">
                <a:extLst>
                  <a:ext uri="{FF2B5EF4-FFF2-40B4-BE49-F238E27FC236}">
                    <a16:creationId xmlns:a16="http://schemas.microsoft.com/office/drawing/2014/main" xmlns="" id="{C3F3FF7E-044F-354A-A1FF-36CB32928E1F}"/>
                  </a:ext>
                </a:extLst>
              </p:cNvPr>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grpSp>
          <p:nvGrpSpPr>
            <p:cNvPr id="55" name="Group 96">
              <a:extLst>
                <a:ext uri="{FF2B5EF4-FFF2-40B4-BE49-F238E27FC236}">
                  <a16:creationId xmlns:a16="http://schemas.microsoft.com/office/drawing/2014/main" xmlns="" id="{28DB6DF0-1978-AB4B-9C61-C89EBA530BB8}"/>
                </a:ext>
              </a:extLst>
            </p:cNvPr>
            <p:cNvGrpSpPr/>
            <p:nvPr/>
          </p:nvGrpSpPr>
          <p:grpSpPr>
            <a:xfrm>
              <a:off x="4572000" y="1177234"/>
              <a:ext cx="3024336" cy="407851"/>
              <a:chOff x="2175371" y="1806722"/>
              <a:chExt cx="5040560" cy="407851"/>
            </a:xfrm>
          </p:grpSpPr>
          <p:sp>
            <p:nvSpPr>
              <p:cNvPr id="59" name="TextBox 10">
                <a:extLst>
                  <a:ext uri="{FF2B5EF4-FFF2-40B4-BE49-F238E27FC236}">
                    <a16:creationId xmlns:a16="http://schemas.microsoft.com/office/drawing/2014/main" xmlns="" id="{93535E07-A7F2-9F4C-AD70-024393B51E11}"/>
                  </a:ext>
                </a:extLst>
              </p:cNvPr>
              <p:cNvSpPr txBox="1"/>
              <p:nvPr/>
            </p:nvSpPr>
            <p:spPr bwMode="auto">
              <a:xfrm>
                <a:off x="2175371" y="1806722"/>
                <a:ext cx="5040560" cy="201212"/>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600" b="1" dirty="0">
                    <a:solidFill>
                      <a:schemeClr val="tx1">
                        <a:lumMod val="65000"/>
                        <a:lumOff val="35000"/>
                      </a:schemeClr>
                    </a:solidFill>
                    <a:latin typeface="Arial" pitchFamily="34" charset="0"/>
                    <a:cs typeface="Arial" pitchFamily="34" charset="0"/>
                  </a:rPr>
                  <a:t>CAPÍTULO II</a:t>
                </a:r>
              </a:p>
            </p:txBody>
          </p:sp>
          <p:sp>
            <p:nvSpPr>
              <p:cNvPr id="60" name="TextBox 12">
                <a:extLst>
                  <a:ext uri="{FF2B5EF4-FFF2-40B4-BE49-F238E27FC236}">
                    <a16:creationId xmlns:a16="http://schemas.microsoft.com/office/drawing/2014/main" xmlns="" id="{0895C697-EC51-2040-8361-FFCE554DC3A2}"/>
                  </a:ext>
                </a:extLst>
              </p:cNvPr>
              <p:cNvSpPr txBox="1"/>
              <p:nvPr/>
            </p:nvSpPr>
            <p:spPr bwMode="auto">
              <a:xfrm>
                <a:off x="2175371" y="2031653"/>
                <a:ext cx="5040560" cy="182920"/>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dirty="0">
                    <a:solidFill>
                      <a:schemeClr val="tx1">
                        <a:lumMod val="75000"/>
                        <a:lumOff val="25000"/>
                      </a:schemeClr>
                    </a:solidFill>
                    <a:latin typeface="Arial" pitchFamily="34" charset="0"/>
                    <a:cs typeface="Arial" pitchFamily="34" charset="0"/>
                  </a:rPr>
                  <a:t>MARCO TEÓRICO.</a:t>
                </a:r>
                <a:r>
                  <a:rPr lang="en-US" altLang="ko-KR" sz="1400" dirty="0">
                    <a:solidFill>
                      <a:schemeClr val="tx1">
                        <a:lumMod val="65000"/>
                        <a:lumOff val="35000"/>
                      </a:schemeClr>
                    </a:solidFill>
                    <a:latin typeface="Arial" pitchFamily="34" charset="0"/>
                    <a:cs typeface="Arial" pitchFamily="34" charset="0"/>
                  </a:rPr>
                  <a:t>  </a:t>
                </a:r>
              </a:p>
            </p:txBody>
          </p:sp>
        </p:grpSp>
        <p:grpSp>
          <p:nvGrpSpPr>
            <p:cNvPr id="56" name="Group 97">
              <a:extLst>
                <a:ext uri="{FF2B5EF4-FFF2-40B4-BE49-F238E27FC236}">
                  <a16:creationId xmlns:a16="http://schemas.microsoft.com/office/drawing/2014/main" xmlns="" id="{7D1076B2-43CA-6544-AE10-58325D659264}"/>
                </a:ext>
              </a:extLst>
            </p:cNvPr>
            <p:cNvGrpSpPr/>
            <p:nvPr/>
          </p:nvGrpSpPr>
          <p:grpSpPr>
            <a:xfrm>
              <a:off x="3642255" y="1210623"/>
              <a:ext cx="457090" cy="457090"/>
              <a:chOff x="3642255" y="1210623"/>
              <a:chExt cx="457090" cy="457090"/>
            </a:xfrm>
          </p:grpSpPr>
          <p:sp>
            <p:nvSpPr>
              <p:cNvPr id="57" name="Rounded Rectangle 98">
                <a:extLst>
                  <a:ext uri="{FF2B5EF4-FFF2-40B4-BE49-F238E27FC236}">
                    <a16:creationId xmlns:a16="http://schemas.microsoft.com/office/drawing/2014/main" xmlns="" id="{F807C548-021E-0A42-905D-E8B9F4EEF7B5}"/>
                  </a:ext>
                </a:extLst>
              </p:cNvPr>
              <p:cNvSpPr/>
              <p:nvPr/>
            </p:nvSpPr>
            <p:spPr>
              <a:xfrm rot="2700000">
                <a:off x="3642255" y="1210623"/>
                <a:ext cx="457090" cy="457090"/>
              </a:xfrm>
              <a:prstGeom prst="roundRect">
                <a:avLst>
                  <a:gd name="adj" fmla="val 10715"/>
                </a:avLst>
              </a:prstGeom>
              <a:solidFill>
                <a:schemeClr val="bg1"/>
              </a:solidFill>
              <a:ln w="63500">
                <a:solidFill>
                  <a:srgbClr val="9E3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58" name="TextBox 99">
                <a:extLst>
                  <a:ext uri="{FF2B5EF4-FFF2-40B4-BE49-F238E27FC236}">
                    <a16:creationId xmlns:a16="http://schemas.microsoft.com/office/drawing/2014/main" xmlns="" id="{0D7AC110-D2CC-3A4F-82ED-85EB2FA8E3B1}"/>
                  </a:ext>
                </a:extLst>
              </p:cNvPr>
              <p:cNvSpPr txBox="1"/>
              <p:nvPr/>
            </p:nvSpPr>
            <p:spPr>
              <a:xfrm>
                <a:off x="3719484" y="1301978"/>
                <a:ext cx="302633" cy="274380"/>
              </a:xfrm>
              <a:prstGeom prst="rect">
                <a:avLst/>
              </a:prstGeom>
              <a:noFill/>
            </p:spPr>
            <p:txBody>
              <a:bodyPr wrap="square" rtlCol="0" anchor="ctr">
                <a:spAutoFit/>
              </a:bodyPr>
              <a:lstStyle/>
              <a:p>
                <a:pPr algn="ctr"/>
                <a:r>
                  <a:rPr lang="en-US" altLang="ko-KR" sz="2400" b="1" dirty="0">
                    <a:solidFill>
                      <a:schemeClr val="tx1">
                        <a:lumMod val="65000"/>
                        <a:lumOff val="35000"/>
                      </a:schemeClr>
                    </a:solidFill>
                    <a:latin typeface="Arial" pitchFamily="34" charset="0"/>
                    <a:cs typeface="Arial" pitchFamily="34" charset="0"/>
                  </a:rPr>
                  <a:t>3</a:t>
                </a:r>
                <a:endParaRPr lang="ko-KR" altLang="en-US" sz="2400" b="1" dirty="0">
                  <a:solidFill>
                    <a:schemeClr val="tx1">
                      <a:lumMod val="65000"/>
                      <a:lumOff val="35000"/>
                    </a:schemeClr>
                  </a:solidFill>
                  <a:latin typeface="Arial" pitchFamily="34" charset="0"/>
                  <a:cs typeface="Arial" pitchFamily="34" charset="0"/>
                </a:endParaRPr>
              </a:p>
            </p:txBody>
          </p:sp>
        </p:grpSp>
      </p:grpSp>
    </p:spTree>
    <p:extLst>
      <p:ext uri="{BB962C8B-B14F-4D97-AF65-F5344CB8AC3E}">
        <p14:creationId xmlns:p14="http://schemas.microsoft.com/office/powerpoint/2010/main" val="3119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0-#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a:solidFill>
                  <a:schemeClr val="tx1"/>
                </a:solidFill>
                <a:latin typeface="+mn-lt"/>
              </a:rPr>
              <a:t>CAPÍTULO III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8" name="Imagen 7">
            <a:extLst>
              <a:ext uri="{FF2B5EF4-FFF2-40B4-BE49-F238E27FC236}">
                <a16:creationId xmlns:a16="http://schemas.microsoft.com/office/drawing/2014/main" xmlns="" id="{DAE1E65F-55DE-084C-B674-5083E5367421}"/>
              </a:ext>
            </a:extLst>
          </p:cNvPr>
          <p:cNvPicPr>
            <a:picLocks noChangeAspect="1"/>
          </p:cNvPicPr>
          <p:nvPr/>
        </p:nvPicPr>
        <p:blipFill>
          <a:blip r:embed="rId3"/>
          <a:stretch>
            <a:fillRect/>
          </a:stretch>
        </p:blipFill>
        <p:spPr>
          <a:xfrm>
            <a:off x="1" y="0"/>
            <a:ext cx="1575965" cy="1387110"/>
          </a:xfrm>
          <a:prstGeom prst="rect">
            <a:avLst/>
          </a:prstGeom>
        </p:spPr>
      </p:pic>
      <p:graphicFrame>
        <p:nvGraphicFramePr>
          <p:cNvPr id="10" name="Tabla 9">
            <a:extLst>
              <a:ext uri="{FF2B5EF4-FFF2-40B4-BE49-F238E27FC236}">
                <a16:creationId xmlns:a16="http://schemas.microsoft.com/office/drawing/2014/main" xmlns="" id="{D173AF06-A223-504B-8BA1-5771CE623538}"/>
              </a:ext>
            </a:extLst>
          </p:cNvPr>
          <p:cNvGraphicFramePr>
            <a:graphicFrameLocks noGrp="1"/>
          </p:cNvGraphicFramePr>
          <p:nvPr>
            <p:extLst>
              <p:ext uri="{D42A27DB-BD31-4B8C-83A1-F6EECF244321}">
                <p14:modId xmlns:p14="http://schemas.microsoft.com/office/powerpoint/2010/main" val="3225455417"/>
              </p:ext>
            </p:extLst>
          </p:nvPr>
        </p:nvGraphicFramePr>
        <p:xfrm>
          <a:off x="2523744" y="977248"/>
          <a:ext cx="6986016" cy="6039369"/>
        </p:xfrm>
        <a:graphic>
          <a:graphicData uri="http://schemas.openxmlformats.org/drawingml/2006/table">
            <a:tbl>
              <a:tblPr firstRow="1" firstCol="1" bandRow="1">
                <a:tableStyleId>{5C22544A-7EE6-4342-B048-85BDC9FD1C3A}</a:tableStyleId>
              </a:tblPr>
              <a:tblGrid>
                <a:gridCol w="430657">
                  <a:extLst>
                    <a:ext uri="{9D8B030D-6E8A-4147-A177-3AD203B41FA5}">
                      <a16:colId xmlns:a16="http://schemas.microsoft.com/office/drawing/2014/main" xmlns="" val="1164733416"/>
                    </a:ext>
                  </a:extLst>
                </a:gridCol>
                <a:gridCol w="5442902">
                  <a:extLst>
                    <a:ext uri="{9D8B030D-6E8A-4147-A177-3AD203B41FA5}">
                      <a16:colId xmlns:a16="http://schemas.microsoft.com/office/drawing/2014/main" xmlns="" val="3866118889"/>
                    </a:ext>
                  </a:extLst>
                </a:gridCol>
                <a:gridCol w="1112457">
                  <a:extLst>
                    <a:ext uri="{9D8B030D-6E8A-4147-A177-3AD203B41FA5}">
                      <a16:colId xmlns:a16="http://schemas.microsoft.com/office/drawing/2014/main" xmlns="" val="1640927291"/>
                    </a:ext>
                  </a:extLst>
                </a:gridCol>
              </a:tblGrid>
              <a:tr h="369833">
                <a:tc gridSpan="3">
                  <a:txBody>
                    <a:bodyPr/>
                    <a:lstStyle/>
                    <a:p>
                      <a:pPr algn="ctr">
                        <a:lnSpc>
                          <a:spcPct val="107000"/>
                        </a:lnSpc>
                        <a:spcAft>
                          <a:spcPts val="0"/>
                        </a:spcAft>
                      </a:pPr>
                      <a:r>
                        <a:rPr lang="es-EC" sz="1000">
                          <a:effectLst/>
                        </a:rPr>
                        <a:t>ENTIDADES OPERATIVAS DESCONCENTRADAS (EOD´s) ACTUALES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077485029"/>
                  </a:ext>
                </a:extLst>
              </a:tr>
              <a:tr h="268009">
                <a:tc>
                  <a:txBody>
                    <a:bodyPr/>
                    <a:lstStyle/>
                    <a:p>
                      <a:pPr algn="ctr">
                        <a:lnSpc>
                          <a:spcPct val="107000"/>
                        </a:lnSpc>
                        <a:spcAft>
                          <a:spcPts val="0"/>
                        </a:spcAft>
                      </a:pPr>
                      <a:r>
                        <a:rPr lang="es-EC" sz="700">
                          <a:effectLst/>
                        </a:rPr>
                        <a:t>ORD.</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tc>
                  <a:txBody>
                    <a:bodyPr/>
                    <a:lstStyle/>
                    <a:p>
                      <a:pPr algn="ctr">
                        <a:lnSpc>
                          <a:spcPct val="107000"/>
                        </a:lnSpc>
                        <a:spcAft>
                          <a:spcPts val="0"/>
                        </a:spcAft>
                      </a:pPr>
                      <a:r>
                        <a:rPr lang="es-EC" sz="700">
                          <a:effectLst/>
                        </a:rPr>
                        <a:t>RAZON SOCIAL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tc>
                  <a:txBody>
                    <a:bodyPr/>
                    <a:lstStyle/>
                    <a:p>
                      <a:pPr algn="ctr">
                        <a:lnSpc>
                          <a:spcPct val="107000"/>
                        </a:lnSpc>
                        <a:spcAft>
                          <a:spcPts val="0"/>
                        </a:spcAft>
                      </a:pPr>
                      <a:r>
                        <a:rPr lang="es-EC" sz="700">
                          <a:effectLst/>
                        </a:rPr>
                        <a:t>UBICACIÓN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190640620"/>
                  </a:ext>
                </a:extLst>
              </a:tr>
              <a:tr h="153147">
                <a:tc>
                  <a:txBody>
                    <a:bodyPr/>
                    <a:lstStyle/>
                    <a:p>
                      <a:pPr algn="ctr">
                        <a:lnSpc>
                          <a:spcPct val="107000"/>
                        </a:lnSpc>
                        <a:spcAft>
                          <a:spcPts val="0"/>
                        </a:spcAft>
                      </a:pPr>
                      <a:r>
                        <a:rPr lang="es-EC" sz="700">
                          <a:effectLst/>
                        </a:rPr>
                        <a:t>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FUERZA TERRESTRE DEL EJERCITO ECUATORIANO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QUITO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553426815"/>
                  </a:ext>
                </a:extLst>
              </a:tr>
              <a:tr h="153147">
                <a:tc>
                  <a:txBody>
                    <a:bodyPr/>
                    <a:lstStyle/>
                    <a:p>
                      <a:pPr algn="ctr">
                        <a:lnSpc>
                          <a:spcPct val="107000"/>
                        </a:lnSpc>
                        <a:spcAft>
                          <a:spcPts val="0"/>
                        </a:spcAft>
                      </a:pPr>
                      <a:r>
                        <a:rPr lang="es-EC" sz="700">
                          <a:effectLst/>
                        </a:rPr>
                        <a:t>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PRIMERA DIVISION DE LA FUERZA TERRESTRE SHYRIS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QUITO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668362942"/>
                  </a:ext>
                </a:extLst>
              </a:tr>
              <a:tr h="258942">
                <a:tc>
                  <a:txBody>
                    <a:bodyPr/>
                    <a:lstStyle/>
                    <a:p>
                      <a:pPr algn="ctr">
                        <a:lnSpc>
                          <a:spcPct val="107000"/>
                        </a:lnSpc>
                        <a:spcAft>
                          <a:spcPts val="0"/>
                        </a:spcAft>
                      </a:pPr>
                      <a:r>
                        <a:rPr lang="es-EC" sz="700">
                          <a:effectLst/>
                        </a:rPr>
                        <a:t>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FUERZAS ESPECIALES No. 9 PATRIA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LATACUNGA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238196379"/>
                  </a:ext>
                </a:extLst>
              </a:tr>
              <a:tr h="153147">
                <a:tc>
                  <a:txBody>
                    <a:bodyPr/>
                    <a:lstStyle/>
                    <a:p>
                      <a:pPr algn="ctr">
                        <a:lnSpc>
                          <a:spcPct val="107000"/>
                        </a:lnSpc>
                        <a:spcAft>
                          <a:spcPts val="0"/>
                        </a:spcAft>
                      </a:pPr>
                      <a:r>
                        <a:rPr lang="es-EC" sz="700">
                          <a:effectLst/>
                        </a:rPr>
                        <a:t>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CABALLERIA BLINDADA No. 11 GALAPAGOS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RIOBAMBA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1347886622"/>
                  </a:ext>
                </a:extLst>
              </a:tr>
              <a:tr h="153147">
                <a:tc>
                  <a:txBody>
                    <a:bodyPr/>
                    <a:lstStyle/>
                    <a:p>
                      <a:pPr algn="ctr">
                        <a:lnSpc>
                          <a:spcPct val="107000"/>
                        </a:lnSpc>
                        <a:spcAft>
                          <a:spcPts val="0"/>
                        </a:spcAft>
                      </a:pPr>
                      <a:r>
                        <a:rPr lang="es-EC" sz="700">
                          <a:effectLst/>
                        </a:rPr>
                        <a:t>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INFANTERIA No. 13 PICHINCHA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MACHACHI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4204882283"/>
                  </a:ext>
                </a:extLst>
              </a:tr>
              <a:tr h="153147">
                <a:tc>
                  <a:txBody>
                    <a:bodyPr/>
                    <a:lstStyle/>
                    <a:p>
                      <a:pPr algn="ctr">
                        <a:lnSpc>
                          <a:spcPct val="107000"/>
                        </a:lnSpc>
                        <a:spcAft>
                          <a:spcPts val="0"/>
                        </a:spcAft>
                      </a:pPr>
                      <a:r>
                        <a:rPr lang="es-EC" sz="700">
                          <a:effectLst/>
                        </a:rPr>
                        <a:t>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INFANTERIA No. 31 ANDES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TULCAN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727479099"/>
                  </a:ext>
                </a:extLst>
              </a:tr>
              <a:tr h="153147">
                <a:tc>
                  <a:txBody>
                    <a:bodyPr/>
                    <a:lstStyle/>
                    <a:p>
                      <a:pPr algn="ctr">
                        <a:lnSpc>
                          <a:spcPct val="107000"/>
                        </a:lnSpc>
                        <a:spcAft>
                          <a:spcPts val="0"/>
                        </a:spcAft>
                      </a:pPr>
                      <a:r>
                        <a:rPr lang="es-EC" sz="700">
                          <a:effectLst/>
                        </a:rPr>
                        <a:t>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HOSPITAL BASICO 11 GALAPAGOS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RIOBAMBA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834848360"/>
                  </a:ext>
                </a:extLst>
              </a:tr>
              <a:tr h="153147">
                <a:tc>
                  <a:txBody>
                    <a:bodyPr/>
                    <a:lstStyle/>
                    <a:p>
                      <a:pPr algn="ctr">
                        <a:lnSpc>
                          <a:spcPct val="107000"/>
                        </a:lnSpc>
                        <a:spcAft>
                          <a:spcPts val="0"/>
                        </a:spcAft>
                      </a:pPr>
                      <a:r>
                        <a:rPr lang="es-EC" sz="700">
                          <a:effectLst/>
                        </a:rPr>
                        <a:t>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COMANDO LOGISTICO No. 25 REINO DE QUITO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QUITO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105382440"/>
                  </a:ext>
                </a:extLst>
              </a:tr>
              <a:tr h="258942">
                <a:tc>
                  <a:txBody>
                    <a:bodyPr/>
                    <a:lstStyle/>
                    <a:p>
                      <a:pPr algn="ctr">
                        <a:lnSpc>
                          <a:spcPct val="107000"/>
                        </a:lnSpc>
                        <a:spcAft>
                          <a:spcPts val="0"/>
                        </a:spcAft>
                      </a:pPr>
                      <a:r>
                        <a:rPr lang="es-EC" sz="700">
                          <a:effectLst/>
                        </a:rPr>
                        <a:t>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AGRUPAMIENTO DE COMUNICACIONES Y GUERRA ELECTRONICA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QUITO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279165633"/>
                  </a:ext>
                </a:extLst>
              </a:tr>
              <a:tr h="258942">
                <a:tc>
                  <a:txBody>
                    <a:bodyPr/>
                    <a:lstStyle/>
                    <a:p>
                      <a:pPr algn="ctr">
                        <a:lnSpc>
                          <a:spcPct val="107000"/>
                        </a:lnSpc>
                        <a:spcAft>
                          <a:spcPts val="0"/>
                        </a:spcAft>
                      </a:pPr>
                      <a:r>
                        <a:rPr lang="es-EC" sz="700">
                          <a:effectLst/>
                        </a:rPr>
                        <a:t>10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AVIACION DE LA FUERZA TERRESTRE No. 15 PAQUISHA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LA BALVINA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322800727"/>
                  </a:ext>
                </a:extLst>
              </a:tr>
              <a:tr h="258942">
                <a:tc>
                  <a:txBody>
                    <a:bodyPr/>
                    <a:lstStyle/>
                    <a:p>
                      <a:pPr algn="ctr">
                        <a:lnSpc>
                          <a:spcPct val="107000"/>
                        </a:lnSpc>
                        <a:spcAft>
                          <a:spcPts val="0"/>
                        </a:spcAft>
                      </a:pPr>
                      <a:r>
                        <a:rPr lang="es-EC" sz="700">
                          <a:effectLst/>
                        </a:rPr>
                        <a:t>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COMANDO DE EDUCACIÓN Y DOCTRINA MILITAR TERRESTRE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SALGOLQUI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848610257"/>
                  </a:ext>
                </a:extLst>
              </a:tr>
              <a:tr h="258942">
                <a:tc>
                  <a:txBody>
                    <a:bodyPr/>
                    <a:lstStyle/>
                    <a:p>
                      <a:pPr algn="ctr">
                        <a:lnSpc>
                          <a:spcPct val="107000"/>
                        </a:lnSpc>
                        <a:spcAft>
                          <a:spcPts val="0"/>
                        </a:spcAft>
                      </a:pPr>
                      <a:r>
                        <a:rPr lang="es-EC" sz="700">
                          <a:effectLst/>
                        </a:rPr>
                        <a:t>12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INFANTERIA N° 5 GUAYAS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GUAYAQUIL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267047648"/>
                  </a:ext>
                </a:extLst>
              </a:tr>
              <a:tr h="258942">
                <a:tc>
                  <a:txBody>
                    <a:bodyPr/>
                    <a:lstStyle/>
                    <a:p>
                      <a:pPr algn="ctr">
                        <a:lnSpc>
                          <a:spcPct val="107000"/>
                        </a:lnSpc>
                        <a:spcAft>
                          <a:spcPts val="0"/>
                        </a:spcAft>
                      </a:pPr>
                      <a:r>
                        <a:rPr lang="es-EC" sz="700">
                          <a:effectLst/>
                        </a:rPr>
                        <a:t>13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HOSPITAL GENERAL DE LA II D.E LIBERTAD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GUAYAQUIL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217211347"/>
                  </a:ext>
                </a:extLst>
              </a:tr>
              <a:tr h="153147">
                <a:tc>
                  <a:txBody>
                    <a:bodyPr/>
                    <a:lstStyle/>
                    <a:p>
                      <a:pPr algn="ctr">
                        <a:lnSpc>
                          <a:spcPct val="107000"/>
                        </a:lnSpc>
                        <a:spcAft>
                          <a:spcPts val="0"/>
                        </a:spcAft>
                      </a:pPr>
                      <a:r>
                        <a:rPr lang="es-EC" sz="700">
                          <a:effectLst/>
                        </a:rPr>
                        <a:t>14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GRUPO DE ARTILLERIA ANTIAEREA No. 5 MAYOR VALENCIA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SALINAS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983473176"/>
                  </a:ext>
                </a:extLst>
              </a:tr>
              <a:tr h="258942">
                <a:tc>
                  <a:txBody>
                    <a:bodyPr/>
                    <a:lstStyle/>
                    <a:p>
                      <a:pPr algn="ctr">
                        <a:lnSpc>
                          <a:spcPct val="107000"/>
                        </a:lnSpc>
                        <a:spcAft>
                          <a:spcPts val="0"/>
                        </a:spcAft>
                      </a:pPr>
                      <a:r>
                        <a:rPr lang="es-EC" sz="700">
                          <a:effectLst/>
                        </a:rPr>
                        <a:t>15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GRUPO DE CABALLERIA MOTORIZADA No. 12 TNTE. HUGO ORTIZ</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PORTOVIEJO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993868883"/>
                  </a:ext>
                </a:extLst>
              </a:tr>
              <a:tr h="153147">
                <a:tc>
                  <a:txBody>
                    <a:bodyPr/>
                    <a:lstStyle/>
                    <a:p>
                      <a:pPr algn="ctr">
                        <a:lnSpc>
                          <a:spcPct val="107000"/>
                        </a:lnSpc>
                        <a:spcAft>
                          <a:spcPts val="0"/>
                        </a:spcAft>
                      </a:pPr>
                      <a:r>
                        <a:rPr lang="es-EC" sz="700">
                          <a:effectLst/>
                        </a:rPr>
                        <a:t>16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BATALLON DE INFANTERIA MOTORIZADA No. 14 MARAÑON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LIBERTAD</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074222688"/>
                  </a:ext>
                </a:extLst>
              </a:tr>
              <a:tr h="153147">
                <a:tc>
                  <a:txBody>
                    <a:bodyPr/>
                    <a:lstStyle/>
                    <a:p>
                      <a:pPr algn="ctr">
                        <a:lnSpc>
                          <a:spcPct val="107000"/>
                        </a:lnSpc>
                        <a:spcAft>
                          <a:spcPts val="0"/>
                        </a:spcAft>
                      </a:pPr>
                      <a:r>
                        <a:rPr lang="es-EC" sz="700">
                          <a:effectLst/>
                        </a:rPr>
                        <a:t>17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TERCERA DIVISION DE LA FUERZA TERRESTRE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CUENCA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756114461"/>
                  </a:ext>
                </a:extLst>
              </a:tr>
              <a:tr h="153147">
                <a:tc>
                  <a:txBody>
                    <a:bodyPr/>
                    <a:lstStyle/>
                    <a:p>
                      <a:pPr algn="ctr">
                        <a:lnSpc>
                          <a:spcPct val="107000"/>
                        </a:lnSpc>
                        <a:spcAft>
                          <a:spcPts val="0"/>
                        </a:spcAft>
                      </a:pPr>
                      <a:r>
                        <a:rPr lang="es-EC" sz="700">
                          <a:effectLst/>
                        </a:rPr>
                        <a:t>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ARTILLERIA No. 27 PORTETE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CUENCA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1762621053"/>
                  </a:ext>
                </a:extLst>
              </a:tr>
              <a:tr h="153147">
                <a:tc>
                  <a:txBody>
                    <a:bodyPr/>
                    <a:lstStyle/>
                    <a:p>
                      <a:pPr algn="ctr">
                        <a:lnSpc>
                          <a:spcPct val="107000"/>
                        </a:lnSpc>
                        <a:spcAft>
                          <a:spcPts val="0"/>
                        </a:spcAft>
                      </a:pPr>
                      <a:r>
                        <a:rPr lang="es-EC" sz="700">
                          <a:effectLst/>
                        </a:rPr>
                        <a:t>19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HOSPITAL GENERAL DE LA III D.E TARQUI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CUENCA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618185547"/>
                  </a:ext>
                </a:extLst>
              </a:tr>
              <a:tr h="153147">
                <a:tc>
                  <a:txBody>
                    <a:bodyPr/>
                    <a:lstStyle/>
                    <a:p>
                      <a:pPr algn="ctr">
                        <a:lnSpc>
                          <a:spcPct val="107000"/>
                        </a:lnSpc>
                        <a:spcAft>
                          <a:spcPts val="0"/>
                        </a:spcAft>
                      </a:pPr>
                      <a:r>
                        <a:rPr lang="es-EC" sz="700">
                          <a:effectLst/>
                        </a:rPr>
                        <a:t>20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GRUPO DE FUERZAS ESPECIALES No. 26 CENEPA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QUEVEDO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1734640168"/>
                  </a:ext>
                </a:extLst>
              </a:tr>
              <a:tr h="153147">
                <a:tc>
                  <a:txBody>
                    <a:bodyPr/>
                    <a:lstStyle/>
                    <a:p>
                      <a:pPr algn="ctr">
                        <a:lnSpc>
                          <a:spcPct val="107000"/>
                        </a:lnSpc>
                        <a:spcAft>
                          <a:spcPts val="0"/>
                        </a:spcAft>
                      </a:pPr>
                      <a:r>
                        <a:rPr lang="es-EC" sz="700">
                          <a:effectLst/>
                        </a:rPr>
                        <a:t>21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INFANTERÍA MOTORIZADA No. 1 EL ORO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MACHALA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490671217"/>
                  </a:ext>
                </a:extLst>
              </a:tr>
              <a:tr h="258942">
                <a:tc>
                  <a:txBody>
                    <a:bodyPr/>
                    <a:lstStyle/>
                    <a:p>
                      <a:pPr algn="ctr">
                        <a:lnSpc>
                          <a:spcPct val="107000"/>
                        </a:lnSpc>
                        <a:spcAft>
                          <a:spcPts val="0"/>
                        </a:spcAft>
                      </a:pPr>
                      <a:r>
                        <a:rPr lang="es-EC" sz="700">
                          <a:effectLst/>
                        </a:rPr>
                        <a:t>22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GRUPO DE CABALLERIA MECANIZADA No. 6 GENERAL DAVALOS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CUENCA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800917632"/>
                  </a:ext>
                </a:extLst>
              </a:tr>
              <a:tr h="153147">
                <a:tc>
                  <a:txBody>
                    <a:bodyPr/>
                    <a:lstStyle/>
                    <a:p>
                      <a:pPr algn="ctr">
                        <a:lnSpc>
                          <a:spcPct val="107000"/>
                        </a:lnSpc>
                        <a:spcAft>
                          <a:spcPts val="0"/>
                        </a:spcAft>
                      </a:pPr>
                      <a:r>
                        <a:rPr lang="es-EC" sz="700">
                          <a:effectLst/>
                        </a:rPr>
                        <a:t>23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INFANTERIA No. 7 LOJA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LOJA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475404432"/>
                  </a:ext>
                </a:extLst>
              </a:tr>
              <a:tr h="153147">
                <a:tc>
                  <a:txBody>
                    <a:bodyPr/>
                    <a:lstStyle/>
                    <a:p>
                      <a:pPr algn="ctr">
                        <a:lnSpc>
                          <a:spcPct val="107000"/>
                        </a:lnSpc>
                        <a:spcAft>
                          <a:spcPts val="0"/>
                        </a:spcAft>
                      </a:pPr>
                      <a:r>
                        <a:rPr lang="es-EC" sz="700">
                          <a:effectLst/>
                        </a:rPr>
                        <a:t>24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G.A 7 CABO MINACHO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LOJA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1069761883"/>
                  </a:ext>
                </a:extLst>
              </a:tr>
              <a:tr h="153147">
                <a:tc>
                  <a:txBody>
                    <a:bodyPr/>
                    <a:lstStyle/>
                    <a:p>
                      <a:pPr algn="ctr">
                        <a:lnSpc>
                          <a:spcPct val="107000"/>
                        </a:lnSpc>
                        <a:spcAft>
                          <a:spcPts val="0"/>
                        </a:spcAft>
                      </a:pPr>
                      <a:r>
                        <a:rPr lang="es-EC" sz="700">
                          <a:effectLst/>
                        </a:rPr>
                        <a:t>25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FUERTE MILITAR MIGUEL ITURRALDE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LOJA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1337991312"/>
                  </a:ext>
                </a:extLst>
              </a:tr>
              <a:tr h="153147">
                <a:tc>
                  <a:txBody>
                    <a:bodyPr/>
                    <a:lstStyle/>
                    <a:p>
                      <a:pPr algn="ctr">
                        <a:lnSpc>
                          <a:spcPct val="107000"/>
                        </a:lnSpc>
                        <a:spcAft>
                          <a:spcPts val="0"/>
                        </a:spcAft>
                      </a:pPr>
                      <a:r>
                        <a:rPr lang="es-EC" sz="700">
                          <a:effectLst/>
                        </a:rPr>
                        <a:t>26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BATALLON DE INFANTERIA No. 19 CARCHI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CELICA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67223511"/>
                  </a:ext>
                </a:extLst>
              </a:tr>
              <a:tr h="267051">
                <a:tc>
                  <a:txBody>
                    <a:bodyPr/>
                    <a:lstStyle/>
                    <a:p>
                      <a:pPr algn="ctr">
                        <a:lnSpc>
                          <a:spcPct val="107000"/>
                        </a:lnSpc>
                        <a:spcAft>
                          <a:spcPts val="0"/>
                        </a:spcAft>
                      </a:pPr>
                      <a:r>
                        <a:rPr lang="es-EC" sz="700">
                          <a:effectLst/>
                        </a:rPr>
                        <a:t>27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BATALLON DE INFANTERIA No. 20 CAPT. DIAZ</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CARIAMANGA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31012316"/>
                  </a:ext>
                </a:extLst>
              </a:tr>
              <a:tr h="153147">
                <a:tc>
                  <a:txBody>
                    <a:bodyPr/>
                    <a:lstStyle/>
                    <a:p>
                      <a:pPr algn="ctr">
                        <a:lnSpc>
                          <a:spcPct val="107000"/>
                        </a:lnSpc>
                        <a:spcAft>
                          <a:spcPts val="0"/>
                        </a:spcAft>
                      </a:pPr>
                      <a:r>
                        <a:rPr lang="es-EC" sz="700">
                          <a:effectLst/>
                        </a:rPr>
                        <a:t>28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BATALLON DE INFANTERIA No. 21 MACARA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a:effectLst/>
                        </a:rPr>
                        <a:t>MACARA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2130539075"/>
                  </a:ext>
                </a:extLst>
              </a:tr>
              <a:tr h="153147">
                <a:tc>
                  <a:txBody>
                    <a:bodyPr/>
                    <a:lstStyle/>
                    <a:p>
                      <a:pPr algn="ctr">
                        <a:lnSpc>
                          <a:spcPct val="107000"/>
                        </a:lnSpc>
                        <a:spcAft>
                          <a:spcPts val="0"/>
                        </a:spcAft>
                      </a:pPr>
                      <a:r>
                        <a:rPr lang="es-EC" sz="700">
                          <a:effectLst/>
                        </a:rPr>
                        <a:t>29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nSpc>
                          <a:spcPct val="107000"/>
                        </a:lnSpc>
                        <a:spcAft>
                          <a:spcPts val="0"/>
                        </a:spcAft>
                      </a:pPr>
                      <a:r>
                        <a:rPr lang="es-EC" sz="700">
                          <a:effectLst/>
                        </a:rPr>
                        <a:t>BRIGADA DE SELVA No. 21 CONDOR</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b"/>
                </a:tc>
                <a:tc>
                  <a:txBody>
                    <a:bodyPr/>
                    <a:lstStyle/>
                    <a:p>
                      <a:pPr algn="ctr">
                        <a:lnSpc>
                          <a:spcPct val="107000"/>
                        </a:lnSpc>
                        <a:spcAft>
                          <a:spcPts val="0"/>
                        </a:spcAft>
                      </a:pPr>
                      <a:r>
                        <a:rPr lang="es-EC" sz="700" dirty="0">
                          <a:effectLst/>
                        </a:rPr>
                        <a:t>PATUCA</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994" marR="31994" marT="0" marB="0" anchor="ctr"/>
                </a:tc>
                <a:extLst>
                  <a:ext uri="{0D108BD9-81ED-4DB2-BD59-A6C34878D82A}">
                    <a16:rowId xmlns:a16="http://schemas.microsoft.com/office/drawing/2014/main" xmlns="" val="950579553"/>
                  </a:ext>
                </a:extLst>
              </a:tr>
            </a:tbl>
          </a:graphicData>
        </a:graphic>
      </p:graphicFrame>
    </p:spTree>
    <p:extLst>
      <p:ext uri="{BB962C8B-B14F-4D97-AF65-F5344CB8AC3E}">
        <p14:creationId xmlns:p14="http://schemas.microsoft.com/office/powerpoint/2010/main" val="125977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BB9790EE-5402-0841-8D7E-B9A93A460A04}"/>
              </a:ext>
            </a:extLst>
          </p:cNvPr>
          <p:cNvSpPr>
            <a:spLocks noGrp="1"/>
          </p:cNvSpPr>
          <p:nvPr>
            <p:ph type="title"/>
          </p:nvPr>
        </p:nvSpPr>
        <p:spPr>
          <a:xfrm>
            <a:off x="1730000" y="-237744"/>
            <a:ext cx="9385200" cy="1981544"/>
          </a:xfrm>
        </p:spPr>
        <p:txBody>
          <a:bodyPr/>
          <a:lstStyle/>
          <a:p>
            <a:pPr algn="ctr">
              <a:buNone/>
            </a:pPr>
            <a:r>
              <a:rPr lang="es-EC" b="1" i="1" dirty="0"/>
              <a:t>CAPITULO III</a:t>
            </a:r>
          </a:p>
        </p:txBody>
      </p:sp>
      <p:sp>
        <p:nvSpPr>
          <p:cNvPr id="8" name="Marcador de texto 7">
            <a:extLst>
              <a:ext uri="{FF2B5EF4-FFF2-40B4-BE49-F238E27FC236}">
                <a16:creationId xmlns:a16="http://schemas.microsoft.com/office/drawing/2014/main" xmlns="" id="{681E70D6-5A81-4D4C-B90B-5328BA2A1C11}"/>
              </a:ext>
            </a:extLst>
          </p:cNvPr>
          <p:cNvSpPr>
            <a:spLocks noGrp="1"/>
          </p:cNvSpPr>
          <p:nvPr>
            <p:ph type="body" idx="1"/>
          </p:nvPr>
        </p:nvSpPr>
        <p:spPr/>
        <p:txBody>
          <a:bodyPr/>
          <a:lstStyle/>
          <a:p>
            <a:endParaRPr lang="es-EC" dirty="0"/>
          </a:p>
        </p:txBody>
      </p:sp>
      <p:graphicFrame>
        <p:nvGraphicFramePr>
          <p:cNvPr id="9" name="Tabla 8">
            <a:extLst>
              <a:ext uri="{FF2B5EF4-FFF2-40B4-BE49-F238E27FC236}">
                <a16:creationId xmlns:a16="http://schemas.microsoft.com/office/drawing/2014/main" xmlns="" id="{C2803BDE-B941-4B44-99C7-7654BC2066C5}"/>
              </a:ext>
            </a:extLst>
          </p:cNvPr>
          <p:cNvGraphicFramePr>
            <a:graphicFrameLocks noGrp="1"/>
          </p:cNvGraphicFramePr>
          <p:nvPr>
            <p:extLst>
              <p:ext uri="{D42A27DB-BD31-4B8C-83A1-F6EECF244321}">
                <p14:modId xmlns:p14="http://schemas.microsoft.com/office/powerpoint/2010/main" val="3655400839"/>
              </p:ext>
            </p:extLst>
          </p:nvPr>
        </p:nvGraphicFramePr>
        <p:xfrm>
          <a:off x="2651760" y="1387110"/>
          <a:ext cx="5952490" cy="5319994"/>
        </p:xfrm>
        <a:graphic>
          <a:graphicData uri="http://schemas.openxmlformats.org/drawingml/2006/table">
            <a:tbl>
              <a:tblPr firstRow="1" firstCol="1" bandRow="1">
                <a:tableStyleId>{5C22544A-7EE6-4342-B048-85BDC9FD1C3A}</a:tableStyleId>
              </a:tblPr>
              <a:tblGrid>
                <a:gridCol w="366945">
                  <a:extLst>
                    <a:ext uri="{9D8B030D-6E8A-4147-A177-3AD203B41FA5}">
                      <a16:colId xmlns:a16="http://schemas.microsoft.com/office/drawing/2014/main" xmlns="" val="838195776"/>
                    </a:ext>
                  </a:extLst>
                </a:gridCol>
                <a:gridCol w="4637668">
                  <a:extLst>
                    <a:ext uri="{9D8B030D-6E8A-4147-A177-3AD203B41FA5}">
                      <a16:colId xmlns:a16="http://schemas.microsoft.com/office/drawing/2014/main" xmlns="" val="988014515"/>
                    </a:ext>
                  </a:extLst>
                </a:gridCol>
                <a:gridCol w="947877">
                  <a:extLst>
                    <a:ext uri="{9D8B030D-6E8A-4147-A177-3AD203B41FA5}">
                      <a16:colId xmlns:a16="http://schemas.microsoft.com/office/drawing/2014/main" xmlns="" val="4249308814"/>
                    </a:ext>
                  </a:extLst>
                </a:gridCol>
              </a:tblGrid>
              <a:tr h="211385">
                <a:tc>
                  <a:txBody>
                    <a:bodyPr/>
                    <a:lstStyle/>
                    <a:p>
                      <a:pPr algn="ctr">
                        <a:lnSpc>
                          <a:spcPct val="107000"/>
                        </a:lnSpc>
                        <a:spcAft>
                          <a:spcPts val="0"/>
                        </a:spcAft>
                      </a:pPr>
                      <a:r>
                        <a:rPr lang="es-EC" sz="10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BATALLON DE SELVA No. 62 ZAMORA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ZAMORA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601184919"/>
                  </a:ext>
                </a:extLst>
              </a:tr>
              <a:tr h="367427">
                <a:tc>
                  <a:txBody>
                    <a:bodyPr/>
                    <a:lstStyle/>
                    <a:p>
                      <a:pPr algn="ctr">
                        <a:lnSpc>
                          <a:spcPct val="107000"/>
                        </a:lnSpc>
                        <a:spcAft>
                          <a:spcPts val="0"/>
                        </a:spcAft>
                      </a:pPr>
                      <a:r>
                        <a:rPr lang="es-EC" sz="1000">
                          <a:effectLst/>
                        </a:rPr>
                        <a:t>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FUERTE MILITAR GUALAQUIZA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GUALAQUIZA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712033358"/>
                  </a:ext>
                </a:extLst>
              </a:tr>
              <a:tr h="211385">
                <a:tc>
                  <a:txBody>
                    <a:bodyPr/>
                    <a:lstStyle/>
                    <a:p>
                      <a:pPr algn="ctr">
                        <a:lnSpc>
                          <a:spcPct val="107000"/>
                        </a:lnSpc>
                        <a:spcAft>
                          <a:spcPts val="0"/>
                        </a:spcAft>
                      </a:pPr>
                      <a:r>
                        <a:rPr lang="es-EC" sz="1000">
                          <a:effectLst/>
                        </a:rPr>
                        <a:t>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HOSPITAL BASICO 1 BI EL ORO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PASAJE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440907459"/>
                  </a:ext>
                </a:extLst>
              </a:tr>
              <a:tr h="211385">
                <a:tc>
                  <a:txBody>
                    <a:bodyPr/>
                    <a:lstStyle/>
                    <a:p>
                      <a:pPr algn="ctr">
                        <a:lnSpc>
                          <a:spcPct val="107000"/>
                        </a:lnSpc>
                        <a:spcAft>
                          <a:spcPts val="0"/>
                        </a:spcAft>
                      </a:pPr>
                      <a:r>
                        <a:rPr lang="es-EC" sz="1000">
                          <a:effectLst/>
                        </a:rPr>
                        <a:t>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HOSPITAL BASICO 7 BI L 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LOJA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955710189"/>
                  </a:ext>
                </a:extLst>
              </a:tr>
              <a:tr h="367427">
                <a:tc>
                  <a:txBody>
                    <a:bodyPr/>
                    <a:lstStyle/>
                    <a:p>
                      <a:pPr algn="ctr">
                        <a:lnSpc>
                          <a:spcPct val="107000"/>
                        </a:lnSpc>
                        <a:spcAft>
                          <a:spcPts val="0"/>
                        </a:spcAft>
                      </a:pPr>
                      <a:r>
                        <a:rPr lang="es-EC" sz="1000">
                          <a:effectLst/>
                        </a:rPr>
                        <a:t>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dirty="0">
                          <a:effectLst/>
                        </a:rPr>
                        <a:t>IV D.E AMAZONAS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ATUNTAQUI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719725243"/>
                  </a:ext>
                </a:extLst>
              </a:tr>
              <a:tr h="211385">
                <a:tc>
                  <a:txBody>
                    <a:bodyPr/>
                    <a:lstStyle/>
                    <a:p>
                      <a:pPr algn="ctr">
                        <a:lnSpc>
                          <a:spcPct val="107000"/>
                        </a:lnSpc>
                        <a:spcAft>
                          <a:spcPts val="0"/>
                        </a:spcAft>
                      </a:pPr>
                      <a:r>
                        <a:rPr lang="es-EC" sz="10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HOSPITAL BASICO IV DE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EL COCA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649970234"/>
                  </a:ext>
                </a:extLst>
              </a:tr>
              <a:tr h="367427">
                <a:tc>
                  <a:txBody>
                    <a:bodyPr/>
                    <a:lstStyle/>
                    <a:p>
                      <a:pPr algn="ctr">
                        <a:lnSpc>
                          <a:spcPct val="107000"/>
                        </a:lnSpc>
                        <a:spcAft>
                          <a:spcPts val="0"/>
                        </a:spcAft>
                      </a:pPr>
                      <a:r>
                        <a:rPr lang="es-EC" sz="1000">
                          <a:effectLst/>
                        </a:rPr>
                        <a:t>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GRUPO DE FUERZAS ESPECIALES No. 53 RAYO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LAGO AGRIO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575410457"/>
                  </a:ext>
                </a:extLst>
              </a:tr>
              <a:tr h="211385">
                <a:tc>
                  <a:txBody>
                    <a:bodyPr/>
                    <a:lstStyle/>
                    <a:p>
                      <a:pPr algn="ctr">
                        <a:lnSpc>
                          <a:spcPct val="107000"/>
                        </a:lnSpc>
                        <a:spcAft>
                          <a:spcPts val="0"/>
                        </a:spcAft>
                      </a:pPr>
                      <a:r>
                        <a:rPr lang="es-EC" sz="1000">
                          <a:effectLst/>
                        </a:rPr>
                        <a:t>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BRIGADA DE SELVA No. 17 PASTAZA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LA SHELL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909819583"/>
                  </a:ext>
                </a:extLst>
              </a:tr>
              <a:tr h="211385">
                <a:tc>
                  <a:txBody>
                    <a:bodyPr/>
                    <a:lstStyle/>
                    <a:p>
                      <a:pPr algn="ctr">
                        <a:lnSpc>
                          <a:spcPct val="107000"/>
                        </a:lnSpc>
                        <a:spcAft>
                          <a:spcPts val="0"/>
                        </a:spcAft>
                      </a:pPr>
                      <a:r>
                        <a:rPr lang="es-EC" sz="1000">
                          <a:effectLst/>
                        </a:rPr>
                        <a:t>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BRIGADA DE SELVA No. 19 NAPO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EL COCA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281768181"/>
                  </a:ext>
                </a:extLst>
              </a:tr>
              <a:tr h="367427">
                <a:tc>
                  <a:txBody>
                    <a:bodyPr/>
                    <a:lstStyle/>
                    <a:p>
                      <a:pPr algn="ctr">
                        <a:lnSpc>
                          <a:spcPct val="107000"/>
                        </a:lnSpc>
                        <a:spcAft>
                          <a:spcPts val="0"/>
                        </a:spcAft>
                      </a:pPr>
                      <a:r>
                        <a:rPr lang="es-EC" sz="1000">
                          <a:effectLst/>
                        </a:rPr>
                        <a:t>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BATALLON DE SELVA No. 56 TUNGURAHUA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STA. CECILIA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693084956"/>
                  </a:ext>
                </a:extLst>
              </a:tr>
              <a:tr h="367427">
                <a:tc>
                  <a:txBody>
                    <a:bodyPr/>
                    <a:lstStyle/>
                    <a:p>
                      <a:pPr algn="ctr">
                        <a:lnSpc>
                          <a:spcPct val="107000"/>
                        </a:lnSpc>
                        <a:spcAft>
                          <a:spcPts val="0"/>
                        </a:spcAft>
                      </a:pPr>
                      <a:r>
                        <a:rPr lang="es-EC" sz="10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BOES - 54 CAPT CALLES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SHUSHUFINDI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249467136"/>
                  </a:ext>
                </a:extLst>
              </a:tr>
              <a:tr h="211385">
                <a:tc>
                  <a:txBody>
                    <a:bodyPr/>
                    <a:lstStyle/>
                    <a:p>
                      <a:pPr algn="ctr">
                        <a:lnSpc>
                          <a:spcPct val="107000"/>
                        </a:lnSpc>
                        <a:spcAft>
                          <a:spcPts val="0"/>
                        </a:spcAft>
                      </a:pPr>
                      <a:r>
                        <a:rPr lang="es-EC" sz="1000">
                          <a:effectLst/>
                        </a:rPr>
                        <a:t>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HOSPITAL BASICO 17 PASTAZA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PUYO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698861308"/>
                  </a:ext>
                </a:extLst>
              </a:tr>
              <a:tr h="367427">
                <a:tc>
                  <a:txBody>
                    <a:bodyPr/>
                    <a:lstStyle/>
                    <a:p>
                      <a:pPr algn="ctr">
                        <a:lnSpc>
                          <a:spcPct val="107000"/>
                        </a:lnSpc>
                        <a:spcAft>
                          <a:spcPts val="0"/>
                        </a:spcAft>
                      </a:pPr>
                      <a:r>
                        <a:rPr lang="es-EC" sz="1000">
                          <a:effectLst/>
                        </a:rPr>
                        <a:t>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BATALLON DE INFANTERIA MOTORIZADO No. 13 ESMERALDAS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ESMERALDAS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268889965"/>
                  </a:ext>
                </a:extLst>
              </a:tr>
              <a:tr h="211385">
                <a:tc>
                  <a:txBody>
                    <a:bodyPr/>
                    <a:lstStyle/>
                    <a:p>
                      <a:pPr algn="ctr">
                        <a:lnSpc>
                          <a:spcPct val="107000"/>
                        </a:lnSpc>
                        <a:spcAft>
                          <a:spcPts val="0"/>
                        </a:spcAft>
                      </a:pPr>
                      <a:r>
                        <a:rPr lang="es-EC" sz="1000">
                          <a:effectLst/>
                        </a:rPr>
                        <a:t>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BATALLON DE INGENIEROS No. 67 MONTUFAR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STO. DGO.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04987114"/>
                  </a:ext>
                </a:extLst>
              </a:tr>
              <a:tr h="211385">
                <a:tc>
                  <a:txBody>
                    <a:bodyPr/>
                    <a:lstStyle/>
                    <a:p>
                      <a:pPr algn="ctr">
                        <a:lnSpc>
                          <a:spcPct val="107000"/>
                        </a:lnSpc>
                        <a:spcAft>
                          <a:spcPts val="0"/>
                        </a:spcAft>
                      </a:pPr>
                      <a:r>
                        <a:rPr lang="es-EC" sz="1000">
                          <a:effectLst/>
                        </a:rPr>
                        <a:t>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ESCUELA SUPERIOR MILITAR ELOY ALFARO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QUITO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391106611"/>
                  </a:ext>
                </a:extLst>
              </a:tr>
              <a:tr h="211385">
                <a:tc>
                  <a:txBody>
                    <a:bodyPr/>
                    <a:lstStyle/>
                    <a:p>
                      <a:pPr algn="ctr">
                        <a:lnSpc>
                          <a:spcPct val="107000"/>
                        </a:lnSpc>
                        <a:spcAft>
                          <a:spcPts val="0"/>
                        </a:spcAft>
                      </a:pPr>
                      <a:r>
                        <a:rPr lang="es-EC" sz="1000">
                          <a:effectLst/>
                        </a:rPr>
                        <a:t>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ESCUELA DE FORMACION DE SOLDADOS DE LA FUERZA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AMBATO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297582242"/>
                  </a:ext>
                </a:extLst>
              </a:tr>
              <a:tr h="367427">
                <a:tc>
                  <a:txBody>
                    <a:bodyPr/>
                    <a:lstStyle/>
                    <a:p>
                      <a:pPr algn="ctr">
                        <a:lnSpc>
                          <a:spcPct val="107000"/>
                        </a:lnSpc>
                        <a:spcAft>
                          <a:spcPts val="0"/>
                        </a:spcAft>
                      </a:pPr>
                      <a:r>
                        <a:rPr lang="es-EC" sz="1000">
                          <a:effectLst/>
                        </a:rPr>
                        <a:t>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ESCUELA AEREA DE LA FUERZA TERRESTRE CAP. FERNANDO VASCONEZ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GUAYAQUIL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911553242"/>
                  </a:ext>
                </a:extLst>
              </a:tr>
              <a:tr h="211385">
                <a:tc>
                  <a:txBody>
                    <a:bodyPr/>
                    <a:lstStyle/>
                    <a:p>
                      <a:pPr algn="ctr">
                        <a:lnSpc>
                          <a:spcPct val="107000"/>
                        </a:lnSpc>
                        <a:spcAft>
                          <a:spcPts val="0"/>
                        </a:spcAft>
                      </a:pPr>
                      <a:r>
                        <a:rPr lang="es-EC" sz="1000">
                          <a:effectLst/>
                        </a:rPr>
                        <a:t>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COLEGIO MILITAR No.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QUITO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419079311"/>
                  </a:ext>
                </a:extLst>
              </a:tr>
              <a:tr h="211385">
                <a:tc>
                  <a:txBody>
                    <a:bodyPr/>
                    <a:lstStyle/>
                    <a:p>
                      <a:pPr algn="ctr">
                        <a:lnSpc>
                          <a:spcPct val="107000"/>
                        </a:lnSpc>
                        <a:spcAft>
                          <a:spcPts val="0"/>
                        </a:spcAft>
                      </a:pPr>
                      <a:r>
                        <a:rPr lang="es-EC" sz="1000">
                          <a:effectLst/>
                        </a:rPr>
                        <a:t>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COLEGIO MILITAR No.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MACHALA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780306943"/>
                  </a:ext>
                </a:extLst>
              </a:tr>
              <a:tr h="211385">
                <a:tc>
                  <a:txBody>
                    <a:bodyPr/>
                    <a:lstStyle/>
                    <a:p>
                      <a:pPr algn="ctr">
                        <a:lnSpc>
                          <a:spcPct val="107000"/>
                        </a:lnSpc>
                        <a:spcAft>
                          <a:spcPts val="0"/>
                        </a:spcAft>
                      </a:pPr>
                      <a:r>
                        <a:rPr lang="es-EC" sz="1000">
                          <a:effectLst/>
                        </a:rPr>
                        <a:t>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000">
                          <a:effectLst/>
                        </a:rPr>
                        <a:t>COLEGIO MILITAR No. 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dirty="0">
                          <a:effectLst/>
                        </a:rPr>
                        <a:t>CUENCA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530656473"/>
                  </a:ext>
                </a:extLst>
              </a:tr>
            </a:tbl>
          </a:graphicData>
        </a:graphic>
      </p:graphicFrame>
      <p:pic>
        <p:nvPicPr>
          <p:cNvPr id="10" name="Imagen 9">
            <a:extLst>
              <a:ext uri="{FF2B5EF4-FFF2-40B4-BE49-F238E27FC236}">
                <a16:creationId xmlns:a16="http://schemas.microsoft.com/office/drawing/2014/main" xmlns="" id="{ECA801D0-292C-0246-8EB6-4572C0F63B69}"/>
              </a:ext>
            </a:extLst>
          </p:cNvPr>
          <p:cNvPicPr>
            <a:picLocks noChangeAspect="1"/>
          </p:cNvPicPr>
          <p:nvPr/>
        </p:nvPicPr>
        <p:blipFill>
          <a:blip r:embed="rId2"/>
          <a:stretch>
            <a:fillRect/>
          </a:stretch>
        </p:blipFill>
        <p:spPr>
          <a:xfrm>
            <a:off x="1" y="0"/>
            <a:ext cx="1575965" cy="1387110"/>
          </a:xfrm>
          <a:prstGeom prst="rect">
            <a:avLst/>
          </a:prstGeom>
        </p:spPr>
      </p:pic>
    </p:spTree>
    <p:extLst>
      <p:ext uri="{BB962C8B-B14F-4D97-AF65-F5344CB8AC3E}">
        <p14:creationId xmlns:p14="http://schemas.microsoft.com/office/powerpoint/2010/main" val="392861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xmlns="" id="{4696E70D-0DB9-644E-B167-C8D9AC728A64}"/>
                  </a:ext>
                </a:extLst>
              </p:cNvPr>
              <p:cNvSpPr>
                <a:spLocks noGrp="1"/>
              </p:cNvSpPr>
              <p:nvPr>
                <p:ph type="title"/>
              </p:nvPr>
            </p:nvSpPr>
            <p:spPr/>
            <p:txBody>
              <a:bodyPr/>
              <a:lstStyle/>
              <a:p>
                <a:pPr>
                  <a:buNone/>
                </a:pP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
                </a:r>
                <a:br>
                  <a:rPr lang="es-EC" sz="2000" b="1" dirty="0"/>
                </a:br>
                <a:r>
                  <a:rPr lang="es-EC" sz="2000" b="1" dirty="0"/>
                  <a:t>Muestra</a:t>
                </a:r>
                <a:br>
                  <a:rPr lang="es-EC" sz="2000" b="1" dirty="0"/>
                </a:br>
                <a:r>
                  <a:rPr lang="es-EC" sz="2000" dirty="0"/>
                  <a:t>Para esta investigación se realizará la encuesta a toda la población correspondiente a las Unidades Financieras pertenecientes a la Fuerza Terrestre.</a:t>
                </a:r>
                <a:br>
                  <a:rPr lang="es-EC" sz="2000" dirty="0"/>
                </a:br>
                <a:r>
                  <a:rPr lang="es-EC" sz="2000" dirty="0"/>
                  <a:t>Las encuestas que se realizarán a las 49 Unidades Financieras (EOD´s), serán la base para el análisis y estudio de la gestión y evaluación de la ejecución presupuestaria del periodo 2020.</a:t>
                </a:r>
                <a:br>
                  <a:rPr lang="es-EC" sz="2000" dirty="0"/>
                </a:br>
                <a:r>
                  <a:rPr lang="es-EC" sz="2000" dirty="0"/>
                  <a:t>Se aplicará el siguiente modelo para el cálculo de la muestra:</a:t>
                </a:r>
                <a:br>
                  <a:rPr lang="es-EC" sz="2000" dirty="0"/>
                </a:br>
                <a:r>
                  <a:rPr lang="es-EC" sz="2000" dirty="0"/>
                  <a:t> </a:t>
                </a:r>
                <a:br>
                  <a:rPr lang="es-EC" sz="2000" dirty="0"/>
                </a:b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𝑛</m:t>
                      </m:r>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𝑁</m:t>
                          </m:r>
                        </m:num>
                        <m:den>
                          <m:sSup>
                            <m:sSupPr>
                              <m:ctrlPr>
                                <a:rPr lang="es-EC" sz="2000" i="1">
                                  <a:latin typeface="Cambria Math" panose="02040503050406030204" pitchFamily="18" charset="0"/>
                                </a:rPr>
                              </m:ctrlPr>
                            </m:sSupPr>
                            <m:e>
                              <m:r>
                                <a:rPr lang="es-EC" sz="2000" i="1">
                                  <a:latin typeface="Cambria Math" panose="02040503050406030204" pitchFamily="18" charset="0"/>
                                </a:rPr>
                                <m:t>𝑒</m:t>
                              </m:r>
                            </m:e>
                            <m:sup>
                              <m:r>
                                <a:rPr lang="es-EC" sz="2000" i="1">
                                  <a:latin typeface="Cambria Math" panose="02040503050406030204" pitchFamily="18" charset="0"/>
                                </a:rPr>
                                <m:t>2  </m:t>
                              </m:r>
                            </m:sup>
                          </m:sSup>
                          <m:r>
                            <a:rPr lang="es-EC" sz="2000" i="1">
                              <a:latin typeface="Cambria Math" panose="02040503050406030204" pitchFamily="18" charset="0"/>
                            </a:rPr>
                            <m:t>  </m:t>
                          </m:r>
                          <m:d>
                            <m:dPr>
                              <m:ctrlPr>
                                <a:rPr lang="es-EC" sz="2000" i="1">
                                  <a:latin typeface="Cambria Math" panose="02040503050406030204" pitchFamily="18" charset="0"/>
                                </a:rPr>
                              </m:ctrlPr>
                            </m:dPr>
                            <m:e>
                              <m:r>
                                <a:rPr lang="es-EC" sz="2000" i="1">
                                  <a:latin typeface="Cambria Math" panose="02040503050406030204" pitchFamily="18" charset="0"/>
                                </a:rPr>
                                <m:t>  </m:t>
                              </m:r>
                              <m:r>
                                <a:rPr lang="es-EC" sz="2000" i="1">
                                  <a:latin typeface="Cambria Math" panose="02040503050406030204" pitchFamily="18" charset="0"/>
                                </a:rPr>
                                <m:t>𝑁</m:t>
                              </m:r>
                              <m:r>
                                <a:rPr lang="es-EC" sz="2000" i="1">
                                  <a:latin typeface="Cambria Math" panose="02040503050406030204" pitchFamily="18" charset="0"/>
                                </a:rPr>
                                <m:t>−1</m:t>
                              </m:r>
                            </m:e>
                          </m:d>
                          <m:r>
                            <a:rPr lang="es-EC" sz="2000" i="1">
                              <a:latin typeface="Cambria Math" panose="02040503050406030204" pitchFamily="18" charset="0"/>
                            </a:rPr>
                            <m:t>+1</m:t>
                          </m:r>
                        </m:den>
                      </m:f>
                    </m:oMath>
                  </m:oMathPara>
                </a14:m>
                <a:r>
                  <a:rPr lang="es-EC" sz="2000" dirty="0"/>
                  <a:t/>
                </a:r>
                <a:br>
                  <a:rPr lang="es-EC" sz="2000" dirty="0"/>
                </a:br>
                <a:r>
                  <a:rPr lang="es-EC" sz="2000" b="1" dirty="0"/>
                  <a:t>Análisis:</a:t>
                </a:r>
                <a:r>
                  <a:rPr lang="es-EC" sz="2000" dirty="0"/>
                  <a:t/>
                </a:r>
                <a:br>
                  <a:rPr lang="es-EC" sz="2000" dirty="0"/>
                </a:br>
                <a:r>
                  <a:rPr lang="es-EC" sz="2000" dirty="0"/>
                  <a:t>n = Tamaño de la muestra </a:t>
                </a:r>
                <a:br>
                  <a:rPr lang="es-EC" sz="2000" dirty="0"/>
                </a:br>
                <a:r>
                  <a:rPr lang="es-EC" sz="2000" dirty="0"/>
                  <a:t>N = Población </a:t>
                </a:r>
                <a:br>
                  <a:rPr lang="es-EC" sz="2000" dirty="0"/>
                </a:br>
                <a:r>
                  <a:rPr lang="es-EC" sz="2000" dirty="0"/>
                  <a:t>e = Error admisible para investigación social ( 5%) ( Subía, 2020)</a:t>
                </a:r>
                <a:br>
                  <a:rPr lang="es-EC" sz="2000" dirty="0"/>
                </a:br>
                <a:r>
                  <a:rPr lang="es-EC" sz="2000" dirty="0"/>
                  <a:t>N -1 = Corrección geométrica para muestras mayores a 30 sujetos.</a:t>
                </a:r>
                <a:br>
                  <a:rPr lang="es-EC" sz="2000" dirty="0"/>
                </a:br>
                <a:r>
                  <a:rPr lang="es-EC" sz="2000" b="1" dirty="0"/>
                  <a:t>Aplicación:</a:t>
                </a:r>
                <a:r>
                  <a:rPr lang="es-EC" sz="2000" dirty="0"/>
                  <a:t/>
                </a:r>
                <a:br>
                  <a:rPr lang="es-EC" sz="2000" dirty="0"/>
                </a:br>
                <a14:m>
                  <m:oMath xmlns:m="http://schemas.openxmlformats.org/officeDocument/2006/math">
                    <m:r>
                      <a:rPr lang="es-EC" sz="2000" i="1">
                        <a:latin typeface="Cambria Math" panose="02040503050406030204" pitchFamily="18" charset="0"/>
                      </a:rPr>
                      <m:t>𝑛</m:t>
                    </m:r>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49</m:t>
                        </m:r>
                      </m:num>
                      <m:den>
                        <m:sSup>
                          <m:sSupPr>
                            <m:ctrlPr>
                              <a:rPr lang="es-EC" sz="2000" i="1">
                                <a:latin typeface="Cambria Math" panose="02040503050406030204" pitchFamily="18" charset="0"/>
                              </a:rPr>
                            </m:ctrlPr>
                          </m:sSupPr>
                          <m:e>
                            <m:r>
                              <a:rPr lang="es-EC" sz="2000" i="1">
                                <a:latin typeface="Cambria Math" panose="02040503050406030204" pitchFamily="18" charset="0"/>
                              </a:rPr>
                              <m:t>0,05</m:t>
                            </m:r>
                          </m:e>
                          <m:sup>
                            <m:r>
                              <a:rPr lang="es-EC" sz="2000" i="1">
                                <a:latin typeface="Cambria Math" panose="02040503050406030204" pitchFamily="18" charset="0"/>
                              </a:rPr>
                              <m:t>2  </m:t>
                            </m:r>
                          </m:sup>
                        </m:sSup>
                        <m:r>
                          <a:rPr lang="es-EC" sz="2000" i="1">
                            <a:latin typeface="Cambria Math" panose="02040503050406030204" pitchFamily="18" charset="0"/>
                          </a:rPr>
                          <m:t>  </m:t>
                        </m:r>
                        <m:d>
                          <m:dPr>
                            <m:ctrlPr>
                              <a:rPr lang="es-EC" sz="2000" i="1">
                                <a:latin typeface="Cambria Math" panose="02040503050406030204" pitchFamily="18" charset="0"/>
                              </a:rPr>
                            </m:ctrlPr>
                          </m:dPr>
                          <m:e>
                            <m:r>
                              <a:rPr lang="es-EC" sz="2000" i="1">
                                <a:latin typeface="Cambria Math" panose="02040503050406030204" pitchFamily="18" charset="0"/>
                              </a:rPr>
                              <m:t>  49−1</m:t>
                            </m:r>
                          </m:e>
                        </m:d>
                        <m:r>
                          <a:rPr lang="es-EC" sz="2000" i="1">
                            <a:latin typeface="Cambria Math" panose="02040503050406030204" pitchFamily="18" charset="0"/>
                          </a:rPr>
                          <m:t>+1</m:t>
                        </m:r>
                      </m:den>
                    </m:f>
                  </m:oMath>
                </a14:m>
                <a:r>
                  <a:rPr lang="es-EC" sz="2000" dirty="0"/>
                  <a:t> = 43,75</a:t>
                </a:r>
                <a:r>
                  <a:rPr lang="es-EC" sz="2000" dirty="0">
                    <a:sym typeface="Symbol" pitchFamily="2" charset="2"/>
                  </a:rPr>
                  <a:t></a:t>
                </a:r>
                <a:r>
                  <a:rPr lang="es-EC" sz="2000" dirty="0"/>
                  <a:t> 44</a:t>
                </a:r>
                <a:br>
                  <a:rPr lang="es-EC" sz="2000" dirty="0"/>
                </a:br>
                <a:endParaRPr lang="es-EC" sz="2000" dirty="0"/>
              </a:p>
            </p:txBody>
          </p:sp>
        </mc:Choice>
        <mc:Fallback xmlns="">
          <p:sp>
            <p:nvSpPr>
              <p:cNvPr id="2" name="Título 1">
                <a:extLst>
                  <a:ext uri="{FF2B5EF4-FFF2-40B4-BE49-F238E27FC236}">
                    <a16:creationId xmlns:a16="http://schemas.microsoft.com/office/drawing/2014/main" id="{4696E70D-0DB9-644E-B167-C8D9AC728A64}"/>
                  </a:ext>
                </a:extLst>
              </p:cNvPr>
              <p:cNvSpPr>
                <a:spLocks noGrp="1" noRot="1" noChangeAspect="1" noMove="1" noResize="1" noEditPoints="1" noAdjustHandles="1" noChangeArrowheads="1" noChangeShapeType="1" noTextEdit="1"/>
              </p:cNvSpPr>
              <p:nvPr>
                <p:ph type="title"/>
              </p:nvPr>
            </p:nvSpPr>
            <p:spPr>
              <a:blipFill>
                <a:blip r:embed="rId2"/>
                <a:stretch>
                  <a:fillRect l="-541" t="-24742" r="-1216" b="-324742"/>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xmlns="" id="{0E0A56DF-E559-1B47-A67D-44AC17B5647C}"/>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270688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lvl="1" algn="l">
              <a:lnSpc>
                <a:spcPct val="150000"/>
              </a:lnSpc>
            </a:pPr>
            <a:r>
              <a:rPr lang="es-ES_tradnl" sz="3600" i="0" dirty="0">
                <a:solidFill>
                  <a:schemeClr val="tx1"/>
                </a:solidFill>
                <a:latin typeface="+mn-lt"/>
              </a:rPr>
              <a:t>                         CAPÍTULO III</a:t>
            </a:r>
            <a:r>
              <a:rPr lang="es-EC" sz="1400" b="0" i="0" dirty="0">
                <a:solidFill>
                  <a:schemeClr val="tx1"/>
                </a:solidFill>
                <a:latin typeface="+mn-lt"/>
              </a:rPr>
              <a:t/>
            </a:r>
            <a:br>
              <a:rPr lang="es-EC" sz="1400" b="0" i="0" dirty="0">
                <a:solidFill>
                  <a:schemeClr val="tx1"/>
                </a:solidFill>
                <a:latin typeface="+mn-lt"/>
              </a:rPr>
            </a:br>
            <a:r>
              <a:rPr lang="es-EC" sz="1400" b="0" i="0" dirty="0">
                <a:solidFill>
                  <a:schemeClr val="tx1"/>
                </a:solidFill>
                <a:latin typeface="+mn-lt"/>
              </a:rPr>
              <a:t/>
            </a:r>
            <a:br>
              <a:rPr lang="es-EC" sz="1400" b="0" i="0" dirty="0">
                <a:solidFill>
                  <a:schemeClr val="tx1"/>
                </a:solidFill>
                <a:latin typeface="+mn-lt"/>
              </a:rPr>
            </a:br>
            <a:r>
              <a:rPr lang="es-EC" sz="1800" i="0" dirty="0">
                <a:solidFill>
                  <a:schemeClr val="tx1"/>
                </a:solidFill>
                <a:latin typeface="+mn-lt"/>
              </a:rPr>
              <a:t>Técnicas de análisis de datos</a:t>
            </a:r>
            <a:r>
              <a:rPr lang="es-EC" sz="2800" i="0" dirty="0">
                <a:solidFill>
                  <a:schemeClr val="tx1"/>
                </a:solidFill>
                <a:latin typeface="+mn-lt"/>
              </a:rPr>
              <a:t/>
            </a:r>
            <a:br>
              <a:rPr lang="es-EC" sz="2800" i="0" dirty="0">
                <a:solidFill>
                  <a:schemeClr val="tx1"/>
                </a:solidFill>
                <a:latin typeface="+mn-lt"/>
              </a:rPr>
            </a:br>
            <a:r>
              <a:rPr lang="es-EC" sz="2400" b="0" i="0" dirty="0">
                <a:solidFill>
                  <a:schemeClr val="tx1"/>
                </a:solidFill>
                <a:latin typeface="+mn-lt"/>
              </a:rPr>
              <a:t>S</a:t>
            </a:r>
            <a:r>
              <a:rPr lang="es-EC" sz="2000" b="0" i="0" dirty="0">
                <a:solidFill>
                  <a:schemeClr val="tx1"/>
                </a:solidFill>
                <a:latin typeface="+mn-lt"/>
              </a:rPr>
              <a:t>egún Arias (2004), "en este punto se describen las distintas operaciones a las que serán sometidos los datos que se obtengan" (p. 99). En virtud de ello se tomó en cuenta el análisis cualitativo; que se realizó para caracterizar las situaciones y expresar la calidad de los hallazgos de la investigación, considerando las respuestas que no puedan ser expresadas cuantitativamente y el análisis interpretativo; este se efectuó en función de las variables para así evaluar los resultados en forma parcial, que facilitó la comprensión global de la información, para emitir juicios críticos y conclusiones.  Azuaje (1997), expone que el análisis cualitativo, consiste en "la búsqueda de significados y sentido a la información con relación al contexto dentro del cual se desarrolla el estudio" (p. 119).</a:t>
            </a:r>
            <a:br>
              <a:rPr lang="es-EC" sz="2000" b="0" i="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endParaRPr lang="es-EC" sz="9600" dirty="0">
              <a:solidFill>
                <a:schemeClr val="tx1"/>
              </a:solidFill>
              <a:latin typeface="+mn-lt"/>
            </a:endParaRPr>
          </a:p>
        </p:txBody>
      </p:sp>
      <p:pic>
        <p:nvPicPr>
          <p:cNvPr id="5" name="Imagen 4">
            <a:extLst>
              <a:ext uri="{FF2B5EF4-FFF2-40B4-BE49-F238E27FC236}">
                <a16:creationId xmlns:a16="http://schemas.microsoft.com/office/drawing/2014/main" xmlns="" id="{C56DBDB2-14EF-5F4A-90F9-0805C35EE522}"/>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101769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lvl="1" algn="ctr"/>
            <a:r>
              <a:rPr lang="es-ES_tradnl" sz="3600" i="0" dirty="0">
                <a:solidFill>
                  <a:schemeClr val="tx1"/>
                </a:solidFill>
                <a:latin typeface="+mn-lt"/>
              </a:rPr>
              <a:t>  CAPÍTULO III</a:t>
            </a:r>
            <a:r>
              <a:rPr lang="es-EC" sz="3600" dirty="0">
                <a:solidFill>
                  <a:schemeClr val="tx1"/>
                </a:solidFill>
                <a:latin typeface="+mn-lt"/>
              </a:rPr>
              <a:t/>
            </a:r>
            <a:br>
              <a:rPr lang="es-EC" sz="3600" dirty="0">
                <a:solidFill>
                  <a:schemeClr val="tx1"/>
                </a:solidFill>
                <a:latin typeface="+mn-lt"/>
              </a:rPr>
            </a:br>
            <a:r>
              <a:rPr lang="es-EC" sz="2000" b="0" i="0" dirty="0">
                <a:solidFill>
                  <a:schemeClr val="tx1"/>
                </a:solidFill>
                <a:latin typeface="+mn-lt"/>
              </a:rPr>
              <a:t/>
            </a:r>
            <a:br>
              <a:rPr lang="es-EC" sz="2000" b="0" i="0" dirty="0">
                <a:solidFill>
                  <a:schemeClr val="tx1"/>
                </a:solidFill>
                <a:latin typeface="+mn-lt"/>
              </a:rPr>
            </a:br>
            <a:r>
              <a:rPr lang="es-EC" sz="2000" b="0" i="0" dirty="0">
                <a:solidFill>
                  <a:schemeClr val="tx1"/>
                </a:solidFill>
                <a:latin typeface="+mn-lt"/>
              </a:rPr>
              <a:t/>
            </a:r>
            <a:br>
              <a:rPr lang="es-EC" sz="2000" b="0" i="0" dirty="0">
                <a:solidFill>
                  <a:schemeClr val="tx1"/>
                </a:solidFill>
                <a:latin typeface="+mn-lt"/>
              </a:rPr>
            </a:br>
            <a:r>
              <a:rPr lang="es-EC" sz="2800" i="0" dirty="0">
                <a:solidFill>
                  <a:schemeClr val="tx1"/>
                </a:solidFill>
              </a:rPr>
              <a:t>Resultados de la investigación</a:t>
            </a:r>
            <a:r>
              <a:rPr lang="es-EC" sz="3600" b="0" i="0" dirty="0">
                <a:solidFill>
                  <a:schemeClr val="tx1"/>
                </a:solidFill>
              </a:rPr>
              <a:t/>
            </a:r>
            <a:br>
              <a:rPr lang="es-EC" sz="3600" b="0" i="0" dirty="0">
                <a:solidFill>
                  <a:schemeClr val="tx1"/>
                </a:solidFill>
              </a:rPr>
            </a:br>
            <a:r>
              <a:rPr lang="es-EC" sz="2800" b="0" i="0" dirty="0">
                <a:solidFill>
                  <a:schemeClr val="tx1"/>
                </a:solidFill>
              </a:rPr>
              <a:t>La encuesta fue realizada a 131 personas entre personal militar y civil de las 49 Unidades Financieras (EOD´S) a nivel fuerza terrestre para analizar los factores y recomendaciones en la ejecución presupuestaria. </a:t>
            </a:r>
            <a:r>
              <a:rPr lang="es-EC" sz="4400" dirty="0"/>
              <a:t/>
            </a:r>
            <a:br>
              <a:rPr lang="es-EC" sz="4400" dirty="0"/>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r>
              <a:rPr lang="es-EC" sz="9600" dirty="0">
                <a:solidFill>
                  <a:schemeClr val="tx1"/>
                </a:solidFill>
                <a:latin typeface="+mn-lt"/>
              </a:rPr>
              <a:t/>
            </a:r>
            <a:br>
              <a:rPr lang="es-EC" sz="9600" dirty="0">
                <a:solidFill>
                  <a:schemeClr val="tx1"/>
                </a:solidFill>
                <a:latin typeface="+mn-lt"/>
              </a:rPr>
            </a:br>
            <a:endParaRPr lang="es-EC" sz="9600" dirty="0">
              <a:solidFill>
                <a:schemeClr val="tx1"/>
              </a:solidFill>
              <a:latin typeface="+mn-lt"/>
            </a:endParaRPr>
          </a:p>
        </p:txBody>
      </p:sp>
      <p:pic>
        <p:nvPicPr>
          <p:cNvPr id="5" name="Imagen 4">
            <a:extLst>
              <a:ext uri="{FF2B5EF4-FFF2-40B4-BE49-F238E27FC236}">
                <a16:creationId xmlns:a16="http://schemas.microsoft.com/office/drawing/2014/main" xmlns="" id="{C4FB6A0D-A472-D943-A17A-8A687ED7F310}"/>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3669677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l">
              <a:lnSpc>
                <a:spcPct val="150000"/>
              </a:lnSpc>
            </a:pPr>
            <a:r>
              <a:rPr lang="es-ES_tradnl" sz="3600" i="0" dirty="0">
                <a:solidFill>
                  <a:schemeClr val="tx1"/>
                </a:solidFill>
                <a:latin typeface="+mn-lt"/>
              </a:rPr>
              <a:t>                           CAPÍTULO III</a:t>
            </a:r>
            <a:r>
              <a:rPr lang="es-EC" sz="2000" i="0" dirty="0">
                <a:solidFill>
                  <a:schemeClr val="tx1"/>
                </a:solidFill>
                <a:latin typeface="+mn-lt"/>
              </a:rPr>
              <a:t/>
            </a:r>
            <a:br>
              <a:rPr lang="es-EC" sz="2000" i="0" dirty="0">
                <a:solidFill>
                  <a:schemeClr val="tx1"/>
                </a:solidFill>
                <a:latin typeface="+mn-lt"/>
              </a:rPr>
            </a:br>
            <a:r>
              <a:rPr lang="es-EC" sz="2000" i="0" dirty="0">
                <a:solidFill>
                  <a:schemeClr val="tx1"/>
                </a:solidFill>
                <a:latin typeface="+mn-lt"/>
              </a:rPr>
              <a:t>Validación de la encuesta</a:t>
            </a:r>
            <a:r>
              <a:rPr lang="es-EC" sz="2000" b="0" i="0" dirty="0">
                <a:solidFill>
                  <a:schemeClr val="tx1"/>
                </a:solidFill>
                <a:latin typeface="+mn-lt"/>
              </a:rPr>
              <a:t/>
            </a:r>
            <a:br>
              <a:rPr lang="es-EC" sz="2000" b="0" i="0" dirty="0">
                <a:solidFill>
                  <a:schemeClr val="tx1"/>
                </a:solidFill>
                <a:latin typeface="+mn-lt"/>
              </a:rPr>
            </a:br>
            <a:r>
              <a:rPr lang="es-EC" sz="2000" b="0" i="0" dirty="0">
                <a:solidFill>
                  <a:schemeClr val="tx1"/>
                </a:solidFill>
                <a:latin typeface="+mn-lt"/>
              </a:rPr>
              <a:t>La validación de un instrumento de investigación se refiere al proceso de evaluar las preguntas de la encuesta para asegurar su confiabilidad. Debido a que existen múltiples factores difíciles de controlar que pueden influir en la fiabilidad de una pregunta es necesario la validación a fin de obtener los resultados reales para nuestra investigación.</a:t>
            </a:r>
            <a:br>
              <a:rPr lang="es-EC" sz="2000" b="0" i="0" dirty="0">
                <a:solidFill>
                  <a:schemeClr val="tx1"/>
                </a:solidFill>
                <a:latin typeface="+mn-lt"/>
              </a:rPr>
            </a:br>
            <a:r>
              <a:rPr lang="es-EC" sz="2000" b="0" i="0" dirty="0">
                <a:solidFill>
                  <a:schemeClr val="tx1"/>
                </a:solidFill>
                <a:latin typeface="+mn-lt"/>
              </a:rPr>
              <a:t>Varios autores nos indican dos tipos de validación a fin de establecer confiabilidad en nuestro instrumento:</a:t>
            </a:r>
            <a:br>
              <a:rPr lang="es-EC" sz="2000" b="0" i="0" dirty="0">
                <a:solidFill>
                  <a:schemeClr val="tx1"/>
                </a:solidFill>
                <a:latin typeface="+mn-lt"/>
              </a:rPr>
            </a:br>
            <a:r>
              <a:rPr lang="es-EC" sz="2000" b="0" i="0" dirty="0">
                <a:solidFill>
                  <a:schemeClr val="tx1"/>
                </a:solidFill>
                <a:latin typeface="+mn-lt"/>
              </a:rPr>
              <a:t>Validez interna: </a:t>
            </a:r>
            <a:br>
              <a:rPr lang="es-EC" sz="2000" b="0" i="0" dirty="0">
                <a:solidFill>
                  <a:schemeClr val="tx1"/>
                </a:solidFill>
                <a:latin typeface="+mn-lt"/>
              </a:rPr>
            </a:br>
            <a:r>
              <a:rPr lang="es-EC" sz="2000" b="0" i="0" dirty="0">
                <a:solidFill>
                  <a:schemeClr val="tx1"/>
                </a:solidFill>
                <a:latin typeface="+mn-lt"/>
              </a:rPr>
              <a:t>Proceso de medición y eliminación del efecto de las variables perturbadoras.</a:t>
            </a:r>
            <a:br>
              <a:rPr lang="es-EC" sz="2000" b="0" i="0" dirty="0">
                <a:solidFill>
                  <a:schemeClr val="tx1"/>
                </a:solidFill>
                <a:latin typeface="+mn-lt"/>
              </a:rPr>
            </a:br>
            <a:r>
              <a:rPr lang="es-EC" sz="2000" b="0" i="0" dirty="0">
                <a:solidFill>
                  <a:schemeClr val="tx1"/>
                </a:solidFill>
                <a:latin typeface="+mn-lt"/>
              </a:rPr>
              <a:t>Un diseño tiene validez interna cuando todas las posibles explicaciones del fenómeno quedan controladas por el diseño. </a:t>
            </a:r>
            <a:r>
              <a:rPr lang="es-EC" dirty="0"/>
              <a:t/>
            </a:r>
            <a:br>
              <a:rPr lang="es-EC" dirty="0"/>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5" name="Imagen 4">
            <a:extLst>
              <a:ext uri="{FF2B5EF4-FFF2-40B4-BE49-F238E27FC236}">
                <a16:creationId xmlns:a16="http://schemas.microsoft.com/office/drawing/2014/main" xmlns="" id="{50FE9F88-EB82-924F-84F8-642A18D22F8A}"/>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8340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60E47F-08CC-2441-8B7C-0B78418B497F}"/>
              </a:ext>
            </a:extLst>
          </p:cNvPr>
          <p:cNvSpPr>
            <a:spLocks noGrp="1"/>
          </p:cNvSpPr>
          <p:nvPr>
            <p:ph type="title"/>
          </p:nvPr>
        </p:nvSpPr>
        <p:spPr/>
        <p:txBody>
          <a:bodyPr/>
          <a:lstStyle/>
          <a:p>
            <a:pPr algn="ctr"/>
            <a:r>
              <a:rPr lang="es-ES_tradnl" sz="3600" i="0" dirty="0">
                <a:solidFill>
                  <a:schemeClr val="tx1"/>
                </a:solidFill>
                <a:latin typeface="+mj-lt"/>
              </a:rPr>
              <a:t>CAPÍTULO III</a:t>
            </a:r>
            <a:endParaRPr lang="es-EC" sz="3600" dirty="0">
              <a:latin typeface="+mj-lt"/>
            </a:endParaRPr>
          </a:p>
        </p:txBody>
      </p:sp>
      <p:sp>
        <p:nvSpPr>
          <p:cNvPr id="7" name="Rectángulo 6">
            <a:extLst>
              <a:ext uri="{FF2B5EF4-FFF2-40B4-BE49-F238E27FC236}">
                <a16:creationId xmlns:a16="http://schemas.microsoft.com/office/drawing/2014/main" xmlns="" id="{2BFC5E66-2B55-D24A-AF5E-63381DF8DFCF}"/>
              </a:ext>
            </a:extLst>
          </p:cNvPr>
          <p:cNvSpPr/>
          <p:nvPr/>
        </p:nvSpPr>
        <p:spPr>
          <a:xfrm>
            <a:off x="944381" y="-3376036"/>
            <a:ext cx="10448144" cy="9587753"/>
          </a:xfrm>
          <a:prstGeom prst="rect">
            <a:avLst/>
          </a:prstGeom>
        </p:spPr>
        <p:txBody>
          <a:bodyPr wrap="square">
            <a:spAutoFit/>
          </a:bodyPr>
          <a:lstStyle/>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endParaRPr lang="es-EC" sz="1600" dirty="0">
              <a:solidFill>
                <a:srgbClr val="000000"/>
              </a:solidFill>
              <a:ea typeface="Times New Roman" panose="02020603050405020304" pitchFamily="18" charset="0"/>
              <a:cs typeface="Arial" panose="020B0604020202020204" pitchFamily="34" charset="0"/>
            </a:endParaRPr>
          </a:p>
          <a:p>
            <a:pPr indent="457200">
              <a:lnSpc>
                <a:spcPct val="150000"/>
              </a:lnSpc>
            </a:pPr>
            <a:r>
              <a:rPr lang="es-EC" sz="1600" b="1" dirty="0">
                <a:solidFill>
                  <a:srgbClr val="000000"/>
                </a:solidFill>
                <a:ea typeface="Times New Roman" panose="02020603050405020304" pitchFamily="18" charset="0"/>
                <a:cs typeface="Arial" panose="020B0604020202020204" pitchFamily="34" charset="0"/>
              </a:rPr>
              <a:t> Evaluación de la validez </a:t>
            </a:r>
            <a:endParaRPr lang="es-EC" sz="1600" b="1" dirty="0">
              <a:ea typeface="Times New Roman" panose="02020603050405020304" pitchFamily="18" charset="0"/>
              <a:cs typeface="Times New Roman" panose="02020603050405020304" pitchFamily="18" charset="0"/>
            </a:endParaRPr>
          </a:p>
          <a:p>
            <a:pPr indent="457200">
              <a:lnSpc>
                <a:spcPct val="150000"/>
              </a:lnSpc>
            </a:pPr>
            <a:r>
              <a:rPr lang="es-EC" sz="1600" dirty="0">
                <a:solidFill>
                  <a:srgbClr val="000000"/>
                </a:solidFill>
                <a:ea typeface="Times New Roman" panose="02020603050405020304" pitchFamily="18" charset="0"/>
                <a:cs typeface="Arial" panose="020B0604020202020204" pitchFamily="34" charset="0"/>
              </a:rPr>
              <a:t>A continuación se realiza la validación de contenido del cuestionario.</a:t>
            </a:r>
            <a:endParaRPr lang="es-EC" sz="1600" dirty="0">
              <a:ea typeface="Times New Roman" panose="02020603050405020304" pitchFamily="18" charset="0"/>
              <a:cs typeface="Times New Roman" panose="02020603050405020304" pitchFamily="18" charset="0"/>
            </a:endParaRPr>
          </a:p>
          <a:p>
            <a:pPr indent="457200">
              <a:lnSpc>
                <a:spcPct val="150000"/>
              </a:lnSpc>
            </a:pPr>
            <a:r>
              <a:rPr lang="es-EC" sz="1600" b="1" dirty="0">
                <a:solidFill>
                  <a:srgbClr val="000000"/>
                </a:solidFill>
                <a:ea typeface="Times New Roman" panose="02020603050405020304" pitchFamily="18" charset="0"/>
                <a:cs typeface="Arial" panose="020B0604020202020204" pitchFamily="34" charset="0"/>
              </a:rPr>
              <a:t>Validez de contenido:</a:t>
            </a:r>
            <a:r>
              <a:rPr lang="es-EC" sz="1600" dirty="0">
                <a:solidFill>
                  <a:srgbClr val="000000"/>
                </a:solidFill>
                <a:ea typeface="Times New Roman" panose="02020603050405020304" pitchFamily="18" charset="0"/>
                <a:cs typeface="Arial" panose="020B0604020202020204" pitchFamily="34" charset="0"/>
              </a:rPr>
              <a:t> Se utiliza el criterio de los expertos para este análisis. Se emplean tamaños de muestras representativos y se utiliza la prueba no paramétrica (W) de Kendall para probar el acuerdo de los expertos.</a:t>
            </a:r>
            <a:endParaRPr lang="es-EC" sz="1600" dirty="0">
              <a:ea typeface="Times New Roman" panose="02020603050405020304" pitchFamily="18" charset="0"/>
              <a:cs typeface="Times New Roman" panose="02020603050405020304" pitchFamily="18" charset="0"/>
            </a:endParaRPr>
          </a:p>
          <a:p>
            <a:pPr indent="457200">
              <a:lnSpc>
                <a:spcPct val="150000"/>
              </a:lnSpc>
            </a:pPr>
            <a:r>
              <a:rPr lang="es-EC" sz="1600" dirty="0">
                <a:solidFill>
                  <a:srgbClr val="000000"/>
                </a:solidFill>
                <a:ea typeface="Times New Roman" panose="02020603050405020304" pitchFamily="18" charset="0"/>
                <a:cs typeface="Arial" panose="020B0604020202020204" pitchFamily="34" charset="0"/>
              </a:rPr>
              <a:t>Se utiliza el Método Delphi y la prueba de concordancia de Kendall.</a:t>
            </a:r>
            <a:endParaRPr lang="es-EC" sz="1600" dirty="0">
              <a:ea typeface="Times New Roman" panose="02020603050405020304" pitchFamily="18" charset="0"/>
              <a:cs typeface="Times New Roman" panose="02020603050405020304" pitchFamily="18" charset="0"/>
            </a:endParaRPr>
          </a:p>
          <a:p>
            <a:pPr indent="457200">
              <a:lnSpc>
                <a:spcPct val="150000"/>
              </a:lnSpc>
            </a:pPr>
            <a:r>
              <a:rPr lang="es-EC" sz="1600" dirty="0">
                <a:solidFill>
                  <a:srgbClr val="000000"/>
                </a:solidFill>
                <a:ea typeface="Times New Roman" panose="02020603050405020304" pitchFamily="18" charset="0"/>
                <a:cs typeface="Arial" panose="020B0604020202020204" pitchFamily="34" charset="0"/>
              </a:rPr>
              <a:t>Se desarrollaron sesiones de BRAINSTORMING (Tormenta de Ideas), en las cuales los 9 expertos seleccionados realizan las propuestas de las características o atributos que deben formar parte de la encuesta.</a:t>
            </a:r>
            <a:endParaRPr lang="es-EC" sz="1600" dirty="0">
              <a:ea typeface="Times New Roman" panose="02020603050405020304" pitchFamily="18" charset="0"/>
              <a:cs typeface="Times New Roman" panose="02020603050405020304" pitchFamily="18" charset="0"/>
            </a:endParaRPr>
          </a:p>
          <a:p>
            <a:pPr indent="457200">
              <a:lnSpc>
                <a:spcPct val="150000"/>
              </a:lnSpc>
            </a:pPr>
            <a:r>
              <a:rPr lang="es-EC" sz="1600" dirty="0">
                <a:solidFill>
                  <a:srgbClr val="000000"/>
                </a:solidFill>
                <a:ea typeface="Times New Roman" panose="02020603050405020304" pitchFamily="18" charset="0"/>
                <a:cs typeface="Arial" panose="020B0604020202020204" pitchFamily="34" charset="0"/>
              </a:rPr>
              <a:t>Cada experto clasifica las características asignándoles un rango que expresa el orden de importancia que posee la característica. El rango a evaluar es el siguiente:</a:t>
            </a:r>
            <a:endParaRPr lang="es-EC" sz="1600" dirty="0">
              <a:ea typeface="Times New Roman" panose="02020603050405020304" pitchFamily="18" charset="0"/>
              <a:cs typeface="Times New Roman" panose="02020603050405020304" pitchFamily="18" charset="0"/>
            </a:endParaRPr>
          </a:p>
          <a:p>
            <a:pPr marL="342900" lvl="0" indent="-342900">
              <a:lnSpc>
                <a:spcPct val="150000"/>
              </a:lnSpc>
              <a:spcAft>
                <a:spcPts val="800"/>
              </a:spcAft>
              <a:buFont typeface="Symbol" pitchFamily="2" charset="2"/>
              <a:buChar char=""/>
            </a:pPr>
            <a:r>
              <a:rPr lang="es-EC" sz="1600" dirty="0">
                <a:solidFill>
                  <a:srgbClr val="000000"/>
                </a:solidFill>
                <a:ea typeface="Calibri" panose="020F0502020204030204" pitchFamily="34" charset="0"/>
                <a:cs typeface="Arial" panose="020B0604020202020204" pitchFamily="34" charset="0"/>
              </a:rPr>
              <a:t>Comprensión</a:t>
            </a:r>
            <a:endParaRPr lang="es-EC" sz="1600" dirty="0">
              <a:ea typeface="Times New Roman" panose="02020603050405020304" pitchFamily="18" charset="0"/>
              <a:cs typeface="Times New Roman" panose="02020603050405020304" pitchFamily="18" charset="0"/>
            </a:endParaRPr>
          </a:p>
          <a:p>
            <a:pPr marL="342900" lvl="0" indent="-342900">
              <a:lnSpc>
                <a:spcPct val="150000"/>
              </a:lnSpc>
              <a:spcAft>
                <a:spcPts val="800"/>
              </a:spcAft>
              <a:buFont typeface="Symbol" pitchFamily="2" charset="2"/>
              <a:buChar char=""/>
            </a:pPr>
            <a:r>
              <a:rPr lang="es-EC" sz="1600" dirty="0">
                <a:solidFill>
                  <a:srgbClr val="000000"/>
                </a:solidFill>
                <a:ea typeface="Calibri" panose="020F0502020204030204" pitchFamily="34" charset="0"/>
                <a:cs typeface="Arial" panose="020B0604020202020204" pitchFamily="34" charset="0"/>
              </a:rPr>
              <a:t>Interpretación</a:t>
            </a:r>
            <a:endParaRPr lang="es-EC" sz="1600" dirty="0">
              <a:ea typeface="Times New Roman" panose="02020603050405020304" pitchFamily="18" charset="0"/>
              <a:cs typeface="Times New Roman" panose="02020603050405020304" pitchFamily="18" charset="0"/>
            </a:endParaRPr>
          </a:p>
          <a:p>
            <a:pPr marL="342900" lvl="0" indent="-342900">
              <a:lnSpc>
                <a:spcPct val="150000"/>
              </a:lnSpc>
              <a:spcAft>
                <a:spcPts val="800"/>
              </a:spcAft>
              <a:buFont typeface="Symbol" pitchFamily="2" charset="2"/>
              <a:buChar char=""/>
            </a:pPr>
            <a:r>
              <a:rPr lang="es-EC" sz="1600" dirty="0">
                <a:solidFill>
                  <a:srgbClr val="000000"/>
                </a:solidFill>
                <a:ea typeface="Calibri" panose="020F0502020204030204" pitchFamily="34" charset="0"/>
                <a:cs typeface="Arial" panose="020B0604020202020204" pitchFamily="34" charset="0"/>
              </a:rPr>
              <a:t>Claridad</a:t>
            </a:r>
            <a:endParaRPr lang="es-EC" sz="1600" dirty="0">
              <a:ea typeface="Times New Roman" panose="02020603050405020304" pitchFamily="18" charset="0"/>
              <a:cs typeface="Times New Roman" panose="02020603050405020304" pitchFamily="18" charset="0"/>
            </a:endParaRPr>
          </a:p>
          <a:p>
            <a:pPr indent="457200">
              <a:lnSpc>
                <a:spcPct val="150000"/>
              </a:lnSpc>
              <a:spcAft>
                <a:spcPts val="800"/>
              </a:spcAft>
            </a:pPr>
            <a:r>
              <a:rPr lang="es-EC" sz="1600" dirty="0">
                <a:solidFill>
                  <a:srgbClr val="000000"/>
                </a:solidFill>
                <a:ea typeface="Calibri" panose="020F0502020204030204" pitchFamily="34" charset="0"/>
                <a:cs typeface="Arial" panose="020B0604020202020204" pitchFamily="34" charset="0"/>
              </a:rPr>
              <a:t>Considerar una escala de 1 a 3 puntos, siendo 1 la calificación más baja y 3, la calificación más alta.</a:t>
            </a:r>
            <a:endParaRPr lang="es-EC"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384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l">
              <a:lnSpc>
                <a:spcPct val="150000"/>
              </a:lnSpc>
            </a:pPr>
            <a:r>
              <a:rPr lang="es-ES_tradnl" sz="3600" i="0" dirty="0">
                <a:solidFill>
                  <a:schemeClr val="tx1"/>
                </a:solidFill>
                <a:latin typeface="+mn-lt"/>
              </a:rPr>
              <a:t>                           CAPÍTULO III</a:t>
            </a:r>
            <a:r>
              <a:rPr lang="es-EC" sz="2000" i="0" dirty="0">
                <a:solidFill>
                  <a:schemeClr val="tx1"/>
                </a:solidFill>
                <a:latin typeface="+mn-lt"/>
              </a:rPr>
              <a:t/>
            </a:r>
            <a:br>
              <a:rPr lang="es-EC" sz="2000" i="0" dirty="0">
                <a:solidFill>
                  <a:schemeClr val="tx1"/>
                </a:solidFill>
                <a:latin typeface="+mn-lt"/>
              </a:rPr>
            </a:br>
            <a:r>
              <a:rPr lang="es-EC" sz="2000" i="0" dirty="0">
                <a:solidFill>
                  <a:schemeClr val="tx1"/>
                </a:solidFill>
                <a:latin typeface="+mn-lt"/>
              </a:rPr>
              <a:t>Validación de la encuesta</a:t>
            </a:r>
            <a:r>
              <a:rPr lang="es-EC" sz="2000" b="0" i="0" dirty="0">
                <a:solidFill>
                  <a:schemeClr val="tx1"/>
                </a:solidFill>
                <a:latin typeface="+mn-lt"/>
              </a:rPr>
              <a:t/>
            </a:r>
            <a:br>
              <a:rPr lang="es-EC" sz="2000" b="0" i="0" dirty="0">
                <a:solidFill>
                  <a:schemeClr val="tx1"/>
                </a:solidFill>
                <a:latin typeface="+mn-lt"/>
              </a:rPr>
            </a:br>
            <a:r>
              <a:rPr lang="es-EC" sz="2000" b="0" i="0" dirty="0">
                <a:solidFill>
                  <a:schemeClr val="tx1"/>
                </a:solidFill>
                <a:latin typeface="+mn-lt"/>
              </a:rPr>
              <a:t>La validación de un instrumento de investigación se refiere al proceso de evaluar las preguntas de la encuesta para asegurar su confiabilidad. Debido a que existen múltiples factores difíciles de controlar que pueden influir en la fiabilidad de una pregunta es necesario la validación a fin de obtener los resultados reales para nuestra investigación.</a:t>
            </a:r>
            <a:br>
              <a:rPr lang="es-EC" sz="2000" b="0" i="0" dirty="0">
                <a:solidFill>
                  <a:schemeClr val="tx1"/>
                </a:solidFill>
                <a:latin typeface="+mn-lt"/>
              </a:rPr>
            </a:br>
            <a:r>
              <a:rPr lang="es-EC" sz="2000" b="0" i="0" dirty="0">
                <a:solidFill>
                  <a:schemeClr val="tx1"/>
                </a:solidFill>
                <a:latin typeface="+mn-lt"/>
              </a:rPr>
              <a:t>Varios autores nos indican dos tipos de validación a fin de establecer confiabilidad en nuestro instrumento:</a:t>
            </a:r>
            <a:br>
              <a:rPr lang="es-EC" sz="2000" b="0" i="0" dirty="0">
                <a:solidFill>
                  <a:schemeClr val="tx1"/>
                </a:solidFill>
                <a:latin typeface="+mn-lt"/>
              </a:rPr>
            </a:br>
            <a:r>
              <a:rPr lang="es-EC" sz="2000" b="0" i="0" dirty="0">
                <a:solidFill>
                  <a:schemeClr val="tx1"/>
                </a:solidFill>
                <a:latin typeface="+mn-lt"/>
              </a:rPr>
              <a:t>Validez interna: </a:t>
            </a:r>
            <a:br>
              <a:rPr lang="es-EC" sz="2000" b="0" i="0" dirty="0">
                <a:solidFill>
                  <a:schemeClr val="tx1"/>
                </a:solidFill>
                <a:latin typeface="+mn-lt"/>
              </a:rPr>
            </a:br>
            <a:r>
              <a:rPr lang="es-EC" sz="2000" b="0" i="0" dirty="0">
                <a:solidFill>
                  <a:schemeClr val="tx1"/>
                </a:solidFill>
                <a:latin typeface="+mn-lt"/>
              </a:rPr>
              <a:t>Proceso de medición y eliminación del efecto de las variables perturbadoras.</a:t>
            </a:r>
            <a:br>
              <a:rPr lang="es-EC" sz="2000" b="0" i="0" dirty="0">
                <a:solidFill>
                  <a:schemeClr val="tx1"/>
                </a:solidFill>
                <a:latin typeface="+mn-lt"/>
              </a:rPr>
            </a:br>
            <a:r>
              <a:rPr lang="es-EC" sz="2000" b="0" i="0" dirty="0">
                <a:solidFill>
                  <a:schemeClr val="tx1"/>
                </a:solidFill>
                <a:latin typeface="+mn-lt"/>
              </a:rPr>
              <a:t>Un diseño tiene validez interna cuando todas las posibles explicaciones del fenómeno quedan controladas por el diseño. </a:t>
            </a:r>
            <a:r>
              <a:rPr lang="es-EC" dirty="0"/>
              <a:t/>
            </a:r>
            <a:br>
              <a:rPr lang="es-EC" dirty="0"/>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5" name="Imagen 4">
            <a:extLst>
              <a:ext uri="{FF2B5EF4-FFF2-40B4-BE49-F238E27FC236}">
                <a16:creationId xmlns:a16="http://schemas.microsoft.com/office/drawing/2014/main" xmlns="" id="{50FE9F88-EB82-924F-84F8-642A18D22F8A}"/>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3639063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0C85A7-7A66-E346-A4F8-549EEA213942}"/>
              </a:ext>
            </a:extLst>
          </p:cNvPr>
          <p:cNvSpPr>
            <a:spLocks noGrp="1"/>
          </p:cNvSpPr>
          <p:nvPr>
            <p:ph type="title"/>
          </p:nvPr>
        </p:nvSpPr>
        <p:spPr/>
        <p:txBody>
          <a:bodyPr/>
          <a:lstStyle/>
          <a:p>
            <a:endParaRPr lang="es-EC"/>
          </a:p>
        </p:txBody>
      </p:sp>
      <p:sp>
        <p:nvSpPr>
          <p:cNvPr id="3" name="Marcador de texto 2">
            <a:extLst>
              <a:ext uri="{FF2B5EF4-FFF2-40B4-BE49-F238E27FC236}">
                <a16:creationId xmlns:a16="http://schemas.microsoft.com/office/drawing/2014/main" xmlns="" id="{60C7E813-A91E-3F4A-B58C-4C4EDE6ACD9C}"/>
              </a:ext>
            </a:extLst>
          </p:cNvPr>
          <p:cNvSpPr>
            <a:spLocks noGrp="1"/>
          </p:cNvSpPr>
          <p:nvPr>
            <p:ph type="body" idx="1"/>
          </p:nvPr>
        </p:nvSpPr>
        <p:spPr/>
        <p:txBody>
          <a:bodyPr/>
          <a:lstStyle/>
          <a:p>
            <a:endParaRPr lang="es-EC"/>
          </a:p>
        </p:txBody>
      </p:sp>
      <p:sp>
        <p:nvSpPr>
          <p:cNvPr id="4" name="Marcador de texto 3">
            <a:extLst>
              <a:ext uri="{FF2B5EF4-FFF2-40B4-BE49-F238E27FC236}">
                <a16:creationId xmlns:a16="http://schemas.microsoft.com/office/drawing/2014/main" xmlns="" id="{1E882663-5735-8B49-9FC9-D2A725668901}"/>
              </a:ext>
            </a:extLst>
          </p:cNvPr>
          <p:cNvSpPr>
            <a:spLocks noGrp="1"/>
          </p:cNvSpPr>
          <p:nvPr>
            <p:ph type="body" idx="2"/>
          </p:nvPr>
        </p:nvSpPr>
        <p:spPr/>
        <p:txBody>
          <a:bodyPr/>
          <a:lstStyle/>
          <a:p>
            <a:endParaRPr lang="es-EC" dirty="0"/>
          </a:p>
        </p:txBody>
      </p:sp>
      <p:sp>
        <p:nvSpPr>
          <p:cNvPr id="5" name="Marcador de texto 4">
            <a:extLst>
              <a:ext uri="{FF2B5EF4-FFF2-40B4-BE49-F238E27FC236}">
                <a16:creationId xmlns:a16="http://schemas.microsoft.com/office/drawing/2014/main" xmlns="" id="{72F18559-7DB4-7E4F-8FAA-C3AEFD6854C5}"/>
              </a:ext>
            </a:extLst>
          </p:cNvPr>
          <p:cNvSpPr>
            <a:spLocks noGrp="1"/>
          </p:cNvSpPr>
          <p:nvPr>
            <p:ph type="body" idx="3"/>
          </p:nvPr>
        </p:nvSpPr>
        <p:spPr/>
        <p:txBody>
          <a:bodyPr/>
          <a:lstStyle/>
          <a:p>
            <a:endParaRPr lang="es-EC"/>
          </a:p>
        </p:txBody>
      </p:sp>
      <p:sp>
        <p:nvSpPr>
          <p:cNvPr id="6" name="Marcador de texto 5">
            <a:extLst>
              <a:ext uri="{FF2B5EF4-FFF2-40B4-BE49-F238E27FC236}">
                <a16:creationId xmlns:a16="http://schemas.microsoft.com/office/drawing/2014/main" xmlns="" id="{E030C4DE-D100-0C4E-9663-14E8786BBDC1}"/>
              </a:ext>
            </a:extLst>
          </p:cNvPr>
          <p:cNvSpPr>
            <a:spLocks noGrp="1"/>
          </p:cNvSpPr>
          <p:nvPr>
            <p:ph type="body" idx="4"/>
          </p:nvPr>
        </p:nvSpPr>
        <p:spPr/>
        <p:txBody>
          <a:bodyPr/>
          <a:lstStyle/>
          <a:p>
            <a:endParaRPr lang="es-EC"/>
          </a:p>
        </p:txBody>
      </p:sp>
      <p:pic>
        <p:nvPicPr>
          <p:cNvPr id="7" name="Imagen 6">
            <a:extLst>
              <a:ext uri="{FF2B5EF4-FFF2-40B4-BE49-F238E27FC236}">
                <a16:creationId xmlns:a16="http://schemas.microsoft.com/office/drawing/2014/main" xmlns="" id="{0C79B4DA-7C9A-484C-8EF4-D40BEBAE9B1A}"/>
              </a:ext>
            </a:extLst>
          </p:cNvPr>
          <p:cNvPicPr>
            <a:picLocks noChangeAspect="1"/>
          </p:cNvPicPr>
          <p:nvPr/>
        </p:nvPicPr>
        <p:blipFill>
          <a:blip r:embed="rId2"/>
          <a:stretch>
            <a:fillRect/>
          </a:stretch>
        </p:blipFill>
        <p:spPr>
          <a:xfrm>
            <a:off x="2263515" y="0"/>
            <a:ext cx="7734924" cy="6858000"/>
          </a:xfrm>
          <a:prstGeom prst="rect">
            <a:avLst/>
          </a:prstGeom>
        </p:spPr>
      </p:pic>
      <p:pic>
        <p:nvPicPr>
          <p:cNvPr id="8" name="Imagen 7">
            <a:extLst>
              <a:ext uri="{FF2B5EF4-FFF2-40B4-BE49-F238E27FC236}">
                <a16:creationId xmlns:a16="http://schemas.microsoft.com/office/drawing/2014/main" xmlns="" id="{D2C0ED67-D203-5D44-B32B-018B26B88716}"/>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174599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2C9BC2-FA98-0A42-B1F1-E72F3AC9BE04}"/>
              </a:ext>
            </a:extLst>
          </p:cNvPr>
          <p:cNvSpPr>
            <a:spLocks noGrp="1"/>
          </p:cNvSpPr>
          <p:nvPr>
            <p:ph type="title"/>
          </p:nvPr>
        </p:nvSpPr>
        <p:spPr/>
        <p:txBody>
          <a:bodyPr/>
          <a:lstStyle/>
          <a:p>
            <a:endParaRPr lang="es-EC"/>
          </a:p>
        </p:txBody>
      </p:sp>
      <p:pic>
        <p:nvPicPr>
          <p:cNvPr id="4" name="Imagen 3">
            <a:extLst>
              <a:ext uri="{FF2B5EF4-FFF2-40B4-BE49-F238E27FC236}">
                <a16:creationId xmlns:a16="http://schemas.microsoft.com/office/drawing/2014/main" xmlns="" id="{AD529B1A-CC9B-2349-9777-1A84FE14E7B8}"/>
              </a:ext>
            </a:extLst>
          </p:cNvPr>
          <p:cNvPicPr>
            <a:picLocks noChangeAspect="1"/>
          </p:cNvPicPr>
          <p:nvPr/>
        </p:nvPicPr>
        <p:blipFill>
          <a:blip r:embed="rId2"/>
          <a:stretch>
            <a:fillRect/>
          </a:stretch>
        </p:blipFill>
        <p:spPr>
          <a:xfrm>
            <a:off x="2203555" y="0"/>
            <a:ext cx="7326762" cy="6858000"/>
          </a:xfrm>
          <a:prstGeom prst="rect">
            <a:avLst/>
          </a:prstGeom>
        </p:spPr>
      </p:pic>
      <p:sp>
        <p:nvSpPr>
          <p:cNvPr id="3" name="Marcador de texto 2">
            <a:extLst>
              <a:ext uri="{FF2B5EF4-FFF2-40B4-BE49-F238E27FC236}">
                <a16:creationId xmlns:a16="http://schemas.microsoft.com/office/drawing/2014/main" xmlns="" id="{E6A8048E-D7D6-0B49-BCCC-F48AD1605DBB}"/>
              </a:ext>
            </a:extLst>
          </p:cNvPr>
          <p:cNvSpPr>
            <a:spLocks noGrp="1"/>
          </p:cNvSpPr>
          <p:nvPr>
            <p:ph type="body" idx="1"/>
          </p:nvPr>
        </p:nvSpPr>
        <p:spPr/>
        <p:txBody>
          <a:bodyPr/>
          <a:lstStyle/>
          <a:p>
            <a:endParaRPr lang="es-EC" dirty="0"/>
          </a:p>
        </p:txBody>
      </p:sp>
      <p:pic>
        <p:nvPicPr>
          <p:cNvPr id="5" name="Imagen 4">
            <a:extLst>
              <a:ext uri="{FF2B5EF4-FFF2-40B4-BE49-F238E27FC236}">
                <a16:creationId xmlns:a16="http://schemas.microsoft.com/office/drawing/2014/main" xmlns="" id="{A2B0A878-5EFD-0542-A756-B606A5236752}"/>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21906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4EDD640-5031-A14C-90BE-061086A9BF2B}"/>
              </a:ext>
            </a:extLst>
          </p:cNvPr>
          <p:cNvSpPr/>
          <p:nvPr/>
        </p:nvSpPr>
        <p:spPr>
          <a:xfrm>
            <a:off x="3048000" y="2828836"/>
            <a:ext cx="6096000" cy="2308324"/>
          </a:xfrm>
          <a:prstGeom prst="rect">
            <a:avLst/>
          </a:prstGeom>
        </p:spPr>
        <p:txBody>
          <a:bodyPr>
            <a:spAutoFit/>
          </a:bodyPr>
          <a:lstStyle/>
          <a:p>
            <a:pPr>
              <a:buClr>
                <a:srgbClr val="92D050"/>
              </a:buClr>
              <a:buFont typeface="Arial" panose="020B0604020202020204" pitchFamily="34" charset="0"/>
              <a:buChar char="•"/>
            </a:pPr>
            <a:r>
              <a:rPr lang="es-EC" sz="3600" b="1" dirty="0">
                <a:latin typeface="Calibri Light" panose="020F0302020204030204" pitchFamily="34" charset="0"/>
                <a:cs typeface="Calibri Light" panose="020F0302020204030204" pitchFamily="34" charset="0"/>
              </a:rPr>
              <a:t>Antecedentes</a:t>
            </a:r>
          </a:p>
          <a:p>
            <a:pPr>
              <a:buClr>
                <a:srgbClr val="92D050"/>
              </a:buClr>
              <a:buFont typeface="Arial" panose="020B0604020202020204" pitchFamily="34" charset="0"/>
              <a:buChar char="•"/>
            </a:pPr>
            <a:r>
              <a:rPr lang="es-EC" sz="3600" b="1" dirty="0">
                <a:latin typeface="Calibri Light" panose="020F0302020204030204" pitchFamily="34" charset="0"/>
                <a:cs typeface="Calibri Light" panose="020F0302020204030204" pitchFamily="34" charset="0"/>
              </a:rPr>
              <a:t>Planteamiento del Problema</a:t>
            </a:r>
          </a:p>
          <a:p>
            <a:pPr>
              <a:buClr>
                <a:srgbClr val="92D050"/>
              </a:buClr>
              <a:buFont typeface="Arial" panose="020B0604020202020204" pitchFamily="34" charset="0"/>
              <a:buChar char="•"/>
            </a:pPr>
            <a:r>
              <a:rPr lang="es-EC" sz="3600" b="1" dirty="0">
                <a:latin typeface="Calibri Light" panose="020F0302020204030204" pitchFamily="34" charset="0"/>
                <a:cs typeface="Calibri Light" panose="020F0302020204030204" pitchFamily="34" charset="0"/>
              </a:rPr>
              <a:t>Objetivo General</a:t>
            </a:r>
          </a:p>
          <a:p>
            <a:pPr>
              <a:buClr>
                <a:srgbClr val="92D050"/>
              </a:buClr>
              <a:buFont typeface="Arial" panose="020B0604020202020204" pitchFamily="34" charset="0"/>
              <a:buChar char="•"/>
            </a:pPr>
            <a:r>
              <a:rPr lang="es-ES" sz="3600" b="1" dirty="0">
                <a:latin typeface="Calibri Light" panose="020F0302020204030204" pitchFamily="34" charset="0"/>
                <a:cs typeface="Calibri Light" panose="020F0302020204030204" pitchFamily="34" charset="0"/>
              </a:rPr>
              <a:t>Objetivos Específicos</a:t>
            </a:r>
            <a:endParaRPr lang="es-EC" sz="3600" b="1" dirty="0">
              <a:latin typeface="Calibri Light" panose="020F0302020204030204" pitchFamily="34" charset="0"/>
              <a:cs typeface="Calibri Light" panose="020F0302020204030204" pitchFamily="34" charset="0"/>
            </a:endParaRPr>
          </a:p>
        </p:txBody>
      </p:sp>
      <p:sp>
        <p:nvSpPr>
          <p:cNvPr id="5" name="Título 4">
            <a:extLst>
              <a:ext uri="{FF2B5EF4-FFF2-40B4-BE49-F238E27FC236}">
                <a16:creationId xmlns:a16="http://schemas.microsoft.com/office/drawing/2014/main" xmlns="" id="{F1FDAC16-7811-A843-8BEE-AECE9AF61976}"/>
              </a:ext>
            </a:extLst>
          </p:cNvPr>
          <p:cNvSpPr>
            <a:spLocks noGrp="1"/>
          </p:cNvSpPr>
          <p:nvPr>
            <p:ph type="title"/>
          </p:nvPr>
        </p:nvSpPr>
        <p:spPr/>
        <p:txBody>
          <a:bodyPr/>
          <a:lstStyle/>
          <a:p>
            <a:r>
              <a:rPr lang="es-EC" dirty="0">
                <a:solidFill>
                  <a:schemeClr val="tx1"/>
                </a:solidFill>
              </a:rPr>
              <a:t>CAPITULO 1</a:t>
            </a:r>
          </a:p>
        </p:txBody>
      </p:sp>
      <p:pic>
        <p:nvPicPr>
          <p:cNvPr id="6" name="Imagen 5">
            <a:extLst>
              <a:ext uri="{FF2B5EF4-FFF2-40B4-BE49-F238E27FC236}">
                <a16:creationId xmlns:a16="http://schemas.microsoft.com/office/drawing/2014/main" xmlns="" id="{2CBDAE42-B887-064B-BAE0-ABBA10F1B87F}"/>
              </a:ext>
            </a:extLst>
          </p:cNvPr>
          <p:cNvPicPr>
            <a:picLocks noChangeAspect="1"/>
          </p:cNvPicPr>
          <p:nvPr/>
        </p:nvPicPr>
        <p:blipFill>
          <a:blip r:embed="rId2"/>
          <a:stretch>
            <a:fillRect/>
          </a:stretch>
        </p:blipFill>
        <p:spPr>
          <a:xfrm>
            <a:off x="1" y="0"/>
            <a:ext cx="1810512" cy="1593550"/>
          </a:xfrm>
          <a:prstGeom prst="rect">
            <a:avLst/>
          </a:prstGeom>
        </p:spPr>
      </p:pic>
    </p:spTree>
    <p:extLst>
      <p:ext uri="{BB962C8B-B14F-4D97-AF65-F5344CB8AC3E}">
        <p14:creationId xmlns:p14="http://schemas.microsoft.com/office/powerpoint/2010/main" val="2353646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B6ACA4-AA1C-654B-84B5-4E69A27397C5}"/>
              </a:ext>
            </a:extLst>
          </p:cNvPr>
          <p:cNvSpPr>
            <a:spLocks noGrp="1"/>
          </p:cNvSpPr>
          <p:nvPr>
            <p:ph type="title"/>
          </p:nvPr>
        </p:nvSpPr>
        <p:spPr/>
        <p:txBody>
          <a:bodyPr/>
          <a:lstStyle/>
          <a:p>
            <a:endParaRPr lang="es-EC"/>
          </a:p>
        </p:txBody>
      </p:sp>
      <p:sp>
        <p:nvSpPr>
          <p:cNvPr id="3" name="Marcador de texto 2">
            <a:extLst>
              <a:ext uri="{FF2B5EF4-FFF2-40B4-BE49-F238E27FC236}">
                <a16:creationId xmlns:a16="http://schemas.microsoft.com/office/drawing/2014/main" xmlns="" id="{11848822-A4AC-3C4F-8920-619ABB0E8132}"/>
              </a:ext>
            </a:extLst>
          </p:cNvPr>
          <p:cNvSpPr>
            <a:spLocks noGrp="1"/>
          </p:cNvSpPr>
          <p:nvPr>
            <p:ph type="body" idx="1"/>
          </p:nvPr>
        </p:nvSpPr>
        <p:spPr/>
        <p:txBody>
          <a:bodyPr/>
          <a:lstStyle/>
          <a:p>
            <a:endParaRPr lang="es-EC"/>
          </a:p>
        </p:txBody>
      </p:sp>
      <p:sp>
        <p:nvSpPr>
          <p:cNvPr id="4" name="Marcador de texto 3">
            <a:extLst>
              <a:ext uri="{FF2B5EF4-FFF2-40B4-BE49-F238E27FC236}">
                <a16:creationId xmlns:a16="http://schemas.microsoft.com/office/drawing/2014/main" xmlns="" id="{BF656F9A-271C-514F-9DAA-03442E8D565A}"/>
              </a:ext>
            </a:extLst>
          </p:cNvPr>
          <p:cNvSpPr>
            <a:spLocks noGrp="1"/>
          </p:cNvSpPr>
          <p:nvPr>
            <p:ph type="body" idx="2"/>
          </p:nvPr>
        </p:nvSpPr>
        <p:spPr/>
        <p:txBody>
          <a:bodyPr/>
          <a:lstStyle/>
          <a:p>
            <a:endParaRPr lang="es-EC"/>
          </a:p>
        </p:txBody>
      </p:sp>
      <p:sp>
        <p:nvSpPr>
          <p:cNvPr id="5" name="Marcador de texto 4">
            <a:extLst>
              <a:ext uri="{FF2B5EF4-FFF2-40B4-BE49-F238E27FC236}">
                <a16:creationId xmlns:a16="http://schemas.microsoft.com/office/drawing/2014/main" xmlns="" id="{122B7EC7-3B50-AD44-8FDC-6F13027372A2}"/>
              </a:ext>
            </a:extLst>
          </p:cNvPr>
          <p:cNvSpPr>
            <a:spLocks noGrp="1"/>
          </p:cNvSpPr>
          <p:nvPr>
            <p:ph type="body" idx="3"/>
          </p:nvPr>
        </p:nvSpPr>
        <p:spPr/>
        <p:txBody>
          <a:bodyPr/>
          <a:lstStyle/>
          <a:p>
            <a:endParaRPr lang="es-EC"/>
          </a:p>
        </p:txBody>
      </p:sp>
      <p:sp>
        <p:nvSpPr>
          <p:cNvPr id="6" name="Marcador de texto 5">
            <a:extLst>
              <a:ext uri="{FF2B5EF4-FFF2-40B4-BE49-F238E27FC236}">
                <a16:creationId xmlns:a16="http://schemas.microsoft.com/office/drawing/2014/main" xmlns="" id="{370AF045-984E-DA4D-8937-B5EDA1CF49CC}"/>
              </a:ext>
            </a:extLst>
          </p:cNvPr>
          <p:cNvSpPr>
            <a:spLocks noGrp="1"/>
          </p:cNvSpPr>
          <p:nvPr>
            <p:ph type="body" idx="4"/>
          </p:nvPr>
        </p:nvSpPr>
        <p:spPr/>
        <p:txBody>
          <a:bodyPr/>
          <a:lstStyle/>
          <a:p>
            <a:endParaRPr lang="es-EC" dirty="0"/>
          </a:p>
        </p:txBody>
      </p:sp>
      <p:pic>
        <p:nvPicPr>
          <p:cNvPr id="7" name="Imagen 6">
            <a:extLst>
              <a:ext uri="{FF2B5EF4-FFF2-40B4-BE49-F238E27FC236}">
                <a16:creationId xmlns:a16="http://schemas.microsoft.com/office/drawing/2014/main" xmlns="" id="{1FBF2C72-9823-9441-9F6B-262B5A178B46}"/>
              </a:ext>
            </a:extLst>
          </p:cNvPr>
          <p:cNvPicPr>
            <a:picLocks noChangeAspect="1"/>
          </p:cNvPicPr>
          <p:nvPr/>
        </p:nvPicPr>
        <p:blipFill>
          <a:blip r:embed="rId2"/>
          <a:stretch>
            <a:fillRect/>
          </a:stretch>
        </p:blipFill>
        <p:spPr>
          <a:xfrm>
            <a:off x="1575966" y="0"/>
            <a:ext cx="8062708" cy="6858000"/>
          </a:xfrm>
          <a:prstGeom prst="rect">
            <a:avLst/>
          </a:prstGeom>
        </p:spPr>
      </p:pic>
      <p:pic>
        <p:nvPicPr>
          <p:cNvPr id="8" name="Imagen 7">
            <a:extLst>
              <a:ext uri="{FF2B5EF4-FFF2-40B4-BE49-F238E27FC236}">
                <a16:creationId xmlns:a16="http://schemas.microsoft.com/office/drawing/2014/main" xmlns="" id="{BBCB55A9-24DB-8742-A67A-DAE9F2250DDA}"/>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2857427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DF0A6D9-2884-9E4D-9855-5D53410B8F3D}"/>
              </a:ext>
            </a:extLst>
          </p:cNvPr>
          <p:cNvPicPr>
            <a:picLocks noChangeAspect="1"/>
          </p:cNvPicPr>
          <p:nvPr/>
        </p:nvPicPr>
        <p:blipFill>
          <a:blip r:embed="rId2"/>
          <a:stretch>
            <a:fillRect/>
          </a:stretch>
        </p:blipFill>
        <p:spPr>
          <a:xfrm>
            <a:off x="2999509" y="0"/>
            <a:ext cx="6192982" cy="6858000"/>
          </a:xfrm>
          <a:prstGeom prst="rect">
            <a:avLst/>
          </a:prstGeom>
        </p:spPr>
      </p:pic>
      <p:pic>
        <p:nvPicPr>
          <p:cNvPr id="5" name="Imagen 4">
            <a:extLst>
              <a:ext uri="{FF2B5EF4-FFF2-40B4-BE49-F238E27FC236}">
                <a16:creationId xmlns:a16="http://schemas.microsoft.com/office/drawing/2014/main" xmlns="" id="{724CF24E-AF5C-3042-98A3-2A9FB952AD5C}"/>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367089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0B72B2-07A1-0D4F-BB40-1B6CBAADA174}"/>
              </a:ext>
            </a:extLst>
          </p:cNvPr>
          <p:cNvSpPr>
            <a:spLocks noGrp="1"/>
          </p:cNvSpPr>
          <p:nvPr>
            <p:ph type="title"/>
          </p:nvPr>
        </p:nvSpPr>
        <p:spPr>
          <a:xfrm>
            <a:off x="1730000" y="0"/>
            <a:ext cx="9385200" cy="974361"/>
          </a:xfrm>
        </p:spPr>
        <p:txBody>
          <a:bodyPr/>
          <a:lstStyle/>
          <a:p>
            <a:pPr algn="ctr">
              <a:buNone/>
            </a:pPr>
            <a:r>
              <a:rPr lang="es-EC" b="1" dirty="0">
                <a:solidFill>
                  <a:schemeClr val="tx1"/>
                </a:solidFill>
              </a:rPr>
              <a:t>CAPITULO IV</a:t>
            </a:r>
            <a:endParaRPr lang="es-EC" b="1" dirty="0"/>
          </a:p>
        </p:txBody>
      </p:sp>
      <p:sp>
        <p:nvSpPr>
          <p:cNvPr id="3" name="Marcador de texto 2">
            <a:extLst>
              <a:ext uri="{FF2B5EF4-FFF2-40B4-BE49-F238E27FC236}">
                <a16:creationId xmlns:a16="http://schemas.microsoft.com/office/drawing/2014/main" xmlns="" id="{C088FEA3-5D94-7141-B990-588C8D13FC09}"/>
              </a:ext>
            </a:extLst>
          </p:cNvPr>
          <p:cNvSpPr>
            <a:spLocks noGrp="1"/>
          </p:cNvSpPr>
          <p:nvPr>
            <p:ph type="body" idx="1"/>
          </p:nvPr>
        </p:nvSpPr>
        <p:spPr/>
        <p:txBody>
          <a:bodyPr/>
          <a:lstStyle/>
          <a:p>
            <a:pPr marL="139700" indent="0">
              <a:lnSpc>
                <a:spcPct val="150000"/>
              </a:lnSpc>
              <a:buNone/>
            </a:pPr>
            <a:r>
              <a:rPr lang="es-EC" b="1" dirty="0"/>
              <a:t>Desarrollo de los objetivos </a:t>
            </a:r>
          </a:p>
          <a:p>
            <a:pPr marL="139700" indent="0">
              <a:lnSpc>
                <a:spcPct val="150000"/>
              </a:lnSpc>
              <a:buNone/>
            </a:pPr>
            <a:r>
              <a:rPr lang="es-EC" b="1" dirty="0"/>
              <a:t>Objetivo 1</a:t>
            </a:r>
          </a:p>
          <a:p>
            <a:pPr marL="139700" indent="0">
              <a:lnSpc>
                <a:spcPct val="150000"/>
              </a:lnSpc>
              <a:buNone/>
            </a:pPr>
            <a:r>
              <a:rPr lang="es-EC" b="1" dirty="0"/>
              <a:t>Analizar la ejecución presupuestaria mediante información suministrada por la Direcciónn de Finanzas de la Fuerza Terrestre, para las unidades militares en el año fiscal 2020.</a:t>
            </a:r>
            <a:endParaRPr lang="es-EC" sz="2000" dirty="0"/>
          </a:p>
          <a:p>
            <a:pPr algn="just">
              <a:lnSpc>
                <a:spcPct val="150000"/>
              </a:lnSpc>
            </a:pPr>
            <a:r>
              <a:rPr lang="es-EC" sz="2000" dirty="0"/>
              <a:t>La gestión financiera institucional se ejecuta con estricto apego a la normatividad pública vigente. Los recursos asignados son aprovechados al máximo para mantener el bienestar de sus integrantes, sostener la capacidad operativa y cumplir eficientemente la misión encomendada.</a:t>
            </a:r>
          </a:p>
          <a:p>
            <a:pPr algn="just">
              <a:lnSpc>
                <a:spcPct val="150000"/>
              </a:lnSpc>
            </a:pPr>
            <a:r>
              <a:rPr lang="es-EC" sz="2000" dirty="0"/>
              <a:t>Desde enero hasta el 30 de diciembre de 2020, el presupuesto a nivel institucional se ejecutó a través de las 49 EODS, todas se encuentran legalmente constituidas, con una estructura orgánica estandarizada y aplicando oportunamente la normativa dispuesta para el sector público.</a:t>
            </a:r>
          </a:p>
          <a:p>
            <a:endParaRPr lang="es-EC" dirty="0"/>
          </a:p>
        </p:txBody>
      </p:sp>
      <p:pic>
        <p:nvPicPr>
          <p:cNvPr id="4" name="Imagen 3">
            <a:extLst>
              <a:ext uri="{FF2B5EF4-FFF2-40B4-BE49-F238E27FC236}">
                <a16:creationId xmlns:a16="http://schemas.microsoft.com/office/drawing/2014/main" xmlns="" id="{C0A7824D-425A-404F-9DD2-2926BAB251DD}"/>
              </a:ext>
            </a:extLst>
          </p:cNvPr>
          <p:cNvPicPr>
            <a:picLocks noChangeAspect="1"/>
          </p:cNvPicPr>
          <p:nvPr/>
        </p:nvPicPr>
        <p:blipFill>
          <a:blip r:embed="rId2"/>
          <a:stretch>
            <a:fillRect/>
          </a:stretch>
        </p:blipFill>
        <p:spPr>
          <a:xfrm>
            <a:off x="1" y="0"/>
            <a:ext cx="1575965" cy="1387110"/>
          </a:xfrm>
          <a:prstGeom prst="rect">
            <a:avLst/>
          </a:prstGeom>
        </p:spPr>
      </p:pic>
    </p:spTree>
    <p:extLst>
      <p:ext uri="{BB962C8B-B14F-4D97-AF65-F5344CB8AC3E}">
        <p14:creationId xmlns:p14="http://schemas.microsoft.com/office/powerpoint/2010/main" val="129027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CFC25D-B812-0D4B-A67A-F71B29513C57}"/>
              </a:ext>
            </a:extLst>
          </p:cNvPr>
          <p:cNvSpPr>
            <a:spLocks noGrp="1"/>
          </p:cNvSpPr>
          <p:nvPr>
            <p:ph type="title"/>
          </p:nvPr>
        </p:nvSpPr>
        <p:spPr>
          <a:xfrm>
            <a:off x="1730000" y="525000"/>
            <a:ext cx="9385200" cy="1218800"/>
          </a:xfrm>
        </p:spPr>
        <p:txBody>
          <a:bodyPr/>
          <a:lstStyle/>
          <a:p>
            <a:pPr>
              <a:buNone/>
            </a:pPr>
            <a:r>
              <a:rPr lang="es-EC" sz="2000" b="1" dirty="0"/>
              <a:t>Objetivo 2</a:t>
            </a:r>
            <a:br>
              <a:rPr lang="es-EC" sz="2000" b="1" dirty="0"/>
            </a:br>
            <a:r>
              <a:rPr lang="es-EC" sz="2000" b="1" dirty="0"/>
              <a:t>Determinar las debilidades y fortalezas de la gestión financiera de la Fuerza Terrestre.</a:t>
            </a:r>
            <a:br>
              <a:rPr lang="es-EC" sz="2000" b="1" dirty="0"/>
            </a:br>
            <a:r>
              <a:rPr lang="es-EC" sz="2000" b="1" dirty="0"/>
              <a:t>Matriz de resumen FODA </a:t>
            </a:r>
            <a:r>
              <a:rPr lang="es-EC" b="1" dirty="0"/>
              <a:t/>
            </a:r>
            <a:br>
              <a:rPr lang="es-EC" b="1" dirty="0"/>
            </a:br>
            <a:endParaRPr lang="es-EC" dirty="0"/>
          </a:p>
        </p:txBody>
      </p:sp>
      <p:pic>
        <p:nvPicPr>
          <p:cNvPr id="4" name="Imagen 3">
            <a:extLst>
              <a:ext uri="{FF2B5EF4-FFF2-40B4-BE49-F238E27FC236}">
                <a16:creationId xmlns:a16="http://schemas.microsoft.com/office/drawing/2014/main" xmlns="" id="{AF0702F6-8892-8342-AF9B-C82D5991C544}"/>
              </a:ext>
            </a:extLst>
          </p:cNvPr>
          <p:cNvPicPr>
            <a:picLocks noChangeAspect="1"/>
          </p:cNvPicPr>
          <p:nvPr/>
        </p:nvPicPr>
        <p:blipFill>
          <a:blip r:embed="rId2"/>
          <a:stretch>
            <a:fillRect/>
          </a:stretch>
        </p:blipFill>
        <p:spPr>
          <a:xfrm>
            <a:off x="1" y="0"/>
            <a:ext cx="1575965" cy="1387110"/>
          </a:xfrm>
          <a:prstGeom prst="rect">
            <a:avLst/>
          </a:prstGeom>
        </p:spPr>
      </p:pic>
      <p:pic>
        <p:nvPicPr>
          <p:cNvPr id="6" name="Imagen 5">
            <a:extLst>
              <a:ext uri="{FF2B5EF4-FFF2-40B4-BE49-F238E27FC236}">
                <a16:creationId xmlns:a16="http://schemas.microsoft.com/office/drawing/2014/main" xmlns="" id="{05349305-48A7-4543-BB2A-81C493ED1C4F}"/>
              </a:ext>
            </a:extLst>
          </p:cNvPr>
          <p:cNvPicPr>
            <a:picLocks noChangeAspect="1"/>
          </p:cNvPicPr>
          <p:nvPr/>
        </p:nvPicPr>
        <p:blipFill>
          <a:blip r:embed="rId3"/>
          <a:stretch>
            <a:fillRect/>
          </a:stretch>
        </p:blipFill>
        <p:spPr>
          <a:xfrm>
            <a:off x="4901782" y="878690"/>
            <a:ext cx="6213418" cy="5979310"/>
          </a:xfrm>
          <a:prstGeom prst="rect">
            <a:avLst/>
          </a:prstGeom>
        </p:spPr>
      </p:pic>
    </p:spTree>
    <p:extLst>
      <p:ext uri="{BB962C8B-B14F-4D97-AF65-F5344CB8AC3E}">
        <p14:creationId xmlns:p14="http://schemas.microsoft.com/office/powerpoint/2010/main" val="930225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8E4ADF-C717-CC46-9B81-FF74FFC77FC1}"/>
              </a:ext>
            </a:extLst>
          </p:cNvPr>
          <p:cNvSpPr>
            <a:spLocks noGrp="1"/>
          </p:cNvSpPr>
          <p:nvPr>
            <p:ph type="title"/>
          </p:nvPr>
        </p:nvSpPr>
        <p:spPr/>
        <p:txBody>
          <a:bodyPr/>
          <a:lstStyle/>
          <a:p>
            <a:r>
              <a:rPr lang="es-EC" sz="2000" b="1" dirty="0"/>
              <a:t>Objetivo 3</a:t>
            </a:r>
            <a:br>
              <a:rPr lang="es-EC" sz="2000" b="1" dirty="0"/>
            </a:br>
            <a:r>
              <a:rPr lang="es-EC" sz="2000" b="1" dirty="0"/>
              <a:t>Aplicar el Teorema de Bayes para determinar la probabilidad de que las 13 EODS correspondiente a las Brigadas de Fuerza Terrestre cuya ejecución se encuentra alrededor del 85% ejecuten un porcentaje superior al 90 % con un nivel de confianza del 99%.</a:t>
            </a:r>
            <a:br>
              <a:rPr lang="es-EC" sz="2000" b="1" dirty="0"/>
            </a:br>
            <a:endParaRPr lang="es-EC" sz="2000" dirty="0"/>
          </a:p>
        </p:txBody>
      </p:sp>
      <p:sp>
        <p:nvSpPr>
          <p:cNvPr id="3" name="Marcador de texto 2">
            <a:extLst>
              <a:ext uri="{FF2B5EF4-FFF2-40B4-BE49-F238E27FC236}">
                <a16:creationId xmlns:a16="http://schemas.microsoft.com/office/drawing/2014/main" xmlns="" id="{CAF98E3B-507E-934D-8FFF-AEADCF1E881B}"/>
              </a:ext>
            </a:extLst>
          </p:cNvPr>
          <p:cNvSpPr>
            <a:spLocks noGrp="1"/>
          </p:cNvSpPr>
          <p:nvPr>
            <p:ph type="body" idx="1"/>
          </p:nvPr>
        </p:nvSpPr>
        <p:spPr>
          <a:xfrm>
            <a:off x="1575965" y="3486985"/>
            <a:ext cx="4584991" cy="1472191"/>
          </a:xfrm>
        </p:spPr>
        <p:txBody>
          <a:bodyPr/>
          <a:lstStyle/>
          <a:p>
            <a:pPr marL="139700" indent="0" algn="just">
              <a:buNone/>
            </a:pPr>
            <a:r>
              <a:rPr lang="es-EC" dirty="0"/>
              <a:t>En el periodo fiscal 2020 las Unidades Divisiones alcanzó una ejecución presupuestaria de 92,16%, y las Unidades Brigadas que corresponde al 89,66%. Calcular la probabilidad de que completando en su mayoria el orgánico estructural de las Unididaes Financieras de las divisiones,  incrementen </a:t>
            </a:r>
            <a:r>
              <a:rPr lang="es-EC" dirty="0">
                <a:sym typeface="Symbol" pitchFamily="2" charset="2"/>
              </a:rPr>
              <a:t></a:t>
            </a:r>
            <a:r>
              <a:rPr lang="es-EC" dirty="0"/>
              <a:t> 95% de ejecución presupuestaria para el siguiente periodo fiscal.</a:t>
            </a:r>
          </a:p>
          <a:p>
            <a:endParaRPr lang="es-EC" dirty="0"/>
          </a:p>
        </p:txBody>
      </p:sp>
      <p:pic>
        <p:nvPicPr>
          <p:cNvPr id="5" name="Imagen 4">
            <a:extLst>
              <a:ext uri="{FF2B5EF4-FFF2-40B4-BE49-F238E27FC236}">
                <a16:creationId xmlns:a16="http://schemas.microsoft.com/office/drawing/2014/main" xmlns="" id="{1E0306F9-7080-7C42-B1EF-BBF179F0A03C}"/>
              </a:ext>
            </a:extLst>
          </p:cNvPr>
          <p:cNvPicPr>
            <a:picLocks noChangeAspect="1"/>
          </p:cNvPicPr>
          <p:nvPr/>
        </p:nvPicPr>
        <p:blipFill>
          <a:blip r:embed="rId2"/>
          <a:stretch>
            <a:fillRect/>
          </a:stretch>
        </p:blipFill>
        <p:spPr>
          <a:xfrm>
            <a:off x="1" y="0"/>
            <a:ext cx="1575965" cy="1387110"/>
          </a:xfrm>
          <a:prstGeom prst="rect">
            <a:avLst/>
          </a:prstGeom>
        </p:spPr>
      </p:pic>
      <p:pic>
        <p:nvPicPr>
          <p:cNvPr id="6" name="Imagen 5">
            <a:extLst>
              <a:ext uri="{FF2B5EF4-FFF2-40B4-BE49-F238E27FC236}">
                <a16:creationId xmlns:a16="http://schemas.microsoft.com/office/drawing/2014/main" xmlns="" id="{C9C6C5D9-6E15-0E48-A8AE-F93FCC3E4361}"/>
              </a:ext>
            </a:extLst>
          </p:cNvPr>
          <p:cNvPicPr>
            <a:picLocks noChangeAspect="1"/>
          </p:cNvPicPr>
          <p:nvPr/>
        </p:nvPicPr>
        <p:blipFill>
          <a:blip r:embed="rId3"/>
          <a:stretch>
            <a:fillRect/>
          </a:stretch>
        </p:blipFill>
        <p:spPr>
          <a:xfrm>
            <a:off x="6595672" y="1481203"/>
            <a:ext cx="5202173" cy="5221159"/>
          </a:xfrm>
          <a:prstGeom prst="rect">
            <a:avLst/>
          </a:prstGeom>
        </p:spPr>
      </p:pic>
    </p:spTree>
    <p:extLst>
      <p:ext uri="{BB962C8B-B14F-4D97-AF65-F5344CB8AC3E}">
        <p14:creationId xmlns:p14="http://schemas.microsoft.com/office/powerpoint/2010/main" val="2663228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3C08CE-4919-0A43-A207-D88E5D2825DC}"/>
              </a:ext>
            </a:extLst>
          </p:cNvPr>
          <p:cNvSpPr>
            <a:spLocks noGrp="1"/>
          </p:cNvSpPr>
          <p:nvPr>
            <p:ph type="title"/>
          </p:nvPr>
        </p:nvSpPr>
        <p:spPr/>
        <p:txBody>
          <a:bodyPr/>
          <a:lstStyle/>
          <a:p>
            <a:endParaRPr lang="es-EC"/>
          </a:p>
        </p:txBody>
      </p:sp>
      <p:pic>
        <p:nvPicPr>
          <p:cNvPr id="4" name="Imagen 3">
            <a:extLst>
              <a:ext uri="{FF2B5EF4-FFF2-40B4-BE49-F238E27FC236}">
                <a16:creationId xmlns:a16="http://schemas.microsoft.com/office/drawing/2014/main" xmlns="" id="{79E41693-016E-E641-8166-0784A8B51BA7}"/>
              </a:ext>
            </a:extLst>
          </p:cNvPr>
          <p:cNvPicPr>
            <a:picLocks noChangeAspect="1"/>
          </p:cNvPicPr>
          <p:nvPr/>
        </p:nvPicPr>
        <p:blipFill>
          <a:blip r:embed="rId2"/>
          <a:stretch>
            <a:fillRect/>
          </a:stretch>
        </p:blipFill>
        <p:spPr>
          <a:xfrm>
            <a:off x="2838450" y="15450"/>
            <a:ext cx="6500422" cy="6842549"/>
          </a:xfrm>
          <a:prstGeom prst="rect">
            <a:avLst/>
          </a:prstGeom>
        </p:spPr>
      </p:pic>
      <p:pic>
        <p:nvPicPr>
          <p:cNvPr id="5" name="Imagen 4">
            <a:extLst>
              <a:ext uri="{FF2B5EF4-FFF2-40B4-BE49-F238E27FC236}">
                <a16:creationId xmlns:a16="http://schemas.microsoft.com/office/drawing/2014/main" xmlns="" id="{9D810791-E246-E642-9056-D5D809398F31}"/>
              </a:ext>
            </a:extLst>
          </p:cNvPr>
          <p:cNvPicPr>
            <a:picLocks noChangeAspect="1"/>
          </p:cNvPicPr>
          <p:nvPr/>
        </p:nvPicPr>
        <p:blipFill>
          <a:blip r:embed="rId3"/>
          <a:stretch>
            <a:fillRect/>
          </a:stretch>
        </p:blipFill>
        <p:spPr>
          <a:xfrm>
            <a:off x="1" y="0"/>
            <a:ext cx="1575965" cy="1387110"/>
          </a:xfrm>
          <a:prstGeom prst="rect">
            <a:avLst/>
          </a:prstGeom>
        </p:spPr>
      </p:pic>
    </p:spTree>
    <p:extLst>
      <p:ext uri="{BB962C8B-B14F-4D97-AF65-F5344CB8AC3E}">
        <p14:creationId xmlns:p14="http://schemas.microsoft.com/office/powerpoint/2010/main" val="429256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752E1B-58C9-0E47-A4D8-FA77AA4BDE0A}"/>
              </a:ext>
            </a:extLst>
          </p:cNvPr>
          <p:cNvSpPr>
            <a:spLocks noGrp="1"/>
          </p:cNvSpPr>
          <p:nvPr>
            <p:ph type="title"/>
          </p:nvPr>
        </p:nvSpPr>
        <p:spPr/>
        <p:txBody>
          <a:bodyPr/>
          <a:lstStyle/>
          <a:p>
            <a:pPr algn="ctr"/>
            <a:r>
              <a:rPr lang="es-EC" sz="2800" b="1" dirty="0">
                <a:solidFill>
                  <a:schemeClr val="tx1"/>
                </a:solidFill>
              </a:rPr>
              <a:t/>
            </a:r>
            <a:br>
              <a:rPr lang="es-EC" sz="2800" b="1" dirty="0">
                <a:solidFill>
                  <a:schemeClr val="tx1"/>
                </a:solidFill>
              </a:rPr>
            </a:br>
            <a:r>
              <a:rPr lang="es-EC" sz="2800" b="1" dirty="0">
                <a:solidFill>
                  <a:schemeClr val="tx1"/>
                </a:solidFill>
              </a:rPr>
              <a:t>CAPITULO IV</a:t>
            </a:r>
            <a:r>
              <a:rPr lang="es-EC" sz="6600" b="1" dirty="0">
                <a:solidFill>
                  <a:schemeClr val="tx1"/>
                </a:solidFill>
              </a:rPr>
              <a:t/>
            </a:r>
            <a:br>
              <a:rPr lang="es-EC" sz="6600" b="1" dirty="0">
                <a:solidFill>
                  <a:schemeClr val="tx1"/>
                </a:solidFill>
              </a:rPr>
            </a:br>
            <a:r>
              <a:rPr lang="es-EC" sz="2400" b="1" i="0" dirty="0">
                <a:solidFill>
                  <a:schemeClr val="tx1"/>
                </a:solidFill>
              </a:rPr>
              <a:t>CONCLUSIONES Y RECOMENDACIONES </a:t>
            </a:r>
            <a:endParaRPr lang="es-EC" b="1" dirty="0"/>
          </a:p>
        </p:txBody>
      </p:sp>
      <p:sp>
        <p:nvSpPr>
          <p:cNvPr id="7" name="Marcador de texto 6">
            <a:extLst>
              <a:ext uri="{FF2B5EF4-FFF2-40B4-BE49-F238E27FC236}">
                <a16:creationId xmlns:a16="http://schemas.microsoft.com/office/drawing/2014/main" xmlns="" id="{F7DEAD9B-1CA8-3D4C-A174-06226D107C7F}"/>
              </a:ext>
            </a:extLst>
          </p:cNvPr>
          <p:cNvSpPr>
            <a:spLocks noGrp="1"/>
          </p:cNvSpPr>
          <p:nvPr>
            <p:ph type="body" idx="1"/>
          </p:nvPr>
        </p:nvSpPr>
        <p:spPr/>
        <p:txBody>
          <a:bodyPr/>
          <a:lstStyle/>
          <a:p>
            <a:pPr>
              <a:lnSpc>
                <a:spcPct val="150000"/>
              </a:lnSpc>
            </a:pPr>
            <a:r>
              <a:rPr lang="es-EC" dirty="0"/>
              <a:t>Una vez procesada la información en las encuestas, para la presente investigación se determina las siguientes conclusiones:</a:t>
            </a:r>
          </a:p>
          <a:p>
            <a:pPr lvl="0">
              <a:lnSpc>
                <a:spcPct val="150000"/>
              </a:lnSpc>
            </a:pPr>
            <a:r>
              <a:rPr lang="es-EC" dirty="0"/>
              <a:t>Se realizó el análisis y evaluación de gestión de las entidades operativas desconcentradas (EOD´s) a nivel fuerza terrestre para determinar la eficiencia en la ejecución presupuestarias de las unidades militares durante el ejercicio fiscal 2020, enmarcadas en la normativa financiera vigente. </a:t>
            </a:r>
          </a:p>
          <a:p>
            <a:pPr lvl="0">
              <a:lnSpc>
                <a:spcPct val="150000"/>
              </a:lnSpc>
            </a:pPr>
            <a:r>
              <a:rPr lang="es-EC" dirty="0"/>
              <a:t>La ejecución presupuestaria para el año 2020 es del 94,31%, por lo que se acepta la hipótesis de que la gestión financiera cumplió los lineamientos en la normativa vigente .</a:t>
            </a:r>
          </a:p>
          <a:p>
            <a:pPr lvl="0">
              <a:lnSpc>
                <a:spcPct val="150000"/>
              </a:lnSpc>
            </a:pPr>
            <a:r>
              <a:rPr lang="es-EC" dirty="0"/>
              <a:t>Las estructuras organizacionales de las unidades financieras (EOD´s) de la Fuerza Terrestre, se encuentren de acuerdo con la normativa financiera vigente.</a:t>
            </a:r>
          </a:p>
        </p:txBody>
      </p:sp>
      <p:pic>
        <p:nvPicPr>
          <p:cNvPr id="8" name="Imagen 7">
            <a:extLst>
              <a:ext uri="{FF2B5EF4-FFF2-40B4-BE49-F238E27FC236}">
                <a16:creationId xmlns:a16="http://schemas.microsoft.com/office/drawing/2014/main" xmlns="" id="{3105ECD0-DE9F-4C4B-8331-B2DBEC52E9D7}"/>
              </a:ext>
            </a:extLst>
          </p:cNvPr>
          <p:cNvPicPr>
            <a:picLocks noChangeAspect="1"/>
          </p:cNvPicPr>
          <p:nvPr/>
        </p:nvPicPr>
        <p:blipFill>
          <a:blip r:embed="rId2"/>
          <a:stretch>
            <a:fillRect/>
          </a:stretch>
        </p:blipFill>
        <p:spPr>
          <a:xfrm>
            <a:off x="1" y="0"/>
            <a:ext cx="1575965" cy="1387110"/>
          </a:xfrm>
          <a:prstGeom prst="rect">
            <a:avLst/>
          </a:prstGeom>
        </p:spPr>
      </p:pic>
    </p:spTree>
    <p:extLst>
      <p:ext uri="{BB962C8B-B14F-4D97-AF65-F5344CB8AC3E}">
        <p14:creationId xmlns:p14="http://schemas.microsoft.com/office/powerpoint/2010/main" val="3342418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E1E380-5A52-424D-92BD-5B22E18FF8C3}"/>
              </a:ext>
            </a:extLst>
          </p:cNvPr>
          <p:cNvSpPr>
            <a:spLocks noGrp="1"/>
          </p:cNvSpPr>
          <p:nvPr>
            <p:ph type="title"/>
          </p:nvPr>
        </p:nvSpPr>
        <p:spPr/>
        <p:txBody>
          <a:bodyPr/>
          <a:lstStyle/>
          <a:p>
            <a:pPr algn="ctr">
              <a:buNone/>
            </a:pPr>
            <a:r>
              <a:rPr lang="es-EC" sz="2800" b="1" dirty="0">
                <a:solidFill>
                  <a:schemeClr val="tx1"/>
                </a:solidFill>
              </a:rPr>
              <a:t>CAPITULO IV</a:t>
            </a:r>
            <a:br>
              <a:rPr lang="es-EC" sz="2800" b="1" dirty="0">
                <a:solidFill>
                  <a:schemeClr val="tx1"/>
                </a:solidFill>
              </a:rPr>
            </a:br>
            <a:r>
              <a:rPr lang="es-EC" sz="2800" b="1" dirty="0">
                <a:solidFill>
                  <a:schemeClr val="tx1"/>
                </a:solidFill>
              </a:rPr>
              <a:t>CONCLUSIONES Y RECOMENDACIONES </a:t>
            </a:r>
            <a:endParaRPr lang="es-EC" sz="2800" dirty="0"/>
          </a:p>
        </p:txBody>
      </p:sp>
      <p:sp>
        <p:nvSpPr>
          <p:cNvPr id="3" name="Marcador de texto 2">
            <a:extLst>
              <a:ext uri="{FF2B5EF4-FFF2-40B4-BE49-F238E27FC236}">
                <a16:creationId xmlns:a16="http://schemas.microsoft.com/office/drawing/2014/main" xmlns="" id="{A37F636A-BEFB-BF49-9359-CF7E9B0CEF9D}"/>
              </a:ext>
            </a:extLst>
          </p:cNvPr>
          <p:cNvSpPr>
            <a:spLocks noGrp="1"/>
          </p:cNvSpPr>
          <p:nvPr>
            <p:ph type="body" idx="1"/>
          </p:nvPr>
        </p:nvSpPr>
        <p:spPr/>
        <p:txBody>
          <a:bodyPr/>
          <a:lstStyle/>
          <a:p>
            <a:pPr lvl="0">
              <a:lnSpc>
                <a:spcPct val="150000"/>
              </a:lnSpc>
            </a:pPr>
            <a:r>
              <a:rPr lang="es-EC" dirty="0"/>
              <a:t>Completar en el mayor nivel posible los orgánicos numéricos en las Unidades Financieras con personal militar de acuerdo con el perfil profesional en cada cargo.</a:t>
            </a:r>
          </a:p>
          <a:p>
            <a:pPr lvl="0">
              <a:lnSpc>
                <a:spcPct val="150000"/>
              </a:lnSpc>
            </a:pPr>
            <a:r>
              <a:rPr lang="es-EC" dirty="0"/>
              <a:t>Estandarizar matrices de cumplimiento de ejecución presupuestaria en todas las unidades financieras de la Fuerza Terrestre, a fin de establecer relación directa entre la ejecución y la calidad del gasto que se realiza.</a:t>
            </a:r>
          </a:p>
          <a:p>
            <a:pPr lvl="0">
              <a:lnSpc>
                <a:spcPct val="150000"/>
              </a:lnSpc>
            </a:pPr>
            <a:r>
              <a:rPr lang="es-EC" dirty="0"/>
              <a:t>Considerar la capacitación permanente del personal militar y civil para elevar el desempeño financiero de las diferentes unidades financieras (EOD´s) y ordenadores de gastos de las unidades militares del ejército, de manera semestral especialmente en compras públicas, manejo administrativo, COPLAFIP, control interno y de bienes </a:t>
            </a:r>
          </a:p>
          <a:p>
            <a:endParaRPr lang="es-EC" dirty="0"/>
          </a:p>
        </p:txBody>
      </p:sp>
    </p:spTree>
    <p:extLst>
      <p:ext uri="{BB962C8B-B14F-4D97-AF65-F5344CB8AC3E}">
        <p14:creationId xmlns:p14="http://schemas.microsoft.com/office/powerpoint/2010/main" val="26806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2829557" y="32690"/>
            <a:ext cx="6834058" cy="685912"/>
          </a:xfrm>
        </p:spPr>
        <p:txBody>
          <a:bodyPr/>
          <a:lstStyle/>
          <a:p>
            <a:pPr algn="l"/>
            <a:r>
              <a:rPr lang="es-EC" sz="3600" dirty="0">
                <a:solidFill>
                  <a:schemeClr val="tx1"/>
                </a:solidFill>
                <a:latin typeface="+mn-lt"/>
              </a:rPr>
              <a:t>GRACIAS POR LA ATENCIÓN PRESTADA </a:t>
            </a:r>
          </a:p>
        </p:txBody>
      </p:sp>
      <p:sp>
        <p:nvSpPr>
          <p:cNvPr id="3" name="Rectángulo 2"/>
          <p:cNvSpPr/>
          <p:nvPr/>
        </p:nvSpPr>
        <p:spPr>
          <a:xfrm>
            <a:off x="1335314" y="1485904"/>
            <a:ext cx="10609943" cy="560410"/>
          </a:xfrm>
          <a:prstGeom prst="rect">
            <a:avLst/>
          </a:prstGeom>
        </p:spPr>
        <p:txBody>
          <a:bodyPr wrap="square">
            <a:spAutoFit/>
          </a:bodyPr>
          <a:lstStyle/>
          <a:p>
            <a:pPr indent="457200">
              <a:lnSpc>
                <a:spcPct val="200000"/>
              </a:lnSpc>
              <a:spcAft>
                <a:spcPts val="800"/>
              </a:spcAft>
            </a:pPr>
            <a:endParaRPr lang="es-EC" dirty="0">
              <a:latin typeface="Arial" panose="020B0604020202020204" pitchFamily="34" charset="0"/>
              <a:ea typeface="Calibri" panose="020F0502020204030204" pitchFamily="34" charset="0"/>
            </a:endParaRPr>
          </a:p>
        </p:txBody>
      </p:sp>
      <p:pic>
        <p:nvPicPr>
          <p:cNvPr id="1026" name="Picture 2" descr="La UNIR y la ESPE refuerzan lazos institucionales para colaborar en  proyectos de investigación | UN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061" y="945993"/>
            <a:ext cx="8586098" cy="4966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xmlns="" id="{30A3AFE7-17E9-3945-AE26-2E50633BE367}"/>
              </a:ext>
            </a:extLst>
          </p:cNvPr>
          <p:cNvPicPr>
            <a:picLocks noChangeAspect="1"/>
          </p:cNvPicPr>
          <p:nvPr/>
        </p:nvPicPr>
        <p:blipFill>
          <a:blip r:embed="rId4"/>
          <a:stretch>
            <a:fillRect/>
          </a:stretch>
        </p:blipFill>
        <p:spPr>
          <a:xfrm>
            <a:off x="1" y="0"/>
            <a:ext cx="1575965" cy="1387110"/>
          </a:xfrm>
          <a:prstGeom prst="rect">
            <a:avLst/>
          </a:prstGeom>
        </p:spPr>
      </p:pic>
    </p:spTree>
    <p:extLst>
      <p:ext uri="{BB962C8B-B14F-4D97-AF65-F5344CB8AC3E}">
        <p14:creationId xmlns:p14="http://schemas.microsoft.com/office/powerpoint/2010/main" val="56598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656799" y="88710"/>
            <a:ext cx="9925600" cy="685912"/>
          </a:xfrm>
        </p:spPr>
        <p:txBody>
          <a:bodyPr/>
          <a:lstStyle/>
          <a:p>
            <a:pPr algn="ctr"/>
            <a:r>
              <a:rPr lang="es-EC" sz="3600" dirty="0">
                <a:solidFill>
                  <a:schemeClr val="tx1"/>
                </a:solidFill>
                <a:latin typeface="+mn-lt"/>
              </a:rPr>
              <a:t>ANTECEDENTES </a:t>
            </a:r>
          </a:p>
        </p:txBody>
      </p:sp>
      <p:sp>
        <p:nvSpPr>
          <p:cNvPr id="3" name="2 Rectángulo"/>
          <p:cNvSpPr/>
          <p:nvPr/>
        </p:nvSpPr>
        <p:spPr>
          <a:xfrm>
            <a:off x="2267712" y="2008726"/>
            <a:ext cx="9032087" cy="2369880"/>
          </a:xfrm>
          <a:prstGeom prst="rect">
            <a:avLst/>
          </a:prstGeom>
        </p:spPr>
        <p:txBody>
          <a:bodyPr wrap="square">
            <a:spAutoFit/>
          </a:bodyPr>
          <a:lstStyle/>
          <a:p>
            <a:pPr algn="just"/>
            <a:r>
              <a:rPr lang="es-EC" sz="2000" dirty="0"/>
              <a:t>En cumplimiento al Acuerdo Ministerial N° 109 publicado en la Orden Ministerial N° 032 de fecha 01 de marzo de 2020, la Dirección Financiera elaboró el Instructivo FT-D.F-i-2020-02-INS PARA EL PROCESO DE UNIFICACIÓN DE LAS ENTIDADES OPERATIVAS DESCONCENTRADAS (EOD´s) PERTENECIENTES A LAS UNIDADES MILITARES DE LA FUERZA TERRESTRE, en donde se determinan las disposiciones generales y específicas para operacionalizar el proceso de unificación de las EOD´s.</a:t>
            </a:r>
            <a:r>
              <a:rPr lang="es-EC" sz="2800" dirty="0"/>
              <a:t> </a:t>
            </a:r>
          </a:p>
        </p:txBody>
      </p:sp>
      <p:sp>
        <p:nvSpPr>
          <p:cNvPr id="6" name="CuadroTexto 17">
            <a:extLst>
              <a:ext uri="{FF2B5EF4-FFF2-40B4-BE49-F238E27FC236}">
                <a16:creationId xmlns:a16="http://schemas.microsoft.com/office/drawing/2014/main" xmlns="" id="{2A8E26CF-D724-49A6-BCB6-BE9B49FAD009}"/>
              </a:ext>
            </a:extLst>
          </p:cNvPr>
          <p:cNvSpPr txBox="1"/>
          <p:nvPr/>
        </p:nvSpPr>
        <p:spPr>
          <a:xfrm>
            <a:off x="0" y="6290492"/>
            <a:ext cx="9405257" cy="923330"/>
          </a:xfrm>
          <a:prstGeom prst="rect">
            <a:avLst/>
          </a:prstGeom>
          <a:noFill/>
        </p:spPr>
        <p:txBody>
          <a:bodyPr wrap="square">
            <a:spAutoFit/>
          </a:bodyPr>
          <a:lstStyle/>
          <a:p>
            <a:pPr algn="l"/>
            <a:endParaRPr lang="en-US" b="0" i="0" dirty="0">
              <a:solidFill>
                <a:srgbClr val="0A0A0A"/>
              </a:solidFill>
              <a:effectLst/>
              <a:latin typeface="Merriweather Sans"/>
            </a:endParaRPr>
          </a:p>
          <a:p>
            <a:r>
              <a:rPr lang="en-US" b="0" i="0" dirty="0">
                <a:solidFill>
                  <a:srgbClr val="312C2D"/>
                </a:solidFill>
                <a:effectLst/>
                <a:latin typeface="Merriweather Sans"/>
              </a:rPr>
              <a:t/>
            </a:r>
            <a:br>
              <a:rPr lang="en-US" b="0" i="0" dirty="0">
                <a:solidFill>
                  <a:srgbClr val="312C2D"/>
                </a:solidFill>
                <a:effectLst/>
                <a:latin typeface="Merriweather Sans"/>
              </a:rPr>
            </a:br>
            <a:endParaRPr lang="x-none" dirty="0"/>
          </a:p>
        </p:txBody>
      </p:sp>
      <p:pic>
        <p:nvPicPr>
          <p:cNvPr id="7" name="Imagen 6">
            <a:extLst>
              <a:ext uri="{FF2B5EF4-FFF2-40B4-BE49-F238E27FC236}">
                <a16:creationId xmlns:a16="http://schemas.microsoft.com/office/drawing/2014/main" xmlns="" id="{34E78F5C-CF67-0848-8F18-915A8CC932EE}"/>
              </a:ext>
            </a:extLst>
          </p:cNvPr>
          <p:cNvPicPr>
            <a:picLocks noChangeAspect="1"/>
          </p:cNvPicPr>
          <p:nvPr/>
        </p:nvPicPr>
        <p:blipFill>
          <a:blip r:embed="rId3"/>
          <a:stretch>
            <a:fillRect/>
          </a:stretch>
        </p:blipFill>
        <p:spPr>
          <a:xfrm>
            <a:off x="1" y="0"/>
            <a:ext cx="1810512" cy="1593550"/>
          </a:xfrm>
          <a:prstGeom prst="rect">
            <a:avLst/>
          </a:prstGeom>
        </p:spPr>
      </p:pic>
      <p:sp>
        <p:nvSpPr>
          <p:cNvPr id="8" name="CuadroTexto 17">
            <a:extLst>
              <a:ext uri="{FF2B5EF4-FFF2-40B4-BE49-F238E27FC236}">
                <a16:creationId xmlns:a16="http://schemas.microsoft.com/office/drawing/2014/main" xmlns="" id="{0E95CD51-24B4-EA47-A215-26B8C1053EA8}"/>
              </a:ext>
            </a:extLst>
          </p:cNvPr>
          <p:cNvSpPr txBox="1"/>
          <p:nvPr/>
        </p:nvSpPr>
        <p:spPr>
          <a:xfrm>
            <a:off x="0" y="6396335"/>
            <a:ext cx="9405257" cy="923330"/>
          </a:xfrm>
          <a:prstGeom prst="rect">
            <a:avLst/>
          </a:prstGeom>
          <a:noFill/>
        </p:spPr>
        <p:txBody>
          <a:bodyPr wrap="square">
            <a:spAutoFit/>
          </a:bodyPr>
          <a:lstStyle/>
          <a:p>
            <a:pPr algn="l"/>
            <a:endParaRPr lang="en-US" b="0" i="0" dirty="0">
              <a:solidFill>
                <a:srgbClr val="0A0A0A"/>
              </a:solidFill>
              <a:effectLst/>
              <a:latin typeface="Merriweather Sans"/>
            </a:endParaRPr>
          </a:p>
          <a:p>
            <a:r>
              <a:rPr lang="en-US" b="0" i="0" dirty="0">
                <a:solidFill>
                  <a:srgbClr val="312C2D"/>
                </a:solidFill>
                <a:effectLst/>
                <a:latin typeface="Merriweather Sans"/>
              </a:rPr>
              <a:t/>
            </a:r>
            <a:br>
              <a:rPr lang="en-US" b="0" i="0" dirty="0">
                <a:solidFill>
                  <a:srgbClr val="312C2D"/>
                </a:solidFill>
                <a:effectLst/>
                <a:latin typeface="Merriweather Sans"/>
              </a:rPr>
            </a:br>
            <a:endParaRPr lang="x-none" dirty="0"/>
          </a:p>
        </p:txBody>
      </p:sp>
    </p:spTree>
    <p:extLst>
      <p:ext uri="{BB962C8B-B14F-4D97-AF65-F5344CB8AC3E}">
        <p14:creationId xmlns:p14="http://schemas.microsoft.com/office/powerpoint/2010/main" val="59920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E654DA-CCB3-D641-986E-B9D7605AF544}"/>
              </a:ext>
            </a:extLst>
          </p:cNvPr>
          <p:cNvSpPr>
            <a:spLocks noGrp="1"/>
          </p:cNvSpPr>
          <p:nvPr>
            <p:ph type="title"/>
          </p:nvPr>
        </p:nvSpPr>
        <p:spPr>
          <a:xfrm>
            <a:off x="2060364" y="493268"/>
            <a:ext cx="10363200" cy="1100282"/>
          </a:xfrm>
        </p:spPr>
        <p:txBody>
          <a:bodyPr/>
          <a:lstStyle/>
          <a:p>
            <a:r>
              <a:rPr lang="es-EC" sz="4800" dirty="0">
                <a:solidFill>
                  <a:schemeClr val="tx1"/>
                </a:solidFill>
              </a:rPr>
              <a:t>Planteamiento del problema </a:t>
            </a:r>
          </a:p>
        </p:txBody>
      </p:sp>
      <p:sp>
        <p:nvSpPr>
          <p:cNvPr id="8" name="Marcador de texto 7">
            <a:extLst>
              <a:ext uri="{FF2B5EF4-FFF2-40B4-BE49-F238E27FC236}">
                <a16:creationId xmlns:a16="http://schemas.microsoft.com/office/drawing/2014/main" xmlns="" id="{D9A1D22C-7B43-594F-9EB5-FBF37C8E4903}"/>
              </a:ext>
            </a:extLst>
          </p:cNvPr>
          <p:cNvSpPr>
            <a:spLocks noGrp="1"/>
          </p:cNvSpPr>
          <p:nvPr>
            <p:ph type="body" idx="1"/>
          </p:nvPr>
        </p:nvSpPr>
        <p:spPr>
          <a:xfrm>
            <a:off x="905257" y="2861742"/>
            <a:ext cx="10363200" cy="4189031"/>
          </a:xfrm>
        </p:spPr>
        <p:txBody>
          <a:bodyPr/>
          <a:lstStyle/>
          <a:p>
            <a:pPr algn="just">
              <a:lnSpc>
                <a:spcPct val="150000"/>
              </a:lnSpc>
            </a:pPr>
            <a:r>
              <a:rPr lang="es-EC" sz="2000" dirty="0">
                <a:solidFill>
                  <a:schemeClr val="tx1"/>
                </a:solidFill>
                <a:latin typeface="+mn-lt"/>
              </a:rPr>
              <a:t>La intención del estudio es conocer los factores que inciden en las entidades operativas desconcentradas (EOD´s) de las unidades militares para cumplir eficientemente con su ejecución presupuestaria, y mediante este análisis y evaluación de gestión determinar qué acciones son factibles y recomendaciones adoptar para mejorar la ejecución presupuestaria en los próximos años fiscales.</a:t>
            </a:r>
          </a:p>
          <a:p>
            <a:pPr algn="just">
              <a:lnSpc>
                <a:spcPct val="150000"/>
              </a:lnSpc>
            </a:pPr>
            <a:r>
              <a:rPr lang="es-EC" sz="2000" dirty="0">
                <a:solidFill>
                  <a:schemeClr val="tx1"/>
                </a:solidFill>
                <a:latin typeface="+mn-lt"/>
              </a:rPr>
              <a:t>De acuerdo con la información de la Dirección Financiera de la Fuerza Terrestre, en el que manifiesta que algunas unidades financieras (EOD´s) a nivel Ejército, no han logrado cumplir con las disposiciones de la normativa financiera vigente, así mismo tampoco el devengo del presupuesto proyectado para cada unidad militar, por lo que el Estado retiro dichos ingresos causando recortes en el presupuesto para el año 2021.</a:t>
            </a:r>
          </a:p>
          <a:p>
            <a:pPr algn="just"/>
            <a:endParaRPr lang="es-EC" dirty="0"/>
          </a:p>
        </p:txBody>
      </p:sp>
      <p:pic>
        <p:nvPicPr>
          <p:cNvPr id="7" name="Imagen 6">
            <a:extLst>
              <a:ext uri="{FF2B5EF4-FFF2-40B4-BE49-F238E27FC236}">
                <a16:creationId xmlns:a16="http://schemas.microsoft.com/office/drawing/2014/main" xmlns="" id="{D1510941-EAF9-8C41-B9CB-1593A2DFD597}"/>
              </a:ext>
            </a:extLst>
          </p:cNvPr>
          <p:cNvPicPr>
            <a:picLocks noChangeAspect="1"/>
          </p:cNvPicPr>
          <p:nvPr/>
        </p:nvPicPr>
        <p:blipFill>
          <a:blip r:embed="rId2"/>
          <a:stretch>
            <a:fillRect/>
          </a:stretch>
        </p:blipFill>
        <p:spPr>
          <a:xfrm>
            <a:off x="1" y="0"/>
            <a:ext cx="1810512" cy="1593550"/>
          </a:xfrm>
          <a:prstGeom prst="rect">
            <a:avLst/>
          </a:prstGeom>
        </p:spPr>
      </p:pic>
    </p:spTree>
    <p:extLst>
      <p:ext uri="{BB962C8B-B14F-4D97-AF65-F5344CB8AC3E}">
        <p14:creationId xmlns:p14="http://schemas.microsoft.com/office/powerpoint/2010/main" val="255598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401F69-79E3-704E-AAAD-69DE4C6D9031}"/>
              </a:ext>
            </a:extLst>
          </p:cNvPr>
          <p:cNvSpPr>
            <a:spLocks noGrp="1"/>
          </p:cNvSpPr>
          <p:nvPr>
            <p:ph type="title"/>
          </p:nvPr>
        </p:nvSpPr>
        <p:spPr/>
        <p:txBody>
          <a:bodyPr/>
          <a:lstStyle/>
          <a:p>
            <a:endParaRPr lang="es-EC"/>
          </a:p>
        </p:txBody>
      </p:sp>
      <p:sp>
        <p:nvSpPr>
          <p:cNvPr id="3" name="Marcador de texto 2">
            <a:extLst>
              <a:ext uri="{FF2B5EF4-FFF2-40B4-BE49-F238E27FC236}">
                <a16:creationId xmlns:a16="http://schemas.microsoft.com/office/drawing/2014/main" xmlns="" id="{D4D09591-F475-914C-8D3A-87AE19020EE9}"/>
              </a:ext>
            </a:extLst>
          </p:cNvPr>
          <p:cNvSpPr>
            <a:spLocks noGrp="1"/>
          </p:cNvSpPr>
          <p:nvPr>
            <p:ph type="body" idx="1"/>
          </p:nvPr>
        </p:nvSpPr>
        <p:spPr/>
        <p:txBody>
          <a:bodyPr/>
          <a:lstStyle/>
          <a:p>
            <a:endParaRPr lang="es-EC"/>
          </a:p>
        </p:txBody>
      </p:sp>
      <p:pic>
        <p:nvPicPr>
          <p:cNvPr id="5" name="Imagen 4">
            <a:extLst>
              <a:ext uri="{FF2B5EF4-FFF2-40B4-BE49-F238E27FC236}">
                <a16:creationId xmlns:a16="http://schemas.microsoft.com/office/drawing/2014/main" xmlns="" id="{FAC34FB6-C7B0-C744-BE71-479A6DB03F46}"/>
              </a:ext>
            </a:extLst>
          </p:cNvPr>
          <p:cNvPicPr>
            <a:picLocks noChangeAspect="1"/>
          </p:cNvPicPr>
          <p:nvPr/>
        </p:nvPicPr>
        <p:blipFill>
          <a:blip r:embed="rId2"/>
          <a:stretch>
            <a:fillRect/>
          </a:stretch>
        </p:blipFill>
        <p:spPr>
          <a:xfrm>
            <a:off x="0" y="178705"/>
            <a:ext cx="12192000" cy="6445857"/>
          </a:xfrm>
          <a:prstGeom prst="rect">
            <a:avLst/>
          </a:prstGeom>
        </p:spPr>
      </p:pic>
      <p:pic>
        <p:nvPicPr>
          <p:cNvPr id="4" name="Imagen 3">
            <a:extLst>
              <a:ext uri="{FF2B5EF4-FFF2-40B4-BE49-F238E27FC236}">
                <a16:creationId xmlns:a16="http://schemas.microsoft.com/office/drawing/2014/main" xmlns="" id="{B731C2DA-3F61-2E43-B6B5-C1B8C8AD6523}"/>
              </a:ext>
            </a:extLst>
          </p:cNvPr>
          <p:cNvPicPr>
            <a:picLocks noChangeAspect="1"/>
          </p:cNvPicPr>
          <p:nvPr/>
        </p:nvPicPr>
        <p:blipFill>
          <a:blip r:embed="rId3"/>
          <a:stretch>
            <a:fillRect/>
          </a:stretch>
        </p:blipFill>
        <p:spPr>
          <a:xfrm>
            <a:off x="10421028" y="206071"/>
            <a:ext cx="1810512" cy="1593550"/>
          </a:xfrm>
          <a:prstGeom prst="rect">
            <a:avLst/>
          </a:prstGeom>
        </p:spPr>
      </p:pic>
    </p:spTree>
    <p:extLst>
      <p:ext uri="{BB962C8B-B14F-4D97-AF65-F5344CB8AC3E}">
        <p14:creationId xmlns:p14="http://schemas.microsoft.com/office/powerpoint/2010/main" val="8263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C52F83-18F0-7C44-BAFA-0EC5D96CED56}"/>
              </a:ext>
            </a:extLst>
          </p:cNvPr>
          <p:cNvSpPr>
            <a:spLocks noGrp="1"/>
          </p:cNvSpPr>
          <p:nvPr>
            <p:ph type="title"/>
          </p:nvPr>
        </p:nvSpPr>
        <p:spPr/>
        <p:txBody>
          <a:bodyPr/>
          <a:lstStyle/>
          <a:p>
            <a:pPr algn="ctr"/>
            <a:r>
              <a:rPr lang="es-EC" dirty="0">
                <a:solidFill>
                  <a:schemeClr val="tx1"/>
                </a:solidFill>
              </a:rPr>
              <a:t>Justificación e importancia </a:t>
            </a:r>
          </a:p>
        </p:txBody>
      </p:sp>
      <p:sp>
        <p:nvSpPr>
          <p:cNvPr id="7" name="Rectángulo 6">
            <a:extLst>
              <a:ext uri="{FF2B5EF4-FFF2-40B4-BE49-F238E27FC236}">
                <a16:creationId xmlns:a16="http://schemas.microsoft.com/office/drawing/2014/main" xmlns="" id="{0D9A20EC-1E22-584F-9368-27AFC10F1FE7}"/>
              </a:ext>
            </a:extLst>
          </p:cNvPr>
          <p:cNvSpPr/>
          <p:nvPr/>
        </p:nvSpPr>
        <p:spPr>
          <a:xfrm>
            <a:off x="794479" y="378838"/>
            <a:ext cx="9893507" cy="4959691"/>
          </a:xfrm>
          <a:prstGeom prst="rect">
            <a:avLst/>
          </a:prstGeom>
        </p:spPr>
        <p:txBody>
          <a:bodyPr wrap="square">
            <a:spAutoFit/>
          </a:bodyPr>
          <a:lstStyle/>
          <a:p>
            <a:pPr indent="457200" algn="just">
              <a:lnSpc>
                <a:spcPct val="200000"/>
              </a:lnSpc>
              <a:spcAft>
                <a:spcPts val="0"/>
              </a:spcAft>
            </a:pPr>
            <a:endParaRPr lang="es-EC" sz="20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200000"/>
              </a:lnSpc>
              <a:spcAft>
                <a:spcPts val="0"/>
              </a:spcAft>
            </a:pPr>
            <a:endParaRPr lang="es-EC" sz="20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50000"/>
              </a:lnSpc>
              <a:spcAft>
                <a:spcPts val="0"/>
              </a:spcAft>
            </a:pPr>
            <a:r>
              <a:rPr lang="es-EC" sz="2000" dirty="0">
                <a:ea typeface="Times New Roman" panose="02020603050405020304" pitchFamily="18" charset="0"/>
                <a:cs typeface="Arial" panose="020B0604020202020204" pitchFamily="34" charset="0"/>
              </a:rPr>
              <a:t>La aplicación de controles permanentes y monitoreo continuo está enfocado en coadyuvar a que el ente rector de las Finanzas Públicas no retire el presupuesto no devengado y no comprometido en las unidades militares de la Fuerza Terrestre, así mismo, al no comprometer oportunamente el presupuesto, el Ministerio de Finanzas periódicamente recorta el presupuesto a la Fuerza Terrestre, sin embargo existen varios factores que inciden  en la ejecución presupuestaria, uno de ellos es la pandemia causada por el </a:t>
            </a:r>
            <a:r>
              <a:rPr lang="es-EC" sz="2000" i="1" dirty="0">
                <a:ea typeface="Times New Roman" panose="02020603050405020304" pitchFamily="18" charset="0"/>
                <a:cs typeface="Arial" panose="020B0604020202020204" pitchFamily="34" charset="0"/>
              </a:rPr>
              <a:t>SARS-CoV2 </a:t>
            </a:r>
            <a:r>
              <a:rPr lang="es-EC" sz="2000" dirty="0">
                <a:ea typeface="Times New Roman" panose="02020603050405020304" pitchFamily="18" charset="0"/>
                <a:cs typeface="Arial" panose="020B0604020202020204" pitchFamily="34" charset="0"/>
              </a:rPr>
              <a:t> que produjo afectación de manera global las economías.</a:t>
            </a:r>
            <a:endParaRPr lang="es-EC"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35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656799" y="731925"/>
            <a:ext cx="9925600" cy="685912"/>
          </a:xfrm>
        </p:spPr>
        <p:txBody>
          <a:bodyPr/>
          <a:lstStyle/>
          <a:p>
            <a:pPr algn="ctr"/>
            <a:r>
              <a:rPr lang="es-EC" sz="3600" dirty="0">
                <a:solidFill>
                  <a:schemeClr val="tx1"/>
                </a:solidFill>
                <a:latin typeface="+mn-lt"/>
              </a:rPr>
              <a:t>OBJETIVO GENERAL</a:t>
            </a:r>
          </a:p>
        </p:txBody>
      </p:sp>
      <p:sp>
        <p:nvSpPr>
          <p:cNvPr id="4" name="3 Rectángulo"/>
          <p:cNvSpPr/>
          <p:nvPr/>
        </p:nvSpPr>
        <p:spPr>
          <a:xfrm>
            <a:off x="1656799" y="1483058"/>
            <a:ext cx="9791014" cy="2793842"/>
          </a:xfrm>
          <a:prstGeom prst="rect">
            <a:avLst/>
          </a:prstGeom>
        </p:spPr>
        <p:txBody>
          <a:bodyPr wrap="square">
            <a:spAutoFit/>
          </a:bodyPr>
          <a:lstStyle/>
          <a:p>
            <a:pPr algn="just">
              <a:lnSpc>
                <a:spcPct val="150000"/>
              </a:lnSpc>
            </a:pPr>
            <a:r>
              <a:rPr lang="es-EC" sz="2400" dirty="0"/>
              <a:t>Analizar la gestión de las entidades operativas desconcentradas  (EOD´s) a nivel de la Fuerza Terrestre mediante reportes de porcentajes de ejecución con el propósito de determinar la eficiencia en la ejecución presupuestaria de las unidades militares durante el ejercicio fiscal 2020.</a:t>
            </a:r>
          </a:p>
        </p:txBody>
      </p:sp>
      <p:pic>
        <p:nvPicPr>
          <p:cNvPr id="5" name="Imagen 4">
            <a:extLst>
              <a:ext uri="{FF2B5EF4-FFF2-40B4-BE49-F238E27FC236}">
                <a16:creationId xmlns:a16="http://schemas.microsoft.com/office/drawing/2014/main" xmlns="" id="{D49D58FB-9F6C-5449-A1B3-1298B706222D}"/>
              </a:ext>
            </a:extLst>
          </p:cNvPr>
          <p:cNvPicPr>
            <a:picLocks noChangeAspect="1"/>
          </p:cNvPicPr>
          <p:nvPr/>
        </p:nvPicPr>
        <p:blipFill>
          <a:blip r:embed="rId3"/>
          <a:stretch>
            <a:fillRect/>
          </a:stretch>
        </p:blipFill>
        <p:spPr>
          <a:xfrm>
            <a:off x="1" y="0"/>
            <a:ext cx="1810512" cy="1593550"/>
          </a:xfrm>
          <a:prstGeom prst="rect">
            <a:avLst/>
          </a:prstGeom>
        </p:spPr>
      </p:pic>
    </p:spTree>
    <p:extLst>
      <p:ext uri="{BB962C8B-B14F-4D97-AF65-F5344CB8AC3E}">
        <p14:creationId xmlns:p14="http://schemas.microsoft.com/office/powerpoint/2010/main" val="251796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156" y="535982"/>
            <a:ext cx="9925600" cy="685912"/>
          </a:xfrm>
        </p:spPr>
        <p:txBody>
          <a:bodyPr/>
          <a:lstStyle/>
          <a:p>
            <a:pPr algn="ctr"/>
            <a:r>
              <a:rPr lang="es-EC" sz="3600" dirty="0">
                <a:solidFill>
                  <a:schemeClr val="tx1"/>
                </a:solidFill>
                <a:latin typeface="+mn-lt"/>
              </a:rPr>
              <a:t>OBJETIVOS ESPECÍFICOS</a:t>
            </a:r>
          </a:p>
        </p:txBody>
      </p:sp>
      <p:sp>
        <p:nvSpPr>
          <p:cNvPr id="4" name="3 Rectángulo"/>
          <p:cNvSpPr/>
          <p:nvPr/>
        </p:nvSpPr>
        <p:spPr>
          <a:xfrm>
            <a:off x="1223159" y="1330036"/>
            <a:ext cx="10842172" cy="5078313"/>
          </a:xfrm>
          <a:prstGeom prst="rect">
            <a:avLst/>
          </a:prstGeom>
        </p:spPr>
        <p:txBody>
          <a:bodyPr wrap="square">
            <a:spAutoFit/>
          </a:bodyPr>
          <a:lstStyle/>
          <a:p>
            <a:pPr marL="342900" lvl="0" indent="-342900">
              <a:lnSpc>
                <a:spcPct val="150000"/>
              </a:lnSpc>
              <a:buFont typeface="+mj-lt"/>
              <a:buAutoNum type="arabicPeriod"/>
            </a:pPr>
            <a:r>
              <a:rPr lang="es-EC" sz="2000" dirty="0"/>
              <a:t>Analizar la ejecución presupuestaria mediante información suministrada por la Dirección de Finanzas de la Fuerza Terrestre, para las unidades militares en el año fiscal 2020.</a:t>
            </a:r>
          </a:p>
          <a:p>
            <a:pPr marL="342900" lvl="0" indent="-342900">
              <a:lnSpc>
                <a:spcPct val="150000"/>
              </a:lnSpc>
              <a:buFont typeface="+mj-lt"/>
              <a:buAutoNum type="arabicPeriod"/>
            </a:pPr>
            <a:r>
              <a:rPr lang="es-EC" sz="2000" dirty="0"/>
              <a:t>Determinar las fortalezas, oportunidades, debilidades y amenazas de la gestión financiera de la Fuerza Terrestre mediante la matriz FODA del periodo 2020. </a:t>
            </a:r>
          </a:p>
          <a:p>
            <a:pPr marL="342900" lvl="0" indent="-342900">
              <a:lnSpc>
                <a:spcPct val="150000"/>
              </a:lnSpc>
              <a:buFont typeface="+mj-lt"/>
              <a:buAutoNum type="arabicPeriod"/>
            </a:pPr>
            <a:r>
              <a:rPr lang="es-EC" sz="2000" dirty="0"/>
              <a:t>Aplicar el Teorema de Bayes para determinar la probabilidad de que las 13 EODS correspondientes a las Brigadas de Fuerza Terrestre cuya ejecución se encuentra alrededor del 85% ejecuten un porcentaje superior al 90 % con un nivel de confianza del 99%. </a:t>
            </a:r>
          </a:p>
          <a:p>
            <a:pPr marL="342900" lvl="0" indent="-342900">
              <a:lnSpc>
                <a:spcPct val="150000"/>
              </a:lnSpc>
              <a:buFont typeface="+mj-lt"/>
              <a:buAutoNum type="arabicPeriod"/>
            </a:pPr>
            <a:r>
              <a:rPr lang="es-EC" sz="2000" dirty="0"/>
              <a:t>Examinar el porcentaje de ejecución presupuestaria del año 2020 a fin de establecer el grado de eficiencia, eficacia y efectividad en el gasto.</a:t>
            </a:r>
          </a:p>
          <a:p>
            <a:pPr lvl="0"/>
            <a:endParaRPr lang="es-EC" sz="2400" dirty="0"/>
          </a:p>
        </p:txBody>
      </p:sp>
      <p:pic>
        <p:nvPicPr>
          <p:cNvPr id="5" name="Imagen 4">
            <a:extLst>
              <a:ext uri="{FF2B5EF4-FFF2-40B4-BE49-F238E27FC236}">
                <a16:creationId xmlns:a16="http://schemas.microsoft.com/office/drawing/2014/main" xmlns="" id="{392E9E9B-D459-8D45-8218-17EC13081079}"/>
              </a:ext>
            </a:extLst>
          </p:cNvPr>
          <p:cNvPicPr>
            <a:picLocks noChangeAspect="1"/>
          </p:cNvPicPr>
          <p:nvPr/>
        </p:nvPicPr>
        <p:blipFill>
          <a:blip r:embed="rId3"/>
          <a:stretch>
            <a:fillRect/>
          </a:stretch>
        </p:blipFill>
        <p:spPr>
          <a:xfrm>
            <a:off x="1" y="0"/>
            <a:ext cx="1575155" cy="1386397"/>
          </a:xfrm>
          <a:prstGeom prst="rect">
            <a:avLst/>
          </a:prstGeom>
        </p:spPr>
      </p:pic>
    </p:spTree>
    <p:extLst>
      <p:ext uri="{BB962C8B-B14F-4D97-AF65-F5344CB8AC3E}">
        <p14:creationId xmlns:p14="http://schemas.microsoft.com/office/powerpoint/2010/main" val="24672079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8AD92D95-92F3-4708-A963-BB88C92F1EFA}" vid="{9FA466B7-2C3E-4750-8801-AE2644625CB5}"/>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2415</TotalTime>
  <Words>4197</Words>
  <Application>Microsoft Office PowerPoint</Application>
  <PresentationFormat>Panorámica</PresentationFormat>
  <Paragraphs>388</Paragraphs>
  <Slides>38</Slides>
  <Notes>14</Notes>
  <HiddenSlides>0</HiddenSlides>
  <MMClips>0</MMClips>
  <ScaleCrop>false</ScaleCrop>
  <HeadingPairs>
    <vt:vector size="6" baseType="variant">
      <vt:variant>
        <vt:lpstr>Fuentes usadas</vt:lpstr>
      </vt:variant>
      <vt:variant>
        <vt:i4>15</vt:i4>
      </vt:variant>
      <vt:variant>
        <vt:lpstr>Tema</vt:lpstr>
      </vt:variant>
      <vt:variant>
        <vt:i4>3</vt:i4>
      </vt:variant>
      <vt:variant>
        <vt:lpstr>Títulos de diapositiva</vt:lpstr>
      </vt:variant>
      <vt:variant>
        <vt:i4>38</vt:i4>
      </vt:variant>
    </vt:vector>
  </HeadingPairs>
  <TitlesOfParts>
    <vt:vector size="56" baseType="lpstr">
      <vt:lpstr>바탕</vt:lpstr>
      <vt:lpstr>Agency FB</vt:lpstr>
      <vt:lpstr>Arial</vt:lpstr>
      <vt:lpstr>Calibri</vt:lpstr>
      <vt:lpstr>Calibri Light</vt:lpstr>
      <vt:lpstr>Cambria Math</vt:lpstr>
      <vt:lpstr>Cooper Black</vt:lpstr>
      <vt:lpstr>Merriweather Sans</vt:lpstr>
      <vt:lpstr>Rockwell</vt:lpstr>
      <vt:lpstr>Rockwell Condensed</vt:lpstr>
      <vt:lpstr>Symbol</vt:lpstr>
      <vt:lpstr>Times New Roman</vt:lpstr>
      <vt:lpstr>Verdana</vt:lpstr>
      <vt:lpstr>Wingdings</vt:lpstr>
      <vt:lpstr>Wingdings 2</vt:lpstr>
      <vt:lpstr>HDOfficeLightV0</vt:lpstr>
      <vt:lpstr>Tipo de madera</vt:lpstr>
      <vt:lpstr>Tema1</vt:lpstr>
      <vt:lpstr>Presentación de PowerPoint</vt:lpstr>
      <vt:lpstr>Presentación de PowerPoint</vt:lpstr>
      <vt:lpstr>CAPITULO 1</vt:lpstr>
      <vt:lpstr>ANTECEDENTES </vt:lpstr>
      <vt:lpstr>Planteamiento del problema </vt:lpstr>
      <vt:lpstr>Presentación de PowerPoint</vt:lpstr>
      <vt:lpstr>Justificación e importancia </vt:lpstr>
      <vt:lpstr>OBJETIVO GENERAL</vt:lpstr>
      <vt:lpstr>OBJETIVOS ESPECÍFICOS</vt:lpstr>
      <vt:lpstr>CAPÍTULO II                    </vt:lpstr>
      <vt:lpstr>CAPÍTULO II                   </vt:lpstr>
      <vt:lpstr>Unificación de Entidades Operativas Desconcentradas</vt:lpstr>
      <vt:lpstr>Presentación de PowerPoint</vt:lpstr>
      <vt:lpstr>CAPITULO II</vt:lpstr>
      <vt:lpstr>CAPITULO II</vt:lpstr>
      <vt:lpstr>CAPÍTULO III                   </vt:lpstr>
      <vt:lpstr>          CAPÍTULO III         </vt:lpstr>
      <vt:lpstr> CAPÍTULO III </vt:lpstr>
      <vt:lpstr>Presentación de PowerPoint</vt:lpstr>
      <vt:lpstr>CAPÍTULO III                   </vt:lpstr>
      <vt:lpstr>CAPITULO III</vt:lpstr>
      <vt:lpstr>             Muestra Para esta investigación se realizará la encuesta a toda la población correspondiente a las Unidades Financieras pertenecientes a la Fuerza Terrestre. Las encuestas que se realizarán a las 49 Unidades Financieras (EOD´s), serán la base para el análisis y estudio de la gestión y evaluación de la ejecución presupuestaria del periodo 2020. Se aplicará el siguiente modelo para el cálculo de la muestra:   n=N/(e^(2  )   (  N-1)+1) Análisis: n = Tamaño de la muestra  N = Población  e = Error admisible para investigación social ( 5%) ( Subía, 2020) N -1 = Corrección geométrica para muestras mayores a 30 sujetos. Aplicación: n=49/(〖0,05〗^(2  )   (  49-1)+1) = 43,75 44 </vt:lpstr>
      <vt:lpstr>                         CAPÍTULO III  Técnicas de análisis de datos Según Arias (2004), "en este punto se describen las distintas operaciones a las que serán sometidos los datos que se obtengan" (p. 99). En virtud de ello se tomó en cuenta el análisis cualitativo; que se realizó para caracterizar las situaciones y expresar la calidad de los hallazgos de la investigación, considerando las respuestas que no puedan ser expresadas cuantitativamente y el análisis interpretativo; este se efectuó en función de las variables para así evaluar los resultados en forma parcial, que facilitó la comprensión global de la información, para emitir juicios críticos y conclusiones.  Azuaje (1997), expone que el análisis cualitativo, consiste en "la búsqueda de significados y sentido a la información con relación al contexto dentro del cual se desarrolla el estudio" (p. 119).                </vt:lpstr>
      <vt:lpstr>  CAPÍTULO III   Resultados de la investigación La encuesta fue realizada a 131 personas entre personal militar y civil de las 49 Unidades Financieras (EOD´S) a nivel fuerza terrestre para analizar los factores y recomendaciones en la ejecución presupuestaria.                  </vt:lpstr>
      <vt:lpstr>                           CAPÍTULO III Validación de la encuesta La validación de un instrumento de investigación se refiere al proceso de evaluar las preguntas de la encuesta para asegurar su confiabilidad. Debido a que existen múltiples factores difíciles de controlar que pueden influir en la fiabilidad de una pregunta es necesario la validación a fin de obtener los resultados reales para nuestra investigación. Varios autores nos indican dos tipos de validación a fin de establecer confiabilidad en nuestro instrumento: Validez interna:  Proceso de medición y eliminación del efecto de las variables perturbadoras. Un diseño tiene validez interna cuando todas las posibles explicaciones del fenómeno quedan controladas por el diseño.                 </vt:lpstr>
      <vt:lpstr>CAPÍTULO III</vt:lpstr>
      <vt:lpstr>                           CAPÍTULO III Validación de la encuesta La validación de un instrumento de investigación se refiere al proceso de evaluar las preguntas de la encuesta para asegurar su confiabilidad. Debido a que existen múltiples factores difíciles de controlar que pueden influir en la fiabilidad de una pregunta es necesario la validación a fin de obtener los resultados reales para nuestra investigación. Varios autores nos indican dos tipos de validación a fin de establecer confiabilidad en nuestro instrumento: Validez interna:  Proceso de medición y eliminación del efecto de las variables perturbadoras. Un diseño tiene validez interna cuando todas las posibles explicaciones del fenómeno quedan controladas por el diseño.                 </vt:lpstr>
      <vt:lpstr>Presentación de PowerPoint</vt:lpstr>
      <vt:lpstr>Presentación de PowerPoint</vt:lpstr>
      <vt:lpstr>Presentación de PowerPoint</vt:lpstr>
      <vt:lpstr>Presentación de PowerPoint</vt:lpstr>
      <vt:lpstr>CAPITULO IV</vt:lpstr>
      <vt:lpstr>Objetivo 2 Determinar las debilidades y fortalezas de la gestión financiera de la Fuerza Terrestre. Matriz de resumen FODA  </vt:lpstr>
      <vt:lpstr>Objetivo 3 Aplicar el Teorema de Bayes para determinar la probabilidad de que las 13 EODS correspondiente a las Brigadas de Fuerza Terrestre cuya ejecución se encuentra alrededor del 85% ejecuten un porcentaje superior al 90 % con un nivel de confianza del 99%. </vt:lpstr>
      <vt:lpstr>Presentación de PowerPoint</vt:lpstr>
      <vt:lpstr> CAPITULO IV CONCLUSIONES Y RECOMENDACIONES </vt:lpstr>
      <vt:lpstr>CAPITULO IV CONCLUSIONES Y RECOMENDACIONES </vt:lpstr>
      <vt:lpstr>GRACIAS POR LA ATENCIÓN PRESTADA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Servicio</dc:title>
  <dc:creator>Jonathan Zambrano</dc:creator>
  <cp:lastModifiedBy>PAGADURIA01</cp:lastModifiedBy>
  <cp:revision>165</cp:revision>
  <dcterms:created xsi:type="dcterms:W3CDTF">2019-01-21T16:04:28Z</dcterms:created>
  <dcterms:modified xsi:type="dcterms:W3CDTF">2022-03-14T20:30:01Z</dcterms:modified>
</cp:coreProperties>
</file>