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handoutMasterIdLst>
    <p:handoutMasterId r:id="rId28"/>
  </p:handoutMasterIdLst>
  <p:sldIdLst>
    <p:sldId id="336" r:id="rId2"/>
    <p:sldId id="457" r:id="rId3"/>
    <p:sldId id="458" r:id="rId4"/>
    <p:sldId id="406" r:id="rId5"/>
    <p:sldId id="481" r:id="rId6"/>
    <p:sldId id="459" r:id="rId7"/>
    <p:sldId id="465" r:id="rId8"/>
    <p:sldId id="460" r:id="rId9"/>
    <p:sldId id="483" r:id="rId10"/>
    <p:sldId id="447" r:id="rId11"/>
    <p:sldId id="482" r:id="rId12"/>
    <p:sldId id="413" r:id="rId13"/>
    <p:sldId id="448" r:id="rId14"/>
    <p:sldId id="461" r:id="rId15"/>
    <p:sldId id="369" r:id="rId16"/>
    <p:sldId id="449" r:id="rId17"/>
    <p:sldId id="484" r:id="rId18"/>
    <p:sldId id="475" r:id="rId19"/>
    <p:sldId id="421" r:id="rId20"/>
    <p:sldId id="476" r:id="rId21"/>
    <p:sldId id="462" r:id="rId22"/>
    <p:sldId id="453" r:id="rId23"/>
    <p:sldId id="463" r:id="rId24"/>
    <p:sldId id="456" r:id="rId25"/>
    <p:sldId id="364"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7"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EF496-61AE-4C73-A38A-210C8391AF0D}" v="2981" dt="2021-03-13T16:14:02.66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8312" autoAdjust="0"/>
  </p:normalViewPr>
  <p:slideViewPr>
    <p:cSldViewPr snapToGrid="0">
      <p:cViewPr varScale="1">
        <p:scale>
          <a:sx n="63" d="100"/>
          <a:sy n="63" d="100"/>
        </p:scale>
        <p:origin x="94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ULGO\Documents\santy\TESIS\TESIS\Puerto%20Quito%20Isoterm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mbarichan:Desktop:datos%20finales%20modific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Hoja1!$A$11</c:f>
              <c:strCache>
                <c:ptCount val="1"/>
                <c:pt idx="0">
                  <c:v>2ppm</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Hoja1!$B$10:$H$10</c:f>
              <c:numCache>
                <c:formatCode>General</c:formatCode>
                <c:ptCount val="7"/>
                <c:pt idx="0">
                  <c:v>0</c:v>
                </c:pt>
                <c:pt idx="1">
                  <c:v>5</c:v>
                </c:pt>
                <c:pt idx="2">
                  <c:v>10</c:v>
                </c:pt>
                <c:pt idx="3">
                  <c:v>30</c:v>
                </c:pt>
                <c:pt idx="4">
                  <c:v>60</c:v>
                </c:pt>
                <c:pt idx="5">
                  <c:v>120</c:v>
                </c:pt>
                <c:pt idx="6">
                  <c:v>240</c:v>
                </c:pt>
              </c:numCache>
            </c:numRef>
          </c:xVal>
          <c:yVal>
            <c:numRef>
              <c:f>Hoja1!$B$11:$H$11</c:f>
              <c:numCache>
                <c:formatCode>General</c:formatCode>
                <c:ptCount val="7"/>
                <c:pt idx="0">
                  <c:v>0</c:v>
                </c:pt>
                <c:pt idx="1">
                  <c:v>9.4333333333333336</c:v>
                </c:pt>
                <c:pt idx="2">
                  <c:v>11.733333333333334</c:v>
                </c:pt>
                <c:pt idx="3">
                  <c:v>11.843</c:v>
                </c:pt>
                <c:pt idx="4">
                  <c:v>12.696666666666667</c:v>
                </c:pt>
                <c:pt idx="5">
                  <c:v>12.973333333333334</c:v>
                </c:pt>
                <c:pt idx="6">
                  <c:v>13.326666666666666</c:v>
                </c:pt>
              </c:numCache>
            </c:numRef>
          </c:yVal>
          <c:smooth val="1"/>
          <c:extLst>
            <c:ext xmlns:c16="http://schemas.microsoft.com/office/drawing/2014/chart" uri="{C3380CC4-5D6E-409C-BE32-E72D297353CC}">
              <c16:uniqueId val="{00000000-42A9-4A4D-A5F3-A27F4E2AF3D9}"/>
            </c:ext>
          </c:extLst>
        </c:ser>
        <c:ser>
          <c:idx val="1"/>
          <c:order val="1"/>
          <c:tx>
            <c:strRef>
              <c:f>Hoja1!$A$12</c:f>
              <c:strCache>
                <c:ptCount val="1"/>
                <c:pt idx="0">
                  <c:v>5ppm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Hoja1!$B$10:$H$10</c:f>
              <c:numCache>
                <c:formatCode>General</c:formatCode>
                <c:ptCount val="7"/>
                <c:pt idx="0">
                  <c:v>0</c:v>
                </c:pt>
                <c:pt idx="1">
                  <c:v>5</c:v>
                </c:pt>
                <c:pt idx="2">
                  <c:v>10</c:v>
                </c:pt>
                <c:pt idx="3">
                  <c:v>30</c:v>
                </c:pt>
                <c:pt idx="4">
                  <c:v>60</c:v>
                </c:pt>
                <c:pt idx="5">
                  <c:v>120</c:v>
                </c:pt>
                <c:pt idx="6">
                  <c:v>240</c:v>
                </c:pt>
              </c:numCache>
            </c:numRef>
          </c:xVal>
          <c:yVal>
            <c:numRef>
              <c:f>Hoja1!$B$12:$H$12</c:f>
              <c:numCache>
                <c:formatCode>General</c:formatCode>
                <c:ptCount val="7"/>
                <c:pt idx="0">
                  <c:v>0</c:v>
                </c:pt>
                <c:pt idx="1">
                  <c:v>23.326666666666672</c:v>
                </c:pt>
                <c:pt idx="2">
                  <c:v>25.376666666666665</c:v>
                </c:pt>
                <c:pt idx="3">
                  <c:v>29.159999999999997</c:v>
                </c:pt>
                <c:pt idx="4">
                  <c:v>28.48</c:v>
                </c:pt>
                <c:pt idx="5">
                  <c:v>30.606666666666666</c:v>
                </c:pt>
                <c:pt idx="6">
                  <c:v>31.036666666666669</c:v>
                </c:pt>
              </c:numCache>
            </c:numRef>
          </c:yVal>
          <c:smooth val="1"/>
          <c:extLst>
            <c:ext xmlns:c16="http://schemas.microsoft.com/office/drawing/2014/chart" uri="{C3380CC4-5D6E-409C-BE32-E72D297353CC}">
              <c16:uniqueId val="{00000001-42A9-4A4D-A5F3-A27F4E2AF3D9}"/>
            </c:ext>
          </c:extLst>
        </c:ser>
        <c:ser>
          <c:idx val="2"/>
          <c:order val="2"/>
          <c:tx>
            <c:strRef>
              <c:f>Hoja1!$A$13</c:f>
              <c:strCache>
                <c:ptCount val="1"/>
                <c:pt idx="0">
                  <c:v>10ppm</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Hoja1!$B$10:$H$10</c:f>
              <c:numCache>
                <c:formatCode>General</c:formatCode>
                <c:ptCount val="7"/>
                <c:pt idx="0">
                  <c:v>0</c:v>
                </c:pt>
                <c:pt idx="1">
                  <c:v>5</c:v>
                </c:pt>
                <c:pt idx="2">
                  <c:v>10</c:v>
                </c:pt>
                <c:pt idx="3">
                  <c:v>30</c:v>
                </c:pt>
                <c:pt idx="4">
                  <c:v>60</c:v>
                </c:pt>
                <c:pt idx="5">
                  <c:v>120</c:v>
                </c:pt>
                <c:pt idx="6">
                  <c:v>240</c:v>
                </c:pt>
              </c:numCache>
            </c:numRef>
          </c:xVal>
          <c:yVal>
            <c:numRef>
              <c:f>Hoja1!$B$13:$H$13</c:f>
              <c:numCache>
                <c:formatCode>General</c:formatCode>
                <c:ptCount val="7"/>
                <c:pt idx="0">
                  <c:v>0</c:v>
                </c:pt>
                <c:pt idx="1">
                  <c:v>33.870000000000019</c:v>
                </c:pt>
                <c:pt idx="2">
                  <c:v>40.226666666666674</c:v>
                </c:pt>
                <c:pt idx="3">
                  <c:v>42.616666666666681</c:v>
                </c:pt>
                <c:pt idx="4">
                  <c:v>44.323333333333345</c:v>
                </c:pt>
                <c:pt idx="5">
                  <c:v>46.190000000000005</c:v>
                </c:pt>
                <c:pt idx="6">
                  <c:v>45.14</c:v>
                </c:pt>
              </c:numCache>
            </c:numRef>
          </c:yVal>
          <c:smooth val="1"/>
          <c:extLst>
            <c:ext xmlns:c16="http://schemas.microsoft.com/office/drawing/2014/chart" uri="{C3380CC4-5D6E-409C-BE32-E72D297353CC}">
              <c16:uniqueId val="{00000002-42A9-4A4D-A5F3-A27F4E2AF3D9}"/>
            </c:ext>
          </c:extLst>
        </c:ser>
        <c:ser>
          <c:idx val="3"/>
          <c:order val="3"/>
          <c:tx>
            <c:strRef>
              <c:f>Hoja1!$A$14</c:f>
              <c:strCache>
                <c:ptCount val="1"/>
                <c:pt idx="0">
                  <c:v>15ppm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Hoja1!$B$10:$H$10</c:f>
              <c:numCache>
                <c:formatCode>General</c:formatCode>
                <c:ptCount val="7"/>
                <c:pt idx="0">
                  <c:v>0</c:v>
                </c:pt>
                <c:pt idx="1">
                  <c:v>5</c:v>
                </c:pt>
                <c:pt idx="2">
                  <c:v>10</c:v>
                </c:pt>
                <c:pt idx="3">
                  <c:v>30</c:v>
                </c:pt>
                <c:pt idx="4">
                  <c:v>60</c:v>
                </c:pt>
                <c:pt idx="5">
                  <c:v>120</c:v>
                </c:pt>
                <c:pt idx="6">
                  <c:v>240</c:v>
                </c:pt>
              </c:numCache>
            </c:numRef>
          </c:xVal>
          <c:yVal>
            <c:numRef>
              <c:f>Hoja1!$B$14:$H$14</c:f>
              <c:numCache>
                <c:formatCode>General</c:formatCode>
                <c:ptCount val="7"/>
                <c:pt idx="0">
                  <c:v>0</c:v>
                </c:pt>
                <c:pt idx="1">
                  <c:v>36.19</c:v>
                </c:pt>
                <c:pt idx="2">
                  <c:v>46.680000000000007</c:v>
                </c:pt>
                <c:pt idx="3">
                  <c:v>54.030000000000008</c:v>
                </c:pt>
                <c:pt idx="4">
                  <c:v>53.94</c:v>
                </c:pt>
                <c:pt idx="5">
                  <c:v>55.069999999999993</c:v>
                </c:pt>
                <c:pt idx="6">
                  <c:v>55.35</c:v>
                </c:pt>
              </c:numCache>
            </c:numRef>
          </c:yVal>
          <c:smooth val="1"/>
          <c:extLst>
            <c:ext xmlns:c16="http://schemas.microsoft.com/office/drawing/2014/chart" uri="{C3380CC4-5D6E-409C-BE32-E72D297353CC}">
              <c16:uniqueId val="{00000003-42A9-4A4D-A5F3-A27F4E2AF3D9}"/>
            </c:ext>
          </c:extLst>
        </c:ser>
        <c:ser>
          <c:idx val="4"/>
          <c:order val="4"/>
          <c:tx>
            <c:strRef>
              <c:f>Hoja1!$A$15</c:f>
              <c:strCache>
                <c:ptCount val="1"/>
                <c:pt idx="0">
                  <c:v>20ppm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Hoja1!$B$10:$H$10</c:f>
              <c:numCache>
                <c:formatCode>General</c:formatCode>
                <c:ptCount val="7"/>
                <c:pt idx="0">
                  <c:v>0</c:v>
                </c:pt>
                <c:pt idx="1">
                  <c:v>5</c:v>
                </c:pt>
                <c:pt idx="2">
                  <c:v>10</c:v>
                </c:pt>
                <c:pt idx="3">
                  <c:v>30</c:v>
                </c:pt>
                <c:pt idx="4">
                  <c:v>60</c:v>
                </c:pt>
                <c:pt idx="5">
                  <c:v>120</c:v>
                </c:pt>
                <c:pt idx="6">
                  <c:v>240</c:v>
                </c:pt>
              </c:numCache>
            </c:numRef>
          </c:xVal>
          <c:yVal>
            <c:numRef>
              <c:f>Hoja1!$B$15:$H$15</c:f>
              <c:numCache>
                <c:formatCode>General</c:formatCode>
                <c:ptCount val="7"/>
                <c:pt idx="0">
                  <c:v>0</c:v>
                </c:pt>
                <c:pt idx="1">
                  <c:v>52.610000000000014</c:v>
                </c:pt>
                <c:pt idx="2">
                  <c:v>59.093333333333341</c:v>
                </c:pt>
                <c:pt idx="3">
                  <c:v>65.55</c:v>
                </c:pt>
                <c:pt idx="4">
                  <c:v>68.326666666666696</c:v>
                </c:pt>
                <c:pt idx="5">
                  <c:v>70.643333333333359</c:v>
                </c:pt>
                <c:pt idx="6">
                  <c:v>70.876666666666694</c:v>
                </c:pt>
              </c:numCache>
            </c:numRef>
          </c:yVal>
          <c:smooth val="1"/>
          <c:extLst>
            <c:ext xmlns:c16="http://schemas.microsoft.com/office/drawing/2014/chart" uri="{C3380CC4-5D6E-409C-BE32-E72D297353CC}">
              <c16:uniqueId val="{00000004-42A9-4A4D-A5F3-A27F4E2AF3D9}"/>
            </c:ext>
          </c:extLst>
        </c:ser>
        <c:dLbls>
          <c:showLegendKey val="0"/>
          <c:showVal val="0"/>
          <c:showCatName val="0"/>
          <c:showSerName val="0"/>
          <c:showPercent val="0"/>
          <c:showBubbleSize val="0"/>
        </c:dLbls>
        <c:axId val="1957227584"/>
        <c:axId val="1957225504"/>
        <c:extLst>
          <c:ext xmlns:c15="http://schemas.microsoft.com/office/drawing/2012/chart" uri="{02D57815-91ED-43cb-92C2-25804820EDAC}">
            <c15:filteredScatterSeries>
              <c15:ser>
                <c:idx val="5"/>
                <c:order val="5"/>
                <c:tx>
                  <c:strRef>
                    <c:extLst>
                      <c:ext uri="{02D57815-91ED-43cb-92C2-25804820EDAC}">
                        <c15:formulaRef>
                          <c15:sqref>Hoja1!$A$16</c15:sqref>
                        </c15:formulaRef>
                      </c:ext>
                    </c:extLst>
                    <c:strCache>
                      <c:ptCount val="1"/>
                      <c:pt idx="0">
                        <c:v>40ppm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extLst>
                      <c:ext uri="{02D57815-91ED-43cb-92C2-25804820EDAC}">
                        <c15:formulaRef>
                          <c15:sqref>Hoja1!$B$10:$H$10</c15:sqref>
                        </c15:formulaRef>
                      </c:ext>
                    </c:extLst>
                    <c:numCache>
                      <c:formatCode>General</c:formatCode>
                      <c:ptCount val="7"/>
                      <c:pt idx="0">
                        <c:v>0</c:v>
                      </c:pt>
                      <c:pt idx="1">
                        <c:v>5</c:v>
                      </c:pt>
                      <c:pt idx="2">
                        <c:v>10</c:v>
                      </c:pt>
                      <c:pt idx="3">
                        <c:v>30</c:v>
                      </c:pt>
                      <c:pt idx="4">
                        <c:v>60</c:v>
                      </c:pt>
                      <c:pt idx="5">
                        <c:v>120</c:v>
                      </c:pt>
                      <c:pt idx="6">
                        <c:v>240</c:v>
                      </c:pt>
                    </c:numCache>
                  </c:numRef>
                </c:xVal>
                <c:yVal>
                  <c:numRef>
                    <c:extLst>
                      <c:ext uri="{02D57815-91ED-43cb-92C2-25804820EDAC}">
                        <c15:formulaRef>
                          <c15:sqref>Hoja1!$B$16:$H$16</c15:sqref>
                        </c15:formulaRef>
                      </c:ext>
                    </c:extLst>
                    <c:numCache>
                      <c:formatCode>General</c:formatCode>
                      <c:ptCount val="7"/>
                      <c:pt idx="0">
                        <c:v>0</c:v>
                      </c:pt>
                      <c:pt idx="1">
                        <c:v>86.785000000000039</c:v>
                      </c:pt>
                      <c:pt idx="2">
                        <c:v>91.035000000000011</c:v>
                      </c:pt>
                      <c:pt idx="3">
                        <c:v>100.13500000000003</c:v>
                      </c:pt>
                      <c:pt idx="4">
                        <c:v>101.56000000000007</c:v>
                      </c:pt>
                      <c:pt idx="5">
                        <c:v>104.93500000000002</c:v>
                      </c:pt>
                      <c:pt idx="6">
                        <c:v>111.81</c:v>
                      </c:pt>
                    </c:numCache>
                  </c:numRef>
                </c:yVal>
                <c:smooth val="1"/>
                <c:extLst>
                  <c:ext xmlns:c16="http://schemas.microsoft.com/office/drawing/2014/chart" uri="{C3380CC4-5D6E-409C-BE32-E72D297353CC}">
                    <c16:uniqueId val="{00000006-42A9-4A4D-A5F3-A27F4E2AF3D9}"/>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Hoja1!$A$17</c15:sqref>
                        </c15:formulaRef>
                      </c:ext>
                    </c:extLst>
                    <c:strCache>
                      <c:ptCount val="1"/>
                      <c:pt idx="0">
                        <c:v>80ppm</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trendline>
                  <c:spPr>
                    <a:ln w="19050" cap="rnd">
                      <a:solidFill>
                        <a:schemeClr val="accent1">
                          <a:lumMod val="60000"/>
                        </a:schemeClr>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extLst xmlns:c15="http://schemas.microsoft.com/office/drawing/2012/chart">
                      <c:ext xmlns:c15="http://schemas.microsoft.com/office/drawing/2012/chart" uri="{02D57815-91ED-43cb-92C2-25804820EDAC}">
                        <c15:formulaRef>
                          <c15:sqref>Hoja1!$B$10:$H$10</c15:sqref>
                        </c15:formulaRef>
                      </c:ext>
                    </c:extLst>
                    <c:numCache>
                      <c:formatCode>General</c:formatCode>
                      <c:ptCount val="7"/>
                      <c:pt idx="0">
                        <c:v>0</c:v>
                      </c:pt>
                      <c:pt idx="1">
                        <c:v>5</c:v>
                      </c:pt>
                      <c:pt idx="2">
                        <c:v>10</c:v>
                      </c:pt>
                      <c:pt idx="3">
                        <c:v>30</c:v>
                      </c:pt>
                      <c:pt idx="4">
                        <c:v>60</c:v>
                      </c:pt>
                      <c:pt idx="5">
                        <c:v>120</c:v>
                      </c:pt>
                      <c:pt idx="6">
                        <c:v>240</c:v>
                      </c:pt>
                    </c:numCache>
                  </c:numRef>
                </c:xVal>
                <c:yVal>
                  <c:numRef>
                    <c:extLst xmlns:c15="http://schemas.microsoft.com/office/drawing/2012/chart">
                      <c:ext xmlns:c15="http://schemas.microsoft.com/office/drawing/2012/chart" uri="{02D57815-91ED-43cb-92C2-25804820EDAC}">
                        <c15:formulaRef>
                          <c15:sqref>Hoja1!$B$17:$H$17</c15:sqref>
                        </c15:formulaRef>
                      </c:ext>
                    </c:extLst>
                    <c:numCache>
                      <c:formatCode>General</c:formatCode>
                      <c:ptCount val="7"/>
                      <c:pt idx="0">
                        <c:v>0</c:v>
                      </c:pt>
                      <c:pt idx="1">
                        <c:v>122.24333333333334</c:v>
                      </c:pt>
                      <c:pt idx="2">
                        <c:v>134.82666666666668</c:v>
                      </c:pt>
                      <c:pt idx="3">
                        <c:v>148.41000000000003</c:v>
                      </c:pt>
                      <c:pt idx="4">
                        <c:v>151.97</c:v>
                      </c:pt>
                      <c:pt idx="5">
                        <c:v>155.16</c:v>
                      </c:pt>
                      <c:pt idx="6">
                        <c:v>150.57666666666677</c:v>
                      </c:pt>
                    </c:numCache>
                  </c:numRef>
                </c:yVal>
                <c:smooth val="1"/>
                <c:extLst xmlns:c15="http://schemas.microsoft.com/office/drawing/2012/chart">
                  <c:ext xmlns:c16="http://schemas.microsoft.com/office/drawing/2014/chart" uri="{C3380CC4-5D6E-409C-BE32-E72D297353CC}">
                    <c16:uniqueId val="{00000008-42A9-4A4D-A5F3-A27F4E2AF3D9}"/>
                  </c:ext>
                </c:extLst>
              </c15:ser>
            </c15:filteredScatterSeries>
          </c:ext>
        </c:extLst>
      </c:scatterChart>
      <c:valAx>
        <c:axId val="1957227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r>
                  <a:rPr lang="es-EC" sz="1100" b="0" i="0" baseline="0">
                    <a:effectLst/>
                    <a:latin typeface="Arial" panose="020B0604020202020204" pitchFamily="34" charset="0"/>
                  </a:rPr>
                  <a:t>t (min)</a:t>
                </a:r>
              </a:p>
            </c:rich>
          </c:tx>
          <c:layout>
            <c:manualLayout>
              <c:xMode val="edge"/>
              <c:yMode val="edge"/>
              <c:x val="0.45586637722486972"/>
              <c:y val="0.792568333416921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57225504"/>
        <c:crosses val="autoZero"/>
        <c:crossBetween val="midCat"/>
      </c:valAx>
      <c:valAx>
        <c:axId val="195722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100" b="0" i="0" baseline="0">
                    <a:effectLst/>
                    <a:latin typeface="Arial" panose="020B0604020202020204" pitchFamily="34" charset="0"/>
                  </a:rPr>
                  <a:t>qt(mg/</a:t>
                </a:r>
                <a:r>
                  <a:rPr lang="es-EC" sz="1100" b="0" i="0" u="none" strike="noStrike" kern="1200" baseline="0">
                    <a:solidFill>
                      <a:sysClr val="windowText" lastClr="000000">
                        <a:lumMod val="65000"/>
                        <a:lumOff val="35000"/>
                      </a:sysClr>
                    </a:solidFill>
                    <a:effectLst/>
                    <a:latin typeface="Arial" panose="020B0604020202020204" pitchFamily="34" charset="0"/>
                    <a:ea typeface="+mn-ea"/>
                    <a:cs typeface="+mn-cs"/>
                  </a:rPr>
                  <a:t>kg</a:t>
                </a:r>
                <a:r>
                  <a:rPr lang="es-EC" sz="1100" b="0" i="0" baseline="0">
                    <a:effectLst/>
                    <a:latin typeface="Arial" panose="020B0604020202020204" pitchFamily="34" charset="0"/>
                  </a:rPr>
                  <a:t>)</a:t>
                </a:r>
                <a:r>
                  <a:rPr lang="es-EC" sz="1800" b="1" i="0" baseline="0">
                    <a:effectLst/>
                  </a:rPr>
                  <a:t> </a:t>
                </a:r>
                <a:endParaRPr lang="es-EC">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57227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Percentages per fraction</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313104132476885E-2"/>
          <c:y val="0.20447110330327009"/>
          <c:w val="0.91533138261315872"/>
          <c:h val="0.56968181126542361"/>
        </c:manualLayout>
      </c:layout>
      <c:bar3DChart>
        <c:barDir val="col"/>
        <c:grouping val="clustered"/>
        <c:varyColors val="0"/>
        <c:ser>
          <c:idx val="0"/>
          <c:order val="0"/>
          <c:tx>
            <c:strRef>
              <c:f>Hoja1!$J$19</c:f>
              <c:strCache>
                <c:ptCount val="1"/>
                <c:pt idx="0">
                  <c:v>Cd inicial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Hoja1!$K$18:$O$18</c:f>
              <c:strCache>
                <c:ptCount val="5"/>
                <c:pt idx="0">
                  <c:v>f1</c:v>
                </c:pt>
                <c:pt idx="1">
                  <c:v>f2</c:v>
                </c:pt>
                <c:pt idx="2">
                  <c:v>f3</c:v>
                </c:pt>
                <c:pt idx="3">
                  <c:v>f4</c:v>
                </c:pt>
                <c:pt idx="4">
                  <c:v>f5</c:v>
                </c:pt>
              </c:strCache>
            </c:strRef>
          </c:cat>
          <c:val>
            <c:numRef>
              <c:f>Hoja1!$K$19:$O$19</c:f>
              <c:numCache>
                <c:formatCode>0.0</c:formatCode>
                <c:ptCount val="5"/>
                <c:pt idx="0">
                  <c:v>5.4784170782579356</c:v>
                </c:pt>
                <c:pt idx="1">
                  <c:v>5.2003166807994186</c:v>
                </c:pt>
                <c:pt idx="2">
                  <c:v>48.05430191575806</c:v>
                </c:pt>
                <c:pt idx="3">
                  <c:v>36.245483882635213</c:v>
                </c:pt>
                <c:pt idx="4">
                  <c:v>5.0214804425493611</c:v>
                </c:pt>
              </c:numCache>
            </c:numRef>
          </c:val>
          <c:extLst>
            <c:ext xmlns:c16="http://schemas.microsoft.com/office/drawing/2014/chart" uri="{C3380CC4-5D6E-409C-BE32-E72D297353CC}">
              <c16:uniqueId val="{00000000-E80D-419C-9ACC-89287CD2B05D}"/>
            </c:ext>
          </c:extLst>
        </c:ser>
        <c:ser>
          <c:idx val="1"/>
          <c:order val="1"/>
          <c:tx>
            <c:strRef>
              <c:f>Hoja1!$J$20</c:f>
              <c:strCache>
                <c:ptCount val="1"/>
                <c:pt idx="0">
                  <c:v>Cd 24h DT(%)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Hoja1!$K$18:$O$18</c:f>
              <c:strCache>
                <c:ptCount val="5"/>
                <c:pt idx="0">
                  <c:v>f1</c:v>
                </c:pt>
                <c:pt idx="1">
                  <c:v>f2</c:v>
                </c:pt>
                <c:pt idx="2">
                  <c:v>f3</c:v>
                </c:pt>
                <c:pt idx="3">
                  <c:v>f4</c:v>
                </c:pt>
                <c:pt idx="4">
                  <c:v>f5</c:v>
                </c:pt>
              </c:strCache>
            </c:strRef>
          </c:cat>
          <c:val>
            <c:numRef>
              <c:f>Hoja1!$K$20:$O$20</c:f>
              <c:numCache>
                <c:formatCode>0.0</c:formatCode>
                <c:ptCount val="5"/>
                <c:pt idx="0">
                  <c:v>3.4974151421324899</c:v>
                </c:pt>
                <c:pt idx="1">
                  <c:v>6.1794959914907439</c:v>
                </c:pt>
                <c:pt idx="2">
                  <c:v>48.187007711717072</c:v>
                </c:pt>
                <c:pt idx="3">
                  <c:v>36.864734342895908</c:v>
                </c:pt>
                <c:pt idx="4">
                  <c:v>5.2713468117637339</c:v>
                </c:pt>
              </c:numCache>
            </c:numRef>
          </c:val>
          <c:extLst>
            <c:ext xmlns:c16="http://schemas.microsoft.com/office/drawing/2014/chart" uri="{C3380CC4-5D6E-409C-BE32-E72D297353CC}">
              <c16:uniqueId val="{00000001-E80D-419C-9ACC-89287CD2B05D}"/>
            </c:ext>
          </c:extLst>
        </c:ser>
        <c:ser>
          <c:idx val="2"/>
          <c:order val="2"/>
          <c:tx>
            <c:strRef>
              <c:f>Hoja1!$J$21</c:f>
              <c:strCache>
                <c:ptCount val="1"/>
                <c:pt idx="0">
                  <c:v>Cd 15 days DT(5)</c:v>
                </c:pt>
              </c:strCache>
            </c:strRef>
          </c:tx>
          <c:spPr>
            <a:solidFill>
              <a:schemeClr val="accent3"/>
            </a:solidFill>
            <a:ln>
              <a:noFill/>
            </a:ln>
            <a:effectLst/>
            <a:sp3d/>
          </c:spPr>
          <c:invertIfNegative val="0"/>
          <c:dLbls>
            <c:dLbl>
              <c:idx val="2"/>
              <c:layout>
                <c:manualLayout>
                  <c:x val="3.0355513254364381E-2"/>
                  <c:y val="5.4898882310629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D-419C-9ACC-89287CD2B05D}"/>
                </c:ext>
              </c:extLst>
            </c:dLbl>
            <c:dLbl>
              <c:idx val="3"/>
              <c:layout>
                <c:manualLayout>
                  <c:x val="2.2260709719867215E-2"/>
                  <c:y val="-1.0979776462125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0D-419C-9ACC-89287CD2B0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Hoja1!$K$18:$O$18</c:f>
              <c:strCache>
                <c:ptCount val="5"/>
                <c:pt idx="0">
                  <c:v>f1</c:v>
                </c:pt>
                <c:pt idx="1">
                  <c:v>f2</c:v>
                </c:pt>
                <c:pt idx="2">
                  <c:v>f3</c:v>
                </c:pt>
                <c:pt idx="3">
                  <c:v>f4</c:v>
                </c:pt>
                <c:pt idx="4">
                  <c:v>f5</c:v>
                </c:pt>
              </c:strCache>
            </c:strRef>
          </c:cat>
          <c:val>
            <c:numRef>
              <c:f>Hoja1!$K$21:$O$21</c:f>
              <c:numCache>
                <c:formatCode>0.0</c:formatCode>
                <c:ptCount val="5"/>
                <c:pt idx="0">
                  <c:v>4.8770585457956894</c:v>
                </c:pt>
                <c:pt idx="1">
                  <c:v>8.8554102938332608</c:v>
                </c:pt>
                <c:pt idx="2">
                  <c:v>45.943371208718148</c:v>
                </c:pt>
                <c:pt idx="3">
                  <c:v>34.852720340102131</c:v>
                </c:pt>
                <c:pt idx="4">
                  <c:v>5.4714396115507604</c:v>
                </c:pt>
              </c:numCache>
            </c:numRef>
          </c:val>
          <c:extLst>
            <c:ext xmlns:c16="http://schemas.microsoft.com/office/drawing/2014/chart" uri="{C3380CC4-5D6E-409C-BE32-E72D297353CC}">
              <c16:uniqueId val="{00000004-E80D-419C-9ACC-89287CD2B05D}"/>
            </c:ext>
          </c:extLst>
        </c:ser>
        <c:dLbls>
          <c:showLegendKey val="0"/>
          <c:showVal val="1"/>
          <c:showCatName val="0"/>
          <c:showSerName val="0"/>
          <c:showPercent val="0"/>
          <c:showBubbleSize val="0"/>
        </c:dLbls>
        <c:gapWidth val="150"/>
        <c:shape val="box"/>
        <c:axId val="2080094648"/>
        <c:axId val="2074019624"/>
        <c:axId val="0"/>
      </c:bar3DChart>
      <c:catAx>
        <c:axId val="2080094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74019624"/>
        <c:crosses val="autoZero"/>
        <c:auto val="1"/>
        <c:lblAlgn val="ctr"/>
        <c:lblOffset val="100"/>
        <c:noMultiLvlLbl val="0"/>
      </c:catAx>
      <c:valAx>
        <c:axId val="2074019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80094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15365-5553-436C-83DB-E66FD2CC5097}" type="doc">
      <dgm:prSet loTypeId="urn:microsoft.com/office/officeart/2005/8/layout/pyramid2" loCatId="pyramid" qsTypeId="urn:microsoft.com/office/officeart/2005/8/quickstyle/simple1" qsCatId="simple" csTypeId="urn:microsoft.com/office/officeart/2005/8/colors/accent1_5" csCatId="accent1" phldr="1"/>
      <dgm:spPr/>
      <dgm:t>
        <a:bodyPr/>
        <a:lstStyle/>
        <a:p>
          <a:endParaRPr lang="es-EC"/>
        </a:p>
      </dgm:t>
    </dgm:pt>
    <dgm:pt modelId="{93A50AA2-1759-4FC6-81D4-260233BD7939}">
      <dgm:prSet phldrT="[Texto]" custT="1"/>
      <dgm:spPr>
        <a:ln>
          <a:solidFill>
            <a:schemeClr val="accent3">
              <a:lumMod val="50000"/>
              <a:alpha val="90000"/>
            </a:schemeClr>
          </a:solidFill>
        </a:ln>
      </dgm:spPr>
      <dgm:t>
        <a:bodyPr/>
        <a:lstStyle/>
        <a:p>
          <a:pPr algn="l"/>
          <a:r>
            <a:rPr lang="es-EC" sz="1800" b="1" dirty="0"/>
            <a:t>Ecuador: </a:t>
          </a:r>
          <a:r>
            <a:rPr lang="es-EC" sz="1800" b="0" dirty="0"/>
            <a:t>el cacao es uno de los principales productos agropecuarios de exportación ocupando el 40% de la superficie de cultivo agrícola. </a:t>
          </a:r>
        </a:p>
        <a:p>
          <a:pPr algn="l"/>
          <a:r>
            <a:rPr lang="es-MX" sz="1800" b="0" dirty="0"/>
            <a:t>Más del 60% del cacao producido presenta concentraciones de Cd en mazorca superior al limite establecido. </a:t>
          </a:r>
          <a:endParaRPr lang="es-EC" sz="1800" b="0" dirty="0"/>
        </a:p>
      </dgm:t>
    </dgm:pt>
    <dgm:pt modelId="{06D64B63-358D-4C6E-AEE6-2197DDAEA874}" type="parTrans" cxnId="{A766B772-6F1D-4F2C-BF0C-8B63E974804F}">
      <dgm:prSet/>
      <dgm:spPr/>
      <dgm:t>
        <a:bodyPr/>
        <a:lstStyle/>
        <a:p>
          <a:endParaRPr lang="es-EC"/>
        </a:p>
      </dgm:t>
    </dgm:pt>
    <dgm:pt modelId="{DDDF618E-C4BD-4FDC-9AC8-8C8D040CFCF7}" type="sibTrans" cxnId="{A766B772-6F1D-4F2C-BF0C-8B63E974804F}">
      <dgm:prSet/>
      <dgm:spPr/>
      <dgm:t>
        <a:bodyPr/>
        <a:lstStyle/>
        <a:p>
          <a:endParaRPr lang="es-EC"/>
        </a:p>
      </dgm:t>
    </dgm:pt>
    <dgm:pt modelId="{71BCB8E4-BFA5-4592-B733-23D0AB5CA7F4}">
      <dgm:prSet phldrT="[Texto]" custT="1"/>
      <dgm:spPr>
        <a:ln>
          <a:solidFill>
            <a:schemeClr val="accent3">
              <a:lumMod val="50000"/>
              <a:alpha val="77000"/>
            </a:schemeClr>
          </a:solidFill>
        </a:ln>
      </dgm:spPr>
      <dgm:t>
        <a:bodyPr/>
        <a:lstStyle/>
        <a:p>
          <a:pPr algn="just"/>
          <a:r>
            <a:rPr lang="es-EC" sz="1800" b="1" i="0" dirty="0"/>
            <a:t>Códex </a:t>
          </a:r>
          <a:r>
            <a:rPr lang="es-EC" sz="1800" b="1" i="0" dirty="0" err="1"/>
            <a:t>Alimentarius</a:t>
          </a:r>
          <a:r>
            <a:rPr lang="es-EC" sz="1800" b="1" i="0" dirty="0"/>
            <a:t>, UE (</a:t>
          </a:r>
          <a:r>
            <a:rPr lang="es-EC" sz="1800" dirty="0"/>
            <a:t>No. 488/2014)</a:t>
          </a:r>
          <a:endParaRPr lang="es-EC" sz="1800" b="1" i="0" dirty="0"/>
        </a:p>
        <a:p>
          <a:pPr algn="just"/>
          <a:r>
            <a:rPr lang="es-EC" sz="1800" dirty="0"/>
            <a:t>Reglamentos donde establecen límites para el contenido de Cd (entre 0,5 y 0,8) en alimentos entre ellos productos y derivados del cacao.</a:t>
          </a:r>
          <a:endParaRPr lang="es-EC" sz="1800" b="1" dirty="0"/>
        </a:p>
      </dgm:t>
    </dgm:pt>
    <dgm:pt modelId="{4CB23ED1-7EB2-4609-91AF-19D760B8A1B4}" type="parTrans" cxnId="{488E13D1-90C2-4644-901E-E48441ACD733}">
      <dgm:prSet/>
      <dgm:spPr/>
      <dgm:t>
        <a:bodyPr/>
        <a:lstStyle/>
        <a:p>
          <a:endParaRPr lang="es-EC"/>
        </a:p>
      </dgm:t>
    </dgm:pt>
    <dgm:pt modelId="{238D1529-A04F-43EC-B2C7-C0424230EE9A}" type="sibTrans" cxnId="{488E13D1-90C2-4644-901E-E48441ACD733}">
      <dgm:prSet/>
      <dgm:spPr/>
      <dgm:t>
        <a:bodyPr/>
        <a:lstStyle/>
        <a:p>
          <a:endParaRPr lang="es-EC"/>
        </a:p>
      </dgm:t>
    </dgm:pt>
    <dgm:pt modelId="{D13F03FE-DC55-4C6D-8AF6-4F9059117D32}">
      <dgm:prSet phldrT="[Texto]" custT="1"/>
      <dgm:spPr>
        <a:ln>
          <a:solidFill>
            <a:schemeClr val="accent3">
              <a:lumMod val="50000"/>
              <a:alpha val="63000"/>
            </a:schemeClr>
          </a:solidFill>
        </a:ln>
      </dgm:spPr>
      <dgm:t>
        <a:bodyPr/>
        <a:lstStyle/>
        <a:p>
          <a:pPr algn="just"/>
          <a:r>
            <a:rPr lang="es-MX" sz="1800" b="0" dirty="0"/>
            <a:t>Cadmio: es un metal pesado que no tiene función biológica. </a:t>
          </a:r>
        </a:p>
        <a:p>
          <a:pPr algn="just"/>
          <a:r>
            <a:rPr lang="es-MX" sz="1800" b="0" dirty="0"/>
            <a:t>-Parte natural de suelos.</a:t>
          </a:r>
        </a:p>
        <a:p>
          <a:pPr algn="just"/>
          <a:r>
            <a:rPr lang="es-MX" sz="1800" b="0" dirty="0"/>
            <a:t>-Tóxico para el ser humano.</a:t>
          </a:r>
        </a:p>
        <a:p>
          <a:pPr algn="just"/>
          <a:r>
            <a:rPr lang="es-EC" sz="1800" dirty="0"/>
            <a:t>-Fácil movilidad, extensa vida media y poder </a:t>
          </a:r>
          <a:r>
            <a:rPr lang="es-EC" sz="1800" dirty="0" err="1"/>
            <a:t>bioacumulativo</a:t>
          </a:r>
          <a:r>
            <a:rPr lang="es-EC" sz="1800" dirty="0"/>
            <a:t>.</a:t>
          </a:r>
          <a:endParaRPr lang="es-EC" sz="1800" b="0" dirty="0"/>
        </a:p>
      </dgm:t>
    </dgm:pt>
    <dgm:pt modelId="{C7292D6A-D83C-4242-A38E-7A88085D5747}" type="parTrans" cxnId="{8FB34761-BBB2-458B-B2B2-984C40EF7DC2}">
      <dgm:prSet/>
      <dgm:spPr/>
      <dgm:t>
        <a:bodyPr/>
        <a:lstStyle/>
        <a:p>
          <a:endParaRPr lang="es-EC"/>
        </a:p>
      </dgm:t>
    </dgm:pt>
    <dgm:pt modelId="{F8AF980D-2AAA-418C-9CBF-46581044162F}" type="sibTrans" cxnId="{8FB34761-BBB2-458B-B2B2-984C40EF7DC2}">
      <dgm:prSet/>
      <dgm:spPr/>
      <dgm:t>
        <a:bodyPr/>
        <a:lstStyle/>
        <a:p>
          <a:endParaRPr lang="es-EC"/>
        </a:p>
      </dgm:t>
    </dgm:pt>
    <dgm:pt modelId="{8AC4D075-257A-4941-B68B-4AE2765C97E8}">
      <dgm:prSet phldrT="[Texto]" custT="1"/>
      <dgm:spPr>
        <a:ln>
          <a:solidFill>
            <a:schemeClr val="accent3">
              <a:lumMod val="50000"/>
              <a:alpha val="50000"/>
            </a:schemeClr>
          </a:solidFill>
        </a:ln>
      </dgm:spPr>
      <dgm:t>
        <a:bodyPr/>
        <a:lstStyle/>
        <a:p>
          <a:pPr algn="just"/>
          <a:r>
            <a:rPr lang="es-EC" sz="1800" dirty="0"/>
            <a:t>Se han experimentado varias metodologías físico-químicas y biológicas. </a:t>
          </a:r>
          <a:endParaRPr lang="es-EC" sz="1800" b="0" dirty="0"/>
        </a:p>
      </dgm:t>
    </dgm:pt>
    <dgm:pt modelId="{0CAE2174-95A5-4AAF-A2AE-9BE5CEF44C98}" type="parTrans" cxnId="{4597C711-9809-4093-A135-E5F455367D91}">
      <dgm:prSet/>
      <dgm:spPr/>
      <dgm:t>
        <a:bodyPr/>
        <a:lstStyle/>
        <a:p>
          <a:endParaRPr lang="es-EC"/>
        </a:p>
      </dgm:t>
    </dgm:pt>
    <dgm:pt modelId="{C7B737BE-0C62-41C8-8893-88F2E842E1AF}" type="sibTrans" cxnId="{4597C711-9809-4093-A135-E5F455367D91}">
      <dgm:prSet/>
      <dgm:spPr/>
      <dgm:t>
        <a:bodyPr/>
        <a:lstStyle/>
        <a:p>
          <a:endParaRPr lang="es-EC"/>
        </a:p>
      </dgm:t>
    </dgm:pt>
    <dgm:pt modelId="{3F78C200-AC68-46FF-91C9-A6123A9F9E83}" type="pres">
      <dgm:prSet presAssocID="{34015365-5553-436C-83DB-E66FD2CC5097}" presName="compositeShape" presStyleCnt="0">
        <dgm:presLayoutVars>
          <dgm:dir/>
          <dgm:resizeHandles/>
        </dgm:presLayoutVars>
      </dgm:prSet>
      <dgm:spPr/>
    </dgm:pt>
    <dgm:pt modelId="{4EC0657F-A9DD-4F8E-A87E-05E3F9CA862A}" type="pres">
      <dgm:prSet presAssocID="{34015365-5553-436C-83DB-E66FD2CC5097}" presName="pyramid" presStyleLbl="node1" presStyleIdx="0" presStyleCnt="1" custLinFactNeighborX="-12060" custLinFactNeighborY="-1299"/>
      <dgm:spPr>
        <a:solidFill>
          <a:schemeClr val="accent3">
            <a:lumMod val="60000"/>
            <a:lumOff val="40000"/>
            <a:alpha val="90000"/>
          </a:schemeClr>
        </a:solidFill>
      </dgm:spPr>
    </dgm:pt>
    <dgm:pt modelId="{4C072992-4535-4A43-A933-91460F630B2E}" type="pres">
      <dgm:prSet presAssocID="{34015365-5553-436C-83DB-E66FD2CC5097}" presName="theList" presStyleCnt="0"/>
      <dgm:spPr/>
    </dgm:pt>
    <dgm:pt modelId="{DFEB183D-EAEC-4EED-8DEB-6762C494320C}" type="pres">
      <dgm:prSet presAssocID="{93A50AA2-1759-4FC6-81D4-260233BD7939}" presName="aNode" presStyleLbl="fgAcc1" presStyleIdx="0" presStyleCnt="4" custScaleX="215730" custScaleY="193786" custLinFactY="337359" custLinFactNeighborX="16302" custLinFactNeighborY="400000">
        <dgm:presLayoutVars>
          <dgm:bulletEnabled val="1"/>
        </dgm:presLayoutVars>
      </dgm:prSet>
      <dgm:spPr/>
    </dgm:pt>
    <dgm:pt modelId="{A09C0EC7-5530-435C-97A7-9A2BAD75B9C8}" type="pres">
      <dgm:prSet presAssocID="{93A50AA2-1759-4FC6-81D4-260233BD7939}" presName="aSpace" presStyleCnt="0"/>
      <dgm:spPr/>
    </dgm:pt>
    <dgm:pt modelId="{9536C091-E00D-4AE3-BA6D-F59BE587280D}" type="pres">
      <dgm:prSet presAssocID="{71BCB8E4-BFA5-4592-B733-23D0AB5CA7F4}" presName="aNode" presStyleLbl="fgAcc1" presStyleIdx="1" presStyleCnt="4" custScaleX="214510" custScaleY="140005" custLinFactNeighborX="15719" custLinFactNeighborY="-71004">
        <dgm:presLayoutVars>
          <dgm:bulletEnabled val="1"/>
        </dgm:presLayoutVars>
      </dgm:prSet>
      <dgm:spPr/>
    </dgm:pt>
    <dgm:pt modelId="{238380DB-4FDD-47D6-929C-0F23389DF9B0}" type="pres">
      <dgm:prSet presAssocID="{71BCB8E4-BFA5-4592-B733-23D0AB5CA7F4}" presName="aSpace" presStyleCnt="0"/>
      <dgm:spPr/>
    </dgm:pt>
    <dgm:pt modelId="{9F8D7855-8034-4452-B0F9-9A4CFF7C1DA5}" type="pres">
      <dgm:prSet presAssocID="{D13F03FE-DC55-4C6D-8AF6-4F9059117D32}" presName="aNode" presStyleLbl="fgAcc1" presStyleIdx="2" presStyleCnt="4" custScaleX="217957" custScaleY="181170" custLinFactY="-357413" custLinFactNeighborX="19648" custLinFactNeighborY="-400000">
        <dgm:presLayoutVars>
          <dgm:bulletEnabled val="1"/>
        </dgm:presLayoutVars>
      </dgm:prSet>
      <dgm:spPr/>
    </dgm:pt>
    <dgm:pt modelId="{86221814-9EF5-4C1B-9627-1EECDF751DA6}" type="pres">
      <dgm:prSet presAssocID="{D13F03FE-DC55-4C6D-8AF6-4F9059117D32}" presName="aSpace" presStyleCnt="0"/>
      <dgm:spPr/>
    </dgm:pt>
    <dgm:pt modelId="{E3E3985F-6C1F-4642-8B7D-1BB492EBD9FF}" type="pres">
      <dgm:prSet presAssocID="{8AC4D075-257A-4941-B68B-4AE2765C97E8}" presName="aNode" presStyleLbl="fgAcc1" presStyleIdx="3" presStyleCnt="4" custScaleX="215442" custScaleY="139656" custLinFactY="60706" custLinFactNeighborX="16869" custLinFactNeighborY="100000">
        <dgm:presLayoutVars>
          <dgm:bulletEnabled val="1"/>
        </dgm:presLayoutVars>
      </dgm:prSet>
      <dgm:spPr/>
    </dgm:pt>
    <dgm:pt modelId="{383B32E5-25C4-4176-BF36-CB1F6D1A7239}" type="pres">
      <dgm:prSet presAssocID="{8AC4D075-257A-4941-B68B-4AE2765C97E8}" presName="aSpace" presStyleCnt="0"/>
      <dgm:spPr/>
    </dgm:pt>
  </dgm:ptLst>
  <dgm:cxnLst>
    <dgm:cxn modelId="{4597C711-9809-4093-A135-E5F455367D91}" srcId="{34015365-5553-436C-83DB-E66FD2CC5097}" destId="{8AC4D075-257A-4941-B68B-4AE2765C97E8}" srcOrd="3" destOrd="0" parTransId="{0CAE2174-95A5-4AAF-A2AE-9BE5CEF44C98}" sibTransId="{C7B737BE-0C62-41C8-8893-88F2E842E1AF}"/>
    <dgm:cxn modelId="{8FB34761-BBB2-458B-B2B2-984C40EF7DC2}" srcId="{34015365-5553-436C-83DB-E66FD2CC5097}" destId="{D13F03FE-DC55-4C6D-8AF6-4F9059117D32}" srcOrd="2" destOrd="0" parTransId="{C7292D6A-D83C-4242-A38E-7A88085D5747}" sibTransId="{F8AF980D-2AAA-418C-9CBF-46581044162F}"/>
    <dgm:cxn modelId="{8B6E696D-1161-4799-B7A1-3B4149C542A3}" type="presOf" srcId="{34015365-5553-436C-83DB-E66FD2CC5097}" destId="{3F78C200-AC68-46FF-91C9-A6123A9F9E83}" srcOrd="0" destOrd="0" presId="urn:microsoft.com/office/officeart/2005/8/layout/pyramid2"/>
    <dgm:cxn modelId="{A766B772-6F1D-4F2C-BF0C-8B63E974804F}" srcId="{34015365-5553-436C-83DB-E66FD2CC5097}" destId="{93A50AA2-1759-4FC6-81D4-260233BD7939}" srcOrd="0" destOrd="0" parTransId="{06D64B63-358D-4C6E-AEE6-2197DDAEA874}" sibTransId="{DDDF618E-C4BD-4FDC-9AC8-8C8D040CFCF7}"/>
    <dgm:cxn modelId="{7000F372-AF34-4672-BD71-EDF431593736}" type="presOf" srcId="{93A50AA2-1759-4FC6-81D4-260233BD7939}" destId="{DFEB183D-EAEC-4EED-8DEB-6762C494320C}" srcOrd="0" destOrd="0" presId="urn:microsoft.com/office/officeart/2005/8/layout/pyramid2"/>
    <dgm:cxn modelId="{2A89579E-10CB-46BF-815C-36F669008732}" type="presOf" srcId="{8AC4D075-257A-4941-B68B-4AE2765C97E8}" destId="{E3E3985F-6C1F-4642-8B7D-1BB492EBD9FF}" srcOrd="0" destOrd="0" presId="urn:microsoft.com/office/officeart/2005/8/layout/pyramid2"/>
    <dgm:cxn modelId="{327E2ACE-D52E-494E-8E9D-5B57335B93E4}" type="presOf" srcId="{D13F03FE-DC55-4C6D-8AF6-4F9059117D32}" destId="{9F8D7855-8034-4452-B0F9-9A4CFF7C1DA5}" srcOrd="0" destOrd="0" presId="urn:microsoft.com/office/officeart/2005/8/layout/pyramid2"/>
    <dgm:cxn modelId="{488E13D1-90C2-4644-901E-E48441ACD733}" srcId="{34015365-5553-436C-83DB-E66FD2CC5097}" destId="{71BCB8E4-BFA5-4592-B733-23D0AB5CA7F4}" srcOrd="1" destOrd="0" parTransId="{4CB23ED1-7EB2-4609-91AF-19D760B8A1B4}" sibTransId="{238D1529-A04F-43EC-B2C7-C0424230EE9A}"/>
    <dgm:cxn modelId="{967529E9-1034-4AAD-8309-29EABE0B9A88}" type="presOf" srcId="{71BCB8E4-BFA5-4592-B733-23D0AB5CA7F4}" destId="{9536C091-E00D-4AE3-BA6D-F59BE587280D}" srcOrd="0" destOrd="0" presId="urn:microsoft.com/office/officeart/2005/8/layout/pyramid2"/>
    <dgm:cxn modelId="{874F5956-E943-4099-9E30-FFC1CAF20435}" type="presParOf" srcId="{3F78C200-AC68-46FF-91C9-A6123A9F9E83}" destId="{4EC0657F-A9DD-4F8E-A87E-05E3F9CA862A}" srcOrd="0" destOrd="0" presId="urn:microsoft.com/office/officeart/2005/8/layout/pyramid2"/>
    <dgm:cxn modelId="{2A74AFAC-67F7-4539-863E-FA1F2F90BAA5}" type="presParOf" srcId="{3F78C200-AC68-46FF-91C9-A6123A9F9E83}" destId="{4C072992-4535-4A43-A933-91460F630B2E}" srcOrd="1" destOrd="0" presId="urn:microsoft.com/office/officeart/2005/8/layout/pyramid2"/>
    <dgm:cxn modelId="{DB9C7026-83A1-4D1A-AB07-A12641D83850}" type="presParOf" srcId="{4C072992-4535-4A43-A933-91460F630B2E}" destId="{DFEB183D-EAEC-4EED-8DEB-6762C494320C}" srcOrd="0" destOrd="0" presId="urn:microsoft.com/office/officeart/2005/8/layout/pyramid2"/>
    <dgm:cxn modelId="{70F3A8AC-6F70-41C2-9251-142AE7377E41}" type="presParOf" srcId="{4C072992-4535-4A43-A933-91460F630B2E}" destId="{A09C0EC7-5530-435C-97A7-9A2BAD75B9C8}" srcOrd="1" destOrd="0" presId="urn:microsoft.com/office/officeart/2005/8/layout/pyramid2"/>
    <dgm:cxn modelId="{748E7075-2AB3-457E-BEF6-04F5A29E11F3}" type="presParOf" srcId="{4C072992-4535-4A43-A933-91460F630B2E}" destId="{9536C091-E00D-4AE3-BA6D-F59BE587280D}" srcOrd="2" destOrd="0" presId="urn:microsoft.com/office/officeart/2005/8/layout/pyramid2"/>
    <dgm:cxn modelId="{510014B3-439F-4BAD-A12E-C50A35F6AD21}" type="presParOf" srcId="{4C072992-4535-4A43-A933-91460F630B2E}" destId="{238380DB-4FDD-47D6-929C-0F23389DF9B0}" srcOrd="3" destOrd="0" presId="urn:microsoft.com/office/officeart/2005/8/layout/pyramid2"/>
    <dgm:cxn modelId="{4F547063-E6F5-4914-9592-EFA7F64DDFFC}" type="presParOf" srcId="{4C072992-4535-4A43-A933-91460F630B2E}" destId="{9F8D7855-8034-4452-B0F9-9A4CFF7C1DA5}" srcOrd="4" destOrd="0" presId="urn:microsoft.com/office/officeart/2005/8/layout/pyramid2"/>
    <dgm:cxn modelId="{C60B4E74-9D4D-42C2-B541-FA67187D08C7}" type="presParOf" srcId="{4C072992-4535-4A43-A933-91460F630B2E}" destId="{86221814-9EF5-4C1B-9627-1EECDF751DA6}" srcOrd="5" destOrd="0" presId="urn:microsoft.com/office/officeart/2005/8/layout/pyramid2"/>
    <dgm:cxn modelId="{DD1C0809-7F82-40DA-A062-ABCACAA769AE}" type="presParOf" srcId="{4C072992-4535-4A43-A933-91460F630B2E}" destId="{E3E3985F-6C1F-4642-8B7D-1BB492EBD9FF}" srcOrd="6" destOrd="0" presId="urn:microsoft.com/office/officeart/2005/8/layout/pyramid2"/>
    <dgm:cxn modelId="{A62606F2-7D45-4B22-BC7F-5B12F8434A63}" type="presParOf" srcId="{4C072992-4535-4A43-A933-91460F630B2E}" destId="{383B32E5-25C4-4176-BF36-CB1F6D1A7239}"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C3B47-AD01-4E00-B264-133D161F28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s-EC"/>
        </a:p>
      </dgm:t>
    </dgm:pt>
    <dgm:pt modelId="{82147029-008E-4111-90F0-FDF9E8FF5F71}">
      <dgm:prSet phldrT="[Text]" custT="1">
        <dgm:style>
          <a:lnRef idx="2">
            <a:schemeClr val="dk1"/>
          </a:lnRef>
          <a:fillRef idx="1">
            <a:schemeClr val="lt1"/>
          </a:fillRef>
          <a:effectRef idx="0">
            <a:schemeClr val="dk1"/>
          </a:effectRef>
          <a:fontRef idx="minor">
            <a:schemeClr val="dk1"/>
          </a:fontRef>
        </dgm:style>
      </dgm:prSet>
      <dgm:spPr>
        <a:ln>
          <a:noFill/>
        </a:ln>
      </dgm:spPr>
      <dgm:t>
        <a:bodyPr/>
        <a:lstStyle/>
        <a:p>
          <a:pPr marL="177800" indent="0" algn="just">
            <a:lnSpc>
              <a:spcPct val="100000"/>
            </a:lnSpc>
          </a:pPr>
          <a:r>
            <a:rPr lang="es-EC" sz="2000" dirty="0"/>
            <a:t>Sintetizar nanopartículas de hierro/sulfuro de hierro usando un prototipo de campo y aplicarlas en suelo dedicado al cultivo de cacao en una finca de Puerto Quito como tratamiento para inmovilizar cadmio.</a:t>
          </a:r>
          <a:endParaRPr lang="es-EC" sz="2000" b="0" dirty="0">
            <a:latin typeface="Calibri" panose="020F0502020204030204" pitchFamily="34" charset="0"/>
            <a:cs typeface="Calibri" panose="020F0502020204030204" pitchFamily="34" charset="0"/>
          </a:endParaRPr>
        </a:p>
      </dgm:t>
    </dgm:pt>
    <dgm:pt modelId="{3F07DA3D-FC05-4BCB-86CD-3B5A2C2688CA}" type="par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BE654D08-BA09-4DAA-84C9-7A684A77EBD5}" type="sib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879214DE-BD89-4559-AB32-7D59C264AC9A}" type="pres">
      <dgm:prSet presAssocID="{693C3B47-AD01-4E00-B264-133D161F282B}" presName="root" presStyleCnt="0">
        <dgm:presLayoutVars>
          <dgm:dir/>
          <dgm:resizeHandles val="exact"/>
        </dgm:presLayoutVars>
      </dgm:prSet>
      <dgm:spPr/>
    </dgm:pt>
    <dgm:pt modelId="{1357D1FB-2DB0-4F7B-9071-FDFDE7070BD4}" type="pres">
      <dgm:prSet presAssocID="{82147029-008E-4111-90F0-FDF9E8FF5F71}" presName="compNode" presStyleCnt="0"/>
      <dgm:spPr/>
    </dgm:pt>
    <dgm:pt modelId="{773C8502-7D61-4E9E-9F73-A5BFFA2870AA}" type="pres">
      <dgm:prSet presAssocID="{82147029-008E-4111-90F0-FDF9E8FF5F71}" presName="bgRect" presStyleLbl="bgShp" presStyleIdx="0" presStyleCnt="1"/>
      <dgm:spPr/>
    </dgm:pt>
    <dgm:pt modelId="{A4103A4B-645C-4FE6-AE6B-8518A939C680}" type="pres">
      <dgm:prSet presAssocID="{82147029-008E-4111-90F0-FDF9E8FF5F71}" presName="iconRect" presStyleLbl="node1" presStyleIdx="0" presStyleCnt="1" custScaleX="146685" custScaleY="145966" custLinFactNeighborX="6257" custLinFactNeighborY="-8954"/>
      <dgm:spPr>
        <a:blipFill rotWithShape="1">
          <a:blip xmlns:r="http://schemas.openxmlformats.org/officeDocument/2006/relationships" r:embed="rId1"/>
          <a:srcRect/>
          <a:stretch>
            <a:fillRect t="-17000" b="-17000"/>
          </a:stretch>
        </a:blipFill>
        <a:ln>
          <a:noFill/>
        </a:ln>
      </dgm:spPr>
    </dgm:pt>
    <dgm:pt modelId="{45E1A788-41F5-4A37-A2B9-C13840C9349C}" type="pres">
      <dgm:prSet presAssocID="{82147029-008E-4111-90F0-FDF9E8FF5F71}" presName="spaceRect" presStyleCnt="0"/>
      <dgm:spPr/>
    </dgm:pt>
    <dgm:pt modelId="{FBDBC47B-8842-4ECA-B368-1277874C9346}" type="pres">
      <dgm:prSet presAssocID="{82147029-008E-4111-90F0-FDF9E8FF5F71}" presName="parTx" presStyleLbl="revTx" presStyleIdx="0" presStyleCnt="1">
        <dgm:presLayoutVars>
          <dgm:chMax val="0"/>
          <dgm:chPref val="0"/>
        </dgm:presLayoutVars>
      </dgm:prSet>
      <dgm:spPr/>
    </dgm:pt>
  </dgm:ptLst>
  <dgm:cxnLst>
    <dgm:cxn modelId="{544C9F23-A50C-4AAF-B801-58B6162FE2DE}" srcId="{693C3B47-AD01-4E00-B264-133D161F282B}" destId="{82147029-008E-4111-90F0-FDF9E8FF5F71}" srcOrd="0" destOrd="0" parTransId="{3F07DA3D-FC05-4BCB-86CD-3B5A2C2688CA}" sibTransId="{BE654D08-BA09-4DAA-84C9-7A684A77EBD5}"/>
    <dgm:cxn modelId="{7666DC93-C807-4B83-8E76-63044059772C}" type="presOf" srcId="{82147029-008E-4111-90F0-FDF9E8FF5F71}" destId="{FBDBC47B-8842-4ECA-B368-1277874C9346}" srcOrd="0" destOrd="0" presId="urn:microsoft.com/office/officeart/2018/2/layout/IconVerticalSolidList"/>
    <dgm:cxn modelId="{40375EB7-3518-492E-BF8F-2FD22179CD65}" type="presOf" srcId="{693C3B47-AD01-4E00-B264-133D161F282B}" destId="{879214DE-BD89-4559-AB32-7D59C264AC9A}" srcOrd="0" destOrd="0" presId="urn:microsoft.com/office/officeart/2018/2/layout/IconVerticalSolidList"/>
    <dgm:cxn modelId="{8CD91BD1-3194-4546-973C-B1DDCED75773}" type="presParOf" srcId="{879214DE-BD89-4559-AB32-7D59C264AC9A}" destId="{1357D1FB-2DB0-4F7B-9071-FDFDE7070BD4}" srcOrd="0" destOrd="0" presId="urn:microsoft.com/office/officeart/2018/2/layout/IconVerticalSolidList"/>
    <dgm:cxn modelId="{428F370C-B52D-4D3B-B690-A340CA103409}" type="presParOf" srcId="{1357D1FB-2DB0-4F7B-9071-FDFDE7070BD4}" destId="{773C8502-7D61-4E9E-9F73-A5BFFA2870AA}" srcOrd="0" destOrd="0" presId="urn:microsoft.com/office/officeart/2018/2/layout/IconVerticalSolidList"/>
    <dgm:cxn modelId="{F6737709-4B3D-456F-AA84-9716DFC4A9A2}" type="presParOf" srcId="{1357D1FB-2DB0-4F7B-9071-FDFDE7070BD4}" destId="{A4103A4B-645C-4FE6-AE6B-8518A939C680}" srcOrd="1" destOrd="0" presId="urn:microsoft.com/office/officeart/2018/2/layout/IconVerticalSolidList"/>
    <dgm:cxn modelId="{4BC185EE-F2F0-44BE-818B-982139ECBA67}" type="presParOf" srcId="{1357D1FB-2DB0-4F7B-9071-FDFDE7070BD4}" destId="{45E1A788-41F5-4A37-A2B9-C13840C9349C}" srcOrd="2" destOrd="0" presId="urn:microsoft.com/office/officeart/2018/2/layout/IconVerticalSolidList"/>
    <dgm:cxn modelId="{F64AB472-1A2E-4FAA-B430-B6BE7F1ECAB8}" type="presParOf" srcId="{1357D1FB-2DB0-4F7B-9071-FDFDE7070BD4}" destId="{FBDBC47B-8842-4ECA-B368-1277874C93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BF4C6-AA24-418E-A5FD-7713A36EDA82}" type="doc">
      <dgm:prSet loTypeId="urn:microsoft.com/office/officeart/2005/8/layout/vList4#2" loCatId="list" qsTypeId="urn:microsoft.com/office/officeart/2005/8/quickstyle/simple1" qsCatId="simple" csTypeId="urn:microsoft.com/office/officeart/2005/8/colors/accent1_1" csCatId="accent1" phldr="1"/>
      <dgm:spPr/>
      <dgm:t>
        <a:bodyPr/>
        <a:lstStyle/>
        <a:p>
          <a:endParaRPr lang="es-ES"/>
        </a:p>
      </dgm:t>
    </dgm:pt>
    <dgm:pt modelId="{E1F3C2CA-D762-4495-BF45-08315A516ECD}">
      <dgm:prSet phldrT="[Texto]" custT="1"/>
      <dgm:spPr>
        <a:ln>
          <a:solidFill>
            <a:schemeClr val="accent3">
              <a:lumMod val="50000"/>
            </a:schemeClr>
          </a:solidFill>
        </a:ln>
      </dgm:spPr>
      <dgm:t>
        <a:bodyPr/>
        <a:lstStyle/>
        <a:p>
          <a:pPr algn="l"/>
          <a:endParaRPr lang="en-US" sz="1200" dirty="0"/>
        </a:p>
        <a:p>
          <a:pPr algn="l"/>
          <a:r>
            <a:rPr lang="es-MX" sz="1600" b="1" dirty="0"/>
            <a:t>Recolección y preparación de la muestra </a:t>
          </a:r>
          <a:endParaRPr lang="es-ES" sz="1600" b="1" dirty="0"/>
        </a:p>
      </dgm:t>
    </dgm:pt>
    <dgm:pt modelId="{523258CF-72D5-4F3F-89F1-475D2228BB34}" type="parTrans" cxnId="{FD1D5018-D513-483E-B05E-A3D2D4C32235}">
      <dgm:prSet/>
      <dgm:spPr/>
      <dgm:t>
        <a:bodyPr/>
        <a:lstStyle/>
        <a:p>
          <a:endParaRPr lang="es-ES"/>
        </a:p>
      </dgm:t>
    </dgm:pt>
    <dgm:pt modelId="{8009CC8F-F10D-41FB-9648-EE0083E74AFF}" type="sibTrans" cxnId="{FD1D5018-D513-483E-B05E-A3D2D4C32235}">
      <dgm:prSet/>
      <dgm:spPr/>
      <dgm:t>
        <a:bodyPr/>
        <a:lstStyle/>
        <a:p>
          <a:endParaRPr lang="es-ES"/>
        </a:p>
      </dgm:t>
    </dgm:pt>
    <dgm:pt modelId="{99CA767D-2DF6-4A15-9FB0-8C72E31B2BCA}">
      <dgm:prSet phldrT="[Texto]" custT="1"/>
      <dgm:spPr>
        <a:ln>
          <a:solidFill>
            <a:schemeClr val="accent3">
              <a:lumMod val="50000"/>
            </a:schemeClr>
          </a:solidFill>
        </a:ln>
      </dgm:spPr>
      <dgm:t>
        <a:bodyPr/>
        <a:lstStyle/>
        <a:p>
          <a:pPr algn="l"/>
          <a:r>
            <a:rPr lang="es-MX" sz="1600" dirty="0"/>
            <a:t>Profundidad 10cm.</a:t>
          </a:r>
          <a:endParaRPr lang="es-ES" sz="1600" dirty="0"/>
        </a:p>
      </dgm:t>
    </dgm:pt>
    <dgm:pt modelId="{2F43CEFB-38ED-4000-9F61-DE01E54BD1EE}" type="parTrans" cxnId="{A235C1A8-35D1-42B8-B3E5-72605F4FAC6A}">
      <dgm:prSet/>
      <dgm:spPr/>
      <dgm:t>
        <a:bodyPr/>
        <a:lstStyle/>
        <a:p>
          <a:endParaRPr lang="es-ES"/>
        </a:p>
      </dgm:t>
    </dgm:pt>
    <dgm:pt modelId="{C4AE83C6-5F2B-4225-A393-8314D93A0075}" type="sibTrans" cxnId="{A235C1A8-35D1-42B8-B3E5-72605F4FAC6A}">
      <dgm:prSet/>
      <dgm:spPr/>
      <dgm:t>
        <a:bodyPr/>
        <a:lstStyle/>
        <a:p>
          <a:endParaRPr lang="es-ES"/>
        </a:p>
      </dgm:t>
    </dgm:pt>
    <dgm:pt modelId="{CD915504-389A-4C46-9698-7BAD22FA9A17}">
      <dgm:prSet phldrT="[Texto]" custT="1"/>
      <dgm:spPr>
        <a:ln>
          <a:solidFill>
            <a:schemeClr val="accent3">
              <a:lumMod val="50000"/>
            </a:schemeClr>
          </a:solidFill>
        </a:ln>
      </dgm:spPr>
      <dgm:t>
        <a:bodyPr/>
        <a:lstStyle/>
        <a:p>
          <a:pPr algn="l"/>
          <a:endParaRPr lang="es-ES" sz="1600" dirty="0"/>
        </a:p>
      </dgm:t>
    </dgm:pt>
    <dgm:pt modelId="{038E5A66-7BB7-4ABB-A942-AAA0C8302CC9}" type="parTrans" cxnId="{D0C87B13-074B-4882-988D-0A549FA2C3EA}">
      <dgm:prSet/>
      <dgm:spPr/>
      <dgm:t>
        <a:bodyPr/>
        <a:lstStyle/>
        <a:p>
          <a:endParaRPr lang="es-EC"/>
        </a:p>
      </dgm:t>
    </dgm:pt>
    <dgm:pt modelId="{6EE225A7-E6AE-4F25-B66B-054E8E993254}" type="sibTrans" cxnId="{D0C87B13-074B-4882-988D-0A549FA2C3EA}">
      <dgm:prSet/>
      <dgm:spPr/>
      <dgm:t>
        <a:bodyPr/>
        <a:lstStyle/>
        <a:p>
          <a:endParaRPr lang="es-EC"/>
        </a:p>
      </dgm:t>
    </dgm:pt>
    <dgm:pt modelId="{608B6C07-5E8D-4B99-82FB-7F0AC4A9AD7C}">
      <dgm:prSet phldrT="[Texto]" custT="1"/>
      <dgm:spPr>
        <a:ln>
          <a:solidFill>
            <a:schemeClr val="accent3">
              <a:lumMod val="50000"/>
            </a:schemeClr>
          </a:solidFill>
        </a:ln>
      </dgm:spPr>
      <dgm:t>
        <a:bodyPr/>
        <a:lstStyle/>
        <a:p>
          <a:pPr algn="l"/>
          <a:r>
            <a:rPr lang="es-ES" sz="1600" dirty="0"/>
            <a:t>Secado al ambiente.</a:t>
          </a:r>
        </a:p>
      </dgm:t>
    </dgm:pt>
    <dgm:pt modelId="{9F302E17-D847-4C3E-86C5-5AC317094D53}" type="parTrans" cxnId="{1E2CA434-0008-4B32-BE94-9C900FE61E14}">
      <dgm:prSet/>
      <dgm:spPr/>
      <dgm:t>
        <a:bodyPr/>
        <a:lstStyle/>
        <a:p>
          <a:endParaRPr lang="es-EC"/>
        </a:p>
      </dgm:t>
    </dgm:pt>
    <dgm:pt modelId="{44A8F5C8-C401-4596-A5ED-1820259EBFE6}" type="sibTrans" cxnId="{1E2CA434-0008-4B32-BE94-9C900FE61E14}">
      <dgm:prSet/>
      <dgm:spPr/>
      <dgm:t>
        <a:bodyPr/>
        <a:lstStyle/>
        <a:p>
          <a:endParaRPr lang="es-EC"/>
        </a:p>
      </dgm:t>
    </dgm:pt>
    <dgm:pt modelId="{144DB6EF-CD88-4BF8-A9C7-00DC331A5776}">
      <dgm:prSet phldrT="[Texto]" custT="1"/>
      <dgm:spPr>
        <a:ln>
          <a:solidFill>
            <a:schemeClr val="accent3">
              <a:lumMod val="50000"/>
            </a:schemeClr>
          </a:solidFill>
        </a:ln>
      </dgm:spPr>
      <dgm:t>
        <a:bodyPr/>
        <a:lstStyle/>
        <a:p>
          <a:pPr algn="l"/>
          <a:r>
            <a:rPr lang="es-ES" sz="1600" dirty="0"/>
            <a:t>Molido y tamizado por </a:t>
          </a:r>
          <a:r>
            <a:rPr lang="es-EC" sz="1600" dirty="0"/>
            <a:t>tamiz No10 (2mm).</a:t>
          </a:r>
          <a:endParaRPr lang="es-ES" sz="1600" dirty="0"/>
        </a:p>
      </dgm:t>
    </dgm:pt>
    <dgm:pt modelId="{7BD50208-24C4-4A69-9365-3691BE81AB1E}" type="parTrans" cxnId="{C2FE209F-9D64-4154-A9F1-DEE3FD54F486}">
      <dgm:prSet/>
      <dgm:spPr/>
      <dgm:t>
        <a:bodyPr/>
        <a:lstStyle/>
        <a:p>
          <a:endParaRPr lang="es-EC"/>
        </a:p>
      </dgm:t>
    </dgm:pt>
    <dgm:pt modelId="{4B4FD4B6-F610-4F19-8BAC-0015948CDED7}" type="sibTrans" cxnId="{C2FE209F-9D64-4154-A9F1-DEE3FD54F486}">
      <dgm:prSet/>
      <dgm:spPr/>
      <dgm:t>
        <a:bodyPr/>
        <a:lstStyle/>
        <a:p>
          <a:endParaRPr lang="es-EC"/>
        </a:p>
      </dgm:t>
    </dgm:pt>
    <dgm:pt modelId="{E1C449DD-4E53-46F2-8138-E441294A5775}">
      <dgm:prSet custT="1"/>
      <dgm:spPr/>
      <dgm:t>
        <a:bodyPr/>
        <a:lstStyle/>
        <a:p>
          <a:endParaRPr lang="es-EC" sz="1600" dirty="0"/>
        </a:p>
      </dgm:t>
    </dgm:pt>
    <dgm:pt modelId="{A49DBCD5-244F-4971-BA1A-0033C06DE2CE}" type="parTrans" cxnId="{DEB9782E-3E57-48EA-9C20-D68FD3968D7C}">
      <dgm:prSet/>
      <dgm:spPr/>
      <dgm:t>
        <a:bodyPr/>
        <a:lstStyle/>
        <a:p>
          <a:endParaRPr lang="es-EC"/>
        </a:p>
      </dgm:t>
    </dgm:pt>
    <dgm:pt modelId="{EDA7E81C-A255-4E49-A6FF-99F7739E7BC7}" type="sibTrans" cxnId="{DEB9782E-3E57-48EA-9C20-D68FD3968D7C}">
      <dgm:prSet/>
      <dgm:spPr/>
      <dgm:t>
        <a:bodyPr/>
        <a:lstStyle/>
        <a:p>
          <a:endParaRPr lang="es-EC"/>
        </a:p>
      </dgm:t>
    </dgm:pt>
    <dgm:pt modelId="{C82FB25F-3E8A-45D3-B04B-261EEE7A9B85}">
      <dgm:prSet phldrT="[Texto]" custT="1"/>
      <dgm:spPr>
        <a:ln>
          <a:solidFill>
            <a:schemeClr val="accent3">
              <a:lumMod val="50000"/>
            </a:schemeClr>
          </a:solidFill>
        </a:ln>
      </dgm:spPr>
      <dgm:t>
        <a:bodyPr/>
        <a:lstStyle/>
        <a:p>
          <a:pPr algn="l"/>
          <a:endParaRPr lang="es-ES" sz="1600" dirty="0"/>
        </a:p>
      </dgm:t>
    </dgm:pt>
    <dgm:pt modelId="{8A5FCEBC-EE40-4648-B149-BF9E72958767}" type="sibTrans" cxnId="{A52E5CFB-88AD-4CD5-B75C-C9FAA3662FF1}">
      <dgm:prSet/>
      <dgm:spPr/>
      <dgm:t>
        <a:bodyPr/>
        <a:lstStyle/>
        <a:p>
          <a:endParaRPr lang="es-ES"/>
        </a:p>
      </dgm:t>
    </dgm:pt>
    <dgm:pt modelId="{103205E0-7C05-4E81-9B0F-5A14992A4333}" type="parTrans" cxnId="{A52E5CFB-88AD-4CD5-B75C-C9FAA3662FF1}">
      <dgm:prSet/>
      <dgm:spPr/>
      <dgm:t>
        <a:bodyPr/>
        <a:lstStyle/>
        <a:p>
          <a:endParaRPr lang="es-ES"/>
        </a:p>
      </dgm:t>
    </dgm:pt>
    <dgm:pt modelId="{3201D0CD-362E-4E06-86F7-7E2E66543B52}">
      <dgm:prSet custT="1"/>
      <dgm:spPr/>
      <dgm:t>
        <a:bodyPr/>
        <a:lstStyle/>
        <a:p>
          <a:r>
            <a:rPr lang="es-MX" sz="1600" dirty="0"/>
            <a:t>Textura por granulometría.</a:t>
          </a:r>
          <a:endParaRPr lang="es-EC" sz="1600" dirty="0"/>
        </a:p>
      </dgm:t>
    </dgm:pt>
    <dgm:pt modelId="{0345B6D8-1932-4222-9C97-733A1B998A47}" type="sibTrans" cxnId="{9BF09D9F-9ED8-4125-ABD0-B977D2C97AFB}">
      <dgm:prSet/>
      <dgm:spPr/>
      <dgm:t>
        <a:bodyPr/>
        <a:lstStyle/>
        <a:p>
          <a:endParaRPr lang="es-EC"/>
        </a:p>
      </dgm:t>
    </dgm:pt>
    <dgm:pt modelId="{11A3AAE9-3A97-41EC-AA51-D3ED95828CFB}" type="parTrans" cxnId="{9BF09D9F-9ED8-4125-ABD0-B977D2C97AFB}">
      <dgm:prSet/>
      <dgm:spPr/>
      <dgm:t>
        <a:bodyPr/>
        <a:lstStyle/>
        <a:p>
          <a:endParaRPr lang="es-EC"/>
        </a:p>
      </dgm:t>
    </dgm:pt>
    <dgm:pt modelId="{4753B629-44B8-4BA5-8F96-B617234677A1}">
      <dgm:prSet custT="1"/>
      <dgm:spPr/>
      <dgm:t>
        <a:bodyPr/>
        <a:lstStyle/>
        <a:p>
          <a:r>
            <a:rPr lang="es-MX" sz="1600" dirty="0"/>
            <a:t>Humedad por diferencia de pesos.</a:t>
          </a:r>
          <a:endParaRPr lang="es-EC" sz="1600" dirty="0"/>
        </a:p>
      </dgm:t>
    </dgm:pt>
    <dgm:pt modelId="{F3E54A85-A668-4AE4-A9CB-7899C7CE3598}" type="sibTrans" cxnId="{34D3B247-DB74-4D87-B7A9-1A985E63CAAC}">
      <dgm:prSet/>
      <dgm:spPr/>
      <dgm:t>
        <a:bodyPr/>
        <a:lstStyle/>
        <a:p>
          <a:endParaRPr lang="es-EC"/>
        </a:p>
      </dgm:t>
    </dgm:pt>
    <dgm:pt modelId="{28DD0497-CD01-4FD3-9EAF-21B488820758}" type="parTrans" cxnId="{34D3B247-DB74-4D87-B7A9-1A985E63CAAC}">
      <dgm:prSet/>
      <dgm:spPr/>
      <dgm:t>
        <a:bodyPr/>
        <a:lstStyle/>
        <a:p>
          <a:endParaRPr lang="es-EC"/>
        </a:p>
      </dgm:t>
    </dgm:pt>
    <dgm:pt modelId="{E1A1249D-C4D7-4184-8166-E59CF0F3A2F7}">
      <dgm:prSet custT="1"/>
      <dgm:spPr/>
      <dgm:t>
        <a:bodyPr/>
        <a:lstStyle/>
        <a:p>
          <a:r>
            <a:rPr lang="es-EC" sz="1600" dirty="0"/>
            <a:t>MO por calcinación.</a:t>
          </a:r>
        </a:p>
      </dgm:t>
    </dgm:pt>
    <dgm:pt modelId="{22D60E5E-8549-4057-92AE-E4487332FFEF}" type="sibTrans" cxnId="{2DC26FA8-4F90-44CC-B88A-F3CC2EF83C5E}">
      <dgm:prSet/>
      <dgm:spPr/>
      <dgm:t>
        <a:bodyPr/>
        <a:lstStyle/>
        <a:p>
          <a:endParaRPr lang="es-EC"/>
        </a:p>
      </dgm:t>
    </dgm:pt>
    <dgm:pt modelId="{682887CF-BF6F-4199-9DEB-003B0138D5C6}" type="parTrans" cxnId="{2DC26FA8-4F90-44CC-B88A-F3CC2EF83C5E}">
      <dgm:prSet/>
      <dgm:spPr/>
      <dgm:t>
        <a:bodyPr/>
        <a:lstStyle/>
        <a:p>
          <a:endParaRPr lang="es-EC"/>
        </a:p>
      </dgm:t>
    </dgm:pt>
    <dgm:pt modelId="{0FABD51D-A9B7-4467-822C-61913815D86F}">
      <dgm:prSet custT="1"/>
      <dgm:spPr/>
      <dgm:t>
        <a:bodyPr/>
        <a:lstStyle/>
        <a:p>
          <a:r>
            <a:rPr lang="es-EC" sz="1600" dirty="0"/>
            <a:t>pH por método electrométrico.</a:t>
          </a:r>
        </a:p>
      </dgm:t>
    </dgm:pt>
    <dgm:pt modelId="{87F92A0B-BB60-48C3-9FC5-E24C0EF53A4B}" type="sibTrans" cxnId="{A0E6E580-BD87-4652-B7AC-72C536604D06}">
      <dgm:prSet/>
      <dgm:spPr/>
      <dgm:t>
        <a:bodyPr/>
        <a:lstStyle/>
        <a:p>
          <a:endParaRPr lang="es-EC"/>
        </a:p>
      </dgm:t>
    </dgm:pt>
    <dgm:pt modelId="{FF9D44FD-0136-4521-93F0-5BEB74158DF6}" type="parTrans" cxnId="{A0E6E580-BD87-4652-B7AC-72C536604D06}">
      <dgm:prSet/>
      <dgm:spPr/>
      <dgm:t>
        <a:bodyPr/>
        <a:lstStyle/>
        <a:p>
          <a:endParaRPr lang="es-EC"/>
        </a:p>
      </dgm:t>
    </dgm:pt>
    <dgm:pt modelId="{47471705-F12C-48D5-A559-DC0DE3D56635}">
      <dgm:prSet custT="1"/>
      <dgm:spPr/>
      <dgm:t>
        <a:bodyPr/>
        <a:lstStyle/>
        <a:p>
          <a:r>
            <a:rPr lang="es-EC" sz="1600" dirty="0"/>
            <a:t>CIC por método de acetato de amonio.</a:t>
          </a:r>
        </a:p>
      </dgm:t>
    </dgm:pt>
    <dgm:pt modelId="{FAA7B702-24EE-4F74-A553-34FFB1FDF514}" type="sibTrans" cxnId="{BD20BC91-993A-4D53-B453-3752AEE13A7F}">
      <dgm:prSet/>
      <dgm:spPr/>
      <dgm:t>
        <a:bodyPr/>
        <a:lstStyle/>
        <a:p>
          <a:endParaRPr lang="es-EC"/>
        </a:p>
      </dgm:t>
    </dgm:pt>
    <dgm:pt modelId="{C2CF33B4-F3FD-4E4D-A3FB-8CF3D60BBBF8}" type="parTrans" cxnId="{BD20BC91-993A-4D53-B453-3752AEE13A7F}">
      <dgm:prSet/>
      <dgm:spPr/>
      <dgm:t>
        <a:bodyPr/>
        <a:lstStyle/>
        <a:p>
          <a:endParaRPr lang="es-EC"/>
        </a:p>
      </dgm:t>
    </dgm:pt>
    <dgm:pt modelId="{E8CD17CF-DA44-41DC-B710-0526B6F2AF9A}">
      <dgm:prSet custT="1"/>
      <dgm:spPr/>
      <dgm:t>
        <a:bodyPr/>
        <a:lstStyle/>
        <a:p>
          <a:r>
            <a:rPr lang="es-MX" sz="1600" dirty="0"/>
            <a:t>Carbonatos/ Bicarbonatos.</a:t>
          </a:r>
          <a:endParaRPr lang="es-EC" sz="1600" dirty="0"/>
        </a:p>
      </dgm:t>
    </dgm:pt>
    <dgm:pt modelId="{8C295A39-BCBA-420C-A07E-1AA08F3A37D4}" type="sibTrans" cxnId="{F2A3BD86-21F3-4AF2-B158-D693C450582B}">
      <dgm:prSet/>
      <dgm:spPr/>
      <dgm:t>
        <a:bodyPr/>
        <a:lstStyle/>
        <a:p>
          <a:endParaRPr lang="es-EC"/>
        </a:p>
      </dgm:t>
    </dgm:pt>
    <dgm:pt modelId="{21349DCA-7A3A-4BAD-8F3D-919D598D51D7}" type="parTrans" cxnId="{F2A3BD86-21F3-4AF2-B158-D693C450582B}">
      <dgm:prSet/>
      <dgm:spPr/>
      <dgm:t>
        <a:bodyPr/>
        <a:lstStyle/>
        <a:p>
          <a:endParaRPr lang="es-EC"/>
        </a:p>
      </dgm:t>
    </dgm:pt>
    <dgm:pt modelId="{5325E331-6F74-424E-8D7F-B7A9F9A76FD8}">
      <dgm:prSet custT="1"/>
      <dgm:spPr/>
      <dgm:t>
        <a:bodyPr/>
        <a:lstStyle/>
        <a:p>
          <a:r>
            <a:rPr lang="es-MX" sz="1600" dirty="0"/>
            <a:t>Isotermas de adsorción modelos de Langmuir y </a:t>
          </a:r>
          <a:r>
            <a:rPr lang="es-MX" sz="1600" dirty="0" err="1"/>
            <a:t>Freundlich</a:t>
          </a:r>
          <a:r>
            <a:rPr lang="es-MX" sz="1600" dirty="0"/>
            <a:t>. </a:t>
          </a:r>
          <a:endParaRPr lang="es-EC" sz="1600" dirty="0"/>
        </a:p>
      </dgm:t>
    </dgm:pt>
    <dgm:pt modelId="{F88197EB-501C-40CF-B2E6-06171E73B465}" type="parTrans" cxnId="{00ED63DD-91A1-409B-86EB-0C778E3B2C4F}">
      <dgm:prSet/>
      <dgm:spPr/>
      <dgm:t>
        <a:bodyPr/>
        <a:lstStyle/>
        <a:p>
          <a:endParaRPr lang="es-EC"/>
        </a:p>
      </dgm:t>
    </dgm:pt>
    <dgm:pt modelId="{C7722534-9C6C-4E40-A086-37BFC10BEB11}" type="sibTrans" cxnId="{00ED63DD-91A1-409B-86EB-0C778E3B2C4F}">
      <dgm:prSet/>
      <dgm:spPr/>
      <dgm:t>
        <a:bodyPr/>
        <a:lstStyle/>
        <a:p>
          <a:endParaRPr lang="es-EC"/>
        </a:p>
      </dgm:t>
    </dgm:pt>
    <dgm:pt modelId="{557732A3-E5A0-4DC0-BA4E-B959462CE725}">
      <dgm:prSet custT="1"/>
      <dgm:spPr/>
      <dgm:t>
        <a:bodyPr/>
        <a:lstStyle/>
        <a:p>
          <a:r>
            <a:rPr lang="es-MX" sz="1600" dirty="0"/>
            <a:t>Cinética de adsorción modelos de pseudo primer y segundo-orden.</a:t>
          </a:r>
          <a:endParaRPr lang="es-EC" sz="1600" dirty="0"/>
        </a:p>
      </dgm:t>
    </dgm:pt>
    <dgm:pt modelId="{C2CD7164-230B-4BA8-9FA8-CBEAC1DB1F46}" type="parTrans" cxnId="{4F6D6E33-6D5A-4734-ABE3-888C020E4103}">
      <dgm:prSet/>
      <dgm:spPr/>
      <dgm:t>
        <a:bodyPr/>
        <a:lstStyle/>
        <a:p>
          <a:endParaRPr lang="es-EC"/>
        </a:p>
      </dgm:t>
    </dgm:pt>
    <dgm:pt modelId="{F8E1E425-E554-4CF1-B4D7-59D38B0161CC}" type="sibTrans" cxnId="{4F6D6E33-6D5A-4734-ABE3-888C020E4103}">
      <dgm:prSet/>
      <dgm:spPr/>
      <dgm:t>
        <a:bodyPr/>
        <a:lstStyle/>
        <a:p>
          <a:endParaRPr lang="es-EC"/>
        </a:p>
      </dgm:t>
    </dgm:pt>
    <dgm:pt modelId="{14C1D40D-5D25-44F8-8179-5A68608A49F2}">
      <dgm:prSet custT="1"/>
      <dgm:spPr/>
      <dgm:t>
        <a:bodyPr/>
        <a:lstStyle/>
        <a:p>
          <a:r>
            <a:rPr lang="es-MX" sz="1600" dirty="0"/>
            <a:t>Plasticidad. </a:t>
          </a:r>
          <a:endParaRPr lang="es-EC" sz="1600" dirty="0"/>
        </a:p>
      </dgm:t>
    </dgm:pt>
    <dgm:pt modelId="{F4556E0C-3C00-45DF-BDC7-4E0BA199B668}" type="parTrans" cxnId="{C90F8195-C041-44D7-96B4-530436010AB8}">
      <dgm:prSet/>
      <dgm:spPr/>
      <dgm:t>
        <a:bodyPr/>
        <a:lstStyle/>
        <a:p>
          <a:endParaRPr lang="es-EC"/>
        </a:p>
      </dgm:t>
    </dgm:pt>
    <dgm:pt modelId="{B3D1093C-F1C2-402A-80D4-C813B7E59620}" type="sibTrans" cxnId="{C90F8195-C041-44D7-96B4-530436010AB8}">
      <dgm:prSet/>
      <dgm:spPr/>
      <dgm:t>
        <a:bodyPr/>
        <a:lstStyle/>
        <a:p>
          <a:endParaRPr lang="es-EC"/>
        </a:p>
      </dgm:t>
    </dgm:pt>
    <dgm:pt modelId="{54D65C09-DF37-4D25-BC79-B4209373B1AF}">
      <dgm:prSet custT="1"/>
      <dgm:spPr/>
      <dgm:t>
        <a:bodyPr/>
        <a:lstStyle/>
        <a:p>
          <a:r>
            <a:rPr lang="es-MX" sz="1600" dirty="0"/>
            <a:t>Cuantificación por espectroscopía de absorción atómica-llama y plasma inducido y emisión óptica.</a:t>
          </a:r>
          <a:endParaRPr lang="es-EC" sz="1600" dirty="0"/>
        </a:p>
      </dgm:t>
    </dgm:pt>
    <dgm:pt modelId="{4072E1F1-E591-45DD-90FF-CF99E29BD580}" type="parTrans" cxnId="{1521DAF2-6713-4AEF-9823-DA01883723A8}">
      <dgm:prSet/>
      <dgm:spPr/>
      <dgm:t>
        <a:bodyPr/>
        <a:lstStyle/>
        <a:p>
          <a:endParaRPr lang="es-EC"/>
        </a:p>
      </dgm:t>
    </dgm:pt>
    <dgm:pt modelId="{BA739461-B29B-40AE-8E51-9199179C1D22}" type="sibTrans" cxnId="{1521DAF2-6713-4AEF-9823-DA01883723A8}">
      <dgm:prSet/>
      <dgm:spPr/>
      <dgm:t>
        <a:bodyPr/>
        <a:lstStyle/>
        <a:p>
          <a:endParaRPr lang="es-EC"/>
        </a:p>
      </dgm:t>
    </dgm:pt>
    <dgm:pt modelId="{C471C8A8-65DC-4DF1-A46D-F1758D2C445D}">
      <dgm:prSet custT="1"/>
      <dgm:spPr/>
      <dgm:t>
        <a:bodyPr/>
        <a:lstStyle/>
        <a:p>
          <a:endParaRPr lang="es-EC" sz="1600" dirty="0"/>
        </a:p>
      </dgm:t>
    </dgm:pt>
    <dgm:pt modelId="{FD234ADB-4EB2-489C-A9FF-5DF924B3710B}" type="parTrans" cxnId="{CC12C8F6-634F-4495-A700-50A11BBC3366}">
      <dgm:prSet/>
      <dgm:spPr/>
      <dgm:t>
        <a:bodyPr/>
        <a:lstStyle/>
        <a:p>
          <a:endParaRPr lang="es-EC"/>
        </a:p>
      </dgm:t>
    </dgm:pt>
    <dgm:pt modelId="{7C9C6906-33A6-40C3-A56B-97CF25E9D0EB}" type="sibTrans" cxnId="{CC12C8F6-634F-4495-A700-50A11BBC3366}">
      <dgm:prSet/>
      <dgm:spPr/>
      <dgm:t>
        <a:bodyPr/>
        <a:lstStyle/>
        <a:p>
          <a:endParaRPr lang="es-EC"/>
        </a:p>
      </dgm:t>
    </dgm:pt>
    <dgm:pt modelId="{05B4B731-CF80-4CA0-B42F-675F6EF7C897}">
      <dgm:prSet custT="1"/>
      <dgm:spPr/>
      <dgm:t>
        <a:bodyPr/>
        <a:lstStyle/>
        <a:p>
          <a:r>
            <a:rPr lang="es-MX" sz="1600" dirty="0"/>
            <a:t>Cadmio total por digestión ácida tota</a:t>
          </a:r>
          <a:endParaRPr lang="es-EC" sz="1600" dirty="0"/>
        </a:p>
      </dgm:t>
    </dgm:pt>
    <dgm:pt modelId="{EB39C36D-0726-4028-A166-BAA4736C5ECE}" type="sibTrans" cxnId="{C2D2C6C3-B38F-4AAC-A07E-B9A96D8D020C}">
      <dgm:prSet/>
      <dgm:spPr/>
      <dgm:t>
        <a:bodyPr/>
        <a:lstStyle/>
        <a:p>
          <a:endParaRPr lang="es-EC"/>
        </a:p>
      </dgm:t>
    </dgm:pt>
    <dgm:pt modelId="{7D9EDF67-183E-4CCD-AF84-77442C08787E}" type="parTrans" cxnId="{C2D2C6C3-B38F-4AAC-A07E-B9A96D8D020C}">
      <dgm:prSet/>
      <dgm:spPr/>
      <dgm:t>
        <a:bodyPr/>
        <a:lstStyle/>
        <a:p>
          <a:endParaRPr lang="es-EC"/>
        </a:p>
      </dgm:t>
    </dgm:pt>
    <dgm:pt modelId="{5B87420D-8744-41C9-BF4E-3A1652EC3A1C}">
      <dgm:prSet custT="1"/>
      <dgm:spPr/>
      <dgm:t>
        <a:bodyPr/>
        <a:lstStyle/>
        <a:p>
          <a:r>
            <a:rPr lang="es-MX" sz="1600" dirty="0"/>
            <a:t>Especiación, por extracción secuencial.</a:t>
          </a:r>
          <a:endParaRPr lang="es-EC" sz="1600" dirty="0"/>
        </a:p>
      </dgm:t>
    </dgm:pt>
    <dgm:pt modelId="{866035F2-2460-4C8D-87E1-EC41A2AD9EDF}" type="parTrans" cxnId="{F7233083-CFA4-4C2C-85E6-C35A14C843B1}">
      <dgm:prSet/>
      <dgm:spPr/>
      <dgm:t>
        <a:bodyPr/>
        <a:lstStyle/>
        <a:p>
          <a:endParaRPr lang="es-EC"/>
        </a:p>
      </dgm:t>
    </dgm:pt>
    <dgm:pt modelId="{FBEF3819-8144-488F-A2BA-2AF48B4F165B}" type="sibTrans" cxnId="{F7233083-CFA4-4C2C-85E6-C35A14C843B1}">
      <dgm:prSet/>
      <dgm:spPr/>
      <dgm:t>
        <a:bodyPr/>
        <a:lstStyle/>
        <a:p>
          <a:endParaRPr lang="es-EC"/>
        </a:p>
      </dgm:t>
    </dgm:pt>
    <dgm:pt modelId="{704296E6-0A60-4EF4-B65D-245B33C94033}" type="pres">
      <dgm:prSet presAssocID="{327BF4C6-AA24-418E-A5FD-7713A36EDA82}" presName="linear" presStyleCnt="0">
        <dgm:presLayoutVars>
          <dgm:dir/>
          <dgm:resizeHandles val="exact"/>
        </dgm:presLayoutVars>
      </dgm:prSet>
      <dgm:spPr/>
    </dgm:pt>
    <dgm:pt modelId="{FB5CB131-C986-49E7-8FFF-F423E641AA7F}" type="pres">
      <dgm:prSet presAssocID="{E1F3C2CA-D762-4495-BF45-08315A516ECD}" presName="comp" presStyleCnt="0"/>
      <dgm:spPr/>
    </dgm:pt>
    <dgm:pt modelId="{CFFC2BCF-4F88-4EA5-8EEA-86BC9D25FF87}" type="pres">
      <dgm:prSet presAssocID="{E1F3C2CA-D762-4495-BF45-08315A516ECD}" presName="box" presStyleLbl="node1" presStyleIdx="0" presStyleCnt="3" custScaleY="69544"/>
      <dgm:spPr/>
    </dgm:pt>
    <dgm:pt modelId="{92869D72-6C3C-41BB-82D3-14ED0F64DDFE}" type="pres">
      <dgm:prSet presAssocID="{E1F3C2CA-D762-4495-BF45-08315A516ECD}" presName="img" presStyleLbl="fgImgPlace1" presStyleIdx="0" presStyleCnt="3" custScaleX="105860" custScaleY="56178" custLinFactNeighborX="-7174" custLinFactNeighborY="-173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pt>
    <dgm:pt modelId="{E415288F-2473-4EC3-9EA5-6758D992510B}" type="pres">
      <dgm:prSet presAssocID="{E1F3C2CA-D762-4495-BF45-08315A516ECD}" presName="text" presStyleLbl="node1" presStyleIdx="0" presStyleCnt="3">
        <dgm:presLayoutVars>
          <dgm:bulletEnabled val="1"/>
        </dgm:presLayoutVars>
      </dgm:prSet>
      <dgm:spPr/>
    </dgm:pt>
    <dgm:pt modelId="{04994785-06BE-4DC8-8EF7-71EA018A5E5F}" type="pres">
      <dgm:prSet presAssocID="{8009CC8F-F10D-41FB-9648-EE0083E74AFF}" presName="spacer" presStyleCnt="0"/>
      <dgm:spPr/>
    </dgm:pt>
    <dgm:pt modelId="{82D943CB-2926-4ED1-A777-EFDCB6B9334B}" type="pres">
      <dgm:prSet presAssocID="{C82FB25F-3E8A-45D3-B04B-261EEE7A9B85}" presName="comp" presStyleCnt="0"/>
      <dgm:spPr/>
    </dgm:pt>
    <dgm:pt modelId="{0C626963-E0AC-4679-9219-D10ACAED6C4A}" type="pres">
      <dgm:prSet presAssocID="{C82FB25F-3E8A-45D3-B04B-261EEE7A9B85}" presName="box" presStyleLbl="node1" presStyleIdx="1" presStyleCnt="3" custScaleY="98335" custLinFactNeighborY="-2638"/>
      <dgm:spPr/>
    </dgm:pt>
    <dgm:pt modelId="{1E347158-D668-42E7-B1BA-4425D7A9429B}" type="pres">
      <dgm:prSet presAssocID="{C82FB25F-3E8A-45D3-B04B-261EEE7A9B85}" presName="img" presStyleLbl="fgImgPlace1" presStyleIdx="1" presStyleCnt="3" custScaleY="95459" custLinFactNeighborX="-4063" custLinFactNeighborY="5144"/>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AFE1A24F-EFFC-4F62-B98B-2BB1F8E830B1}" type="pres">
      <dgm:prSet presAssocID="{C82FB25F-3E8A-45D3-B04B-261EEE7A9B85}" presName="text" presStyleLbl="node1" presStyleIdx="1" presStyleCnt="3">
        <dgm:presLayoutVars>
          <dgm:bulletEnabled val="1"/>
        </dgm:presLayoutVars>
      </dgm:prSet>
      <dgm:spPr/>
    </dgm:pt>
    <dgm:pt modelId="{0253EA82-D424-4EF5-8103-34D97D3EDB4B}" type="pres">
      <dgm:prSet presAssocID="{8A5FCEBC-EE40-4648-B149-BF9E72958767}" presName="spacer" presStyleCnt="0"/>
      <dgm:spPr/>
    </dgm:pt>
    <dgm:pt modelId="{B06D6C22-C655-4F96-A449-B6A0877EABAD}" type="pres">
      <dgm:prSet presAssocID="{E1C449DD-4E53-46F2-8138-E441294A5775}" presName="comp" presStyleCnt="0"/>
      <dgm:spPr/>
    </dgm:pt>
    <dgm:pt modelId="{ED2B46DB-4506-4D1B-907B-83376D9EB48B}" type="pres">
      <dgm:prSet presAssocID="{E1C449DD-4E53-46F2-8138-E441294A5775}" presName="box" presStyleLbl="node1" presStyleIdx="2" presStyleCnt="3" custScaleY="88845" custLinFactNeighborY="-934"/>
      <dgm:spPr/>
    </dgm:pt>
    <dgm:pt modelId="{960AFCC5-3544-484C-A1CC-8EE7E125416D}" type="pres">
      <dgm:prSet presAssocID="{E1C449DD-4E53-46F2-8138-E441294A5775}" presName="img" presStyleLbl="fgImgPlace1" presStyleIdx="2" presStyleCnt="3" custScaleX="94958" custScaleY="76469" custLinFactNeighborX="-3650" custLinFactNeighborY="1222"/>
      <dgm:spPr>
        <a:blipFill rotWithShape="1">
          <a:blip xmlns:r="http://schemas.openxmlformats.org/officeDocument/2006/relationships" r:embed="rId3"/>
          <a:srcRect/>
          <a:stretch>
            <a:fillRect t="-2000" b="-2000"/>
          </a:stretch>
        </a:blipFill>
      </dgm:spPr>
    </dgm:pt>
    <dgm:pt modelId="{0415F1E9-23DA-4032-99C5-3B26773AE135}" type="pres">
      <dgm:prSet presAssocID="{E1C449DD-4E53-46F2-8138-E441294A5775}" presName="text" presStyleLbl="node1" presStyleIdx="2" presStyleCnt="3">
        <dgm:presLayoutVars>
          <dgm:bulletEnabled val="1"/>
        </dgm:presLayoutVars>
      </dgm:prSet>
      <dgm:spPr/>
    </dgm:pt>
  </dgm:ptLst>
  <dgm:cxnLst>
    <dgm:cxn modelId="{DB1D2A02-AF61-4D40-B7FC-52FA97ED599F}" type="presOf" srcId="{E1F3C2CA-D762-4495-BF45-08315A516ECD}" destId="{E415288F-2473-4EC3-9EA5-6758D992510B}" srcOrd="1" destOrd="0" presId="urn:microsoft.com/office/officeart/2005/8/layout/vList4#2"/>
    <dgm:cxn modelId="{EDEE2A05-F0FF-439D-B962-4EDB87FDC982}" type="presOf" srcId="{99CA767D-2DF6-4A15-9FB0-8C72E31B2BCA}" destId="{E415288F-2473-4EC3-9EA5-6758D992510B}" srcOrd="1" destOrd="1" presId="urn:microsoft.com/office/officeart/2005/8/layout/vList4#2"/>
    <dgm:cxn modelId="{77AC9607-6067-41DC-BA8F-4EEA3A484E88}" type="presOf" srcId="{144DB6EF-CD88-4BF8-A9C7-00DC331A5776}" destId="{CFFC2BCF-4F88-4EA5-8EEA-86BC9D25FF87}" srcOrd="0" destOrd="3" presId="urn:microsoft.com/office/officeart/2005/8/layout/vList4#2"/>
    <dgm:cxn modelId="{CAACE50D-47B3-4F43-9C55-06303EF15CC4}" type="presOf" srcId="{47471705-F12C-48D5-A559-DC0DE3D56635}" destId="{0C626963-E0AC-4679-9219-D10ACAED6C4A}" srcOrd="0" destOrd="6" presId="urn:microsoft.com/office/officeart/2005/8/layout/vList4#2"/>
    <dgm:cxn modelId="{E974730E-E2F7-4037-9C7C-43FC0717AF10}" type="presOf" srcId="{E1A1249D-C4D7-4184-8166-E59CF0F3A2F7}" destId="{0C626963-E0AC-4679-9219-D10ACAED6C4A}" srcOrd="0" destOrd="4" presId="urn:microsoft.com/office/officeart/2005/8/layout/vList4#2"/>
    <dgm:cxn modelId="{23494813-16A6-48BB-A86B-DA5A7BA0AC02}" type="presOf" srcId="{C471C8A8-65DC-4DF1-A46D-F1758D2C445D}" destId="{ED2B46DB-4506-4D1B-907B-83376D9EB48B}" srcOrd="0" destOrd="6" presId="urn:microsoft.com/office/officeart/2005/8/layout/vList4#2"/>
    <dgm:cxn modelId="{D0C87B13-074B-4882-988D-0A549FA2C3EA}" srcId="{E1F3C2CA-D762-4495-BF45-08315A516ECD}" destId="{CD915504-389A-4C46-9698-7BAD22FA9A17}" srcOrd="3" destOrd="0" parTransId="{038E5A66-7BB7-4ABB-A942-AAA0C8302CC9}" sibTransId="{6EE225A7-E6AE-4F25-B66B-054E8E993254}"/>
    <dgm:cxn modelId="{FD1D5018-D513-483E-B05E-A3D2D4C32235}" srcId="{327BF4C6-AA24-418E-A5FD-7713A36EDA82}" destId="{E1F3C2CA-D762-4495-BF45-08315A516ECD}" srcOrd="0" destOrd="0" parTransId="{523258CF-72D5-4F3F-89F1-475D2228BB34}" sibTransId="{8009CC8F-F10D-41FB-9648-EE0083E74AFF}"/>
    <dgm:cxn modelId="{98877921-9B45-4633-AF40-4F9944323121}" type="presOf" srcId="{E1C449DD-4E53-46F2-8138-E441294A5775}" destId="{0415F1E9-23DA-4032-99C5-3B26773AE135}" srcOrd="1" destOrd="0" presId="urn:microsoft.com/office/officeart/2005/8/layout/vList4#2"/>
    <dgm:cxn modelId="{5A632C22-BB79-425D-8654-DEAC236F7EEA}" type="presOf" srcId="{C471C8A8-65DC-4DF1-A46D-F1758D2C445D}" destId="{0415F1E9-23DA-4032-99C5-3B26773AE135}" srcOrd="1" destOrd="6" presId="urn:microsoft.com/office/officeart/2005/8/layout/vList4#2"/>
    <dgm:cxn modelId="{6D119A24-9534-45D8-8E45-16F6255E70EB}" type="presOf" srcId="{E1A1249D-C4D7-4184-8166-E59CF0F3A2F7}" destId="{AFE1A24F-EFFC-4F62-B98B-2BB1F8E830B1}" srcOrd="1" destOrd="4" presId="urn:microsoft.com/office/officeart/2005/8/layout/vList4#2"/>
    <dgm:cxn modelId="{A49F4229-0A99-4A9E-A8C4-F548B387E7FD}" type="presOf" srcId="{05B4B731-CF80-4CA0-B42F-675F6EF7C897}" destId="{0415F1E9-23DA-4032-99C5-3B26773AE135}" srcOrd="1" destOrd="1" presId="urn:microsoft.com/office/officeart/2005/8/layout/vList4#2"/>
    <dgm:cxn modelId="{A3B4202B-6DCE-43F0-848F-89CAB8411B8A}" type="presOf" srcId="{144DB6EF-CD88-4BF8-A9C7-00DC331A5776}" destId="{E415288F-2473-4EC3-9EA5-6758D992510B}" srcOrd="1" destOrd="3" presId="urn:microsoft.com/office/officeart/2005/8/layout/vList4#2"/>
    <dgm:cxn modelId="{DEB9782E-3E57-48EA-9C20-D68FD3968D7C}" srcId="{327BF4C6-AA24-418E-A5FD-7713A36EDA82}" destId="{E1C449DD-4E53-46F2-8138-E441294A5775}" srcOrd="2" destOrd="0" parTransId="{A49DBCD5-244F-4971-BA1A-0033C06DE2CE}" sibTransId="{EDA7E81C-A255-4E49-A6FF-99F7739E7BC7}"/>
    <dgm:cxn modelId="{4F6D6E33-6D5A-4734-ABE3-888C020E4103}" srcId="{E1C449DD-4E53-46F2-8138-E441294A5775}" destId="{557732A3-E5A0-4DC0-BA4E-B959462CE725}" srcOrd="3" destOrd="0" parTransId="{C2CD7164-230B-4BA8-9FA8-CBEAC1DB1F46}" sibTransId="{F8E1E425-E554-4CF1-B4D7-59D38B0161CC}"/>
    <dgm:cxn modelId="{4F045833-414D-422D-BFDA-F4AAADCA4EA4}" type="presOf" srcId="{5325E331-6F74-424E-8D7F-B7A9F9A76FD8}" destId="{0415F1E9-23DA-4032-99C5-3B26773AE135}" srcOrd="1" destOrd="3" presId="urn:microsoft.com/office/officeart/2005/8/layout/vList4#2"/>
    <dgm:cxn modelId="{1E2CA434-0008-4B32-BE94-9C900FE61E14}" srcId="{E1F3C2CA-D762-4495-BF45-08315A516ECD}" destId="{608B6C07-5E8D-4B99-82FB-7F0AC4A9AD7C}" srcOrd="1" destOrd="0" parTransId="{9F302E17-D847-4C3E-86C5-5AC317094D53}" sibTransId="{44A8F5C8-C401-4596-A5ED-1820259EBFE6}"/>
    <dgm:cxn modelId="{75F6F239-0144-4A15-8727-796C3FE68F41}" type="presOf" srcId="{E8CD17CF-DA44-41DC-B710-0526B6F2AF9A}" destId="{AFE1A24F-EFFC-4F62-B98B-2BB1F8E830B1}" srcOrd="1" destOrd="7" presId="urn:microsoft.com/office/officeart/2005/8/layout/vList4#2"/>
    <dgm:cxn modelId="{50BAC83B-F426-40A0-A8A7-919271ED4041}" type="presOf" srcId="{557732A3-E5A0-4DC0-BA4E-B959462CE725}" destId="{0415F1E9-23DA-4032-99C5-3B26773AE135}" srcOrd="1" destOrd="4" presId="urn:microsoft.com/office/officeart/2005/8/layout/vList4#2"/>
    <dgm:cxn modelId="{52AB013F-B1B8-4471-BE0C-03F7164FEFD0}" type="presOf" srcId="{54D65C09-DF37-4D25-BC79-B4209373B1AF}" destId="{0415F1E9-23DA-4032-99C5-3B26773AE135}" srcOrd="1" destOrd="5" presId="urn:microsoft.com/office/officeart/2005/8/layout/vList4#2"/>
    <dgm:cxn modelId="{37A6CF5B-2E0A-417F-AFAB-021626B148AA}" type="presOf" srcId="{608B6C07-5E8D-4B99-82FB-7F0AC4A9AD7C}" destId="{E415288F-2473-4EC3-9EA5-6758D992510B}" srcOrd="1" destOrd="2" presId="urn:microsoft.com/office/officeart/2005/8/layout/vList4#2"/>
    <dgm:cxn modelId="{E8033D5C-CDC7-438F-AEF2-0597FD99833C}" type="presOf" srcId="{4753B629-44B8-4BA5-8F96-B617234677A1}" destId="{0C626963-E0AC-4679-9219-D10ACAED6C4A}" srcOrd="0" destOrd="3" presId="urn:microsoft.com/office/officeart/2005/8/layout/vList4#2"/>
    <dgm:cxn modelId="{D8111762-D3CF-44F2-B2CA-2D75EC623CD1}" type="presOf" srcId="{0FABD51D-A9B7-4467-822C-61913815D86F}" destId="{AFE1A24F-EFFC-4F62-B98B-2BB1F8E830B1}" srcOrd="1" destOrd="5" presId="urn:microsoft.com/office/officeart/2005/8/layout/vList4#2"/>
    <dgm:cxn modelId="{1C2ABB64-1909-4C93-B490-F3DDD580620C}" type="presOf" srcId="{4753B629-44B8-4BA5-8F96-B617234677A1}" destId="{AFE1A24F-EFFC-4F62-B98B-2BB1F8E830B1}" srcOrd="1" destOrd="3" presId="urn:microsoft.com/office/officeart/2005/8/layout/vList4#2"/>
    <dgm:cxn modelId="{34D3B247-DB74-4D87-B7A9-1A985E63CAAC}" srcId="{C82FB25F-3E8A-45D3-B04B-261EEE7A9B85}" destId="{4753B629-44B8-4BA5-8F96-B617234677A1}" srcOrd="2" destOrd="0" parTransId="{28DD0497-CD01-4FD3-9EAF-21B488820758}" sibTransId="{F3E54A85-A668-4AE4-A9CB-7899C7CE3598}"/>
    <dgm:cxn modelId="{D8AB876A-4025-4F9F-B58C-C465E1D8FFAD}" type="presOf" srcId="{99CA767D-2DF6-4A15-9FB0-8C72E31B2BCA}" destId="{CFFC2BCF-4F88-4EA5-8EEA-86BC9D25FF87}" srcOrd="0" destOrd="1" presId="urn:microsoft.com/office/officeart/2005/8/layout/vList4#2"/>
    <dgm:cxn modelId="{A92B7C6D-4C21-4DF2-A885-5376EF774EE3}" type="presOf" srcId="{3201D0CD-362E-4E06-86F7-7E2E66543B52}" destId="{AFE1A24F-EFFC-4F62-B98B-2BB1F8E830B1}" srcOrd="1" destOrd="1" presId="urn:microsoft.com/office/officeart/2005/8/layout/vList4#2"/>
    <dgm:cxn modelId="{E1165A54-B927-44B8-9A40-A1AC9103CA9A}" type="presOf" srcId="{E8CD17CF-DA44-41DC-B710-0526B6F2AF9A}" destId="{0C626963-E0AC-4679-9219-D10ACAED6C4A}" srcOrd="0" destOrd="7" presId="urn:microsoft.com/office/officeart/2005/8/layout/vList4#2"/>
    <dgm:cxn modelId="{CF4BA575-5B9A-433A-BD87-B1ACE2D4F20F}" type="presOf" srcId="{557732A3-E5A0-4DC0-BA4E-B959462CE725}" destId="{ED2B46DB-4506-4D1B-907B-83376D9EB48B}" srcOrd="0" destOrd="4" presId="urn:microsoft.com/office/officeart/2005/8/layout/vList4#2"/>
    <dgm:cxn modelId="{AC3C1676-54DD-44F8-B4CB-C39F3839B525}" type="presOf" srcId="{608B6C07-5E8D-4B99-82FB-7F0AC4A9AD7C}" destId="{CFFC2BCF-4F88-4EA5-8EEA-86BC9D25FF87}" srcOrd="0" destOrd="2" presId="urn:microsoft.com/office/officeart/2005/8/layout/vList4#2"/>
    <dgm:cxn modelId="{2CECAF59-EDC3-4543-9E47-EA4BDCA43608}" type="presOf" srcId="{E1C449DD-4E53-46F2-8138-E441294A5775}" destId="{ED2B46DB-4506-4D1B-907B-83376D9EB48B}" srcOrd="0" destOrd="0" presId="urn:microsoft.com/office/officeart/2005/8/layout/vList4#2"/>
    <dgm:cxn modelId="{C47B3C7D-B1ED-48E4-AD8C-2D7F9855C138}" type="presOf" srcId="{5B87420D-8744-41C9-BF4E-3A1652EC3A1C}" destId="{0415F1E9-23DA-4032-99C5-3B26773AE135}" srcOrd="1" destOrd="2" presId="urn:microsoft.com/office/officeart/2005/8/layout/vList4#2"/>
    <dgm:cxn modelId="{EB96AA7D-9DCB-47AF-88E4-453345F18876}" type="presOf" srcId="{3201D0CD-362E-4E06-86F7-7E2E66543B52}" destId="{0C626963-E0AC-4679-9219-D10ACAED6C4A}" srcOrd="0" destOrd="1" presId="urn:microsoft.com/office/officeart/2005/8/layout/vList4#2"/>
    <dgm:cxn modelId="{68F4AE7F-2654-41C1-8201-48F473C9581A}" type="presOf" srcId="{14C1D40D-5D25-44F8-8179-5A68608A49F2}" destId="{0C626963-E0AC-4679-9219-D10ACAED6C4A}" srcOrd="0" destOrd="2" presId="urn:microsoft.com/office/officeart/2005/8/layout/vList4#2"/>
    <dgm:cxn modelId="{A0E6E580-BD87-4652-B7AC-72C536604D06}" srcId="{C82FB25F-3E8A-45D3-B04B-261EEE7A9B85}" destId="{0FABD51D-A9B7-4467-822C-61913815D86F}" srcOrd="4" destOrd="0" parTransId="{FF9D44FD-0136-4521-93F0-5BEB74158DF6}" sibTransId="{87F92A0B-BB60-48C3-9FC5-E24C0EF53A4B}"/>
    <dgm:cxn modelId="{F7233083-CFA4-4C2C-85E6-C35A14C843B1}" srcId="{E1C449DD-4E53-46F2-8138-E441294A5775}" destId="{5B87420D-8744-41C9-BF4E-3A1652EC3A1C}" srcOrd="1" destOrd="0" parTransId="{866035F2-2460-4C8D-87E1-EC41A2AD9EDF}" sibTransId="{FBEF3819-8144-488F-A2BA-2AF48B4F165B}"/>
    <dgm:cxn modelId="{F2A3BD86-21F3-4AF2-B158-D693C450582B}" srcId="{C82FB25F-3E8A-45D3-B04B-261EEE7A9B85}" destId="{E8CD17CF-DA44-41DC-B710-0526B6F2AF9A}" srcOrd="6" destOrd="0" parTransId="{21349DCA-7A3A-4BAD-8F3D-919D598D51D7}" sibTransId="{8C295A39-BCBA-420C-A07E-1AA08F3A37D4}"/>
    <dgm:cxn modelId="{2FA58E8E-C155-4EDE-98DB-ED0CBF70DFE8}" type="presOf" srcId="{CD915504-389A-4C46-9698-7BAD22FA9A17}" destId="{CFFC2BCF-4F88-4EA5-8EEA-86BC9D25FF87}" srcOrd="0" destOrd="4" presId="urn:microsoft.com/office/officeart/2005/8/layout/vList4#2"/>
    <dgm:cxn modelId="{BD20BC91-993A-4D53-B453-3752AEE13A7F}" srcId="{C82FB25F-3E8A-45D3-B04B-261EEE7A9B85}" destId="{47471705-F12C-48D5-A559-DC0DE3D56635}" srcOrd="5" destOrd="0" parTransId="{C2CF33B4-F3FD-4E4D-A3FB-8CF3D60BBBF8}" sibTransId="{FAA7B702-24EE-4F74-A553-34FFB1FDF514}"/>
    <dgm:cxn modelId="{C90F8195-C041-44D7-96B4-530436010AB8}" srcId="{C82FB25F-3E8A-45D3-B04B-261EEE7A9B85}" destId="{14C1D40D-5D25-44F8-8179-5A68608A49F2}" srcOrd="1" destOrd="0" parTransId="{F4556E0C-3C00-45DF-BDC7-4E0BA199B668}" sibTransId="{B3D1093C-F1C2-402A-80D4-C813B7E59620}"/>
    <dgm:cxn modelId="{C2FE209F-9D64-4154-A9F1-DEE3FD54F486}" srcId="{E1F3C2CA-D762-4495-BF45-08315A516ECD}" destId="{144DB6EF-CD88-4BF8-A9C7-00DC331A5776}" srcOrd="2" destOrd="0" parTransId="{7BD50208-24C4-4A69-9365-3691BE81AB1E}" sibTransId="{4B4FD4B6-F610-4F19-8BAC-0015948CDED7}"/>
    <dgm:cxn modelId="{9BF09D9F-9ED8-4125-ABD0-B977D2C97AFB}" srcId="{C82FB25F-3E8A-45D3-B04B-261EEE7A9B85}" destId="{3201D0CD-362E-4E06-86F7-7E2E66543B52}" srcOrd="0" destOrd="0" parTransId="{11A3AAE9-3A97-41EC-AA51-D3ED95828CFB}" sibTransId="{0345B6D8-1932-4222-9C97-733A1B998A47}"/>
    <dgm:cxn modelId="{2DC26FA8-4F90-44CC-B88A-F3CC2EF83C5E}" srcId="{C82FB25F-3E8A-45D3-B04B-261EEE7A9B85}" destId="{E1A1249D-C4D7-4184-8166-E59CF0F3A2F7}" srcOrd="3" destOrd="0" parTransId="{682887CF-BF6F-4199-9DEB-003B0138D5C6}" sibTransId="{22D60E5E-8549-4057-92AE-E4487332FFEF}"/>
    <dgm:cxn modelId="{A235C1A8-35D1-42B8-B3E5-72605F4FAC6A}" srcId="{E1F3C2CA-D762-4495-BF45-08315A516ECD}" destId="{99CA767D-2DF6-4A15-9FB0-8C72E31B2BCA}" srcOrd="0" destOrd="0" parTransId="{2F43CEFB-38ED-4000-9F61-DE01E54BD1EE}" sibTransId="{C4AE83C6-5F2B-4225-A393-8314D93A0075}"/>
    <dgm:cxn modelId="{0999B7B4-C3C8-4C46-A549-9EE89C434D54}" type="presOf" srcId="{5325E331-6F74-424E-8D7F-B7A9F9A76FD8}" destId="{ED2B46DB-4506-4D1B-907B-83376D9EB48B}" srcOrd="0" destOrd="3" presId="urn:microsoft.com/office/officeart/2005/8/layout/vList4#2"/>
    <dgm:cxn modelId="{6B0DF2B6-7264-4806-B5C0-DC0336E43B99}" type="presOf" srcId="{C82FB25F-3E8A-45D3-B04B-261EEE7A9B85}" destId="{0C626963-E0AC-4679-9219-D10ACAED6C4A}" srcOrd="0" destOrd="0" presId="urn:microsoft.com/office/officeart/2005/8/layout/vList4#2"/>
    <dgm:cxn modelId="{F14AF2BB-F2BE-4CF6-AA2B-233796014A43}" type="presOf" srcId="{05B4B731-CF80-4CA0-B42F-675F6EF7C897}" destId="{ED2B46DB-4506-4D1B-907B-83376D9EB48B}" srcOrd="0" destOrd="1" presId="urn:microsoft.com/office/officeart/2005/8/layout/vList4#2"/>
    <dgm:cxn modelId="{C2D2C6C3-B38F-4AAC-A07E-B9A96D8D020C}" srcId="{E1C449DD-4E53-46F2-8138-E441294A5775}" destId="{05B4B731-CF80-4CA0-B42F-675F6EF7C897}" srcOrd="0" destOrd="0" parTransId="{7D9EDF67-183E-4CCD-AF84-77442C08787E}" sibTransId="{EB39C36D-0726-4028-A166-BAA4736C5ECE}"/>
    <dgm:cxn modelId="{FE9FDCC3-EED2-4674-A0E0-E9D5859211E8}" type="presOf" srcId="{5B87420D-8744-41C9-BF4E-3A1652EC3A1C}" destId="{ED2B46DB-4506-4D1B-907B-83376D9EB48B}" srcOrd="0" destOrd="2" presId="urn:microsoft.com/office/officeart/2005/8/layout/vList4#2"/>
    <dgm:cxn modelId="{9EC406D6-7C46-4EDB-8063-4114E8C973FD}" type="presOf" srcId="{E1F3C2CA-D762-4495-BF45-08315A516ECD}" destId="{CFFC2BCF-4F88-4EA5-8EEA-86BC9D25FF87}" srcOrd="0" destOrd="0" presId="urn:microsoft.com/office/officeart/2005/8/layout/vList4#2"/>
    <dgm:cxn modelId="{ABB209DA-73C2-49AC-B41D-D832F71385E8}" type="presOf" srcId="{47471705-F12C-48D5-A559-DC0DE3D56635}" destId="{AFE1A24F-EFFC-4F62-B98B-2BB1F8E830B1}" srcOrd="1" destOrd="6" presId="urn:microsoft.com/office/officeart/2005/8/layout/vList4#2"/>
    <dgm:cxn modelId="{00ED63DD-91A1-409B-86EB-0C778E3B2C4F}" srcId="{E1C449DD-4E53-46F2-8138-E441294A5775}" destId="{5325E331-6F74-424E-8D7F-B7A9F9A76FD8}" srcOrd="2" destOrd="0" parTransId="{F88197EB-501C-40CF-B2E6-06171E73B465}" sibTransId="{C7722534-9C6C-4E40-A086-37BFC10BEB11}"/>
    <dgm:cxn modelId="{3E08DBDE-2E9C-4DFF-8AB4-0E4B6423F78E}" type="presOf" srcId="{54D65C09-DF37-4D25-BC79-B4209373B1AF}" destId="{ED2B46DB-4506-4D1B-907B-83376D9EB48B}" srcOrd="0" destOrd="5" presId="urn:microsoft.com/office/officeart/2005/8/layout/vList4#2"/>
    <dgm:cxn modelId="{D60307E3-138C-430A-A6CB-A6CC076CD9A8}" type="presOf" srcId="{327BF4C6-AA24-418E-A5FD-7713A36EDA82}" destId="{704296E6-0A60-4EF4-B65D-245B33C94033}" srcOrd="0" destOrd="0" presId="urn:microsoft.com/office/officeart/2005/8/layout/vList4#2"/>
    <dgm:cxn modelId="{06C248F2-9340-4567-8146-2855759577FD}" type="presOf" srcId="{0FABD51D-A9B7-4467-822C-61913815D86F}" destId="{0C626963-E0AC-4679-9219-D10ACAED6C4A}" srcOrd="0" destOrd="5" presId="urn:microsoft.com/office/officeart/2005/8/layout/vList4#2"/>
    <dgm:cxn modelId="{1521DAF2-6713-4AEF-9823-DA01883723A8}" srcId="{E1C449DD-4E53-46F2-8138-E441294A5775}" destId="{54D65C09-DF37-4D25-BC79-B4209373B1AF}" srcOrd="4" destOrd="0" parTransId="{4072E1F1-E591-45DD-90FF-CF99E29BD580}" sibTransId="{BA739461-B29B-40AE-8E51-9199179C1D22}"/>
    <dgm:cxn modelId="{CC12C8F6-634F-4495-A700-50A11BBC3366}" srcId="{E1C449DD-4E53-46F2-8138-E441294A5775}" destId="{C471C8A8-65DC-4DF1-A46D-F1758D2C445D}" srcOrd="5" destOrd="0" parTransId="{FD234ADB-4EB2-489C-A9FF-5DF924B3710B}" sibTransId="{7C9C6906-33A6-40C3-A56B-97CF25E9D0EB}"/>
    <dgm:cxn modelId="{5030CEF6-FC46-4A95-B02D-7C5EA27DDD00}" type="presOf" srcId="{CD915504-389A-4C46-9698-7BAD22FA9A17}" destId="{E415288F-2473-4EC3-9EA5-6758D992510B}" srcOrd="1" destOrd="4" presId="urn:microsoft.com/office/officeart/2005/8/layout/vList4#2"/>
    <dgm:cxn modelId="{A52E5CFB-88AD-4CD5-B75C-C9FAA3662FF1}" srcId="{327BF4C6-AA24-418E-A5FD-7713A36EDA82}" destId="{C82FB25F-3E8A-45D3-B04B-261EEE7A9B85}" srcOrd="1" destOrd="0" parTransId="{103205E0-7C05-4E81-9B0F-5A14992A4333}" sibTransId="{8A5FCEBC-EE40-4648-B149-BF9E72958767}"/>
    <dgm:cxn modelId="{069868FB-99E3-493B-993A-48DB6CB1B4CA}" type="presOf" srcId="{14C1D40D-5D25-44F8-8179-5A68608A49F2}" destId="{AFE1A24F-EFFC-4F62-B98B-2BB1F8E830B1}" srcOrd="1" destOrd="2" presId="urn:microsoft.com/office/officeart/2005/8/layout/vList4#2"/>
    <dgm:cxn modelId="{F022A7FF-B0BC-4F55-8ECD-C7386B741210}" type="presOf" srcId="{C82FB25F-3E8A-45D3-B04B-261EEE7A9B85}" destId="{AFE1A24F-EFFC-4F62-B98B-2BB1F8E830B1}" srcOrd="1" destOrd="0" presId="urn:microsoft.com/office/officeart/2005/8/layout/vList4#2"/>
    <dgm:cxn modelId="{7DEB977D-FCAB-4DF6-835F-8633C921713E}" type="presParOf" srcId="{704296E6-0A60-4EF4-B65D-245B33C94033}" destId="{FB5CB131-C986-49E7-8FFF-F423E641AA7F}" srcOrd="0" destOrd="0" presId="urn:microsoft.com/office/officeart/2005/8/layout/vList4#2"/>
    <dgm:cxn modelId="{5C28A0D7-005E-498A-BBD4-0AB1B06A0B52}" type="presParOf" srcId="{FB5CB131-C986-49E7-8FFF-F423E641AA7F}" destId="{CFFC2BCF-4F88-4EA5-8EEA-86BC9D25FF87}" srcOrd="0" destOrd="0" presId="urn:microsoft.com/office/officeart/2005/8/layout/vList4#2"/>
    <dgm:cxn modelId="{03820E84-1C10-4A60-B99D-E7A0B2C8DFAD}" type="presParOf" srcId="{FB5CB131-C986-49E7-8FFF-F423E641AA7F}" destId="{92869D72-6C3C-41BB-82D3-14ED0F64DDFE}" srcOrd="1" destOrd="0" presId="urn:microsoft.com/office/officeart/2005/8/layout/vList4#2"/>
    <dgm:cxn modelId="{22547921-D141-4E2D-90E5-F388F0AEBDFA}" type="presParOf" srcId="{FB5CB131-C986-49E7-8FFF-F423E641AA7F}" destId="{E415288F-2473-4EC3-9EA5-6758D992510B}" srcOrd="2" destOrd="0" presId="urn:microsoft.com/office/officeart/2005/8/layout/vList4#2"/>
    <dgm:cxn modelId="{A94ED169-FCA3-4392-91A0-6B9CF4652696}" type="presParOf" srcId="{704296E6-0A60-4EF4-B65D-245B33C94033}" destId="{04994785-06BE-4DC8-8EF7-71EA018A5E5F}" srcOrd="1" destOrd="0" presId="urn:microsoft.com/office/officeart/2005/8/layout/vList4#2"/>
    <dgm:cxn modelId="{0E72F7F4-4323-4D85-A12D-89BA8779AE1E}" type="presParOf" srcId="{704296E6-0A60-4EF4-B65D-245B33C94033}" destId="{82D943CB-2926-4ED1-A777-EFDCB6B9334B}" srcOrd="2" destOrd="0" presId="urn:microsoft.com/office/officeart/2005/8/layout/vList4#2"/>
    <dgm:cxn modelId="{4A9A2C48-DE43-46AF-BA4B-140CAB0B39DE}" type="presParOf" srcId="{82D943CB-2926-4ED1-A777-EFDCB6B9334B}" destId="{0C626963-E0AC-4679-9219-D10ACAED6C4A}" srcOrd="0" destOrd="0" presId="urn:microsoft.com/office/officeart/2005/8/layout/vList4#2"/>
    <dgm:cxn modelId="{66FB879D-4AC6-4AF4-955D-835133DE09AE}" type="presParOf" srcId="{82D943CB-2926-4ED1-A777-EFDCB6B9334B}" destId="{1E347158-D668-42E7-B1BA-4425D7A9429B}" srcOrd="1" destOrd="0" presId="urn:microsoft.com/office/officeart/2005/8/layout/vList4#2"/>
    <dgm:cxn modelId="{B203017B-167B-45F7-9D44-07D6233D1F67}" type="presParOf" srcId="{82D943CB-2926-4ED1-A777-EFDCB6B9334B}" destId="{AFE1A24F-EFFC-4F62-B98B-2BB1F8E830B1}" srcOrd="2" destOrd="0" presId="urn:microsoft.com/office/officeart/2005/8/layout/vList4#2"/>
    <dgm:cxn modelId="{A712C49D-24CE-4BD9-8C98-D8C48FC5A5CA}" type="presParOf" srcId="{704296E6-0A60-4EF4-B65D-245B33C94033}" destId="{0253EA82-D424-4EF5-8103-34D97D3EDB4B}" srcOrd="3" destOrd="0" presId="urn:microsoft.com/office/officeart/2005/8/layout/vList4#2"/>
    <dgm:cxn modelId="{D0B15AFB-8260-4376-A0E5-960F745A6D3D}" type="presParOf" srcId="{704296E6-0A60-4EF4-B65D-245B33C94033}" destId="{B06D6C22-C655-4F96-A449-B6A0877EABAD}" srcOrd="4" destOrd="0" presId="urn:microsoft.com/office/officeart/2005/8/layout/vList4#2"/>
    <dgm:cxn modelId="{5DFE932E-7D77-47E9-801B-6B1E0C01AD43}" type="presParOf" srcId="{B06D6C22-C655-4F96-A449-B6A0877EABAD}" destId="{ED2B46DB-4506-4D1B-907B-83376D9EB48B}" srcOrd="0" destOrd="0" presId="urn:microsoft.com/office/officeart/2005/8/layout/vList4#2"/>
    <dgm:cxn modelId="{22E7FFBD-6B9D-483E-A164-29C049975FAC}" type="presParOf" srcId="{B06D6C22-C655-4F96-A449-B6A0877EABAD}" destId="{960AFCC5-3544-484C-A1CC-8EE7E125416D}" srcOrd="1" destOrd="0" presId="urn:microsoft.com/office/officeart/2005/8/layout/vList4#2"/>
    <dgm:cxn modelId="{9BA64670-7CFF-4CC1-944A-660C8F0B90A7}" type="presParOf" srcId="{B06D6C22-C655-4F96-A449-B6A0877EABAD}" destId="{0415F1E9-23DA-4032-99C5-3B26773AE135}"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657F-A9DD-4F8E-A87E-05E3F9CA862A}">
      <dsp:nvSpPr>
        <dsp:cNvPr id="0" name=""/>
        <dsp:cNvSpPr/>
      </dsp:nvSpPr>
      <dsp:spPr>
        <a:xfrm>
          <a:off x="12" y="0"/>
          <a:ext cx="5400701" cy="5400701"/>
        </a:xfrm>
        <a:prstGeom prst="triangle">
          <a:avLst/>
        </a:prstGeom>
        <a:solidFill>
          <a:schemeClr val="accent3">
            <a:lumMod val="60000"/>
            <a:lumOff val="4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B183D-EAEC-4EED-8DEB-6762C494320C}">
      <dsp:nvSpPr>
        <dsp:cNvPr id="0" name=""/>
        <dsp:cNvSpPr/>
      </dsp:nvSpPr>
      <dsp:spPr>
        <a:xfrm>
          <a:off x="1892637" y="2915158"/>
          <a:ext cx="7573105" cy="1187623"/>
        </a:xfrm>
        <a:prstGeom prst="roundRect">
          <a:avLst/>
        </a:prstGeom>
        <a:solidFill>
          <a:schemeClr val="lt1">
            <a:alpha val="9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t>Ecuador: </a:t>
          </a:r>
          <a:r>
            <a:rPr lang="es-EC" sz="1800" b="0" kern="1200" dirty="0"/>
            <a:t>el cacao es uno de los principales productos agropecuarios de exportación ocupando el 40% de la superficie de cultivo agrícola. </a:t>
          </a:r>
        </a:p>
        <a:p>
          <a:pPr marL="0" lvl="0" indent="0" algn="l" defTabSz="800100">
            <a:lnSpc>
              <a:spcPct val="90000"/>
            </a:lnSpc>
            <a:spcBef>
              <a:spcPct val="0"/>
            </a:spcBef>
            <a:spcAft>
              <a:spcPct val="35000"/>
            </a:spcAft>
            <a:buNone/>
          </a:pPr>
          <a:r>
            <a:rPr lang="es-MX" sz="1800" b="0" kern="1200" dirty="0"/>
            <a:t>Más del 60% del cacao producido presenta concentraciones de Cd en mazorca superior al limite establecido. </a:t>
          </a:r>
          <a:endParaRPr lang="es-EC" sz="1800" b="0" kern="1200" dirty="0"/>
        </a:p>
      </dsp:txBody>
      <dsp:txXfrm>
        <a:off x="1950612" y="2973133"/>
        <a:ext cx="7457155" cy="1071673"/>
      </dsp:txXfrm>
    </dsp:sp>
    <dsp:sp modelId="{9536C091-E00D-4AE3-BA6D-F59BE587280D}">
      <dsp:nvSpPr>
        <dsp:cNvPr id="0" name=""/>
        <dsp:cNvSpPr/>
      </dsp:nvSpPr>
      <dsp:spPr>
        <a:xfrm>
          <a:off x="1893585" y="1751053"/>
          <a:ext cx="7530278" cy="858024"/>
        </a:xfrm>
        <a:prstGeom prst="roundRect">
          <a:avLst/>
        </a:prstGeom>
        <a:solidFill>
          <a:schemeClr val="lt1">
            <a:alpha val="90000"/>
            <a:hueOff val="0"/>
            <a:satOff val="0"/>
            <a:lumOff val="0"/>
            <a:alphaOff val="0"/>
          </a:schemeClr>
        </a:solidFill>
        <a:ln w="25400" cap="flat" cmpd="sng" algn="ctr">
          <a:solidFill>
            <a:schemeClr val="accent3">
              <a:lumMod val="50000"/>
              <a:alpha val="77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i="0" kern="1200" dirty="0"/>
            <a:t>Códex </a:t>
          </a:r>
          <a:r>
            <a:rPr lang="es-EC" sz="1800" b="1" i="0" kern="1200" dirty="0" err="1"/>
            <a:t>Alimentarius</a:t>
          </a:r>
          <a:r>
            <a:rPr lang="es-EC" sz="1800" b="1" i="0" kern="1200" dirty="0"/>
            <a:t>, UE (</a:t>
          </a:r>
          <a:r>
            <a:rPr lang="es-EC" sz="1800" kern="1200" dirty="0"/>
            <a:t>No. 488/2014)</a:t>
          </a:r>
          <a:endParaRPr lang="es-EC" sz="1800" b="1" i="0" kern="1200" dirty="0"/>
        </a:p>
        <a:p>
          <a:pPr marL="0" lvl="0" indent="0" algn="just" defTabSz="800100">
            <a:lnSpc>
              <a:spcPct val="90000"/>
            </a:lnSpc>
            <a:spcBef>
              <a:spcPct val="0"/>
            </a:spcBef>
            <a:spcAft>
              <a:spcPct val="35000"/>
            </a:spcAft>
            <a:buNone/>
          </a:pPr>
          <a:r>
            <a:rPr lang="es-EC" sz="1800" kern="1200" dirty="0"/>
            <a:t>Reglamentos donde establecen límites para el contenido de Cd (entre 0,5 y 0,8) en alimentos entre ellos productos y derivados del cacao.</a:t>
          </a:r>
          <a:endParaRPr lang="es-EC" sz="1800" b="1" kern="1200" dirty="0"/>
        </a:p>
      </dsp:txBody>
      <dsp:txXfrm>
        <a:off x="1935470" y="1792938"/>
        <a:ext cx="7446508" cy="774254"/>
      </dsp:txXfrm>
    </dsp:sp>
    <dsp:sp modelId="{9F8D7855-8034-4452-B0F9-9A4CFF7C1DA5}">
      <dsp:nvSpPr>
        <dsp:cNvPr id="0" name=""/>
        <dsp:cNvSpPr/>
      </dsp:nvSpPr>
      <dsp:spPr>
        <a:xfrm>
          <a:off x="1932611" y="243235"/>
          <a:ext cx="7651283" cy="1110305"/>
        </a:xfrm>
        <a:prstGeom prst="roundRect">
          <a:avLst/>
        </a:prstGeom>
        <a:solidFill>
          <a:schemeClr val="lt1">
            <a:alpha val="90000"/>
            <a:hueOff val="0"/>
            <a:satOff val="0"/>
            <a:lumOff val="0"/>
            <a:alphaOff val="0"/>
          </a:schemeClr>
        </a:solidFill>
        <a:ln w="25400" cap="flat" cmpd="sng" algn="ctr">
          <a:solidFill>
            <a:schemeClr val="accent3">
              <a:lumMod val="50000"/>
              <a:alpha val="63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b="0" kern="1200" dirty="0"/>
            <a:t>Cadmio: es un metal pesado que no tiene función biológica. </a:t>
          </a:r>
        </a:p>
        <a:p>
          <a:pPr marL="0" lvl="0" indent="0" algn="just" defTabSz="800100">
            <a:lnSpc>
              <a:spcPct val="90000"/>
            </a:lnSpc>
            <a:spcBef>
              <a:spcPct val="0"/>
            </a:spcBef>
            <a:spcAft>
              <a:spcPct val="35000"/>
            </a:spcAft>
            <a:buNone/>
          </a:pPr>
          <a:r>
            <a:rPr lang="es-MX" sz="1800" b="0" kern="1200" dirty="0"/>
            <a:t>-Parte natural de suelos.</a:t>
          </a:r>
        </a:p>
        <a:p>
          <a:pPr marL="0" lvl="0" indent="0" algn="just" defTabSz="800100">
            <a:lnSpc>
              <a:spcPct val="90000"/>
            </a:lnSpc>
            <a:spcBef>
              <a:spcPct val="0"/>
            </a:spcBef>
            <a:spcAft>
              <a:spcPct val="35000"/>
            </a:spcAft>
            <a:buNone/>
          </a:pPr>
          <a:r>
            <a:rPr lang="es-MX" sz="1800" b="0" kern="1200" dirty="0"/>
            <a:t>-Tóxico para el ser humano.</a:t>
          </a:r>
        </a:p>
        <a:p>
          <a:pPr marL="0" lvl="0" indent="0" algn="just" defTabSz="800100">
            <a:lnSpc>
              <a:spcPct val="90000"/>
            </a:lnSpc>
            <a:spcBef>
              <a:spcPct val="0"/>
            </a:spcBef>
            <a:spcAft>
              <a:spcPct val="35000"/>
            </a:spcAft>
            <a:buNone/>
          </a:pPr>
          <a:r>
            <a:rPr lang="es-EC" sz="1800" kern="1200" dirty="0"/>
            <a:t>-Fácil movilidad, extensa vida media y poder </a:t>
          </a:r>
          <a:r>
            <a:rPr lang="es-EC" sz="1800" kern="1200" dirty="0" err="1"/>
            <a:t>bioacumulativo</a:t>
          </a:r>
          <a:r>
            <a:rPr lang="es-EC" sz="1800" kern="1200" dirty="0"/>
            <a:t>.</a:t>
          </a:r>
          <a:endParaRPr lang="es-EC" sz="1800" b="0" kern="1200" dirty="0"/>
        </a:p>
      </dsp:txBody>
      <dsp:txXfrm>
        <a:off x="1986812" y="297436"/>
        <a:ext cx="7542881" cy="1001903"/>
      </dsp:txXfrm>
    </dsp:sp>
    <dsp:sp modelId="{E3E3985F-6C1F-4642-8B7D-1BB492EBD9FF}">
      <dsp:nvSpPr>
        <dsp:cNvPr id="0" name=""/>
        <dsp:cNvSpPr/>
      </dsp:nvSpPr>
      <dsp:spPr>
        <a:xfrm>
          <a:off x="1917596" y="4375636"/>
          <a:ext cx="7562995" cy="855885"/>
        </a:xfrm>
        <a:prstGeom prst="roundRect">
          <a:avLst/>
        </a:prstGeom>
        <a:solidFill>
          <a:schemeClr val="lt1">
            <a:alpha val="90000"/>
            <a:hueOff val="0"/>
            <a:satOff val="0"/>
            <a:lumOff val="0"/>
            <a:alphaOff val="0"/>
          </a:schemeClr>
        </a:solidFill>
        <a:ln w="25400" cap="flat" cmpd="sng" algn="ctr">
          <a:solidFill>
            <a:schemeClr val="accent3">
              <a:lumMod val="50000"/>
              <a:alpha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Se han experimentado varias metodologías físico-químicas y biológicas. </a:t>
          </a:r>
          <a:endParaRPr lang="es-EC" sz="1800" b="0" kern="1200" dirty="0"/>
        </a:p>
      </dsp:txBody>
      <dsp:txXfrm>
        <a:off x="1959377" y="4417417"/>
        <a:ext cx="7479433" cy="772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C8502-7D61-4E9E-9F73-A5BFFA2870AA}">
      <dsp:nvSpPr>
        <dsp:cNvPr id="0" name=""/>
        <dsp:cNvSpPr/>
      </dsp:nvSpPr>
      <dsp:spPr>
        <a:xfrm>
          <a:off x="0" y="819583"/>
          <a:ext cx="10702365" cy="1107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03A4B-645C-4FE6-AE6B-8518A939C680}">
      <dsp:nvSpPr>
        <dsp:cNvPr id="0" name=""/>
        <dsp:cNvSpPr/>
      </dsp:nvSpPr>
      <dsp:spPr>
        <a:xfrm>
          <a:off x="230859" y="874213"/>
          <a:ext cx="893157" cy="888779"/>
        </a:xfrm>
        <a:prstGeom prst="rect">
          <a:avLst/>
        </a:prstGeom>
        <a:blipFill rotWithShape="1">
          <a:blip xmlns:r="http://schemas.openxmlformats.org/officeDocument/2006/relationships" r:embed="rId1"/>
          <a:srcRect/>
          <a:stretch>
            <a:fillRect t="-17000" b="-17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BC47B-8842-4ECA-B368-1277874C9346}">
      <dsp:nvSpPr>
        <dsp:cNvPr id="0" name=""/>
        <dsp:cNvSpPr/>
      </dsp:nvSpPr>
      <dsp:spPr>
        <a:xfrm>
          <a:off x="1278678" y="819583"/>
          <a:ext cx="9423686" cy="1107081"/>
        </a:xfrm>
        <a:prstGeom prst="rect">
          <a:avLst/>
        </a:prstGeom>
        <a:solidFill>
          <a:schemeClr val="lt1"/>
        </a:solid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7166" tIns="117166" rIns="117166" bIns="117166" numCol="1" spcCol="1270" anchor="ctr" anchorCtr="0">
          <a:noAutofit/>
        </a:bodyPr>
        <a:lstStyle/>
        <a:p>
          <a:pPr marL="177800" lvl="0" indent="0" algn="just" defTabSz="889000">
            <a:lnSpc>
              <a:spcPct val="100000"/>
            </a:lnSpc>
            <a:spcBef>
              <a:spcPct val="0"/>
            </a:spcBef>
            <a:spcAft>
              <a:spcPct val="35000"/>
            </a:spcAft>
            <a:buNone/>
          </a:pPr>
          <a:r>
            <a:rPr lang="es-EC" sz="2000" kern="1200" dirty="0"/>
            <a:t>Sintetizar nanopartículas de hierro/sulfuro de hierro usando un prototipo de campo y aplicarlas en suelo dedicado al cultivo de cacao en una finca de Puerto Quito como tratamiento para inmovilizar cadmio.</a:t>
          </a:r>
          <a:endParaRPr lang="es-EC" sz="2000" b="0" kern="1200" dirty="0">
            <a:latin typeface="Calibri" panose="020F0502020204030204" pitchFamily="34" charset="0"/>
            <a:cs typeface="Calibri" panose="020F0502020204030204" pitchFamily="34" charset="0"/>
          </a:endParaRPr>
        </a:p>
      </dsp:txBody>
      <dsp:txXfrm>
        <a:off x="1278678" y="819583"/>
        <a:ext cx="9423686" cy="1107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2BCF-4F88-4EA5-8EEA-86BC9D25FF87}">
      <dsp:nvSpPr>
        <dsp:cNvPr id="0" name=""/>
        <dsp:cNvSpPr/>
      </dsp:nvSpPr>
      <dsp:spPr>
        <a:xfrm>
          <a:off x="0" y="0"/>
          <a:ext cx="9144000" cy="1454031"/>
        </a:xfrm>
        <a:prstGeom prst="roundRect">
          <a:avLst>
            <a:gd name="adj" fmla="val 10000"/>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s-MX" sz="1600" b="1" kern="1200" dirty="0"/>
            <a:t>Recolección y preparación de la muestra </a:t>
          </a:r>
          <a:endParaRPr lang="es-ES" sz="1600" b="1" kern="1200" dirty="0"/>
        </a:p>
        <a:p>
          <a:pPr marL="171450" lvl="1" indent="-171450" algn="l" defTabSz="711200">
            <a:lnSpc>
              <a:spcPct val="90000"/>
            </a:lnSpc>
            <a:spcBef>
              <a:spcPct val="0"/>
            </a:spcBef>
            <a:spcAft>
              <a:spcPct val="15000"/>
            </a:spcAft>
            <a:buChar char="•"/>
          </a:pPr>
          <a:r>
            <a:rPr lang="es-MX" sz="1600" kern="1200" dirty="0"/>
            <a:t>Profundidad 10cm.</a:t>
          </a:r>
          <a:endParaRPr lang="es-ES" sz="1600" kern="1200" dirty="0"/>
        </a:p>
        <a:p>
          <a:pPr marL="171450" lvl="1" indent="-171450" algn="l" defTabSz="711200">
            <a:lnSpc>
              <a:spcPct val="90000"/>
            </a:lnSpc>
            <a:spcBef>
              <a:spcPct val="0"/>
            </a:spcBef>
            <a:spcAft>
              <a:spcPct val="15000"/>
            </a:spcAft>
            <a:buChar char="•"/>
          </a:pPr>
          <a:r>
            <a:rPr lang="es-ES" sz="1600" kern="1200" dirty="0"/>
            <a:t>Secado al ambiente.</a:t>
          </a:r>
        </a:p>
        <a:p>
          <a:pPr marL="171450" lvl="1" indent="-171450" algn="l" defTabSz="711200">
            <a:lnSpc>
              <a:spcPct val="90000"/>
            </a:lnSpc>
            <a:spcBef>
              <a:spcPct val="0"/>
            </a:spcBef>
            <a:spcAft>
              <a:spcPct val="15000"/>
            </a:spcAft>
            <a:buChar char="•"/>
          </a:pPr>
          <a:r>
            <a:rPr lang="es-ES" sz="1600" kern="1200" dirty="0"/>
            <a:t>Molido y tamizado por </a:t>
          </a:r>
          <a:r>
            <a:rPr lang="es-EC" sz="1600" kern="1200" dirty="0"/>
            <a:t>tamiz No10 (2mm).</a:t>
          </a:r>
          <a:endParaRPr lang="es-ES" sz="1600" kern="1200" dirty="0"/>
        </a:p>
        <a:p>
          <a:pPr marL="171450" lvl="1" indent="-171450" algn="l" defTabSz="711200">
            <a:lnSpc>
              <a:spcPct val="90000"/>
            </a:lnSpc>
            <a:spcBef>
              <a:spcPct val="0"/>
            </a:spcBef>
            <a:spcAft>
              <a:spcPct val="15000"/>
            </a:spcAft>
            <a:buChar char="•"/>
          </a:pPr>
          <a:endParaRPr lang="es-ES" sz="1600" kern="1200" dirty="0"/>
        </a:p>
      </dsp:txBody>
      <dsp:txXfrm>
        <a:off x="2037880" y="0"/>
        <a:ext cx="7106119" cy="1454031"/>
      </dsp:txXfrm>
    </dsp:sp>
    <dsp:sp modelId="{92869D72-6C3C-41BB-82D3-14ED0F64DDFE}">
      <dsp:nvSpPr>
        <dsp:cNvPr id="0" name=""/>
        <dsp:cNvSpPr/>
      </dsp:nvSpPr>
      <dsp:spPr>
        <a:xfrm>
          <a:off x="24298" y="228165"/>
          <a:ext cx="1935967" cy="939659"/>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26963-E0AC-4679-9219-D10ACAED6C4A}">
      <dsp:nvSpPr>
        <dsp:cNvPr id="0" name=""/>
        <dsp:cNvSpPr/>
      </dsp:nvSpPr>
      <dsp:spPr>
        <a:xfrm>
          <a:off x="0" y="1607957"/>
          <a:ext cx="9144000" cy="2055996"/>
        </a:xfrm>
        <a:prstGeom prst="roundRect">
          <a:avLst>
            <a:gd name="adj" fmla="val 10000"/>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s-ES" sz="1600" kern="1200" dirty="0"/>
        </a:p>
        <a:p>
          <a:pPr marL="171450" lvl="1" indent="-171450" algn="l" defTabSz="711200">
            <a:lnSpc>
              <a:spcPct val="90000"/>
            </a:lnSpc>
            <a:spcBef>
              <a:spcPct val="0"/>
            </a:spcBef>
            <a:spcAft>
              <a:spcPct val="15000"/>
            </a:spcAft>
            <a:buChar char="•"/>
          </a:pPr>
          <a:r>
            <a:rPr lang="es-MX" sz="1600" kern="1200" dirty="0"/>
            <a:t>Textura por granulometría.</a:t>
          </a:r>
          <a:endParaRPr lang="es-EC" sz="1600" kern="1200" dirty="0"/>
        </a:p>
        <a:p>
          <a:pPr marL="171450" lvl="1" indent="-171450" algn="l" defTabSz="711200">
            <a:lnSpc>
              <a:spcPct val="90000"/>
            </a:lnSpc>
            <a:spcBef>
              <a:spcPct val="0"/>
            </a:spcBef>
            <a:spcAft>
              <a:spcPct val="15000"/>
            </a:spcAft>
            <a:buChar char="•"/>
          </a:pPr>
          <a:r>
            <a:rPr lang="es-MX" sz="1600" kern="1200" dirty="0"/>
            <a:t>Plasticidad. </a:t>
          </a:r>
          <a:endParaRPr lang="es-EC" sz="1600" kern="1200" dirty="0"/>
        </a:p>
        <a:p>
          <a:pPr marL="171450" lvl="1" indent="-171450" algn="l" defTabSz="711200">
            <a:lnSpc>
              <a:spcPct val="90000"/>
            </a:lnSpc>
            <a:spcBef>
              <a:spcPct val="0"/>
            </a:spcBef>
            <a:spcAft>
              <a:spcPct val="15000"/>
            </a:spcAft>
            <a:buChar char="•"/>
          </a:pPr>
          <a:r>
            <a:rPr lang="es-MX" sz="1600" kern="1200" dirty="0"/>
            <a:t>Humedad por diferencia de pesos.</a:t>
          </a:r>
          <a:endParaRPr lang="es-EC" sz="1600" kern="1200" dirty="0"/>
        </a:p>
        <a:p>
          <a:pPr marL="171450" lvl="1" indent="-171450" algn="l" defTabSz="711200">
            <a:lnSpc>
              <a:spcPct val="90000"/>
            </a:lnSpc>
            <a:spcBef>
              <a:spcPct val="0"/>
            </a:spcBef>
            <a:spcAft>
              <a:spcPct val="15000"/>
            </a:spcAft>
            <a:buChar char="•"/>
          </a:pPr>
          <a:r>
            <a:rPr lang="es-EC" sz="1600" kern="1200" dirty="0"/>
            <a:t>MO por calcinación.</a:t>
          </a:r>
        </a:p>
        <a:p>
          <a:pPr marL="171450" lvl="1" indent="-171450" algn="l" defTabSz="711200">
            <a:lnSpc>
              <a:spcPct val="90000"/>
            </a:lnSpc>
            <a:spcBef>
              <a:spcPct val="0"/>
            </a:spcBef>
            <a:spcAft>
              <a:spcPct val="15000"/>
            </a:spcAft>
            <a:buChar char="•"/>
          </a:pPr>
          <a:r>
            <a:rPr lang="es-EC" sz="1600" kern="1200" dirty="0"/>
            <a:t>pH por método electrométrico.</a:t>
          </a:r>
        </a:p>
        <a:p>
          <a:pPr marL="171450" lvl="1" indent="-171450" algn="l" defTabSz="711200">
            <a:lnSpc>
              <a:spcPct val="90000"/>
            </a:lnSpc>
            <a:spcBef>
              <a:spcPct val="0"/>
            </a:spcBef>
            <a:spcAft>
              <a:spcPct val="15000"/>
            </a:spcAft>
            <a:buChar char="•"/>
          </a:pPr>
          <a:r>
            <a:rPr lang="es-EC" sz="1600" kern="1200" dirty="0"/>
            <a:t>CIC por método de acetato de amonio.</a:t>
          </a:r>
        </a:p>
        <a:p>
          <a:pPr marL="171450" lvl="1" indent="-171450" algn="l" defTabSz="711200">
            <a:lnSpc>
              <a:spcPct val="90000"/>
            </a:lnSpc>
            <a:spcBef>
              <a:spcPct val="0"/>
            </a:spcBef>
            <a:spcAft>
              <a:spcPct val="15000"/>
            </a:spcAft>
            <a:buChar char="•"/>
          </a:pPr>
          <a:r>
            <a:rPr lang="es-MX" sz="1600" kern="1200" dirty="0"/>
            <a:t>Carbonatos/ Bicarbonatos.</a:t>
          </a:r>
          <a:endParaRPr lang="es-EC" sz="1600" kern="1200" dirty="0"/>
        </a:p>
      </dsp:txBody>
      <dsp:txXfrm>
        <a:off x="2037880" y="1607957"/>
        <a:ext cx="7106119" cy="2055996"/>
      </dsp:txXfrm>
    </dsp:sp>
    <dsp:sp modelId="{1E347158-D668-42E7-B1BA-4425D7A9429B}">
      <dsp:nvSpPr>
        <dsp:cNvPr id="0" name=""/>
        <dsp:cNvSpPr/>
      </dsp:nvSpPr>
      <dsp:spPr>
        <a:xfrm>
          <a:off x="134776" y="1978806"/>
          <a:ext cx="1828800" cy="1596691"/>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2B46DB-4506-4D1B-907B-83376D9EB48B}">
      <dsp:nvSpPr>
        <dsp:cNvPr id="0" name=""/>
        <dsp:cNvSpPr/>
      </dsp:nvSpPr>
      <dsp:spPr>
        <a:xfrm>
          <a:off x="0" y="3908662"/>
          <a:ext cx="9144000" cy="185757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s-EC" sz="1600" kern="1200" dirty="0"/>
        </a:p>
        <a:p>
          <a:pPr marL="171450" lvl="1" indent="-171450" algn="l" defTabSz="711200">
            <a:lnSpc>
              <a:spcPct val="90000"/>
            </a:lnSpc>
            <a:spcBef>
              <a:spcPct val="0"/>
            </a:spcBef>
            <a:spcAft>
              <a:spcPct val="15000"/>
            </a:spcAft>
            <a:buChar char="•"/>
          </a:pPr>
          <a:r>
            <a:rPr lang="es-MX" sz="1600" kern="1200" dirty="0"/>
            <a:t>Cadmio total por digestión ácida tota</a:t>
          </a:r>
          <a:endParaRPr lang="es-EC" sz="1600" kern="1200" dirty="0"/>
        </a:p>
        <a:p>
          <a:pPr marL="171450" lvl="1" indent="-171450" algn="l" defTabSz="711200">
            <a:lnSpc>
              <a:spcPct val="90000"/>
            </a:lnSpc>
            <a:spcBef>
              <a:spcPct val="0"/>
            </a:spcBef>
            <a:spcAft>
              <a:spcPct val="15000"/>
            </a:spcAft>
            <a:buChar char="•"/>
          </a:pPr>
          <a:r>
            <a:rPr lang="es-MX" sz="1600" kern="1200" dirty="0"/>
            <a:t>Especiación, por extracción secuencial.</a:t>
          </a:r>
          <a:endParaRPr lang="es-EC" sz="1600" kern="1200" dirty="0"/>
        </a:p>
        <a:p>
          <a:pPr marL="171450" lvl="1" indent="-171450" algn="l" defTabSz="711200">
            <a:lnSpc>
              <a:spcPct val="90000"/>
            </a:lnSpc>
            <a:spcBef>
              <a:spcPct val="0"/>
            </a:spcBef>
            <a:spcAft>
              <a:spcPct val="15000"/>
            </a:spcAft>
            <a:buChar char="•"/>
          </a:pPr>
          <a:r>
            <a:rPr lang="es-MX" sz="1600" kern="1200" dirty="0"/>
            <a:t>Isotermas de adsorción modelos de Langmuir y </a:t>
          </a:r>
          <a:r>
            <a:rPr lang="es-MX" sz="1600" kern="1200" dirty="0" err="1"/>
            <a:t>Freundlich</a:t>
          </a:r>
          <a:r>
            <a:rPr lang="es-MX" sz="1600" kern="1200" dirty="0"/>
            <a:t>. </a:t>
          </a:r>
          <a:endParaRPr lang="es-EC" sz="1600" kern="1200" dirty="0"/>
        </a:p>
        <a:p>
          <a:pPr marL="171450" lvl="1" indent="-171450" algn="l" defTabSz="711200">
            <a:lnSpc>
              <a:spcPct val="90000"/>
            </a:lnSpc>
            <a:spcBef>
              <a:spcPct val="0"/>
            </a:spcBef>
            <a:spcAft>
              <a:spcPct val="15000"/>
            </a:spcAft>
            <a:buChar char="•"/>
          </a:pPr>
          <a:r>
            <a:rPr lang="es-MX" sz="1600" kern="1200" dirty="0"/>
            <a:t>Cinética de adsorción modelos de pseudo primer y segundo-orden.</a:t>
          </a:r>
          <a:endParaRPr lang="es-EC" sz="1600" kern="1200" dirty="0"/>
        </a:p>
        <a:p>
          <a:pPr marL="171450" lvl="1" indent="-171450" algn="l" defTabSz="711200">
            <a:lnSpc>
              <a:spcPct val="90000"/>
            </a:lnSpc>
            <a:spcBef>
              <a:spcPct val="0"/>
            </a:spcBef>
            <a:spcAft>
              <a:spcPct val="15000"/>
            </a:spcAft>
            <a:buChar char="•"/>
          </a:pPr>
          <a:r>
            <a:rPr lang="es-MX" sz="1600" kern="1200" dirty="0"/>
            <a:t>Cuantificación por espectroscopía de absorción atómica-llama y plasma inducido y emisión óptica.</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2037880" y="3908662"/>
        <a:ext cx="7106119" cy="1857578"/>
      </dsp:txXfrm>
    </dsp:sp>
    <dsp:sp modelId="{960AFCC5-3544-484C-A1CC-8EE7E125416D}">
      <dsp:nvSpPr>
        <dsp:cNvPr id="0" name=""/>
        <dsp:cNvSpPr/>
      </dsp:nvSpPr>
      <dsp:spPr>
        <a:xfrm>
          <a:off x="188433" y="4237891"/>
          <a:ext cx="1736591" cy="1279056"/>
        </a:xfrm>
        <a:prstGeom prst="roundRect">
          <a:avLst>
            <a:gd name="adj" fmla="val 10000"/>
          </a:avLst>
        </a:prstGeom>
        <a:blipFill rotWithShape="1">
          <a:blip xmlns:r="http://schemas.openxmlformats.org/officeDocument/2006/relationships" r:embed="rId3"/>
          <a:srcRect/>
          <a:stretch>
            <a:fillRect t="-2000" b="-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23B0E4C-F602-43FB-8C80-0831C76474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9509824E-49C3-43D6-ABCB-3CE19FB715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C4D6BC-735B-409B-B54F-12A4FAEC0238}" type="datetimeFigureOut">
              <a:rPr lang="es-EC" smtClean="0"/>
              <a:t>14/3/2022</a:t>
            </a:fld>
            <a:endParaRPr lang="es-EC"/>
          </a:p>
        </p:txBody>
      </p:sp>
      <p:sp>
        <p:nvSpPr>
          <p:cNvPr id="4" name="Marcador de pie de página 3">
            <a:extLst>
              <a:ext uri="{FF2B5EF4-FFF2-40B4-BE49-F238E27FC236}">
                <a16:creationId xmlns:a16="http://schemas.microsoft.com/office/drawing/2014/main" id="{0E468ABC-F14D-48F7-A628-E6F9EF0FC5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0C2805F1-ABB9-4CD3-A118-06B1A05B09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B6CAD-5864-4F85-A8EE-427E99A87860}" type="slidenum">
              <a:rPr lang="es-EC" smtClean="0"/>
              <a:t>‹Nº›</a:t>
            </a:fld>
            <a:endParaRPr lang="es-EC"/>
          </a:p>
        </p:txBody>
      </p:sp>
    </p:spTree>
    <p:extLst>
      <p:ext uri="{BB962C8B-B14F-4D97-AF65-F5344CB8AC3E}">
        <p14:creationId xmlns:p14="http://schemas.microsoft.com/office/powerpoint/2010/main" val="3214357964"/>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17:41:02.297"/>
    </inkml:context>
    <inkml:brush xml:id="br0">
      <inkml:brushProperty name="width" value="0.05" units="cm"/>
      <inkml:brushProperty name="height" value="0.05" units="cm"/>
      <inkml:brushProperty name="color" value="#E71224"/>
    </inkml:brush>
  </inkml:definitions>
  <inkml:trace contextRef="#ctx0" brushRef="#br0">531 56 24575,'-153'-3'0,"-169"7"0,320-4 0,-1 1 0,1-1 0,-1 0 0,1 1 0,-1 0 0,1-1 0,0 1 0,-1 0 0,1 0 0,0 0 0,0 1 0,-1-1 0,1 1 0,0-1 0,0 1 0,1 0 0,-1-1 0,0 1 0,1 0 0,-1 0 0,1 0 0,-1 0 0,1 1 0,0-1 0,0 0 0,0 0 0,0 1 0,0-1 0,1 1 0,-1-1 0,1 1 0,-1-1 0,1 1 0,0-1 0,0 4 0,1 11 0,1-1 0,0 0 0,0 0 0,8 24 0,-4-18 0,7 43 0,-3 1 0,-2 0 0,-3 109 0,-5-167 0,0 0 0,0-1 0,1 1 0,0-1 0,0 1 0,1-1 0,-1 1 0,2-1 0,3 9 0,-4-13 0,0 0 0,0 0 0,1 0 0,-1 0 0,1 0 0,0 0 0,0 0 0,0-1 0,0 0 0,0 1 0,0-1 0,1 0 0,-1-1 0,1 1 0,-1-1 0,1 1 0,0-1 0,0 0 0,7 1 0,33 2 0,-1-1 0,1-2 0,61-7 0,7 1 0,-77 2 0,0-1 0,43-10 0,32-4 0,-100 17 0,-1 0 0,0 0 0,0-1 0,0 0 0,0 0 0,0-1 0,11-6 0,-16 7 0,-1 0 0,0-1 0,0 1 0,1-1 0,-2 0 0,1 0 0,0 0 0,-1 0 0,1 0 0,-1-1 0,0 1 0,0-1 0,0 0 0,0 1 0,-1-1 0,0 0 0,0 0 0,0 0 0,1-5 0,3-34 0,-3 0 0,-1 1 0,-6-65 0,-1-4 0,8 53 0,-1 41 0,0 0 0,-1 0 0,0 0 0,-1 1 0,-1-1 0,-8-31 0,8 44 0,-1 0 0,1 0 0,-1 0 0,1 1 0,-1-1 0,0 1 0,0 0 0,-1 0 0,1 0 0,-1 0 0,1 1 0,-1-1 0,0 1 0,0 0 0,0 0 0,0 0 0,0 1 0,-1-1 0,1 1 0,0 0 0,-1 0 0,-8 0 0,-12-1 0,0 1 0,-49 4 0,41-1 0,-55 2-1365,50-3-5461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17:41:02.298"/>
    </inkml:context>
    <inkml:brush xml:id="br0">
      <inkml:brushProperty name="width" value="0.05" units="cm"/>
      <inkml:brushProperty name="height" value="0.05" units="cm"/>
      <inkml:brushProperty name="color" value="#E71224"/>
    </inkml:brush>
  </inkml:definitions>
  <inkml:trace contextRef="#ctx0" brushRef="#br0">135 1 24575,'520'0'0,"-509"-1"0,-1 2 0,1-1 0,0 1 0,-1 1 0,1 0 0,-1 1 0,0 0 0,0 0 0,0 1 0,0 0 0,-1 1 0,11 7 0,-13-7 0,-1 0 0,0 0 0,-1 1 0,0 0 0,1 0 0,-2 0 0,1 1 0,-1-1 0,0 1 0,0 0 0,-1 1 0,0-1 0,-1 0 0,1 1 0,-1 0 0,2 15 0,1 33 0,-3 0 0,-7 96 0,-1-20 0,7-124 0,-2 0 0,1 0 0,-1 0 0,0 0 0,0-1 0,-1 1 0,0 0 0,-6 13 0,6-18 0,0 0 0,-1 1 0,1-1 0,-1 0 0,1 0 0,-1-1 0,0 1 0,0-1 0,0 1 0,-1-1 0,1 0 0,-1 0 0,1 0 0,-1-1 0,1 1 0,-1-1 0,0 0 0,0 0 0,-7 1 0,-32 3 0,0-2 0,-1-3 0,-62-5 0,-5-1 0,-191 6 0,297 0 0,-1 0 0,1 0 0,-1-1 0,1 0 0,0 0 0,-1 0 0,1 0 0,0-1 0,0 0 0,0 0 0,0 0 0,0-1 0,0 1 0,1-1 0,-8-7 0,7 6 0,1-1 0,0 0 0,1-1 0,-1 1 0,1-1 0,0 1 0,0-1 0,1 0 0,0 0 0,0 0 0,0 0 0,1-1 0,-2-8 0,2-10 0,0-1 0,1 0 0,2 0 0,1 1 0,0-1 0,12-38 0,-6 23 0,6-57 0,-12-30-1365,-3 91-5461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17:41:02.299"/>
    </inkml:context>
    <inkml:brush xml:id="br0">
      <inkml:brushProperty name="width" value="0.05" units="cm"/>
      <inkml:brushProperty name="height" value="0.05" units="cm"/>
      <inkml:brushProperty name="color" value="#E71224"/>
    </inkml:brush>
  </inkml:definitions>
  <inkml:trace contextRef="#ctx0" brushRef="#br0">143 21 24575,'691'0'0,"-683"0"0,-1 0 0,1 0 0,0 1 0,-1 0 0,1 1 0,-1-1 0,1 1 0,-1 1 0,9 3 0,-13-4 0,1 0 0,-1 1 0,0-1 0,0 1 0,0 0 0,0-1 0,-1 2 0,1-1 0,-1 0 0,0 0 0,0 1 0,0-1 0,0 1 0,0-1 0,-1 1 0,0 0 0,1 0 0,-1 0 0,0 6 0,3 22 0,0 63 0,-4-63 0,1-1 0,6 38 0,-1-42 0,-1-3 0,0 0 0,-2 0 0,-1 1 0,-1 33 0,-1-52 0,0-1 0,-1 0 0,0 0 0,0 0 0,0 1 0,-1-1 0,0-1 0,1 1 0,-2 0 0,1 0 0,-1-1 0,1 1 0,-1-1 0,0 0 0,-1 0 0,1 0 0,-1 0 0,0 0 0,0-1 0,0 0 0,0 0 0,0 0 0,-1 0 0,1-1 0,-1 1 0,-7 1 0,-4 1 0,-1-1 0,0 0 0,0-2 0,0 0 0,-22 0 0,-93-8 0,39 0 0,-53 7 0,-71-4 0,206 2 0,0 0 0,0 0 0,0-1 0,0 0 0,0-1 0,0-1 0,1 0 0,-1 0 0,1-1 0,-17-11 0,21 12 0,0-1 0,1 0 0,0 0 0,0 0 0,0-1 0,1 0 0,-1 0 0,1 0 0,1-1 0,-1 1 0,1-1 0,0 0 0,1 1 0,0-1 0,0-1 0,0 1 0,0-12 0,-2-32 0,3 0 0,3 0 0,8-62 0,-5 76-341,1 0 0,2 0-1,22-59 1,-18 69-6485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39C28-9193-4562-9D7A-1EF010C15851}" type="datetimeFigureOut">
              <a:rPr lang="es-EC" smtClean="0"/>
              <a:t>14/3/2022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DB09-8D2A-4D6E-9F24-FD44D7E0E9C9}" type="slidenum">
              <a:rPr lang="es-EC" smtClean="0"/>
              <a:t>‹Nº›</a:t>
            </a:fld>
            <a:endParaRPr lang="es-EC"/>
          </a:p>
        </p:txBody>
      </p:sp>
    </p:spTree>
    <p:extLst>
      <p:ext uri="{BB962C8B-B14F-4D97-AF65-F5344CB8AC3E}">
        <p14:creationId xmlns:p14="http://schemas.microsoft.com/office/powerpoint/2010/main" val="138456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0689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03924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TULSMA: </a:t>
            </a:r>
            <a:r>
              <a:rPr lang="es-MX" b="1" i="0" dirty="0">
                <a:solidFill>
                  <a:srgbClr val="5F6368"/>
                </a:solidFill>
                <a:effectLst/>
                <a:latin typeface="arial" panose="020B0604020202020204" pitchFamily="34" charset="0"/>
              </a:rPr>
              <a:t>Texto Unificado de Legislación Secundaria del Ministerio del Ambiente</a:t>
            </a:r>
            <a:endParaRPr lang="es-EC" dirty="0"/>
          </a:p>
        </p:txBody>
      </p:sp>
    </p:spTree>
    <p:extLst>
      <p:ext uri="{BB962C8B-B14F-4D97-AF65-F5344CB8AC3E}">
        <p14:creationId xmlns:p14="http://schemas.microsoft.com/office/powerpoint/2010/main" val="129502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Arial" panose="020B0604020202020204" pitchFamily="34" charset="0"/>
                <a:ea typeface="Times New Roman" panose="02020603050405020304" pitchFamily="18" charset="0"/>
                <a:cs typeface="Times New Roman" panose="02020603050405020304" pitchFamily="18" charset="0"/>
              </a:rPr>
              <a:t>Donde: K</a:t>
            </a:r>
            <a:r>
              <a:rPr lang="es-EC" sz="1800" baseline="-25000" dirty="0">
                <a:effectLst/>
                <a:latin typeface="Arial" panose="020B0604020202020204" pitchFamily="34" charset="0"/>
                <a:ea typeface="Times New Roman" panose="02020603050405020304" pitchFamily="18" charset="0"/>
                <a:cs typeface="Times New Roman" panose="02020603050405020304" pitchFamily="18" charset="0"/>
              </a:rPr>
              <a:t>a</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 es la capacidad de adsorción (mg/g)(L/mg)</a:t>
            </a:r>
            <a:r>
              <a:rPr lang="es-EC" sz="1800" baseline="30000" dirty="0">
                <a:effectLst/>
                <a:latin typeface="Arial" panose="020B0604020202020204" pitchFamily="34" charset="0"/>
                <a:ea typeface="Times New Roman" panose="02020603050405020304" pitchFamily="18" charset="0"/>
                <a:cs typeface="Times New Roman" panose="02020603050405020304" pitchFamily="18" charset="0"/>
              </a:rPr>
              <a:t>1/n</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 y n es la intensidad de adsorción. </a:t>
            </a:r>
            <a:r>
              <a:rPr lang="es-EC" sz="1800" dirty="0" err="1">
                <a:effectLst/>
                <a:latin typeface="Arial" panose="020B0604020202020204" pitchFamily="34" charset="0"/>
                <a:ea typeface="Times New Roman" panose="02020603050405020304" pitchFamily="18" charset="0"/>
                <a:cs typeface="Times New Roman" panose="02020603050405020304" pitchFamily="18" charset="0"/>
              </a:rPr>
              <a:t>q</a:t>
            </a:r>
            <a:r>
              <a:rPr lang="es-EC" sz="1800" baseline="-25000" dirty="0" err="1">
                <a:effectLst/>
                <a:latin typeface="Arial" panose="020B0604020202020204" pitchFamily="34" charset="0"/>
                <a:ea typeface="Times New Roman" panose="02020603050405020304" pitchFamily="18" charset="0"/>
                <a:cs typeface="Times New Roman" panose="02020603050405020304" pitchFamily="18" charset="0"/>
              </a:rPr>
              <a:t>m</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 capacidad máxima de adsorción (mg/g) y K</a:t>
            </a:r>
            <a:r>
              <a:rPr lang="es-EC" sz="1800" baseline="-25000" dirty="0">
                <a:effectLst/>
                <a:latin typeface="Arial" panose="020B0604020202020204" pitchFamily="34" charset="0"/>
                <a:ea typeface="Times New Roman" panose="02020603050405020304" pitchFamily="18" charset="0"/>
                <a:cs typeface="Times New Roman" panose="02020603050405020304" pitchFamily="18" charset="0"/>
              </a:rPr>
              <a:t>l</a:t>
            </a:r>
            <a:r>
              <a:rPr lang="es-EC" sz="1800" dirty="0">
                <a:effectLst/>
                <a:latin typeface="Arial" panose="020B0604020202020204" pitchFamily="34" charset="0"/>
                <a:ea typeface="Times New Roman" panose="02020603050405020304" pitchFamily="18" charset="0"/>
                <a:cs typeface="Times New Roman" panose="02020603050405020304" pitchFamily="18" charset="0"/>
              </a:rPr>
              <a:t>, constante de Langmuir (L/mg).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Tree>
    <p:extLst>
      <p:ext uri="{BB962C8B-B14F-4D97-AF65-F5344CB8AC3E}">
        <p14:creationId xmlns:p14="http://schemas.microsoft.com/office/powerpoint/2010/main" val="75871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dirty="0">
                <a:effectLst/>
                <a:latin typeface="Arial" panose="020B0604020202020204" pitchFamily="34" charset="0"/>
                <a:ea typeface="Calibri" panose="020F0502020204030204" pitchFamily="34" charset="0"/>
              </a:rPr>
              <a:t>disminuir el ORP (potencial de oxido reducción) junto con el burbujeo de N</a:t>
            </a:r>
            <a:r>
              <a:rPr lang="es-EC" sz="1800" baseline="-25000" dirty="0">
                <a:effectLst/>
                <a:latin typeface="Arial" panose="020B0604020202020204" pitchFamily="34" charset="0"/>
                <a:ea typeface="Calibri" panose="020F0502020204030204" pitchFamily="34" charset="0"/>
              </a:rPr>
              <a:t>2</a:t>
            </a:r>
            <a:endParaRPr lang="es-EC" dirty="0"/>
          </a:p>
        </p:txBody>
      </p:sp>
    </p:spTree>
    <p:extLst>
      <p:ext uri="{BB962C8B-B14F-4D97-AF65-F5344CB8AC3E}">
        <p14:creationId xmlns:p14="http://schemas.microsoft.com/office/powerpoint/2010/main" val="418950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Tree>
    <p:extLst>
      <p:ext uri="{BB962C8B-B14F-4D97-AF65-F5344CB8AC3E}">
        <p14:creationId xmlns:p14="http://schemas.microsoft.com/office/powerpoint/2010/main" val="258537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s-MX" b="0" i="0" dirty="0">
                <a:solidFill>
                  <a:srgbClr val="202124"/>
                </a:solidFill>
                <a:effectLst/>
                <a:latin typeface="arial" panose="020B0604020202020204" pitchFamily="34" charset="0"/>
              </a:rPr>
              <a:t>Las poblaciones (distribuciones </a:t>
            </a:r>
            <a:r>
              <a:rPr lang="es-MX" b="1" i="0" dirty="0">
                <a:solidFill>
                  <a:srgbClr val="202124"/>
                </a:solidFill>
                <a:effectLst/>
                <a:latin typeface="arial" panose="020B0604020202020204" pitchFamily="34" charset="0"/>
              </a:rPr>
              <a:t>de</a:t>
            </a:r>
            <a:r>
              <a:rPr lang="es-MX" b="0" i="0" dirty="0">
                <a:solidFill>
                  <a:srgbClr val="202124"/>
                </a:solidFill>
                <a:effectLst/>
                <a:latin typeface="arial" panose="020B0604020202020204" pitchFamily="34" charset="0"/>
              </a:rPr>
              <a:t> probabilidad </a:t>
            </a:r>
            <a:r>
              <a:rPr lang="es-MX" b="1" i="0" dirty="0">
                <a:solidFill>
                  <a:srgbClr val="202124"/>
                </a:solidFill>
                <a:effectLst/>
                <a:latin typeface="arial" panose="020B0604020202020204" pitchFamily="34" charset="0"/>
              </a:rPr>
              <a:t>de</a:t>
            </a:r>
            <a:r>
              <a:rPr lang="es-MX" b="0" i="0" dirty="0">
                <a:solidFill>
                  <a:srgbClr val="202124"/>
                </a:solidFill>
                <a:effectLst/>
                <a:latin typeface="arial" panose="020B0604020202020204" pitchFamily="34" charset="0"/>
              </a:rPr>
              <a:t> la variable dependiente correspondiente a cada factor) son normales.</a:t>
            </a:r>
          </a:p>
          <a:p>
            <a:pPr algn="l">
              <a:buFont typeface="+mj-lt"/>
              <a:buAutoNum type="arabicPeriod"/>
            </a:pPr>
            <a:r>
              <a:rPr lang="es-MX" b="0" i="0" dirty="0">
                <a:solidFill>
                  <a:srgbClr val="202124"/>
                </a:solidFill>
                <a:effectLst/>
                <a:latin typeface="arial" panose="020B0604020202020204" pitchFamily="34" charset="0"/>
              </a:rPr>
              <a:t>Las K muestras sobre las </a:t>
            </a:r>
            <a:r>
              <a:rPr lang="es-MX" b="1" i="0" dirty="0">
                <a:solidFill>
                  <a:srgbClr val="202124"/>
                </a:solidFill>
                <a:effectLst/>
                <a:latin typeface="arial" panose="020B0604020202020204" pitchFamily="34" charset="0"/>
              </a:rPr>
              <a:t>que se</a:t>
            </a:r>
            <a:r>
              <a:rPr lang="es-MX" b="0" i="0" dirty="0">
                <a:solidFill>
                  <a:srgbClr val="202124"/>
                </a:solidFill>
                <a:effectLst/>
                <a:latin typeface="arial" panose="020B0604020202020204" pitchFamily="34" charset="0"/>
              </a:rPr>
              <a:t> aplican los tratamientos son independientes.</a:t>
            </a:r>
          </a:p>
          <a:p>
            <a:pPr algn="l">
              <a:buFont typeface="+mj-lt"/>
              <a:buAutoNum type="arabicPeriod"/>
            </a:pPr>
            <a:r>
              <a:rPr lang="es-MX" b="0" i="0" dirty="0">
                <a:solidFill>
                  <a:srgbClr val="202124"/>
                </a:solidFill>
                <a:effectLst/>
                <a:latin typeface="arial" panose="020B0604020202020204" pitchFamily="34" charset="0"/>
              </a:rPr>
              <a:t>Las poblaciones tienen todas igual varianza (</a:t>
            </a:r>
            <a:r>
              <a:rPr lang="es-MX" b="0" i="0" dirty="0" err="1">
                <a:solidFill>
                  <a:srgbClr val="202124"/>
                </a:solidFill>
                <a:effectLst/>
                <a:latin typeface="arial" panose="020B0604020202020204" pitchFamily="34" charset="0"/>
              </a:rPr>
              <a:t>homoscedasticidad</a:t>
            </a:r>
            <a:r>
              <a:rPr lang="es-MX" b="0" i="0" dirty="0">
                <a:solidFill>
                  <a:srgbClr val="202124"/>
                </a:solidFill>
                <a:effectLst/>
                <a:latin typeface="arial" panose="020B0604020202020204" pitchFamily="34" charset="0"/>
              </a:rPr>
              <a:t>).</a:t>
            </a:r>
          </a:p>
          <a:p>
            <a:endParaRPr lang="es-EC" dirty="0"/>
          </a:p>
        </p:txBody>
      </p:sp>
    </p:spTree>
    <p:extLst>
      <p:ext uri="{BB962C8B-B14F-4D97-AF65-F5344CB8AC3E}">
        <p14:creationId xmlns:p14="http://schemas.microsoft.com/office/powerpoint/2010/main" val="180763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1116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6323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4947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65135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2914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91309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81090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11988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5079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ORP: Potencial de oxido reducción</a:t>
            </a:r>
            <a:endParaRPr lang="es-EC" dirty="0"/>
          </a:p>
        </p:txBody>
      </p:sp>
    </p:spTree>
    <p:extLst>
      <p:ext uri="{BB962C8B-B14F-4D97-AF65-F5344CB8AC3E}">
        <p14:creationId xmlns:p14="http://schemas.microsoft.com/office/powerpoint/2010/main" val="279757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773884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2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225" name="CorelDRAW" r:id="rId3" imgW="9151920" imgH="5621400" progId="">
                  <p:embed/>
                </p:oleObj>
              </mc:Choice>
              <mc:Fallback>
                <p:oleObj name="CorelDRAW" r:id="rId3" imgW="9151920" imgH="5621400" progId="">
                  <p:embed/>
                  <p:pic>
                    <p:nvPicPr>
                      <p:cNvPr id="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4" name="Rectangle 25"/>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5" name="Rectangle 26"/>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6" name="Rectangle 27"/>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90513" y="260350"/>
            <a:ext cx="1055687"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pic>
        <p:nvPicPr>
          <p:cNvPr id="9" name="Picture 49" descr="LOGO ESPE ORIGINAL copia"/>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454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3315548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2003689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endParaRPr lang="es-EC"/>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B105AC-5687-4D32-BF4C-3C4CB09FD13A}" type="slidenum">
              <a:rPr lang="es-EC" smtClean="0"/>
              <a:t>‹Nº›</a:t>
            </a:fld>
            <a:endParaRPr lang="es-EC"/>
          </a:p>
        </p:txBody>
      </p:sp>
    </p:spTree>
    <p:extLst>
      <p:ext uri="{BB962C8B-B14F-4D97-AF65-F5344CB8AC3E}">
        <p14:creationId xmlns:p14="http://schemas.microsoft.com/office/powerpoint/2010/main" val="18100431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5501749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76606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518411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7350655" y="270748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3700987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457991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4481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25211257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249685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7"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8"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sp>
        <p:nvSpPr>
          <p:cNvPr id="1029"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pic>
        <p:nvPicPr>
          <p:cNvPr id="1030" name="Picture 26" descr="LOGO ESPE ORIGINAL copia"/>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32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push dir="u"/>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5.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customXml" Target="../ink/ink1.xml"/><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customXml" Target="../ink/ink3.xml"/><Relationship Id="rId5" Type="http://schemas.openxmlformats.org/officeDocument/2006/relationships/chart" Target="../charts/chart2.xml"/><Relationship Id="rId10" Type="http://schemas.openxmlformats.org/officeDocument/2006/relationships/image" Target="../media/image32.png"/><Relationship Id="rId4" Type="http://schemas.openxmlformats.org/officeDocument/2006/relationships/image" Target="../media/image14.jpeg"/><Relationship Id="rId9" Type="http://schemas.openxmlformats.org/officeDocument/2006/relationships/customXml" Target="../ink/ink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8.png"/><Relationship Id="rId7"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E68755-8565-47DD-98A1-C065A7ED00F2}"/>
              </a:ext>
            </a:extLst>
          </p:cNvPr>
          <p:cNvPicPr>
            <a:picLocks noChangeAspect="1"/>
          </p:cNvPicPr>
          <p:nvPr/>
        </p:nvPicPr>
        <p:blipFill rotWithShape="1">
          <a:blip r:embed="rId2"/>
          <a:srcRect l="732" t="13897" r="964"/>
          <a:stretch/>
        </p:blipFill>
        <p:spPr>
          <a:xfrm>
            <a:off x="0" y="953037"/>
            <a:ext cx="12191999" cy="5904963"/>
          </a:xfrm>
          <a:prstGeom prst="rect">
            <a:avLst/>
          </a:prstGeom>
        </p:spPr>
      </p:pic>
      <p:pic>
        <p:nvPicPr>
          <p:cNvPr id="8" name="Imagen 7">
            <a:extLst>
              <a:ext uri="{FF2B5EF4-FFF2-40B4-BE49-F238E27FC236}">
                <a16:creationId xmlns:a16="http://schemas.microsoft.com/office/drawing/2014/main" id="{9545A711-E28C-49FF-AC2F-88B39BCA0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7" y="69668"/>
            <a:ext cx="3422552" cy="883368"/>
          </a:xfrm>
          <a:prstGeom prst="rect">
            <a:avLst/>
          </a:prstGeom>
        </p:spPr>
      </p:pic>
      <p:sp>
        <p:nvSpPr>
          <p:cNvPr id="10" name="CuadroTexto 9">
            <a:extLst>
              <a:ext uri="{FF2B5EF4-FFF2-40B4-BE49-F238E27FC236}">
                <a16:creationId xmlns:a16="http://schemas.microsoft.com/office/drawing/2014/main" id="{1B44BEE3-5E5C-4C87-BB8E-2FE82A95B143}"/>
              </a:ext>
            </a:extLst>
          </p:cNvPr>
          <p:cNvSpPr txBox="1"/>
          <p:nvPr/>
        </p:nvSpPr>
        <p:spPr>
          <a:xfrm>
            <a:off x="3715121" y="1084263"/>
            <a:ext cx="6292043"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DEPARTAMENTO DE CIENCIAS DE LA VIDA Y DE LA AGRICULTURA</a:t>
            </a:r>
          </a:p>
        </p:txBody>
      </p:sp>
      <p:sp>
        <p:nvSpPr>
          <p:cNvPr id="12" name="CuadroTexto 11">
            <a:extLst>
              <a:ext uri="{FF2B5EF4-FFF2-40B4-BE49-F238E27FC236}">
                <a16:creationId xmlns:a16="http://schemas.microsoft.com/office/drawing/2014/main" id="{D77CB54F-119B-41F1-B3A8-694B171B4F82}"/>
              </a:ext>
            </a:extLst>
          </p:cNvPr>
          <p:cNvSpPr txBox="1"/>
          <p:nvPr/>
        </p:nvSpPr>
        <p:spPr>
          <a:xfrm>
            <a:off x="5095114" y="1563384"/>
            <a:ext cx="3273973"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INGENIERÍA EN BIOTECNOLOGÍA</a:t>
            </a:r>
          </a:p>
        </p:txBody>
      </p:sp>
      <p:sp>
        <p:nvSpPr>
          <p:cNvPr id="14" name="CuadroTexto 13">
            <a:extLst>
              <a:ext uri="{FF2B5EF4-FFF2-40B4-BE49-F238E27FC236}">
                <a16:creationId xmlns:a16="http://schemas.microsoft.com/office/drawing/2014/main" id="{16277B6F-A647-444F-A31D-0F088D5CCB46}"/>
              </a:ext>
            </a:extLst>
          </p:cNvPr>
          <p:cNvSpPr txBox="1"/>
          <p:nvPr/>
        </p:nvSpPr>
        <p:spPr>
          <a:xfrm>
            <a:off x="1996251" y="2238362"/>
            <a:ext cx="9471695"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TRABAJO DE TITULACIÓN PREVIO A LA OBTENCIÓN DEL TÍTULO DE INGENIERO EN BIOTECNOLOGÍA </a:t>
            </a:r>
          </a:p>
        </p:txBody>
      </p:sp>
      <p:sp>
        <p:nvSpPr>
          <p:cNvPr id="16" name="CuadroTexto 15">
            <a:extLst>
              <a:ext uri="{FF2B5EF4-FFF2-40B4-BE49-F238E27FC236}">
                <a16:creationId xmlns:a16="http://schemas.microsoft.com/office/drawing/2014/main" id="{318EB3D1-C123-498B-B6DB-5EDA155404EA}"/>
              </a:ext>
            </a:extLst>
          </p:cNvPr>
          <p:cNvSpPr txBox="1"/>
          <p:nvPr/>
        </p:nvSpPr>
        <p:spPr>
          <a:xfrm>
            <a:off x="2035693" y="4314838"/>
            <a:ext cx="2147319"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Autor: </a:t>
            </a:r>
            <a:r>
              <a:rPr lang="es-EC" dirty="0">
                <a:latin typeface="Calibri" panose="020F0502020204030204" pitchFamily="34" charset="0"/>
                <a:cs typeface="Calibri" panose="020F0502020204030204" pitchFamily="34" charset="0"/>
              </a:rPr>
              <a:t>Santiago Pozo</a:t>
            </a:r>
          </a:p>
        </p:txBody>
      </p:sp>
      <p:sp>
        <p:nvSpPr>
          <p:cNvPr id="18" name="CuadroTexto 17">
            <a:extLst>
              <a:ext uri="{FF2B5EF4-FFF2-40B4-BE49-F238E27FC236}">
                <a16:creationId xmlns:a16="http://schemas.microsoft.com/office/drawing/2014/main" id="{B60E6395-4E1E-47CE-B700-6351CF2939FA}"/>
              </a:ext>
            </a:extLst>
          </p:cNvPr>
          <p:cNvSpPr txBox="1"/>
          <p:nvPr/>
        </p:nvSpPr>
        <p:spPr>
          <a:xfrm>
            <a:off x="2035693" y="4652107"/>
            <a:ext cx="2859501" cy="369332"/>
          </a:xfrm>
          <a:prstGeom prst="rect">
            <a:avLst/>
          </a:prstGeom>
          <a:noFill/>
        </p:spPr>
        <p:txBody>
          <a:bodyPr wrap="none" rtlCol="0">
            <a:spAutoFit/>
          </a:bodyPr>
          <a:lstStyle/>
          <a:p>
            <a:r>
              <a:rPr lang="es-EC" b="1" dirty="0">
                <a:latin typeface="Calibri" panose="020F0502020204030204" pitchFamily="34" charset="0"/>
                <a:cs typeface="Calibri" panose="020F0502020204030204" pitchFamily="34" charset="0"/>
              </a:rPr>
              <a:t>Director: </a:t>
            </a:r>
            <a:r>
              <a:rPr lang="es-EC" dirty="0">
                <a:latin typeface="Calibri" panose="020F0502020204030204" pitchFamily="34" charset="0"/>
                <a:cs typeface="Calibri" panose="020F0502020204030204" pitchFamily="34" charset="0"/>
              </a:rPr>
              <a:t>Luis Cumbal </a:t>
            </a:r>
            <a:r>
              <a:rPr lang="es-EC" dirty="0" err="1">
                <a:latin typeface="Calibri" panose="020F0502020204030204" pitchFamily="34" charset="0"/>
                <a:cs typeface="Calibri" panose="020F0502020204030204" pitchFamily="34" charset="0"/>
              </a:rPr>
              <a:t>Ph.D</a:t>
            </a:r>
            <a:r>
              <a:rPr lang="es-EC" dirty="0">
                <a:latin typeface="Calibri" panose="020F0502020204030204" pitchFamily="34" charset="0"/>
                <a:cs typeface="Calibri" panose="020F0502020204030204" pitchFamily="34" charset="0"/>
              </a:rPr>
              <a:t>.  </a:t>
            </a:r>
          </a:p>
        </p:txBody>
      </p:sp>
      <p:sp>
        <p:nvSpPr>
          <p:cNvPr id="20" name="CuadroTexto 19">
            <a:extLst>
              <a:ext uri="{FF2B5EF4-FFF2-40B4-BE49-F238E27FC236}">
                <a16:creationId xmlns:a16="http://schemas.microsoft.com/office/drawing/2014/main" id="{310FB14D-D666-4105-A803-25B7A0CA27DC}"/>
              </a:ext>
            </a:extLst>
          </p:cNvPr>
          <p:cNvSpPr txBox="1"/>
          <p:nvPr/>
        </p:nvSpPr>
        <p:spPr>
          <a:xfrm>
            <a:off x="5383628" y="5176210"/>
            <a:ext cx="2776466" cy="369332"/>
          </a:xfrm>
          <a:prstGeom prst="rect">
            <a:avLst/>
          </a:prstGeom>
          <a:noFill/>
        </p:spPr>
        <p:txBody>
          <a:bodyPr wrap="none" rtlCol="0">
            <a:spAutoFit/>
          </a:bodyPr>
          <a:lstStyle/>
          <a:p>
            <a:pPr algn="ctr"/>
            <a:r>
              <a:rPr lang="es-EC" dirty="0">
                <a:latin typeface="Calibri" panose="020F0502020204030204" pitchFamily="34" charset="0"/>
                <a:cs typeface="Calibri" panose="020F0502020204030204" pitchFamily="34" charset="0"/>
              </a:rPr>
              <a:t>Sangolquí, 4 de marzo 2022</a:t>
            </a:r>
          </a:p>
        </p:txBody>
      </p:sp>
      <p:sp>
        <p:nvSpPr>
          <p:cNvPr id="22" name="CuadroTexto 21">
            <a:extLst>
              <a:ext uri="{FF2B5EF4-FFF2-40B4-BE49-F238E27FC236}">
                <a16:creationId xmlns:a16="http://schemas.microsoft.com/office/drawing/2014/main" id="{62FA0988-49D4-450F-8C9C-5B9497CFEB8D}"/>
              </a:ext>
            </a:extLst>
          </p:cNvPr>
          <p:cNvSpPr txBox="1"/>
          <p:nvPr/>
        </p:nvSpPr>
        <p:spPr>
          <a:xfrm>
            <a:off x="2035693" y="2874410"/>
            <a:ext cx="9210260" cy="1200329"/>
          </a:xfrm>
          <a:prstGeom prst="rect">
            <a:avLst/>
          </a:prstGeom>
          <a:noFill/>
        </p:spPr>
        <p:txBody>
          <a:bodyPr wrap="square">
            <a:spAutoFit/>
          </a:bodyPr>
          <a:lstStyle/>
          <a:p>
            <a:pPr algn="ctr"/>
            <a:r>
              <a:rPr lang="es-EC" dirty="0"/>
              <a:t> </a:t>
            </a:r>
            <a:r>
              <a:rPr lang="es-MX" sz="2400" b="1" dirty="0">
                <a:latin typeface="Calibri" panose="020F0502020204030204" pitchFamily="34" charset="0"/>
                <a:cs typeface="Calibri" panose="020F0502020204030204" pitchFamily="34" charset="0"/>
              </a:rPr>
              <a:t>Nanopartículas de Hierro/ Sulfuro de Hierro Sintetizadas en Prototipo y Aplicadas en Suelo Dedicado al Cultivo de Cacao en Puerto Quito como Tratamiento para Inmovilizar Cadmio</a:t>
            </a:r>
            <a:endParaRPr lang="es-EC" sz="2400" b="1"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BB1B6811-2C26-4B8E-B532-3B19CABF3EEA}"/>
              </a:ext>
            </a:extLst>
          </p:cNvPr>
          <p:cNvPicPr>
            <a:picLocks noChangeAspect="1"/>
          </p:cNvPicPr>
          <p:nvPr/>
        </p:nvPicPr>
        <p:blipFill rotWithShape="1">
          <a:blip r:embed="rId4"/>
          <a:srcRect l="1000" t="22784" r="1250" b="13880"/>
          <a:stretch/>
        </p:blipFill>
        <p:spPr>
          <a:xfrm>
            <a:off x="9288862" y="54719"/>
            <a:ext cx="2578722" cy="1029544"/>
          </a:xfrm>
          <a:prstGeom prst="rect">
            <a:avLst/>
          </a:prstGeom>
        </p:spPr>
      </p:pic>
    </p:spTree>
    <p:extLst>
      <p:ext uri="{BB962C8B-B14F-4D97-AF65-F5344CB8AC3E}">
        <p14:creationId xmlns:p14="http://schemas.microsoft.com/office/powerpoint/2010/main" val="27909938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3" name="CuadroTexto 2">
            <a:extLst>
              <a:ext uri="{FF2B5EF4-FFF2-40B4-BE49-F238E27FC236}">
                <a16:creationId xmlns:a16="http://schemas.microsoft.com/office/drawing/2014/main" id="{524FEC98-01E4-4F2D-A853-39196D81A194}"/>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8</a:t>
            </a:r>
          </a:p>
        </p:txBody>
      </p:sp>
      <p:graphicFrame>
        <p:nvGraphicFramePr>
          <p:cNvPr id="21" name="6 Marcador de contenido">
            <a:extLst>
              <a:ext uri="{FF2B5EF4-FFF2-40B4-BE49-F238E27FC236}">
                <a16:creationId xmlns:a16="http://schemas.microsoft.com/office/drawing/2014/main" id="{00C74266-2C0D-4480-B0FE-B01B7CEC9E01}"/>
              </a:ext>
            </a:extLst>
          </p:cNvPr>
          <p:cNvGraphicFramePr>
            <a:graphicFrameLocks noGrp="1"/>
          </p:cNvGraphicFramePr>
          <p:nvPr>
            <p:ph idx="1"/>
            <p:extLst>
              <p:ext uri="{D42A27DB-BD31-4B8C-83A1-F6EECF244321}">
                <p14:modId xmlns:p14="http://schemas.microsoft.com/office/powerpoint/2010/main" val="787396835"/>
              </p:ext>
            </p:extLst>
          </p:nvPr>
        </p:nvGraphicFramePr>
        <p:xfrm>
          <a:off x="980661" y="633211"/>
          <a:ext cx="9144000" cy="578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22" name="CuadroTexto 21">
            <a:extLst>
              <a:ext uri="{FF2B5EF4-FFF2-40B4-BE49-F238E27FC236}">
                <a16:creationId xmlns:a16="http://schemas.microsoft.com/office/drawing/2014/main" id="{032499EE-C2F8-456A-8380-7378AB305631}"/>
              </a:ext>
            </a:extLst>
          </p:cNvPr>
          <p:cNvSpPr txBox="1"/>
          <p:nvPr/>
        </p:nvSpPr>
        <p:spPr>
          <a:xfrm>
            <a:off x="724547" y="108938"/>
            <a:ext cx="6098582" cy="560410"/>
          </a:xfrm>
          <a:prstGeom prst="rect">
            <a:avLst/>
          </a:prstGeom>
          <a:noFill/>
        </p:spPr>
        <p:txBody>
          <a:bodyPr wrap="square">
            <a:spAutoFit/>
          </a:bodyPr>
          <a:lstStyle/>
          <a:p>
            <a:pPr>
              <a:lnSpc>
                <a:spcPct val="20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Caracterización físico-química del suelo </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AF66AD66-9F0A-4B84-B4BC-737424A83DF8}"/>
              </a:ext>
            </a:extLst>
          </p:cNvPr>
          <p:cNvSpPr txBox="1"/>
          <p:nvPr/>
        </p:nvSpPr>
        <p:spPr>
          <a:xfrm>
            <a:off x="238539" y="6509288"/>
            <a:ext cx="2932292" cy="615553"/>
          </a:xfrm>
          <a:prstGeom prst="rect">
            <a:avLst/>
          </a:prstGeom>
          <a:noFill/>
        </p:spPr>
        <p:txBody>
          <a:bodyPr wrap="square" rtlCol="0">
            <a:spAutoFit/>
          </a:bodyPr>
          <a:lstStyle/>
          <a:p>
            <a:r>
              <a:rPr lang="es-MX" sz="800" dirty="0"/>
              <a:t>Imágenes: fuente propia</a:t>
            </a:r>
          </a:p>
          <a:p>
            <a:r>
              <a:rPr lang="es-EC" sz="800" dirty="0">
                <a:effectLst/>
                <a:ea typeface="Times New Roman" panose="02020603050405020304" pitchFamily="18" charset="0"/>
              </a:rPr>
              <a:t>(</a:t>
            </a:r>
            <a:r>
              <a:rPr lang="es-EC" sz="800" dirty="0" err="1">
                <a:effectLst/>
                <a:ea typeface="Times New Roman" panose="02020603050405020304" pitchFamily="18" charset="0"/>
              </a:rPr>
              <a:t>Tessier</a:t>
            </a:r>
            <a:r>
              <a:rPr lang="es-EC" sz="800" dirty="0">
                <a:effectLst/>
                <a:ea typeface="Times New Roman" panose="02020603050405020304" pitchFamily="18" charset="0"/>
              </a:rPr>
              <a:t> &amp; Campbell, 1979)</a:t>
            </a:r>
            <a:endParaRPr lang="es-EC" sz="800" dirty="0"/>
          </a:p>
          <a:p>
            <a:endParaRPr lang="es-EC" dirty="0"/>
          </a:p>
        </p:txBody>
      </p:sp>
    </p:spTree>
    <p:extLst>
      <p:ext uri="{BB962C8B-B14F-4D97-AF65-F5344CB8AC3E}">
        <p14:creationId xmlns:p14="http://schemas.microsoft.com/office/powerpoint/2010/main" val="2231424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graphicEl>
                                              <a:dgm id="{92869D72-6C3C-41BB-82D3-14ED0F64DDFE}"/>
                                            </p:graphicEl>
                                          </p:spTgt>
                                        </p:tgtEl>
                                        <p:attrNameLst>
                                          <p:attrName>style.visibility</p:attrName>
                                        </p:attrNameLst>
                                      </p:cBhvr>
                                      <p:to>
                                        <p:strVal val="visible"/>
                                      </p:to>
                                    </p:set>
                                    <p:anim calcmode="lin" valueType="num">
                                      <p:cBhvr additive="base">
                                        <p:cTn id="7" dur="500" fill="hold"/>
                                        <p:tgtEl>
                                          <p:spTgt spid="21">
                                            <p:graphicEl>
                                              <a:dgm id="{92869D72-6C3C-41BB-82D3-14ED0F64DD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graphicEl>
                                              <a:dgm id="{92869D72-6C3C-41BB-82D3-14ED0F64DDF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graphicEl>
                                              <a:dgm id="{CFFC2BCF-4F88-4EA5-8EEA-86BC9D25FF87}"/>
                                            </p:graphicEl>
                                          </p:spTgt>
                                        </p:tgtEl>
                                        <p:attrNameLst>
                                          <p:attrName>style.visibility</p:attrName>
                                        </p:attrNameLst>
                                      </p:cBhvr>
                                      <p:to>
                                        <p:strVal val="visible"/>
                                      </p:to>
                                    </p:set>
                                    <p:anim calcmode="lin" valueType="num">
                                      <p:cBhvr additive="base">
                                        <p:cTn id="11" dur="500" fill="hold"/>
                                        <p:tgtEl>
                                          <p:spTgt spid="21">
                                            <p:graphicEl>
                                              <a:dgm id="{CFFC2BCF-4F88-4EA5-8EEA-86BC9D25FF8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
                                            <p:graphicEl>
                                              <a:dgm id="{CFFC2BCF-4F88-4EA5-8EEA-86BC9D25FF8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graphicEl>
                                              <a:dgm id="{1E347158-D668-42E7-B1BA-4425D7A9429B}"/>
                                            </p:graphicEl>
                                          </p:spTgt>
                                        </p:tgtEl>
                                        <p:attrNameLst>
                                          <p:attrName>style.visibility</p:attrName>
                                        </p:attrNameLst>
                                      </p:cBhvr>
                                      <p:to>
                                        <p:strVal val="visible"/>
                                      </p:to>
                                    </p:set>
                                    <p:anim calcmode="lin" valueType="num">
                                      <p:cBhvr additive="base">
                                        <p:cTn id="17" dur="500" fill="hold"/>
                                        <p:tgtEl>
                                          <p:spTgt spid="21">
                                            <p:graphicEl>
                                              <a:dgm id="{1E347158-D668-42E7-B1BA-4425D7A9429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graphicEl>
                                              <a:dgm id="{1E347158-D668-42E7-B1BA-4425D7A9429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graphicEl>
                                              <a:dgm id="{0C626963-E0AC-4679-9219-D10ACAED6C4A}"/>
                                            </p:graphicEl>
                                          </p:spTgt>
                                        </p:tgtEl>
                                        <p:attrNameLst>
                                          <p:attrName>style.visibility</p:attrName>
                                        </p:attrNameLst>
                                      </p:cBhvr>
                                      <p:to>
                                        <p:strVal val="visible"/>
                                      </p:to>
                                    </p:set>
                                    <p:anim calcmode="lin" valueType="num">
                                      <p:cBhvr additive="base">
                                        <p:cTn id="21" dur="500" fill="hold"/>
                                        <p:tgtEl>
                                          <p:spTgt spid="21">
                                            <p:graphicEl>
                                              <a:dgm id="{0C626963-E0AC-4679-9219-D10ACAED6C4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graphicEl>
                                              <a:dgm id="{0C626963-E0AC-4679-9219-D10ACAED6C4A}"/>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graphicEl>
                                              <a:dgm id="{960AFCC5-3544-484C-A1CC-8EE7E125416D}"/>
                                            </p:graphicEl>
                                          </p:spTgt>
                                        </p:tgtEl>
                                        <p:attrNameLst>
                                          <p:attrName>style.visibility</p:attrName>
                                        </p:attrNameLst>
                                      </p:cBhvr>
                                      <p:to>
                                        <p:strVal val="visible"/>
                                      </p:to>
                                    </p:set>
                                    <p:anim calcmode="lin" valueType="num">
                                      <p:cBhvr additive="base">
                                        <p:cTn id="27" dur="500" fill="hold"/>
                                        <p:tgtEl>
                                          <p:spTgt spid="21">
                                            <p:graphicEl>
                                              <a:dgm id="{960AFCC5-3544-484C-A1CC-8EE7E125416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graphicEl>
                                              <a:dgm id="{960AFCC5-3544-484C-A1CC-8EE7E125416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graphicEl>
                                              <a:dgm id="{ED2B46DB-4506-4D1B-907B-83376D9EB48B}"/>
                                            </p:graphicEl>
                                          </p:spTgt>
                                        </p:tgtEl>
                                        <p:attrNameLst>
                                          <p:attrName>style.visibility</p:attrName>
                                        </p:attrNameLst>
                                      </p:cBhvr>
                                      <p:to>
                                        <p:strVal val="visible"/>
                                      </p:to>
                                    </p:set>
                                    <p:anim calcmode="lin" valueType="num">
                                      <p:cBhvr additive="base">
                                        <p:cTn id="31" dur="500" fill="hold"/>
                                        <p:tgtEl>
                                          <p:spTgt spid="21">
                                            <p:graphicEl>
                                              <a:dgm id="{ED2B46DB-4506-4D1B-907B-83376D9EB48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graphicEl>
                                              <a:dgm id="{ED2B46DB-4506-4D1B-907B-83376D9EB48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9021170" y="5916087"/>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3" name="CuadroTexto 2">
            <a:extLst>
              <a:ext uri="{FF2B5EF4-FFF2-40B4-BE49-F238E27FC236}">
                <a16:creationId xmlns:a16="http://schemas.microsoft.com/office/drawing/2014/main" id="{524FEC98-01E4-4F2D-A853-39196D81A194}"/>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9</a:t>
            </a:r>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1" name="CuadroTexto 10">
            <a:extLst>
              <a:ext uri="{FF2B5EF4-FFF2-40B4-BE49-F238E27FC236}">
                <a16:creationId xmlns:a16="http://schemas.microsoft.com/office/drawing/2014/main" id="{E36FD317-0938-4380-851E-1B986A86E7B1}"/>
              </a:ext>
            </a:extLst>
          </p:cNvPr>
          <p:cNvSpPr txBox="1"/>
          <p:nvPr/>
        </p:nvSpPr>
        <p:spPr>
          <a:xfrm>
            <a:off x="331995" y="569338"/>
            <a:ext cx="7876619" cy="560410"/>
          </a:xfrm>
          <a:prstGeom prst="rect">
            <a:avLst/>
          </a:prstGeom>
          <a:noFill/>
        </p:spPr>
        <p:txBody>
          <a:bodyPr wrap="square">
            <a:spAutoFit/>
          </a:bodyPr>
          <a:lstStyle/>
          <a:p>
            <a:pPr>
              <a:lnSpc>
                <a:spcPct val="200000"/>
              </a:lnSpc>
              <a:spcBef>
                <a:spcPts val="200"/>
              </a:spcBef>
            </a:pPr>
            <a:r>
              <a:rPr lang="es-MX"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Síntesis de Nanopartículas Multicomponente en Prototipo de Campo</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29.jpeg">
            <a:extLst>
              <a:ext uri="{FF2B5EF4-FFF2-40B4-BE49-F238E27FC236}">
                <a16:creationId xmlns:a16="http://schemas.microsoft.com/office/drawing/2014/main" id="{645DFBC0-E043-4A67-BDCC-7E7F98CC2730}"/>
              </a:ext>
            </a:extLst>
          </p:cNvPr>
          <p:cNvPicPr>
            <a:picLocks noChangeAspect="1"/>
          </p:cNvPicPr>
          <p:nvPr/>
        </p:nvPicPr>
        <p:blipFill rotWithShape="1">
          <a:blip r:embed="rId4" cstate="print"/>
          <a:srcRect l="20840" t="21363" r="21761" b="20545"/>
          <a:stretch/>
        </p:blipFill>
        <p:spPr>
          <a:xfrm>
            <a:off x="9628180" y="2826765"/>
            <a:ext cx="2563819" cy="3096363"/>
          </a:xfrm>
          <a:prstGeom prst="rect">
            <a:avLst/>
          </a:prstGeom>
        </p:spPr>
      </p:pic>
      <p:pic>
        <p:nvPicPr>
          <p:cNvPr id="13" name="Imagen 12" descr="Imagen que contiene edificio, azul, tabla, hombre&#10;&#10;Descripción generada automáticamente">
            <a:extLst>
              <a:ext uri="{FF2B5EF4-FFF2-40B4-BE49-F238E27FC236}">
                <a16:creationId xmlns:a16="http://schemas.microsoft.com/office/drawing/2014/main" id="{35A3EF5D-5902-4F54-8EC6-0A959C6224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484"/>
          <a:stretch/>
        </p:blipFill>
        <p:spPr>
          <a:xfrm>
            <a:off x="247141" y="1681771"/>
            <a:ext cx="5115339" cy="3246496"/>
          </a:xfrm>
          <a:prstGeom prst="rect">
            <a:avLst/>
          </a:prstGeom>
          <a:ln w="88900" cap="sq" cmpd="thickThin">
            <a:solidFill>
              <a:schemeClr val="bg1"/>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FE5E6BF7-876D-4487-A67F-942B4DE660F4}"/>
              </a:ext>
            </a:extLst>
          </p:cNvPr>
          <p:cNvSpPr txBox="1"/>
          <p:nvPr/>
        </p:nvSpPr>
        <p:spPr>
          <a:xfrm>
            <a:off x="2724674" y="1252307"/>
            <a:ext cx="2076773" cy="369332"/>
          </a:xfrm>
          <a:prstGeom prst="rect">
            <a:avLst/>
          </a:prstGeom>
          <a:noFill/>
        </p:spPr>
        <p:txBody>
          <a:bodyPr wrap="square" rtlCol="0">
            <a:spAutoFit/>
          </a:bodyPr>
          <a:lstStyle/>
          <a:p>
            <a:r>
              <a:rPr lang="es-MX" dirty="0">
                <a:solidFill>
                  <a:srgbClr val="FF0000"/>
                </a:solidFill>
              </a:rPr>
              <a:t>Tanque principal</a:t>
            </a:r>
            <a:endParaRPr lang="es-EC" dirty="0">
              <a:solidFill>
                <a:srgbClr val="FF0000"/>
              </a:solidFill>
            </a:endParaRPr>
          </a:p>
        </p:txBody>
      </p:sp>
      <p:sp>
        <p:nvSpPr>
          <p:cNvPr id="15" name="CuadroTexto 14">
            <a:extLst>
              <a:ext uri="{FF2B5EF4-FFF2-40B4-BE49-F238E27FC236}">
                <a16:creationId xmlns:a16="http://schemas.microsoft.com/office/drawing/2014/main" id="{61ABD40C-ECF3-4C05-A565-076D70DC4EAB}"/>
              </a:ext>
            </a:extLst>
          </p:cNvPr>
          <p:cNvSpPr txBox="1"/>
          <p:nvPr/>
        </p:nvSpPr>
        <p:spPr>
          <a:xfrm>
            <a:off x="195156" y="5051772"/>
            <a:ext cx="2893538" cy="369332"/>
          </a:xfrm>
          <a:prstGeom prst="rect">
            <a:avLst/>
          </a:prstGeom>
          <a:noFill/>
        </p:spPr>
        <p:txBody>
          <a:bodyPr wrap="square" rtlCol="0">
            <a:spAutoFit/>
          </a:bodyPr>
          <a:lstStyle/>
          <a:p>
            <a:r>
              <a:rPr lang="es-MX" dirty="0">
                <a:solidFill>
                  <a:srgbClr val="FF0000"/>
                </a:solidFill>
              </a:rPr>
              <a:t>Almacenamiento de agua</a:t>
            </a:r>
            <a:endParaRPr lang="es-EC" dirty="0">
              <a:solidFill>
                <a:srgbClr val="FF0000"/>
              </a:solidFill>
            </a:endParaRPr>
          </a:p>
        </p:txBody>
      </p:sp>
      <p:sp>
        <p:nvSpPr>
          <p:cNvPr id="16" name="CuadroTexto 15">
            <a:extLst>
              <a:ext uri="{FF2B5EF4-FFF2-40B4-BE49-F238E27FC236}">
                <a16:creationId xmlns:a16="http://schemas.microsoft.com/office/drawing/2014/main" id="{58A021DE-628F-471C-9B8A-B358B4FA12B1}"/>
              </a:ext>
            </a:extLst>
          </p:cNvPr>
          <p:cNvSpPr txBox="1"/>
          <p:nvPr/>
        </p:nvSpPr>
        <p:spPr>
          <a:xfrm>
            <a:off x="3763060" y="5064356"/>
            <a:ext cx="2076773" cy="369332"/>
          </a:xfrm>
          <a:prstGeom prst="rect">
            <a:avLst/>
          </a:prstGeom>
          <a:noFill/>
        </p:spPr>
        <p:txBody>
          <a:bodyPr wrap="square" rtlCol="0">
            <a:spAutoFit/>
          </a:bodyPr>
          <a:lstStyle/>
          <a:p>
            <a:r>
              <a:rPr lang="es-MX" dirty="0">
                <a:solidFill>
                  <a:srgbClr val="FF0000"/>
                </a:solidFill>
              </a:rPr>
              <a:t>Tanque de mezcla</a:t>
            </a:r>
            <a:endParaRPr lang="es-EC" dirty="0">
              <a:solidFill>
                <a:srgbClr val="FF0000"/>
              </a:solidFill>
            </a:endParaRPr>
          </a:p>
        </p:txBody>
      </p:sp>
      <p:sp>
        <p:nvSpPr>
          <p:cNvPr id="17" name="CuadroTexto 16">
            <a:extLst>
              <a:ext uri="{FF2B5EF4-FFF2-40B4-BE49-F238E27FC236}">
                <a16:creationId xmlns:a16="http://schemas.microsoft.com/office/drawing/2014/main" id="{3480F3D2-6223-47A4-8830-D923046017B0}"/>
              </a:ext>
            </a:extLst>
          </p:cNvPr>
          <p:cNvSpPr txBox="1"/>
          <p:nvPr/>
        </p:nvSpPr>
        <p:spPr>
          <a:xfrm>
            <a:off x="523775" y="1252307"/>
            <a:ext cx="2076773" cy="369332"/>
          </a:xfrm>
          <a:prstGeom prst="rect">
            <a:avLst/>
          </a:prstGeom>
          <a:noFill/>
        </p:spPr>
        <p:txBody>
          <a:bodyPr wrap="square" rtlCol="0">
            <a:spAutoFit/>
          </a:bodyPr>
          <a:lstStyle/>
          <a:p>
            <a:r>
              <a:rPr lang="es-MX" dirty="0">
                <a:solidFill>
                  <a:srgbClr val="FF0000"/>
                </a:solidFill>
              </a:rPr>
              <a:t>Tablero de control</a:t>
            </a:r>
            <a:endParaRPr lang="es-EC" dirty="0">
              <a:solidFill>
                <a:srgbClr val="FF0000"/>
              </a:solidFill>
            </a:endParaRPr>
          </a:p>
        </p:txBody>
      </p:sp>
      <p:cxnSp>
        <p:nvCxnSpPr>
          <p:cNvPr id="10" name="Conector recto de flecha 9">
            <a:extLst>
              <a:ext uri="{FF2B5EF4-FFF2-40B4-BE49-F238E27FC236}">
                <a16:creationId xmlns:a16="http://schemas.microsoft.com/office/drawing/2014/main" id="{EC5D7811-64D9-41E6-ABF5-D62C6CE00D74}"/>
              </a:ext>
            </a:extLst>
          </p:cNvPr>
          <p:cNvCxnSpPr>
            <a:stCxn id="17" idx="2"/>
          </p:cNvCxnSpPr>
          <p:nvPr/>
        </p:nvCxnSpPr>
        <p:spPr>
          <a:xfrm>
            <a:off x="1562162" y="1621639"/>
            <a:ext cx="646213" cy="8828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Conector recto de flecha 17">
            <a:extLst>
              <a:ext uri="{FF2B5EF4-FFF2-40B4-BE49-F238E27FC236}">
                <a16:creationId xmlns:a16="http://schemas.microsoft.com/office/drawing/2014/main" id="{549DF074-8FCD-4CAD-BB5A-B8BDF19D860B}"/>
              </a:ext>
            </a:extLst>
          </p:cNvPr>
          <p:cNvCxnSpPr>
            <a:stCxn id="8" idx="2"/>
          </p:cNvCxnSpPr>
          <p:nvPr/>
        </p:nvCxnSpPr>
        <p:spPr>
          <a:xfrm flipH="1">
            <a:off x="3559000" y="1621639"/>
            <a:ext cx="204061" cy="8828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Conector recto de flecha 19">
            <a:extLst>
              <a:ext uri="{FF2B5EF4-FFF2-40B4-BE49-F238E27FC236}">
                <a16:creationId xmlns:a16="http://schemas.microsoft.com/office/drawing/2014/main" id="{B8824DCC-59BD-48D4-A0F0-3BB74C6E3691}"/>
              </a:ext>
            </a:extLst>
          </p:cNvPr>
          <p:cNvCxnSpPr/>
          <p:nvPr/>
        </p:nvCxnSpPr>
        <p:spPr>
          <a:xfrm flipV="1">
            <a:off x="1641925" y="4106428"/>
            <a:ext cx="815923" cy="9431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Conector recto de flecha 23">
            <a:extLst>
              <a:ext uri="{FF2B5EF4-FFF2-40B4-BE49-F238E27FC236}">
                <a16:creationId xmlns:a16="http://schemas.microsoft.com/office/drawing/2014/main" id="{2670D693-6789-4A0C-9D9B-A135C27179C9}"/>
              </a:ext>
            </a:extLst>
          </p:cNvPr>
          <p:cNvCxnSpPr>
            <a:cxnSpLocks/>
            <a:stCxn id="16" idx="0"/>
          </p:cNvCxnSpPr>
          <p:nvPr/>
        </p:nvCxnSpPr>
        <p:spPr>
          <a:xfrm flipH="1" flipV="1">
            <a:off x="4152988" y="4106428"/>
            <a:ext cx="648459" cy="9579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CuadroTexto 27">
            <a:extLst>
              <a:ext uri="{FF2B5EF4-FFF2-40B4-BE49-F238E27FC236}">
                <a16:creationId xmlns:a16="http://schemas.microsoft.com/office/drawing/2014/main" id="{79CB1E4B-3FE9-46A8-B2A8-D69920DC2377}"/>
              </a:ext>
            </a:extLst>
          </p:cNvPr>
          <p:cNvSpPr txBox="1"/>
          <p:nvPr/>
        </p:nvSpPr>
        <p:spPr>
          <a:xfrm>
            <a:off x="5635773" y="1308617"/>
            <a:ext cx="6098582" cy="646331"/>
          </a:xfrm>
          <a:prstGeom prst="rect">
            <a:avLst/>
          </a:prstGeom>
          <a:noFill/>
        </p:spPr>
        <p:txBody>
          <a:bodyPr wrap="square">
            <a:spAutoFit/>
          </a:bodyPr>
          <a:lstStyle/>
          <a:p>
            <a:r>
              <a:rPr lang="es-EC" dirty="0">
                <a:latin typeface="Arial" panose="020B0604020202020204" pitchFamily="34" charset="0"/>
                <a:ea typeface="Calibri" panose="020F0502020204030204" pitchFamily="34" charset="0"/>
              </a:rPr>
              <a:t>P</a:t>
            </a:r>
            <a:r>
              <a:rPr lang="es-EC" sz="1800" dirty="0">
                <a:effectLst/>
                <a:latin typeface="Arial" panose="020B0604020202020204" pitchFamily="34" charset="0"/>
                <a:ea typeface="Calibri" panose="020F0502020204030204" pitchFamily="34" charset="0"/>
              </a:rPr>
              <a:t>rotocolo propuesto por</a:t>
            </a:r>
            <a:r>
              <a:rPr lang="es-EC" sz="1800" dirty="0">
                <a:solidFill>
                  <a:srgbClr val="000000"/>
                </a:solidFill>
                <a:effectLst/>
                <a:latin typeface="Arial" panose="020B0604020202020204" pitchFamily="34" charset="0"/>
                <a:ea typeface="Calibri" panose="020F0502020204030204" pitchFamily="34" charset="0"/>
              </a:rPr>
              <a:t> </a:t>
            </a:r>
            <a:r>
              <a:rPr lang="es-EC" sz="1800" dirty="0" err="1">
                <a:solidFill>
                  <a:srgbClr val="000000"/>
                </a:solidFill>
                <a:effectLst/>
                <a:latin typeface="Arial" panose="020B0604020202020204" pitchFamily="34" charset="0"/>
                <a:ea typeface="Calibri" panose="020F0502020204030204" pitchFamily="34" charset="0"/>
              </a:rPr>
              <a:t>Llumiquinga</a:t>
            </a:r>
            <a:r>
              <a:rPr lang="es-EC" sz="1800" dirty="0">
                <a:solidFill>
                  <a:srgbClr val="000000"/>
                </a:solidFill>
                <a:effectLst/>
                <a:latin typeface="Arial" panose="020B0604020202020204" pitchFamily="34" charset="0"/>
                <a:ea typeface="Calibri" panose="020F0502020204030204" pitchFamily="34" charset="0"/>
              </a:rPr>
              <a:t> (2018) y se siguió el manual de usuario del equipo.</a:t>
            </a:r>
            <a:endParaRPr lang="es-EC" dirty="0"/>
          </a:p>
        </p:txBody>
      </p:sp>
      <p:sp>
        <p:nvSpPr>
          <p:cNvPr id="30" name="CuadroTexto 29">
            <a:extLst>
              <a:ext uri="{FF2B5EF4-FFF2-40B4-BE49-F238E27FC236}">
                <a16:creationId xmlns:a16="http://schemas.microsoft.com/office/drawing/2014/main" id="{0E8D2AB5-E98C-414E-8098-D6003165269C}"/>
              </a:ext>
            </a:extLst>
          </p:cNvPr>
          <p:cNvSpPr txBox="1"/>
          <p:nvPr/>
        </p:nvSpPr>
        <p:spPr>
          <a:xfrm>
            <a:off x="5635773" y="2001565"/>
            <a:ext cx="6317687" cy="1477328"/>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Tanque principal (200L de agua de lluvia)</a:t>
            </a: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42 g de sulfito de sodio (</a:t>
            </a:r>
            <a:r>
              <a:rPr lang="es-EC" sz="1800" dirty="0">
                <a:solidFill>
                  <a:srgbClr val="202124"/>
                </a:solidFill>
                <a:effectLst/>
                <a:latin typeface="Arial" panose="020B0604020202020204" pitchFamily="34" charset="0"/>
                <a:ea typeface="Calibri" panose="020F0502020204030204" pitchFamily="34" charset="0"/>
              </a:rPr>
              <a:t>Na</a:t>
            </a:r>
            <a:r>
              <a:rPr lang="es-EC" sz="1800" baseline="-25000" dirty="0">
                <a:solidFill>
                  <a:srgbClr val="202124"/>
                </a:solidFill>
                <a:effectLst/>
                <a:latin typeface="Arial" panose="020B0604020202020204" pitchFamily="34" charset="0"/>
                <a:ea typeface="Calibri" panose="020F0502020204030204" pitchFamily="34" charset="0"/>
              </a:rPr>
              <a:t>2</a:t>
            </a:r>
            <a:r>
              <a:rPr lang="es-EC" sz="1800" dirty="0">
                <a:solidFill>
                  <a:srgbClr val="202124"/>
                </a:solidFill>
                <a:effectLst/>
                <a:latin typeface="Arial" panose="020B0604020202020204" pitchFamily="34" charset="0"/>
                <a:ea typeface="Calibri" panose="020F0502020204030204" pitchFamily="34" charset="0"/>
              </a:rPr>
              <a:t>SO</a:t>
            </a:r>
            <a:r>
              <a:rPr lang="es-EC" sz="1800" baseline="-25000" dirty="0">
                <a:solidFill>
                  <a:srgbClr val="202124"/>
                </a:solidFill>
                <a:effectLst/>
                <a:latin typeface="Arial" panose="020B0604020202020204" pitchFamily="34" charset="0"/>
                <a:ea typeface="Calibri" panose="020F0502020204030204" pitchFamily="34" charset="0"/>
              </a:rPr>
              <a:t>3</a:t>
            </a:r>
            <a:r>
              <a:rPr lang="es-EC" sz="1800" dirty="0">
                <a:solidFill>
                  <a:srgbClr val="202124"/>
                </a:solidFill>
                <a:effectLst/>
                <a:latin typeface="Arial" panose="020B0604020202020204" pitchFamily="34" charset="0"/>
                <a:ea typeface="Calibri" panose="020F0502020204030204" pitchFamily="34" charset="0"/>
              </a:rPr>
              <a:t>)</a:t>
            </a:r>
          </a:p>
          <a:p>
            <a:pPr marL="285750" indent="-285750">
              <a:buFont typeface="Arial" panose="020B0604020202020204" pitchFamily="34" charset="0"/>
              <a:buChar char="•"/>
            </a:pPr>
            <a:r>
              <a:rPr lang="es-EC" dirty="0">
                <a:solidFill>
                  <a:srgbClr val="202124"/>
                </a:solidFill>
                <a:latin typeface="Arial" panose="020B0604020202020204" pitchFamily="34" charset="0"/>
                <a:ea typeface="Calibri" panose="020F0502020204030204" pitchFamily="34" charset="0"/>
              </a:rPr>
              <a:t>15min burbujeo con N</a:t>
            </a:r>
            <a:r>
              <a:rPr lang="es-EC" sz="1800" baseline="-25000" dirty="0">
                <a:solidFill>
                  <a:srgbClr val="202124"/>
                </a:solidFill>
                <a:effectLst/>
                <a:latin typeface="Arial" panose="020B0604020202020204" pitchFamily="34" charset="0"/>
                <a:ea typeface="Calibri" panose="020F0502020204030204" pitchFamily="34" charset="0"/>
              </a:rPr>
              <a:t>2</a:t>
            </a:r>
            <a:endParaRPr lang="es-EC" sz="1800" dirty="0">
              <a:solidFill>
                <a:srgbClr val="202124"/>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10 g de sulfato de sodio (Na</a:t>
            </a:r>
            <a:r>
              <a:rPr lang="es-EC" sz="1800" baseline="-25000" dirty="0">
                <a:effectLst/>
                <a:latin typeface="Arial" panose="020B0604020202020204" pitchFamily="34" charset="0"/>
                <a:ea typeface="Calibri" panose="020F0502020204030204" pitchFamily="34" charset="0"/>
              </a:rPr>
              <a:t>2</a:t>
            </a:r>
            <a:r>
              <a:rPr lang="es-EC" sz="1800" dirty="0">
                <a:effectLst/>
                <a:latin typeface="Arial" panose="020B0604020202020204" pitchFamily="34" charset="0"/>
                <a:ea typeface="Calibri" panose="020F0502020204030204" pitchFamily="34" charset="0"/>
              </a:rPr>
              <a:t>SO</a:t>
            </a:r>
            <a:r>
              <a:rPr lang="es-EC" sz="1800" baseline="-25000" dirty="0">
                <a:effectLst/>
                <a:latin typeface="Arial" panose="020B0604020202020204" pitchFamily="34" charset="0"/>
                <a:ea typeface="Calibri" panose="020F0502020204030204" pitchFamily="34" charset="0"/>
              </a:rPr>
              <a:t>4</a:t>
            </a:r>
            <a:r>
              <a:rPr lang="es-EC" sz="1800" dirty="0">
                <a:effectLst/>
                <a:latin typeface="Arial" panose="020B0604020202020204" pitchFamily="34" charset="0"/>
                <a:ea typeface="Calibri" panose="020F0502020204030204" pitchFamily="34" charset="0"/>
              </a:rPr>
              <a:t>) </a:t>
            </a: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27 g de cloruro férrico (FeCl</a:t>
            </a:r>
            <a:r>
              <a:rPr lang="es-EC" sz="1800" baseline="-25000" dirty="0">
                <a:effectLst/>
                <a:latin typeface="Arial" panose="020B0604020202020204" pitchFamily="34" charset="0"/>
                <a:ea typeface="Calibri" panose="020F0502020204030204" pitchFamily="34" charset="0"/>
              </a:rPr>
              <a:t>3</a:t>
            </a:r>
            <a:r>
              <a:rPr lang="es-EC" sz="1800" dirty="0">
                <a:effectLst/>
                <a:latin typeface="Arial" panose="020B0604020202020204" pitchFamily="34" charset="0"/>
                <a:ea typeface="Calibri" panose="020F0502020204030204" pitchFamily="34" charset="0"/>
              </a:rPr>
              <a:t>)  </a:t>
            </a:r>
            <a:endParaRPr lang="es-EC" dirty="0"/>
          </a:p>
        </p:txBody>
      </p:sp>
      <p:sp>
        <p:nvSpPr>
          <p:cNvPr id="32" name="CuadroTexto 31">
            <a:extLst>
              <a:ext uri="{FF2B5EF4-FFF2-40B4-BE49-F238E27FC236}">
                <a16:creationId xmlns:a16="http://schemas.microsoft.com/office/drawing/2014/main" id="{C948D57D-957B-4AD4-8783-6279247E1AA1}"/>
              </a:ext>
            </a:extLst>
          </p:cNvPr>
          <p:cNvSpPr txBox="1"/>
          <p:nvPr/>
        </p:nvSpPr>
        <p:spPr>
          <a:xfrm>
            <a:off x="5627910" y="4076017"/>
            <a:ext cx="4204330" cy="923330"/>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Tanque de mezcla (60L agua de lluvia)</a:t>
            </a: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190,6g de borohidruro de sodio (NaBH4)</a:t>
            </a:r>
            <a:endParaRPr lang="es-EC" dirty="0"/>
          </a:p>
        </p:txBody>
      </p:sp>
      <p:sp>
        <p:nvSpPr>
          <p:cNvPr id="33" name="CuadroTexto 32">
            <a:extLst>
              <a:ext uri="{FF2B5EF4-FFF2-40B4-BE49-F238E27FC236}">
                <a16:creationId xmlns:a16="http://schemas.microsoft.com/office/drawing/2014/main" id="{7CEC0D11-DB2F-440A-9A1D-AC2E2A4A2AFD}"/>
              </a:ext>
            </a:extLst>
          </p:cNvPr>
          <p:cNvSpPr txBox="1"/>
          <p:nvPr/>
        </p:nvSpPr>
        <p:spPr>
          <a:xfrm>
            <a:off x="4997185" y="1722284"/>
            <a:ext cx="26248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a:solidFill>
                  <a:srgbClr val="FF0000"/>
                </a:solidFill>
              </a:rPr>
              <a:t>1</a:t>
            </a:r>
            <a:endParaRPr lang="es-EC" dirty="0">
              <a:solidFill>
                <a:srgbClr val="FF0000"/>
              </a:solidFill>
            </a:endParaRPr>
          </a:p>
        </p:txBody>
      </p:sp>
      <p:sp>
        <p:nvSpPr>
          <p:cNvPr id="34" name="CuadroTexto 33">
            <a:extLst>
              <a:ext uri="{FF2B5EF4-FFF2-40B4-BE49-F238E27FC236}">
                <a16:creationId xmlns:a16="http://schemas.microsoft.com/office/drawing/2014/main" id="{15CF4A90-23C6-49B1-ADBB-5DBFDC99BB8A}"/>
              </a:ext>
            </a:extLst>
          </p:cNvPr>
          <p:cNvSpPr txBox="1"/>
          <p:nvPr/>
        </p:nvSpPr>
        <p:spPr>
          <a:xfrm flipH="1">
            <a:off x="11911960" y="2832562"/>
            <a:ext cx="31479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a:solidFill>
                  <a:srgbClr val="FF0000"/>
                </a:solidFill>
              </a:rPr>
              <a:t>2</a:t>
            </a:r>
            <a:endParaRPr lang="es-EC" dirty="0">
              <a:solidFill>
                <a:srgbClr val="FF0000"/>
              </a:solidFill>
            </a:endParaRPr>
          </a:p>
        </p:txBody>
      </p:sp>
      <p:sp>
        <p:nvSpPr>
          <p:cNvPr id="35" name="CuadroTexto 34">
            <a:extLst>
              <a:ext uri="{FF2B5EF4-FFF2-40B4-BE49-F238E27FC236}">
                <a16:creationId xmlns:a16="http://schemas.microsoft.com/office/drawing/2014/main" id="{7FC19751-DDF2-4544-97E0-6CA48C809597}"/>
              </a:ext>
            </a:extLst>
          </p:cNvPr>
          <p:cNvSpPr txBox="1"/>
          <p:nvPr/>
        </p:nvSpPr>
        <p:spPr>
          <a:xfrm>
            <a:off x="238538" y="6509288"/>
            <a:ext cx="4999443" cy="369332"/>
          </a:xfrm>
          <a:prstGeom prst="rect">
            <a:avLst/>
          </a:prstGeom>
          <a:noFill/>
        </p:spPr>
        <p:txBody>
          <a:bodyPr wrap="square" rtlCol="0">
            <a:spAutoFit/>
          </a:bodyPr>
          <a:lstStyle/>
          <a:p>
            <a:r>
              <a:rPr lang="es-MX" sz="900" dirty="0"/>
              <a:t>Imágenes: 1: Loaysa (2021) </a:t>
            </a:r>
          </a:p>
          <a:p>
            <a:r>
              <a:rPr lang="es-MX" sz="900" dirty="0"/>
              <a:t>2: fuente propia</a:t>
            </a:r>
            <a:endParaRPr lang="es-EC" sz="900" dirty="0"/>
          </a:p>
        </p:txBody>
      </p:sp>
      <p:sp>
        <p:nvSpPr>
          <p:cNvPr id="37" name="CuadroTexto 36">
            <a:extLst>
              <a:ext uri="{FF2B5EF4-FFF2-40B4-BE49-F238E27FC236}">
                <a16:creationId xmlns:a16="http://schemas.microsoft.com/office/drawing/2014/main" id="{7A02C246-76B6-4796-AADA-D1B6687953E6}"/>
              </a:ext>
            </a:extLst>
          </p:cNvPr>
          <p:cNvSpPr txBox="1"/>
          <p:nvPr/>
        </p:nvSpPr>
        <p:spPr>
          <a:xfrm>
            <a:off x="0" y="5551370"/>
            <a:ext cx="9497674" cy="646331"/>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La caracterización de las nanopartículas se realizó en el Laboratorio de caracterización de Materiales con ayuda de Microscopia electrónica</a:t>
            </a:r>
            <a:endParaRPr lang="es-EC" dirty="0"/>
          </a:p>
        </p:txBody>
      </p:sp>
    </p:spTree>
    <p:extLst>
      <p:ext uri="{BB962C8B-B14F-4D97-AF65-F5344CB8AC3E}">
        <p14:creationId xmlns:p14="http://schemas.microsoft.com/office/powerpoint/2010/main" val="184482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8830447" y="5798633"/>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3" name="CuadroTexto 2">
            <a:extLst>
              <a:ext uri="{FF2B5EF4-FFF2-40B4-BE49-F238E27FC236}">
                <a16:creationId xmlns:a16="http://schemas.microsoft.com/office/drawing/2014/main" id="{524FEC98-01E4-4F2D-A853-39196D81A194}"/>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10</a:t>
            </a:r>
          </a:p>
        </p:txBody>
      </p:sp>
      <p:sp>
        <p:nvSpPr>
          <p:cNvPr id="24" name="CuadroTexto 51">
            <a:extLst>
              <a:ext uri="{FF2B5EF4-FFF2-40B4-BE49-F238E27FC236}">
                <a16:creationId xmlns:a16="http://schemas.microsoft.com/office/drawing/2014/main" id="{EBF5881F-7636-4376-B274-A7D94ED6BCF2}"/>
              </a:ext>
            </a:extLst>
          </p:cNvPr>
          <p:cNvSpPr txBox="1"/>
          <p:nvPr/>
        </p:nvSpPr>
        <p:spPr>
          <a:xfrm>
            <a:off x="431925" y="578536"/>
            <a:ext cx="11332445" cy="461665"/>
          </a:xfrm>
          <a:prstGeom prst="rect">
            <a:avLst/>
          </a:prstGeom>
          <a:noFill/>
        </p:spPr>
        <p:txBody>
          <a:bodyPr wrap="square" rtlCol="0">
            <a:spAutoFit/>
          </a:bodyPr>
          <a:lstStyle/>
          <a:p>
            <a:pPr algn="ctr"/>
            <a:r>
              <a:rPr lang="es-MX" sz="2400" b="1" dirty="0">
                <a:latin typeface="Calibri" panose="020F0502020204030204" pitchFamily="34" charset="0"/>
                <a:cs typeface="Calibri" panose="020F0502020204030204" pitchFamily="34" charset="0"/>
              </a:rPr>
              <a:t>Aplicación de nanopartículas y muestreo</a:t>
            </a:r>
            <a:endParaRPr lang="es-EC" sz="2400" b="1" dirty="0">
              <a:latin typeface="Calibri" panose="020F0502020204030204" pitchFamily="34" charset="0"/>
              <a:cs typeface="Calibri" panose="020F0502020204030204" pitchFamily="34" charset="0"/>
            </a:endParaRPr>
          </a:p>
        </p:txBody>
      </p:sp>
      <p:pic>
        <p:nvPicPr>
          <p:cNvPr id="25" name="Imagen 24" descr="Descripción no disponible.">
            <a:extLst>
              <a:ext uri="{FF2B5EF4-FFF2-40B4-BE49-F238E27FC236}">
                <a16:creationId xmlns:a16="http://schemas.microsoft.com/office/drawing/2014/main" id="{A5831849-4271-491C-B83A-69B59F5210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347" y="962710"/>
            <a:ext cx="2357086" cy="2333625"/>
          </a:xfrm>
          <a:prstGeom prst="rect">
            <a:avLst/>
          </a:prstGeom>
          <a:noFill/>
          <a:ln>
            <a:noFill/>
          </a:ln>
        </p:spPr>
      </p:pic>
      <p:pic>
        <p:nvPicPr>
          <p:cNvPr id="27" name="Imagen 26" descr="Interfaz de usuario gráfica&#10;&#10;Descripción generada automáticamente">
            <a:extLst>
              <a:ext uri="{FF2B5EF4-FFF2-40B4-BE49-F238E27FC236}">
                <a16:creationId xmlns:a16="http://schemas.microsoft.com/office/drawing/2014/main" id="{BFE9B7A9-1494-423A-9D8E-370584B9E84C}"/>
              </a:ext>
            </a:extLst>
          </p:cNvPr>
          <p:cNvPicPr>
            <a:picLocks noChangeAspect="1"/>
          </p:cNvPicPr>
          <p:nvPr/>
        </p:nvPicPr>
        <p:blipFill rotWithShape="1">
          <a:blip r:embed="rId4"/>
          <a:srcRect l="21007" t="20688" r="20139" b="20955"/>
          <a:stretch/>
        </p:blipFill>
        <p:spPr bwMode="auto">
          <a:xfrm>
            <a:off x="383846" y="1040201"/>
            <a:ext cx="4999422" cy="4120735"/>
          </a:xfrm>
          <a:prstGeom prst="rect">
            <a:avLst/>
          </a:prstGeom>
          <a:ln>
            <a:noFill/>
          </a:ln>
          <a:extLst>
            <a:ext uri="{53640926-AAD7-44D8-BBD7-CCE9431645EC}">
              <a14:shadowObscured xmlns:a14="http://schemas.microsoft.com/office/drawing/2010/main"/>
            </a:ext>
          </a:extLst>
        </p:spPr>
      </p:pic>
      <p:pic>
        <p:nvPicPr>
          <p:cNvPr id="28" name="image30.jpeg" descr="Un hombre parado en un bosque&#10;&#10;Descripción generada automáticamente con confianza baja">
            <a:extLst>
              <a:ext uri="{FF2B5EF4-FFF2-40B4-BE49-F238E27FC236}">
                <a16:creationId xmlns:a16="http://schemas.microsoft.com/office/drawing/2014/main" id="{5171140A-A89A-4E93-AF38-BCD47B449DD8}"/>
              </a:ext>
            </a:extLst>
          </p:cNvPr>
          <p:cNvPicPr>
            <a:picLocks noChangeAspect="1"/>
          </p:cNvPicPr>
          <p:nvPr/>
        </p:nvPicPr>
        <p:blipFill>
          <a:blip r:embed="rId5" cstate="print"/>
          <a:stretch>
            <a:fillRect/>
          </a:stretch>
        </p:blipFill>
        <p:spPr>
          <a:xfrm>
            <a:off x="6591439" y="2965267"/>
            <a:ext cx="5067300" cy="3105150"/>
          </a:xfrm>
          <a:prstGeom prst="rect">
            <a:avLst/>
          </a:prstGeom>
        </p:spPr>
      </p:pic>
      <p:sp>
        <p:nvSpPr>
          <p:cNvPr id="29" name="CuadroTexto 28">
            <a:extLst>
              <a:ext uri="{FF2B5EF4-FFF2-40B4-BE49-F238E27FC236}">
                <a16:creationId xmlns:a16="http://schemas.microsoft.com/office/drawing/2014/main" id="{7935A806-A2A7-45F5-B70C-4BEBBB0F14E4}"/>
              </a:ext>
            </a:extLst>
          </p:cNvPr>
          <p:cNvSpPr txBox="1"/>
          <p:nvPr/>
        </p:nvSpPr>
        <p:spPr>
          <a:xfrm>
            <a:off x="7788433" y="1040201"/>
            <a:ext cx="4264958" cy="1754326"/>
          </a:xfrm>
          <a:prstGeom prst="rect">
            <a:avLst/>
          </a:prstGeom>
          <a:noFill/>
        </p:spPr>
        <p:txBody>
          <a:bodyPr wrap="square">
            <a:spAutoFit/>
          </a:bodyPr>
          <a:lstStyle/>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rPr>
              <a:t>Se r</a:t>
            </a:r>
            <a:r>
              <a:rPr lang="es-EC" sz="1800" dirty="0">
                <a:effectLst/>
                <a:latin typeface="Arial" panose="020B0604020202020204" pitchFamily="34" charset="0"/>
                <a:ea typeface="Calibri" panose="020F0502020204030204" pitchFamily="34" charset="0"/>
              </a:rPr>
              <a:t>eguló las válvulas </a:t>
            </a:r>
            <a:r>
              <a:rPr lang="es-EC" sz="1800" dirty="0" err="1">
                <a:effectLst/>
                <a:latin typeface="Arial" panose="020B0604020202020204" pitchFamily="34" charset="0"/>
                <a:ea typeface="Calibri" panose="020F0502020204030204" pitchFamily="34" charset="0"/>
              </a:rPr>
              <a:t>manifold</a:t>
            </a:r>
            <a:endParaRPr lang="es-EC" sz="18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Flujo promedio 0,5L/min por 2 min</a:t>
            </a:r>
          </a:p>
          <a:p>
            <a:r>
              <a:rPr lang="es-EC" dirty="0">
                <a:latin typeface="Arial" panose="020B0604020202020204" pitchFamily="34" charset="0"/>
                <a:ea typeface="Calibri" panose="020F0502020204030204" pitchFamily="34" charset="0"/>
              </a:rPr>
              <a:t>Muestreo</a:t>
            </a:r>
            <a:endParaRPr lang="es-EC" sz="18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rPr>
              <a:t>A</a:t>
            </a:r>
            <a:r>
              <a:rPr lang="es-EC" sz="1800" dirty="0">
                <a:effectLst/>
                <a:latin typeface="Arial" panose="020B0604020202020204" pitchFamily="34" charset="0"/>
                <a:ea typeface="Calibri" panose="020F0502020204030204" pitchFamily="34" charset="0"/>
              </a:rPr>
              <a:t> una profundidad de 10cm </a:t>
            </a:r>
          </a:p>
          <a:p>
            <a:pPr marL="285750" indent="-285750">
              <a:buFont typeface="Arial" panose="020B0604020202020204" pitchFamily="34" charset="0"/>
              <a:buChar char="•"/>
            </a:pPr>
            <a:r>
              <a:rPr lang="es-EC" sz="1800" dirty="0">
                <a:effectLst/>
                <a:latin typeface="Arial" panose="020B0604020202020204" pitchFamily="34" charset="0"/>
                <a:ea typeface="Calibri" panose="020F0502020204030204" pitchFamily="34" charset="0"/>
              </a:rPr>
              <a:t>24h y 15d después del tratamiento </a:t>
            </a:r>
          </a:p>
          <a:p>
            <a:r>
              <a:rPr lang="es-EC" sz="1800" dirty="0">
                <a:effectLst/>
                <a:latin typeface="Arial" panose="020B0604020202020204" pitchFamily="34" charset="0"/>
                <a:ea typeface="Calibri" panose="020F0502020204030204" pitchFamily="34" charset="0"/>
              </a:rPr>
              <a:t> </a:t>
            </a:r>
            <a:endParaRPr lang="es-EC" dirty="0"/>
          </a:p>
        </p:txBody>
      </p:sp>
      <p:sp>
        <p:nvSpPr>
          <p:cNvPr id="31" name="CuadroTexto 30">
            <a:extLst>
              <a:ext uri="{FF2B5EF4-FFF2-40B4-BE49-F238E27FC236}">
                <a16:creationId xmlns:a16="http://schemas.microsoft.com/office/drawing/2014/main" id="{6F5618F2-DC8D-4B1E-9F85-DC5C9B51C714}"/>
              </a:ext>
            </a:extLst>
          </p:cNvPr>
          <p:cNvSpPr txBox="1"/>
          <p:nvPr/>
        </p:nvSpPr>
        <p:spPr>
          <a:xfrm>
            <a:off x="238539" y="6509288"/>
            <a:ext cx="2932292" cy="215444"/>
          </a:xfrm>
          <a:prstGeom prst="rect">
            <a:avLst/>
          </a:prstGeom>
          <a:noFill/>
        </p:spPr>
        <p:txBody>
          <a:bodyPr wrap="square" rtlCol="0">
            <a:spAutoFit/>
          </a:bodyPr>
          <a:lstStyle/>
          <a:p>
            <a:r>
              <a:rPr lang="es-MX" sz="800" dirty="0"/>
              <a:t>Imágenes: fuente propia</a:t>
            </a:r>
            <a:endParaRPr lang="es-EC" sz="800" dirty="0"/>
          </a:p>
        </p:txBody>
      </p:sp>
      <p:sp>
        <p:nvSpPr>
          <p:cNvPr id="8" name="Rectángulo 7">
            <a:extLst>
              <a:ext uri="{FF2B5EF4-FFF2-40B4-BE49-F238E27FC236}">
                <a16:creationId xmlns:a16="http://schemas.microsoft.com/office/drawing/2014/main" id="{6274E729-EB8D-4DF5-9F4A-BA294ACAF954}"/>
              </a:ext>
            </a:extLst>
          </p:cNvPr>
          <p:cNvSpPr/>
          <p:nvPr/>
        </p:nvSpPr>
        <p:spPr>
          <a:xfrm rot="16200000">
            <a:off x="5118026" y="4435819"/>
            <a:ext cx="1607682" cy="495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Pozo para inyección </a:t>
            </a:r>
            <a:endParaRPr lang="es-EC" dirty="0"/>
          </a:p>
        </p:txBody>
      </p:sp>
      <p:cxnSp>
        <p:nvCxnSpPr>
          <p:cNvPr id="10" name="Conector recto de flecha 9">
            <a:extLst>
              <a:ext uri="{FF2B5EF4-FFF2-40B4-BE49-F238E27FC236}">
                <a16:creationId xmlns:a16="http://schemas.microsoft.com/office/drawing/2014/main" id="{A6F96494-CEF8-456C-BE5E-A6E65DC46CA9}"/>
              </a:ext>
            </a:extLst>
          </p:cNvPr>
          <p:cNvCxnSpPr>
            <a:stCxn id="8" idx="3"/>
          </p:cNvCxnSpPr>
          <p:nvPr/>
        </p:nvCxnSpPr>
        <p:spPr>
          <a:xfrm flipV="1">
            <a:off x="5921868" y="2788920"/>
            <a:ext cx="327033" cy="10906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Conector recto de flecha 11">
            <a:extLst>
              <a:ext uri="{FF2B5EF4-FFF2-40B4-BE49-F238E27FC236}">
                <a16:creationId xmlns:a16="http://schemas.microsoft.com/office/drawing/2014/main" id="{9074AE5D-8823-4D53-AFEF-C291E4765E20}"/>
              </a:ext>
            </a:extLst>
          </p:cNvPr>
          <p:cNvCxnSpPr>
            <a:stCxn id="8" idx="2"/>
          </p:cNvCxnSpPr>
          <p:nvPr/>
        </p:nvCxnSpPr>
        <p:spPr>
          <a:xfrm>
            <a:off x="6169424" y="4683376"/>
            <a:ext cx="2212576" cy="1781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CuadroTexto 19">
            <a:extLst>
              <a:ext uri="{FF2B5EF4-FFF2-40B4-BE49-F238E27FC236}">
                <a16:creationId xmlns:a16="http://schemas.microsoft.com/office/drawing/2014/main" id="{13D05124-3344-4ED9-8C45-853A112391E9}"/>
              </a:ext>
            </a:extLst>
          </p:cNvPr>
          <p:cNvSpPr txBox="1"/>
          <p:nvPr/>
        </p:nvSpPr>
        <p:spPr>
          <a:xfrm>
            <a:off x="1371600" y="5001850"/>
            <a:ext cx="1249680" cy="276999"/>
          </a:xfrm>
          <a:prstGeom prst="rect">
            <a:avLst/>
          </a:prstGeom>
          <a:noFill/>
        </p:spPr>
        <p:txBody>
          <a:bodyPr wrap="square">
            <a:spAutoFit/>
          </a:bodyPr>
          <a:lstStyle/>
          <a:p>
            <a:r>
              <a:rPr lang="es-EC" sz="1200" i="1" dirty="0">
                <a:effectLst/>
                <a:latin typeface="Arial" panose="020B0604020202020204" pitchFamily="34" charset="0"/>
                <a:ea typeface="Calibri" panose="020F0502020204030204" pitchFamily="34" charset="0"/>
              </a:rPr>
              <a:t>Cumbal (2021)</a:t>
            </a:r>
            <a:endParaRPr lang="es-EC" sz="1200" dirty="0"/>
          </a:p>
        </p:txBody>
      </p:sp>
    </p:spTree>
    <p:extLst>
      <p:ext uri="{BB962C8B-B14F-4D97-AF65-F5344CB8AC3E}">
        <p14:creationId xmlns:p14="http://schemas.microsoft.com/office/powerpoint/2010/main" val="2512685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3" name="CuadroTexto 2">
            <a:extLst>
              <a:ext uri="{FF2B5EF4-FFF2-40B4-BE49-F238E27FC236}">
                <a16:creationId xmlns:a16="http://schemas.microsoft.com/office/drawing/2014/main" id="{524FEC98-01E4-4F2D-A853-39196D81A194}"/>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11</a:t>
            </a:r>
          </a:p>
        </p:txBody>
      </p:sp>
      <p:sp>
        <p:nvSpPr>
          <p:cNvPr id="8" name="CuadroTexto 51">
            <a:extLst>
              <a:ext uri="{FF2B5EF4-FFF2-40B4-BE49-F238E27FC236}">
                <a16:creationId xmlns:a16="http://schemas.microsoft.com/office/drawing/2014/main" id="{D2B2BFD1-FEA5-41C8-96FD-037B5A8DCA52}"/>
              </a:ext>
            </a:extLst>
          </p:cNvPr>
          <p:cNvSpPr txBox="1"/>
          <p:nvPr/>
        </p:nvSpPr>
        <p:spPr>
          <a:xfrm>
            <a:off x="238539" y="799541"/>
            <a:ext cx="6727336" cy="461665"/>
          </a:xfrm>
          <a:prstGeom prst="rect">
            <a:avLst/>
          </a:prstGeom>
          <a:noFill/>
        </p:spPr>
        <p:txBody>
          <a:bodyPr wrap="square" rtlCol="0">
            <a:spAutoFit/>
          </a:bodyPr>
          <a:lstStyle/>
          <a:p>
            <a:pPr algn="ctr"/>
            <a:r>
              <a:rPr lang="es-MX" sz="2400" b="1" dirty="0">
                <a:latin typeface="Calibri" panose="020F0502020204030204" pitchFamily="34" charset="0"/>
                <a:cs typeface="Calibri" panose="020F0502020204030204" pitchFamily="34" charset="0"/>
              </a:rPr>
              <a:t>Evaluación de la Inmovilización de Cadmio en Suelo </a:t>
            </a:r>
            <a:endParaRPr lang="es-EC" sz="2400" b="1" dirty="0">
              <a:latin typeface="Calibri" panose="020F0502020204030204" pitchFamily="34" charset="0"/>
              <a:cs typeface="Calibri" panose="020F0502020204030204" pitchFamily="34" charset="0"/>
            </a:endParaRPr>
          </a:p>
        </p:txBody>
      </p:sp>
      <p:pic>
        <p:nvPicPr>
          <p:cNvPr id="40" name="Imagen 39" descr="Descripción no disponible.">
            <a:extLst>
              <a:ext uri="{FF2B5EF4-FFF2-40B4-BE49-F238E27FC236}">
                <a16:creationId xmlns:a16="http://schemas.microsoft.com/office/drawing/2014/main" id="{15BAD40C-5C01-420D-B976-B221857ED1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088" y="1408495"/>
            <a:ext cx="4987408" cy="3391123"/>
          </a:xfrm>
          <a:prstGeom prst="rect">
            <a:avLst/>
          </a:prstGeom>
          <a:noFill/>
          <a:ln>
            <a:noFill/>
          </a:ln>
        </p:spPr>
      </p:pic>
      <p:sp>
        <p:nvSpPr>
          <p:cNvPr id="41" name="CuadroTexto 40">
            <a:extLst>
              <a:ext uri="{FF2B5EF4-FFF2-40B4-BE49-F238E27FC236}">
                <a16:creationId xmlns:a16="http://schemas.microsoft.com/office/drawing/2014/main" id="{7B2A6D71-F31F-43A5-B09A-C21801E85397}"/>
              </a:ext>
            </a:extLst>
          </p:cNvPr>
          <p:cNvSpPr txBox="1"/>
          <p:nvPr/>
        </p:nvSpPr>
        <p:spPr>
          <a:xfrm>
            <a:off x="331994" y="1704667"/>
            <a:ext cx="5375919" cy="2308324"/>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-Extracción secuencial</a:t>
            </a:r>
          </a:p>
          <a:p>
            <a:pPr marL="285750" indent="-285750">
              <a:buFont typeface="Arial" panose="020B0604020202020204" pitchFamily="34" charset="0"/>
              <a:buChar char="•"/>
            </a:pPr>
            <a:r>
              <a:rPr lang="es-EC" dirty="0">
                <a:latin typeface="Arial" panose="020B0604020202020204" pitchFamily="34" charset="0"/>
                <a:ea typeface="Calibri" panose="020F0502020204030204" pitchFamily="34" charset="0"/>
              </a:rPr>
              <a:t>5 fracciones: </a:t>
            </a:r>
            <a:r>
              <a:rPr lang="es-EC" sz="1800" dirty="0">
                <a:effectLst/>
                <a:latin typeface="Arial" panose="020B0604020202020204" pitchFamily="34" charset="0"/>
                <a:ea typeface="Calibri" panose="020F0502020204030204" pitchFamily="34" charset="0"/>
              </a:rPr>
              <a:t>intercambiable (F1); ligada a carbonatos (F2); ligada a óxidos de hierro y manganeso (F3); ligada a materia orgánica (F4 y Residual (F5)</a:t>
            </a:r>
          </a:p>
          <a:p>
            <a:r>
              <a:rPr lang="es-EC" sz="1800" dirty="0">
                <a:effectLst/>
                <a:latin typeface="Arial" panose="020B0604020202020204" pitchFamily="34" charset="0"/>
                <a:ea typeface="Calibri" panose="020F0502020204030204" pitchFamily="34" charset="0"/>
              </a:rPr>
              <a:t>-El contenido de Cd se midió con el equipo de plasma inducido y emisión óptica (ICP-OES) de la USFQ </a:t>
            </a:r>
          </a:p>
        </p:txBody>
      </p:sp>
      <p:sp>
        <p:nvSpPr>
          <p:cNvPr id="42" name="CuadroTexto 34">
            <a:extLst>
              <a:ext uri="{FF2B5EF4-FFF2-40B4-BE49-F238E27FC236}">
                <a16:creationId xmlns:a16="http://schemas.microsoft.com/office/drawing/2014/main" id="{55374201-04C0-4336-B8E2-2391AF6194C1}"/>
              </a:ext>
            </a:extLst>
          </p:cNvPr>
          <p:cNvSpPr txBox="1"/>
          <p:nvPr/>
        </p:nvSpPr>
        <p:spPr>
          <a:xfrm>
            <a:off x="2254110" y="4599563"/>
            <a:ext cx="1828800" cy="400110"/>
          </a:xfrm>
          <a:prstGeom prst="rect">
            <a:avLst/>
          </a:prstGeom>
          <a:solidFill>
            <a:schemeClr val="accent3">
              <a:lumMod val="40000"/>
              <a:lumOff val="60000"/>
            </a:schemeClr>
          </a:solidFill>
          <a:ln w="28575">
            <a:solidFill>
              <a:schemeClr val="accent3">
                <a:lumMod val="40000"/>
                <a:lumOff val="60000"/>
              </a:schemeClr>
            </a:solidFill>
          </a:ln>
        </p:spPr>
        <p:txBody>
          <a:bodyPr wrap="square" rtlCol="0">
            <a:spAutoFit/>
          </a:bodyPr>
          <a:lstStyle/>
          <a:p>
            <a:pPr marL="96838" indent="-96838" algn="ctr"/>
            <a:r>
              <a:rPr lang="es-ES" sz="2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ANOVA</a:t>
            </a:r>
            <a:endParaRPr lang="en-US" sz="2000" dirty="0">
              <a:latin typeface="Calibri" panose="020F0502020204030204" pitchFamily="34" charset="0"/>
              <a:cs typeface="Calibri" panose="020F0502020204030204" pitchFamily="34" charset="0"/>
            </a:endParaRPr>
          </a:p>
        </p:txBody>
      </p:sp>
      <p:sp>
        <p:nvSpPr>
          <p:cNvPr id="43" name="CuadroTexto 36">
            <a:extLst>
              <a:ext uri="{FF2B5EF4-FFF2-40B4-BE49-F238E27FC236}">
                <a16:creationId xmlns:a16="http://schemas.microsoft.com/office/drawing/2014/main" id="{B0742049-10DC-475D-9043-3C50C26ACCFA}"/>
              </a:ext>
            </a:extLst>
          </p:cNvPr>
          <p:cNvSpPr txBox="1"/>
          <p:nvPr/>
        </p:nvSpPr>
        <p:spPr>
          <a:xfrm>
            <a:off x="2266714" y="5393288"/>
            <a:ext cx="1828800" cy="400110"/>
          </a:xfrm>
          <a:prstGeom prst="rect">
            <a:avLst/>
          </a:prstGeom>
          <a:solidFill>
            <a:schemeClr val="accent3">
              <a:lumMod val="40000"/>
              <a:lumOff val="60000"/>
            </a:schemeClr>
          </a:solidFill>
          <a:ln w="28575">
            <a:solidFill>
              <a:schemeClr val="accent3">
                <a:lumMod val="40000"/>
                <a:lumOff val="60000"/>
              </a:schemeClr>
            </a:solidFill>
          </a:ln>
        </p:spPr>
        <p:txBody>
          <a:bodyPr wrap="square" rtlCol="0">
            <a:spAutoFit/>
          </a:bodyPr>
          <a:lstStyle/>
          <a:p>
            <a:pPr marL="96838" indent="-96838" algn="ctr"/>
            <a:r>
              <a:rPr lang="es-EC" sz="2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Kruskal Wallis</a:t>
            </a:r>
            <a:endParaRPr lang="en-US" sz="2000" dirty="0">
              <a:latin typeface="Calibri" panose="020F0502020204030204" pitchFamily="34" charset="0"/>
              <a:cs typeface="Calibri" panose="020F0502020204030204" pitchFamily="34" charset="0"/>
            </a:endParaRPr>
          </a:p>
        </p:txBody>
      </p:sp>
      <p:sp>
        <p:nvSpPr>
          <p:cNvPr id="44" name="CuadroTexto 34">
            <a:extLst>
              <a:ext uri="{FF2B5EF4-FFF2-40B4-BE49-F238E27FC236}">
                <a16:creationId xmlns:a16="http://schemas.microsoft.com/office/drawing/2014/main" id="{16325353-A523-4AA7-936B-0B652E2DABC5}"/>
              </a:ext>
            </a:extLst>
          </p:cNvPr>
          <p:cNvSpPr txBox="1"/>
          <p:nvPr/>
        </p:nvSpPr>
        <p:spPr>
          <a:xfrm>
            <a:off x="122643" y="4818607"/>
            <a:ext cx="1828800" cy="707886"/>
          </a:xfrm>
          <a:prstGeom prst="rect">
            <a:avLst/>
          </a:prstGeom>
          <a:solidFill>
            <a:schemeClr val="accent3">
              <a:lumMod val="40000"/>
              <a:lumOff val="60000"/>
            </a:schemeClr>
          </a:solidFill>
          <a:ln w="28575">
            <a:solidFill>
              <a:schemeClr val="accent3">
                <a:lumMod val="40000"/>
                <a:lumOff val="60000"/>
              </a:schemeClr>
            </a:solidFill>
          </a:ln>
        </p:spPr>
        <p:txBody>
          <a:bodyPr wrap="square" rtlCol="0">
            <a:spAutoFit/>
          </a:bodyPr>
          <a:lstStyle/>
          <a:p>
            <a:pPr marL="96838" indent="-96838" algn="ctr"/>
            <a:r>
              <a:rPr lang="es-ES" sz="2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Análisis estadístico </a:t>
            </a:r>
            <a:endParaRPr lang="en-US" sz="2000" dirty="0">
              <a:latin typeface="Calibri" panose="020F0502020204030204" pitchFamily="34" charset="0"/>
              <a:cs typeface="Calibri" panose="020F0502020204030204" pitchFamily="34" charset="0"/>
            </a:endParaRPr>
          </a:p>
        </p:txBody>
      </p:sp>
      <p:pic>
        <p:nvPicPr>
          <p:cNvPr id="9" name="Imagen 8">
            <a:extLst>
              <a:ext uri="{FF2B5EF4-FFF2-40B4-BE49-F238E27FC236}">
                <a16:creationId xmlns:a16="http://schemas.microsoft.com/office/drawing/2014/main" id="{F7DC2B80-23CB-483D-9814-DACE1022FC7E}"/>
              </a:ext>
            </a:extLst>
          </p:cNvPr>
          <p:cNvPicPr>
            <a:picLocks noChangeAspect="1"/>
          </p:cNvPicPr>
          <p:nvPr/>
        </p:nvPicPr>
        <p:blipFill rotWithShape="1">
          <a:blip r:embed="rId5"/>
          <a:srcRect b="29788"/>
          <a:stretch/>
        </p:blipFill>
        <p:spPr>
          <a:xfrm>
            <a:off x="4099937" y="4610929"/>
            <a:ext cx="1996063" cy="934871"/>
          </a:xfrm>
          <a:prstGeom prst="rect">
            <a:avLst/>
          </a:prstGeom>
        </p:spPr>
      </p:pic>
      <p:sp>
        <p:nvSpPr>
          <p:cNvPr id="45" name="CuadroTexto 44">
            <a:extLst>
              <a:ext uri="{FF2B5EF4-FFF2-40B4-BE49-F238E27FC236}">
                <a16:creationId xmlns:a16="http://schemas.microsoft.com/office/drawing/2014/main" id="{E21C5961-A7D5-4DE3-99BB-EF60B83CE8DF}"/>
              </a:ext>
            </a:extLst>
          </p:cNvPr>
          <p:cNvSpPr txBox="1"/>
          <p:nvPr/>
        </p:nvSpPr>
        <p:spPr>
          <a:xfrm>
            <a:off x="238539" y="6509288"/>
            <a:ext cx="2932292" cy="369332"/>
          </a:xfrm>
          <a:prstGeom prst="rect">
            <a:avLst/>
          </a:prstGeom>
          <a:noFill/>
        </p:spPr>
        <p:txBody>
          <a:bodyPr wrap="square" rtlCol="0">
            <a:spAutoFit/>
          </a:bodyPr>
          <a:lstStyle/>
          <a:p>
            <a:r>
              <a:rPr lang="es-MX" dirty="0"/>
              <a:t>Imágenes: fuente propia</a:t>
            </a:r>
            <a:endParaRPr lang="es-EC" dirty="0"/>
          </a:p>
        </p:txBody>
      </p:sp>
      <p:sp>
        <p:nvSpPr>
          <p:cNvPr id="15" name="CuadroTexto 14">
            <a:extLst>
              <a:ext uri="{FF2B5EF4-FFF2-40B4-BE49-F238E27FC236}">
                <a16:creationId xmlns:a16="http://schemas.microsoft.com/office/drawing/2014/main" id="{9F928C0F-FA18-4F69-820B-7C3188FFECDF}"/>
              </a:ext>
            </a:extLst>
          </p:cNvPr>
          <p:cNvSpPr txBox="1"/>
          <p:nvPr/>
        </p:nvSpPr>
        <p:spPr>
          <a:xfrm>
            <a:off x="6872175" y="4793079"/>
            <a:ext cx="6096000" cy="246221"/>
          </a:xfrm>
          <a:prstGeom prst="rect">
            <a:avLst/>
          </a:prstGeom>
          <a:noFill/>
        </p:spPr>
        <p:txBody>
          <a:bodyPr wrap="square">
            <a:spAutoFit/>
          </a:bodyPr>
          <a:lstStyle/>
          <a:p>
            <a:r>
              <a:rPr lang="es-EC" sz="1000" dirty="0">
                <a:effectLst/>
                <a:latin typeface="Arial" panose="020B0604020202020204" pitchFamily="34" charset="0"/>
                <a:ea typeface="Calibri" panose="020F0502020204030204" pitchFamily="34" charset="0"/>
              </a:rPr>
              <a:t>Equipo de plasma inducido y emisión óptica (ICP-OES) </a:t>
            </a:r>
            <a:endParaRPr lang="es-EC" sz="1000" dirty="0"/>
          </a:p>
        </p:txBody>
      </p:sp>
    </p:spTree>
    <p:extLst>
      <p:ext uri="{BB962C8B-B14F-4D97-AF65-F5344CB8AC3E}">
        <p14:creationId xmlns:p14="http://schemas.microsoft.com/office/powerpoint/2010/main" val="2809053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12</a:t>
            </a:r>
          </a:p>
        </p:txBody>
      </p:sp>
      <p:sp>
        <p:nvSpPr>
          <p:cNvPr id="8" name="Título 1">
            <a:extLst>
              <a:ext uri="{FF2B5EF4-FFF2-40B4-BE49-F238E27FC236}">
                <a16:creationId xmlns:a16="http://schemas.microsoft.com/office/drawing/2014/main" id="{D7DC0098-5886-4477-B50B-A73710DC6C91}"/>
              </a:ext>
            </a:extLst>
          </p:cNvPr>
          <p:cNvSpPr txBox="1">
            <a:spLocks/>
          </p:cNvSpPr>
          <p:nvPr/>
        </p:nvSpPr>
        <p:spPr>
          <a:xfrm>
            <a:off x="3303591" y="2495555"/>
            <a:ext cx="6528076"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RESULTADOS Y DISCUSIÓN</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CA750D51-047A-4421-9C26-76CC3D89D5D7}"/>
              </a:ext>
            </a:extLst>
          </p:cNvPr>
          <p:cNvSpPr/>
          <p:nvPr/>
        </p:nvSpPr>
        <p:spPr>
          <a:xfrm>
            <a:off x="2782213" y="2558619"/>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49606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8" name="CuadroTexto 7">
            <a:extLst>
              <a:ext uri="{FF2B5EF4-FFF2-40B4-BE49-F238E27FC236}">
                <a16:creationId xmlns:a16="http://schemas.microsoft.com/office/drawing/2014/main" id="{15ECE42D-6AE3-4F90-9D17-CEDD23DFC3B7}"/>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13</a:t>
            </a:r>
          </a:p>
        </p:txBody>
      </p:sp>
      <p:sp>
        <p:nvSpPr>
          <p:cNvPr id="20" name="CuadroTexto 51">
            <a:extLst>
              <a:ext uri="{FF2B5EF4-FFF2-40B4-BE49-F238E27FC236}">
                <a16:creationId xmlns:a16="http://schemas.microsoft.com/office/drawing/2014/main" id="{A90E16A1-71C3-457C-945B-C6D7B4C91A1A}"/>
              </a:ext>
            </a:extLst>
          </p:cNvPr>
          <p:cNvSpPr txBox="1"/>
          <p:nvPr/>
        </p:nvSpPr>
        <p:spPr>
          <a:xfrm>
            <a:off x="331995" y="504486"/>
            <a:ext cx="11332445" cy="716350"/>
          </a:xfrm>
          <a:prstGeom prst="rect">
            <a:avLst/>
          </a:prstGeom>
          <a:noFill/>
        </p:spPr>
        <p:txBody>
          <a:bodyPr wrap="square" rtlCol="0">
            <a:spAutoFit/>
          </a:bodyPr>
          <a:lstStyle/>
          <a:p>
            <a:pPr>
              <a:lnSpc>
                <a:spcPct val="200000"/>
              </a:lnSpc>
              <a:spcBef>
                <a:spcPts val="200"/>
              </a:spcBef>
            </a:pPr>
            <a:r>
              <a:rPr lang="es-EC"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Caracterización físico-química del suelo </a:t>
            </a:r>
            <a:endPar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60053E90-8D35-484D-996D-9CAC45B724DE}"/>
              </a:ext>
            </a:extLst>
          </p:cNvPr>
          <p:cNvGraphicFramePr>
            <a:graphicFrameLocks noGrp="1"/>
          </p:cNvGraphicFramePr>
          <p:nvPr>
            <p:extLst>
              <p:ext uri="{D42A27DB-BD31-4B8C-83A1-F6EECF244321}">
                <p14:modId xmlns:p14="http://schemas.microsoft.com/office/powerpoint/2010/main" val="2676797733"/>
              </p:ext>
            </p:extLst>
          </p:nvPr>
        </p:nvGraphicFramePr>
        <p:xfrm>
          <a:off x="469952" y="1393453"/>
          <a:ext cx="4526599" cy="5482730"/>
        </p:xfrm>
        <a:graphic>
          <a:graphicData uri="http://schemas.openxmlformats.org/drawingml/2006/table">
            <a:tbl>
              <a:tblPr firstRow="1" firstCol="1">
                <a:tableStyleId>{5C22544A-7EE6-4342-B048-85BDC9FD1C3A}</a:tableStyleId>
              </a:tblPr>
              <a:tblGrid>
                <a:gridCol w="3120753">
                  <a:extLst>
                    <a:ext uri="{9D8B030D-6E8A-4147-A177-3AD203B41FA5}">
                      <a16:colId xmlns:a16="http://schemas.microsoft.com/office/drawing/2014/main" val="3311193853"/>
                    </a:ext>
                  </a:extLst>
                </a:gridCol>
                <a:gridCol w="1405846">
                  <a:extLst>
                    <a:ext uri="{9D8B030D-6E8A-4147-A177-3AD203B41FA5}">
                      <a16:colId xmlns:a16="http://schemas.microsoft.com/office/drawing/2014/main" val="1076680673"/>
                    </a:ext>
                  </a:extLst>
                </a:gridCol>
              </a:tblGrid>
              <a:tr h="315808">
                <a:tc>
                  <a:txBody>
                    <a:bodyPr/>
                    <a:lstStyle/>
                    <a:p>
                      <a:pPr algn="ctr">
                        <a:lnSpc>
                          <a:spcPct val="100000"/>
                        </a:lnSpc>
                      </a:pPr>
                      <a:r>
                        <a:rPr lang="es-EC" sz="1200" dirty="0">
                          <a:effectLst/>
                        </a:rPr>
                        <a:t>Parámetros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2409691892"/>
                  </a:ext>
                </a:extLst>
              </a:tr>
              <a:tr h="315808">
                <a:tc rowSpan="2">
                  <a:txBody>
                    <a:bodyPr/>
                    <a:lstStyle/>
                    <a:p>
                      <a:pPr algn="ctr">
                        <a:lnSpc>
                          <a:spcPct val="100000"/>
                        </a:lnSpc>
                      </a:pPr>
                      <a:r>
                        <a:rPr lang="es-EC" sz="1200" dirty="0">
                          <a:effectLst/>
                        </a:rPr>
                        <a:t>Textura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a:effectLst/>
                        </a:rPr>
                        <a:t>42% arena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4086203382"/>
                  </a:ext>
                </a:extLst>
              </a:tr>
              <a:tr h="315808">
                <a:tc vMerge="1">
                  <a:txBody>
                    <a:bodyPr/>
                    <a:lstStyle/>
                    <a:p>
                      <a:endParaRPr lang="es-EC"/>
                    </a:p>
                  </a:txBody>
                  <a:tcPr/>
                </a:tc>
                <a:tc>
                  <a:txBody>
                    <a:bodyPr/>
                    <a:lstStyle/>
                    <a:p>
                      <a:pPr algn="ctr">
                        <a:lnSpc>
                          <a:spcPct val="100000"/>
                        </a:lnSpc>
                      </a:pPr>
                      <a:r>
                        <a:rPr lang="es-EC" sz="1200" dirty="0">
                          <a:effectLst/>
                        </a:rPr>
                        <a:t>58% finos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275697878"/>
                  </a:ext>
                </a:extLst>
              </a:tr>
              <a:tr h="315808">
                <a:tc>
                  <a:txBody>
                    <a:bodyPr/>
                    <a:lstStyle/>
                    <a:p>
                      <a:pPr algn="ctr">
                        <a:lnSpc>
                          <a:spcPct val="100000"/>
                        </a:lnSpc>
                      </a:pPr>
                      <a:r>
                        <a:rPr lang="es-EC" sz="1200" dirty="0">
                          <a:effectLst/>
                        </a:rPr>
                        <a:t>Humedad natural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78,5%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677142601"/>
                  </a:ext>
                </a:extLst>
              </a:tr>
              <a:tr h="315808">
                <a:tc>
                  <a:txBody>
                    <a:bodyPr/>
                    <a:lstStyle/>
                    <a:p>
                      <a:pPr algn="ctr">
                        <a:lnSpc>
                          <a:spcPct val="100000"/>
                        </a:lnSpc>
                      </a:pPr>
                      <a:r>
                        <a:rPr lang="es-EC" sz="1200" dirty="0">
                          <a:effectLst/>
                        </a:rPr>
                        <a:t>Límite líquido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83%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399313281"/>
                  </a:ext>
                </a:extLst>
              </a:tr>
              <a:tr h="495876">
                <a:tc>
                  <a:txBody>
                    <a:bodyPr/>
                    <a:lstStyle/>
                    <a:p>
                      <a:pPr algn="ctr">
                        <a:lnSpc>
                          <a:spcPct val="100000"/>
                        </a:lnSpc>
                      </a:pPr>
                      <a:r>
                        <a:rPr lang="es-EC" sz="1200">
                          <a:effectLst/>
                        </a:rPr>
                        <a:t>Límite plástico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63%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2795207885"/>
                  </a:ext>
                </a:extLst>
              </a:tr>
              <a:tr h="683293">
                <a:tc>
                  <a:txBody>
                    <a:bodyPr/>
                    <a:lstStyle/>
                    <a:p>
                      <a:pPr algn="ctr">
                        <a:lnSpc>
                          <a:spcPct val="100000"/>
                        </a:lnSpc>
                      </a:pPr>
                      <a:r>
                        <a:rPr lang="es-EC" sz="1200">
                          <a:effectLst/>
                        </a:rPr>
                        <a:t>Capacidad de intercambio catiónico, CIC (meq/100gde suelo)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18,16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041792324"/>
                  </a:ext>
                </a:extLst>
              </a:tr>
              <a:tr h="315808">
                <a:tc>
                  <a:txBody>
                    <a:bodyPr/>
                    <a:lstStyle/>
                    <a:p>
                      <a:pPr algn="ctr">
                        <a:lnSpc>
                          <a:spcPct val="100000"/>
                        </a:lnSpc>
                      </a:pPr>
                      <a:r>
                        <a:rPr lang="es-EC" sz="1200">
                          <a:effectLst/>
                        </a:rPr>
                        <a:t>Potencial de hidrogeno, pH</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2393235898"/>
                  </a:ext>
                </a:extLst>
              </a:tr>
              <a:tr h="315808">
                <a:tc>
                  <a:txBody>
                    <a:bodyPr/>
                    <a:lstStyle/>
                    <a:p>
                      <a:pPr algn="ctr">
                        <a:lnSpc>
                          <a:spcPct val="100000"/>
                        </a:lnSpc>
                      </a:pPr>
                      <a:r>
                        <a:rPr lang="es-EC" sz="1200">
                          <a:effectLst/>
                        </a:rPr>
                        <a:t>Materia orgánica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27,77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3499524009"/>
                  </a:ext>
                </a:extLst>
              </a:tr>
              <a:tr h="498906">
                <a:tc>
                  <a:txBody>
                    <a:bodyPr/>
                    <a:lstStyle/>
                    <a:p>
                      <a:pPr algn="ctr">
                        <a:lnSpc>
                          <a:spcPct val="100000"/>
                        </a:lnSpc>
                      </a:pPr>
                      <a:r>
                        <a:rPr lang="es-EC" sz="1200">
                          <a:effectLst/>
                        </a:rPr>
                        <a:t>Cadmio total (Cd) en mg/kg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0,4588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565609557"/>
                  </a:ext>
                </a:extLst>
              </a:tr>
              <a:tr h="330767">
                <a:tc>
                  <a:txBody>
                    <a:bodyPr/>
                    <a:lstStyle/>
                    <a:p>
                      <a:pPr algn="ctr">
                        <a:lnSpc>
                          <a:spcPct val="100000"/>
                        </a:lnSpc>
                      </a:pPr>
                      <a:r>
                        <a:rPr lang="es-EC" sz="1200">
                          <a:effectLst/>
                        </a:rPr>
                        <a:t>Cadmio disponible en mg/kg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0,044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3425520597"/>
                  </a:ext>
                </a:extLst>
              </a:tr>
              <a:tr h="315808">
                <a:tc>
                  <a:txBody>
                    <a:bodyPr/>
                    <a:lstStyle/>
                    <a:p>
                      <a:pPr algn="ctr">
                        <a:lnSpc>
                          <a:spcPct val="100000"/>
                        </a:lnSpc>
                      </a:pPr>
                      <a:r>
                        <a:rPr lang="es-EC" sz="1200">
                          <a:effectLst/>
                        </a:rPr>
                        <a:t>Hierro (Fe) en mg/kg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1030,272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219414222"/>
                  </a:ext>
                </a:extLst>
              </a:tr>
              <a:tr h="315808">
                <a:tc>
                  <a:txBody>
                    <a:bodyPr/>
                    <a:lstStyle/>
                    <a:p>
                      <a:pPr algn="ctr">
                        <a:lnSpc>
                          <a:spcPct val="100000"/>
                        </a:lnSpc>
                      </a:pPr>
                      <a:r>
                        <a:rPr lang="es-EC" sz="1200">
                          <a:effectLst/>
                        </a:rPr>
                        <a:t>Zinc (Zn) en mg/kg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7,5456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66336102"/>
                  </a:ext>
                </a:extLst>
              </a:tr>
              <a:tr h="315808">
                <a:tc>
                  <a:txBody>
                    <a:bodyPr/>
                    <a:lstStyle/>
                    <a:p>
                      <a:pPr algn="ctr">
                        <a:lnSpc>
                          <a:spcPct val="100000"/>
                        </a:lnSpc>
                      </a:pPr>
                      <a:r>
                        <a:rPr lang="es-EC" sz="1200">
                          <a:effectLst/>
                        </a:rPr>
                        <a:t>Manganeso (Mn) en mg/kg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22,6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1565661409"/>
                  </a:ext>
                </a:extLst>
              </a:tr>
              <a:tr h="315808">
                <a:tc>
                  <a:txBody>
                    <a:bodyPr/>
                    <a:lstStyle/>
                    <a:p>
                      <a:pPr algn="ctr">
                        <a:lnSpc>
                          <a:spcPct val="100000"/>
                        </a:lnSpc>
                      </a:pPr>
                      <a:r>
                        <a:rPr lang="es-EC" sz="1200" dirty="0">
                          <a:effectLst/>
                        </a:rPr>
                        <a:t>Bicarbonatos (</a:t>
                      </a:r>
                      <a:r>
                        <a:rPr lang="es-EC" sz="1200" dirty="0" err="1">
                          <a:effectLst/>
                        </a:rPr>
                        <a:t>meq</a:t>
                      </a:r>
                      <a:r>
                        <a:rPr lang="es-EC" sz="1200" dirty="0">
                          <a:effectLst/>
                        </a:rPr>
                        <a:t>/kg de suelo)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tc>
                  <a:txBody>
                    <a:bodyPr/>
                    <a:lstStyle/>
                    <a:p>
                      <a:pPr algn="ctr">
                        <a:lnSpc>
                          <a:spcPct val="100000"/>
                        </a:lnSpc>
                      </a:pPr>
                      <a:r>
                        <a:rPr lang="es-EC" sz="1200" dirty="0">
                          <a:effectLst/>
                        </a:rPr>
                        <a:t>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28" marR="61728" marT="0" marB="0" anchor="ctr"/>
                </a:tc>
                <a:extLst>
                  <a:ext uri="{0D108BD9-81ED-4DB2-BD59-A6C34878D82A}">
                    <a16:rowId xmlns:a16="http://schemas.microsoft.com/office/drawing/2014/main" val="2070247250"/>
                  </a:ext>
                </a:extLst>
              </a:tr>
            </a:tbl>
          </a:graphicData>
        </a:graphic>
      </p:graphicFrame>
      <p:sp>
        <p:nvSpPr>
          <p:cNvPr id="21" name="CuadroTexto 34">
            <a:extLst>
              <a:ext uri="{FF2B5EF4-FFF2-40B4-BE49-F238E27FC236}">
                <a16:creationId xmlns:a16="http://schemas.microsoft.com/office/drawing/2014/main" id="{C1C08A35-5A4C-4312-B41E-C7B46F4547A6}"/>
              </a:ext>
            </a:extLst>
          </p:cNvPr>
          <p:cNvSpPr txBox="1"/>
          <p:nvPr/>
        </p:nvSpPr>
        <p:spPr>
          <a:xfrm>
            <a:off x="5545515" y="1381449"/>
            <a:ext cx="2603342" cy="707886"/>
          </a:xfrm>
          <a:prstGeom prst="rect">
            <a:avLst/>
          </a:prstGeom>
          <a:solidFill>
            <a:schemeClr val="accent3">
              <a:lumMod val="40000"/>
              <a:lumOff val="60000"/>
            </a:schemeClr>
          </a:solidFill>
          <a:ln w="28575">
            <a:solidFill>
              <a:schemeClr val="accent3">
                <a:lumMod val="40000"/>
                <a:lumOff val="60000"/>
              </a:schemeClr>
            </a:solidFill>
          </a:ln>
        </p:spPr>
        <p:txBody>
          <a:bodyPr wrap="square" rtlCol="0">
            <a:spAutoFit/>
          </a:bodyPr>
          <a:lstStyle/>
          <a:p>
            <a:pPr marL="96838" indent="-96838" algn="ctr"/>
            <a:r>
              <a:rPr lang="es-ES" sz="2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SUELO FRANCO o FRANCO ARCILLOSO</a:t>
            </a:r>
            <a:endParaRPr lang="en-US" sz="2000" dirty="0">
              <a:latin typeface="Calibri" panose="020F0502020204030204" pitchFamily="34" charset="0"/>
              <a:cs typeface="Calibri" panose="020F0502020204030204" pitchFamily="34" charset="0"/>
            </a:endParaRPr>
          </a:p>
        </p:txBody>
      </p:sp>
      <p:sp>
        <p:nvSpPr>
          <p:cNvPr id="23" name="CuadroTexto 34">
            <a:extLst>
              <a:ext uri="{FF2B5EF4-FFF2-40B4-BE49-F238E27FC236}">
                <a16:creationId xmlns:a16="http://schemas.microsoft.com/office/drawing/2014/main" id="{41EF84A4-4BA5-464D-86E6-08CA4C15C070}"/>
              </a:ext>
            </a:extLst>
          </p:cNvPr>
          <p:cNvSpPr txBox="1"/>
          <p:nvPr/>
        </p:nvSpPr>
        <p:spPr>
          <a:xfrm>
            <a:off x="4631115" y="4831377"/>
            <a:ext cx="1828800" cy="923330"/>
          </a:xfrm>
          <a:prstGeom prst="rect">
            <a:avLst/>
          </a:prstGeom>
          <a:solidFill>
            <a:schemeClr val="accent3">
              <a:lumMod val="40000"/>
              <a:lumOff val="60000"/>
            </a:schemeClr>
          </a:solidFill>
          <a:ln w="28575">
            <a:solidFill>
              <a:schemeClr val="accent3">
                <a:lumMod val="40000"/>
                <a:lumOff val="60000"/>
              </a:schemeClr>
            </a:solidFill>
          </a:ln>
        </p:spPr>
        <p:txBody>
          <a:bodyPr wrap="square" rtlCol="0">
            <a:spAutoFit/>
          </a:bodyPr>
          <a:lstStyle/>
          <a:p>
            <a:pPr marL="96838" indent="-96838" algn="ctr"/>
            <a:r>
              <a:rPr lang="es-EC" dirty="0"/>
              <a:t>Cd permisible en suelo por el TULSMA 0,5ppm</a:t>
            </a:r>
            <a:endParaRPr lang="en-US" sz="2000" dirty="0">
              <a:latin typeface="Calibri" panose="020F0502020204030204" pitchFamily="34" charset="0"/>
              <a:cs typeface="Calibri" panose="020F0502020204030204" pitchFamily="34" charset="0"/>
            </a:endParaRPr>
          </a:p>
        </p:txBody>
      </p:sp>
      <p:graphicFrame>
        <p:nvGraphicFramePr>
          <p:cNvPr id="9" name="Tabla 8">
            <a:extLst>
              <a:ext uri="{FF2B5EF4-FFF2-40B4-BE49-F238E27FC236}">
                <a16:creationId xmlns:a16="http://schemas.microsoft.com/office/drawing/2014/main" id="{7F979198-2EF9-4D8B-9EEA-23AD2FB8656F}"/>
              </a:ext>
            </a:extLst>
          </p:cNvPr>
          <p:cNvGraphicFramePr>
            <a:graphicFrameLocks noGrp="1"/>
          </p:cNvGraphicFramePr>
          <p:nvPr>
            <p:extLst>
              <p:ext uri="{D42A27DB-BD31-4B8C-83A1-F6EECF244321}">
                <p14:modId xmlns:p14="http://schemas.microsoft.com/office/powerpoint/2010/main" val="3184714744"/>
              </p:ext>
            </p:extLst>
          </p:nvPr>
        </p:nvGraphicFramePr>
        <p:xfrm>
          <a:off x="8598919" y="1572693"/>
          <a:ext cx="3530600" cy="2084200"/>
        </p:xfrm>
        <a:graphic>
          <a:graphicData uri="http://schemas.openxmlformats.org/drawingml/2006/table">
            <a:tbl>
              <a:tblPr firstRow="1" firstCol="1">
                <a:tableStyleId>{5C22544A-7EE6-4342-B048-85BDC9FD1C3A}</a:tableStyleId>
              </a:tblPr>
              <a:tblGrid>
                <a:gridCol w="1712604">
                  <a:extLst>
                    <a:ext uri="{9D8B030D-6E8A-4147-A177-3AD203B41FA5}">
                      <a16:colId xmlns:a16="http://schemas.microsoft.com/office/drawing/2014/main" val="2981240195"/>
                    </a:ext>
                  </a:extLst>
                </a:gridCol>
                <a:gridCol w="1817996">
                  <a:extLst>
                    <a:ext uri="{9D8B030D-6E8A-4147-A177-3AD203B41FA5}">
                      <a16:colId xmlns:a16="http://schemas.microsoft.com/office/drawing/2014/main" val="3929026935"/>
                    </a:ext>
                  </a:extLst>
                </a:gridCol>
              </a:tblGrid>
              <a:tr h="355600">
                <a:tc>
                  <a:txBody>
                    <a:bodyPr/>
                    <a:lstStyle/>
                    <a:p>
                      <a:pPr algn="ctr">
                        <a:lnSpc>
                          <a:spcPct val="200000"/>
                        </a:lnSpc>
                      </a:pPr>
                      <a:r>
                        <a:rPr lang="es-ES_tradnl" sz="1100">
                          <a:effectLst/>
                        </a:rPr>
                        <a:t>Fracciones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effectLst/>
                        </a:rPr>
                        <a:t>T </a:t>
                      </a:r>
                      <a:r>
                        <a:rPr lang="es-ES_tradnl" sz="1100" baseline="-250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674598"/>
                  </a:ext>
                </a:extLst>
              </a:tr>
              <a:tr h="177800">
                <a:tc>
                  <a:txBody>
                    <a:bodyPr/>
                    <a:lstStyle/>
                    <a:p>
                      <a:pPr algn="ctr">
                        <a:lnSpc>
                          <a:spcPct val="200000"/>
                        </a:lnSpc>
                      </a:pPr>
                      <a:r>
                        <a:rPr lang="es-ES_tradnl" sz="1100">
                          <a:effectLst/>
                        </a:rPr>
                        <a:t>F1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4980582"/>
                  </a:ext>
                </a:extLst>
              </a:tr>
              <a:tr h="177800">
                <a:tc>
                  <a:txBody>
                    <a:bodyPr/>
                    <a:lstStyle/>
                    <a:p>
                      <a:pPr algn="ctr">
                        <a:lnSpc>
                          <a:spcPct val="200000"/>
                        </a:lnSpc>
                      </a:pPr>
                      <a:r>
                        <a:rPr lang="es-ES_tradnl" sz="1100">
                          <a:effectLst/>
                        </a:rPr>
                        <a:t>F2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7284759"/>
                  </a:ext>
                </a:extLst>
              </a:tr>
              <a:tr h="177800">
                <a:tc>
                  <a:txBody>
                    <a:bodyPr/>
                    <a:lstStyle/>
                    <a:p>
                      <a:pPr algn="ctr">
                        <a:lnSpc>
                          <a:spcPct val="200000"/>
                        </a:lnSpc>
                      </a:pPr>
                      <a:r>
                        <a:rPr lang="es-ES_tradnl" sz="1100">
                          <a:effectLst/>
                        </a:rPr>
                        <a:t>F3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effectLst/>
                        </a:rPr>
                        <a:t>0,1993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0007089"/>
                  </a:ext>
                </a:extLst>
              </a:tr>
              <a:tr h="177800">
                <a:tc>
                  <a:txBody>
                    <a:bodyPr/>
                    <a:lstStyle/>
                    <a:p>
                      <a:pPr algn="ctr">
                        <a:lnSpc>
                          <a:spcPct val="200000"/>
                        </a:lnSpc>
                      </a:pPr>
                      <a:r>
                        <a:rPr lang="es-ES_tradnl" sz="1100">
                          <a:effectLst/>
                        </a:rPr>
                        <a:t>F4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0,1503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7591555"/>
                  </a:ext>
                </a:extLst>
              </a:tr>
              <a:tr h="177800">
                <a:tc>
                  <a:txBody>
                    <a:bodyPr/>
                    <a:lstStyle/>
                    <a:p>
                      <a:pPr algn="ctr">
                        <a:lnSpc>
                          <a:spcPct val="200000"/>
                        </a:lnSpc>
                      </a:pPr>
                      <a:r>
                        <a:rPr lang="es-ES_tradnl" sz="1100">
                          <a:effectLst/>
                        </a:rPr>
                        <a:t>F5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506607"/>
                  </a:ext>
                </a:extLst>
              </a:tr>
              <a:tr h="177800">
                <a:tc>
                  <a:txBody>
                    <a:bodyPr/>
                    <a:lstStyle/>
                    <a:p>
                      <a:pPr algn="ctr">
                        <a:lnSpc>
                          <a:spcPct val="200000"/>
                        </a:lnSpc>
                      </a:pPr>
                      <a:r>
                        <a:rPr lang="es-ES_tradnl"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effectLst/>
                        </a:rPr>
                        <a:t>0,4147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54789"/>
                  </a:ext>
                </a:extLst>
              </a:tr>
            </a:tbl>
          </a:graphicData>
        </a:graphic>
      </p:graphicFrame>
      <p:sp>
        <p:nvSpPr>
          <p:cNvPr id="25" name="CuadroTexto 29">
            <a:extLst>
              <a:ext uri="{FF2B5EF4-FFF2-40B4-BE49-F238E27FC236}">
                <a16:creationId xmlns:a16="http://schemas.microsoft.com/office/drawing/2014/main" id="{46D1C608-9D9E-4FC7-88DA-E69859E8B6BA}"/>
              </a:ext>
            </a:extLst>
          </p:cNvPr>
          <p:cNvSpPr txBox="1"/>
          <p:nvPr/>
        </p:nvSpPr>
        <p:spPr>
          <a:xfrm>
            <a:off x="9268354" y="1265938"/>
            <a:ext cx="2647391" cy="276999"/>
          </a:xfrm>
          <a:prstGeom prst="rect">
            <a:avLst/>
          </a:prstGeom>
          <a:solidFill>
            <a:schemeClr val="accent3">
              <a:lumMod val="40000"/>
              <a:lumOff val="60000"/>
            </a:schemeClr>
          </a:solidFill>
          <a:ln>
            <a:solidFill>
              <a:schemeClr val="accent3">
                <a:lumMod val="60000"/>
                <a:lumOff val="40000"/>
              </a:schemeClr>
            </a:solidFill>
          </a:ln>
        </p:spPr>
        <p:txBody>
          <a:bodyPr wrap="none" rtlCol="0">
            <a:spAutoFit/>
          </a:bodyPr>
          <a:lstStyle/>
          <a:p>
            <a:pPr lvl="0"/>
            <a:r>
              <a:rPr lang="es-MX" sz="1200" dirty="0"/>
              <a:t>Tabla 2: Especiación de cadmio en suelo</a:t>
            </a:r>
            <a:endParaRPr lang="es-EC" sz="1200" dirty="0"/>
          </a:p>
        </p:txBody>
      </p:sp>
      <p:sp>
        <p:nvSpPr>
          <p:cNvPr id="14" name="CuadroTexto 13">
            <a:extLst>
              <a:ext uri="{FF2B5EF4-FFF2-40B4-BE49-F238E27FC236}">
                <a16:creationId xmlns:a16="http://schemas.microsoft.com/office/drawing/2014/main" id="{4B1DD5E0-7CD4-44EC-8327-7F05E573121B}"/>
              </a:ext>
            </a:extLst>
          </p:cNvPr>
          <p:cNvSpPr txBox="1"/>
          <p:nvPr/>
        </p:nvSpPr>
        <p:spPr>
          <a:xfrm>
            <a:off x="1183613" y="1070881"/>
            <a:ext cx="6096000" cy="352341"/>
          </a:xfrm>
          <a:prstGeom prst="rect">
            <a:avLst/>
          </a:prstGeom>
          <a:noFill/>
        </p:spPr>
        <p:txBody>
          <a:bodyPr wrap="square">
            <a:spAutoFit/>
          </a:bodyPr>
          <a:lstStyle/>
          <a:p>
            <a:pPr>
              <a:lnSpc>
                <a:spcPct val="200000"/>
              </a:lnSpc>
              <a:spcBef>
                <a:spcPts val="200"/>
              </a:spcBef>
            </a:pPr>
            <a:r>
              <a:rPr lang="es-EC"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Tabla 1 : Parámetros físico-químicos del suelo </a:t>
            </a:r>
            <a:endPar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6" name="CuadroTexto 115">
            <a:extLst>
              <a:ext uri="{FF2B5EF4-FFF2-40B4-BE49-F238E27FC236}">
                <a16:creationId xmlns:a16="http://schemas.microsoft.com/office/drawing/2014/main" id="{B74E7A8C-2D89-444B-98A4-01F18B7FA248}"/>
              </a:ext>
            </a:extLst>
          </p:cNvPr>
          <p:cNvSpPr txBox="1"/>
          <p:nvPr/>
        </p:nvSpPr>
        <p:spPr>
          <a:xfrm>
            <a:off x="5158735" y="6422274"/>
            <a:ext cx="6096000" cy="461665"/>
          </a:xfrm>
          <a:prstGeom prst="rect">
            <a:avLst/>
          </a:prstGeom>
          <a:noFill/>
        </p:spPr>
        <p:txBody>
          <a:bodyPr wrap="square">
            <a:spAutoFit/>
          </a:bodyPr>
          <a:lstStyle/>
          <a:p>
            <a:r>
              <a:rPr lang="es-EC" sz="800" dirty="0">
                <a:solidFill>
                  <a:srgbClr val="000000"/>
                </a:solidFill>
                <a:effectLst/>
                <a:latin typeface="Arial" panose="020B0604020202020204" pitchFamily="34" charset="0"/>
                <a:ea typeface="Calibri" panose="020F0502020204030204" pitchFamily="34" charset="0"/>
              </a:rPr>
              <a:t>(Sánchez, 2016),</a:t>
            </a:r>
          </a:p>
          <a:p>
            <a:r>
              <a:rPr lang="es-EC" sz="800" dirty="0">
                <a:solidFill>
                  <a:srgbClr val="000000"/>
                </a:solidFill>
                <a:effectLst/>
                <a:latin typeface="Arial" panose="020B0604020202020204" pitchFamily="34" charset="0"/>
                <a:ea typeface="Calibri" panose="020F0502020204030204" pitchFamily="34" charset="0"/>
              </a:rPr>
              <a:t> (</a:t>
            </a:r>
            <a:r>
              <a:rPr lang="es-EC" sz="800" dirty="0" err="1">
                <a:solidFill>
                  <a:srgbClr val="000000"/>
                </a:solidFill>
                <a:effectLst/>
                <a:latin typeface="Arial" panose="020B0604020202020204" pitchFamily="34" charset="0"/>
                <a:ea typeface="Calibri" panose="020F0502020204030204" pitchFamily="34" charset="0"/>
              </a:rPr>
              <a:t>Huauya</a:t>
            </a:r>
            <a:r>
              <a:rPr lang="es-EC" sz="800" dirty="0">
                <a:solidFill>
                  <a:srgbClr val="000000"/>
                </a:solidFill>
                <a:effectLst/>
                <a:latin typeface="Arial" panose="020B0604020202020204" pitchFamily="34" charset="0"/>
                <a:ea typeface="Calibri" panose="020F0502020204030204" pitchFamily="34" charset="0"/>
              </a:rPr>
              <a:t>-Rojas et al., 2012). </a:t>
            </a:r>
          </a:p>
          <a:p>
            <a:r>
              <a:rPr lang="es-EC" sz="800" dirty="0">
                <a:solidFill>
                  <a:srgbClr val="000000"/>
                </a:solidFill>
                <a:effectLst/>
                <a:latin typeface="Arial" panose="020B0604020202020204" pitchFamily="34" charset="0"/>
                <a:ea typeface="Calibri" panose="020F0502020204030204" pitchFamily="34" charset="0"/>
              </a:rPr>
              <a:t>(Sánchez, 2016).</a:t>
            </a:r>
            <a:endParaRPr lang="es-EC" sz="800" dirty="0"/>
          </a:p>
        </p:txBody>
      </p:sp>
    </p:spTree>
    <p:extLst>
      <p:ext uri="{BB962C8B-B14F-4D97-AF65-F5344CB8AC3E}">
        <p14:creationId xmlns:p14="http://schemas.microsoft.com/office/powerpoint/2010/main" val="2258695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DE8702C-A58A-47F9-BA8C-3DF007C9265A}"/>
              </a:ext>
            </a:extLst>
          </p:cNvPr>
          <p:cNvSpPr/>
          <p:nvPr/>
        </p:nvSpPr>
        <p:spPr>
          <a:xfrm>
            <a:off x="-84440" y="6213321"/>
            <a:ext cx="12238993" cy="1166067"/>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s-EC" sz="800" dirty="0">
                <a:solidFill>
                  <a:srgbClr val="000000"/>
                </a:solidFill>
                <a:effectLst/>
                <a:latin typeface="Arial" panose="020B0604020202020204" pitchFamily="34" charset="0"/>
                <a:ea typeface="Calibri" panose="020F0502020204030204" pitchFamily="34" charset="0"/>
              </a:rPr>
              <a:t>(Sánchez et al., 2011)</a:t>
            </a:r>
          </a:p>
          <a:p>
            <a:r>
              <a:rPr lang="es-EC" sz="800" dirty="0">
                <a:effectLst/>
                <a:latin typeface="Arial" panose="020B0604020202020204" pitchFamily="34" charset="0"/>
                <a:ea typeface="Calibri" panose="020F0502020204030204" pitchFamily="34" charset="0"/>
              </a:rPr>
              <a:t>(Cumbal et al, 2015)</a:t>
            </a:r>
          </a:p>
          <a:p>
            <a:r>
              <a:rPr lang="es-EC" sz="800" dirty="0">
                <a:solidFill>
                  <a:srgbClr val="000000"/>
                </a:solidFill>
                <a:effectLst/>
                <a:latin typeface="Arial" panose="020B0604020202020204" pitchFamily="34" charset="0"/>
                <a:ea typeface="Calibri" panose="020F0502020204030204" pitchFamily="34" charset="0"/>
              </a:rPr>
              <a:t>(</a:t>
            </a:r>
            <a:r>
              <a:rPr lang="es-EC" sz="800" dirty="0" err="1">
                <a:solidFill>
                  <a:srgbClr val="000000"/>
                </a:solidFill>
                <a:effectLst/>
                <a:latin typeface="Arial" panose="020B0604020202020204" pitchFamily="34" charset="0"/>
                <a:ea typeface="Calibri" panose="020F0502020204030204" pitchFamily="34" charset="0"/>
              </a:rPr>
              <a:t>Buurman</a:t>
            </a:r>
            <a:r>
              <a:rPr lang="es-EC" sz="800" dirty="0">
                <a:solidFill>
                  <a:srgbClr val="000000"/>
                </a:solidFill>
                <a:effectLst/>
                <a:latin typeface="Arial" panose="020B0604020202020204" pitchFamily="34" charset="0"/>
                <a:ea typeface="Calibri" panose="020F0502020204030204" pitchFamily="34" charset="0"/>
              </a:rPr>
              <a:t> et al., 1997)</a:t>
            </a:r>
            <a:endParaRPr lang="es-EC" sz="800" dirty="0"/>
          </a:p>
        </p:txBody>
      </p:sp>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3" name="AutoShape 2">
            <a:extLst>
              <a:ext uri="{FF2B5EF4-FFF2-40B4-BE49-F238E27FC236}">
                <a16:creationId xmlns:a16="http://schemas.microsoft.com/office/drawing/2014/main" id="{4D6FE6BB-BC62-4E3F-9193-4B578BE2DD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CuadroTexto 16">
            <a:extLst>
              <a:ext uri="{FF2B5EF4-FFF2-40B4-BE49-F238E27FC236}">
                <a16:creationId xmlns:a16="http://schemas.microsoft.com/office/drawing/2014/main" id="{7F478B17-15C6-47FC-8465-966237376899}"/>
              </a:ext>
            </a:extLst>
          </p:cNvPr>
          <p:cNvSpPr txBox="1"/>
          <p:nvPr/>
        </p:nvSpPr>
        <p:spPr>
          <a:xfrm>
            <a:off x="871332" y="398358"/>
            <a:ext cx="2654084" cy="560410"/>
          </a:xfrm>
          <a:prstGeom prst="rect">
            <a:avLst/>
          </a:prstGeom>
          <a:noFill/>
        </p:spPr>
        <p:txBody>
          <a:bodyPr wrap="square">
            <a:spAutoFit/>
          </a:bodyPr>
          <a:lstStyle/>
          <a:p>
            <a:pPr>
              <a:lnSpc>
                <a:spcPct val="20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Cinética de adsorción</a:t>
            </a:r>
          </a:p>
        </p:txBody>
      </p:sp>
      <p:graphicFrame>
        <p:nvGraphicFramePr>
          <p:cNvPr id="18" name="Gráfico 17">
            <a:extLst>
              <a:ext uri="{FF2B5EF4-FFF2-40B4-BE49-F238E27FC236}">
                <a16:creationId xmlns:a16="http://schemas.microsoft.com/office/drawing/2014/main" id="{0FDA3E83-38D7-4E3F-A9A1-1E781CD7B7FC}"/>
              </a:ext>
            </a:extLst>
          </p:cNvPr>
          <p:cNvGraphicFramePr/>
          <p:nvPr>
            <p:extLst>
              <p:ext uri="{D42A27DB-BD31-4B8C-83A1-F6EECF244321}">
                <p14:modId xmlns:p14="http://schemas.microsoft.com/office/powerpoint/2010/main" val="1325413521"/>
              </p:ext>
            </p:extLst>
          </p:nvPr>
        </p:nvGraphicFramePr>
        <p:xfrm>
          <a:off x="191274" y="1031329"/>
          <a:ext cx="5076825" cy="25527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793CEBD3-4B4F-47C6-8202-EE103233267E}"/>
                  </a:ext>
                </a:extLst>
              </p:cNvPr>
              <p:cNvSpPr txBox="1"/>
              <p:nvPr/>
            </p:nvSpPr>
            <p:spPr>
              <a:xfrm>
                <a:off x="9968477" y="2686244"/>
                <a:ext cx="1586892" cy="4704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200" i="1" smtClean="0">
                              <a:solidFill>
                                <a:srgbClr val="836967"/>
                              </a:solidFill>
                              <a:latin typeface="Cambria Math" panose="02040503050406030204" pitchFamily="18" charset="0"/>
                            </a:rPr>
                          </m:ctrlPr>
                        </m:fPr>
                        <m:num>
                          <m:r>
                            <a:rPr lang="es-EC" sz="1200" i="1">
                              <a:latin typeface="Cambria Math" panose="02040503050406030204" pitchFamily="18" charset="0"/>
                            </a:rPr>
                            <m:t>𝑡</m:t>
                          </m:r>
                        </m:num>
                        <m:den>
                          <m:r>
                            <a:rPr lang="es-EC" sz="1200" i="1">
                              <a:latin typeface="Cambria Math" panose="02040503050406030204" pitchFamily="18" charset="0"/>
                            </a:rPr>
                            <m:t>𝑞</m:t>
                          </m:r>
                        </m:den>
                      </m:f>
                      <m:r>
                        <a:rPr lang="es-EC" sz="1200" i="0">
                          <a:latin typeface="Cambria Math" panose="02040503050406030204" pitchFamily="18" charset="0"/>
                        </a:rPr>
                        <m:t>=</m:t>
                      </m:r>
                      <m:f>
                        <m:fPr>
                          <m:ctrlPr>
                            <a:rPr lang="es-EC" sz="1200" i="1">
                              <a:solidFill>
                                <a:srgbClr val="836967"/>
                              </a:solidFill>
                              <a:latin typeface="Cambria Math" panose="02040503050406030204" pitchFamily="18" charset="0"/>
                            </a:rPr>
                          </m:ctrlPr>
                        </m:fPr>
                        <m:num>
                          <m:r>
                            <a:rPr lang="es-EC" sz="1200" i="0">
                              <a:latin typeface="Cambria Math" panose="02040503050406030204" pitchFamily="18" charset="0"/>
                            </a:rPr>
                            <m:t>1</m:t>
                          </m:r>
                        </m:num>
                        <m:den>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𝑘</m:t>
                              </m:r>
                            </m:e>
                            <m:sub>
                              <m:r>
                                <a:rPr lang="es-EC" sz="1200" i="0">
                                  <a:latin typeface="Cambria Math" panose="02040503050406030204" pitchFamily="18" charset="0"/>
                                </a:rPr>
                                <m:t>2</m:t>
                              </m:r>
                            </m:sub>
                          </m:sSub>
                          <m:sSup>
                            <m:sSupPr>
                              <m:ctrlPr>
                                <a:rPr lang="es-EC" sz="1200" i="1">
                                  <a:solidFill>
                                    <a:srgbClr val="836967"/>
                                  </a:solidFill>
                                  <a:latin typeface="Cambria Math" panose="02040503050406030204" pitchFamily="18" charset="0"/>
                                </a:rPr>
                              </m:ctrlPr>
                            </m:sSupPr>
                            <m:e>
                              <m:d>
                                <m:dPr>
                                  <m:ctrlPr>
                                    <a:rPr lang="es-EC" sz="1200" i="1">
                                      <a:latin typeface="Cambria Math" panose="02040503050406030204" pitchFamily="18" charset="0"/>
                                    </a:rPr>
                                  </m:ctrlPr>
                                </m:dPr>
                                <m:e>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𝑞</m:t>
                                      </m:r>
                                    </m:e>
                                    <m:sub>
                                      <m:r>
                                        <a:rPr lang="es-EC" sz="1200" i="1">
                                          <a:latin typeface="Cambria Math" panose="02040503050406030204" pitchFamily="18" charset="0"/>
                                        </a:rPr>
                                        <m:t>𝑒</m:t>
                                      </m:r>
                                    </m:sub>
                                  </m:sSub>
                                </m:e>
                              </m:d>
                            </m:e>
                            <m:sup>
                              <m:r>
                                <a:rPr lang="es-EC" sz="1200" i="0">
                                  <a:latin typeface="Cambria Math" panose="02040503050406030204" pitchFamily="18" charset="0"/>
                                </a:rPr>
                                <m:t>2</m:t>
                              </m:r>
                            </m:sup>
                          </m:sSup>
                        </m:den>
                      </m:f>
                      <m:r>
                        <a:rPr lang="es-EC" sz="1200" i="0">
                          <a:latin typeface="Cambria Math" panose="02040503050406030204" pitchFamily="18" charset="0"/>
                        </a:rPr>
                        <m:t>+</m:t>
                      </m:r>
                      <m:f>
                        <m:fPr>
                          <m:ctrlPr>
                            <a:rPr lang="es-EC" sz="1200" i="1">
                              <a:solidFill>
                                <a:srgbClr val="836967"/>
                              </a:solidFill>
                              <a:latin typeface="Cambria Math" panose="02040503050406030204" pitchFamily="18" charset="0"/>
                            </a:rPr>
                          </m:ctrlPr>
                        </m:fPr>
                        <m:num>
                          <m:r>
                            <a:rPr lang="es-EC" sz="1200" i="0">
                              <a:latin typeface="Cambria Math" panose="02040503050406030204" pitchFamily="18" charset="0"/>
                            </a:rPr>
                            <m:t>1</m:t>
                          </m:r>
                        </m:num>
                        <m:den>
                          <m:sSub>
                            <m:sSubPr>
                              <m:ctrlPr>
                                <a:rPr lang="es-EC" sz="1200" i="1">
                                  <a:solidFill>
                                    <a:srgbClr val="836967"/>
                                  </a:solidFill>
                                  <a:latin typeface="Cambria Math" panose="02040503050406030204" pitchFamily="18" charset="0"/>
                                </a:rPr>
                              </m:ctrlPr>
                            </m:sSubPr>
                            <m:e>
                              <m:r>
                                <a:rPr lang="es-EC" sz="1200" i="1">
                                  <a:latin typeface="Cambria Math" panose="02040503050406030204" pitchFamily="18" charset="0"/>
                                </a:rPr>
                                <m:t>𝑞</m:t>
                              </m:r>
                            </m:e>
                            <m:sub>
                              <m:r>
                                <a:rPr lang="es-EC" sz="1200" i="1">
                                  <a:latin typeface="Cambria Math" panose="02040503050406030204" pitchFamily="18" charset="0"/>
                                </a:rPr>
                                <m:t>𝑒</m:t>
                              </m:r>
                            </m:sub>
                          </m:sSub>
                        </m:den>
                      </m:f>
                      <m:r>
                        <a:rPr lang="es-EC" sz="1200" i="1">
                          <a:latin typeface="Cambria Math" panose="02040503050406030204" pitchFamily="18" charset="0"/>
                        </a:rPr>
                        <m:t>𝑡</m:t>
                      </m:r>
                      <m:r>
                        <a:rPr lang="es-EC" sz="1200" i="0">
                          <a:latin typeface="Cambria Math" panose="02040503050406030204" pitchFamily="18" charset="0"/>
                        </a:rPr>
                        <m:t> </m:t>
                      </m:r>
                    </m:oMath>
                  </m:oMathPara>
                </a14:m>
                <a:endParaRPr lang="es-EC" sz="1200" dirty="0"/>
              </a:p>
            </p:txBody>
          </p:sp>
        </mc:Choice>
        <mc:Fallback xmlns="">
          <p:sp>
            <p:nvSpPr>
              <p:cNvPr id="27" name="CuadroTexto 26">
                <a:extLst>
                  <a:ext uri="{FF2B5EF4-FFF2-40B4-BE49-F238E27FC236}">
                    <a16:creationId xmlns:a16="http://schemas.microsoft.com/office/drawing/2014/main" id="{793CEBD3-4B4F-47C6-8202-EE103233267E}"/>
                  </a:ext>
                </a:extLst>
              </p:cNvPr>
              <p:cNvSpPr txBox="1">
                <a:spLocks noRot="1" noChangeAspect="1" noMove="1" noResize="1" noEditPoints="1" noAdjustHandles="1" noChangeArrowheads="1" noChangeShapeType="1" noTextEdit="1"/>
              </p:cNvSpPr>
              <p:nvPr/>
            </p:nvSpPr>
            <p:spPr>
              <a:xfrm>
                <a:off x="9968477" y="2686244"/>
                <a:ext cx="1586892" cy="470450"/>
              </a:xfrm>
              <a:prstGeom prst="rect">
                <a:avLst/>
              </a:prstGeom>
              <a:blipFill>
                <a:blip r:embed="rId5"/>
                <a:stretch>
                  <a:fillRect/>
                </a:stretch>
              </a:blipFill>
            </p:spPr>
            <p:txBody>
              <a:bodyPr/>
              <a:lstStyle/>
              <a:p>
                <a:r>
                  <a:rPr lang="es-EC">
                    <a:noFill/>
                  </a:rPr>
                  <a:t> </a:t>
                </a:r>
              </a:p>
            </p:txBody>
          </p:sp>
        </mc:Fallback>
      </mc:AlternateContent>
      <p:graphicFrame>
        <p:nvGraphicFramePr>
          <p:cNvPr id="28" name="Marcador de contenido 3">
            <a:extLst>
              <a:ext uri="{FF2B5EF4-FFF2-40B4-BE49-F238E27FC236}">
                <a16:creationId xmlns:a16="http://schemas.microsoft.com/office/drawing/2014/main" id="{860D04F9-8E55-446C-AD0C-31F0249F4783}"/>
              </a:ext>
            </a:extLst>
          </p:cNvPr>
          <p:cNvGraphicFramePr>
            <a:graphicFrameLocks noGrp="1"/>
          </p:cNvGraphicFramePr>
          <p:nvPr>
            <p:ph idx="1"/>
            <p:extLst>
              <p:ext uri="{D42A27DB-BD31-4B8C-83A1-F6EECF244321}">
                <p14:modId xmlns:p14="http://schemas.microsoft.com/office/powerpoint/2010/main" val="1530816957"/>
              </p:ext>
            </p:extLst>
          </p:nvPr>
        </p:nvGraphicFramePr>
        <p:xfrm>
          <a:off x="5848134" y="904518"/>
          <a:ext cx="5675585" cy="1796966"/>
        </p:xfrm>
        <a:graphic>
          <a:graphicData uri="http://schemas.openxmlformats.org/drawingml/2006/table">
            <a:tbl>
              <a:tblPr firstRow="1">
                <a:tableStyleId>{5C22544A-7EE6-4342-B048-85BDC9FD1C3A}</a:tableStyleId>
              </a:tblPr>
              <a:tblGrid>
                <a:gridCol w="873698">
                  <a:extLst>
                    <a:ext uri="{9D8B030D-6E8A-4147-A177-3AD203B41FA5}">
                      <a16:colId xmlns:a16="http://schemas.microsoft.com/office/drawing/2014/main" val="3656563240"/>
                    </a:ext>
                  </a:extLst>
                </a:gridCol>
                <a:gridCol w="828021">
                  <a:extLst>
                    <a:ext uri="{9D8B030D-6E8A-4147-A177-3AD203B41FA5}">
                      <a16:colId xmlns:a16="http://schemas.microsoft.com/office/drawing/2014/main" val="1295449985"/>
                    </a:ext>
                  </a:extLst>
                </a:gridCol>
                <a:gridCol w="933184">
                  <a:extLst>
                    <a:ext uri="{9D8B030D-6E8A-4147-A177-3AD203B41FA5}">
                      <a16:colId xmlns:a16="http://schemas.microsoft.com/office/drawing/2014/main" val="1598608120"/>
                    </a:ext>
                  </a:extLst>
                </a:gridCol>
                <a:gridCol w="933184">
                  <a:extLst>
                    <a:ext uri="{9D8B030D-6E8A-4147-A177-3AD203B41FA5}">
                      <a16:colId xmlns:a16="http://schemas.microsoft.com/office/drawing/2014/main" val="1640494947"/>
                    </a:ext>
                  </a:extLst>
                </a:gridCol>
                <a:gridCol w="1053749">
                  <a:extLst>
                    <a:ext uri="{9D8B030D-6E8A-4147-A177-3AD203B41FA5}">
                      <a16:colId xmlns:a16="http://schemas.microsoft.com/office/drawing/2014/main" val="721991514"/>
                    </a:ext>
                  </a:extLst>
                </a:gridCol>
                <a:gridCol w="1053749">
                  <a:extLst>
                    <a:ext uri="{9D8B030D-6E8A-4147-A177-3AD203B41FA5}">
                      <a16:colId xmlns:a16="http://schemas.microsoft.com/office/drawing/2014/main" val="1383392886"/>
                    </a:ext>
                  </a:extLst>
                </a:gridCol>
              </a:tblGrid>
              <a:tr h="258418">
                <a:tc rowSpan="2">
                  <a:txBody>
                    <a:bodyPr/>
                    <a:lstStyle/>
                    <a:p>
                      <a:pPr algn="ctr">
                        <a:lnSpc>
                          <a:spcPct val="100000"/>
                        </a:lnSpc>
                      </a:pPr>
                      <a:r>
                        <a:rPr lang="es-EC" sz="1400" dirty="0">
                          <a:effectLst/>
                        </a:rPr>
                        <a:t>C</a:t>
                      </a:r>
                      <a:r>
                        <a:rPr lang="es-EC" sz="1400" baseline="-25000" dirty="0">
                          <a:effectLst/>
                        </a:rPr>
                        <a:t>i</a:t>
                      </a:r>
                      <a:r>
                        <a:rPr lang="es-EC" sz="1400" dirty="0">
                          <a:effectLst/>
                        </a:rPr>
                        <a:t> (mg/L)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0000"/>
                        </a:lnSpc>
                      </a:pPr>
                      <a:r>
                        <a:rPr lang="es-EC" sz="1400" dirty="0" err="1">
                          <a:effectLst/>
                        </a:rPr>
                        <a:t>q</a:t>
                      </a:r>
                      <a:r>
                        <a:rPr lang="es-EC" sz="1400" baseline="-25000" dirty="0" err="1">
                          <a:effectLst/>
                        </a:rPr>
                        <a:t>e</a:t>
                      </a:r>
                      <a:r>
                        <a:rPr lang="es-EC" sz="1400" dirty="0" err="1">
                          <a:effectLst/>
                        </a:rPr>
                        <a:t>exp</a:t>
                      </a:r>
                      <a:r>
                        <a:rPr lang="es-EC" sz="1400" dirty="0">
                          <a:effectLst/>
                        </a:rPr>
                        <a:t> (mg/kg)</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0000"/>
                        </a:lnSpc>
                      </a:pPr>
                      <a:r>
                        <a:rPr lang="es-EC" sz="1400" dirty="0">
                          <a:effectLst/>
                        </a:rPr>
                        <a:t>Modelo cinético de pseudo segundo-orden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4288513"/>
                  </a:ext>
                </a:extLst>
              </a:tr>
              <a:tr h="411791">
                <a:tc vMerge="1">
                  <a:txBody>
                    <a:bodyPr/>
                    <a:lstStyle/>
                    <a:p>
                      <a:endParaRPr lang="es-EC"/>
                    </a:p>
                  </a:txBody>
                  <a:tcPr/>
                </a:tc>
                <a:tc vMerge="1">
                  <a:txBody>
                    <a:bodyPr/>
                    <a:lstStyle/>
                    <a:p>
                      <a:endParaRPr lang="es-EC"/>
                    </a:p>
                  </a:txBody>
                  <a:tcPr/>
                </a:tc>
                <a:tc>
                  <a:txBody>
                    <a:bodyPr/>
                    <a:lstStyle/>
                    <a:p>
                      <a:pPr algn="ctr">
                        <a:lnSpc>
                          <a:spcPct val="100000"/>
                        </a:lnSpc>
                      </a:pPr>
                      <a:r>
                        <a:rPr lang="es-EC" sz="1400" dirty="0" err="1">
                          <a:effectLst/>
                        </a:rPr>
                        <a:t>q</a:t>
                      </a:r>
                      <a:r>
                        <a:rPr lang="es-EC" sz="1400" baseline="-25000" dirty="0" err="1">
                          <a:effectLst/>
                        </a:rPr>
                        <a:t>e</a:t>
                      </a:r>
                      <a:r>
                        <a:rPr lang="es-EC" sz="1400" baseline="-25000" dirty="0">
                          <a:effectLst/>
                        </a:rPr>
                        <a:t> </a:t>
                      </a:r>
                      <a:r>
                        <a:rPr lang="es-EC" sz="1400" dirty="0">
                          <a:effectLst/>
                        </a:rPr>
                        <a:t>(mg/kg)</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K</a:t>
                      </a:r>
                      <a:r>
                        <a:rPr lang="es-EC" sz="1400" baseline="-25000">
                          <a:effectLst/>
                        </a:rPr>
                        <a:t>2 </a:t>
                      </a:r>
                      <a:r>
                        <a:rPr lang="es-EC" sz="1400">
                          <a:effectLst/>
                        </a:rPr>
                        <a:t>(kg/mg 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R</a:t>
                      </a:r>
                      <a:r>
                        <a:rPr lang="es-EC" sz="1400" baseline="300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h (mg/kg 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8553306"/>
                  </a:ext>
                </a:extLst>
              </a:tr>
              <a:tr h="254339">
                <a:tc>
                  <a:txBody>
                    <a:bodyPr/>
                    <a:lstStyle/>
                    <a:p>
                      <a:pPr algn="ctr">
                        <a:lnSpc>
                          <a:spcPct val="100000"/>
                        </a:lnSpc>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13,33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13,14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0,038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6,64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17864"/>
                  </a:ext>
                </a:extLst>
              </a:tr>
              <a:tr h="254339">
                <a:tc>
                  <a:txBody>
                    <a:bodyPr/>
                    <a:lstStyle/>
                    <a:p>
                      <a:pPr algn="ctr">
                        <a:lnSpc>
                          <a:spcPct val="100000"/>
                        </a:lnSpc>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31,04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31,35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0,013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0,99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12,72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296782"/>
                  </a:ext>
                </a:extLst>
              </a:tr>
              <a:tr h="348811">
                <a:tc>
                  <a:txBody>
                    <a:bodyPr/>
                    <a:lstStyle/>
                    <a:p>
                      <a:pPr algn="ctr">
                        <a:lnSpc>
                          <a:spcPct val="100000"/>
                        </a:lnSpc>
                      </a:pPr>
                      <a:r>
                        <a:rPr lang="es-EC" sz="1400" dirty="0">
                          <a:effectLst/>
                        </a:rPr>
                        <a:t>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46,17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46,51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0,010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0,99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21,88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895927"/>
                  </a:ext>
                </a:extLst>
              </a:tr>
              <a:tr h="254339">
                <a:tc>
                  <a:txBody>
                    <a:bodyPr/>
                    <a:lstStyle/>
                    <a:p>
                      <a:pPr algn="ctr">
                        <a:lnSpc>
                          <a:spcPct val="100000"/>
                        </a:lnSpc>
                      </a:pPr>
                      <a:r>
                        <a:rPr lang="es-EC" sz="14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55,21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55,87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a:effectLst/>
                        </a:rPr>
                        <a:t>0,012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0,99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pPr>
                      <a:r>
                        <a:rPr lang="es-EC" sz="1400" dirty="0">
                          <a:effectLst/>
                        </a:rPr>
                        <a:t>37,59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218408"/>
                  </a:ext>
                </a:extLst>
              </a:tr>
            </a:tbl>
          </a:graphicData>
        </a:graphic>
      </p:graphicFrame>
      <p:sp>
        <p:nvSpPr>
          <p:cNvPr id="30" name="CuadroTexto 29">
            <a:extLst>
              <a:ext uri="{FF2B5EF4-FFF2-40B4-BE49-F238E27FC236}">
                <a16:creationId xmlns:a16="http://schemas.microsoft.com/office/drawing/2014/main" id="{B6F4D6FB-5181-44EB-8711-B8213AF569FF}"/>
              </a:ext>
            </a:extLst>
          </p:cNvPr>
          <p:cNvSpPr txBox="1"/>
          <p:nvPr/>
        </p:nvSpPr>
        <p:spPr>
          <a:xfrm>
            <a:off x="6923903" y="2678222"/>
            <a:ext cx="2762251" cy="369332"/>
          </a:xfrm>
          <a:prstGeom prst="rect">
            <a:avLst/>
          </a:prstGeom>
          <a:noFill/>
        </p:spPr>
        <p:txBody>
          <a:bodyPr wrap="square">
            <a:spAutoFit/>
          </a:bodyPr>
          <a:lstStyle/>
          <a:p>
            <a:pPr>
              <a:lnSpc>
                <a:spcPct val="200000"/>
              </a:lnSpc>
            </a:pPr>
            <a:r>
              <a:rPr lang="es-EC" sz="1000" dirty="0">
                <a:effectLst/>
                <a:latin typeface="Arial" panose="020B0604020202020204" pitchFamily="34" charset="0"/>
                <a:ea typeface="Calibri" panose="020F0502020204030204" pitchFamily="34" charset="0"/>
                <a:cs typeface="Times New Roman" panose="02020603050405020304" pitchFamily="18" charset="0"/>
              </a:rPr>
              <a:t>Nota: la velocidad de adsorción inicial h=k</a:t>
            </a:r>
            <a:r>
              <a:rPr lang="es-EC" sz="10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s-EC" sz="1000" dirty="0">
                <a:effectLst/>
                <a:latin typeface="Arial" panose="020B0604020202020204" pitchFamily="34" charset="0"/>
                <a:ea typeface="Calibri" panose="020F0502020204030204" pitchFamily="34" charset="0"/>
                <a:cs typeface="Times New Roman" panose="02020603050405020304" pitchFamily="18" charset="0"/>
              </a:rPr>
              <a:t>q</a:t>
            </a:r>
            <a:r>
              <a:rPr lang="es-EC" sz="1000" baseline="-25000" dirty="0">
                <a:effectLst/>
                <a:latin typeface="Arial" panose="020B0604020202020204" pitchFamily="34" charset="0"/>
                <a:ea typeface="Calibri" panose="020F0502020204030204" pitchFamily="34" charset="0"/>
                <a:cs typeface="Times New Roman" panose="02020603050405020304" pitchFamily="18" charset="0"/>
              </a:rPr>
              <a:t>e</a:t>
            </a:r>
            <a:r>
              <a:rPr lang="es-EC" sz="1000" baseline="30000" dirty="0">
                <a:effectLst/>
                <a:latin typeface="Arial" panose="020B0604020202020204" pitchFamily="34" charset="0"/>
                <a:ea typeface="Calibri" panose="020F0502020204030204" pitchFamily="34" charset="0"/>
                <a:cs typeface="Times New Roman" panose="02020603050405020304" pitchFamily="18" charset="0"/>
              </a:rPr>
              <a:t>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uadroTexto 51">
            <a:extLst>
              <a:ext uri="{FF2B5EF4-FFF2-40B4-BE49-F238E27FC236}">
                <a16:creationId xmlns:a16="http://schemas.microsoft.com/office/drawing/2014/main" id="{D83DE73F-2F8C-4288-B926-2D288BC2DD85}"/>
              </a:ext>
            </a:extLst>
          </p:cNvPr>
          <p:cNvSpPr txBox="1"/>
          <p:nvPr/>
        </p:nvSpPr>
        <p:spPr>
          <a:xfrm>
            <a:off x="368835" y="18347"/>
            <a:ext cx="11332445" cy="716350"/>
          </a:xfrm>
          <a:prstGeom prst="rect">
            <a:avLst/>
          </a:prstGeom>
          <a:noFill/>
        </p:spPr>
        <p:txBody>
          <a:bodyPr wrap="square" rtlCol="0">
            <a:spAutoFit/>
          </a:bodyPr>
          <a:lstStyle/>
          <a:p>
            <a:pPr>
              <a:lnSpc>
                <a:spcPct val="200000"/>
              </a:lnSpc>
              <a:spcBef>
                <a:spcPts val="200"/>
              </a:spcBef>
            </a:pPr>
            <a:r>
              <a:rPr lang="es-EC"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Caracterización físico-química del suelo </a:t>
            </a:r>
            <a:endPar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CuadroTexto 33">
            <a:extLst>
              <a:ext uri="{FF2B5EF4-FFF2-40B4-BE49-F238E27FC236}">
                <a16:creationId xmlns:a16="http://schemas.microsoft.com/office/drawing/2014/main" id="{E61D3632-DB39-4A4B-B9FE-D7DE3586E673}"/>
              </a:ext>
            </a:extLst>
          </p:cNvPr>
          <p:cNvSpPr txBox="1"/>
          <p:nvPr/>
        </p:nvSpPr>
        <p:spPr>
          <a:xfrm>
            <a:off x="668281" y="3493775"/>
            <a:ext cx="3026791" cy="560410"/>
          </a:xfrm>
          <a:prstGeom prst="rect">
            <a:avLst/>
          </a:prstGeom>
          <a:noFill/>
        </p:spPr>
        <p:txBody>
          <a:bodyPr wrap="square">
            <a:spAutoFit/>
          </a:bodyPr>
          <a:lstStyle/>
          <a:p>
            <a:pPr>
              <a:lnSpc>
                <a:spcPct val="20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Isotermas de adsorción </a:t>
            </a:r>
          </a:p>
        </p:txBody>
      </p:sp>
      <p:graphicFrame>
        <p:nvGraphicFramePr>
          <p:cNvPr id="36" name="Tabla 35">
            <a:extLst>
              <a:ext uri="{FF2B5EF4-FFF2-40B4-BE49-F238E27FC236}">
                <a16:creationId xmlns:a16="http://schemas.microsoft.com/office/drawing/2014/main" id="{BFBE8E12-4332-4C13-B4FE-0DABF06698FB}"/>
              </a:ext>
            </a:extLst>
          </p:cNvPr>
          <p:cNvGraphicFramePr>
            <a:graphicFrameLocks noGrp="1"/>
          </p:cNvGraphicFramePr>
          <p:nvPr>
            <p:extLst>
              <p:ext uri="{D42A27DB-BD31-4B8C-83A1-F6EECF244321}">
                <p14:modId xmlns:p14="http://schemas.microsoft.com/office/powerpoint/2010/main" val="1579959661"/>
              </p:ext>
            </p:extLst>
          </p:nvPr>
        </p:nvGraphicFramePr>
        <p:xfrm>
          <a:off x="4792312" y="4440709"/>
          <a:ext cx="2607375" cy="1629708"/>
        </p:xfrm>
        <a:graphic>
          <a:graphicData uri="http://schemas.openxmlformats.org/drawingml/2006/table">
            <a:tbl>
              <a:tblPr firstRow="1" firstCol="1">
                <a:tableStyleId>{5C22544A-7EE6-4342-B048-85BDC9FD1C3A}</a:tableStyleId>
              </a:tblPr>
              <a:tblGrid>
                <a:gridCol w="859574">
                  <a:extLst>
                    <a:ext uri="{9D8B030D-6E8A-4147-A177-3AD203B41FA5}">
                      <a16:colId xmlns:a16="http://schemas.microsoft.com/office/drawing/2014/main" val="649383244"/>
                    </a:ext>
                  </a:extLst>
                </a:gridCol>
                <a:gridCol w="888227">
                  <a:extLst>
                    <a:ext uri="{9D8B030D-6E8A-4147-A177-3AD203B41FA5}">
                      <a16:colId xmlns:a16="http://schemas.microsoft.com/office/drawing/2014/main" val="1347357211"/>
                    </a:ext>
                  </a:extLst>
                </a:gridCol>
                <a:gridCol w="859574">
                  <a:extLst>
                    <a:ext uri="{9D8B030D-6E8A-4147-A177-3AD203B41FA5}">
                      <a16:colId xmlns:a16="http://schemas.microsoft.com/office/drawing/2014/main" val="2998989948"/>
                    </a:ext>
                  </a:extLst>
                </a:gridCol>
              </a:tblGrid>
              <a:tr h="235942">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dirty="0" err="1">
                          <a:effectLst/>
                        </a:rPr>
                        <a:t>Freundlich</a:t>
                      </a:r>
                      <a:endParaRPr lang="es-EC" sz="1100" dirty="0">
                        <a:effectLst/>
                        <a:latin typeface="Arial MT"/>
                        <a:ea typeface="Arial MT"/>
                        <a:cs typeface="Arial MT"/>
                      </a:endParaRPr>
                    </a:p>
                  </a:txBody>
                  <a:tcPr marL="68580" marR="68580" marT="0" marB="0" anchor="ctr"/>
                </a:tc>
                <a:tc>
                  <a:txBody>
                    <a:bodyPr/>
                    <a:lstStyle/>
                    <a:p>
                      <a:pPr algn="ctr"/>
                      <a:r>
                        <a:rPr lang="es-ES" sz="1100">
                          <a:effectLst/>
                        </a:rPr>
                        <a:t>Langmuir</a:t>
                      </a:r>
                      <a:endParaRPr lang="es-EC" sz="1100">
                        <a:effectLst/>
                        <a:latin typeface="Arial MT"/>
                        <a:ea typeface="Arial MT"/>
                        <a:cs typeface="Arial MT"/>
                      </a:endParaRPr>
                    </a:p>
                  </a:txBody>
                  <a:tcPr marL="68580" marR="68580" marT="0" marB="0" anchor="ctr"/>
                </a:tc>
                <a:extLst>
                  <a:ext uri="{0D108BD9-81ED-4DB2-BD59-A6C34878D82A}">
                    <a16:rowId xmlns:a16="http://schemas.microsoft.com/office/drawing/2014/main" val="3605927753"/>
                  </a:ext>
                </a:extLst>
              </a:tr>
              <a:tr h="235942">
                <a:tc>
                  <a:txBody>
                    <a:bodyPr/>
                    <a:lstStyle/>
                    <a:p>
                      <a:pPr algn="ctr"/>
                      <a:r>
                        <a:rPr lang="es-ES" sz="1100" dirty="0" err="1">
                          <a:effectLst/>
                        </a:rPr>
                        <a:t>q</a:t>
                      </a:r>
                      <a:r>
                        <a:rPr lang="es-ES" sz="1100" baseline="-25000" dirty="0" err="1">
                          <a:effectLst/>
                        </a:rPr>
                        <a:t>m</a:t>
                      </a:r>
                      <a:r>
                        <a:rPr lang="es-ES" sz="1100" dirty="0">
                          <a:effectLst/>
                        </a:rPr>
                        <a:t>(mg/kg)</a:t>
                      </a:r>
                      <a:endParaRPr lang="es-EC" sz="1100" dirty="0">
                        <a:effectLst/>
                        <a:latin typeface="Arial MT"/>
                        <a:ea typeface="Arial MT"/>
                        <a:cs typeface="Arial MT"/>
                      </a:endParaRPr>
                    </a:p>
                  </a:txBody>
                  <a:tcPr marL="68580" marR="68580" marT="0" marB="0" anchor="ct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a:effectLst/>
                        </a:rPr>
                        <a:t>84,82</a:t>
                      </a:r>
                      <a:endParaRPr lang="es-EC" sz="1100">
                        <a:effectLst/>
                        <a:latin typeface="Arial MT"/>
                        <a:ea typeface="Arial MT"/>
                        <a:cs typeface="Arial MT"/>
                      </a:endParaRPr>
                    </a:p>
                  </a:txBody>
                  <a:tcPr marL="68580" marR="68580" marT="0" marB="0" anchor="ctr"/>
                </a:tc>
                <a:extLst>
                  <a:ext uri="{0D108BD9-81ED-4DB2-BD59-A6C34878D82A}">
                    <a16:rowId xmlns:a16="http://schemas.microsoft.com/office/drawing/2014/main" val="2646091065"/>
                  </a:ext>
                </a:extLst>
              </a:tr>
              <a:tr h="270681">
                <a:tc>
                  <a:txBody>
                    <a:bodyPr/>
                    <a:lstStyle/>
                    <a:p>
                      <a:pPr algn="ctr"/>
                      <a:r>
                        <a:rPr lang="es-ES" sz="1100">
                          <a:effectLst/>
                        </a:rPr>
                        <a:t>k</a:t>
                      </a:r>
                      <a:r>
                        <a:rPr lang="es-ES" sz="1100" baseline="-25000">
                          <a:effectLst/>
                        </a:rPr>
                        <a:t>l</a:t>
                      </a:r>
                      <a:r>
                        <a:rPr lang="es-ES" sz="1100">
                          <a:effectLst/>
                        </a:rPr>
                        <a:t> (L/mg)</a:t>
                      </a:r>
                      <a:endParaRPr lang="es-EC" sz="1100">
                        <a:effectLst/>
                        <a:latin typeface="Arial MT"/>
                        <a:ea typeface="Arial MT"/>
                        <a:cs typeface="Arial MT"/>
                      </a:endParaRPr>
                    </a:p>
                  </a:txBody>
                  <a:tcPr marL="68580" marR="68580" marT="0" marB="0" anchor="ct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 sz="1100">
                          <a:effectLst/>
                        </a:rPr>
                        <a:t>0,449</a:t>
                      </a:r>
                      <a:endParaRPr lang="es-EC" sz="1100">
                        <a:effectLst/>
                        <a:latin typeface="Arial MT"/>
                        <a:ea typeface="Arial MT"/>
                        <a:cs typeface="Arial MT"/>
                      </a:endParaRPr>
                    </a:p>
                  </a:txBody>
                  <a:tcPr marL="68580" marR="68580" marT="0" marB="0" anchor="ctr"/>
                </a:tc>
                <a:extLst>
                  <a:ext uri="{0D108BD9-81ED-4DB2-BD59-A6C34878D82A}">
                    <a16:rowId xmlns:a16="http://schemas.microsoft.com/office/drawing/2014/main" val="2716089405"/>
                  </a:ext>
                </a:extLst>
              </a:tr>
              <a:tr h="415259">
                <a:tc>
                  <a:txBody>
                    <a:bodyPr/>
                    <a:lstStyle/>
                    <a:p>
                      <a:pPr algn="ctr"/>
                      <a:r>
                        <a:rPr lang="es-ES" sz="1100">
                          <a:effectLst/>
                        </a:rPr>
                        <a:t>k</a:t>
                      </a:r>
                      <a:r>
                        <a:rPr lang="es-ES" sz="1100" baseline="-25000">
                          <a:effectLst/>
                        </a:rPr>
                        <a:t>a</a:t>
                      </a:r>
                      <a:r>
                        <a:rPr lang="es-ES" sz="1100">
                          <a:effectLst/>
                        </a:rPr>
                        <a:t>(mg/g)(L/mg)</a:t>
                      </a:r>
                      <a:r>
                        <a:rPr lang="es-ES" sz="1100" baseline="30000">
                          <a:effectLst/>
                        </a:rPr>
                        <a:t>1/n</a:t>
                      </a:r>
                      <a:endParaRPr lang="es-EC" sz="1100">
                        <a:effectLst/>
                        <a:latin typeface="Arial MT"/>
                        <a:ea typeface="Arial MT"/>
                        <a:cs typeface="Arial MT"/>
                      </a:endParaRPr>
                    </a:p>
                  </a:txBody>
                  <a:tcPr marL="68580" marR="68580" marT="0" marB="0" anchor="ctr"/>
                </a:tc>
                <a:tc>
                  <a:txBody>
                    <a:bodyPr/>
                    <a:lstStyle/>
                    <a:p>
                      <a:pPr algn="ctr"/>
                      <a:r>
                        <a:rPr lang="es-ES" sz="1100" dirty="0">
                          <a:effectLst/>
                        </a:rPr>
                        <a:t>22,03</a:t>
                      </a:r>
                      <a:endParaRPr lang="es-EC" sz="1100" dirty="0">
                        <a:effectLst/>
                        <a:latin typeface="Arial MT"/>
                        <a:ea typeface="Arial MT"/>
                        <a:cs typeface="Arial MT"/>
                      </a:endParaRPr>
                    </a:p>
                  </a:txBody>
                  <a:tcPr marL="68580" marR="68580" marT="0" marB="0" anchor="ct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2141536"/>
                  </a:ext>
                </a:extLst>
              </a:tr>
              <a:tr h="235942">
                <a:tc>
                  <a:txBody>
                    <a:bodyPr/>
                    <a:lstStyle/>
                    <a:p>
                      <a:pPr algn="ctr"/>
                      <a:r>
                        <a:rPr lang="es-ES" sz="1100" dirty="0">
                          <a:effectLst/>
                        </a:rPr>
                        <a:t>1/n</a:t>
                      </a:r>
                      <a:endParaRPr lang="es-EC" sz="1100" dirty="0">
                        <a:effectLst/>
                        <a:latin typeface="Arial MT"/>
                        <a:ea typeface="Arial MT"/>
                        <a:cs typeface="Arial MT"/>
                      </a:endParaRPr>
                    </a:p>
                  </a:txBody>
                  <a:tcPr marL="68580" marR="68580" marT="0" marB="0" anchor="ctr"/>
                </a:tc>
                <a:tc>
                  <a:txBody>
                    <a:bodyPr/>
                    <a:lstStyle/>
                    <a:p>
                      <a:pPr algn="ctr"/>
                      <a:r>
                        <a:rPr lang="es-ES" sz="1100">
                          <a:effectLst/>
                        </a:rPr>
                        <a:t>0,478</a:t>
                      </a:r>
                      <a:endParaRPr lang="es-EC" sz="1100">
                        <a:effectLst/>
                        <a:latin typeface="Arial MT"/>
                        <a:ea typeface="Arial MT"/>
                        <a:cs typeface="Arial MT"/>
                      </a:endParaRPr>
                    </a:p>
                  </a:txBody>
                  <a:tcPr marL="68580" marR="68580" marT="0" marB="0" anchor="ctr"/>
                </a:tc>
                <a:tc>
                  <a:txBody>
                    <a:bodyPr/>
                    <a:lstStyle/>
                    <a:p>
                      <a:endParaRPr lang="es-EC" sz="11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6424644"/>
                  </a:ext>
                </a:extLst>
              </a:tr>
              <a:tr h="235942">
                <a:tc>
                  <a:txBody>
                    <a:bodyPr/>
                    <a:lstStyle/>
                    <a:p>
                      <a:pPr algn="ctr"/>
                      <a:r>
                        <a:rPr lang="es-ES" sz="1100" dirty="0">
                          <a:effectLst/>
                        </a:rPr>
                        <a:t>R</a:t>
                      </a:r>
                      <a:r>
                        <a:rPr lang="es-ES" sz="1100" baseline="30000" dirty="0">
                          <a:effectLst/>
                        </a:rPr>
                        <a:t>2</a:t>
                      </a:r>
                      <a:endParaRPr lang="es-EC" sz="1100" dirty="0">
                        <a:effectLst/>
                        <a:latin typeface="Arial MT"/>
                        <a:ea typeface="Arial MT"/>
                        <a:cs typeface="Arial MT"/>
                      </a:endParaRPr>
                    </a:p>
                  </a:txBody>
                  <a:tcPr marL="68580" marR="68580" marT="0" marB="0" anchor="ctr"/>
                </a:tc>
                <a:tc>
                  <a:txBody>
                    <a:bodyPr/>
                    <a:lstStyle/>
                    <a:p>
                      <a:pPr algn="ctr"/>
                      <a:r>
                        <a:rPr lang="es-ES" sz="1100" dirty="0">
                          <a:effectLst/>
                        </a:rPr>
                        <a:t>0,99 </a:t>
                      </a:r>
                      <a:endParaRPr lang="es-EC" sz="1100" dirty="0">
                        <a:effectLst/>
                        <a:latin typeface="Arial MT"/>
                        <a:ea typeface="Arial MT"/>
                        <a:cs typeface="Arial MT"/>
                      </a:endParaRPr>
                    </a:p>
                  </a:txBody>
                  <a:tcPr marL="68580" marR="68580" marT="0" marB="0" anchor="ctr"/>
                </a:tc>
                <a:tc>
                  <a:txBody>
                    <a:bodyPr/>
                    <a:lstStyle/>
                    <a:p>
                      <a:r>
                        <a:rPr lang="es-ES" sz="1100" dirty="0">
                          <a:effectLst/>
                        </a:rPr>
                        <a:t>0,97 </a:t>
                      </a:r>
                      <a:endParaRPr lang="es-EC" sz="1100" dirty="0">
                        <a:effectLst/>
                        <a:latin typeface="Arial MT"/>
                        <a:ea typeface="Arial MT"/>
                        <a:cs typeface="Arial MT"/>
                      </a:endParaRPr>
                    </a:p>
                  </a:txBody>
                  <a:tcPr marL="68580" marR="68580" marT="0" marB="0" anchor="ctr"/>
                </a:tc>
                <a:extLst>
                  <a:ext uri="{0D108BD9-81ED-4DB2-BD59-A6C34878D82A}">
                    <a16:rowId xmlns:a16="http://schemas.microsoft.com/office/drawing/2014/main" val="1957355943"/>
                  </a:ext>
                </a:extLst>
              </a:tr>
            </a:tbl>
          </a:graphicData>
        </a:graphic>
      </p:graphicFrame>
      <p:sp>
        <p:nvSpPr>
          <p:cNvPr id="38" name="CuadroTexto 37">
            <a:extLst>
              <a:ext uri="{FF2B5EF4-FFF2-40B4-BE49-F238E27FC236}">
                <a16:creationId xmlns:a16="http://schemas.microsoft.com/office/drawing/2014/main" id="{0235CFC3-CDA3-4550-9D61-31259F2E1B71}"/>
              </a:ext>
            </a:extLst>
          </p:cNvPr>
          <p:cNvSpPr txBox="1"/>
          <p:nvPr/>
        </p:nvSpPr>
        <p:spPr>
          <a:xfrm>
            <a:off x="7492637" y="4768603"/>
            <a:ext cx="4746356" cy="923330"/>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Buena capacidad de adsorción de cadmio</a:t>
            </a:r>
            <a:r>
              <a:rPr lang="es-EC" dirty="0">
                <a:solidFill>
                  <a:srgbClr val="000000"/>
                </a:solidFill>
                <a:latin typeface="Arial" panose="020B0604020202020204" pitchFamily="34" charset="0"/>
                <a:ea typeface="Calibri" panose="020F0502020204030204" pitchFamily="34" charset="0"/>
              </a:rPr>
              <a:t> </a:t>
            </a:r>
            <a:r>
              <a:rPr lang="es-EC" sz="1800" dirty="0">
                <a:solidFill>
                  <a:srgbClr val="000000"/>
                </a:solidFill>
                <a:effectLst/>
                <a:latin typeface="Arial" panose="020B0604020202020204" pitchFamily="34" charset="0"/>
                <a:ea typeface="Calibri" panose="020F0502020204030204" pitchFamily="34" charset="0"/>
              </a:rPr>
              <a:t>relacionada con el contenido de materia orgánica, arcilla, el pH y CIC del suelo.</a:t>
            </a:r>
            <a:endParaRPr lang="es-EC" dirty="0"/>
          </a:p>
        </p:txBody>
      </p:sp>
      <p:sp>
        <p:nvSpPr>
          <p:cNvPr id="19" name="CuadroTexto 18">
            <a:extLst>
              <a:ext uri="{FF2B5EF4-FFF2-40B4-BE49-F238E27FC236}">
                <a16:creationId xmlns:a16="http://schemas.microsoft.com/office/drawing/2014/main" id="{5DA5B866-790A-4D13-9BAB-B29AD091F4EE}"/>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14</a:t>
            </a:r>
          </a:p>
        </p:txBody>
      </p:sp>
      <p:pic>
        <p:nvPicPr>
          <p:cNvPr id="35" name="Imagen 34">
            <a:extLst>
              <a:ext uri="{FF2B5EF4-FFF2-40B4-BE49-F238E27FC236}">
                <a16:creationId xmlns:a16="http://schemas.microsoft.com/office/drawing/2014/main" id="{A9435373-6491-492B-9610-FC0006EE976E}"/>
              </a:ext>
            </a:extLst>
          </p:cNvPr>
          <p:cNvPicPr>
            <a:picLocks noChangeAspect="1"/>
          </p:cNvPicPr>
          <p:nvPr/>
        </p:nvPicPr>
        <p:blipFill rotWithShape="1">
          <a:blip r:embed="rId6">
            <a:extLst>
              <a:ext uri="{28A0092B-C50C-407E-A947-70E740481C1C}">
                <a14:useLocalDpi xmlns:a14="http://schemas.microsoft.com/office/drawing/2010/main" val="0"/>
              </a:ext>
            </a:extLst>
          </a:blip>
          <a:srcRect l="7771" t="6563" r="17429" b="3475"/>
          <a:stretch/>
        </p:blipFill>
        <p:spPr bwMode="auto">
          <a:xfrm>
            <a:off x="370292" y="4122873"/>
            <a:ext cx="3491109" cy="2735126"/>
          </a:xfrm>
          <a:prstGeom prst="rect">
            <a:avLst/>
          </a:prstGeom>
          <a:noFill/>
          <a:ln>
            <a:noFill/>
          </a:ln>
          <a:extLst>
            <a:ext uri="{53640926-AAD7-44D8-BBD7-CCE9431645EC}">
              <a14:shadowObscured xmlns:a14="http://schemas.microsoft.com/office/drawing/2010/main"/>
            </a:ext>
          </a:extLst>
        </p:spPr>
      </p:pic>
      <p:sp>
        <p:nvSpPr>
          <p:cNvPr id="20" name="CuadroTexto 19">
            <a:extLst>
              <a:ext uri="{FF2B5EF4-FFF2-40B4-BE49-F238E27FC236}">
                <a16:creationId xmlns:a16="http://schemas.microsoft.com/office/drawing/2014/main" id="{B717197E-9A16-42AE-82FE-A5B1658F6207}"/>
              </a:ext>
            </a:extLst>
          </p:cNvPr>
          <p:cNvSpPr txBox="1"/>
          <p:nvPr/>
        </p:nvSpPr>
        <p:spPr>
          <a:xfrm>
            <a:off x="1481064" y="876014"/>
            <a:ext cx="2833739" cy="369332"/>
          </a:xfrm>
          <a:prstGeom prst="rect">
            <a:avLst/>
          </a:prstGeom>
          <a:noFill/>
        </p:spPr>
        <p:txBody>
          <a:bodyPr wrap="square">
            <a:spAutoFit/>
          </a:bodyPr>
          <a:lstStyle/>
          <a:p>
            <a:r>
              <a:rPr lang="es-EC" sz="800" i="1" dirty="0">
                <a:effectLst/>
                <a:latin typeface="Arial" panose="020B0604020202020204" pitchFamily="34" charset="0"/>
                <a:ea typeface="Calibri" panose="020F0502020204030204" pitchFamily="34" charset="0"/>
              </a:rPr>
              <a:t>Cadmio adsorbido en suelo en función del tiempo</a:t>
            </a:r>
            <a:r>
              <a:rPr lang="es-EC" sz="1800" i="1" dirty="0">
                <a:effectLst/>
                <a:latin typeface="Arial" panose="020B0604020202020204" pitchFamily="34" charset="0"/>
                <a:ea typeface="Calibri" panose="020F0502020204030204" pitchFamily="34" charset="0"/>
              </a:rPr>
              <a:t>.</a:t>
            </a:r>
            <a:endParaRPr lang="es-EC" dirty="0"/>
          </a:p>
        </p:txBody>
      </p:sp>
      <p:sp>
        <p:nvSpPr>
          <p:cNvPr id="21" name="CuadroTexto 20">
            <a:extLst>
              <a:ext uri="{FF2B5EF4-FFF2-40B4-BE49-F238E27FC236}">
                <a16:creationId xmlns:a16="http://schemas.microsoft.com/office/drawing/2014/main" id="{E5817DDF-8A51-4870-BD6E-3945A2235BEB}"/>
              </a:ext>
            </a:extLst>
          </p:cNvPr>
          <p:cNvSpPr txBox="1"/>
          <p:nvPr/>
        </p:nvSpPr>
        <p:spPr>
          <a:xfrm>
            <a:off x="7492637" y="697634"/>
            <a:ext cx="3480163" cy="215444"/>
          </a:xfrm>
          <a:prstGeom prst="rect">
            <a:avLst/>
          </a:prstGeom>
          <a:noFill/>
        </p:spPr>
        <p:txBody>
          <a:bodyPr wrap="square">
            <a:spAutoFit/>
          </a:bodyPr>
          <a:lstStyle/>
          <a:p>
            <a:r>
              <a:rPr lang="es-EC" sz="800" i="1" dirty="0">
                <a:effectLst/>
                <a:latin typeface="Arial" panose="020B0604020202020204" pitchFamily="34" charset="0"/>
                <a:ea typeface="Calibri" panose="020F0502020204030204" pitchFamily="34" charset="0"/>
              </a:rPr>
              <a:t>Tabla 3: Parámetros del modelo cinético de pseudo segundo-orden</a:t>
            </a:r>
            <a:endParaRPr lang="es-EC" sz="800" dirty="0"/>
          </a:p>
        </p:txBody>
      </p:sp>
      <p:sp>
        <p:nvSpPr>
          <p:cNvPr id="23" name="CuadroTexto 22">
            <a:extLst>
              <a:ext uri="{FF2B5EF4-FFF2-40B4-BE49-F238E27FC236}">
                <a16:creationId xmlns:a16="http://schemas.microsoft.com/office/drawing/2014/main" id="{250EB3FD-FCC4-4466-8966-F8CB95CD598D}"/>
              </a:ext>
            </a:extLst>
          </p:cNvPr>
          <p:cNvSpPr txBox="1"/>
          <p:nvPr/>
        </p:nvSpPr>
        <p:spPr>
          <a:xfrm>
            <a:off x="4605258" y="4110849"/>
            <a:ext cx="2981481" cy="369332"/>
          </a:xfrm>
          <a:prstGeom prst="rect">
            <a:avLst/>
          </a:prstGeom>
          <a:noFill/>
        </p:spPr>
        <p:txBody>
          <a:bodyPr wrap="square">
            <a:spAutoFit/>
          </a:bodyPr>
          <a:lstStyle/>
          <a:p>
            <a:r>
              <a:rPr lang="es-EC" sz="800" i="1" dirty="0">
                <a:effectLst/>
                <a:latin typeface="Arial" panose="020B0604020202020204" pitchFamily="34" charset="0"/>
                <a:ea typeface="Calibri" panose="020F0502020204030204" pitchFamily="34" charset="0"/>
              </a:rPr>
              <a:t>Tabla 4: Constantes de los modelos </a:t>
            </a:r>
            <a:r>
              <a:rPr lang="es-EC" sz="800" i="1" dirty="0" err="1">
                <a:effectLst/>
                <a:latin typeface="Arial" panose="020B0604020202020204" pitchFamily="34" charset="0"/>
                <a:ea typeface="Calibri" panose="020F0502020204030204" pitchFamily="34" charset="0"/>
              </a:rPr>
              <a:t>Freundlich</a:t>
            </a:r>
            <a:r>
              <a:rPr lang="es-EC" sz="800" i="1" dirty="0">
                <a:effectLst/>
                <a:latin typeface="Arial" panose="020B0604020202020204" pitchFamily="34" charset="0"/>
                <a:ea typeface="Calibri" panose="020F0502020204030204" pitchFamily="34" charset="0"/>
              </a:rPr>
              <a:t> y Langmuir</a:t>
            </a:r>
            <a:r>
              <a:rPr lang="es-EC" sz="1800" i="1" dirty="0">
                <a:effectLst/>
                <a:latin typeface="Arial" panose="020B0604020202020204" pitchFamily="34" charset="0"/>
                <a:ea typeface="Calibri" panose="020F0502020204030204" pitchFamily="34" charset="0"/>
              </a:rPr>
              <a:t>.</a:t>
            </a:r>
            <a:endParaRPr lang="es-EC" dirty="0"/>
          </a:p>
        </p:txBody>
      </p:sp>
      <p:sp>
        <p:nvSpPr>
          <p:cNvPr id="25" name="CuadroTexto 24">
            <a:extLst>
              <a:ext uri="{FF2B5EF4-FFF2-40B4-BE49-F238E27FC236}">
                <a16:creationId xmlns:a16="http://schemas.microsoft.com/office/drawing/2014/main" id="{019FA256-1355-4881-ABD2-497E251D1E7A}"/>
              </a:ext>
            </a:extLst>
          </p:cNvPr>
          <p:cNvSpPr txBox="1"/>
          <p:nvPr/>
        </p:nvSpPr>
        <p:spPr>
          <a:xfrm>
            <a:off x="1658258" y="4126872"/>
            <a:ext cx="1553629" cy="215444"/>
          </a:xfrm>
          <a:prstGeom prst="rect">
            <a:avLst/>
          </a:prstGeom>
          <a:noFill/>
        </p:spPr>
        <p:txBody>
          <a:bodyPr wrap="square">
            <a:spAutoFit/>
          </a:bodyPr>
          <a:lstStyle/>
          <a:p>
            <a:r>
              <a:rPr lang="es-EC" sz="800" i="1" dirty="0">
                <a:latin typeface="Arial" panose="020B0604020202020204" pitchFamily="34" charset="0"/>
                <a:ea typeface="Calibri" panose="020F0502020204030204" pitchFamily="34" charset="0"/>
              </a:rPr>
              <a:t>V</a:t>
            </a:r>
            <a:r>
              <a:rPr lang="es-EC" sz="800" i="1" dirty="0">
                <a:effectLst/>
                <a:latin typeface="Arial" panose="020B0604020202020204" pitchFamily="34" charset="0"/>
                <a:ea typeface="Calibri" panose="020F0502020204030204" pitchFamily="34" charset="0"/>
              </a:rPr>
              <a:t>erificación del modelo</a:t>
            </a:r>
            <a:endParaRPr lang="es-EC" sz="800" dirty="0"/>
          </a:p>
        </p:txBody>
      </p:sp>
    </p:spTree>
    <p:extLst>
      <p:ext uri="{BB962C8B-B14F-4D97-AF65-F5344CB8AC3E}">
        <p14:creationId xmlns:p14="http://schemas.microsoft.com/office/powerpoint/2010/main" val="194430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5CE1A80-AB46-4FD0-B668-7758FA749FE5}"/>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19" name="CuadroTexto 51">
            <a:extLst>
              <a:ext uri="{FF2B5EF4-FFF2-40B4-BE49-F238E27FC236}">
                <a16:creationId xmlns:a16="http://schemas.microsoft.com/office/drawing/2014/main" id="{B4AC570C-FB4E-4882-A76C-B2DC209659FD}"/>
              </a:ext>
            </a:extLst>
          </p:cNvPr>
          <p:cNvSpPr txBox="1"/>
          <p:nvPr/>
        </p:nvSpPr>
        <p:spPr>
          <a:xfrm>
            <a:off x="-121106" y="517336"/>
            <a:ext cx="11332445" cy="612412"/>
          </a:xfrm>
          <a:prstGeom prst="rect">
            <a:avLst/>
          </a:prstGeom>
          <a:noFill/>
        </p:spPr>
        <p:txBody>
          <a:bodyPr wrap="square" rtlCol="0">
            <a:spAutoFit/>
          </a:bodyPr>
          <a:lstStyle/>
          <a:p>
            <a:pPr>
              <a:lnSpc>
                <a:spcPct val="200000"/>
              </a:lnSpc>
              <a:spcBef>
                <a:spcPts val="200"/>
              </a:spcBef>
            </a:pPr>
            <a:r>
              <a:rPr lang="es-MX"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Síntesis de Nanopartículas Multicomponente en Prototipo de Campo</a:t>
            </a:r>
            <a:endParaRPr lang="es-EC"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5" name="Tabla 24">
            <a:extLst>
              <a:ext uri="{FF2B5EF4-FFF2-40B4-BE49-F238E27FC236}">
                <a16:creationId xmlns:a16="http://schemas.microsoft.com/office/drawing/2014/main" id="{36A5517C-F43F-41B8-BAB7-A540771F6123}"/>
              </a:ext>
            </a:extLst>
          </p:cNvPr>
          <p:cNvGraphicFramePr>
            <a:graphicFrameLocks noGrp="1"/>
          </p:cNvGraphicFramePr>
          <p:nvPr>
            <p:extLst>
              <p:ext uri="{D42A27DB-BD31-4B8C-83A1-F6EECF244321}">
                <p14:modId xmlns:p14="http://schemas.microsoft.com/office/powerpoint/2010/main" val="3547001933"/>
              </p:ext>
            </p:extLst>
          </p:nvPr>
        </p:nvGraphicFramePr>
        <p:xfrm>
          <a:off x="289975" y="2330264"/>
          <a:ext cx="5454015" cy="2618105"/>
        </p:xfrm>
        <a:graphic>
          <a:graphicData uri="http://schemas.openxmlformats.org/drawingml/2006/table">
            <a:tbl>
              <a:tblPr firstRow="1" firstCol="1">
                <a:tableStyleId>{5C22544A-7EE6-4342-B048-85BDC9FD1C3A}</a:tableStyleId>
              </a:tblPr>
              <a:tblGrid>
                <a:gridCol w="1818005">
                  <a:extLst>
                    <a:ext uri="{9D8B030D-6E8A-4147-A177-3AD203B41FA5}">
                      <a16:colId xmlns:a16="http://schemas.microsoft.com/office/drawing/2014/main" val="2352544524"/>
                    </a:ext>
                  </a:extLst>
                </a:gridCol>
                <a:gridCol w="908685">
                  <a:extLst>
                    <a:ext uri="{9D8B030D-6E8A-4147-A177-3AD203B41FA5}">
                      <a16:colId xmlns:a16="http://schemas.microsoft.com/office/drawing/2014/main" val="1808223877"/>
                    </a:ext>
                  </a:extLst>
                </a:gridCol>
                <a:gridCol w="909320">
                  <a:extLst>
                    <a:ext uri="{9D8B030D-6E8A-4147-A177-3AD203B41FA5}">
                      <a16:colId xmlns:a16="http://schemas.microsoft.com/office/drawing/2014/main" val="3452674935"/>
                    </a:ext>
                  </a:extLst>
                </a:gridCol>
                <a:gridCol w="908685">
                  <a:extLst>
                    <a:ext uri="{9D8B030D-6E8A-4147-A177-3AD203B41FA5}">
                      <a16:colId xmlns:a16="http://schemas.microsoft.com/office/drawing/2014/main" val="2318748012"/>
                    </a:ext>
                  </a:extLst>
                </a:gridCol>
                <a:gridCol w="909320">
                  <a:extLst>
                    <a:ext uri="{9D8B030D-6E8A-4147-A177-3AD203B41FA5}">
                      <a16:colId xmlns:a16="http://schemas.microsoft.com/office/drawing/2014/main" val="519793725"/>
                    </a:ext>
                  </a:extLst>
                </a:gridCol>
              </a:tblGrid>
              <a:tr h="366395">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pPr>
                      <a:r>
                        <a:rPr lang="es-EC" sz="1200" dirty="0" err="1">
                          <a:effectLst/>
                        </a:rPr>
                        <a:t>NPs</a:t>
                      </a:r>
                      <a:r>
                        <a:rPr lang="es-EC" sz="1200" dirty="0">
                          <a:effectLst/>
                        </a:rPr>
                        <a:t> en laboratorio (protocolo original)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lnSpc>
                          <a:spcPct val="200000"/>
                        </a:lnSpc>
                      </a:pPr>
                      <a:r>
                        <a:rPr lang="es-EC" sz="1200">
                          <a:effectLst/>
                        </a:rPr>
                        <a:t>NPs en prototipo (aplicación real)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2079868185"/>
                  </a:ext>
                </a:extLst>
              </a:tr>
              <a:tr h="193040">
                <a:tc>
                  <a:txBody>
                    <a:bodyPr/>
                    <a:lstStyle/>
                    <a:p>
                      <a:pPr algn="ctr">
                        <a:lnSpc>
                          <a:spcPct val="200000"/>
                        </a:lnSpc>
                      </a:pPr>
                      <a:r>
                        <a:rPr lang="es-EC" sz="1200">
                          <a:effectLst/>
                        </a:rPr>
                        <a:t>Volumen (L)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0,120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200,00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223940"/>
                  </a:ext>
                </a:extLst>
              </a:tr>
              <a:tr h="182880">
                <a:tc>
                  <a:txBody>
                    <a:bodyPr/>
                    <a:lstStyle/>
                    <a:p>
                      <a:pPr algn="ctr">
                        <a:lnSpc>
                          <a:spcPct val="200000"/>
                        </a:lnSpc>
                      </a:pPr>
                      <a:r>
                        <a:rPr lang="es-ES_tradnl" sz="1200">
                          <a:effectLst/>
                        </a:rPr>
                        <a:t>Sulfato de sodio (g)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0,10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555199"/>
                  </a:ext>
                </a:extLst>
              </a:tr>
              <a:tr h="182880">
                <a:tc>
                  <a:txBody>
                    <a:bodyPr/>
                    <a:lstStyle/>
                    <a:p>
                      <a:pPr algn="ctr">
                        <a:lnSpc>
                          <a:spcPct val="200000"/>
                        </a:lnSpc>
                      </a:pPr>
                      <a:r>
                        <a:rPr lang="es-ES_tradnl" sz="1200">
                          <a:effectLst/>
                        </a:rPr>
                        <a:t>Cloruro férrico (g)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0,27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27,00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7435828"/>
                  </a:ext>
                </a:extLst>
              </a:tr>
              <a:tr h="366395">
                <a:tc>
                  <a:txBody>
                    <a:bodyPr/>
                    <a:lstStyle/>
                    <a:p>
                      <a:pPr algn="ctr">
                        <a:lnSpc>
                          <a:spcPct val="200000"/>
                        </a:lnSpc>
                      </a:pPr>
                      <a:r>
                        <a:rPr lang="es-ES_tradnl" sz="1200">
                          <a:effectLst/>
                        </a:rPr>
                        <a:t>Borohidruro de sodio (g)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1,815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dirty="0">
                          <a:solidFill>
                            <a:srgbClr val="FF0000"/>
                          </a:solidFill>
                          <a:effectLst/>
                        </a:rPr>
                        <a:t>190,57</a:t>
                      </a:r>
                      <a:endParaRPr lang="es-EC"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8126647"/>
                  </a:ext>
                </a:extLst>
              </a:tr>
              <a:tr h="182880">
                <a:tc>
                  <a:txBody>
                    <a:bodyPr/>
                    <a:lstStyle/>
                    <a:p>
                      <a:pPr algn="ctr">
                        <a:lnSpc>
                          <a:spcPct val="200000"/>
                        </a:lnSpc>
                      </a:pPr>
                      <a:r>
                        <a:rPr lang="es-EC" sz="1200">
                          <a:effectLst/>
                        </a:rPr>
                        <a:t>Sulfito de sodio (g)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dirty="0">
                          <a:solidFill>
                            <a:srgbClr val="FF0000"/>
                          </a:solidFill>
                          <a:effectLst/>
                        </a:rPr>
                        <a:t>42,00</a:t>
                      </a:r>
                      <a:endParaRPr lang="es-EC"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1846849"/>
                  </a:ext>
                </a:extLst>
              </a:tr>
              <a:tr h="182880">
                <a:tc>
                  <a:txBody>
                    <a:bodyPr/>
                    <a:lstStyle/>
                    <a:p>
                      <a:pPr algn="ctr">
                        <a:lnSpc>
                          <a:spcPct val="200000"/>
                        </a:lnSpc>
                      </a:pPr>
                      <a:r>
                        <a:rPr lang="es-EC" sz="12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5min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dirty="0">
                          <a:solidFill>
                            <a:srgbClr val="FF0000"/>
                          </a:solidFill>
                          <a:effectLst/>
                        </a:rPr>
                        <a:t>15min</a:t>
                      </a:r>
                      <a:endParaRPr lang="es-EC"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7876498"/>
                  </a:ext>
                </a:extLst>
              </a:tr>
            </a:tbl>
          </a:graphicData>
        </a:graphic>
      </p:graphicFrame>
      <p:pic>
        <p:nvPicPr>
          <p:cNvPr id="26" name="Imagen 25">
            <a:extLst>
              <a:ext uri="{FF2B5EF4-FFF2-40B4-BE49-F238E27FC236}">
                <a16:creationId xmlns:a16="http://schemas.microsoft.com/office/drawing/2014/main" id="{6D901228-ADA3-49BF-A6FE-1D5E02459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6575" y="2148019"/>
            <a:ext cx="5505450" cy="2800350"/>
          </a:xfrm>
          <a:prstGeom prst="rect">
            <a:avLst/>
          </a:prstGeom>
          <a:noFill/>
          <a:ln>
            <a:noFill/>
          </a:ln>
        </p:spPr>
      </p:pic>
      <p:sp>
        <p:nvSpPr>
          <p:cNvPr id="42" name="CuadroTexto 41">
            <a:extLst>
              <a:ext uri="{FF2B5EF4-FFF2-40B4-BE49-F238E27FC236}">
                <a16:creationId xmlns:a16="http://schemas.microsoft.com/office/drawing/2014/main" id="{AD67BF1D-64F0-4DDC-9982-B1B9951C6260}"/>
              </a:ext>
            </a:extLst>
          </p:cNvPr>
          <p:cNvSpPr txBox="1"/>
          <p:nvPr/>
        </p:nvSpPr>
        <p:spPr>
          <a:xfrm>
            <a:off x="8689895" y="4948369"/>
            <a:ext cx="2932292" cy="215444"/>
          </a:xfrm>
          <a:prstGeom prst="rect">
            <a:avLst/>
          </a:prstGeom>
          <a:noFill/>
        </p:spPr>
        <p:txBody>
          <a:bodyPr wrap="square" rtlCol="0">
            <a:spAutoFit/>
          </a:bodyPr>
          <a:lstStyle/>
          <a:p>
            <a:r>
              <a:rPr lang="es-MX" sz="800" dirty="0"/>
              <a:t>Fuente propia</a:t>
            </a:r>
            <a:endParaRPr lang="es-EC" sz="800" dirty="0"/>
          </a:p>
        </p:txBody>
      </p:sp>
      <p:sp>
        <p:nvSpPr>
          <p:cNvPr id="12" name="CuadroTexto 11">
            <a:extLst>
              <a:ext uri="{FF2B5EF4-FFF2-40B4-BE49-F238E27FC236}">
                <a16:creationId xmlns:a16="http://schemas.microsoft.com/office/drawing/2014/main" id="{3FB69A2A-000A-4EA7-A483-792D36E67681}"/>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15</a:t>
            </a:r>
          </a:p>
        </p:txBody>
      </p:sp>
      <p:sp>
        <p:nvSpPr>
          <p:cNvPr id="13" name="CuadroTexto 12">
            <a:extLst>
              <a:ext uri="{FF2B5EF4-FFF2-40B4-BE49-F238E27FC236}">
                <a16:creationId xmlns:a16="http://schemas.microsoft.com/office/drawing/2014/main" id="{7E293C56-1E89-49CE-9BA9-8B1B377CA72C}"/>
              </a:ext>
            </a:extLst>
          </p:cNvPr>
          <p:cNvSpPr txBox="1"/>
          <p:nvPr/>
        </p:nvSpPr>
        <p:spPr>
          <a:xfrm>
            <a:off x="276719" y="2147940"/>
            <a:ext cx="6190342" cy="215444"/>
          </a:xfrm>
          <a:prstGeom prst="rect">
            <a:avLst/>
          </a:prstGeom>
          <a:noFill/>
        </p:spPr>
        <p:txBody>
          <a:bodyPr wrap="square">
            <a:spAutoFit/>
          </a:bodyPr>
          <a:lstStyle/>
          <a:p>
            <a:r>
              <a:rPr lang="es-EC" sz="800" i="1" dirty="0">
                <a:effectLst/>
                <a:latin typeface="Arial" panose="020B0604020202020204" pitchFamily="34" charset="0"/>
                <a:ea typeface="Calibri" panose="020F0502020204030204" pitchFamily="34" charset="0"/>
              </a:rPr>
              <a:t>Tabla 5: Reactivos usados en síntesis de nanopartículas en prototipo de campo</a:t>
            </a:r>
            <a:endParaRPr lang="es-EC" sz="800" dirty="0"/>
          </a:p>
        </p:txBody>
      </p:sp>
      <p:sp>
        <p:nvSpPr>
          <p:cNvPr id="15" name="CuadroTexto 14">
            <a:extLst>
              <a:ext uri="{FF2B5EF4-FFF2-40B4-BE49-F238E27FC236}">
                <a16:creationId xmlns:a16="http://schemas.microsoft.com/office/drawing/2014/main" id="{4BD60AC7-7695-425C-AAD8-31D4114C1018}"/>
              </a:ext>
            </a:extLst>
          </p:cNvPr>
          <p:cNvSpPr txBox="1"/>
          <p:nvPr/>
        </p:nvSpPr>
        <p:spPr>
          <a:xfrm>
            <a:off x="7849982" y="1932496"/>
            <a:ext cx="6190342" cy="215444"/>
          </a:xfrm>
          <a:prstGeom prst="rect">
            <a:avLst/>
          </a:prstGeom>
          <a:noFill/>
        </p:spPr>
        <p:txBody>
          <a:bodyPr wrap="square">
            <a:spAutoFit/>
          </a:bodyPr>
          <a:lstStyle/>
          <a:p>
            <a:r>
              <a:rPr lang="es-EC" sz="800" i="1" dirty="0">
                <a:latin typeface="Arial" panose="020B0604020202020204" pitchFamily="34" charset="0"/>
                <a:ea typeface="Calibri" panose="020F0502020204030204" pitchFamily="34" charset="0"/>
              </a:rPr>
              <a:t>V</a:t>
            </a:r>
            <a:r>
              <a:rPr lang="es-EC" sz="800" i="1" dirty="0">
                <a:effectLst/>
                <a:latin typeface="Arial" panose="020B0604020202020204" pitchFamily="34" charset="0"/>
                <a:ea typeface="Calibri" panose="020F0502020204030204" pitchFamily="34" charset="0"/>
              </a:rPr>
              <a:t>erificación visual de formación de nanopartículas </a:t>
            </a:r>
            <a:endParaRPr lang="es-EC" sz="800" dirty="0"/>
          </a:p>
        </p:txBody>
      </p:sp>
      <p:sp>
        <p:nvSpPr>
          <p:cNvPr id="17" name="CuadroTexto 16">
            <a:extLst>
              <a:ext uri="{FF2B5EF4-FFF2-40B4-BE49-F238E27FC236}">
                <a16:creationId xmlns:a16="http://schemas.microsoft.com/office/drawing/2014/main" id="{90693E54-A492-48DD-9373-6F0FBD68C899}"/>
              </a:ext>
            </a:extLst>
          </p:cNvPr>
          <p:cNvSpPr txBox="1"/>
          <p:nvPr/>
        </p:nvSpPr>
        <p:spPr>
          <a:xfrm>
            <a:off x="452278" y="6340664"/>
            <a:ext cx="7162800" cy="461665"/>
          </a:xfrm>
          <a:prstGeom prst="rect">
            <a:avLst/>
          </a:prstGeom>
          <a:noFill/>
        </p:spPr>
        <p:txBody>
          <a:bodyPr wrap="square">
            <a:spAutoFit/>
          </a:bodyPr>
          <a:lstStyle/>
          <a:p>
            <a:r>
              <a:rPr lang="es-EC" sz="800" dirty="0" err="1">
                <a:solidFill>
                  <a:srgbClr val="000000"/>
                </a:solidFill>
                <a:effectLst/>
                <a:latin typeface="Arial" panose="020B0604020202020204" pitchFamily="34" charset="0"/>
                <a:ea typeface="Calibri" panose="020F0502020204030204" pitchFamily="34" charset="0"/>
              </a:rPr>
              <a:t>Llumiquinga</a:t>
            </a:r>
            <a:r>
              <a:rPr lang="es-EC" sz="800" dirty="0">
                <a:solidFill>
                  <a:srgbClr val="000000"/>
                </a:solidFill>
                <a:effectLst/>
                <a:latin typeface="Arial" panose="020B0604020202020204" pitchFamily="34" charset="0"/>
                <a:ea typeface="Calibri" panose="020F0502020204030204" pitchFamily="34" charset="0"/>
              </a:rPr>
              <a:t> (2018)</a:t>
            </a:r>
          </a:p>
          <a:p>
            <a:r>
              <a:rPr lang="es-EC" sz="800" dirty="0"/>
              <a:t>Kim et al. (2011)</a:t>
            </a:r>
          </a:p>
          <a:p>
            <a:r>
              <a:rPr lang="es-EC" sz="800" dirty="0" err="1"/>
              <a:t>Vasarevičius</a:t>
            </a:r>
            <a:r>
              <a:rPr lang="es-EC" sz="800" dirty="0"/>
              <a:t> et al. (2020)</a:t>
            </a:r>
          </a:p>
        </p:txBody>
      </p:sp>
    </p:spTree>
    <p:extLst>
      <p:ext uri="{BB962C8B-B14F-4D97-AF65-F5344CB8AC3E}">
        <p14:creationId xmlns:p14="http://schemas.microsoft.com/office/powerpoint/2010/main" val="3651481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8" name="CuadroTexto 7">
            <a:extLst>
              <a:ext uri="{FF2B5EF4-FFF2-40B4-BE49-F238E27FC236}">
                <a16:creationId xmlns:a16="http://schemas.microsoft.com/office/drawing/2014/main" id="{15ECE42D-6AE3-4F90-9D17-CEDD23DFC3B7}"/>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16</a:t>
            </a:r>
          </a:p>
        </p:txBody>
      </p:sp>
      <p:pic>
        <p:nvPicPr>
          <p:cNvPr id="16" name="Imagen 15">
            <a:extLst>
              <a:ext uri="{FF2B5EF4-FFF2-40B4-BE49-F238E27FC236}">
                <a16:creationId xmlns:a16="http://schemas.microsoft.com/office/drawing/2014/main" id="{51604063-5164-44EC-96BE-825997F5E5D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5328" y="1222392"/>
            <a:ext cx="3476625" cy="2657475"/>
          </a:xfrm>
          <a:prstGeom prst="rect">
            <a:avLst/>
          </a:prstGeom>
          <a:noFill/>
          <a:ln>
            <a:noFill/>
          </a:ln>
        </p:spPr>
      </p:pic>
      <p:pic>
        <p:nvPicPr>
          <p:cNvPr id="17" name="Imagen 16">
            <a:extLst>
              <a:ext uri="{FF2B5EF4-FFF2-40B4-BE49-F238E27FC236}">
                <a16:creationId xmlns:a16="http://schemas.microsoft.com/office/drawing/2014/main" id="{F901546A-D364-427B-BF25-5A4EE9BDC8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0669" y="1566746"/>
            <a:ext cx="4981575" cy="4371975"/>
          </a:xfrm>
          <a:prstGeom prst="rect">
            <a:avLst/>
          </a:prstGeom>
          <a:noFill/>
          <a:ln>
            <a:noFill/>
          </a:ln>
        </p:spPr>
      </p:pic>
      <p:sp>
        <p:nvSpPr>
          <p:cNvPr id="2" name="Rectángulo 1">
            <a:extLst>
              <a:ext uri="{FF2B5EF4-FFF2-40B4-BE49-F238E27FC236}">
                <a16:creationId xmlns:a16="http://schemas.microsoft.com/office/drawing/2014/main" id="{D5B942D9-A682-42AC-B1F9-E8CDC1FE54D3}"/>
              </a:ext>
            </a:extLst>
          </p:cNvPr>
          <p:cNvSpPr/>
          <p:nvPr/>
        </p:nvSpPr>
        <p:spPr>
          <a:xfrm>
            <a:off x="591387" y="1198335"/>
            <a:ext cx="3476625" cy="2632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Dispersión de luz dinámica DLS</a:t>
            </a:r>
            <a:endParaRPr lang="es-EC" sz="1200" dirty="0"/>
          </a:p>
        </p:txBody>
      </p:sp>
      <p:sp>
        <p:nvSpPr>
          <p:cNvPr id="18" name="CuadroTexto 17">
            <a:extLst>
              <a:ext uri="{FF2B5EF4-FFF2-40B4-BE49-F238E27FC236}">
                <a16:creationId xmlns:a16="http://schemas.microsoft.com/office/drawing/2014/main" id="{A7CE98B9-59F3-429B-AD77-BA4E99E4C13D}"/>
              </a:ext>
            </a:extLst>
          </p:cNvPr>
          <p:cNvSpPr txBox="1"/>
          <p:nvPr/>
        </p:nvSpPr>
        <p:spPr>
          <a:xfrm>
            <a:off x="333933" y="3815669"/>
            <a:ext cx="3689690" cy="646331"/>
          </a:xfrm>
          <a:prstGeom prst="rect">
            <a:avLst/>
          </a:prstGeom>
          <a:noFill/>
        </p:spPr>
        <p:txBody>
          <a:bodyPr wrap="square">
            <a:spAutoFit/>
          </a:bodyPr>
          <a:lstStyle/>
          <a:p>
            <a:pPr marL="285750" indent="-285750">
              <a:buFont typeface="Arial" panose="020B0604020202020204" pitchFamily="34" charset="0"/>
              <a:buChar char="•"/>
            </a:pPr>
            <a:r>
              <a:rPr lang="es-ES" dirty="0">
                <a:solidFill>
                  <a:srgbClr val="000000"/>
                </a:solidFill>
                <a:latin typeface="Arial" panose="020B0604020202020204" pitchFamily="34" charset="0"/>
                <a:ea typeface="Times New Roman" panose="02020603050405020304" pitchFamily="18" charset="0"/>
              </a:rPr>
              <a:t>U</a:t>
            </a:r>
            <a:r>
              <a:rPr lang="es-ES" sz="1800" dirty="0">
                <a:solidFill>
                  <a:srgbClr val="000000"/>
                </a:solidFill>
                <a:effectLst/>
                <a:latin typeface="Arial" panose="020B0604020202020204" pitchFamily="34" charset="0"/>
                <a:ea typeface="Times New Roman" panose="02020603050405020304" pitchFamily="18" charset="0"/>
              </a:rPr>
              <a:t>so de agua de lluvia sin filtrar</a:t>
            </a:r>
          </a:p>
          <a:p>
            <a:pPr marL="285750" indent="-285750">
              <a:buFont typeface="Arial" panose="020B0604020202020204" pitchFamily="34" charset="0"/>
              <a:buChar char="•"/>
            </a:pPr>
            <a:r>
              <a:rPr lang="es-ES" dirty="0">
                <a:solidFill>
                  <a:srgbClr val="000000"/>
                </a:solidFill>
                <a:latin typeface="Arial" panose="020B0604020202020204" pitchFamily="34" charset="0"/>
                <a:ea typeface="Times New Roman" panose="02020603050405020304" pitchFamily="18" charset="0"/>
              </a:rPr>
              <a:t>N</a:t>
            </a:r>
            <a:r>
              <a:rPr lang="es-ES" sz="1800" dirty="0">
                <a:solidFill>
                  <a:srgbClr val="000000"/>
                </a:solidFill>
                <a:effectLst/>
                <a:latin typeface="Arial" panose="020B0604020202020204" pitchFamily="34" charset="0"/>
                <a:ea typeface="Times New Roman" panose="02020603050405020304" pitchFamily="18" charset="0"/>
              </a:rPr>
              <a:t>o se usaron estabilizantes </a:t>
            </a:r>
            <a:endParaRPr lang="es-EC" dirty="0"/>
          </a:p>
        </p:txBody>
      </p:sp>
      <p:sp>
        <p:nvSpPr>
          <p:cNvPr id="20" name="CuadroTexto 19">
            <a:extLst>
              <a:ext uri="{FF2B5EF4-FFF2-40B4-BE49-F238E27FC236}">
                <a16:creationId xmlns:a16="http://schemas.microsoft.com/office/drawing/2014/main" id="{C98167A6-F7D1-4451-8BCB-F5153DBF030A}"/>
              </a:ext>
            </a:extLst>
          </p:cNvPr>
          <p:cNvSpPr txBox="1"/>
          <p:nvPr/>
        </p:nvSpPr>
        <p:spPr>
          <a:xfrm>
            <a:off x="9021170" y="1566746"/>
            <a:ext cx="3383661" cy="1200329"/>
          </a:xfrm>
          <a:prstGeom prst="rect">
            <a:avLst/>
          </a:prstGeom>
          <a:noFill/>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ea typeface="Times New Roman" panose="02020603050405020304" pitchFamily="18" charset="0"/>
              </a:rPr>
              <a:t>H</a:t>
            </a:r>
            <a:r>
              <a:rPr lang="es-ES" sz="1800" dirty="0">
                <a:effectLst/>
                <a:latin typeface="Arial" panose="020B0604020202020204" pitchFamily="34" charset="0"/>
                <a:ea typeface="Times New Roman" panose="02020603050405020304" pitchFamily="18" charset="0"/>
              </a:rPr>
              <a:t>omogeneidad en forma y tamaño</a:t>
            </a:r>
          </a:p>
          <a:p>
            <a:pPr marL="285750" indent="-285750">
              <a:buFont typeface="Arial" panose="020B0604020202020204" pitchFamily="34" charset="0"/>
              <a:buChar char="•"/>
            </a:pPr>
            <a:r>
              <a:rPr lang="es-ES" sz="1800" dirty="0">
                <a:effectLst/>
                <a:latin typeface="Arial" panose="020B0604020202020204" pitchFamily="34" charset="0"/>
                <a:ea typeface="Times New Roman" panose="02020603050405020304" pitchFamily="18" charset="0"/>
              </a:rPr>
              <a:t>Rugosidades</a:t>
            </a:r>
            <a:endParaRPr lang="es-ES" dirty="0">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s-ES" dirty="0">
                <a:latin typeface="Arial" panose="020B0604020202020204" pitchFamily="34" charset="0"/>
                <a:ea typeface="Times New Roman" panose="02020603050405020304" pitchFamily="18" charset="0"/>
              </a:rPr>
              <a:t>R</a:t>
            </a:r>
            <a:r>
              <a:rPr lang="es-ES" sz="1800" dirty="0">
                <a:effectLst/>
                <a:latin typeface="Arial" panose="020B0604020202020204" pitchFamily="34" charset="0"/>
                <a:ea typeface="Times New Roman" panose="02020603050405020304" pitchFamily="18" charset="0"/>
              </a:rPr>
              <a:t>esiduos de la síntesis </a:t>
            </a:r>
            <a:endParaRPr lang="es-EC" dirty="0"/>
          </a:p>
        </p:txBody>
      </p:sp>
      <p:sp>
        <p:nvSpPr>
          <p:cNvPr id="22" name="CuadroTexto 21">
            <a:extLst>
              <a:ext uri="{FF2B5EF4-FFF2-40B4-BE49-F238E27FC236}">
                <a16:creationId xmlns:a16="http://schemas.microsoft.com/office/drawing/2014/main" id="{D2C288A7-04F2-492D-9970-B0D69F2984DA}"/>
              </a:ext>
            </a:extLst>
          </p:cNvPr>
          <p:cNvSpPr txBox="1"/>
          <p:nvPr/>
        </p:nvSpPr>
        <p:spPr>
          <a:xfrm>
            <a:off x="5067797" y="1034962"/>
            <a:ext cx="2056405" cy="566950"/>
          </a:xfrm>
          <a:prstGeom prst="rect">
            <a:avLst/>
          </a:prstGeom>
          <a:noFill/>
        </p:spPr>
        <p:txBody>
          <a:bodyPr wrap="square">
            <a:spAutoFit/>
          </a:bodyPr>
          <a:lstStyle/>
          <a:p>
            <a:pPr>
              <a:lnSpc>
                <a:spcPct val="200000"/>
              </a:lnSpc>
            </a:pPr>
            <a:r>
              <a:rPr lang="es-EC" sz="800" i="1" dirty="0">
                <a:effectLst/>
                <a:latin typeface="Arial" panose="020B0604020202020204" pitchFamily="34" charset="0"/>
                <a:ea typeface="Calibri" panose="020F0502020204030204" pitchFamily="34" charset="0"/>
                <a:cs typeface="Times New Roman" panose="02020603050405020304" pitchFamily="18" charset="0"/>
              </a:rPr>
              <a:t>a) Imágenes SEM y b) imágenes TEM</a:t>
            </a:r>
            <a:r>
              <a:rPr lang="es-EC" sz="1800" i="1" dirty="0">
                <a:effectLst/>
                <a:latin typeface="Arial" panose="020B0604020202020204" pitchFamily="34" charset="0"/>
                <a:ea typeface="Calibri" panose="020F0502020204030204" pitchFamily="34" charset="0"/>
                <a:cs typeface="Times New Roman" panose="02020603050405020304" pitchFamily="18"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CA281053-065A-47DF-8838-8BBC24C863C5}"/>
              </a:ext>
            </a:extLst>
          </p:cNvPr>
          <p:cNvSpPr txBox="1"/>
          <p:nvPr/>
        </p:nvSpPr>
        <p:spPr>
          <a:xfrm>
            <a:off x="452278" y="489466"/>
            <a:ext cx="6212114" cy="369332"/>
          </a:xfrm>
          <a:prstGeom prst="rect">
            <a:avLst/>
          </a:prstGeom>
          <a:noFill/>
        </p:spPr>
        <p:txBody>
          <a:bodyPr wrap="square">
            <a:spAutoFit/>
          </a:bodyPr>
          <a:lstStyle/>
          <a:p>
            <a:r>
              <a:rPr lang="es-EC" sz="1800" b="1" dirty="0">
                <a:solidFill>
                  <a:srgbClr val="000000"/>
                </a:solidFill>
                <a:effectLst/>
                <a:latin typeface="Arial" panose="020B0604020202020204" pitchFamily="34" charset="0"/>
                <a:ea typeface="Calibri" panose="020F0502020204030204" pitchFamily="34" charset="0"/>
              </a:rPr>
              <a:t>Caracterización de las nanopartículas </a:t>
            </a:r>
            <a:endParaRPr lang="es-EC" b="1" dirty="0"/>
          </a:p>
        </p:txBody>
      </p:sp>
      <p:sp>
        <p:nvSpPr>
          <p:cNvPr id="14" name="CuadroTexto 13">
            <a:extLst>
              <a:ext uri="{FF2B5EF4-FFF2-40B4-BE49-F238E27FC236}">
                <a16:creationId xmlns:a16="http://schemas.microsoft.com/office/drawing/2014/main" id="{C63E3062-DE76-44B3-9C47-6599664A7C43}"/>
              </a:ext>
            </a:extLst>
          </p:cNvPr>
          <p:cNvSpPr txBox="1"/>
          <p:nvPr/>
        </p:nvSpPr>
        <p:spPr>
          <a:xfrm>
            <a:off x="427630" y="6493391"/>
            <a:ext cx="7162800" cy="338554"/>
          </a:xfrm>
          <a:prstGeom prst="rect">
            <a:avLst/>
          </a:prstGeom>
          <a:noFill/>
        </p:spPr>
        <p:txBody>
          <a:bodyPr wrap="square">
            <a:spAutoFit/>
          </a:bodyPr>
          <a:lstStyle/>
          <a:p>
            <a:r>
              <a:rPr lang="es-EC" sz="800" dirty="0" err="1">
                <a:solidFill>
                  <a:srgbClr val="000000"/>
                </a:solidFill>
                <a:effectLst/>
                <a:latin typeface="Arial" panose="020B0604020202020204" pitchFamily="34" charset="0"/>
                <a:ea typeface="Calibri" panose="020F0502020204030204" pitchFamily="34" charset="0"/>
              </a:rPr>
              <a:t>Llumiquinga</a:t>
            </a:r>
            <a:r>
              <a:rPr lang="es-EC" sz="800" dirty="0">
                <a:solidFill>
                  <a:srgbClr val="000000"/>
                </a:solidFill>
                <a:effectLst/>
                <a:latin typeface="Arial" panose="020B0604020202020204" pitchFamily="34" charset="0"/>
                <a:ea typeface="Calibri" panose="020F0502020204030204" pitchFamily="34" charset="0"/>
              </a:rPr>
              <a:t> (2018)</a:t>
            </a:r>
          </a:p>
          <a:p>
            <a:r>
              <a:rPr lang="es-EC" sz="800" dirty="0"/>
              <a:t>Machado et al. (2017)</a:t>
            </a:r>
          </a:p>
        </p:txBody>
      </p:sp>
    </p:spTree>
    <p:extLst>
      <p:ext uri="{BB962C8B-B14F-4D97-AF65-F5344CB8AC3E}">
        <p14:creationId xmlns:p14="http://schemas.microsoft.com/office/powerpoint/2010/main" val="327888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8E01F8-E4DC-4356-AF9D-60F88EF09A16}"/>
              </a:ext>
            </a:extLst>
          </p:cNvPr>
          <p:cNvSpPr/>
          <p:nvPr/>
        </p:nvSpPr>
        <p:spPr>
          <a:xfrm>
            <a:off x="17384" y="5895044"/>
            <a:ext cx="9293902" cy="98619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r>
              <a:rPr lang="es-EC" sz="800" dirty="0"/>
              <a:t>(Chávez, 2011)</a:t>
            </a:r>
          </a:p>
          <a:p>
            <a:r>
              <a:rPr lang="es-EC" sz="800" dirty="0" err="1">
                <a:solidFill>
                  <a:srgbClr val="000000"/>
                </a:solidFill>
                <a:ea typeface="Calibri" panose="020F0502020204030204" pitchFamily="34" charset="0"/>
              </a:rPr>
              <a:t>Llumiquinga</a:t>
            </a:r>
            <a:r>
              <a:rPr lang="es-EC" sz="800" dirty="0">
                <a:solidFill>
                  <a:srgbClr val="000000"/>
                </a:solidFill>
                <a:ea typeface="Calibri" panose="020F0502020204030204" pitchFamily="34" charset="0"/>
              </a:rPr>
              <a:t> (2018)</a:t>
            </a:r>
          </a:p>
          <a:p>
            <a:r>
              <a:rPr lang="es-EC" sz="800" dirty="0"/>
              <a:t>Machado et al. (2017)</a:t>
            </a:r>
          </a:p>
          <a:p>
            <a:r>
              <a:rPr lang="es-EC" sz="800" dirty="0" err="1"/>
              <a:t>Guha</a:t>
            </a:r>
            <a:r>
              <a:rPr lang="es-EC" sz="800" dirty="0"/>
              <a:t> et al., (2020)</a:t>
            </a:r>
          </a:p>
        </p:txBody>
      </p:sp>
      <p:sp>
        <p:nvSpPr>
          <p:cNvPr id="5" name="Rectángulo 4">
            <a:extLst>
              <a:ext uri="{FF2B5EF4-FFF2-40B4-BE49-F238E27FC236}">
                <a16:creationId xmlns:a16="http://schemas.microsoft.com/office/drawing/2014/main" id="{B88C2512-7F0A-4BF9-BA47-A5E068EBE480}"/>
              </a:ext>
            </a:extLst>
          </p:cNvPr>
          <p:cNvSpPr/>
          <p:nvPr/>
        </p:nvSpPr>
        <p:spPr>
          <a:xfrm>
            <a:off x="9003786" y="5948790"/>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8" name="CuadroTexto 7">
            <a:extLst>
              <a:ext uri="{FF2B5EF4-FFF2-40B4-BE49-F238E27FC236}">
                <a16:creationId xmlns:a16="http://schemas.microsoft.com/office/drawing/2014/main" id="{15ECE42D-6AE3-4F90-9D17-CEDD23DFC3B7}"/>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17</a:t>
            </a:r>
          </a:p>
        </p:txBody>
      </p:sp>
      <p:sp>
        <p:nvSpPr>
          <p:cNvPr id="22" name="CuadroTexto 51">
            <a:extLst>
              <a:ext uri="{FF2B5EF4-FFF2-40B4-BE49-F238E27FC236}">
                <a16:creationId xmlns:a16="http://schemas.microsoft.com/office/drawing/2014/main" id="{7C34509E-A387-4B95-B2B3-C78CAE458361}"/>
              </a:ext>
            </a:extLst>
          </p:cNvPr>
          <p:cNvSpPr txBox="1"/>
          <p:nvPr/>
        </p:nvSpPr>
        <p:spPr>
          <a:xfrm>
            <a:off x="-1369118" y="668083"/>
            <a:ext cx="11332445" cy="461665"/>
          </a:xfrm>
          <a:prstGeom prst="rect">
            <a:avLst/>
          </a:prstGeom>
          <a:noFill/>
        </p:spPr>
        <p:txBody>
          <a:bodyPr wrap="square" rtlCol="0">
            <a:spAutoFit/>
          </a:bodyPr>
          <a:lstStyle/>
          <a:p>
            <a:pPr algn="ctr"/>
            <a:r>
              <a:rPr lang="es-MX" sz="2400" b="1" dirty="0">
                <a:latin typeface="Calibri" panose="020F0502020204030204" pitchFamily="34" charset="0"/>
                <a:cs typeface="Calibri" panose="020F0502020204030204" pitchFamily="34" charset="0"/>
              </a:rPr>
              <a:t>Aplicación de nanopartículas e inmovilización de Cd</a:t>
            </a:r>
            <a:endParaRPr lang="es-EC" sz="2400" b="1" dirty="0">
              <a:latin typeface="Calibri" panose="020F0502020204030204" pitchFamily="34" charset="0"/>
              <a:cs typeface="Calibri" panose="020F0502020204030204" pitchFamily="34" charset="0"/>
            </a:endParaRPr>
          </a:p>
        </p:txBody>
      </p:sp>
      <p:pic>
        <p:nvPicPr>
          <p:cNvPr id="23" name="image30.jpeg">
            <a:extLst>
              <a:ext uri="{FF2B5EF4-FFF2-40B4-BE49-F238E27FC236}">
                <a16:creationId xmlns:a16="http://schemas.microsoft.com/office/drawing/2014/main" id="{0563FE46-F0F0-48C1-985B-E5FFF017DFB4}"/>
              </a:ext>
            </a:extLst>
          </p:cNvPr>
          <p:cNvPicPr>
            <a:picLocks noChangeAspect="1"/>
          </p:cNvPicPr>
          <p:nvPr/>
        </p:nvPicPr>
        <p:blipFill>
          <a:blip r:embed="rId4" cstate="print"/>
          <a:stretch>
            <a:fillRect/>
          </a:stretch>
        </p:blipFill>
        <p:spPr>
          <a:xfrm>
            <a:off x="238606" y="1433319"/>
            <a:ext cx="3462020" cy="2596515"/>
          </a:xfrm>
          <a:prstGeom prst="rect">
            <a:avLst/>
          </a:prstGeom>
        </p:spPr>
      </p:pic>
      <p:sp>
        <p:nvSpPr>
          <p:cNvPr id="3" name="CuadroTexto 2">
            <a:extLst>
              <a:ext uri="{FF2B5EF4-FFF2-40B4-BE49-F238E27FC236}">
                <a16:creationId xmlns:a16="http://schemas.microsoft.com/office/drawing/2014/main" id="{A27943B1-A1EF-4446-8DE3-7B407210EE2A}"/>
              </a:ext>
            </a:extLst>
          </p:cNvPr>
          <p:cNvSpPr txBox="1"/>
          <p:nvPr/>
        </p:nvSpPr>
        <p:spPr>
          <a:xfrm>
            <a:off x="620716" y="4029834"/>
            <a:ext cx="3079910" cy="923330"/>
          </a:xfrm>
          <a:prstGeom prst="rect">
            <a:avLst/>
          </a:prstGeom>
          <a:noFill/>
        </p:spPr>
        <p:txBody>
          <a:bodyPr wrap="square" rtlCol="0">
            <a:spAutoFit/>
          </a:bodyPr>
          <a:lstStyle/>
          <a:p>
            <a:pPr marL="285750" indent="-285750">
              <a:buFont typeface="Arial" panose="020B0604020202020204" pitchFamily="34" charset="0"/>
              <a:buChar char="•"/>
            </a:pPr>
            <a:r>
              <a:rPr lang="es-MX" dirty="0"/>
              <a:t>Por goteo (2min 0,5L/min).</a:t>
            </a:r>
          </a:p>
          <a:p>
            <a:pPr marL="285750" indent="-285750">
              <a:buFont typeface="Arial" panose="020B0604020202020204" pitchFamily="34" charset="0"/>
              <a:buChar char="•"/>
            </a:pPr>
            <a:r>
              <a:rPr lang="es-MX" dirty="0"/>
              <a:t>Obstrucción al poco tiempo.</a:t>
            </a:r>
          </a:p>
          <a:p>
            <a:endParaRPr lang="es-EC" dirty="0"/>
          </a:p>
        </p:txBody>
      </p:sp>
      <p:graphicFrame>
        <p:nvGraphicFramePr>
          <p:cNvPr id="9" name="Tabla 8">
            <a:extLst>
              <a:ext uri="{FF2B5EF4-FFF2-40B4-BE49-F238E27FC236}">
                <a16:creationId xmlns:a16="http://schemas.microsoft.com/office/drawing/2014/main" id="{CA099431-E36F-4CE8-AB72-787A3C4440A6}"/>
              </a:ext>
            </a:extLst>
          </p:cNvPr>
          <p:cNvGraphicFramePr>
            <a:graphicFrameLocks noGrp="1"/>
          </p:cNvGraphicFramePr>
          <p:nvPr>
            <p:extLst>
              <p:ext uri="{D42A27DB-BD31-4B8C-83A1-F6EECF244321}">
                <p14:modId xmlns:p14="http://schemas.microsoft.com/office/powerpoint/2010/main" val="3117616023"/>
              </p:ext>
            </p:extLst>
          </p:nvPr>
        </p:nvGraphicFramePr>
        <p:xfrm>
          <a:off x="7702838" y="1555098"/>
          <a:ext cx="4092023" cy="2596517"/>
        </p:xfrm>
        <a:graphic>
          <a:graphicData uri="http://schemas.openxmlformats.org/drawingml/2006/table">
            <a:tbl>
              <a:tblPr firstRow="1" firstCol="1">
                <a:tableStyleId>{5C22544A-7EE6-4342-B048-85BDC9FD1C3A}</a:tableStyleId>
              </a:tblPr>
              <a:tblGrid>
                <a:gridCol w="855811">
                  <a:extLst>
                    <a:ext uri="{9D8B030D-6E8A-4147-A177-3AD203B41FA5}">
                      <a16:colId xmlns:a16="http://schemas.microsoft.com/office/drawing/2014/main" val="1876653912"/>
                    </a:ext>
                  </a:extLst>
                </a:gridCol>
                <a:gridCol w="1028143">
                  <a:extLst>
                    <a:ext uri="{9D8B030D-6E8A-4147-A177-3AD203B41FA5}">
                      <a16:colId xmlns:a16="http://schemas.microsoft.com/office/drawing/2014/main" val="623908878"/>
                    </a:ext>
                  </a:extLst>
                </a:gridCol>
                <a:gridCol w="1104106">
                  <a:extLst>
                    <a:ext uri="{9D8B030D-6E8A-4147-A177-3AD203B41FA5}">
                      <a16:colId xmlns:a16="http://schemas.microsoft.com/office/drawing/2014/main" val="3475370579"/>
                    </a:ext>
                  </a:extLst>
                </a:gridCol>
                <a:gridCol w="1103963">
                  <a:extLst>
                    <a:ext uri="{9D8B030D-6E8A-4147-A177-3AD203B41FA5}">
                      <a16:colId xmlns:a16="http://schemas.microsoft.com/office/drawing/2014/main" val="3522644917"/>
                    </a:ext>
                  </a:extLst>
                </a:gridCol>
              </a:tblGrid>
              <a:tr h="612881">
                <a:tc>
                  <a:txBody>
                    <a:bodyPr/>
                    <a:lstStyle/>
                    <a:p>
                      <a:pPr algn="ctr">
                        <a:lnSpc>
                          <a:spcPct val="200000"/>
                        </a:lnSpc>
                      </a:pPr>
                      <a:r>
                        <a:rPr lang="es-ES_tradnl" sz="1100">
                          <a:effectLst/>
                        </a:rPr>
                        <a:t>Fracciones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T </a:t>
                      </a:r>
                      <a:r>
                        <a:rPr lang="es-ES_tradnl" sz="1100" baseline="-250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T </a:t>
                      </a:r>
                      <a:r>
                        <a:rPr lang="es-ES_tradnl" sz="1100" baseline="-25000">
                          <a:effectLst/>
                        </a:rPr>
                        <a:t>24h</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effectLst/>
                        </a:rPr>
                        <a:t>T </a:t>
                      </a:r>
                      <a:r>
                        <a:rPr lang="es-ES_tradnl" sz="1100" baseline="-25000" dirty="0">
                          <a:effectLst/>
                        </a:rPr>
                        <a:t>15 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8639920"/>
                  </a:ext>
                </a:extLst>
              </a:tr>
              <a:tr h="330606">
                <a:tc>
                  <a:txBody>
                    <a:bodyPr/>
                    <a:lstStyle/>
                    <a:p>
                      <a:pPr algn="ctr">
                        <a:lnSpc>
                          <a:spcPct val="200000"/>
                        </a:lnSpc>
                      </a:pPr>
                      <a:r>
                        <a:rPr lang="es-ES_tradnl" sz="1100">
                          <a:effectLst/>
                        </a:rPr>
                        <a:t>F1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chemeClr val="accent2"/>
                          </a:solidFill>
                          <a:effectLst/>
                        </a:rPr>
                        <a:t>0,0227</a:t>
                      </a:r>
                      <a:endParaRPr lang="es-EC"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chemeClr val="accent2"/>
                          </a:solidFill>
                          <a:effectLst/>
                        </a:rPr>
                        <a:t>0,0143</a:t>
                      </a:r>
                      <a:endParaRPr lang="es-EC"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chemeClr val="accent2"/>
                          </a:solidFill>
                          <a:effectLst/>
                        </a:rPr>
                        <a:t>0,0209</a:t>
                      </a:r>
                      <a:endParaRPr lang="es-EC"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486490"/>
                  </a:ext>
                </a:extLst>
              </a:tr>
              <a:tr h="330606">
                <a:tc>
                  <a:txBody>
                    <a:bodyPr/>
                    <a:lstStyle/>
                    <a:p>
                      <a:pPr algn="ctr">
                        <a:lnSpc>
                          <a:spcPct val="200000"/>
                        </a:lnSpc>
                      </a:pPr>
                      <a:r>
                        <a:rPr lang="es-ES_tradnl" sz="1100">
                          <a:effectLst/>
                        </a:rPr>
                        <a:t>F2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rgbClr val="C00000"/>
                          </a:solidFill>
                          <a:effectLst/>
                        </a:rPr>
                        <a:t>0,0280</a:t>
                      </a:r>
                      <a:endParaRPr lang="es-EC"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825438"/>
                  </a:ext>
                </a:extLst>
              </a:tr>
              <a:tr h="330606">
                <a:tc>
                  <a:txBody>
                    <a:bodyPr/>
                    <a:lstStyle/>
                    <a:p>
                      <a:pPr algn="ctr">
                        <a:lnSpc>
                          <a:spcPct val="200000"/>
                        </a:lnSpc>
                      </a:pPr>
                      <a:r>
                        <a:rPr lang="es-ES_tradnl" sz="1100">
                          <a:effectLst/>
                        </a:rPr>
                        <a:t>F3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0,1993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effectLst/>
                        </a:rPr>
                        <a:t>0,1968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0,1969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8454887"/>
                  </a:ext>
                </a:extLst>
              </a:tr>
              <a:tr h="330606">
                <a:tc>
                  <a:txBody>
                    <a:bodyPr/>
                    <a:lstStyle/>
                    <a:p>
                      <a:pPr algn="ctr">
                        <a:lnSpc>
                          <a:spcPct val="200000"/>
                        </a:lnSpc>
                      </a:pPr>
                      <a:r>
                        <a:rPr lang="es-ES_tradnl" sz="1100">
                          <a:effectLst/>
                        </a:rPr>
                        <a:t>F4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0,1503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0,1505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0,1494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0520805"/>
                  </a:ext>
                </a:extLst>
              </a:tr>
              <a:tr h="330606">
                <a:tc>
                  <a:txBody>
                    <a:bodyPr/>
                    <a:lstStyle/>
                    <a:p>
                      <a:pPr algn="ctr">
                        <a:lnSpc>
                          <a:spcPct val="200000"/>
                        </a:lnSpc>
                      </a:pPr>
                      <a:r>
                        <a:rPr lang="es-ES_tradnl" sz="1100">
                          <a:effectLst/>
                        </a:rPr>
                        <a:t>F5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a:effectLst/>
                        </a:rPr>
                        <a:t>0,0235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274200"/>
                  </a:ext>
                </a:extLst>
              </a:tr>
              <a:tr h="330606">
                <a:tc>
                  <a:txBody>
                    <a:bodyPr/>
                    <a:lstStyle/>
                    <a:p>
                      <a:pPr algn="ctr">
                        <a:lnSpc>
                          <a:spcPct val="200000"/>
                        </a:lnSpc>
                      </a:pPr>
                      <a:r>
                        <a:rPr lang="es-ES_tradnl"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rgbClr val="FF0000"/>
                          </a:solidFill>
                          <a:effectLst/>
                        </a:rPr>
                        <a:t>0,4147</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rgbClr val="FF0000"/>
                          </a:solidFill>
                          <a:effectLst/>
                        </a:rPr>
                        <a:t>0,4083</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pPr>
                      <a:r>
                        <a:rPr lang="es-ES_tradnl" sz="1100" dirty="0">
                          <a:solidFill>
                            <a:srgbClr val="FF0000"/>
                          </a:solidFill>
                          <a:effectLst/>
                        </a:rPr>
                        <a:t>0,4286</a:t>
                      </a:r>
                      <a:endParaRPr lang="es-EC"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923470"/>
                  </a:ext>
                </a:extLst>
              </a:tr>
            </a:tbl>
          </a:graphicData>
        </a:graphic>
      </p:graphicFrame>
      <p:sp>
        <p:nvSpPr>
          <p:cNvPr id="24" name="CuadroTexto 23">
            <a:extLst>
              <a:ext uri="{FF2B5EF4-FFF2-40B4-BE49-F238E27FC236}">
                <a16:creationId xmlns:a16="http://schemas.microsoft.com/office/drawing/2014/main" id="{5FE30EF7-5581-4EDF-AF3C-C74106BCB969}"/>
              </a:ext>
            </a:extLst>
          </p:cNvPr>
          <p:cNvSpPr txBox="1"/>
          <p:nvPr/>
        </p:nvSpPr>
        <p:spPr>
          <a:xfrm>
            <a:off x="7702838" y="1339099"/>
            <a:ext cx="3940444" cy="215444"/>
          </a:xfrm>
          <a:prstGeom prst="rect">
            <a:avLst/>
          </a:prstGeom>
          <a:noFill/>
        </p:spPr>
        <p:txBody>
          <a:bodyPr wrap="square">
            <a:spAutoFit/>
          </a:bodyPr>
          <a:lstStyle/>
          <a:p>
            <a:r>
              <a:rPr lang="es-EC" sz="800" i="1" dirty="0">
                <a:latin typeface="Arial" panose="020B0604020202020204" pitchFamily="34" charset="0"/>
                <a:ea typeface="Calibri" panose="020F0502020204030204" pitchFamily="34" charset="0"/>
              </a:rPr>
              <a:t>Tabla 7: </a:t>
            </a:r>
            <a:r>
              <a:rPr lang="es-EC" sz="800" i="1" dirty="0">
                <a:effectLst/>
                <a:latin typeface="Arial" panose="020B0604020202020204" pitchFamily="34" charset="0"/>
                <a:ea typeface="Calibri" panose="020F0502020204030204" pitchFamily="34" charset="0"/>
              </a:rPr>
              <a:t>Datos Promedio de Especiación Secuencial de Cd (mg/kg de suelo) </a:t>
            </a:r>
            <a:endParaRPr lang="es-EC" sz="800" dirty="0"/>
          </a:p>
        </p:txBody>
      </p:sp>
      <p:sp>
        <p:nvSpPr>
          <p:cNvPr id="25" name="CuadroTexto 24">
            <a:extLst>
              <a:ext uri="{FF2B5EF4-FFF2-40B4-BE49-F238E27FC236}">
                <a16:creationId xmlns:a16="http://schemas.microsoft.com/office/drawing/2014/main" id="{3CFB544A-55F8-4683-BE15-4D126E1DAF17}"/>
              </a:ext>
            </a:extLst>
          </p:cNvPr>
          <p:cNvSpPr txBox="1"/>
          <p:nvPr/>
        </p:nvSpPr>
        <p:spPr>
          <a:xfrm>
            <a:off x="8962884" y="4363685"/>
            <a:ext cx="2680398" cy="954107"/>
          </a:xfrm>
          <a:prstGeom prst="rect">
            <a:avLst/>
          </a:prstGeom>
          <a:noFill/>
        </p:spPr>
        <p:txBody>
          <a:bodyPr wrap="square">
            <a:spAutoFit/>
          </a:bodyPr>
          <a:lstStyle/>
          <a:p>
            <a:r>
              <a:rPr lang="es-EC" sz="1400" dirty="0">
                <a:effectLst/>
                <a:latin typeface="Arial" panose="020B0604020202020204" pitchFamily="34" charset="0"/>
                <a:ea typeface="Calibri" panose="020F0502020204030204" pitchFamily="34" charset="0"/>
              </a:rPr>
              <a:t>El contenido de Cd se midió con el equipo de plasma inducido y emisión óptica (ICP-OES) de la USFQ. </a:t>
            </a:r>
          </a:p>
        </p:txBody>
      </p:sp>
      <p:graphicFrame>
        <p:nvGraphicFramePr>
          <p:cNvPr id="28" name="Gráfico 27">
            <a:extLst>
              <a:ext uri="{FF2B5EF4-FFF2-40B4-BE49-F238E27FC236}">
                <a16:creationId xmlns:a16="http://schemas.microsoft.com/office/drawing/2014/main" id="{6F7FC252-BD80-4874-8346-DCD011B13A1F}"/>
              </a:ext>
            </a:extLst>
          </p:cNvPr>
          <p:cNvGraphicFramePr/>
          <p:nvPr>
            <p:extLst>
              <p:ext uri="{D42A27DB-BD31-4B8C-83A1-F6EECF244321}">
                <p14:modId xmlns:p14="http://schemas.microsoft.com/office/powerpoint/2010/main" val="3067955711"/>
              </p:ext>
            </p:extLst>
          </p:nvPr>
        </p:nvGraphicFramePr>
        <p:xfrm>
          <a:off x="2728155" y="4312629"/>
          <a:ext cx="6275631" cy="2313344"/>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13">
            <a:extLst>
              <a:ext uri="{FF2B5EF4-FFF2-40B4-BE49-F238E27FC236}">
                <a16:creationId xmlns:a16="http://schemas.microsoft.com/office/drawing/2014/main" id="{1524308C-724B-4BB9-8C18-4DE39B85A24E}"/>
              </a:ext>
            </a:extLst>
          </p:cNvPr>
          <p:cNvSpPr txBox="1"/>
          <p:nvPr/>
        </p:nvSpPr>
        <p:spPr>
          <a:xfrm>
            <a:off x="2818528" y="4788760"/>
            <a:ext cx="5899302"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1800" dirty="0">
                <a:effectLst/>
                <a:latin typeface="Arial" panose="020B0604020202020204" pitchFamily="34" charset="0"/>
                <a:ea typeface="Calibri" panose="020F0502020204030204" pitchFamily="34" charset="0"/>
              </a:rPr>
              <a:t>ANOVA de un factor para las fracciones 3,4 y 5,  y test de Kruskal-Wallis para las fracciones 1 y 2</a:t>
            </a:r>
          </a:p>
          <a:p>
            <a:endParaRPr lang="es-EC" sz="1800" dirty="0">
              <a:effectLst/>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Evaluar medias Tukey </a:t>
            </a:r>
            <a:r>
              <a:rPr lang="es-EC" dirty="0">
                <a:latin typeface="Arial" panose="020B0604020202020204" pitchFamily="34" charset="0"/>
                <a:ea typeface="Calibri" panose="020F0502020204030204" pitchFamily="34" charset="0"/>
              </a:rPr>
              <a:t>(para ANOVA ) </a:t>
            </a:r>
            <a:r>
              <a:rPr lang="es-EC" sz="1800" dirty="0">
                <a:effectLst/>
                <a:latin typeface="Arial" panose="020B0604020202020204" pitchFamily="34" charset="0"/>
                <a:ea typeface="Calibri" panose="020F0502020204030204" pitchFamily="34" charset="0"/>
              </a:rPr>
              <a:t>y el test de Dunn (para </a:t>
            </a:r>
            <a:r>
              <a:rPr lang="es-EC" dirty="0">
                <a:latin typeface="Arial" panose="020B0604020202020204" pitchFamily="34" charset="0"/>
                <a:ea typeface="Calibri" panose="020F0502020204030204" pitchFamily="34" charset="0"/>
              </a:rPr>
              <a:t>Kruskal-Wallis)</a:t>
            </a:r>
            <a:endParaRPr lang="es-EC" dirty="0"/>
          </a:p>
        </p:txBody>
      </p:sp>
      <p:pic>
        <p:nvPicPr>
          <p:cNvPr id="15" name="Imagen 14">
            <a:extLst>
              <a:ext uri="{FF2B5EF4-FFF2-40B4-BE49-F238E27FC236}">
                <a16:creationId xmlns:a16="http://schemas.microsoft.com/office/drawing/2014/main" id="{ECFED38A-2238-4997-984F-ED4D262547A6}"/>
              </a:ext>
            </a:extLst>
          </p:cNvPr>
          <p:cNvPicPr>
            <a:picLocks noChangeAspect="1"/>
          </p:cNvPicPr>
          <p:nvPr/>
        </p:nvPicPr>
        <p:blipFill rotWithShape="1">
          <a:blip r:embed="rId6"/>
          <a:srcRect l="42527" t="39394" r="29738" b="34913"/>
          <a:stretch/>
        </p:blipFill>
        <p:spPr>
          <a:xfrm>
            <a:off x="3933106" y="1388699"/>
            <a:ext cx="3890075" cy="2058571"/>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Entrada de lápiz 15">
                <a:extLst>
                  <a:ext uri="{FF2B5EF4-FFF2-40B4-BE49-F238E27FC236}">
                    <a16:creationId xmlns:a16="http://schemas.microsoft.com/office/drawing/2014/main" id="{E140BC4B-0D65-4AA6-B075-E4B825769D9F}"/>
                  </a:ext>
                </a:extLst>
              </p14:cNvPr>
              <p14:cNvContentPartPr/>
              <p14:nvPr/>
            </p14:nvContentPartPr>
            <p14:xfrm>
              <a:off x="6828000" y="2834259"/>
              <a:ext cx="319680" cy="272160"/>
            </p14:xfrm>
          </p:contentPart>
        </mc:Choice>
        <mc:Fallback xmlns="">
          <p:pic>
            <p:nvPicPr>
              <p:cNvPr id="16" name="Entrada de lápiz 15">
                <a:extLst>
                  <a:ext uri="{FF2B5EF4-FFF2-40B4-BE49-F238E27FC236}">
                    <a16:creationId xmlns:a16="http://schemas.microsoft.com/office/drawing/2014/main" id="{E140BC4B-0D65-4AA6-B075-E4B825769D9F}"/>
                  </a:ext>
                </a:extLst>
              </p:cNvPr>
              <p:cNvPicPr/>
              <p:nvPr/>
            </p:nvPicPr>
            <p:blipFill>
              <a:blip r:embed="rId8"/>
              <a:stretch>
                <a:fillRect/>
              </a:stretch>
            </p:blipFill>
            <p:spPr>
              <a:xfrm>
                <a:off x="6819000" y="2825259"/>
                <a:ext cx="3373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Entrada de lápiz 16">
                <a:extLst>
                  <a:ext uri="{FF2B5EF4-FFF2-40B4-BE49-F238E27FC236}">
                    <a16:creationId xmlns:a16="http://schemas.microsoft.com/office/drawing/2014/main" id="{26EAC1CA-C81E-4FDB-A532-5088C8B06DB1}"/>
                  </a:ext>
                </a:extLst>
              </p14:cNvPr>
              <p14:cNvContentPartPr/>
              <p14:nvPr/>
            </p14:nvContentPartPr>
            <p14:xfrm>
              <a:off x="6843720" y="1598131"/>
              <a:ext cx="316080" cy="252360"/>
            </p14:xfrm>
          </p:contentPart>
        </mc:Choice>
        <mc:Fallback xmlns="">
          <p:pic>
            <p:nvPicPr>
              <p:cNvPr id="17" name="Entrada de lápiz 16">
                <a:extLst>
                  <a:ext uri="{FF2B5EF4-FFF2-40B4-BE49-F238E27FC236}">
                    <a16:creationId xmlns:a16="http://schemas.microsoft.com/office/drawing/2014/main" id="{26EAC1CA-C81E-4FDB-A532-5088C8B06DB1}"/>
                  </a:ext>
                </a:extLst>
              </p:cNvPr>
              <p:cNvPicPr/>
              <p:nvPr/>
            </p:nvPicPr>
            <p:blipFill>
              <a:blip r:embed="rId10"/>
              <a:stretch>
                <a:fillRect/>
              </a:stretch>
            </p:blipFill>
            <p:spPr>
              <a:xfrm>
                <a:off x="6834720" y="1589131"/>
                <a:ext cx="333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Entrada de lápiz 17">
                <a:extLst>
                  <a:ext uri="{FF2B5EF4-FFF2-40B4-BE49-F238E27FC236}">
                    <a16:creationId xmlns:a16="http://schemas.microsoft.com/office/drawing/2014/main" id="{B1ABE2C4-FF13-48A9-9175-3A54DF4C7E35}"/>
                  </a:ext>
                </a:extLst>
              </p14:cNvPr>
              <p14:cNvContentPartPr/>
              <p14:nvPr/>
            </p14:nvContentPartPr>
            <p14:xfrm>
              <a:off x="6784800" y="1930998"/>
              <a:ext cx="360720" cy="245160"/>
            </p14:xfrm>
          </p:contentPart>
        </mc:Choice>
        <mc:Fallback xmlns="">
          <p:pic>
            <p:nvPicPr>
              <p:cNvPr id="18" name="Entrada de lápiz 17">
                <a:extLst>
                  <a:ext uri="{FF2B5EF4-FFF2-40B4-BE49-F238E27FC236}">
                    <a16:creationId xmlns:a16="http://schemas.microsoft.com/office/drawing/2014/main" id="{B1ABE2C4-FF13-48A9-9175-3A54DF4C7E35}"/>
                  </a:ext>
                </a:extLst>
              </p:cNvPr>
              <p:cNvPicPr/>
              <p:nvPr/>
            </p:nvPicPr>
            <p:blipFill>
              <a:blip r:embed="rId12"/>
              <a:stretch>
                <a:fillRect/>
              </a:stretch>
            </p:blipFill>
            <p:spPr>
              <a:xfrm>
                <a:off x="6775800" y="1921985"/>
                <a:ext cx="378360" cy="262826"/>
              </a:xfrm>
              <a:prstGeom prst="rect">
                <a:avLst/>
              </a:prstGeom>
            </p:spPr>
          </p:pic>
        </mc:Fallback>
      </mc:AlternateContent>
    </p:spTree>
    <p:extLst>
      <p:ext uri="{BB962C8B-B14F-4D97-AF65-F5344CB8AC3E}">
        <p14:creationId xmlns:p14="http://schemas.microsoft.com/office/powerpoint/2010/main" val="239227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Graphic spid="28" grpId="0">
        <p:bldAsOne/>
      </p:bldGraphic>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71550" y="-26020"/>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8" name="Elipse 8">
            <a:extLst>
              <a:ext uri="{FF2B5EF4-FFF2-40B4-BE49-F238E27FC236}">
                <a16:creationId xmlns:a16="http://schemas.microsoft.com/office/drawing/2014/main" id="{51FCC474-865A-4FB1-8A29-45FFF305BC48}"/>
              </a:ext>
            </a:extLst>
          </p:cNvPr>
          <p:cNvSpPr/>
          <p:nvPr/>
        </p:nvSpPr>
        <p:spPr>
          <a:xfrm>
            <a:off x="1377673" y="1018325"/>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bg1"/>
                </a:solidFill>
                <a:latin typeface="Arial" panose="020B0604020202020204" pitchFamily="34" charset="0"/>
                <a:cs typeface="Arial" panose="020B0604020202020204" pitchFamily="34" charset="0"/>
              </a:rPr>
              <a:t>1</a:t>
            </a:r>
          </a:p>
        </p:txBody>
      </p:sp>
      <p:sp>
        <p:nvSpPr>
          <p:cNvPr id="9" name="Elipse 10">
            <a:extLst>
              <a:ext uri="{FF2B5EF4-FFF2-40B4-BE49-F238E27FC236}">
                <a16:creationId xmlns:a16="http://schemas.microsoft.com/office/drawing/2014/main" id="{C54FEFC4-D02B-43D2-BC9B-ADDDD039BA75}"/>
              </a:ext>
            </a:extLst>
          </p:cNvPr>
          <p:cNvSpPr/>
          <p:nvPr/>
        </p:nvSpPr>
        <p:spPr>
          <a:xfrm>
            <a:off x="1377673" y="2397871"/>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Arial" panose="020B0604020202020204" pitchFamily="34" charset="0"/>
                <a:cs typeface="Arial" panose="020B0604020202020204" pitchFamily="34" charset="0"/>
              </a:rPr>
              <a:t>3</a:t>
            </a:r>
          </a:p>
        </p:txBody>
      </p:sp>
      <p:sp>
        <p:nvSpPr>
          <p:cNvPr id="11" name="Elipse 11">
            <a:extLst>
              <a:ext uri="{FF2B5EF4-FFF2-40B4-BE49-F238E27FC236}">
                <a16:creationId xmlns:a16="http://schemas.microsoft.com/office/drawing/2014/main" id="{78F42886-5989-4C1A-A605-5110B29EAE84}"/>
              </a:ext>
            </a:extLst>
          </p:cNvPr>
          <p:cNvSpPr/>
          <p:nvPr/>
        </p:nvSpPr>
        <p:spPr>
          <a:xfrm>
            <a:off x="1377673" y="3083548"/>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Arial" panose="020B0604020202020204" pitchFamily="34" charset="0"/>
                <a:cs typeface="Arial" panose="020B0604020202020204" pitchFamily="34" charset="0"/>
              </a:rPr>
              <a:t>4</a:t>
            </a:r>
          </a:p>
        </p:txBody>
      </p:sp>
      <p:sp>
        <p:nvSpPr>
          <p:cNvPr id="12" name="Elipse 12">
            <a:extLst>
              <a:ext uri="{FF2B5EF4-FFF2-40B4-BE49-F238E27FC236}">
                <a16:creationId xmlns:a16="http://schemas.microsoft.com/office/drawing/2014/main" id="{3ACDACE1-EB54-4EEF-A18E-877E7D62D1C4}"/>
              </a:ext>
            </a:extLst>
          </p:cNvPr>
          <p:cNvSpPr/>
          <p:nvPr/>
        </p:nvSpPr>
        <p:spPr>
          <a:xfrm>
            <a:off x="1377671" y="3760676"/>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Arial" panose="020B0604020202020204" pitchFamily="34" charset="0"/>
                <a:cs typeface="Arial" panose="020B0604020202020204" pitchFamily="34" charset="0"/>
              </a:rPr>
              <a:t>5</a:t>
            </a:r>
          </a:p>
        </p:txBody>
      </p:sp>
      <p:sp>
        <p:nvSpPr>
          <p:cNvPr id="13" name="CuadroTexto 13">
            <a:extLst>
              <a:ext uri="{FF2B5EF4-FFF2-40B4-BE49-F238E27FC236}">
                <a16:creationId xmlns:a16="http://schemas.microsoft.com/office/drawing/2014/main" id="{3916DFC7-57CD-41FD-ABF6-11E24EDB04C9}"/>
              </a:ext>
            </a:extLst>
          </p:cNvPr>
          <p:cNvSpPr txBox="1"/>
          <p:nvPr/>
        </p:nvSpPr>
        <p:spPr>
          <a:xfrm>
            <a:off x="2114547" y="1002761"/>
            <a:ext cx="2514601"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Introducción</a:t>
            </a:r>
            <a:endParaRPr lang="es-EC" sz="2800" b="1" dirty="0">
              <a:latin typeface="Arial" panose="020B0604020202020204" pitchFamily="34" charset="0"/>
              <a:cs typeface="Arial" panose="020B0604020202020204" pitchFamily="34" charset="0"/>
            </a:endParaRPr>
          </a:p>
        </p:txBody>
      </p:sp>
      <p:sp>
        <p:nvSpPr>
          <p:cNvPr id="14" name="CuadroTexto 14">
            <a:extLst>
              <a:ext uri="{FF2B5EF4-FFF2-40B4-BE49-F238E27FC236}">
                <a16:creationId xmlns:a16="http://schemas.microsoft.com/office/drawing/2014/main" id="{C6428504-D218-4DC4-98CB-A37D6E7C0FEF}"/>
              </a:ext>
            </a:extLst>
          </p:cNvPr>
          <p:cNvSpPr txBox="1"/>
          <p:nvPr/>
        </p:nvSpPr>
        <p:spPr>
          <a:xfrm>
            <a:off x="2114547" y="2382307"/>
            <a:ext cx="4202400"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Materiales y Métodos</a:t>
            </a:r>
            <a:endParaRPr lang="es-EC" sz="2800" b="1" dirty="0">
              <a:latin typeface="Arial" panose="020B0604020202020204" pitchFamily="34" charset="0"/>
              <a:cs typeface="Arial" panose="020B0604020202020204" pitchFamily="34" charset="0"/>
            </a:endParaRPr>
          </a:p>
        </p:txBody>
      </p:sp>
      <p:sp>
        <p:nvSpPr>
          <p:cNvPr id="15" name="CuadroTexto 15">
            <a:extLst>
              <a:ext uri="{FF2B5EF4-FFF2-40B4-BE49-F238E27FC236}">
                <a16:creationId xmlns:a16="http://schemas.microsoft.com/office/drawing/2014/main" id="{C6F1494F-9BAF-414C-AC39-33AC54AF4840}"/>
              </a:ext>
            </a:extLst>
          </p:cNvPr>
          <p:cNvSpPr txBox="1"/>
          <p:nvPr/>
        </p:nvSpPr>
        <p:spPr>
          <a:xfrm>
            <a:off x="2114547" y="3067984"/>
            <a:ext cx="5253960"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Resultados y Discusión</a:t>
            </a:r>
            <a:endParaRPr lang="es-EC" sz="2800" b="1" dirty="0">
              <a:latin typeface="Arial" panose="020B0604020202020204" pitchFamily="34" charset="0"/>
              <a:cs typeface="Arial" panose="020B0604020202020204" pitchFamily="34" charset="0"/>
            </a:endParaRPr>
          </a:p>
        </p:txBody>
      </p:sp>
      <p:sp>
        <p:nvSpPr>
          <p:cNvPr id="16" name="CuadroTexto 16">
            <a:extLst>
              <a:ext uri="{FF2B5EF4-FFF2-40B4-BE49-F238E27FC236}">
                <a16:creationId xmlns:a16="http://schemas.microsoft.com/office/drawing/2014/main" id="{F54C91C2-4345-451E-AF51-D272EB8B624A}"/>
              </a:ext>
            </a:extLst>
          </p:cNvPr>
          <p:cNvSpPr txBox="1"/>
          <p:nvPr/>
        </p:nvSpPr>
        <p:spPr>
          <a:xfrm>
            <a:off x="2114545" y="3745112"/>
            <a:ext cx="5236677"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sp>
        <p:nvSpPr>
          <p:cNvPr id="17" name="Elipse 17">
            <a:extLst>
              <a:ext uri="{FF2B5EF4-FFF2-40B4-BE49-F238E27FC236}">
                <a16:creationId xmlns:a16="http://schemas.microsoft.com/office/drawing/2014/main" id="{78CFA9CE-6FE7-4542-9CB1-CC4EA6A1B4C0}"/>
              </a:ext>
            </a:extLst>
          </p:cNvPr>
          <p:cNvSpPr/>
          <p:nvPr/>
        </p:nvSpPr>
        <p:spPr>
          <a:xfrm>
            <a:off x="1377671" y="4440159"/>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Arial" panose="020B0604020202020204" pitchFamily="34" charset="0"/>
                <a:cs typeface="Arial" panose="020B0604020202020204" pitchFamily="34" charset="0"/>
              </a:rPr>
              <a:t>6</a:t>
            </a:r>
          </a:p>
        </p:txBody>
      </p:sp>
      <p:sp>
        <p:nvSpPr>
          <p:cNvPr id="18" name="CuadroTexto 18">
            <a:extLst>
              <a:ext uri="{FF2B5EF4-FFF2-40B4-BE49-F238E27FC236}">
                <a16:creationId xmlns:a16="http://schemas.microsoft.com/office/drawing/2014/main" id="{A7D141EF-0A03-424A-A05F-EFF4E6A32D73}"/>
              </a:ext>
            </a:extLst>
          </p:cNvPr>
          <p:cNvSpPr txBox="1"/>
          <p:nvPr/>
        </p:nvSpPr>
        <p:spPr>
          <a:xfrm>
            <a:off x="2114545" y="4424595"/>
            <a:ext cx="5236677"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Recomendaciones</a:t>
            </a:r>
            <a:endParaRPr lang="es-EC" sz="2800" b="1" dirty="0">
              <a:latin typeface="Arial" panose="020B0604020202020204" pitchFamily="34" charset="0"/>
              <a:cs typeface="Arial" panose="020B0604020202020204" pitchFamily="34" charset="0"/>
            </a:endParaRPr>
          </a:p>
        </p:txBody>
      </p:sp>
      <p:sp>
        <p:nvSpPr>
          <p:cNvPr id="19" name="Elipse 19">
            <a:extLst>
              <a:ext uri="{FF2B5EF4-FFF2-40B4-BE49-F238E27FC236}">
                <a16:creationId xmlns:a16="http://schemas.microsoft.com/office/drawing/2014/main" id="{58706478-30D5-414E-8BF5-82C71FDA8E5A}"/>
              </a:ext>
            </a:extLst>
          </p:cNvPr>
          <p:cNvSpPr/>
          <p:nvPr/>
        </p:nvSpPr>
        <p:spPr>
          <a:xfrm>
            <a:off x="1377673" y="1719566"/>
            <a:ext cx="546109" cy="49209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latin typeface="Arial" panose="020B0604020202020204" pitchFamily="34" charset="0"/>
                <a:cs typeface="Arial" panose="020B0604020202020204" pitchFamily="34" charset="0"/>
              </a:rPr>
              <a:t>2</a:t>
            </a:r>
          </a:p>
        </p:txBody>
      </p:sp>
      <p:sp>
        <p:nvSpPr>
          <p:cNvPr id="20" name="CuadroTexto 20">
            <a:extLst>
              <a:ext uri="{FF2B5EF4-FFF2-40B4-BE49-F238E27FC236}">
                <a16:creationId xmlns:a16="http://schemas.microsoft.com/office/drawing/2014/main" id="{2D16076A-48CC-485D-A284-9ECBDAC4F5DA}"/>
              </a:ext>
            </a:extLst>
          </p:cNvPr>
          <p:cNvSpPr txBox="1"/>
          <p:nvPr/>
        </p:nvSpPr>
        <p:spPr>
          <a:xfrm>
            <a:off x="2114546" y="1704002"/>
            <a:ext cx="4202400"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Objetivos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92865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7B02B6-D208-4DA1-B33E-A27D90770A6F}"/>
              </a:ext>
            </a:extLst>
          </p:cNvPr>
          <p:cNvSpPr/>
          <p:nvPr/>
        </p:nvSpPr>
        <p:spPr>
          <a:xfrm>
            <a:off x="0" y="5693881"/>
            <a:ext cx="9021170" cy="1164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id="{B88C2512-7F0A-4BF9-BA47-A5E068EBE48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0FDB5499-2A16-4C16-A984-04D7C6709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8" name="CuadroTexto 7">
            <a:extLst>
              <a:ext uri="{FF2B5EF4-FFF2-40B4-BE49-F238E27FC236}">
                <a16:creationId xmlns:a16="http://schemas.microsoft.com/office/drawing/2014/main" id="{15ECE42D-6AE3-4F90-9D17-CEDD23DFC3B7}"/>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18</a:t>
            </a:r>
          </a:p>
        </p:txBody>
      </p:sp>
      <p:sp>
        <p:nvSpPr>
          <p:cNvPr id="4" name="AutoShape 2">
            <a:extLst>
              <a:ext uri="{FF2B5EF4-FFF2-40B4-BE49-F238E27FC236}">
                <a16:creationId xmlns:a16="http://schemas.microsoft.com/office/drawing/2014/main" id="{55CED862-2DC5-488A-9C25-88CD5C556A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CuadroTexto 28">
            <a:extLst>
              <a:ext uri="{FF2B5EF4-FFF2-40B4-BE49-F238E27FC236}">
                <a16:creationId xmlns:a16="http://schemas.microsoft.com/office/drawing/2014/main" id="{58005A2C-AA71-4AAF-BBF0-28F3CA262DCD}"/>
              </a:ext>
            </a:extLst>
          </p:cNvPr>
          <p:cNvSpPr txBox="1"/>
          <p:nvPr/>
        </p:nvSpPr>
        <p:spPr>
          <a:xfrm>
            <a:off x="6054159" y="1050699"/>
            <a:ext cx="5899302"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s-EC" dirty="0">
                <a:ea typeface="Calibri" panose="020F0502020204030204" pitchFamily="34" charset="0"/>
              </a:rPr>
              <a:t>I</a:t>
            </a:r>
            <a:r>
              <a:rPr lang="es-EC" sz="1800" dirty="0">
                <a:effectLst/>
                <a:ea typeface="Calibri" panose="020F0502020204030204" pitchFamily="34" charset="0"/>
              </a:rPr>
              <a:t>nmovilización de Cd al 1d 37%  y a los 15d 12%</a:t>
            </a:r>
          </a:p>
          <a:p>
            <a:pPr marL="285750" indent="-285750">
              <a:buFont typeface="Arial" panose="020B0604020202020204" pitchFamily="34" charset="0"/>
              <a:buChar char="•"/>
            </a:pPr>
            <a:r>
              <a:rPr lang="es-EC" dirty="0"/>
              <a:t>En la fracción cinco, el Cd aumenta significativamente posterior al tratamiento con nanopartículas</a:t>
            </a:r>
            <a:endParaRPr lang="es-EC" sz="1800" dirty="0">
              <a:effectLst/>
              <a:ea typeface="Calibri" panose="020F0502020204030204" pitchFamily="34" charset="0"/>
            </a:endParaRPr>
          </a:p>
          <a:p>
            <a:pPr marL="285750" indent="-285750">
              <a:buFont typeface="Arial" panose="020B0604020202020204" pitchFamily="34" charset="0"/>
              <a:buChar char="•"/>
            </a:pPr>
            <a:r>
              <a:rPr lang="es-EC" dirty="0">
                <a:ea typeface="Calibri" panose="020F0502020204030204" pitchFamily="34" charset="0"/>
              </a:rPr>
              <a:t>D</a:t>
            </a:r>
            <a:r>
              <a:rPr lang="es-EC" sz="1800" dirty="0">
                <a:effectLst/>
                <a:ea typeface="Calibri" panose="020F0502020204030204" pitchFamily="34" charset="0"/>
              </a:rPr>
              <a:t>iferentes factores ambientales o por interacciones naturales</a:t>
            </a:r>
            <a:endParaRPr lang="es-EC" dirty="0">
              <a:ea typeface="Calibri" panose="020F0502020204030204" pitchFamily="34" charset="0"/>
            </a:endParaRPr>
          </a:p>
        </p:txBody>
      </p:sp>
      <p:sp>
        <p:nvSpPr>
          <p:cNvPr id="28" name="CuadroTexto 27">
            <a:extLst>
              <a:ext uri="{FF2B5EF4-FFF2-40B4-BE49-F238E27FC236}">
                <a16:creationId xmlns:a16="http://schemas.microsoft.com/office/drawing/2014/main" id="{AEFBEBAD-EE57-407C-8792-DF435E510643}"/>
              </a:ext>
            </a:extLst>
          </p:cNvPr>
          <p:cNvSpPr txBox="1"/>
          <p:nvPr/>
        </p:nvSpPr>
        <p:spPr>
          <a:xfrm>
            <a:off x="10782048" y="2532981"/>
            <a:ext cx="117141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C" sz="1800" dirty="0">
                <a:effectLst/>
                <a:latin typeface="Arial" panose="020B0604020202020204" pitchFamily="34" charset="0"/>
                <a:ea typeface="Calibri" panose="020F0502020204030204" pitchFamily="34" charset="0"/>
              </a:rPr>
              <a:t>(α=0,05)</a:t>
            </a:r>
            <a:endParaRPr lang="es-EC" dirty="0"/>
          </a:p>
        </p:txBody>
      </p:sp>
      <p:pic>
        <p:nvPicPr>
          <p:cNvPr id="19" name="Imagen 18">
            <a:extLst>
              <a:ext uri="{FF2B5EF4-FFF2-40B4-BE49-F238E27FC236}">
                <a16:creationId xmlns:a16="http://schemas.microsoft.com/office/drawing/2014/main" id="{A1661591-72C5-44ED-B4C8-F99AB4411E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39" y="868152"/>
            <a:ext cx="3202898" cy="2194560"/>
          </a:xfrm>
          <a:prstGeom prst="rect">
            <a:avLst/>
          </a:prstGeom>
          <a:noFill/>
          <a:ln>
            <a:noFill/>
          </a:ln>
        </p:spPr>
      </p:pic>
      <p:pic>
        <p:nvPicPr>
          <p:cNvPr id="20" name="Imagen 19">
            <a:extLst>
              <a:ext uri="{FF2B5EF4-FFF2-40B4-BE49-F238E27FC236}">
                <a16:creationId xmlns:a16="http://schemas.microsoft.com/office/drawing/2014/main" id="{365400A2-776B-4227-A82B-637736C6F3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1375" y="794748"/>
            <a:ext cx="3190043" cy="2194560"/>
          </a:xfrm>
          <a:prstGeom prst="rect">
            <a:avLst/>
          </a:prstGeom>
          <a:noFill/>
          <a:ln>
            <a:noFill/>
          </a:ln>
        </p:spPr>
      </p:pic>
      <p:pic>
        <p:nvPicPr>
          <p:cNvPr id="22" name="Imagen 21">
            <a:extLst>
              <a:ext uri="{FF2B5EF4-FFF2-40B4-BE49-F238E27FC236}">
                <a16:creationId xmlns:a16="http://schemas.microsoft.com/office/drawing/2014/main" id="{B1D7F890-93BD-4EAD-8D7E-642AE3C4025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05" y="2961050"/>
            <a:ext cx="3009970" cy="2180590"/>
          </a:xfrm>
          <a:prstGeom prst="rect">
            <a:avLst/>
          </a:prstGeom>
          <a:noFill/>
          <a:ln>
            <a:noFill/>
          </a:ln>
        </p:spPr>
      </p:pic>
      <p:pic>
        <p:nvPicPr>
          <p:cNvPr id="23" name="Imagen 22">
            <a:extLst>
              <a:ext uri="{FF2B5EF4-FFF2-40B4-BE49-F238E27FC236}">
                <a16:creationId xmlns:a16="http://schemas.microsoft.com/office/drawing/2014/main" id="{3C64AE77-5F5E-433B-A487-713005FEA2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0715" y="2943827"/>
            <a:ext cx="3122751" cy="2285365"/>
          </a:xfrm>
          <a:prstGeom prst="rect">
            <a:avLst/>
          </a:prstGeom>
          <a:noFill/>
          <a:ln>
            <a:noFill/>
          </a:ln>
        </p:spPr>
      </p:pic>
      <p:pic>
        <p:nvPicPr>
          <p:cNvPr id="24" name="Imagen 23">
            <a:extLst>
              <a:ext uri="{FF2B5EF4-FFF2-40B4-BE49-F238E27FC236}">
                <a16:creationId xmlns:a16="http://schemas.microsoft.com/office/drawing/2014/main" id="{58032869-9B72-420A-9879-DB219E38EF3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0662" y="4746949"/>
            <a:ext cx="3650406" cy="2238375"/>
          </a:xfrm>
          <a:prstGeom prst="rect">
            <a:avLst/>
          </a:prstGeom>
          <a:noFill/>
          <a:ln>
            <a:noFill/>
          </a:ln>
        </p:spPr>
      </p:pic>
      <p:sp>
        <p:nvSpPr>
          <p:cNvPr id="32" name="CuadroTexto 31">
            <a:extLst>
              <a:ext uri="{FF2B5EF4-FFF2-40B4-BE49-F238E27FC236}">
                <a16:creationId xmlns:a16="http://schemas.microsoft.com/office/drawing/2014/main" id="{F97B01B2-1FBD-4755-B72D-D9E4C30DC167}"/>
              </a:ext>
            </a:extLst>
          </p:cNvPr>
          <p:cNvSpPr txBox="1"/>
          <p:nvPr/>
        </p:nvSpPr>
        <p:spPr>
          <a:xfrm>
            <a:off x="980661" y="991863"/>
            <a:ext cx="936934" cy="338554"/>
          </a:xfrm>
          <a:prstGeom prst="rect">
            <a:avLst/>
          </a:prstGeom>
          <a:noFill/>
        </p:spPr>
        <p:txBody>
          <a:bodyPr wrap="square" rtlCol="0">
            <a:spAutoFit/>
          </a:bodyPr>
          <a:lstStyle/>
          <a:p>
            <a:r>
              <a:rPr lang="es-EC" sz="800" dirty="0">
                <a:effectLst/>
                <a:latin typeface="Arial" panose="020B0604020202020204" pitchFamily="34" charset="0"/>
                <a:ea typeface="Calibri" panose="020F0502020204030204" pitchFamily="34" charset="0"/>
              </a:rPr>
              <a:t>Fracción 1 o intercambiable</a:t>
            </a:r>
            <a:endParaRPr lang="es-EC" sz="800" dirty="0"/>
          </a:p>
        </p:txBody>
      </p:sp>
      <p:sp>
        <p:nvSpPr>
          <p:cNvPr id="36" name="CuadroTexto 35">
            <a:extLst>
              <a:ext uri="{FF2B5EF4-FFF2-40B4-BE49-F238E27FC236}">
                <a16:creationId xmlns:a16="http://schemas.microsoft.com/office/drawing/2014/main" id="{AB4C234E-173A-4788-B45B-BD1BEDEC89B2}"/>
              </a:ext>
            </a:extLst>
          </p:cNvPr>
          <p:cNvSpPr txBox="1"/>
          <p:nvPr/>
        </p:nvSpPr>
        <p:spPr>
          <a:xfrm>
            <a:off x="4306239" y="1178927"/>
            <a:ext cx="759417" cy="461665"/>
          </a:xfrm>
          <a:prstGeom prst="rect">
            <a:avLst/>
          </a:prstGeom>
          <a:noFill/>
        </p:spPr>
        <p:txBody>
          <a:bodyPr wrap="square" rtlCol="0">
            <a:spAutoFit/>
          </a:bodyPr>
          <a:lstStyle/>
          <a:p>
            <a:r>
              <a:rPr lang="es-EC" sz="800" dirty="0">
                <a:latin typeface="Arial" panose="020B0604020202020204" pitchFamily="34" charset="0"/>
                <a:ea typeface="Calibri" panose="020F0502020204030204" pitchFamily="34" charset="0"/>
              </a:rPr>
              <a:t>F</a:t>
            </a:r>
            <a:r>
              <a:rPr lang="es-EC" sz="800" dirty="0">
                <a:effectLst/>
                <a:latin typeface="Arial" panose="020B0604020202020204" pitchFamily="34" charset="0"/>
                <a:ea typeface="Calibri" panose="020F0502020204030204" pitchFamily="34" charset="0"/>
              </a:rPr>
              <a:t>racción 2 o unida a carbonatos</a:t>
            </a:r>
            <a:endParaRPr lang="es-EC" sz="800" dirty="0"/>
          </a:p>
        </p:txBody>
      </p:sp>
      <p:sp>
        <p:nvSpPr>
          <p:cNvPr id="35" name="CuadroTexto 34">
            <a:extLst>
              <a:ext uri="{FF2B5EF4-FFF2-40B4-BE49-F238E27FC236}">
                <a16:creationId xmlns:a16="http://schemas.microsoft.com/office/drawing/2014/main" id="{BF2BBAC2-A3D7-4D3A-9B2D-3B1C26861BA7}"/>
              </a:ext>
            </a:extLst>
          </p:cNvPr>
          <p:cNvSpPr txBox="1"/>
          <p:nvPr/>
        </p:nvSpPr>
        <p:spPr>
          <a:xfrm>
            <a:off x="943499" y="2894609"/>
            <a:ext cx="1381247" cy="461665"/>
          </a:xfrm>
          <a:prstGeom prst="rect">
            <a:avLst/>
          </a:prstGeom>
          <a:noFill/>
        </p:spPr>
        <p:txBody>
          <a:bodyPr wrap="square" rtlCol="0">
            <a:spAutoFit/>
          </a:bodyPr>
          <a:lstStyle/>
          <a:p>
            <a:r>
              <a:rPr lang="es-EC" sz="800" dirty="0">
                <a:latin typeface="Arial" panose="020B0604020202020204" pitchFamily="34" charset="0"/>
                <a:ea typeface="Calibri" panose="020F0502020204030204" pitchFamily="34" charset="0"/>
              </a:rPr>
              <a:t>F</a:t>
            </a:r>
            <a:r>
              <a:rPr lang="es-EC" sz="800" dirty="0">
                <a:effectLst/>
                <a:latin typeface="Arial" panose="020B0604020202020204" pitchFamily="34" charset="0"/>
                <a:ea typeface="Calibri" panose="020F0502020204030204" pitchFamily="34" charset="0"/>
              </a:rPr>
              <a:t>racción 3 o unida a óxidos de hierro y manganeso</a:t>
            </a:r>
            <a:endParaRPr lang="es-EC" sz="800" dirty="0"/>
          </a:p>
        </p:txBody>
      </p:sp>
      <p:sp>
        <p:nvSpPr>
          <p:cNvPr id="34" name="CuadroTexto 33">
            <a:extLst>
              <a:ext uri="{FF2B5EF4-FFF2-40B4-BE49-F238E27FC236}">
                <a16:creationId xmlns:a16="http://schemas.microsoft.com/office/drawing/2014/main" id="{7F2F411C-8A28-4B72-9538-04AF284D210E}"/>
              </a:ext>
            </a:extLst>
          </p:cNvPr>
          <p:cNvSpPr txBox="1"/>
          <p:nvPr/>
        </p:nvSpPr>
        <p:spPr>
          <a:xfrm>
            <a:off x="4288707" y="2955206"/>
            <a:ext cx="1150813" cy="338554"/>
          </a:xfrm>
          <a:prstGeom prst="rect">
            <a:avLst/>
          </a:prstGeom>
          <a:noFill/>
        </p:spPr>
        <p:txBody>
          <a:bodyPr wrap="square" rtlCol="0">
            <a:spAutoFit/>
          </a:bodyPr>
          <a:lstStyle/>
          <a:p>
            <a:r>
              <a:rPr lang="es-EC" sz="800" dirty="0">
                <a:latin typeface="Arial" panose="020B0604020202020204" pitchFamily="34" charset="0"/>
                <a:ea typeface="Calibri" panose="020F0502020204030204" pitchFamily="34" charset="0"/>
              </a:rPr>
              <a:t>F</a:t>
            </a:r>
            <a:r>
              <a:rPr lang="es-EC" sz="800" dirty="0">
                <a:effectLst/>
                <a:latin typeface="Arial" panose="020B0604020202020204" pitchFamily="34" charset="0"/>
                <a:ea typeface="Calibri" panose="020F0502020204030204" pitchFamily="34" charset="0"/>
              </a:rPr>
              <a:t>racción 4 o unida a materia orgánica</a:t>
            </a:r>
            <a:endParaRPr lang="es-EC" sz="800" dirty="0"/>
          </a:p>
        </p:txBody>
      </p:sp>
      <p:sp>
        <p:nvSpPr>
          <p:cNvPr id="33" name="CuadroTexto 32">
            <a:extLst>
              <a:ext uri="{FF2B5EF4-FFF2-40B4-BE49-F238E27FC236}">
                <a16:creationId xmlns:a16="http://schemas.microsoft.com/office/drawing/2014/main" id="{54A907B2-6987-4E04-B5D4-0E3F9A2D1E22}"/>
              </a:ext>
            </a:extLst>
          </p:cNvPr>
          <p:cNvSpPr txBox="1"/>
          <p:nvPr/>
        </p:nvSpPr>
        <p:spPr>
          <a:xfrm>
            <a:off x="2682892" y="5107586"/>
            <a:ext cx="759417" cy="338554"/>
          </a:xfrm>
          <a:prstGeom prst="rect">
            <a:avLst/>
          </a:prstGeom>
          <a:noFill/>
        </p:spPr>
        <p:txBody>
          <a:bodyPr wrap="square" rtlCol="0">
            <a:spAutoFit/>
          </a:bodyPr>
          <a:lstStyle/>
          <a:p>
            <a:r>
              <a:rPr lang="es-EC" sz="800" dirty="0">
                <a:latin typeface="Arial" panose="020B0604020202020204" pitchFamily="34" charset="0"/>
                <a:ea typeface="Calibri" panose="020F0502020204030204" pitchFamily="34" charset="0"/>
              </a:rPr>
              <a:t>F</a:t>
            </a:r>
            <a:r>
              <a:rPr lang="es-EC" sz="800" dirty="0">
                <a:effectLst/>
                <a:latin typeface="Arial" panose="020B0604020202020204" pitchFamily="34" charset="0"/>
                <a:ea typeface="Calibri" panose="020F0502020204030204" pitchFamily="34" charset="0"/>
              </a:rPr>
              <a:t>racción 5 o residual</a:t>
            </a:r>
            <a:endParaRPr lang="es-EC" sz="800" dirty="0"/>
          </a:p>
        </p:txBody>
      </p:sp>
      <p:sp>
        <p:nvSpPr>
          <p:cNvPr id="25" name="CuadroTexto 51">
            <a:extLst>
              <a:ext uri="{FF2B5EF4-FFF2-40B4-BE49-F238E27FC236}">
                <a16:creationId xmlns:a16="http://schemas.microsoft.com/office/drawing/2014/main" id="{07880FD9-57A4-4ADA-85B3-B519B1B1EACF}"/>
              </a:ext>
            </a:extLst>
          </p:cNvPr>
          <p:cNvSpPr txBox="1"/>
          <p:nvPr/>
        </p:nvSpPr>
        <p:spPr>
          <a:xfrm>
            <a:off x="-1588584" y="592068"/>
            <a:ext cx="11332445" cy="461665"/>
          </a:xfrm>
          <a:prstGeom prst="rect">
            <a:avLst/>
          </a:prstGeom>
          <a:noFill/>
        </p:spPr>
        <p:txBody>
          <a:bodyPr wrap="square" rtlCol="0">
            <a:spAutoFit/>
          </a:bodyPr>
          <a:lstStyle/>
          <a:p>
            <a:pPr algn="ctr"/>
            <a:r>
              <a:rPr lang="es-MX" sz="2400" b="1" dirty="0">
                <a:latin typeface="Calibri" panose="020F0502020204030204" pitchFamily="34" charset="0"/>
                <a:cs typeface="Calibri" panose="020F0502020204030204" pitchFamily="34" charset="0"/>
              </a:rPr>
              <a:t>Aplicación de nanopartículas e inmovilización de Cd</a:t>
            </a:r>
            <a:endParaRPr lang="es-EC"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5785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32" grpId="0"/>
      <p:bldP spid="36" grpId="0"/>
      <p:bldP spid="35" grpId="0"/>
      <p:bldP spid="34"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418704"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1</a:t>
            </a:r>
            <a:r>
              <a:rPr lang="es-EC" dirty="0">
                <a:solidFill>
                  <a:schemeClr val="bg1">
                    <a:lumMod val="65000"/>
                  </a:schemeClr>
                </a:solidFill>
                <a:latin typeface="Calibri" panose="020F0502020204030204" pitchFamily="34" charset="0"/>
                <a:cs typeface="Calibri" panose="020F0502020204030204" pitchFamily="34" charset="0"/>
              </a:rPr>
              <a:t>9</a:t>
            </a:r>
          </a:p>
        </p:txBody>
      </p:sp>
      <p:sp>
        <p:nvSpPr>
          <p:cNvPr id="8" name="Título 1">
            <a:extLst>
              <a:ext uri="{FF2B5EF4-FFF2-40B4-BE49-F238E27FC236}">
                <a16:creationId xmlns:a16="http://schemas.microsoft.com/office/drawing/2014/main" id="{48AA2645-5905-4232-AE83-D9344C2D9884}"/>
              </a:ext>
            </a:extLst>
          </p:cNvPr>
          <p:cNvSpPr txBox="1">
            <a:spLocks/>
          </p:cNvSpPr>
          <p:nvPr/>
        </p:nvSpPr>
        <p:spPr>
          <a:xfrm>
            <a:off x="3335125" y="2511321"/>
            <a:ext cx="6528076"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CONCLUSIONES</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77F0CE70-0395-4DEE-B765-8B9A91FDAF1C}"/>
              </a:ext>
            </a:extLst>
          </p:cNvPr>
          <p:cNvSpPr/>
          <p:nvPr/>
        </p:nvSpPr>
        <p:spPr>
          <a:xfrm>
            <a:off x="2813747" y="2574385"/>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0750934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8C194FC-1095-4B0D-8F74-5915B8BB88D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A0D37921-A9ED-486C-AA5E-F207559FF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0696EE6C-A987-479F-A06F-427569F398B2}"/>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CONCLUSIONES</a:t>
            </a:r>
          </a:p>
        </p:txBody>
      </p:sp>
      <p:sp>
        <p:nvSpPr>
          <p:cNvPr id="2" name="CuadroTexto 1">
            <a:extLst>
              <a:ext uri="{FF2B5EF4-FFF2-40B4-BE49-F238E27FC236}">
                <a16:creationId xmlns:a16="http://schemas.microsoft.com/office/drawing/2014/main" id="{55C18EE3-7747-4254-99FC-A7D517DA65D4}"/>
              </a:ext>
            </a:extLst>
          </p:cNvPr>
          <p:cNvSpPr txBox="1"/>
          <p:nvPr/>
        </p:nvSpPr>
        <p:spPr>
          <a:xfrm>
            <a:off x="122643" y="108938"/>
            <a:ext cx="418704"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2</a:t>
            </a:r>
            <a:r>
              <a:rPr lang="es-EC" dirty="0">
                <a:solidFill>
                  <a:schemeClr val="bg1">
                    <a:lumMod val="65000"/>
                  </a:schemeClr>
                </a:solidFill>
                <a:latin typeface="Calibri" panose="020F0502020204030204" pitchFamily="34" charset="0"/>
                <a:cs typeface="Calibri" panose="020F0502020204030204" pitchFamily="34" charset="0"/>
              </a:rPr>
              <a:t>0</a:t>
            </a:r>
          </a:p>
        </p:txBody>
      </p:sp>
      <p:sp>
        <p:nvSpPr>
          <p:cNvPr id="14" name="Forma libre: forma 44">
            <a:extLst>
              <a:ext uri="{FF2B5EF4-FFF2-40B4-BE49-F238E27FC236}">
                <a16:creationId xmlns:a16="http://schemas.microsoft.com/office/drawing/2014/main" id="{21E73615-97A9-4237-9DE1-8F2D28D788E5}"/>
              </a:ext>
            </a:extLst>
          </p:cNvPr>
          <p:cNvSpPr/>
          <p:nvPr/>
        </p:nvSpPr>
        <p:spPr>
          <a:xfrm>
            <a:off x="980661" y="787583"/>
            <a:ext cx="10080000" cy="1512757"/>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lvl="0" algn="just"/>
            <a:r>
              <a:rPr lang="es-EC" dirty="0"/>
              <a:t>La caracterización del suelo de estudio mostró que este tiene las características fisicoquímicas necesarias para el cultivo de cacao y baja presencia de cadmio, cumpliendo con los límites permisibles establecidos en el Libro VI Anexo 2 del TULSMA. En base a las características fisicoquímicas obtenidas en este estudio, se verifica una baja disponibilidad del Cd, por lo que se concluye que probablemente la interacción planta-suelo sólido influye en la presencia de Cd en almendras de cacao.</a:t>
            </a:r>
            <a:endParaRPr lang="en-US" dirty="0">
              <a:latin typeface="Calibri" panose="020F0502020204030204" pitchFamily="34" charset="0"/>
              <a:cs typeface="Calibri" panose="020F0502020204030204" pitchFamily="34" charset="0"/>
            </a:endParaRPr>
          </a:p>
        </p:txBody>
      </p:sp>
      <p:sp>
        <p:nvSpPr>
          <p:cNvPr id="15" name="Forma libre: forma 61">
            <a:extLst>
              <a:ext uri="{FF2B5EF4-FFF2-40B4-BE49-F238E27FC236}">
                <a16:creationId xmlns:a16="http://schemas.microsoft.com/office/drawing/2014/main" id="{3F801632-93BF-4E26-A838-12A3A5589CF2}"/>
              </a:ext>
            </a:extLst>
          </p:cNvPr>
          <p:cNvSpPr/>
          <p:nvPr/>
        </p:nvSpPr>
        <p:spPr>
          <a:xfrm>
            <a:off x="1067138" y="3746460"/>
            <a:ext cx="10068862" cy="2294283"/>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r>
              <a:rPr lang="es-EC" dirty="0"/>
              <a:t>Existe un evidente incremento en el contenido de cadmio en la fracción 5 o residual por la inmovilización del metal en la fracción 1 o fracción intercambiable que puede verse afectada por diferentes factores que causan contaminación en los suelos tratados, la lixiviación del Cd desde el suelo por las lluvias. </a:t>
            </a:r>
          </a:p>
        </p:txBody>
      </p:sp>
      <p:sp>
        <p:nvSpPr>
          <p:cNvPr id="16" name="Forma libre: forma 62">
            <a:extLst>
              <a:ext uri="{FF2B5EF4-FFF2-40B4-BE49-F238E27FC236}">
                <a16:creationId xmlns:a16="http://schemas.microsoft.com/office/drawing/2014/main" id="{A5169713-E244-4FBD-9E9C-8AD88E2A9D12}"/>
              </a:ext>
            </a:extLst>
          </p:cNvPr>
          <p:cNvSpPr/>
          <p:nvPr/>
        </p:nvSpPr>
        <p:spPr>
          <a:xfrm>
            <a:off x="1056000" y="2630978"/>
            <a:ext cx="10080000" cy="108000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algn="just"/>
            <a:r>
              <a:rPr lang="es-EC" dirty="0"/>
              <a:t>Las nanopartículas sintetizadas en el prototipo de campo en base al protocolo estandarizado por </a:t>
            </a:r>
            <a:r>
              <a:rPr lang="es-EC" dirty="0" err="1"/>
              <a:t>Llumiquinga</a:t>
            </a:r>
            <a:r>
              <a:rPr lang="es-EC" dirty="0"/>
              <a:t> (2018), escalando para un volumen de 250L, fueron nanopartículas multicomponente magnéticas de 150nm de diámetro, esféricas y de coloración negra.</a:t>
            </a:r>
          </a:p>
        </p:txBody>
      </p:sp>
    </p:spTree>
    <p:extLst>
      <p:ext uri="{BB962C8B-B14F-4D97-AF65-F5344CB8AC3E}">
        <p14:creationId xmlns:p14="http://schemas.microsoft.com/office/powerpoint/2010/main" val="3858269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1096557" y="0"/>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1" name="CuadroTexto 10">
            <a:extLst>
              <a:ext uri="{FF2B5EF4-FFF2-40B4-BE49-F238E27FC236}">
                <a16:creationId xmlns:a16="http://schemas.microsoft.com/office/drawing/2014/main" id="{55C18EE3-7747-4254-99FC-A7D517DA65D4}"/>
              </a:ext>
            </a:extLst>
          </p:cNvPr>
          <p:cNvSpPr txBox="1"/>
          <p:nvPr/>
        </p:nvSpPr>
        <p:spPr>
          <a:xfrm>
            <a:off x="122643" y="108938"/>
            <a:ext cx="418704"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2</a:t>
            </a:r>
            <a:r>
              <a:rPr lang="es-EC" dirty="0">
                <a:solidFill>
                  <a:schemeClr val="bg1">
                    <a:lumMod val="65000"/>
                  </a:schemeClr>
                </a:solidFill>
                <a:latin typeface="Calibri" panose="020F0502020204030204" pitchFamily="34" charset="0"/>
                <a:cs typeface="Calibri" panose="020F0502020204030204" pitchFamily="34" charset="0"/>
              </a:rPr>
              <a:t>1</a:t>
            </a:r>
          </a:p>
        </p:txBody>
      </p:sp>
      <p:sp>
        <p:nvSpPr>
          <p:cNvPr id="8" name="Título 1">
            <a:extLst>
              <a:ext uri="{FF2B5EF4-FFF2-40B4-BE49-F238E27FC236}">
                <a16:creationId xmlns:a16="http://schemas.microsoft.com/office/drawing/2014/main" id="{DCCCAC5C-5D04-494D-8F9A-7DAF0E7F9870}"/>
              </a:ext>
            </a:extLst>
          </p:cNvPr>
          <p:cNvSpPr txBox="1">
            <a:spLocks/>
          </p:cNvSpPr>
          <p:nvPr/>
        </p:nvSpPr>
        <p:spPr>
          <a:xfrm>
            <a:off x="2940980" y="2542853"/>
            <a:ext cx="7795331"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RECOMENDACIONES</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6127F80D-E949-442C-BB50-C66BE90C05AD}"/>
              </a:ext>
            </a:extLst>
          </p:cNvPr>
          <p:cNvSpPr/>
          <p:nvPr/>
        </p:nvSpPr>
        <p:spPr>
          <a:xfrm>
            <a:off x="2167353" y="2605917"/>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31577990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D78D1F-2EDB-4642-917A-B1D4F5C44FC3}"/>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121B9285-934F-4245-ABCC-AC67C7F66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DB371766-32B8-4D50-AF68-1892B9D5D43E}"/>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RECOMENDACIONES</a:t>
            </a:r>
          </a:p>
        </p:txBody>
      </p:sp>
      <p:sp>
        <p:nvSpPr>
          <p:cNvPr id="2" name="CuadroTexto 1">
            <a:extLst>
              <a:ext uri="{FF2B5EF4-FFF2-40B4-BE49-F238E27FC236}">
                <a16:creationId xmlns:a16="http://schemas.microsoft.com/office/drawing/2014/main" id="{6844A8A5-1FCE-499A-9729-ED2D9D361CA0}"/>
              </a:ext>
            </a:extLst>
          </p:cNvPr>
          <p:cNvSpPr txBox="1"/>
          <p:nvPr/>
        </p:nvSpPr>
        <p:spPr>
          <a:xfrm>
            <a:off x="122643" y="108938"/>
            <a:ext cx="418704"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2</a:t>
            </a:r>
            <a:r>
              <a:rPr lang="es-EC" dirty="0">
                <a:solidFill>
                  <a:schemeClr val="bg1">
                    <a:lumMod val="65000"/>
                  </a:schemeClr>
                </a:solidFill>
                <a:latin typeface="Calibri" panose="020F0502020204030204" pitchFamily="34" charset="0"/>
                <a:cs typeface="Calibri" panose="020F0502020204030204" pitchFamily="34" charset="0"/>
              </a:rPr>
              <a:t>2</a:t>
            </a:r>
          </a:p>
        </p:txBody>
      </p:sp>
      <p:sp>
        <p:nvSpPr>
          <p:cNvPr id="12" name="Forma libre: forma 30">
            <a:extLst>
              <a:ext uri="{FF2B5EF4-FFF2-40B4-BE49-F238E27FC236}">
                <a16:creationId xmlns:a16="http://schemas.microsoft.com/office/drawing/2014/main" id="{66186629-9E3E-4064-AC60-603507958862}"/>
              </a:ext>
            </a:extLst>
          </p:cNvPr>
          <p:cNvSpPr/>
          <p:nvPr/>
        </p:nvSpPr>
        <p:spPr>
          <a:xfrm>
            <a:off x="1285484" y="1434302"/>
            <a:ext cx="9621031" cy="1024557"/>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algn="just"/>
            <a:r>
              <a:rPr lang="es-EC" dirty="0"/>
              <a:t>La inmovilización de Cd no fue muy evidente, aunque estadísticamente mostró un porcentaje de inmovilización, por lo que se recomienda realizar aplicaciones en suelos con mayor contaminación para una mejor observación de la inmovilización del metal pesado.</a:t>
            </a:r>
          </a:p>
        </p:txBody>
      </p:sp>
      <p:sp>
        <p:nvSpPr>
          <p:cNvPr id="13" name="Forma libre: forma 31">
            <a:extLst>
              <a:ext uri="{FF2B5EF4-FFF2-40B4-BE49-F238E27FC236}">
                <a16:creationId xmlns:a16="http://schemas.microsoft.com/office/drawing/2014/main" id="{4F4D3ACD-F5FE-4282-9C8E-17BBB54178C1}"/>
              </a:ext>
            </a:extLst>
          </p:cNvPr>
          <p:cNvSpPr/>
          <p:nvPr/>
        </p:nvSpPr>
        <p:spPr>
          <a:xfrm>
            <a:off x="1285484" y="4235455"/>
            <a:ext cx="9621030" cy="82800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algn="just"/>
            <a:r>
              <a:rPr lang="es-EC" dirty="0"/>
              <a:t>La inyección de nanopartículas en suelo por goteo no fue eficiente, ya que éstas se aglomeran y obstruyen el flujo en un corto período de tiempo, por lo que se recomienda que la inyección de </a:t>
            </a:r>
            <a:r>
              <a:rPr lang="es-EC" dirty="0" err="1"/>
              <a:t>NPs</a:t>
            </a:r>
            <a:r>
              <a:rPr lang="es-EC" dirty="0"/>
              <a:t> se pruebe por aspersión.</a:t>
            </a:r>
          </a:p>
        </p:txBody>
      </p:sp>
      <p:sp>
        <p:nvSpPr>
          <p:cNvPr id="14" name="Forma libre: forma 33">
            <a:extLst>
              <a:ext uri="{FF2B5EF4-FFF2-40B4-BE49-F238E27FC236}">
                <a16:creationId xmlns:a16="http://schemas.microsoft.com/office/drawing/2014/main" id="{D44E69E1-E2C8-421D-8404-1D1B8D0FA5CA}"/>
              </a:ext>
            </a:extLst>
          </p:cNvPr>
          <p:cNvSpPr/>
          <p:nvPr/>
        </p:nvSpPr>
        <p:spPr>
          <a:xfrm>
            <a:off x="1285484" y="2904532"/>
            <a:ext cx="9621032" cy="82800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solidFill>
            <a:schemeClr val="accent3">
              <a:lumMod val="40000"/>
              <a:lumOff val="60000"/>
            </a:schemeClr>
          </a:solidFill>
          <a:ln>
            <a:solidFill>
              <a:schemeClr val="accent3">
                <a:lumMod val="40000"/>
                <a:lumOff val="60000"/>
              </a:schemeClr>
            </a:solid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r>
              <a:rPr lang="es-EC" dirty="0"/>
              <a:t>Se recomienda mejorar el proceso analítico en la medición del cadmio en las muestras, para eliminar el ruido en los resultados que provocan una defectuosa interpretación de la concentración de los metales como el Cd.</a:t>
            </a:r>
          </a:p>
        </p:txBody>
      </p:sp>
    </p:spTree>
    <p:extLst>
      <p:ext uri="{BB962C8B-B14F-4D97-AF65-F5344CB8AC3E}">
        <p14:creationId xmlns:p14="http://schemas.microsoft.com/office/powerpoint/2010/main" val="513337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8786235-09E1-46A3-B81A-63587B937810}"/>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FCB11818-7B07-469F-85DF-AA2538B89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53ECF378-14B1-4C65-8249-67A6EC9EC1E5}"/>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AGRADECIMIENTOS</a:t>
            </a:r>
          </a:p>
        </p:txBody>
      </p:sp>
      <p:pic>
        <p:nvPicPr>
          <p:cNvPr id="10" name="Imagen 9">
            <a:extLst>
              <a:ext uri="{FF2B5EF4-FFF2-40B4-BE49-F238E27FC236}">
                <a16:creationId xmlns:a16="http://schemas.microsoft.com/office/drawing/2014/main" id="{148722F2-0153-4C14-B2A5-B1FC57831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510" y="793281"/>
            <a:ext cx="1785646" cy="1809668"/>
          </a:xfrm>
          <a:prstGeom prst="rect">
            <a:avLst/>
          </a:prstGeom>
        </p:spPr>
      </p:pic>
      <p:sp>
        <p:nvSpPr>
          <p:cNvPr id="9" name="CuadroTexto 8">
            <a:extLst>
              <a:ext uri="{FF2B5EF4-FFF2-40B4-BE49-F238E27FC236}">
                <a16:creationId xmlns:a16="http://schemas.microsoft.com/office/drawing/2014/main" id="{C8934B26-25E7-4006-BCA6-9994B5A5A7B9}"/>
              </a:ext>
            </a:extLst>
          </p:cNvPr>
          <p:cNvSpPr txBox="1"/>
          <p:nvPr/>
        </p:nvSpPr>
        <p:spPr>
          <a:xfrm>
            <a:off x="7551907" y="927599"/>
            <a:ext cx="3855938" cy="646331"/>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rPr>
              <a:t>Luis Cumbal </a:t>
            </a:r>
            <a:r>
              <a:rPr lang="es-ES" dirty="0" err="1">
                <a:latin typeface="Arial" panose="020B0604020202020204" pitchFamily="34" charset="0"/>
                <a:cs typeface="Arial" panose="020B0604020202020204" pitchFamily="34" charset="0"/>
              </a:rPr>
              <a:t>Ph.D</a:t>
            </a:r>
            <a:r>
              <a:rPr lang="es-ES" dirty="0">
                <a:latin typeface="Arial" panose="020B0604020202020204" pitchFamily="34" charset="0"/>
                <a:cs typeface="Arial" panose="020B0604020202020204" pitchFamily="34" charset="0"/>
              </a:rPr>
              <a:t>.</a:t>
            </a:r>
            <a:endParaRPr lang="es-EC" dirty="0">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Director del proyecto</a:t>
            </a:r>
          </a:p>
        </p:txBody>
      </p:sp>
      <p:sp>
        <p:nvSpPr>
          <p:cNvPr id="13" name="CuadroTexto 12">
            <a:extLst>
              <a:ext uri="{FF2B5EF4-FFF2-40B4-BE49-F238E27FC236}">
                <a16:creationId xmlns:a16="http://schemas.microsoft.com/office/drawing/2014/main" id="{E84A929F-70AC-417E-9619-541B1A1D5F8B}"/>
              </a:ext>
            </a:extLst>
          </p:cNvPr>
          <p:cNvSpPr txBox="1"/>
          <p:nvPr/>
        </p:nvSpPr>
        <p:spPr>
          <a:xfrm>
            <a:off x="5775960" y="4015238"/>
            <a:ext cx="3991755" cy="646331"/>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rPr>
              <a:t>Ing. Carina </a:t>
            </a:r>
            <a:r>
              <a:rPr lang="es-EC" sz="1800" dirty="0" err="1">
                <a:effectLst/>
                <a:latin typeface="Arial" panose="020B0604020202020204" pitchFamily="34" charset="0"/>
                <a:ea typeface="Calibri" panose="020F0502020204030204" pitchFamily="34" charset="0"/>
              </a:rPr>
              <a:t>Staël</a:t>
            </a:r>
            <a:r>
              <a:rPr lang="es-EC" sz="1800" dirty="0">
                <a:effectLst/>
                <a:latin typeface="Arial" panose="020B0604020202020204" pitchFamily="34" charset="0"/>
                <a:ea typeface="Calibri" panose="020F0502020204030204" pitchFamily="34" charset="0"/>
              </a:rPr>
              <a:t> </a:t>
            </a:r>
          </a:p>
          <a:p>
            <a:pPr algn="ctr"/>
            <a:r>
              <a:rPr lang="es-EC" sz="1800" b="1" dirty="0">
                <a:effectLst/>
                <a:latin typeface="Arial" panose="020B0604020202020204" pitchFamily="34" charset="0"/>
                <a:ea typeface="Calibri" panose="020F0502020204030204" pitchFamily="34" charset="0"/>
              </a:rPr>
              <a:t>CENCINAT-ESPE</a:t>
            </a:r>
          </a:p>
        </p:txBody>
      </p:sp>
      <p:sp>
        <p:nvSpPr>
          <p:cNvPr id="15" name="CuadroTexto 14">
            <a:extLst>
              <a:ext uri="{FF2B5EF4-FFF2-40B4-BE49-F238E27FC236}">
                <a16:creationId xmlns:a16="http://schemas.microsoft.com/office/drawing/2014/main" id="{81C7F3BC-9FAD-485D-83F7-AB120E9E0D62}"/>
              </a:ext>
            </a:extLst>
          </p:cNvPr>
          <p:cNvSpPr txBox="1"/>
          <p:nvPr/>
        </p:nvSpPr>
        <p:spPr>
          <a:xfrm>
            <a:off x="6096000" y="3277234"/>
            <a:ext cx="4270012" cy="646331"/>
          </a:xfrm>
          <a:prstGeom prst="rect">
            <a:avLst/>
          </a:prstGeom>
          <a:noFill/>
        </p:spPr>
        <p:txBody>
          <a:bodyPr wrap="square">
            <a:spAutoFit/>
          </a:bodyPr>
          <a:lstStyle/>
          <a:p>
            <a:pPr algn="ctr"/>
            <a:r>
              <a:rPr lang="es-EC" dirty="0">
                <a:latin typeface="Arial" panose="020B0604020202020204" pitchFamily="34" charset="0"/>
                <a:ea typeface="Calibri" panose="020F0502020204030204" pitchFamily="34" charset="0"/>
                <a:cs typeface="Arial" panose="020B0604020202020204" pitchFamily="34" charset="0"/>
              </a:rPr>
              <a:t>Ing. </a:t>
            </a:r>
            <a:r>
              <a:rPr lang="es-EC" dirty="0" err="1">
                <a:latin typeface="Arial" panose="020B0604020202020204" pitchFamily="34" charset="0"/>
                <a:ea typeface="Calibri" panose="020F0502020204030204" pitchFamily="34" charset="0"/>
                <a:cs typeface="Arial" panose="020B0604020202020204" pitchFamily="34" charset="0"/>
              </a:rPr>
              <a:t>Ambar</a:t>
            </a:r>
            <a:r>
              <a:rPr lang="es-EC" dirty="0">
                <a:latin typeface="Arial" panose="020B0604020202020204" pitchFamily="34" charset="0"/>
                <a:ea typeface="Calibri" panose="020F0502020204030204" pitchFamily="34" charset="0"/>
                <a:cs typeface="Arial" panose="020B0604020202020204" pitchFamily="34" charset="0"/>
              </a:rPr>
              <a:t> Oñate</a:t>
            </a:r>
            <a:endParaRPr lang="es-EC" dirty="0">
              <a:effectLst/>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ea typeface="Calibri" panose="020F0502020204030204" pitchFamily="34" charset="0"/>
                <a:cs typeface="Arial" panose="020B0604020202020204" pitchFamily="34" charset="0"/>
              </a:rPr>
              <a:t>CENCINAT-ESPE</a:t>
            </a:r>
          </a:p>
        </p:txBody>
      </p:sp>
      <p:sp>
        <p:nvSpPr>
          <p:cNvPr id="2" name="CuadroTexto 1">
            <a:extLst>
              <a:ext uri="{FF2B5EF4-FFF2-40B4-BE49-F238E27FC236}">
                <a16:creationId xmlns:a16="http://schemas.microsoft.com/office/drawing/2014/main" id="{A0B74522-61C8-4927-BACE-4264BC763515}"/>
              </a:ext>
            </a:extLst>
          </p:cNvPr>
          <p:cNvSpPr txBox="1"/>
          <p:nvPr/>
        </p:nvSpPr>
        <p:spPr>
          <a:xfrm>
            <a:off x="122643" y="108938"/>
            <a:ext cx="418704"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24</a:t>
            </a:r>
            <a:endParaRPr lang="es-EC" dirty="0">
              <a:solidFill>
                <a:schemeClr val="bg1">
                  <a:lumMod val="65000"/>
                </a:schemeClr>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8228AC45-9529-447D-B7FA-B63EEE4E5A4D}"/>
              </a:ext>
            </a:extLst>
          </p:cNvPr>
          <p:cNvSpPr txBox="1"/>
          <p:nvPr/>
        </p:nvSpPr>
        <p:spPr>
          <a:xfrm>
            <a:off x="7477291" y="1731843"/>
            <a:ext cx="3087757" cy="646331"/>
          </a:xfrm>
          <a:prstGeom prst="rect">
            <a:avLst/>
          </a:prstGeom>
          <a:noFill/>
        </p:spPr>
        <p:txBody>
          <a:bodyPr wrap="square">
            <a:spAutoFit/>
          </a:bodyPr>
          <a:lstStyle/>
          <a:p>
            <a:pPr algn="ctr"/>
            <a:r>
              <a:rPr lang="es-MX" b="1" dirty="0">
                <a:latin typeface="Arial" panose="020B0604020202020204" pitchFamily="34" charset="0"/>
                <a:ea typeface="Calibri" panose="020F0502020204030204" pitchFamily="34" charset="0"/>
                <a:cs typeface="Arial" panose="020B0604020202020204" pitchFamily="34" charset="0"/>
              </a:rPr>
              <a:t>L</a:t>
            </a:r>
            <a:r>
              <a:rPr lang="es-EC" b="1" dirty="0">
                <a:latin typeface="Arial" panose="020B0604020202020204" pitchFamily="34" charset="0"/>
                <a:ea typeface="Calibri" panose="020F0502020204030204" pitchFamily="34" charset="0"/>
                <a:cs typeface="Arial" panose="020B0604020202020204" pitchFamily="34" charset="0"/>
              </a:rPr>
              <a:t>os propietarios de la finca Santa Lucía</a:t>
            </a:r>
            <a:endParaRPr lang="es-EC"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6" descr="http://ugi.espe.edu.ec/ugi/wp-content/uploads/2014/06/Logo-RP-UFA-ESPE2.jpg">
            <a:extLst>
              <a:ext uri="{FF2B5EF4-FFF2-40B4-BE49-F238E27FC236}">
                <a16:creationId xmlns:a16="http://schemas.microsoft.com/office/drawing/2014/main" id="{2E030578-4707-45FA-B63A-53D1B18C88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09" y="1205847"/>
            <a:ext cx="3855939" cy="105199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D31BA14-7590-4BED-90B5-B28347EBF051}"/>
              </a:ext>
            </a:extLst>
          </p:cNvPr>
          <p:cNvSpPr txBox="1"/>
          <p:nvPr/>
        </p:nvSpPr>
        <p:spPr>
          <a:xfrm>
            <a:off x="1678113" y="5498266"/>
            <a:ext cx="6093724" cy="461665"/>
          </a:xfrm>
          <a:prstGeom prst="rect">
            <a:avLst/>
          </a:prstGeom>
          <a:noFill/>
        </p:spPr>
        <p:txBody>
          <a:bodyPr wrap="square">
            <a:spAutoFit/>
          </a:bodyPr>
          <a:lstStyle/>
          <a:p>
            <a:pPr algn="ctr"/>
            <a:r>
              <a:rPr lang="es-EC" sz="2400" b="1" dirty="0">
                <a:latin typeface="Arial" panose="020B0604020202020204" pitchFamily="34" charset="0"/>
                <a:cs typeface="Arial" panose="020B0604020202020204" pitchFamily="34" charset="0"/>
              </a:rPr>
              <a:t>FAMILIA Y AMIGOS</a:t>
            </a:r>
          </a:p>
        </p:txBody>
      </p:sp>
      <p:sp>
        <p:nvSpPr>
          <p:cNvPr id="16" name="CuadroTexto 12">
            <a:extLst>
              <a:ext uri="{FF2B5EF4-FFF2-40B4-BE49-F238E27FC236}">
                <a16:creationId xmlns:a16="http://schemas.microsoft.com/office/drawing/2014/main" id="{C4B29768-54BE-4A4A-9447-ABAA8CB4718B}"/>
              </a:ext>
            </a:extLst>
          </p:cNvPr>
          <p:cNvSpPr txBox="1"/>
          <p:nvPr/>
        </p:nvSpPr>
        <p:spPr>
          <a:xfrm>
            <a:off x="5225278" y="4744020"/>
            <a:ext cx="3991755" cy="646331"/>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rPr>
              <a:t>Ing. Karla Vizuete</a:t>
            </a:r>
          </a:p>
          <a:p>
            <a:pPr algn="ctr"/>
            <a:r>
              <a:rPr lang="es-EC" sz="1800" b="1" dirty="0">
                <a:effectLst/>
                <a:latin typeface="Arial" panose="020B0604020202020204" pitchFamily="34" charset="0"/>
                <a:ea typeface="Calibri" panose="020F0502020204030204" pitchFamily="34" charset="0"/>
              </a:rPr>
              <a:t>CENCINAT-ESPE</a:t>
            </a:r>
          </a:p>
        </p:txBody>
      </p:sp>
      <p:pic>
        <p:nvPicPr>
          <p:cNvPr id="17" name="Imagen 16">
            <a:extLst>
              <a:ext uri="{FF2B5EF4-FFF2-40B4-BE49-F238E27FC236}">
                <a16:creationId xmlns:a16="http://schemas.microsoft.com/office/drawing/2014/main" id="{713C0AEC-34DC-4513-840A-69B0F2993C22}"/>
              </a:ext>
            </a:extLst>
          </p:cNvPr>
          <p:cNvPicPr>
            <a:picLocks noChangeAspect="1"/>
          </p:cNvPicPr>
          <p:nvPr/>
        </p:nvPicPr>
        <p:blipFill rotWithShape="1">
          <a:blip r:embed="rId5"/>
          <a:srcRect l="1000" t="22784" r="1250" b="13880"/>
          <a:stretch/>
        </p:blipFill>
        <p:spPr>
          <a:xfrm>
            <a:off x="3065487" y="3518098"/>
            <a:ext cx="2578722" cy="1029544"/>
          </a:xfrm>
          <a:prstGeom prst="rect">
            <a:avLst/>
          </a:prstGeom>
        </p:spPr>
      </p:pic>
      <p:sp>
        <p:nvSpPr>
          <p:cNvPr id="19" name="CuadroTexto 18">
            <a:extLst>
              <a:ext uri="{FF2B5EF4-FFF2-40B4-BE49-F238E27FC236}">
                <a16:creationId xmlns:a16="http://schemas.microsoft.com/office/drawing/2014/main" id="{53A3A4D8-EE22-4D1B-813D-F070EECC05ED}"/>
              </a:ext>
            </a:extLst>
          </p:cNvPr>
          <p:cNvSpPr txBox="1"/>
          <p:nvPr/>
        </p:nvSpPr>
        <p:spPr>
          <a:xfrm>
            <a:off x="6467061" y="2472223"/>
            <a:ext cx="4270012" cy="646331"/>
          </a:xfrm>
          <a:prstGeom prst="rect">
            <a:avLst/>
          </a:prstGeom>
          <a:noFill/>
        </p:spPr>
        <p:txBody>
          <a:bodyPr wrap="square">
            <a:spAutoFit/>
          </a:bodyPr>
          <a:lstStyle/>
          <a:p>
            <a:pPr algn="ctr" fontAlgn="ctr"/>
            <a:r>
              <a:rPr lang="es-EC" b="0" i="0" dirty="0">
                <a:solidFill>
                  <a:srgbClr val="111111"/>
                </a:solidFill>
                <a:effectLst/>
                <a:latin typeface="Roboto" panose="02000000000000000000" pitchFamily="2" charset="0"/>
              </a:rPr>
              <a:t>Carlos Naranjo</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Ph.D</a:t>
            </a:r>
            <a:br>
              <a:rPr lang="es-EC" dirty="0"/>
            </a:br>
            <a:r>
              <a:rPr lang="es-EC" b="1" i="0" dirty="0">
                <a:effectLst/>
                <a:latin typeface="arial" panose="020B0604020202020204" pitchFamily="34" charset="0"/>
              </a:rPr>
              <a:t>DECEM</a:t>
            </a:r>
            <a:r>
              <a:rPr lang="es-EC" b="1" dirty="0">
                <a:latin typeface="Arial" panose="020B0604020202020204" pitchFamily="34" charset="0"/>
                <a:ea typeface="Calibri" panose="020F0502020204030204" pitchFamily="34" charset="0"/>
                <a:cs typeface="Arial" panose="020B0604020202020204" pitchFamily="34" charset="0"/>
              </a:rPr>
              <a:t>-ESPE</a:t>
            </a:r>
          </a:p>
        </p:txBody>
      </p:sp>
    </p:spTree>
    <p:extLst>
      <p:ext uri="{BB962C8B-B14F-4D97-AF65-F5344CB8AC3E}">
        <p14:creationId xmlns:p14="http://schemas.microsoft.com/office/powerpoint/2010/main" val="38731399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1</a:t>
            </a:r>
            <a:endParaRPr lang="es-EC" dirty="0">
              <a:solidFill>
                <a:schemeClr val="bg1">
                  <a:lumMod val="65000"/>
                </a:schemeClr>
              </a:solidFill>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7E3BB649-EAC7-4144-B44D-F9D93A2560BD}"/>
              </a:ext>
            </a:extLst>
          </p:cNvPr>
          <p:cNvSpPr txBox="1">
            <a:spLocks/>
          </p:cNvSpPr>
          <p:nvPr/>
        </p:nvSpPr>
        <p:spPr>
          <a:xfrm>
            <a:off x="3539420" y="2607633"/>
            <a:ext cx="6528076"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INTRODUCCIÓN</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A54AEA41-A945-4A2F-B932-D741BBACCD93}"/>
              </a:ext>
            </a:extLst>
          </p:cNvPr>
          <p:cNvSpPr/>
          <p:nvPr/>
        </p:nvSpPr>
        <p:spPr>
          <a:xfrm>
            <a:off x="2971405" y="2684747"/>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1</a:t>
            </a:r>
          </a:p>
        </p:txBody>
      </p:sp>
      <p:sp>
        <p:nvSpPr>
          <p:cNvPr id="11" name="Título 1">
            <a:extLst>
              <a:ext uri="{FF2B5EF4-FFF2-40B4-BE49-F238E27FC236}">
                <a16:creationId xmlns:a16="http://schemas.microsoft.com/office/drawing/2014/main" id="{B270E315-D90E-4FE2-BFCC-2D520F207292}"/>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Tree>
    <p:extLst>
      <p:ext uri="{BB962C8B-B14F-4D97-AF65-F5344CB8AC3E}">
        <p14:creationId xmlns:p14="http://schemas.microsoft.com/office/powerpoint/2010/main" val="5403650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2</a:t>
            </a:r>
            <a:endParaRPr lang="es-EC" dirty="0">
              <a:solidFill>
                <a:schemeClr val="bg1">
                  <a:lumMod val="65000"/>
                </a:schemeClr>
              </a:solidFill>
              <a:latin typeface="Calibri" panose="020F0502020204030204" pitchFamily="34" charset="0"/>
              <a:cs typeface="Calibri" panose="020F0502020204030204" pitchFamily="34" charset="0"/>
            </a:endParaRPr>
          </a:p>
        </p:txBody>
      </p:sp>
      <p:graphicFrame>
        <p:nvGraphicFramePr>
          <p:cNvPr id="27" name="3 Marcador de contenido">
            <a:extLst>
              <a:ext uri="{FF2B5EF4-FFF2-40B4-BE49-F238E27FC236}">
                <a16:creationId xmlns:a16="http://schemas.microsoft.com/office/drawing/2014/main" id="{EA6FAF4F-DAC8-40C9-A959-9E14CD66327A}"/>
              </a:ext>
            </a:extLst>
          </p:cNvPr>
          <p:cNvGraphicFramePr>
            <a:graphicFrameLocks noGrp="1"/>
          </p:cNvGraphicFramePr>
          <p:nvPr>
            <p:ph idx="1"/>
            <p:extLst>
              <p:ext uri="{D42A27DB-BD31-4B8C-83A1-F6EECF244321}">
                <p14:modId xmlns:p14="http://schemas.microsoft.com/office/powerpoint/2010/main" val="1878743864"/>
              </p:ext>
            </p:extLst>
          </p:nvPr>
        </p:nvGraphicFramePr>
        <p:xfrm>
          <a:off x="2180474" y="669716"/>
          <a:ext cx="9583895" cy="5400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CuadroTexto 20">
            <a:extLst>
              <a:ext uri="{FF2B5EF4-FFF2-40B4-BE49-F238E27FC236}">
                <a16:creationId xmlns:a16="http://schemas.microsoft.com/office/drawing/2014/main" id="{EF1E5EC8-32DD-40B9-A455-AE0A95DF3CE0}"/>
              </a:ext>
            </a:extLst>
          </p:cNvPr>
          <p:cNvSpPr txBox="1"/>
          <p:nvPr/>
        </p:nvSpPr>
        <p:spPr>
          <a:xfrm>
            <a:off x="525236" y="5461352"/>
            <a:ext cx="2932292" cy="276999"/>
          </a:xfrm>
          <a:prstGeom prst="rect">
            <a:avLst/>
          </a:prstGeom>
          <a:noFill/>
        </p:spPr>
        <p:txBody>
          <a:bodyPr wrap="square" rtlCol="0">
            <a:spAutoFit/>
          </a:bodyPr>
          <a:lstStyle/>
          <a:p>
            <a:r>
              <a:rPr lang="es-EC" sz="1200" dirty="0"/>
              <a:t>Huaraca et al. (2020)</a:t>
            </a:r>
          </a:p>
        </p:txBody>
      </p:sp>
      <p:pic>
        <p:nvPicPr>
          <p:cNvPr id="24" name="Imagen 23">
            <a:extLst>
              <a:ext uri="{FF2B5EF4-FFF2-40B4-BE49-F238E27FC236}">
                <a16:creationId xmlns:a16="http://schemas.microsoft.com/office/drawing/2014/main" id="{1A316536-7BB9-49C9-B80B-E0A9D129A7E7}"/>
              </a:ext>
            </a:extLst>
          </p:cNvPr>
          <p:cNvPicPr>
            <a:picLocks noChangeAspect="1"/>
          </p:cNvPicPr>
          <p:nvPr/>
        </p:nvPicPr>
        <p:blipFill rotWithShape="1">
          <a:blip r:embed="rId9"/>
          <a:srcRect r="73655" b="19028"/>
          <a:stretch/>
        </p:blipFill>
        <p:spPr>
          <a:xfrm>
            <a:off x="238539" y="787583"/>
            <a:ext cx="3527349" cy="4481997"/>
          </a:xfrm>
          <a:prstGeom prst="rect">
            <a:avLst/>
          </a:prstGeom>
        </p:spPr>
      </p:pic>
      <p:sp>
        <p:nvSpPr>
          <p:cNvPr id="11" name="CuadroTexto 10">
            <a:extLst>
              <a:ext uri="{FF2B5EF4-FFF2-40B4-BE49-F238E27FC236}">
                <a16:creationId xmlns:a16="http://schemas.microsoft.com/office/drawing/2014/main" id="{43603081-3557-40F9-ACC3-F1011500506C}"/>
              </a:ext>
            </a:extLst>
          </p:cNvPr>
          <p:cNvSpPr txBox="1"/>
          <p:nvPr/>
        </p:nvSpPr>
        <p:spPr>
          <a:xfrm>
            <a:off x="273486" y="6262188"/>
            <a:ext cx="6096000" cy="461665"/>
          </a:xfrm>
          <a:prstGeom prst="rect">
            <a:avLst/>
          </a:prstGeom>
          <a:noFill/>
        </p:spPr>
        <p:txBody>
          <a:bodyPr wrap="square">
            <a:spAutoFit/>
          </a:bodyPr>
          <a:lstStyle/>
          <a:p>
            <a:r>
              <a:rPr lang="es-EC" sz="800" dirty="0">
                <a:solidFill>
                  <a:srgbClr val="000000"/>
                </a:solidFill>
                <a:effectLst/>
                <a:latin typeface="Arial" panose="020B0604020202020204" pitchFamily="34" charset="0"/>
                <a:ea typeface="Calibri" panose="020F0502020204030204" pitchFamily="34" charset="0"/>
              </a:rPr>
              <a:t>(Reyes et al., 2016);  </a:t>
            </a:r>
          </a:p>
          <a:p>
            <a:r>
              <a:rPr lang="es-EC" sz="800" dirty="0">
                <a:solidFill>
                  <a:srgbClr val="000000"/>
                </a:solidFill>
                <a:effectLst/>
                <a:latin typeface="Arial" panose="020B0604020202020204" pitchFamily="34" charset="0"/>
                <a:ea typeface="Calibri" panose="020F0502020204030204" pitchFamily="34" charset="0"/>
              </a:rPr>
              <a:t>(Chávez et al., 2015</a:t>
            </a:r>
          </a:p>
          <a:p>
            <a:r>
              <a:rPr lang="es-EC" sz="800" dirty="0"/>
              <a:t>(INEC, 2021). </a:t>
            </a:r>
          </a:p>
        </p:txBody>
      </p:sp>
    </p:spTree>
    <p:extLst>
      <p:ext uri="{BB962C8B-B14F-4D97-AF65-F5344CB8AC3E}">
        <p14:creationId xmlns:p14="http://schemas.microsoft.com/office/powerpoint/2010/main" val="132529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INTRODUCCIÓN</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3</a:t>
            </a:r>
            <a:endParaRPr lang="es-EC" dirty="0">
              <a:solidFill>
                <a:schemeClr val="bg1">
                  <a:lumMod val="65000"/>
                </a:schemeClr>
              </a:solidFill>
              <a:latin typeface="Calibri" panose="020F0502020204030204" pitchFamily="34" charset="0"/>
              <a:cs typeface="Calibri" panose="020F0502020204030204" pitchFamily="34" charset="0"/>
            </a:endParaRPr>
          </a:p>
        </p:txBody>
      </p:sp>
      <p:pic>
        <p:nvPicPr>
          <p:cNvPr id="9" name="Imagen 8">
            <a:extLst>
              <a:ext uri="{FF2B5EF4-FFF2-40B4-BE49-F238E27FC236}">
                <a16:creationId xmlns:a16="http://schemas.microsoft.com/office/drawing/2014/main" id="{33766633-6744-4B45-BDBA-5A4252E97D3F}"/>
              </a:ext>
            </a:extLst>
          </p:cNvPr>
          <p:cNvPicPr>
            <a:picLocks noChangeAspect="1"/>
          </p:cNvPicPr>
          <p:nvPr/>
        </p:nvPicPr>
        <p:blipFill rotWithShape="1">
          <a:blip r:embed="rId4"/>
          <a:srcRect l="52627" t="30951" r="30222" b="44178"/>
          <a:stretch/>
        </p:blipFill>
        <p:spPr>
          <a:xfrm>
            <a:off x="9419730" y="1628209"/>
            <a:ext cx="2247254" cy="2059872"/>
          </a:xfrm>
          <a:prstGeom prst="rect">
            <a:avLst/>
          </a:prstGeom>
        </p:spPr>
      </p:pic>
      <p:grpSp>
        <p:nvGrpSpPr>
          <p:cNvPr id="31" name="Grupo 30">
            <a:extLst>
              <a:ext uri="{FF2B5EF4-FFF2-40B4-BE49-F238E27FC236}">
                <a16:creationId xmlns:a16="http://schemas.microsoft.com/office/drawing/2014/main" id="{EFDED14C-0C49-45F6-B70C-00AF526D877E}"/>
              </a:ext>
            </a:extLst>
          </p:cNvPr>
          <p:cNvGrpSpPr/>
          <p:nvPr/>
        </p:nvGrpSpPr>
        <p:grpSpPr>
          <a:xfrm>
            <a:off x="424329" y="666427"/>
            <a:ext cx="7651283" cy="5253926"/>
            <a:chOff x="1932611" y="243235"/>
            <a:chExt cx="7651283" cy="1110305"/>
          </a:xfrm>
        </p:grpSpPr>
        <p:sp>
          <p:nvSpPr>
            <p:cNvPr id="34" name="Rectángulo: esquinas redondeadas 33">
              <a:extLst>
                <a:ext uri="{FF2B5EF4-FFF2-40B4-BE49-F238E27FC236}">
                  <a16:creationId xmlns:a16="http://schemas.microsoft.com/office/drawing/2014/main" id="{B4E14861-9B0F-42F8-B6EE-ABC2F5E70529}"/>
                </a:ext>
              </a:extLst>
            </p:cNvPr>
            <p:cNvSpPr/>
            <p:nvPr/>
          </p:nvSpPr>
          <p:spPr>
            <a:xfrm>
              <a:off x="1932611" y="243235"/>
              <a:ext cx="7651283" cy="1110305"/>
            </a:xfrm>
            <a:prstGeom prst="roundRect">
              <a:avLst/>
            </a:prstGeom>
            <a:ln>
              <a:solidFill>
                <a:schemeClr val="accent3">
                  <a:lumMod val="50000"/>
                  <a:alpha val="63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ángulo: esquinas redondeadas 4">
              <a:extLst>
                <a:ext uri="{FF2B5EF4-FFF2-40B4-BE49-F238E27FC236}">
                  <a16:creationId xmlns:a16="http://schemas.microsoft.com/office/drawing/2014/main" id="{A68D0276-8B1C-4D22-BB50-F2CD9A2C334F}"/>
                </a:ext>
              </a:extLst>
            </p:cNvPr>
            <p:cNvSpPr txBox="1"/>
            <p:nvPr/>
          </p:nvSpPr>
          <p:spPr>
            <a:xfrm>
              <a:off x="1986812" y="297437"/>
              <a:ext cx="7542881" cy="10561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2000" b="0" kern="1200" dirty="0" err="1"/>
                <a:t>Nanoremediación</a:t>
              </a:r>
              <a:r>
                <a:rPr lang="es-MX" sz="2000" dirty="0"/>
                <a:t>: uso de nanomateriales para reducir, adsorber, oxidar, y precipitar.</a:t>
              </a:r>
            </a:p>
            <a:p>
              <a:pPr marL="0" lvl="0" indent="0" algn="just" defTabSz="800100">
                <a:lnSpc>
                  <a:spcPct val="90000"/>
                </a:lnSpc>
                <a:spcBef>
                  <a:spcPct val="0"/>
                </a:spcBef>
                <a:spcAft>
                  <a:spcPct val="35000"/>
                </a:spcAft>
                <a:buNone/>
              </a:pPr>
              <a:r>
                <a:rPr lang="es-MX" sz="2000" dirty="0"/>
                <a:t>-   Mayor eficiencia y velocidad.</a:t>
              </a:r>
            </a:p>
            <a:p>
              <a:pPr marL="285750" lvl="0" indent="-285750" algn="just" defTabSz="800100">
                <a:lnSpc>
                  <a:spcPct val="90000"/>
                </a:lnSpc>
                <a:spcBef>
                  <a:spcPct val="0"/>
                </a:spcBef>
                <a:spcAft>
                  <a:spcPct val="35000"/>
                </a:spcAft>
                <a:buFontTx/>
                <a:buChar char="-"/>
              </a:pPr>
              <a:r>
                <a:rPr lang="es-MX" sz="2000" dirty="0"/>
                <a:t>Pequeño tamaño (&lt;100nm) que les confiere alta superficie especifica y reactividad.</a:t>
              </a:r>
            </a:p>
            <a:p>
              <a:pPr marL="285750" lvl="0" indent="-285750" algn="just" defTabSz="800100">
                <a:lnSpc>
                  <a:spcPct val="90000"/>
                </a:lnSpc>
                <a:spcBef>
                  <a:spcPct val="0"/>
                </a:spcBef>
                <a:spcAft>
                  <a:spcPct val="35000"/>
                </a:spcAft>
                <a:buFontTx/>
                <a:buChar char="-"/>
              </a:pPr>
              <a:r>
                <a:rPr lang="es-MX" sz="2000" dirty="0"/>
                <a:t>Más usadas son aquellas en base de hierro.</a:t>
              </a:r>
            </a:p>
            <a:p>
              <a:pPr lvl="0" algn="just" defTabSz="800100">
                <a:lnSpc>
                  <a:spcPct val="90000"/>
                </a:lnSpc>
                <a:spcBef>
                  <a:spcPct val="0"/>
                </a:spcBef>
                <a:spcAft>
                  <a:spcPct val="35000"/>
                </a:spcAft>
              </a:pPr>
              <a:r>
                <a:rPr lang="es-MX" sz="2000" dirty="0"/>
                <a:t>Nanopartículas multicomponente de hierro/sulfuro de hierro (</a:t>
              </a:r>
              <a:r>
                <a:rPr lang="es-MX" sz="2000" dirty="0" err="1"/>
                <a:t>NPs</a:t>
              </a:r>
              <a:r>
                <a:rPr lang="es-MX" sz="2000" dirty="0"/>
                <a:t>/MC Fe/</a:t>
              </a:r>
              <a:r>
                <a:rPr lang="es-MX" sz="2000" dirty="0" err="1"/>
                <a:t>FeS</a:t>
              </a:r>
              <a:r>
                <a:rPr lang="es-MX" sz="2000" dirty="0"/>
                <a:t>).</a:t>
              </a:r>
            </a:p>
            <a:p>
              <a:pPr marL="285750" lvl="0" indent="-285750" algn="just" defTabSz="800100">
                <a:lnSpc>
                  <a:spcPct val="90000"/>
                </a:lnSpc>
                <a:spcBef>
                  <a:spcPct val="0"/>
                </a:spcBef>
                <a:spcAft>
                  <a:spcPct val="35000"/>
                </a:spcAft>
                <a:buFontTx/>
                <a:buChar char="-"/>
              </a:pPr>
              <a:r>
                <a:rPr lang="es-MX" sz="2000" dirty="0"/>
                <a:t>A nivel de laboratorio. </a:t>
              </a:r>
            </a:p>
            <a:p>
              <a:pPr marL="285750" lvl="0" indent="-285750" algn="just" defTabSz="800100">
                <a:lnSpc>
                  <a:spcPct val="90000"/>
                </a:lnSpc>
                <a:spcBef>
                  <a:spcPct val="0"/>
                </a:spcBef>
                <a:spcAft>
                  <a:spcPct val="35000"/>
                </a:spcAft>
                <a:buFontTx/>
                <a:buChar char="-"/>
              </a:pPr>
              <a:r>
                <a:rPr lang="es-MX" sz="2000" dirty="0"/>
                <a:t>Buenos resultados reduciendo la disponibilidad de Cd.</a:t>
              </a:r>
            </a:p>
            <a:p>
              <a:pPr marL="285750" lvl="0" indent="-285750" algn="just" defTabSz="800100">
                <a:lnSpc>
                  <a:spcPct val="90000"/>
                </a:lnSpc>
                <a:spcBef>
                  <a:spcPct val="0"/>
                </a:spcBef>
                <a:spcAft>
                  <a:spcPct val="35000"/>
                </a:spcAft>
                <a:buFontTx/>
                <a:buChar char="-"/>
              </a:pPr>
              <a:r>
                <a:rPr lang="es-MX" sz="2000" dirty="0"/>
                <a:t>Pero es necesario verificar su efectividad en escalas mayores</a:t>
              </a:r>
              <a:r>
                <a:rPr lang="es-MX" dirty="0"/>
                <a:t>.</a:t>
              </a:r>
            </a:p>
            <a:p>
              <a:pPr marL="0" lvl="0" indent="0" algn="just" defTabSz="800100">
                <a:lnSpc>
                  <a:spcPct val="90000"/>
                </a:lnSpc>
                <a:spcBef>
                  <a:spcPct val="0"/>
                </a:spcBef>
                <a:spcAft>
                  <a:spcPct val="35000"/>
                </a:spcAft>
                <a:buNone/>
              </a:pPr>
              <a:endParaRPr lang="es-EC" sz="1800" b="0" kern="1200" dirty="0"/>
            </a:p>
          </p:txBody>
        </p:sp>
      </p:grpSp>
      <p:sp>
        <p:nvSpPr>
          <p:cNvPr id="15" name="CuadroTexto 14">
            <a:extLst>
              <a:ext uri="{FF2B5EF4-FFF2-40B4-BE49-F238E27FC236}">
                <a16:creationId xmlns:a16="http://schemas.microsoft.com/office/drawing/2014/main" id="{7C5FC802-84D8-4734-9569-9E0060A8A65B}"/>
              </a:ext>
            </a:extLst>
          </p:cNvPr>
          <p:cNvSpPr txBox="1"/>
          <p:nvPr/>
        </p:nvSpPr>
        <p:spPr>
          <a:xfrm>
            <a:off x="9646298" y="3755329"/>
            <a:ext cx="1920574" cy="369332"/>
          </a:xfrm>
          <a:prstGeom prst="rect">
            <a:avLst/>
          </a:prstGeom>
          <a:noFill/>
        </p:spPr>
        <p:txBody>
          <a:bodyPr wrap="square" rtlCol="0">
            <a:spAutoFit/>
          </a:bodyPr>
          <a:lstStyle/>
          <a:p>
            <a:r>
              <a:rPr lang="es-EC" dirty="0"/>
              <a:t>Llumiquinga,2018</a:t>
            </a:r>
          </a:p>
        </p:txBody>
      </p:sp>
      <p:sp>
        <p:nvSpPr>
          <p:cNvPr id="12" name="CuadroTexto 11">
            <a:extLst>
              <a:ext uri="{FF2B5EF4-FFF2-40B4-BE49-F238E27FC236}">
                <a16:creationId xmlns:a16="http://schemas.microsoft.com/office/drawing/2014/main" id="{726231E9-9E67-4DD9-A532-D90B49D27C0A}"/>
              </a:ext>
            </a:extLst>
          </p:cNvPr>
          <p:cNvSpPr txBox="1"/>
          <p:nvPr/>
        </p:nvSpPr>
        <p:spPr>
          <a:xfrm>
            <a:off x="0" y="6372995"/>
            <a:ext cx="6096000" cy="507831"/>
          </a:xfrm>
          <a:prstGeom prst="rect">
            <a:avLst/>
          </a:prstGeom>
          <a:noFill/>
        </p:spPr>
        <p:txBody>
          <a:bodyPr wrap="square">
            <a:spAutoFit/>
          </a:bodyPr>
          <a:lstStyle/>
          <a:p>
            <a:r>
              <a:rPr lang="es-EC" sz="900" dirty="0">
                <a:solidFill>
                  <a:srgbClr val="000000"/>
                </a:solidFill>
                <a:effectLst/>
                <a:latin typeface="Arial" panose="020B0604020202020204" pitchFamily="34" charset="0"/>
                <a:ea typeface="Calibri" panose="020F0502020204030204" pitchFamily="34" charset="0"/>
              </a:rPr>
              <a:t>(Sharma et al., 2018)</a:t>
            </a:r>
            <a:r>
              <a:rPr lang="es-EC" sz="900" dirty="0">
                <a:solidFill>
                  <a:srgbClr val="000000"/>
                </a:solidFill>
                <a:latin typeface="Arial" panose="020B0604020202020204" pitchFamily="34" charset="0"/>
                <a:ea typeface="Calibri" panose="020F0502020204030204" pitchFamily="34" charset="0"/>
              </a:rPr>
              <a:t>; </a:t>
            </a:r>
          </a:p>
          <a:p>
            <a:r>
              <a:rPr lang="es-EC" sz="900" dirty="0">
                <a:solidFill>
                  <a:srgbClr val="000000"/>
                </a:solidFill>
                <a:effectLst/>
                <a:latin typeface="Arial" panose="020B0604020202020204" pitchFamily="34" charset="0"/>
                <a:ea typeface="Calibri" panose="020F0502020204030204" pitchFamily="34" charset="0"/>
              </a:rPr>
              <a:t>(Liu et al., 2018)</a:t>
            </a:r>
          </a:p>
          <a:p>
            <a:r>
              <a:rPr lang="es-EC" sz="900" dirty="0">
                <a:solidFill>
                  <a:srgbClr val="000000"/>
                </a:solidFill>
                <a:effectLst/>
                <a:latin typeface="Arial" panose="020B0604020202020204" pitchFamily="34" charset="0"/>
                <a:ea typeface="Calibri" panose="020F0502020204030204" pitchFamily="34" charset="0"/>
              </a:rPr>
              <a:t> (Borja et al., 2020)</a:t>
            </a:r>
            <a:r>
              <a:rPr lang="es-EC" sz="900" dirty="0">
                <a:effectLst/>
                <a:latin typeface="Arial" panose="020B0604020202020204" pitchFamily="34" charset="0"/>
                <a:ea typeface="Calibri" panose="020F0502020204030204" pitchFamily="34" charset="0"/>
              </a:rPr>
              <a:t>  </a:t>
            </a:r>
            <a:endParaRPr lang="es-EC" sz="900" dirty="0"/>
          </a:p>
        </p:txBody>
      </p:sp>
    </p:spTree>
    <p:extLst>
      <p:ext uri="{BB962C8B-B14F-4D97-AF65-F5344CB8AC3E}">
        <p14:creationId xmlns:p14="http://schemas.microsoft.com/office/powerpoint/2010/main" val="38627965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4</a:t>
            </a:r>
            <a:endParaRPr lang="es-EC" dirty="0">
              <a:solidFill>
                <a:schemeClr val="bg1">
                  <a:lumMod val="65000"/>
                </a:schemeClr>
              </a:solidFill>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66FFF50A-9E24-41AD-9A85-23219BE10A69}"/>
              </a:ext>
            </a:extLst>
          </p:cNvPr>
          <p:cNvSpPr txBox="1">
            <a:spLocks/>
          </p:cNvSpPr>
          <p:nvPr/>
        </p:nvSpPr>
        <p:spPr>
          <a:xfrm>
            <a:off x="3223653" y="2611234"/>
            <a:ext cx="6528076"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OBJETIVOS</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5A41DE8B-60D8-4F84-ACBC-42C520160B2D}"/>
              </a:ext>
            </a:extLst>
          </p:cNvPr>
          <p:cNvSpPr/>
          <p:nvPr/>
        </p:nvSpPr>
        <p:spPr>
          <a:xfrm>
            <a:off x="3349781" y="2684747"/>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0644797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43AF036-E95E-4A59-91DF-915D0E83E9E1}"/>
              </a:ext>
            </a:extLst>
          </p:cNvPr>
          <p:cNvSpPr/>
          <p:nvPr/>
        </p:nvSpPr>
        <p:spPr>
          <a:xfrm>
            <a:off x="9021170" y="5923128"/>
            <a:ext cx="3170830" cy="93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D6B4D045-307E-4F23-9BC1-084170CE7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6" name="Título 1">
            <a:extLst>
              <a:ext uri="{FF2B5EF4-FFF2-40B4-BE49-F238E27FC236}">
                <a16:creationId xmlns:a16="http://schemas.microsoft.com/office/drawing/2014/main" id="{2CD99782-F2D5-4513-988E-FD8D183DA911}"/>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OBJETIVOS</a:t>
            </a:r>
          </a:p>
        </p:txBody>
      </p:sp>
      <p:sp>
        <p:nvSpPr>
          <p:cNvPr id="2" name="CuadroTexto 1">
            <a:extLst>
              <a:ext uri="{FF2B5EF4-FFF2-40B4-BE49-F238E27FC236}">
                <a16:creationId xmlns:a16="http://schemas.microsoft.com/office/drawing/2014/main" id="{B9787744-5265-4422-9A18-CCA327113D7C}"/>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5</a:t>
            </a:r>
            <a:endParaRPr lang="es-EC" dirty="0">
              <a:solidFill>
                <a:schemeClr val="bg1">
                  <a:lumMod val="65000"/>
                </a:schemeClr>
              </a:solidFill>
              <a:latin typeface="Calibri" panose="020F0502020204030204" pitchFamily="34" charset="0"/>
              <a:cs typeface="Calibri" panose="020F0502020204030204" pitchFamily="34" charset="0"/>
            </a:endParaRPr>
          </a:p>
        </p:txBody>
      </p:sp>
      <p:graphicFrame>
        <p:nvGraphicFramePr>
          <p:cNvPr id="10" name="Diagram 9">
            <a:extLst>
              <a:ext uri="{FF2B5EF4-FFF2-40B4-BE49-F238E27FC236}">
                <a16:creationId xmlns:a16="http://schemas.microsoft.com/office/drawing/2014/main" id="{48A5A497-F53E-418C-B1D1-88E0978C1020}"/>
              </a:ext>
            </a:extLst>
          </p:cNvPr>
          <p:cNvGraphicFramePr/>
          <p:nvPr>
            <p:extLst>
              <p:ext uri="{D42A27DB-BD31-4B8C-83A1-F6EECF244321}">
                <p14:modId xmlns:p14="http://schemas.microsoft.com/office/powerpoint/2010/main" val="3894541235"/>
              </p:ext>
            </p:extLst>
          </p:nvPr>
        </p:nvGraphicFramePr>
        <p:xfrm>
          <a:off x="662607" y="335415"/>
          <a:ext cx="10702365" cy="2746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esquinas redondeadas 3">
            <a:extLst>
              <a:ext uri="{FF2B5EF4-FFF2-40B4-BE49-F238E27FC236}">
                <a16:creationId xmlns:a16="http://schemas.microsoft.com/office/drawing/2014/main" id="{ACE84172-1EFF-4CA0-A576-A612F664BB21}"/>
              </a:ext>
            </a:extLst>
          </p:cNvPr>
          <p:cNvSpPr/>
          <p:nvPr/>
        </p:nvSpPr>
        <p:spPr>
          <a:xfrm>
            <a:off x="662608" y="2914239"/>
            <a:ext cx="10555771" cy="8145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s-EC"/>
          </a:p>
        </p:txBody>
      </p:sp>
      <p:sp>
        <p:nvSpPr>
          <p:cNvPr id="18" name="Rectángulo: esquinas redondeadas 9">
            <a:extLst>
              <a:ext uri="{FF2B5EF4-FFF2-40B4-BE49-F238E27FC236}">
                <a16:creationId xmlns:a16="http://schemas.microsoft.com/office/drawing/2014/main" id="{EEF26F93-8E07-4A2E-9B07-4EAB1C222068}"/>
              </a:ext>
            </a:extLst>
          </p:cNvPr>
          <p:cNvSpPr/>
          <p:nvPr/>
        </p:nvSpPr>
        <p:spPr>
          <a:xfrm>
            <a:off x="662608" y="3932464"/>
            <a:ext cx="10555771" cy="8145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Forma libre: forma 14">
            <a:extLst>
              <a:ext uri="{FF2B5EF4-FFF2-40B4-BE49-F238E27FC236}">
                <a16:creationId xmlns:a16="http://schemas.microsoft.com/office/drawing/2014/main" id="{D3404927-6D47-474E-866C-95A2B0D8E782}"/>
              </a:ext>
            </a:extLst>
          </p:cNvPr>
          <p:cNvSpPr/>
          <p:nvPr/>
        </p:nvSpPr>
        <p:spPr>
          <a:xfrm>
            <a:off x="1689613" y="2943648"/>
            <a:ext cx="9796619" cy="81458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ln>
            <a:no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lvl="0">
              <a:lnSpc>
                <a:spcPct val="100000"/>
              </a:lnSpc>
            </a:pPr>
            <a:r>
              <a:rPr lang="es-MX" sz="2000" dirty="0">
                <a:latin typeface="Calibri" panose="020F0502020204030204" pitchFamily="34" charset="0"/>
                <a:cs typeface="Calibri" panose="020F0502020204030204" pitchFamily="34" charset="0"/>
              </a:rPr>
              <a:t>Muestrear y caracterizar físico-químicamente el suelo cacaotero bajo estudio.</a:t>
            </a:r>
            <a:endParaRPr lang="es-EC" sz="2000" dirty="0">
              <a:latin typeface="Calibri" panose="020F0502020204030204" pitchFamily="34" charset="0"/>
              <a:cs typeface="Calibri" panose="020F0502020204030204" pitchFamily="34" charset="0"/>
            </a:endParaRPr>
          </a:p>
        </p:txBody>
      </p:sp>
      <p:sp>
        <p:nvSpPr>
          <p:cNvPr id="21" name="Rectángulo: esquinas redondeadas 16">
            <a:extLst>
              <a:ext uri="{FF2B5EF4-FFF2-40B4-BE49-F238E27FC236}">
                <a16:creationId xmlns:a16="http://schemas.microsoft.com/office/drawing/2014/main" id="{2EC585DD-2B0F-48BC-ADCA-8592504A522F}"/>
              </a:ext>
            </a:extLst>
          </p:cNvPr>
          <p:cNvSpPr/>
          <p:nvPr/>
        </p:nvSpPr>
        <p:spPr>
          <a:xfrm>
            <a:off x="662608" y="4950690"/>
            <a:ext cx="10555771" cy="8145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3" name="Forma libre: forma 18">
            <a:extLst>
              <a:ext uri="{FF2B5EF4-FFF2-40B4-BE49-F238E27FC236}">
                <a16:creationId xmlns:a16="http://schemas.microsoft.com/office/drawing/2014/main" id="{9F0FF29B-37A3-47A9-BEA7-FCC55364F280}"/>
              </a:ext>
            </a:extLst>
          </p:cNvPr>
          <p:cNvSpPr/>
          <p:nvPr/>
        </p:nvSpPr>
        <p:spPr>
          <a:xfrm>
            <a:off x="1603448" y="4950690"/>
            <a:ext cx="9761524" cy="81458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ln>
            <a:no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lvl="0">
              <a:lnSpc>
                <a:spcPct val="100000"/>
              </a:lnSpc>
            </a:pPr>
            <a:r>
              <a:rPr lang="es-EC" sz="2000" dirty="0">
                <a:latin typeface="Calibri" panose="020F0502020204030204" pitchFamily="34" charset="0"/>
                <a:cs typeface="Calibri" panose="020F0502020204030204" pitchFamily="34" charset="0"/>
              </a:rPr>
              <a:t> </a:t>
            </a:r>
            <a:r>
              <a:rPr lang="es-MX" sz="2000" dirty="0">
                <a:latin typeface="Calibri" panose="020F0502020204030204" pitchFamily="34" charset="0"/>
                <a:cs typeface="Calibri" panose="020F0502020204030204" pitchFamily="34" charset="0"/>
              </a:rPr>
              <a:t>Aplicar las nanopartículas sintetizadas en el prototipo en suelo y evaluar la inmovilización de cadmio.</a:t>
            </a:r>
            <a:endParaRPr lang="es-EC" sz="2000" i="1"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880F4E13-9DA9-40EE-9E77-C34FBA1694B8}"/>
              </a:ext>
            </a:extLst>
          </p:cNvPr>
          <p:cNvSpPr txBox="1"/>
          <p:nvPr/>
        </p:nvSpPr>
        <p:spPr>
          <a:xfrm>
            <a:off x="583095" y="2337216"/>
            <a:ext cx="6096000" cy="461665"/>
          </a:xfrm>
          <a:prstGeom prst="rect">
            <a:avLst/>
          </a:prstGeom>
          <a:noFill/>
        </p:spPr>
        <p:txBody>
          <a:bodyPr wrap="square">
            <a:spAutoFit/>
          </a:bodyPr>
          <a:lstStyle/>
          <a:p>
            <a:pPr marL="0" indent="0">
              <a:buNone/>
            </a:pPr>
            <a:r>
              <a:rPr lang="es-MX" sz="2400" b="1" dirty="0">
                <a:latin typeface="Calibri" panose="020F0502020204030204" pitchFamily="34" charset="0"/>
                <a:cs typeface="Calibri" panose="020F0502020204030204" pitchFamily="34" charset="0"/>
              </a:rPr>
              <a:t>Objetivos Específicos</a:t>
            </a:r>
          </a:p>
        </p:txBody>
      </p:sp>
      <p:sp>
        <p:nvSpPr>
          <p:cNvPr id="25" name="TextBox 24">
            <a:extLst>
              <a:ext uri="{FF2B5EF4-FFF2-40B4-BE49-F238E27FC236}">
                <a16:creationId xmlns:a16="http://schemas.microsoft.com/office/drawing/2014/main" id="{E1DA205F-1478-4DD5-92AA-DE4D63B4BD72}"/>
              </a:ext>
            </a:extLst>
          </p:cNvPr>
          <p:cNvSpPr txBox="1"/>
          <p:nvPr/>
        </p:nvSpPr>
        <p:spPr>
          <a:xfrm>
            <a:off x="583095" y="747966"/>
            <a:ext cx="6096000" cy="461665"/>
          </a:xfrm>
          <a:prstGeom prst="rect">
            <a:avLst/>
          </a:prstGeom>
          <a:noFill/>
        </p:spPr>
        <p:txBody>
          <a:bodyPr wrap="square">
            <a:spAutoFit/>
          </a:bodyPr>
          <a:lstStyle/>
          <a:p>
            <a:pPr marL="0" indent="0">
              <a:buNone/>
            </a:pPr>
            <a:r>
              <a:rPr lang="es-MX" sz="2400" b="1" dirty="0">
                <a:latin typeface="Calibri" panose="020F0502020204030204" pitchFamily="34" charset="0"/>
                <a:cs typeface="Calibri" panose="020F0502020204030204" pitchFamily="34" charset="0"/>
              </a:rPr>
              <a:t>Objetivo General</a:t>
            </a:r>
          </a:p>
        </p:txBody>
      </p:sp>
      <p:sp>
        <p:nvSpPr>
          <p:cNvPr id="17" name="Forma libre: forma 8">
            <a:extLst>
              <a:ext uri="{FF2B5EF4-FFF2-40B4-BE49-F238E27FC236}">
                <a16:creationId xmlns:a16="http://schemas.microsoft.com/office/drawing/2014/main" id="{CA1F2F77-C26D-41C1-A1AE-6A5FDA7E0E17}"/>
              </a:ext>
            </a:extLst>
          </p:cNvPr>
          <p:cNvSpPr/>
          <p:nvPr/>
        </p:nvSpPr>
        <p:spPr>
          <a:xfrm>
            <a:off x="1525140" y="3947169"/>
            <a:ext cx="9761524" cy="814580"/>
          </a:xfrm>
          <a:custGeom>
            <a:avLst/>
            <a:gdLst>
              <a:gd name="connsiteX0" fmla="*/ 0 w 9614930"/>
              <a:gd name="connsiteY0" fmla="*/ 0 h 814580"/>
              <a:gd name="connsiteX1" fmla="*/ 9614930 w 9614930"/>
              <a:gd name="connsiteY1" fmla="*/ 0 h 814580"/>
              <a:gd name="connsiteX2" fmla="*/ 9614930 w 9614930"/>
              <a:gd name="connsiteY2" fmla="*/ 814580 h 814580"/>
              <a:gd name="connsiteX3" fmla="*/ 0 w 9614930"/>
              <a:gd name="connsiteY3" fmla="*/ 814580 h 814580"/>
              <a:gd name="connsiteX4" fmla="*/ 0 w 9614930"/>
              <a:gd name="connsiteY4" fmla="*/ 0 h 8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930" h="814580">
                <a:moveTo>
                  <a:pt x="0" y="0"/>
                </a:moveTo>
                <a:lnTo>
                  <a:pt x="9614930" y="0"/>
                </a:lnTo>
                <a:lnTo>
                  <a:pt x="9614930" y="814580"/>
                </a:lnTo>
                <a:lnTo>
                  <a:pt x="0" y="814580"/>
                </a:lnTo>
                <a:lnTo>
                  <a:pt x="0" y="0"/>
                </a:lnTo>
                <a:close/>
              </a:path>
            </a:pathLst>
          </a:custGeom>
          <a:ln>
            <a:noFill/>
          </a:ln>
        </p:spPr>
        <p:style>
          <a:lnRef idx="2">
            <a:schemeClr val="dk1"/>
          </a:lnRef>
          <a:fillRef idx="1">
            <a:schemeClr val="lt1"/>
          </a:fillRef>
          <a:effectRef idx="0">
            <a:schemeClr val="dk1"/>
          </a:effectRef>
          <a:fontRef idx="minor">
            <a:schemeClr val="tx1">
              <a:hueOff val="0"/>
              <a:satOff val="0"/>
              <a:lumOff val="0"/>
              <a:alphaOff val="0"/>
            </a:schemeClr>
          </a:fontRef>
        </p:style>
        <p:txBody>
          <a:bodyPr spcFirstLastPara="0" vert="horz" wrap="square" lIns="86210" tIns="86210" rIns="86210" bIns="86210" numCol="1" spcCol="1270" anchor="ctr" anchorCtr="0">
            <a:noAutofit/>
          </a:bodyPr>
          <a:lstStyle/>
          <a:p>
            <a:pPr lvl="0">
              <a:lnSpc>
                <a:spcPct val="100000"/>
              </a:lnSpc>
            </a:pPr>
            <a:r>
              <a:rPr lang="es-ES" sz="2000" dirty="0">
                <a:latin typeface="Calibri" panose="020F0502020204030204" pitchFamily="34" charset="0"/>
                <a:cs typeface="Calibri" panose="020F0502020204030204" pitchFamily="34" charset="0"/>
              </a:rPr>
              <a:t>   </a:t>
            </a:r>
            <a:r>
              <a:rPr lang="es-MX" sz="2000" dirty="0">
                <a:latin typeface="Calibri" panose="020F0502020204030204" pitchFamily="34" charset="0"/>
                <a:cs typeface="Calibri" panose="020F0502020204030204" pitchFamily="34" charset="0"/>
              </a:rPr>
              <a:t>Sintetizar nanopartículas de hierro/sulfuro de hierro en el prototipo de campo.</a:t>
            </a:r>
            <a:endParaRPr lang="es-EC" sz="2000" dirty="0">
              <a:latin typeface="Calibri" panose="020F0502020204030204" pitchFamily="34" charset="0"/>
              <a:cs typeface="Calibri" panose="020F0502020204030204" pitchFamily="34" charset="0"/>
            </a:endParaRPr>
          </a:p>
        </p:txBody>
      </p:sp>
      <p:sp>
        <p:nvSpPr>
          <p:cNvPr id="4" name="AutoShape 166" descr="Descripción no disponible.">
            <a:extLst>
              <a:ext uri="{FF2B5EF4-FFF2-40B4-BE49-F238E27FC236}">
                <a16:creationId xmlns:a16="http://schemas.microsoft.com/office/drawing/2014/main" id="{BCDDB68C-C868-4BC3-8F67-CDA14C3CDB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a:extLst>
              <a:ext uri="{FF2B5EF4-FFF2-40B4-BE49-F238E27FC236}">
                <a16:creationId xmlns:a16="http://schemas.microsoft.com/office/drawing/2014/main" id="{3F9908D7-5CDB-4A76-BD11-F84E9FAAD921}"/>
              </a:ext>
            </a:extLst>
          </p:cNvPr>
          <p:cNvPicPr>
            <a:picLocks noChangeAspect="1"/>
          </p:cNvPicPr>
          <p:nvPr/>
        </p:nvPicPr>
        <p:blipFill>
          <a:blip r:embed="rId8"/>
          <a:stretch>
            <a:fillRect/>
          </a:stretch>
        </p:blipFill>
        <p:spPr>
          <a:xfrm>
            <a:off x="800066" y="2973117"/>
            <a:ext cx="838665" cy="628999"/>
          </a:xfrm>
          <a:prstGeom prst="rect">
            <a:avLst/>
          </a:prstGeom>
        </p:spPr>
      </p:pic>
      <p:pic>
        <p:nvPicPr>
          <p:cNvPr id="22" name="Imagen 21">
            <a:extLst>
              <a:ext uri="{FF2B5EF4-FFF2-40B4-BE49-F238E27FC236}">
                <a16:creationId xmlns:a16="http://schemas.microsoft.com/office/drawing/2014/main" id="{D2DAFF6C-C075-415E-B6D5-E5A1A97044E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065" y="4014926"/>
            <a:ext cx="803382" cy="761528"/>
          </a:xfrm>
          <a:prstGeom prst="rect">
            <a:avLst/>
          </a:prstGeom>
          <a:noFill/>
          <a:ln>
            <a:noFill/>
          </a:ln>
        </p:spPr>
      </p:pic>
      <p:pic>
        <p:nvPicPr>
          <p:cNvPr id="26" name="image30.jpeg" descr="Un hombre parado en un bosque&#10;&#10;Descripción generada automáticamente con confianza baja">
            <a:extLst>
              <a:ext uri="{FF2B5EF4-FFF2-40B4-BE49-F238E27FC236}">
                <a16:creationId xmlns:a16="http://schemas.microsoft.com/office/drawing/2014/main" id="{B6F8B7FA-3E15-4A3F-9C5C-F712D7B72768}"/>
              </a:ext>
            </a:extLst>
          </p:cNvPr>
          <p:cNvPicPr>
            <a:picLocks noChangeAspect="1"/>
          </p:cNvPicPr>
          <p:nvPr/>
        </p:nvPicPr>
        <p:blipFill>
          <a:blip r:embed="rId10" cstate="print"/>
          <a:stretch>
            <a:fillRect/>
          </a:stretch>
        </p:blipFill>
        <p:spPr>
          <a:xfrm>
            <a:off x="800064" y="4921280"/>
            <a:ext cx="803383" cy="809927"/>
          </a:xfrm>
          <a:prstGeom prst="rect">
            <a:avLst/>
          </a:prstGeom>
        </p:spPr>
      </p:pic>
      <p:sp>
        <p:nvSpPr>
          <p:cNvPr id="11" name="CuadroTexto 10">
            <a:extLst>
              <a:ext uri="{FF2B5EF4-FFF2-40B4-BE49-F238E27FC236}">
                <a16:creationId xmlns:a16="http://schemas.microsoft.com/office/drawing/2014/main" id="{48A61648-4A99-42F4-82FE-D4EC9DB88F4D}"/>
              </a:ext>
            </a:extLst>
          </p:cNvPr>
          <p:cNvSpPr txBox="1"/>
          <p:nvPr/>
        </p:nvSpPr>
        <p:spPr>
          <a:xfrm>
            <a:off x="238539" y="6509288"/>
            <a:ext cx="2932292" cy="230832"/>
          </a:xfrm>
          <a:prstGeom prst="rect">
            <a:avLst/>
          </a:prstGeom>
          <a:noFill/>
        </p:spPr>
        <p:txBody>
          <a:bodyPr wrap="square" rtlCol="0">
            <a:spAutoFit/>
          </a:bodyPr>
          <a:lstStyle/>
          <a:p>
            <a:r>
              <a:rPr lang="es-MX" sz="900" dirty="0"/>
              <a:t>Imágenes: fuente propia</a:t>
            </a:r>
            <a:endParaRPr lang="es-EC" sz="900" dirty="0"/>
          </a:p>
        </p:txBody>
      </p:sp>
    </p:spTree>
    <p:extLst>
      <p:ext uri="{BB962C8B-B14F-4D97-AF65-F5344CB8AC3E}">
        <p14:creationId xmlns:p14="http://schemas.microsoft.com/office/powerpoint/2010/main" val="2412555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0" grpId="0" animBg="1"/>
      <p:bldP spid="23" grpId="0" animBg="1"/>
      <p:bldP spid="24" grpId="0"/>
      <p:bldP spid="2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39D12-68CF-4970-B39F-D1E34A5354AD}"/>
              </a:ext>
            </a:extLst>
          </p:cNvPr>
          <p:cNvSpPr>
            <a:spLocks noGrp="1"/>
          </p:cNvSpPr>
          <p:nvPr>
            <p:ph type="title"/>
          </p:nvPr>
        </p:nvSpPr>
        <p:spPr>
          <a:xfrm>
            <a:off x="980661" y="-13252"/>
            <a:ext cx="10972800" cy="1143000"/>
          </a:xfrm>
        </p:spPr>
        <p:txBody>
          <a:bodyPr/>
          <a:lstStyle/>
          <a:p>
            <a:r>
              <a:rPr lang="es-EC" sz="3600" i="0" dirty="0">
                <a:solidFill>
                  <a:schemeClr val="tx1"/>
                </a:solidFill>
                <a:latin typeface="Calibri" panose="020F0502020204030204" pitchFamily="34" charset="0"/>
                <a:cs typeface="Calibri" panose="020F0502020204030204" pitchFamily="34" charset="0"/>
              </a:rPr>
              <a:t>ÍNDICE DE CONTENIDOS</a:t>
            </a:r>
          </a:p>
        </p:txBody>
      </p:sp>
      <p:sp>
        <p:nvSpPr>
          <p:cNvPr id="5" name="Rectángulo 4">
            <a:extLst>
              <a:ext uri="{FF2B5EF4-FFF2-40B4-BE49-F238E27FC236}">
                <a16:creationId xmlns:a16="http://schemas.microsoft.com/office/drawing/2014/main" id="{125CF68E-AD61-4004-BE2C-284B025F6E72}"/>
              </a:ext>
            </a:extLst>
          </p:cNvPr>
          <p:cNvSpPr/>
          <p:nvPr/>
        </p:nvSpPr>
        <p:spPr>
          <a:xfrm>
            <a:off x="9021170" y="5732060"/>
            <a:ext cx="3170830" cy="11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6C2FD30-4225-4D40-8F6A-2E0ABE789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730" y="6070417"/>
            <a:ext cx="2344640" cy="605156"/>
          </a:xfrm>
          <a:prstGeom prst="rect">
            <a:avLst/>
          </a:prstGeom>
        </p:spPr>
      </p:pic>
      <p:sp>
        <p:nvSpPr>
          <p:cNvPr id="10" name="CuadroTexto 9">
            <a:extLst>
              <a:ext uri="{FF2B5EF4-FFF2-40B4-BE49-F238E27FC236}">
                <a16:creationId xmlns:a16="http://schemas.microsoft.com/office/drawing/2014/main" id="{EB91BA64-95ED-4DA9-A073-8D8BF8D00B89}"/>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6</a:t>
            </a:r>
          </a:p>
        </p:txBody>
      </p:sp>
      <p:sp>
        <p:nvSpPr>
          <p:cNvPr id="8" name="Título 1">
            <a:extLst>
              <a:ext uri="{FF2B5EF4-FFF2-40B4-BE49-F238E27FC236}">
                <a16:creationId xmlns:a16="http://schemas.microsoft.com/office/drawing/2014/main" id="{8F23325D-CB08-4A6C-A0DB-88979CE1D8D8}"/>
              </a:ext>
            </a:extLst>
          </p:cNvPr>
          <p:cNvSpPr txBox="1">
            <a:spLocks/>
          </p:cNvSpPr>
          <p:nvPr/>
        </p:nvSpPr>
        <p:spPr>
          <a:xfrm>
            <a:off x="3208997" y="2511321"/>
            <a:ext cx="6528076" cy="11176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5400" i="0" kern="0" dirty="0">
                <a:ln w="0"/>
                <a:solidFill>
                  <a:schemeClr val="tx1"/>
                </a:solidFill>
                <a:effectLst/>
                <a:latin typeface="Arial" panose="020B0604020202020204" pitchFamily="34" charset="0"/>
                <a:cs typeface="Arial" panose="020B0604020202020204" pitchFamily="34" charset="0"/>
              </a:rPr>
              <a:t>MATERIALES Y MÉTODOS</a:t>
            </a:r>
            <a:endParaRPr lang="es-EC" sz="5400" i="0" kern="0" dirty="0">
              <a:solidFill>
                <a:schemeClr val="tx1"/>
              </a:solidFill>
              <a:effectLst/>
              <a:latin typeface="Arial" panose="020B0604020202020204" pitchFamily="34" charset="0"/>
              <a:cs typeface="Arial" panose="020B0604020202020204" pitchFamily="34" charset="0"/>
            </a:endParaRPr>
          </a:p>
        </p:txBody>
      </p:sp>
      <p:sp>
        <p:nvSpPr>
          <p:cNvPr id="9" name="Elipse 20">
            <a:extLst>
              <a:ext uri="{FF2B5EF4-FFF2-40B4-BE49-F238E27FC236}">
                <a16:creationId xmlns:a16="http://schemas.microsoft.com/office/drawing/2014/main" id="{20113AF4-DC21-4DC9-96C4-56C320BF477A}"/>
              </a:ext>
            </a:extLst>
          </p:cNvPr>
          <p:cNvSpPr/>
          <p:nvPr/>
        </p:nvSpPr>
        <p:spPr>
          <a:xfrm>
            <a:off x="2813747" y="2574385"/>
            <a:ext cx="847164" cy="781382"/>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425224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0A97AE-84BC-4F42-BDF4-256EE632C06D}"/>
              </a:ext>
            </a:extLst>
          </p:cNvPr>
          <p:cNvSpPr>
            <a:spLocks noGrp="1"/>
          </p:cNvSpPr>
          <p:nvPr>
            <p:ph idx="1"/>
          </p:nvPr>
        </p:nvSpPr>
        <p:spPr>
          <a:xfrm>
            <a:off x="-261148" y="808327"/>
            <a:ext cx="10972800" cy="739862"/>
          </a:xfrm>
        </p:spPr>
        <p:txBody>
          <a:bodyPr/>
          <a:lstStyle/>
          <a:p>
            <a:r>
              <a:rPr lang="es-MX" sz="2000" dirty="0">
                <a:solidFill>
                  <a:schemeClr val="tx1"/>
                </a:solidFill>
              </a:rPr>
              <a:t>Finca Santa Lucía ubicada a 10 Km del recinto La Abundancia, vía Recinto 10 de Agosto, cantón Puerto Quito. </a:t>
            </a:r>
            <a:endParaRPr lang="es-EC" sz="2000" dirty="0">
              <a:solidFill>
                <a:schemeClr val="tx1"/>
              </a:solidFill>
            </a:endParaRPr>
          </a:p>
        </p:txBody>
      </p:sp>
      <p:pic>
        <p:nvPicPr>
          <p:cNvPr id="4" name="Imagen 3" descr="Interfaz de usuario gráfica, Aplicación&#10;&#10;Descripción generada automáticamente">
            <a:extLst>
              <a:ext uri="{FF2B5EF4-FFF2-40B4-BE49-F238E27FC236}">
                <a16:creationId xmlns:a16="http://schemas.microsoft.com/office/drawing/2014/main" id="{1FD053C0-D789-4BB2-BD35-DECD9565699B}"/>
              </a:ext>
            </a:extLst>
          </p:cNvPr>
          <p:cNvPicPr>
            <a:picLocks noChangeAspect="1"/>
          </p:cNvPicPr>
          <p:nvPr/>
        </p:nvPicPr>
        <p:blipFill rotWithShape="1">
          <a:blip r:embed="rId2"/>
          <a:srcRect l="42974" t="23214" r="28310" b="26786"/>
          <a:stretch/>
        </p:blipFill>
        <p:spPr bwMode="auto">
          <a:xfrm>
            <a:off x="0" y="1808968"/>
            <a:ext cx="6235323" cy="4525963"/>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787F07E-DBB9-4AFA-B238-DD597E00966B}"/>
              </a:ext>
            </a:extLst>
          </p:cNvPr>
          <p:cNvPicPr>
            <a:picLocks noChangeAspect="1"/>
          </p:cNvPicPr>
          <p:nvPr/>
        </p:nvPicPr>
        <p:blipFill>
          <a:blip r:embed="rId3"/>
          <a:stretch>
            <a:fillRect/>
          </a:stretch>
        </p:blipFill>
        <p:spPr>
          <a:xfrm>
            <a:off x="6460050" y="1420032"/>
            <a:ext cx="5212594" cy="4017935"/>
          </a:xfrm>
          <a:prstGeom prst="rect">
            <a:avLst/>
          </a:prstGeom>
        </p:spPr>
      </p:pic>
      <p:cxnSp>
        <p:nvCxnSpPr>
          <p:cNvPr id="8" name="Conector recto 7">
            <a:extLst>
              <a:ext uri="{FF2B5EF4-FFF2-40B4-BE49-F238E27FC236}">
                <a16:creationId xmlns:a16="http://schemas.microsoft.com/office/drawing/2014/main" id="{32AA748D-67FC-4230-B537-C4C970EFC626}"/>
              </a:ext>
            </a:extLst>
          </p:cNvPr>
          <p:cNvCxnSpPr>
            <a:cxnSpLocks/>
          </p:cNvCxnSpPr>
          <p:nvPr/>
        </p:nvCxnSpPr>
        <p:spPr>
          <a:xfrm flipH="1">
            <a:off x="3440624" y="1420032"/>
            <a:ext cx="3019426" cy="1918884"/>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Conector recto 9">
            <a:extLst>
              <a:ext uri="{FF2B5EF4-FFF2-40B4-BE49-F238E27FC236}">
                <a16:creationId xmlns:a16="http://schemas.microsoft.com/office/drawing/2014/main" id="{DE267CB5-CB65-4924-A0CC-D8826FF6489A}"/>
              </a:ext>
            </a:extLst>
          </p:cNvPr>
          <p:cNvCxnSpPr>
            <a:cxnSpLocks/>
          </p:cNvCxnSpPr>
          <p:nvPr/>
        </p:nvCxnSpPr>
        <p:spPr>
          <a:xfrm flipH="1" flipV="1">
            <a:off x="3440624" y="3338916"/>
            <a:ext cx="3019426" cy="2099051"/>
          </a:xfrm>
          <a:prstGeom prst="line">
            <a:avLst/>
          </a:prstGeom>
        </p:spPr>
        <p:style>
          <a:lnRef idx="2">
            <a:schemeClr val="accent2"/>
          </a:lnRef>
          <a:fillRef idx="0">
            <a:schemeClr val="accent2"/>
          </a:fillRef>
          <a:effectRef idx="1">
            <a:schemeClr val="accent2"/>
          </a:effectRef>
          <a:fontRef idx="minor">
            <a:schemeClr val="tx1"/>
          </a:fontRef>
        </p:style>
      </p:cxnSp>
      <p:sp>
        <p:nvSpPr>
          <p:cNvPr id="13" name="Título 1">
            <a:extLst>
              <a:ext uri="{FF2B5EF4-FFF2-40B4-BE49-F238E27FC236}">
                <a16:creationId xmlns:a16="http://schemas.microsoft.com/office/drawing/2014/main" id="{A739DEA7-779B-4028-A30B-A1AFE0386D67}"/>
              </a:ext>
            </a:extLst>
          </p:cNvPr>
          <p:cNvSpPr txBox="1">
            <a:spLocks noGrp="1"/>
          </p:cNvSpPr>
          <p:nvPr>
            <p:ph type="title"/>
          </p:nvPr>
        </p:nvSpPr>
        <p:spPr>
          <a:xfrm>
            <a:off x="1219200" y="-83304"/>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16" name="CuadroTexto 15">
            <a:extLst>
              <a:ext uri="{FF2B5EF4-FFF2-40B4-BE49-F238E27FC236}">
                <a16:creationId xmlns:a16="http://schemas.microsoft.com/office/drawing/2014/main" id="{3E9CE1E7-E18C-4778-8459-200BE1DFC65C}"/>
              </a:ext>
            </a:extLst>
          </p:cNvPr>
          <p:cNvSpPr txBox="1"/>
          <p:nvPr/>
        </p:nvSpPr>
        <p:spPr>
          <a:xfrm>
            <a:off x="1371600" y="1579185"/>
            <a:ext cx="3693381" cy="276999"/>
          </a:xfrm>
          <a:prstGeom prst="rect">
            <a:avLst/>
          </a:prstGeom>
          <a:noFill/>
        </p:spPr>
        <p:txBody>
          <a:bodyPr wrap="square" rtlCol="0">
            <a:spAutoFit/>
          </a:bodyPr>
          <a:lstStyle/>
          <a:p>
            <a:r>
              <a:rPr lang="es-MX" sz="1200" dirty="0"/>
              <a:t>Zona de muestreo y aplicación del tratamiento</a:t>
            </a:r>
            <a:endParaRPr lang="es-EC" sz="1200" dirty="0"/>
          </a:p>
        </p:txBody>
      </p:sp>
      <p:sp>
        <p:nvSpPr>
          <p:cNvPr id="9" name="CuadroTexto 8">
            <a:extLst>
              <a:ext uri="{FF2B5EF4-FFF2-40B4-BE49-F238E27FC236}">
                <a16:creationId xmlns:a16="http://schemas.microsoft.com/office/drawing/2014/main" id="{92871551-5FF1-44C9-A9A5-C0F0707AB169}"/>
              </a:ext>
            </a:extLst>
          </p:cNvPr>
          <p:cNvSpPr txBox="1"/>
          <p:nvPr/>
        </p:nvSpPr>
        <p:spPr>
          <a:xfrm>
            <a:off x="122643" y="108938"/>
            <a:ext cx="301686" cy="369332"/>
          </a:xfrm>
          <a:prstGeom prst="rect">
            <a:avLst/>
          </a:prstGeom>
          <a:noFill/>
        </p:spPr>
        <p:txBody>
          <a:bodyPr wrap="none" rtlCol="0">
            <a:spAutoFit/>
          </a:bodyPr>
          <a:lstStyle/>
          <a:p>
            <a:r>
              <a:rPr lang="es-ES" dirty="0">
                <a:solidFill>
                  <a:schemeClr val="bg1">
                    <a:lumMod val="65000"/>
                  </a:schemeClr>
                </a:solidFill>
                <a:latin typeface="Calibri" panose="020F0502020204030204" pitchFamily="34" charset="0"/>
                <a:cs typeface="Calibri" panose="020F0502020204030204" pitchFamily="34" charset="0"/>
              </a:rPr>
              <a:t>7</a:t>
            </a:r>
            <a:endParaRPr lang="es-EC" dirty="0">
              <a:solidFill>
                <a:schemeClr val="bg1">
                  <a:lumMod val="65000"/>
                </a:schemeClr>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5EE83D30-9E01-4528-A920-38922122E410}"/>
              </a:ext>
            </a:extLst>
          </p:cNvPr>
          <p:cNvSpPr/>
          <p:nvPr/>
        </p:nvSpPr>
        <p:spPr>
          <a:xfrm>
            <a:off x="1219200" y="488196"/>
            <a:ext cx="1508760" cy="3652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400" dirty="0"/>
              <a:t>Ubicación </a:t>
            </a:r>
            <a:endParaRPr lang="es-EC" sz="2400" dirty="0"/>
          </a:p>
        </p:txBody>
      </p:sp>
      <p:sp>
        <p:nvSpPr>
          <p:cNvPr id="5" name="Rectángulo 4">
            <a:extLst>
              <a:ext uri="{FF2B5EF4-FFF2-40B4-BE49-F238E27FC236}">
                <a16:creationId xmlns:a16="http://schemas.microsoft.com/office/drawing/2014/main" id="{41ECD3FF-6E84-4ABA-B326-FAF65D13E96E}"/>
              </a:ext>
            </a:extLst>
          </p:cNvPr>
          <p:cNvSpPr/>
          <p:nvPr/>
        </p:nvSpPr>
        <p:spPr>
          <a:xfrm>
            <a:off x="1371600" y="6365927"/>
            <a:ext cx="2712720" cy="1777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t>Imagen satelital de Google </a:t>
            </a:r>
            <a:r>
              <a:rPr lang="es-MX" sz="1400" dirty="0" err="1"/>
              <a:t>maps</a:t>
            </a:r>
            <a:endParaRPr lang="es-EC" sz="1400" dirty="0"/>
          </a:p>
        </p:txBody>
      </p:sp>
      <p:sp>
        <p:nvSpPr>
          <p:cNvPr id="12" name="Rectángulo 11">
            <a:extLst>
              <a:ext uri="{FF2B5EF4-FFF2-40B4-BE49-F238E27FC236}">
                <a16:creationId xmlns:a16="http://schemas.microsoft.com/office/drawing/2014/main" id="{D00812A2-51FC-4DF5-B891-E76C047D3235}"/>
              </a:ext>
            </a:extLst>
          </p:cNvPr>
          <p:cNvSpPr/>
          <p:nvPr/>
        </p:nvSpPr>
        <p:spPr>
          <a:xfrm>
            <a:off x="8370829" y="5437967"/>
            <a:ext cx="1767840" cy="25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Fuente propia</a:t>
            </a:r>
            <a:endParaRPr lang="es-EC" sz="1200" dirty="0"/>
          </a:p>
        </p:txBody>
      </p:sp>
    </p:spTree>
    <p:extLst>
      <p:ext uri="{BB962C8B-B14F-4D97-AF65-F5344CB8AC3E}">
        <p14:creationId xmlns:p14="http://schemas.microsoft.com/office/powerpoint/2010/main" val="2810763041"/>
      </p:ext>
    </p:extLst>
  </p:cSld>
  <p:clrMapOvr>
    <a:masterClrMapping/>
  </p:clrMapOvr>
  <p:transition spd="slow">
    <p:push dir="u"/>
  </p:transition>
</p:sld>
</file>

<file path=ppt/theme/theme1.xml><?xml version="1.0" encoding="utf-8"?>
<a:theme xmlns:a="http://schemas.openxmlformats.org/drawingml/2006/main" name="Tema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Berlin Sans FB Demi"/>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0F9E024F-55E6-40A2-91F2-5D07BA05CD51}" vid="{2E3A5D47-31DE-42F3-B788-4F47F3D716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38919</TotalTime>
  <Words>2162</Words>
  <Application>Microsoft Office PowerPoint</Application>
  <PresentationFormat>Panorámica</PresentationFormat>
  <Paragraphs>407</Paragraphs>
  <Slides>25</Slides>
  <Notes>18</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5" baseType="lpstr">
      <vt:lpstr>arial</vt:lpstr>
      <vt:lpstr>arial</vt:lpstr>
      <vt:lpstr>Arial MT</vt:lpstr>
      <vt:lpstr>Berlin Sans FB Demi</vt:lpstr>
      <vt:lpstr>Calibri</vt:lpstr>
      <vt:lpstr>Cambria Math</vt:lpstr>
      <vt:lpstr>Roboto</vt:lpstr>
      <vt:lpstr>Tw Cen MT</vt:lpstr>
      <vt:lpstr>TemaESPE</vt:lpstr>
      <vt:lpstr>CorelDRAW</vt:lpstr>
      <vt:lpstr>Presentación de PowerPoint</vt:lpstr>
      <vt:lpstr>ÍNDICE DE CONTENIDOS</vt:lpstr>
      <vt:lpstr>ÍNDICE DE CONTENIDOS</vt:lpstr>
      <vt:lpstr>INTRODUCCIÓN</vt:lpstr>
      <vt:lpstr>INTRODUCCIÓN</vt:lpstr>
      <vt:lpstr>ÍNDICE DE CONTENIDOS</vt:lpstr>
      <vt:lpstr>Presentación de PowerPoint</vt:lpstr>
      <vt:lpstr>ÍNDICE DE CONTENIDOS</vt:lpstr>
      <vt:lpstr>MATERIALES Y MÉTODOS</vt:lpstr>
      <vt:lpstr>Presentación de PowerPoint</vt:lpstr>
      <vt:lpstr>Presentación de PowerPoint</vt:lpstr>
      <vt:lpstr>Presentación de PowerPoint</vt:lpstr>
      <vt:lpstr>Presentación de PowerPoint</vt:lpstr>
      <vt:lpstr>ÍNDICE DE CONTENIDOS</vt:lpstr>
      <vt:lpstr>Presentación de PowerPoint</vt:lpstr>
      <vt:lpstr>Presentación de PowerPoint</vt:lpstr>
      <vt:lpstr>Presentación de PowerPoint</vt:lpstr>
      <vt:lpstr>Presentación de PowerPoint</vt:lpstr>
      <vt:lpstr>Presentación de PowerPoint</vt:lpstr>
      <vt:lpstr>Presentación de PowerPoint</vt:lpstr>
      <vt:lpstr>ÍNDICE DE CONTENIDOS</vt:lpstr>
      <vt:lpstr>Presentación de PowerPoint</vt:lpstr>
      <vt:lpstr>ÍNDICE DE CONTENIDOS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Andrius</dc:creator>
  <cp:lastModifiedBy>santyago pozo andrade</cp:lastModifiedBy>
  <cp:revision>1094</cp:revision>
  <dcterms:created xsi:type="dcterms:W3CDTF">2016-12-30T05:03:01Z</dcterms:created>
  <dcterms:modified xsi:type="dcterms:W3CDTF">2022-03-15T02:22:51Z</dcterms:modified>
</cp:coreProperties>
</file>