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257" r:id="rId2"/>
    <p:sldId id="323" r:id="rId3"/>
    <p:sldId id="359" r:id="rId4"/>
    <p:sldId id="373" r:id="rId5"/>
    <p:sldId id="354" r:id="rId6"/>
    <p:sldId id="355" r:id="rId7"/>
    <p:sldId id="324" r:id="rId8"/>
    <p:sldId id="358" r:id="rId9"/>
    <p:sldId id="325" r:id="rId10"/>
    <p:sldId id="361" r:id="rId11"/>
    <p:sldId id="326" r:id="rId12"/>
    <p:sldId id="364" r:id="rId13"/>
    <p:sldId id="328" r:id="rId14"/>
    <p:sldId id="329" r:id="rId15"/>
    <p:sldId id="330" r:id="rId16"/>
    <p:sldId id="365" r:id="rId17"/>
    <p:sldId id="331" r:id="rId18"/>
    <p:sldId id="332" r:id="rId19"/>
    <p:sldId id="333" r:id="rId20"/>
    <p:sldId id="334" r:id="rId21"/>
    <p:sldId id="335" r:id="rId22"/>
    <p:sldId id="367" r:id="rId23"/>
    <p:sldId id="336" r:id="rId24"/>
    <p:sldId id="337" r:id="rId25"/>
    <p:sldId id="338" r:id="rId26"/>
    <p:sldId id="368" r:id="rId27"/>
    <p:sldId id="339" r:id="rId28"/>
    <p:sldId id="340" r:id="rId29"/>
    <p:sldId id="369" r:id="rId30"/>
    <p:sldId id="341" r:id="rId31"/>
    <p:sldId id="342" r:id="rId32"/>
    <p:sldId id="343" r:id="rId33"/>
    <p:sldId id="370" r:id="rId34"/>
    <p:sldId id="344" r:id="rId35"/>
    <p:sldId id="345" r:id="rId36"/>
    <p:sldId id="346" r:id="rId37"/>
    <p:sldId id="371" r:id="rId38"/>
    <p:sldId id="348" r:id="rId39"/>
    <p:sldId id="349" r:id="rId40"/>
    <p:sldId id="350" r:id="rId41"/>
    <p:sldId id="347" r:id="rId42"/>
    <p:sldId id="372" r:id="rId43"/>
    <p:sldId id="351" r:id="rId44"/>
    <p:sldId id="352" r:id="rId45"/>
    <p:sldId id="353" r:id="rId46"/>
    <p:sldId id="275" r:id="rId47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 userDrawn="1">
          <p15:clr>
            <a:srgbClr val="A4A3A4"/>
          </p15:clr>
        </p15:guide>
        <p15:guide id="2" pos="71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zmín Yánez" initials="JY" lastIdx="1" clrIdx="0">
    <p:extLst>
      <p:ext uri="{19B8F6BF-5375-455C-9EA6-DF929625EA0E}">
        <p15:presenceInfo xmlns:p15="http://schemas.microsoft.com/office/powerpoint/2012/main" userId="56d14aae0ca55669" providerId="Windows Live"/>
      </p:ext>
    </p:extLst>
  </p:cmAuthor>
  <p:cmAuthor id="2" name="alicia balarezo arias" initials="aba" lastIdx="1" clrIdx="1">
    <p:extLst>
      <p:ext uri="{19B8F6BF-5375-455C-9EA6-DF929625EA0E}">
        <p15:presenceInfo xmlns:p15="http://schemas.microsoft.com/office/powerpoint/2012/main" userId="b9f306ffadd8dd7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E2C4A6"/>
    <a:srgbClr val="E9D3E2"/>
    <a:srgbClr val="E7F4D8"/>
    <a:srgbClr val="D6EDBD"/>
    <a:srgbClr val="C88E54"/>
    <a:srgbClr val="DFDFF5"/>
    <a:srgbClr val="F0E0D0"/>
    <a:srgbClr val="D5A97D"/>
    <a:srgbClr val="BCE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55" autoAdjust="0"/>
    <p:restoredTop sz="85817" autoAdjust="0"/>
  </p:normalViewPr>
  <p:slideViewPr>
    <p:cSldViewPr snapToGrid="0">
      <p:cViewPr varScale="1">
        <p:scale>
          <a:sx n="80" d="100"/>
          <a:sy n="80" d="100"/>
        </p:scale>
        <p:origin x="486" y="60"/>
      </p:cViewPr>
      <p:guideLst>
        <p:guide orient="horz" pos="981"/>
        <p:guide pos="712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165601-CC67-446E-9249-73ECAE3C724F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es-EC"/>
        </a:p>
      </dgm:t>
    </dgm:pt>
    <dgm:pt modelId="{7279BAF8-4C57-48B3-BCFD-6D19E4F0722F}">
      <dgm:prSet phldrT="[Texto]" custT="1"/>
      <dgm:spPr/>
      <dgm:t>
        <a:bodyPr/>
        <a:lstStyle/>
        <a:p>
          <a:pPr algn="l"/>
          <a:r>
            <a:rPr lang="es-EC" sz="2800" b="1" i="1" dirty="0">
              <a:latin typeface="+mj-lt"/>
              <a:cs typeface="Calibri" panose="020F0502020204030204" pitchFamily="34" charset="0"/>
            </a:rPr>
            <a:t>Introducción</a:t>
          </a:r>
        </a:p>
      </dgm:t>
    </dgm:pt>
    <dgm:pt modelId="{62317E65-EA60-465E-916C-6CA280A8FE42}" type="parTrans" cxnId="{653B8B0D-1055-4510-B62A-74532101B7E0}">
      <dgm:prSet/>
      <dgm:spPr/>
      <dgm:t>
        <a:bodyPr/>
        <a:lstStyle/>
        <a:p>
          <a:pPr algn="l"/>
          <a:endParaRPr lang="es-EC" sz="2000" b="1" i="1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273948AA-BF22-40F1-9820-48FC160016FE}" type="sibTrans" cxnId="{653B8B0D-1055-4510-B62A-74532101B7E0}">
      <dgm:prSet/>
      <dgm:spPr/>
      <dgm:t>
        <a:bodyPr/>
        <a:lstStyle/>
        <a:p>
          <a:pPr algn="l"/>
          <a:endParaRPr lang="es-EC" sz="2000" b="1" i="1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7B0931C6-1E3A-4B32-9EF1-EC96CDD527AB}">
      <dgm:prSet phldrT="[Texto]" custT="1"/>
      <dgm:spPr/>
      <dgm:t>
        <a:bodyPr/>
        <a:lstStyle/>
        <a:p>
          <a:pPr algn="l"/>
          <a:r>
            <a:rPr lang="es-EC" sz="2800" b="1" i="1" dirty="0">
              <a:latin typeface="+mj-lt"/>
              <a:cs typeface="Calibri" panose="020F0502020204030204" pitchFamily="34" charset="0"/>
            </a:rPr>
            <a:t>Metodología</a:t>
          </a:r>
        </a:p>
      </dgm:t>
    </dgm:pt>
    <dgm:pt modelId="{F84F012D-5588-4F25-AF92-ECF3300DDEF6}" type="parTrans" cxnId="{A5232169-D545-4DBC-9771-6FAC95E631E7}">
      <dgm:prSet/>
      <dgm:spPr/>
      <dgm:t>
        <a:bodyPr/>
        <a:lstStyle/>
        <a:p>
          <a:pPr algn="l"/>
          <a:endParaRPr lang="es-EC" sz="2000" b="1" i="1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B464A206-616B-4FEA-987C-A9EE3EA774F0}" type="sibTrans" cxnId="{A5232169-D545-4DBC-9771-6FAC95E631E7}">
      <dgm:prSet/>
      <dgm:spPr/>
      <dgm:t>
        <a:bodyPr/>
        <a:lstStyle/>
        <a:p>
          <a:pPr algn="l"/>
          <a:endParaRPr lang="es-EC" sz="2000" b="1" i="1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C9A05FA-54C9-40BA-8995-1E55393129DC}">
      <dgm:prSet phldrT="[Texto]" custT="1"/>
      <dgm:spPr/>
      <dgm:t>
        <a:bodyPr/>
        <a:lstStyle/>
        <a:p>
          <a:pPr algn="l"/>
          <a:r>
            <a:rPr lang="es-EC" sz="2800" b="1" i="1">
              <a:latin typeface="+mj-lt"/>
              <a:cs typeface="Calibri" panose="020F0502020204030204" pitchFamily="34" charset="0"/>
            </a:rPr>
            <a:t>Resultados y Discusión</a:t>
          </a:r>
          <a:endParaRPr lang="es-EC" sz="2800" b="1" i="1" dirty="0">
            <a:latin typeface="+mj-lt"/>
            <a:cs typeface="Calibri" panose="020F0502020204030204" pitchFamily="34" charset="0"/>
          </a:endParaRPr>
        </a:p>
      </dgm:t>
    </dgm:pt>
    <dgm:pt modelId="{3EA547F2-E9FE-4D78-B1B1-42899EEE55B8}" type="parTrans" cxnId="{6C4F2A15-7339-463D-9E47-C8F5986E8AB9}">
      <dgm:prSet/>
      <dgm:spPr/>
      <dgm:t>
        <a:bodyPr/>
        <a:lstStyle/>
        <a:p>
          <a:pPr algn="l"/>
          <a:endParaRPr lang="es-EC" sz="2000" b="1" i="1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0B73B7BF-6A94-4E12-83EF-CF4FEE1DF8A7}" type="sibTrans" cxnId="{6C4F2A15-7339-463D-9E47-C8F5986E8AB9}">
      <dgm:prSet/>
      <dgm:spPr/>
      <dgm:t>
        <a:bodyPr/>
        <a:lstStyle/>
        <a:p>
          <a:pPr algn="l"/>
          <a:endParaRPr lang="es-EC" sz="2000" b="1" i="1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B4364F55-B43E-4F0F-BA61-CF622439908A}">
      <dgm:prSet phldrT="[Texto]" custT="1"/>
      <dgm:spPr/>
      <dgm:t>
        <a:bodyPr/>
        <a:lstStyle/>
        <a:p>
          <a:pPr algn="l"/>
          <a:r>
            <a:rPr lang="es-EC" sz="2800" b="1" i="1">
              <a:latin typeface="+mj-lt"/>
              <a:cs typeface="Calibri" panose="020F0502020204030204" pitchFamily="34" charset="0"/>
            </a:rPr>
            <a:t>Conclusiones</a:t>
          </a:r>
          <a:endParaRPr lang="es-EC" sz="2800" b="1" i="1" dirty="0">
            <a:latin typeface="+mj-lt"/>
            <a:cs typeface="Calibri" panose="020F0502020204030204" pitchFamily="34" charset="0"/>
          </a:endParaRPr>
        </a:p>
      </dgm:t>
    </dgm:pt>
    <dgm:pt modelId="{A231F18E-9F28-4818-A5DC-F662F31C44D6}" type="parTrans" cxnId="{29870EF9-19A9-448E-A4DA-7977D2DF774B}">
      <dgm:prSet/>
      <dgm:spPr/>
      <dgm:t>
        <a:bodyPr/>
        <a:lstStyle/>
        <a:p>
          <a:pPr algn="l"/>
          <a:endParaRPr lang="es-EC" sz="2000" b="1" i="1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2F75716-939F-497B-AE26-46A9BE2DA08E}" type="sibTrans" cxnId="{29870EF9-19A9-448E-A4DA-7977D2DF774B}">
      <dgm:prSet/>
      <dgm:spPr/>
      <dgm:t>
        <a:bodyPr/>
        <a:lstStyle/>
        <a:p>
          <a:pPr algn="l"/>
          <a:endParaRPr lang="es-EC" sz="2000" b="1" i="1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1C8A212F-CDD5-4469-8CA9-7D164C9B1F2D}">
      <dgm:prSet phldrT="[Texto]" custT="1"/>
      <dgm:spPr/>
      <dgm:t>
        <a:bodyPr/>
        <a:lstStyle/>
        <a:p>
          <a:pPr algn="l"/>
          <a:r>
            <a:rPr lang="es-EC" sz="2800" b="1" i="1">
              <a:latin typeface="+mj-lt"/>
              <a:cs typeface="Calibri" panose="020F0502020204030204" pitchFamily="34" charset="0"/>
            </a:rPr>
            <a:t>Recomendaciones</a:t>
          </a:r>
          <a:endParaRPr lang="es-EC" sz="2800" b="1" i="1" dirty="0">
            <a:latin typeface="+mj-lt"/>
            <a:cs typeface="Calibri" panose="020F0502020204030204" pitchFamily="34" charset="0"/>
          </a:endParaRPr>
        </a:p>
      </dgm:t>
    </dgm:pt>
    <dgm:pt modelId="{E288D164-4723-43F5-AA65-E7F40C02D04C}" type="parTrans" cxnId="{2EA1485D-1CDF-4381-89A1-5423D609202E}">
      <dgm:prSet/>
      <dgm:spPr/>
      <dgm:t>
        <a:bodyPr/>
        <a:lstStyle/>
        <a:p>
          <a:pPr algn="l"/>
          <a:endParaRPr lang="es-EC" sz="2000" b="1" i="1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155FC63F-7891-4588-BB02-F0144322D2AB}" type="sibTrans" cxnId="{2EA1485D-1CDF-4381-89A1-5423D609202E}">
      <dgm:prSet/>
      <dgm:spPr/>
      <dgm:t>
        <a:bodyPr/>
        <a:lstStyle/>
        <a:p>
          <a:pPr algn="l"/>
          <a:endParaRPr lang="es-EC" sz="2000" b="1" i="1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D536F4F8-3ABB-4046-BD7D-1744A55212E5}">
      <dgm:prSet phldrT="[Texto]" custT="1"/>
      <dgm:spPr/>
      <dgm:t>
        <a:bodyPr/>
        <a:lstStyle/>
        <a:p>
          <a:pPr algn="l"/>
          <a:r>
            <a:rPr lang="es-EC" sz="2800" b="1" i="1" dirty="0">
              <a:latin typeface="+mj-lt"/>
              <a:cs typeface="Calibri" panose="020F0502020204030204" pitchFamily="34" charset="0"/>
            </a:rPr>
            <a:t>Objetivos</a:t>
          </a:r>
        </a:p>
      </dgm:t>
    </dgm:pt>
    <dgm:pt modelId="{9D67A948-47A2-497A-B2B7-6AD53FE040DE}" type="parTrans" cxnId="{2D4FDB68-A6DE-4E6D-852D-0621E156F66C}">
      <dgm:prSet/>
      <dgm:spPr/>
      <dgm:t>
        <a:bodyPr/>
        <a:lstStyle/>
        <a:p>
          <a:pPr algn="l"/>
          <a:endParaRPr lang="es-EC" sz="2000" b="1" i="1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BB75FB45-A4F3-438A-872A-73E66574F003}" type="sibTrans" cxnId="{2D4FDB68-A6DE-4E6D-852D-0621E156F66C}">
      <dgm:prSet/>
      <dgm:spPr/>
      <dgm:t>
        <a:bodyPr/>
        <a:lstStyle/>
        <a:p>
          <a:pPr algn="l"/>
          <a:endParaRPr lang="es-EC" sz="2000" b="1" i="1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04D4A010-8D81-4260-8AD7-DEF60DC09DDC}" type="pres">
      <dgm:prSet presAssocID="{63165601-CC67-446E-9249-73ECAE3C724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331F679B-1CEC-4D3D-8128-04695B4D3449}" type="pres">
      <dgm:prSet presAssocID="{63165601-CC67-446E-9249-73ECAE3C724F}" presName="Name1" presStyleCnt="0"/>
      <dgm:spPr/>
    </dgm:pt>
    <dgm:pt modelId="{016230A1-ADA4-4D1B-8F92-26D0A19B5027}" type="pres">
      <dgm:prSet presAssocID="{63165601-CC67-446E-9249-73ECAE3C724F}" presName="cycle" presStyleCnt="0"/>
      <dgm:spPr/>
    </dgm:pt>
    <dgm:pt modelId="{1C3A36EE-BBCD-4900-B963-A590AD1DE221}" type="pres">
      <dgm:prSet presAssocID="{63165601-CC67-446E-9249-73ECAE3C724F}" presName="srcNode" presStyleLbl="node1" presStyleIdx="0" presStyleCnt="6"/>
      <dgm:spPr/>
    </dgm:pt>
    <dgm:pt modelId="{9FA38C6B-D022-475C-B07E-9514AEB5EAD8}" type="pres">
      <dgm:prSet presAssocID="{63165601-CC67-446E-9249-73ECAE3C724F}" presName="conn" presStyleLbl="parChTrans1D2" presStyleIdx="0" presStyleCnt="1"/>
      <dgm:spPr/>
      <dgm:t>
        <a:bodyPr/>
        <a:lstStyle/>
        <a:p>
          <a:endParaRPr lang="es-EC"/>
        </a:p>
      </dgm:t>
    </dgm:pt>
    <dgm:pt modelId="{1E3FDFD0-92B0-471D-B926-2B0CDD53F847}" type="pres">
      <dgm:prSet presAssocID="{63165601-CC67-446E-9249-73ECAE3C724F}" presName="extraNode" presStyleLbl="node1" presStyleIdx="0" presStyleCnt="6"/>
      <dgm:spPr/>
    </dgm:pt>
    <dgm:pt modelId="{CFA97563-BC41-45B5-953C-98D30DC42953}" type="pres">
      <dgm:prSet presAssocID="{63165601-CC67-446E-9249-73ECAE3C724F}" presName="dstNode" presStyleLbl="node1" presStyleIdx="0" presStyleCnt="6"/>
      <dgm:spPr/>
    </dgm:pt>
    <dgm:pt modelId="{7DEBB584-6742-4E06-B676-52E4306E80F3}" type="pres">
      <dgm:prSet presAssocID="{7279BAF8-4C57-48B3-BCFD-6D19E4F0722F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58990D-E885-4986-B912-9C77267D5884}" type="pres">
      <dgm:prSet presAssocID="{7279BAF8-4C57-48B3-BCFD-6D19E4F0722F}" presName="accent_1" presStyleCnt="0"/>
      <dgm:spPr/>
    </dgm:pt>
    <dgm:pt modelId="{A5389F7C-E11B-454E-9324-9C217254F77A}" type="pres">
      <dgm:prSet presAssocID="{7279BAF8-4C57-48B3-BCFD-6D19E4F0722F}" presName="accentRepeatNode" presStyleLbl="solidFgAcc1" presStyleIdx="0" presStyleCnt="6"/>
      <dgm:spPr/>
    </dgm:pt>
    <dgm:pt modelId="{9B881942-4510-4191-A7C3-C8E4AA520C52}" type="pres">
      <dgm:prSet presAssocID="{D536F4F8-3ABB-4046-BD7D-1744A55212E5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D4BCA0-DEFB-43D2-9339-A6F2CD020F49}" type="pres">
      <dgm:prSet presAssocID="{D536F4F8-3ABB-4046-BD7D-1744A55212E5}" presName="accent_2" presStyleCnt="0"/>
      <dgm:spPr/>
    </dgm:pt>
    <dgm:pt modelId="{CF1CBCEA-0708-42FB-B190-88C18697E2A7}" type="pres">
      <dgm:prSet presAssocID="{D536F4F8-3ABB-4046-BD7D-1744A55212E5}" presName="accentRepeatNode" presStyleLbl="solidFgAcc1" presStyleIdx="1" presStyleCnt="6"/>
      <dgm:spPr/>
    </dgm:pt>
    <dgm:pt modelId="{581B95B6-D54A-4491-931B-18D34C6EF7BD}" type="pres">
      <dgm:prSet presAssocID="{7B0931C6-1E3A-4B32-9EF1-EC96CDD527AB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92F78A-0C08-4060-9CA3-D2A6532887F4}" type="pres">
      <dgm:prSet presAssocID="{7B0931C6-1E3A-4B32-9EF1-EC96CDD527AB}" presName="accent_3" presStyleCnt="0"/>
      <dgm:spPr/>
    </dgm:pt>
    <dgm:pt modelId="{CEA08408-C01A-4F88-AE68-462EAB51E53D}" type="pres">
      <dgm:prSet presAssocID="{7B0931C6-1E3A-4B32-9EF1-EC96CDD527AB}" presName="accentRepeatNode" presStyleLbl="solidFgAcc1" presStyleIdx="2" presStyleCnt="6"/>
      <dgm:spPr/>
    </dgm:pt>
    <dgm:pt modelId="{E995F109-78FD-4A28-9302-8717C8EE5904}" type="pres">
      <dgm:prSet presAssocID="{EC9A05FA-54C9-40BA-8995-1E55393129DC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A08432-EAE4-42F2-A84B-3B266073159E}" type="pres">
      <dgm:prSet presAssocID="{EC9A05FA-54C9-40BA-8995-1E55393129DC}" presName="accent_4" presStyleCnt="0"/>
      <dgm:spPr/>
    </dgm:pt>
    <dgm:pt modelId="{B85E40D7-A761-49F7-9D38-D0668E5BB497}" type="pres">
      <dgm:prSet presAssocID="{EC9A05FA-54C9-40BA-8995-1E55393129DC}" presName="accentRepeatNode" presStyleLbl="solidFgAcc1" presStyleIdx="3" presStyleCnt="6"/>
      <dgm:spPr/>
    </dgm:pt>
    <dgm:pt modelId="{FCB7F3CD-7739-41C6-9762-92E4EA7F25F0}" type="pres">
      <dgm:prSet presAssocID="{B4364F55-B43E-4F0F-BA61-CF622439908A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6D4E0B-4223-4197-994A-DC968DB1F3E1}" type="pres">
      <dgm:prSet presAssocID="{B4364F55-B43E-4F0F-BA61-CF622439908A}" presName="accent_5" presStyleCnt="0"/>
      <dgm:spPr/>
    </dgm:pt>
    <dgm:pt modelId="{94F22AC4-7604-4EE8-9E30-36FFC4B35B8D}" type="pres">
      <dgm:prSet presAssocID="{B4364F55-B43E-4F0F-BA61-CF622439908A}" presName="accentRepeatNode" presStyleLbl="solidFgAcc1" presStyleIdx="4" presStyleCnt="6"/>
      <dgm:spPr/>
    </dgm:pt>
    <dgm:pt modelId="{7ADA36AD-163D-4C1D-B5AE-5E1ACF99502D}" type="pres">
      <dgm:prSet presAssocID="{1C8A212F-CDD5-4469-8CA9-7D164C9B1F2D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37892FB-BBD4-4E9A-B60C-EC73CC2CB6F2}" type="pres">
      <dgm:prSet presAssocID="{1C8A212F-CDD5-4469-8CA9-7D164C9B1F2D}" presName="accent_6" presStyleCnt="0"/>
      <dgm:spPr/>
    </dgm:pt>
    <dgm:pt modelId="{D1BA02FC-EF48-425D-9A10-BCBEA9B1FDCB}" type="pres">
      <dgm:prSet presAssocID="{1C8A212F-CDD5-4469-8CA9-7D164C9B1F2D}" presName="accentRepeatNode" presStyleLbl="solidFgAcc1" presStyleIdx="5" presStyleCnt="6"/>
      <dgm:spPr/>
    </dgm:pt>
  </dgm:ptLst>
  <dgm:cxnLst>
    <dgm:cxn modelId="{F6E96980-7958-48D3-AE65-B66CD60099F4}" type="presOf" srcId="{63165601-CC67-446E-9249-73ECAE3C724F}" destId="{04D4A010-8D81-4260-8AD7-DEF60DC09DDC}" srcOrd="0" destOrd="0" presId="urn:microsoft.com/office/officeart/2008/layout/VerticalCurvedList"/>
    <dgm:cxn modelId="{29870EF9-19A9-448E-A4DA-7977D2DF774B}" srcId="{63165601-CC67-446E-9249-73ECAE3C724F}" destId="{B4364F55-B43E-4F0F-BA61-CF622439908A}" srcOrd="4" destOrd="0" parTransId="{A231F18E-9F28-4818-A5DC-F662F31C44D6}" sibTransId="{82F75716-939F-497B-AE26-46A9BE2DA08E}"/>
    <dgm:cxn modelId="{4645814E-B92A-4D14-94EC-1B651E526168}" type="presOf" srcId="{273948AA-BF22-40F1-9820-48FC160016FE}" destId="{9FA38C6B-D022-475C-B07E-9514AEB5EAD8}" srcOrd="0" destOrd="0" presId="urn:microsoft.com/office/officeart/2008/layout/VerticalCurvedList"/>
    <dgm:cxn modelId="{2D4FDB68-A6DE-4E6D-852D-0621E156F66C}" srcId="{63165601-CC67-446E-9249-73ECAE3C724F}" destId="{D536F4F8-3ABB-4046-BD7D-1744A55212E5}" srcOrd="1" destOrd="0" parTransId="{9D67A948-47A2-497A-B2B7-6AD53FE040DE}" sibTransId="{BB75FB45-A4F3-438A-872A-73E66574F003}"/>
    <dgm:cxn modelId="{2EA1485D-1CDF-4381-89A1-5423D609202E}" srcId="{63165601-CC67-446E-9249-73ECAE3C724F}" destId="{1C8A212F-CDD5-4469-8CA9-7D164C9B1F2D}" srcOrd="5" destOrd="0" parTransId="{E288D164-4723-43F5-AA65-E7F40C02D04C}" sibTransId="{155FC63F-7891-4588-BB02-F0144322D2AB}"/>
    <dgm:cxn modelId="{1F116432-B37B-4BCF-A90C-B908199EFC4B}" type="presOf" srcId="{B4364F55-B43E-4F0F-BA61-CF622439908A}" destId="{FCB7F3CD-7739-41C6-9762-92E4EA7F25F0}" srcOrd="0" destOrd="0" presId="urn:microsoft.com/office/officeart/2008/layout/VerticalCurvedList"/>
    <dgm:cxn modelId="{EDF3E062-B450-4935-98C5-4BE738992C60}" type="presOf" srcId="{D536F4F8-3ABB-4046-BD7D-1744A55212E5}" destId="{9B881942-4510-4191-A7C3-C8E4AA520C52}" srcOrd="0" destOrd="0" presId="urn:microsoft.com/office/officeart/2008/layout/VerticalCurvedList"/>
    <dgm:cxn modelId="{A5232169-D545-4DBC-9771-6FAC95E631E7}" srcId="{63165601-CC67-446E-9249-73ECAE3C724F}" destId="{7B0931C6-1E3A-4B32-9EF1-EC96CDD527AB}" srcOrd="2" destOrd="0" parTransId="{F84F012D-5588-4F25-AF92-ECF3300DDEF6}" sibTransId="{B464A206-616B-4FEA-987C-A9EE3EA774F0}"/>
    <dgm:cxn modelId="{A35BECBA-FA77-4B67-96D7-23B301A3987F}" type="presOf" srcId="{EC9A05FA-54C9-40BA-8995-1E55393129DC}" destId="{E995F109-78FD-4A28-9302-8717C8EE5904}" srcOrd="0" destOrd="0" presId="urn:microsoft.com/office/officeart/2008/layout/VerticalCurvedList"/>
    <dgm:cxn modelId="{653B8B0D-1055-4510-B62A-74532101B7E0}" srcId="{63165601-CC67-446E-9249-73ECAE3C724F}" destId="{7279BAF8-4C57-48B3-BCFD-6D19E4F0722F}" srcOrd="0" destOrd="0" parTransId="{62317E65-EA60-465E-916C-6CA280A8FE42}" sibTransId="{273948AA-BF22-40F1-9820-48FC160016FE}"/>
    <dgm:cxn modelId="{B0E6241D-C90C-4725-AC8B-0B8B4CED6696}" type="presOf" srcId="{1C8A212F-CDD5-4469-8CA9-7D164C9B1F2D}" destId="{7ADA36AD-163D-4C1D-B5AE-5E1ACF99502D}" srcOrd="0" destOrd="0" presId="urn:microsoft.com/office/officeart/2008/layout/VerticalCurvedList"/>
    <dgm:cxn modelId="{6C4F2A15-7339-463D-9E47-C8F5986E8AB9}" srcId="{63165601-CC67-446E-9249-73ECAE3C724F}" destId="{EC9A05FA-54C9-40BA-8995-1E55393129DC}" srcOrd="3" destOrd="0" parTransId="{3EA547F2-E9FE-4D78-B1B1-42899EEE55B8}" sibTransId="{0B73B7BF-6A94-4E12-83EF-CF4FEE1DF8A7}"/>
    <dgm:cxn modelId="{BC89B18D-67ED-42E4-9617-E3BB6ECB625B}" type="presOf" srcId="{7279BAF8-4C57-48B3-BCFD-6D19E4F0722F}" destId="{7DEBB584-6742-4E06-B676-52E4306E80F3}" srcOrd="0" destOrd="0" presId="urn:microsoft.com/office/officeart/2008/layout/VerticalCurvedList"/>
    <dgm:cxn modelId="{828F2268-671B-4B34-BB8B-C471FF214A36}" type="presOf" srcId="{7B0931C6-1E3A-4B32-9EF1-EC96CDD527AB}" destId="{581B95B6-D54A-4491-931B-18D34C6EF7BD}" srcOrd="0" destOrd="0" presId="urn:microsoft.com/office/officeart/2008/layout/VerticalCurvedList"/>
    <dgm:cxn modelId="{3AC6E57B-2649-49C4-84C6-9CAA9D5B0CCE}" type="presParOf" srcId="{04D4A010-8D81-4260-8AD7-DEF60DC09DDC}" destId="{331F679B-1CEC-4D3D-8128-04695B4D3449}" srcOrd="0" destOrd="0" presId="urn:microsoft.com/office/officeart/2008/layout/VerticalCurvedList"/>
    <dgm:cxn modelId="{A80D8A93-A770-4F2F-917B-5116B3D9CE0A}" type="presParOf" srcId="{331F679B-1CEC-4D3D-8128-04695B4D3449}" destId="{016230A1-ADA4-4D1B-8F92-26D0A19B5027}" srcOrd="0" destOrd="0" presId="urn:microsoft.com/office/officeart/2008/layout/VerticalCurvedList"/>
    <dgm:cxn modelId="{C3B08737-FBCC-4ED3-B196-D11B8DAB2182}" type="presParOf" srcId="{016230A1-ADA4-4D1B-8F92-26D0A19B5027}" destId="{1C3A36EE-BBCD-4900-B963-A590AD1DE221}" srcOrd="0" destOrd="0" presId="urn:microsoft.com/office/officeart/2008/layout/VerticalCurvedList"/>
    <dgm:cxn modelId="{EE4B4DBE-792A-473A-848D-C819D594E773}" type="presParOf" srcId="{016230A1-ADA4-4D1B-8F92-26D0A19B5027}" destId="{9FA38C6B-D022-475C-B07E-9514AEB5EAD8}" srcOrd="1" destOrd="0" presId="urn:microsoft.com/office/officeart/2008/layout/VerticalCurvedList"/>
    <dgm:cxn modelId="{5FE6FB5E-3C5D-4E1E-8810-A885084CDE67}" type="presParOf" srcId="{016230A1-ADA4-4D1B-8F92-26D0A19B5027}" destId="{1E3FDFD0-92B0-471D-B926-2B0CDD53F847}" srcOrd="2" destOrd="0" presId="urn:microsoft.com/office/officeart/2008/layout/VerticalCurvedList"/>
    <dgm:cxn modelId="{B672EACB-ED02-48BA-A157-76D2049A99F2}" type="presParOf" srcId="{016230A1-ADA4-4D1B-8F92-26D0A19B5027}" destId="{CFA97563-BC41-45B5-953C-98D30DC42953}" srcOrd="3" destOrd="0" presId="urn:microsoft.com/office/officeart/2008/layout/VerticalCurvedList"/>
    <dgm:cxn modelId="{5DEB8997-12EA-4F0F-92DD-6BA2BC92CF92}" type="presParOf" srcId="{331F679B-1CEC-4D3D-8128-04695B4D3449}" destId="{7DEBB584-6742-4E06-B676-52E4306E80F3}" srcOrd="1" destOrd="0" presId="urn:microsoft.com/office/officeart/2008/layout/VerticalCurvedList"/>
    <dgm:cxn modelId="{7E2111D3-51D0-4BC9-A051-969814614B55}" type="presParOf" srcId="{331F679B-1CEC-4D3D-8128-04695B4D3449}" destId="{B758990D-E885-4986-B912-9C77267D5884}" srcOrd="2" destOrd="0" presId="urn:microsoft.com/office/officeart/2008/layout/VerticalCurvedList"/>
    <dgm:cxn modelId="{6922FD0D-6859-4925-89A6-B960ADF89581}" type="presParOf" srcId="{B758990D-E885-4986-B912-9C77267D5884}" destId="{A5389F7C-E11B-454E-9324-9C217254F77A}" srcOrd="0" destOrd="0" presId="urn:microsoft.com/office/officeart/2008/layout/VerticalCurvedList"/>
    <dgm:cxn modelId="{564D6C20-ACEA-4231-A811-73CA027E6954}" type="presParOf" srcId="{331F679B-1CEC-4D3D-8128-04695B4D3449}" destId="{9B881942-4510-4191-A7C3-C8E4AA520C52}" srcOrd="3" destOrd="0" presId="urn:microsoft.com/office/officeart/2008/layout/VerticalCurvedList"/>
    <dgm:cxn modelId="{1F57CF06-776C-4D94-93B1-11FD4781EDB5}" type="presParOf" srcId="{331F679B-1CEC-4D3D-8128-04695B4D3449}" destId="{97D4BCA0-DEFB-43D2-9339-A6F2CD020F49}" srcOrd="4" destOrd="0" presId="urn:microsoft.com/office/officeart/2008/layout/VerticalCurvedList"/>
    <dgm:cxn modelId="{1787C540-BD26-4F18-B463-B21531130C5B}" type="presParOf" srcId="{97D4BCA0-DEFB-43D2-9339-A6F2CD020F49}" destId="{CF1CBCEA-0708-42FB-B190-88C18697E2A7}" srcOrd="0" destOrd="0" presId="urn:microsoft.com/office/officeart/2008/layout/VerticalCurvedList"/>
    <dgm:cxn modelId="{2C0DE741-8D3C-45DD-8A58-FFB32BCE538D}" type="presParOf" srcId="{331F679B-1CEC-4D3D-8128-04695B4D3449}" destId="{581B95B6-D54A-4491-931B-18D34C6EF7BD}" srcOrd="5" destOrd="0" presId="urn:microsoft.com/office/officeart/2008/layout/VerticalCurvedList"/>
    <dgm:cxn modelId="{2D9BDC5C-037F-4F8A-8CEC-3967AD4E2B60}" type="presParOf" srcId="{331F679B-1CEC-4D3D-8128-04695B4D3449}" destId="{BA92F78A-0C08-4060-9CA3-D2A6532887F4}" srcOrd="6" destOrd="0" presId="urn:microsoft.com/office/officeart/2008/layout/VerticalCurvedList"/>
    <dgm:cxn modelId="{C60A531B-8179-4ADB-9D69-02501DEA8F33}" type="presParOf" srcId="{BA92F78A-0C08-4060-9CA3-D2A6532887F4}" destId="{CEA08408-C01A-4F88-AE68-462EAB51E53D}" srcOrd="0" destOrd="0" presId="urn:microsoft.com/office/officeart/2008/layout/VerticalCurvedList"/>
    <dgm:cxn modelId="{FC9F9237-A71C-4AFB-B4CB-EEEC06A113A2}" type="presParOf" srcId="{331F679B-1CEC-4D3D-8128-04695B4D3449}" destId="{E995F109-78FD-4A28-9302-8717C8EE5904}" srcOrd="7" destOrd="0" presId="urn:microsoft.com/office/officeart/2008/layout/VerticalCurvedList"/>
    <dgm:cxn modelId="{41E28D4D-8B18-47E1-AF16-C16F38C19751}" type="presParOf" srcId="{331F679B-1CEC-4D3D-8128-04695B4D3449}" destId="{81A08432-EAE4-42F2-A84B-3B266073159E}" srcOrd="8" destOrd="0" presId="urn:microsoft.com/office/officeart/2008/layout/VerticalCurvedList"/>
    <dgm:cxn modelId="{99BBC6C1-E83D-4048-88D1-7D1BC25D07A5}" type="presParOf" srcId="{81A08432-EAE4-42F2-A84B-3B266073159E}" destId="{B85E40D7-A761-49F7-9D38-D0668E5BB497}" srcOrd="0" destOrd="0" presId="urn:microsoft.com/office/officeart/2008/layout/VerticalCurvedList"/>
    <dgm:cxn modelId="{C48A1DB1-EE2B-4005-AA25-CA49DEA81144}" type="presParOf" srcId="{331F679B-1CEC-4D3D-8128-04695B4D3449}" destId="{FCB7F3CD-7739-41C6-9762-92E4EA7F25F0}" srcOrd="9" destOrd="0" presId="urn:microsoft.com/office/officeart/2008/layout/VerticalCurvedList"/>
    <dgm:cxn modelId="{7377946A-D2A5-46CC-B5EF-D36DF7277C3F}" type="presParOf" srcId="{331F679B-1CEC-4D3D-8128-04695B4D3449}" destId="{736D4E0B-4223-4197-994A-DC968DB1F3E1}" srcOrd="10" destOrd="0" presId="urn:microsoft.com/office/officeart/2008/layout/VerticalCurvedList"/>
    <dgm:cxn modelId="{9C4F07D3-5AEC-48E5-9080-046FB9341485}" type="presParOf" srcId="{736D4E0B-4223-4197-994A-DC968DB1F3E1}" destId="{94F22AC4-7604-4EE8-9E30-36FFC4B35B8D}" srcOrd="0" destOrd="0" presId="urn:microsoft.com/office/officeart/2008/layout/VerticalCurvedList"/>
    <dgm:cxn modelId="{B4603C19-2D19-4093-ABFA-B8A749D1E581}" type="presParOf" srcId="{331F679B-1CEC-4D3D-8128-04695B4D3449}" destId="{7ADA36AD-163D-4C1D-B5AE-5E1ACF99502D}" srcOrd="11" destOrd="0" presId="urn:microsoft.com/office/officeart/2008/layout/VerticalCurvedList"/>
    <dgm:cxn modelId="{937D3FD3-BCAE-4728-B9F2-60E36E5F604A}" type="presParOf" srcId="{331F679B-1CEC-4D3D-8128-04695B4D3449}" destId="{A37892FB-BBD4-4E9A-B60C-EC73CC2CB6F2}" srcOrd="12" destOrd="0" presId="urn:microsoft.com/office/officeart/2008/layout/VerticalCurvedList"/>
    <dgm:cxn modelId="{3335D395-C3D3-4418-92AA-2C109C7FE8DF}" type="presParOf" srcId="{A37892FB-BBD4-4E9A-B60C-EC73CC2CB6F2}" destId="{D1BA02FC-EF48-425D-9A10-BCBEA9B1FDC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38C6B-D022-475C-B07E-9514AEB5EAD8}">
      <dsp:nvSpPr>
        <dsp:cNvPr id="0" name=""/>
        <dsp:cNvSpPr/>
      </dsp:nvSpPr>
      <dsp:spPr>
        <a:xfrm>
          <a:off x="-5941582" y="-909225"/>
          <a:ext cx="7073248" cy="7073248"/>
        </a:xfrm>
        <a:prstGeom prst="blockArc">
          <a:avLst>
            <a:gd name="adj1" fmla="val 18900000"/>
            <a:gd name="adj2" fmla="val 2700000"/>
            <a:gd name="adj3" fmla="val 305"/>
          </a:avLst>
        </a:pr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EBB584-6742-4E06-B676-52E4306E80F3}">
      <dsp:nvSpPr>
        <dsp:cNvPr id="0" name=""/>
        <dsp:cNvSpPr/>
      </dsp:nvSpPr>
      <dsp:spPr>
        <a:xfrm>
          <a:off x="421533" y="276717"/>
          <a:ext cx="6135223" cy="553225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912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i="1" kern="1200" dirty="0">
              <a:latin typeface="+mj-lt"/>
              <a:cs typeface="Calibri" panose="020F0502020204030204" pitchFamily="34" charset="0"/>
            </a:rPr>
            <a:t>Introducción</a:t>
          </a:r>
        </a:p>
      </dsp:txBody>
      <dsp:txXfrm>
        <a:off x="421533" y="276717"/>
        <a:ext cx="6135223" cy="553225"/>
      </dsp:txXfrm>
    </dsp:sp>
    <dsp:sp modelId="{A5389F7C-E11B-454E-9324-9C217254F77A}">
      <dsp:nvSpPr>
        <dsp:cNvPr id="0" name=""/>
        <dsp:cNvSpPr/>
      </dsp:nvSpPr>
      <dsp:spPr>
        <a:xfrm>
          <a:off x="75767" y="207564"/>
          <a:ext cx="691531" cy="69153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B881942-4510-4191-A7C3-C8E4AA520C52}">
      <dsp:nvSpPr>
        <dsp:cNvPr id="0" name=""/>
        <dsp:cNvSpPr/>
      </dsp:nvSpPr>
      <dsp:spPr>
        <a:xfrm>
          <a:off x="876598" y="1106450"/>
          <a:ext cx="5680158" cy="553225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8000"/>
                <a:tint val="50000"/>
                <a:satMod val="300000"/>
              </a:schemeClr>
            </a:gs>
            <a:gs pos="35000">
              <a:schemeClr val="accent2">
                <a:alpha val="90000"/>
                <a:hueOff val="0"/>
                <a:satOff val="0"/>
                <a:lumOff val="0"/>
                <a:alphaOff val="-8000"/>
                <a:tint val="37000"/>
                <a:satMod val="3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8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912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i="1" kern="1200" dirty="0">
              <a:latin typeface="+mj-lt"/>
              <a:cs typeface="Calibri" panose="020F0502020204030204" pitchFamily="34" charset="0"/>
            </a:rPr>
            <a:t>Objetivos</a:t>
          </a:r>
        </a:p>
      </dsp:txBody>
      <dsp:txXfrm>
        <a:off x="876598" y="1106450"/>
        <a:ext cx="5680158" cy="553225"/>
      </dsp:txXfrm>
    </dsp:sp>
    <dsp:sp modelId="{CF1CBCEA-0708-42FB-B190-88C18697E2A7}">
      <dsp:nvSpPr>
        <dsp:cNvPr id="0" name=""/>
        <dsp:cNvSpPr/>
      </dsp:nvSpPr>
      <dsp:spPr>
        <a:xfrm>
          <a:off x="530833" y="1037297"/>
          <a:ext cx="691531" cy="69153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8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81B95B6-D54A-4491-931B-18D34C6EF7BD}">
      <dsp:nvSpPr>
        <dsp:cNvPr id="0" name=""/>
        <dsp:cNvSpPr/>
      </dsp:nvSpPr>
      <dsp:spPr>
        <a:xfrm>
          <a:off x="1084688" y="1936182"/>
          <a:ext cx="5472068" cy="553225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6000"/>
                <a:tint val="50000"/>
                <a:satMod val="300000"/>
              </a:schemeClr>
            </a:gs>
            <a:gs pos="35000">
              <a:schemeClr val="accent2">
                <a:alpha val="90000"/>
                <a:hueOff val="0"/>
                <a:satOff val="0"/>
                <a:lumOff val="0"/>
                <a:alphaOff val="-16000"/>
                <a:tint val="37000"/>
                <a:satMod val="3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6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912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i="1" kern="1200" dirty="0">
              <a:latin typeface="+mj-lt"/>
              <a:cs typeface="Calibri" panose="020F0502020204030204" pitchFamily="34" charset="0"/>
            </a:rPr>
            <a:t>Metodología</a:t>
          </a:r>
        </a:p>
      </dsp:txBody>
      <dsp:txXfrm>
        <a:off x="1084688" y="1936182"/>
        <a:ext cx="5472068" cy="553225"/>
      </dsp:txXfrm>
    </dsp:sp>
    <dsp:sp modelId="{CEA08408-C01A-4F88-AE68-462EAB51E53D}">
      <dsp:nvSpPr>
        <dsp:cNvPr id="0" name=""/>
        <dsp:cNvSpPr/>
      </dsp:nvSpPr>
      <dsp:spPr>
        <a:xfrm>
          <a:off x="738923" y="1867029"/>
          <a:ext cx="691531" cy="69153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16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995F109-78FD-4A28-9302-8717C8EE5904}">
      <dsp:nvSpPr>
        <dsp:cNvPr id="0" name=""/>
        <dsp:cNvSpPr/>
      </dsp:nvSpPr>
      <dsp:spPr>
        <a:xfrm>
          <a:off x="1084688" y="2765389"/>
          <a:ext cx="5472068" cy="553225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4000"/>
                <a:tint val="50000"/>
                <a:satMod val="300000"/>
              </a:schemeClr>
            </a:gs>
            <a:gs pos="35000">
              <a:schemeClr val="accent2">
                <a:alpha val="90000"/>
                <a:hueOff val="0"/>
                <a:satOff val="0"/>
                <a:lumOff val="0"/>
                <a:alphaOff val="-24000"/>
                <a:tint val="37000"/>
                <a:satMod val="3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4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912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i="1" kern="1200">
              <a:latin typeface="+mj-lt"/>
              <a:cs typeface="Calibri" panose="020F0502020204030204" pitchFamily="34" charset="0"/>
            </a:rPr>
            <a:t>Resultados y Discusión</a:t>
          </a:r>
          <a:endParaRPr lang="es-EC" sz="2800" b="1" i="1" kern="1200" dirty="0">
            <a:latin typeface="+mj-lt"/>
            <a:cs typeface="Calibri" panose="020F0502020204030204" pitchFamily="34" charset="0"/>
          </a:endParaRPr>
        </a:p>
      </dsp:txBody>
      <dsp:txXfrm>
        <a:off x="1084688" y="2765389"/>
        <a:ext cx="5472068" cy="553225"/>
      </dsp:txXfrm>
    </dsp:sp>
    <dsp:sp modelId="{B85E40D7-A761-49F7-9D38-D0668E5BB497}">
      <dsp:nvSpPr>
        <dsp:cNvPr id="0" name=""/>
        <dsp:cNvSpPr/>
      </dsp:nvSpPr>
      <dsp:spPr>
        <a:xfrm>
          <a:off x="738923" y="2696236"/>
          <a:ext cx="691531" cy="69153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24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CB7F3CD-7739-41C6-9762-92E4EA7F25F0}">
      <dsp:nvSpPr>
        <dsp:cNvPr id="0" name=""/>
        <dsp:cNvSpPr/>
      </dsp:nvSpPr>
      <dsp:spPr>
        <a:xfrm>
          <a:off x="876598" y="3595122"/>
          <a:ext cx="5680158" cy="553225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32000"/>
                <a:tint val="50000"/>
                <a:satMod val="300000"/>
              </a:schemeClr>
            </a:gs>
            <a:gs pos="35000">
              <a:schemeClr val="accent2">
                <a:alpha val="90000"/>
                <a:hueOff val="0"/>
                <a:satOff val="0"/>
                <a:lumOff val="0"/>
                <a:alphaOff val="-32000"/>
                <a:tint val="37000"/>
                <a:satMod val="3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32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912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i="1" kern="1200">
              <a:latin typeface="+mj-lt"/>
              <a:cs typeface="Calibri" panose="020F0502020204030204" pitchFamily="34" charset="0"/>
            </a:rPr>
            <a:t>Conclusiones</a:t>
          </a:r>
          <a:endParaRPr lang="es-EC" sz="2800" b="1" i="1" kern="1200" dirty="0">
            <a:latin typeface="+mj-lt"/>
            <a:cs typeface="Calibri" panose="020F0502020204030204" pitchFamily="34" charset="0"/>
          </a:endParaRPr>
        </a:p>
      </dsp:txBody>
      <dsp:txXfrm>
        <a:off x="876598" y="3595122"/>
        <a:ext cx="5680158" cy="553225"/>
      </dsp:txXfrm>
    </dsp:sp>
    <dsp:sp modelId="{94F22AC4-7604-4EE8-9E30-36FFC4B35B8D}">
      <dsp:nvSpPr>
        <dsp:cNvPr id="0" name=""/>
        <dsp:cNvSpPr/>
      </dsp:nvSpPr>
      <dsp:spPr>
        <a:xfrm>
          <a:off x="530833" y="3525969"/>
          <a:ext cx="691531" cy="69153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32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ADA36AD-163D-4C1D-B5AE-5E1ACF99502D}">
      <dsp:nvSpPr>
        <dsp:cNvPr id="0" name=""/>
        <dsp:cNvSpPr/>
      </dsp:nvSpPr>
      <dsp:spPr>
        <a:xfrm>
          <a:off x="421533" y="4424855"/>
          <a:ext cx="6135223" cy="553225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2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912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i="1" kern="1200">
              <a:latin typeface="+mj-lt"/>
              <a:cs typeface="Calibri" panose="020F0502020204030204" pitchFamily="34" charset="0"/>
            </a:rPr>
            <a:t>Recomendaciones</a:t>
          </a:r>
          <a:endParaRPr lang="es-EC" sz="2800" b="1" i="1" kern="1200" dirty="0">
            <a:latin typeface="+mj-lt"/>
            <a:cs typeface="Calibri" panose="020F0502020204030204" pitchFamily="34" charset="0"/>
          </a:endParaRPr>
        </a:p>
      </dsp:txBody>
      <dsp:txXfrm>
        <a:off x="421533" y="4424855"/>
        <a:ext cx="6135223" cy="553225"/>
      </dsp:txXfrm>
    </dsp:sp>
    <dsp:sp modelId="{D1BA02FC-EF48-425D-9A10-BCBEA9B1FDCB}">
      <dsp:nvSpPr>
        <dsp:cNvPr id="0" name=""/>
        <dsp:cNvSpPr/>
      </dsp:nvSpPr>
      <dsp:spPr>
        <a:xfrm>
          <a:off x="75767" y="4355702"/>
          <a:ext cx="691531" cy="69153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4BF59-ADF4-4392-B14A-0C96B8C97977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B4D7C-D746-4462-9AD9-38831491F7F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97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C29AC-B71C-426D-9B29-FEFEA7368ED3}" type="datetimeFigureOut">
              <a:rPr lang="es-EC" smtClean="0"/>
              <a:t>1/3/2022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8121A-0FE2-4CB1-9272-DFE1BC5482F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46035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46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95574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8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2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816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8749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1018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454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69126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1066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12982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0486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27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89475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02417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sp>
        <p:nvSpPr>
          <p:cNvPr id="1027" name="Rectangle 21"/>
          <p:cNvSpPr>
            <a:spLocks noChangeArrowheads="1"/>
          </p:cNvSpPr>
          <p:nvPr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sp>
        <p:nvSpPr>
          <p:cNvPr id="1028" name="Line 23"/>
          <p:cNvSpPr>
            <a:spLocks noChangeShapeType="1"/>
          </p:cNvSpPr>
          <p:nvPr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800">
              <a:solidFill>
                <a:srgbClr val="000000"/>
              </a:solidFill>
            </a:endParaRPr>
          </a:p>
        </p:txBody>
      </p:sp>
      <p:sp>
        <p:nvSpPr>
          <p:cNvPr id="1029" name="Line 24"/>
          <p:cNvSpPr>
            <a:spLocks noChangeShapeType="1"/>
          </p:cNvSpPr>
          <p:nvPr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800">
              <a:solidFill>
                <a:srgbClr val="000000"/>
              </a:solidFill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28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.png"/><Relationship Id="rId2" Type="http://schemas.openxmlformats.org/officeDocument/2006/relationships/image" Target="../media/image45.png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5" Type="http://schemas.openxmlformats.org/officeDocument/2006/relationships/image" Target="../media/image57.jpeg"/><Relationship Id="rId10" Type="http://schemas.openxmlformats.org/officeDocument/2006/relationships/image" Target="../media/image52.png"/><Relationship Id="rId4" Type="http://schemas.microsoft.com/office/2007/relationships/hdphoto" Target="../media/hdphoto1.wdp"/><Relationship Id="rId9" Type="http://schemas.openxmlformats.org/officeDocument/2006/relationships/image" Target="../media/image51.jpeg"/><Relationship Id="rId1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5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78.png"/><Relationship Id="rId10" Type="http://schemas.openxmlformats.org/officeDocument/2006/relationships/image" Target="../media/image5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2.png"/><Relationship Id="rId7" Type="http://schemas.openxmlformats.org/officeDocument/2006/relationships/image" Target="../media/image81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5.png"/><Relationship Id="rId5" Type="http://schemas.openxmlformats.org/officeDocument/2006/relationships/image" Target="../media/image94.png"/><Relationship Id="rId10" Type="http://schemas.openxmlformats.org/officeDocument/2006/relationships/image" Target="../media/image98.png"/><Relationship Id="rId4" Type="http://schemas.openxmlformats.org/officeDocument/2006/relationships/image" Target="../media/image93.png"/><Relationship Id="rId9" Type="http://schemas.openxmlformats.org/officeDocument/2006/relationships/image" Target="../media/image9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5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1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microsoft.com/office/2007/relationships/hdphoto" Target="../media/hdphoto3.wdp"/><Relationship Id="rId18" Type="http://schemas.openxmlformats.org/officeDocument/2006/relationships/image" Target="../media/image155.png"/><Relationship Id="rId3" Type="http://schemas.openxmlformats.org/officeDocument/2006/relationships/image" Target="../media/image145.png"/><Relationship Id="rId7" Type="http://schemas.openxmlformats.org/officeDocument/2006/relationships/image" Target="../media/image148.png"/><Relationship Id="rId12" Type="http://schemas.openxmlformats.org/officeDocument/2006/relationships/image" Target="../media/image152.png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11" Type="http://schemas.microsoft.com/office/2007/relationships/hdphoto" Target="../media/hdphoto2.wdp"/><Relationship Id="rId5" Type="http://schemas.openxmlformats.org/officeDocument/2006/relationships/image" Target="../media/image39.png"/><Relationship Id="rId15" Type="http://schemas.microsoft.com/office/2007/relationships/hdphoto" Target="../media/hdphoto4.wdp"/><Relationship Id="rId10" Type="http://schemas.openxmlformats.org/officeDocument/2006/relationships/image" Target="../media/image151.png"/><Relationship Id="rId4" Type="http://schemas.openxmlformats.org/officeDocument/2006/relationships/image" Target="../media/image146.png"/><Relationship Id="rId9" Type="http://schemas.openxmlformats.org/officeDocument/2006/relationships/image" Target="../media/image150.png"/><Relationship Id="rId14" Type="http://schemas.openxmlformats.org/officeDocument/2006/relationships/image" Target="../media/image1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5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689" y="28770"/>
            <a:ext cx="4132144" cy="111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 descr="https://fbcdn-sphotos-a-a.akamaihd.net/hphotos-ak-prn2/v/t1.0-9/561555_539585476057504_1273806807_n.jpg?oh=699fc7aaa479ad9f93dd10d95817a090&amp;oe=56B437F6&amp;__gda__=1455616928_5795031d282348af18ad7296bfb775ba">
            <a:extLst>
              <a:ext uri="{FF2B5EF4-FFF2-40B4-BE49-F238E27FC236}">
                <a16:creationId xmlns="" xmlns:a16="http://schemas.microsoft.com/office/drawing/2014/main" id="{9691AE9A-B960-4966-B9AF-FDA280D1DAD2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4525"/>
          <a:stretch/>
        </p:blipFill>
        <p:spPr bwMode="auto">
          <a:xfrm>
            <a:off x="10748037" y="28770"/>
            <a:ext cx="1121626" cy="133600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2 Subtítulo">
            <a:extLst>
              <a:ext uri="{FF2B5EF4-FFF2-40B4-BE49-F238E27FC236}">
                <a16:creationId xmlns="" xmlns:a16="http://schemas.microsoft.com/office/drawing/2014/main" id="{0234D1A7-7A9E-4D33-95F9-3F00138F5DED}"/>
              </a:ext>
            </a:extLst>
          </p:cNvPr>
          <p:cNvSpPr txBox="1">
            <a:spLocks/>
          </p:cNvSpPr>
          <p:nvPr/>
        </p:nvSpPr>
        <p:spPr>
          <a:xfrm>
            <a:off x="1604513" y="1187354"/>
            <a:ext cx="10241755" cy="4353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es-MX" sz="1800" b="1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UNIVERSIDAD DE LAS FUERZAS ARMADAS – ESPE</a:t>
            </a:r>
            <a:endParaRPr kumimoji="0" lang="es-EC" sz="1800" b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1800" b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DEPARTAMENTO DE CIENCIAS DE LA VIDA Y</a:t>
            </a:r>
            <a:r>
              <a:rPr kumimoji="0" lang="es-EC" sz="1800" b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lang="es-EC" sz="1800" b="1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DE </a:t>
            </a:r>
            <a:r>
              <a:rPr kumimoji="0" lang="es-EC" sz="1800" b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LA AGRICULTURA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1800" b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CARRERA DE INGENIERÍA EN BIOTECNOLOGÍA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C" sz="1800" b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C" sz="1800" b="1" noProof="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TRABAJO DE TITULACIÓN, PREVIO A LA OBTENCIÓN DEL TÍTULO DE INGENIERA EN BIOTECNOLOGÍA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C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es-EC" sz="2000" b="1" dirty="0">
                <a:latin typeface="+mj-lt"/>
                <a:cs typeface="Calibri" panose="020F0502020204030204" pitchFamily="34" charset="0"/>
              </a:rPr>
              <a:t>“Caracterización morfológica y germinativa de tres especies vegetales de la familia Valerianaceae provenientes del Parque Nacional Cayambe – Coca en Ecuador</a:t>
            </a:r>
            <a:r>
              <a:rPr kumimoji="0" lang="es-EC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C" sz="1800" b="1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Elaborado por: </a:t>
            </a:r>
            <a:r>
              <a:rPr lang="es-EC" sz="180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Jiménez Balarezo</a:t>
            </a:r>
            <a:r>
              <a:rPr lang="es-EC" sz="1800" noProof="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, Cinthya Gabriela</a:t>
            </a:r>
            <a:endParaRPr kumimoji="0" lang="es-EC" sz="1800" b="0" i="0" u="none" strike="noStrike" kern="120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Directora</a:t>
            </a:r>
            <a:r>
              <a:rPr lang="es-EC" sz="1800" b="1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: </a:t>
            </a:r>
            <a:r>
              <a:rPr lang="es-EC" sz="180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Segovia Salcedo, María Claudia PhD.</a:t>
            </a:r>
          </a:p>
          <a:p>
            <a:pPr marL="271780" marR="5080" indent="-259715" algn="ctr">
              <a:lnSpc>
                <a:spcPct val="100000"/>
              </a:lnSpc>
              <a:spcBef>
                <a:spcPts val="100"/>
              </a:spcBef>
            </a:pPr>
            <a:r>
              <a:rPr lang="es-EC" sz="1800" b="1" spc="5" dirty="0">
                <a:latin typeface="+mj-lt"/>
                <a:cs typeface="Calibri" panose="020F0502020204030204" pitchFamily="34" charset="0"/>
              </a:rPr>
              <a:t>Sangolquí</a:t>
            </a:r>
            <a:r>
              <a:rPr lang="es-EC" sz="1800" b="1" dirty="0">
                <a:latin typeface="+mj-lt"/>
                <a:cs typeface="Calibri" panose="020F0502020204030204" pitchFamily="34" charset="0"/>
              </a:rPr>
              <a:t>, </a:t>
            </a:r>
            <a:r>
              <a:rPr lang="es-EC" sz="1800" b="1" spc="-10" dirty="0">
                <a:latin typeface="+mj-lt"/>
                <a:cs typeface="Calibri" panose="020F0502020204030204" pitchFamily="34" charset="0"/>
              </a:rPr>
              <a:t>2022</a:t>
            </a:r>
            <a:endParaRPr lang="es-EC" sz="1800" b="1" dirty="0">
              <a:latin typeface="+mj-lt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5280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02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OBJETIVOS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TextBox 15">
            <a:extLst>
              <a:ext uri="{FF2B5EF4-FFF2-40B4-BE49-F238E27FC236}">
                <a16:creationId xmlns="" xmlns:a16="http://schemas.microsoft.com/office/drawing/2014/main" id="{804A248E-7777-4A4E-BAFB-278CCF4548A9}"/>
              </a:ext>
            </a:extLst>
          </p:cNvPr>
          <p:cNvSpPr txBox="1"/>
          <p:nvPr/>
        </p:nvSpPr>
        <p:spPr>
          <a:xfrm>
            <a:off x="609600" y="62391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Objetivos específicos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BAC24F6D-8051-4F60-BE52-DF149A354149}"/>
              </a:ext>
            </a:extLst>
          </p:cNvPr>
          <p:cNvSpPr txBox="1"/>
          <p:nvPr/>
        </p:nvSpPr>
        <p:spPr>
          <a:xfrm>
            <a:off x="356209" y="1290656"/>
            <a:ext cx="114370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US" sz="2000" dirty="0">
                <a:latin typeface="+mj-lt"/>
                <a:cs typeface="Calibri" panose="020F0502020204030204" pitchFamily="34" charset="0"/>
              </a:rPr>
              <a:t>Evaluar parámetros morfológicos como tamaño (largo y ancho), peso, estructura, forma y color del fruto-semilla de </a:t>
            </a:r>
            <a:r>
              <a:rPr lang="es-US" sz="2000" i="1" dirty="0">
                <a:latin typeface="+mj-lt"/>
                <a:cs typeface="Calibri" panose="020F0502020204030204" pitchFamily="34" charset="0"/>
              </a:rPr>
              <a:t>Valeriana microphylla</a:t>
            </a:r>
            <a:r>
              <a:rPr lang="es-US" sz="2000" dirty="0">
                <a:latin typeface="+mj-lt"/>
                <a:cs typeface="Calibri" panose="020F0502020204030204" pitchFamily="34" charset="0"/>
              </a:rPr>
              <a:t> Kunth, </a:t>
            </a:r>
            <a:r>
              <a:rPr lang="es-US" sz="2000" i="1" dirty="0">
                <a:latin typeface="+mj-lt"/>
                <a:cs typeface="Calibri" panose="020F0502020204030204" pitchFamily="34" charset="0"/>
              </a:rPr>
              <a:t>Valeriana adscendens </a:t>
            </a:r>
            <a:r>
              <a:rPr lang="es-US" sz="2000" dirty="0">
                <a:latin typeface="+mj-lt"/>
                <a:cs typeface="Calibri" panose="020F0502020204030204" pitchFamily="34" charset="0"/>
              </a:rPr>
              <a:t>Turcz. y </a:t>
            </a:r>
            <a:r>
              <a:rPr lang="es-US" sz="2000" i="1" dirty="0">
                <a:latin typeface="+mj-lt"/>
                <a:cs typeface="Calibri" panose="020F0502020204030204" pitchFamily="34" charset="0"/>
              </a:rPr>
              <a:t>Valeriana laurifolia </a:t>
            </a:r>
            <a:r>
              <a:rPr lang="es-US" sz="2000" dirty="0">
                <a:latin typeface="+mj-lt"/>
                <a:cs typeface="Calibri" panose="020F0502020204030204" pitchFamily="34" charset="0"/>
              </a:rPr>
              <a:t>Kunth.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+mj-lt"/>
                <a:cs typeface="Calibri" panose="020F0502020204030204" pitchFamily="34" charset="0"/>
              </a:rPr>
              <a:t>Ajustar el tiempo de tinción de la solución de tetrazolio para evaluar la viabilidad de las semillas del género </a:t>
            </a:r>
            <a:r>
              <a:rPr lang="es-ES" sz="2000" i="1" dirty="0">
                <a:latin typeface="+mj-lt"/>
                <a:cs typeface="Calibri" panose="020F0502020204030204" pitchFamily="34" charset="0"/>
              </a:rPr>
              <a:t>Valeriana </a:t>
            </a:r>
            <a:r>
              <a:rPr lang="es-ES" sz="2000" dirty="0">
                <a:latin typeface="+mj-lt"/>
                <a:cs typeface="Calibri" panose="020F0502020204030204" pitchFamily="34" charset="0"/>
              </a:rPr>
              <a:t>mediante esta prueba.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+mj-lt"/>
                <a:cs typeface="Calibri" panose="020F0502020204030204" pitchFamily="34" charset="0"/>
              </a:rPr>
              <a:t>Determinar la influencia del hipoclorito de sodio en dos concentraciones y dos tiempos de remojo en la desinfección de semillas del género </a:t>
            </a:r>
            <a:r>
              <a:rPr lang="es-ES" sz="2000" i="1" dirty="0">
                <a:latin typeface="+mj-lt"/>
                <a:cs typeface="Calibri" panose="020F0502020204030204" pitchFamily="34" charset="0"/>
              </a:rPr>
              <a:t>Valeriana</a:t>
            </a:r>
            <a:r>
              <a:rPr lang="es-ES" sz="2000" dirty="0">
                <a:latin typeface="+mj-lt"/>
                <a:cs typeface="Calibri" panose="020F0502020204030204" pitchFamily="34" charset="0"/>
              </a:rPr>
              <a:t> mediante el porcentaje de contaminación.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+mj-lt"/>
                <a:cs typeface="Calibri" panose="020F0502020204030204" pitchFamily="34" charset="0"/>
              </a:rPr>
              <a:t>Analizar el efecto sobre la tasa de germinación de las semillas bajo condiciones de fotoperiodo y termoperiodo.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S" sz="2000" dirty="0">
              <a:latin typeface="+mj-lt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+mj-lt"/>
                <a:cs typeface="Calibri" panose="020F0502020204030204" pitchFamily="34" charset="0"/>
              </a:rPr>
              <a:t>Evaluar el efecto del ácido giberélico en la tasa de germinación de las semillas. </a:t>
            </a:r>
            <a:endParaRPr lang="en-US" sz="20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603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02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METODOLOGÍA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56995" y="28046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Ubicación del trabajo de investigación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3C06920F-B4B6-46DA-AC50-3824E917A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57" y="1062056"/>
            <a:ext cx="2504937" cy="74810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AD9BF587-001F-4313-8C38-A4591F96D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96" y="2636587"/>
            <a:ext cx="4208940" cy="290601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3" name="TextBox 15">
            <a:extLst>
              <a:ext uri="{FF2B5EF4-FFF2-40B4-BE49-F238E27FC236}">
                <a16:creationId xmlns="" xmlns:a16="http://schemas.microsoft.com/office/drawing/2014/main" id="{79F66BF4-1E3C-4D2B-9BF9-7A4D14A64711}"/>
              </a:ext>
            </a:extLst>
          </p:cNvPr>
          <p:cNvSpPr txBox="1"/>
          <p:nvPr/>
        </p:nvSpPr>
        <p:spPr>
          <a:xfrm>
            <a:off x="268215" y="2129859"/>
            <a:ext cx="42931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Parque Nacional Cayambe - Coca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1EDC97B6-7AA7-4A3B-BEF0-1E79B27D9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224" y="3608976"/>
            <a:ext cx="2405674" cy="207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5">
            <a:extLst>
              <a:ext uri="{FF2B5EF4-FFF2-40B4-BE49-F238E27FC236}">
                <a16:creationId xmlns="" xmlns:a16="http://schemas.microsoft.com/office/drawing/2014/main" id="{FE40032C-6E57-47D1-9D49-282413F03D60}"/>
              </a:ext>
            </a:extLst>
          </p:cNvPr>
          <p:cNvSpPr txBox="1"/>
          <p:nvPr/>
        </p:nvSpPr>
        <p:spPr>
          <a:xfrm>
            <a:off x="9735929" y="5541671"/>
            <a:ext cx="12853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Parcelas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="" xmlns:a16="http://schemas.microsoft.com/office/drawing/2014/main" id="{57EE6AED-824F-48A6-BF61-05426720E0DD}"/>
              </a:ext>
            </a:extLst>
          </p:cNvPr>
          <p:cNvSpPr txBox="1"/>
          <p:nvPr/>
        </p:nvSpPr>
        <p:spPr>
          <a:xfrm>
            <a:off x="6810716" y="773742"/>
            <a:ext cx="29393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Puntos de recolección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1FF6A6-F629-487D-A600-7BC5B7FF9C43}"/>
              </a:ext>
            </a:extLst>
          </p:cNvPr>
          <p:cNvSpPr txBox="1"/>
          <p:nvPr/>
        </p:nvSpPr>
        <p:spPr>
          <a:xfrm>
            <a:off x="5011893" y="3144755"/>
            <a:ext cx="31067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P1: Parche de </a:t>
            </a:r>
            <a:r>
              <a:rPr lang="es-MX" sz="20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Polylepis</a:t>
            </a: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="" xmlns:a16="http://schemas.microsoft.com/office/drawing/2014/main" id="{97FE1E5B-18CB-45A9-B260-42E15129FA73}"/>
              </a:ext>
            </a:extLst>
          </p:cNvPr>
          <p:cNvSpPr txBox="1"/>
          <p:nvPr/>
        </p:nvSpPr>
        <p:spPr>
          <a:xfrm>
            <a:off x="9401515" y="3208866"/>
            <a:ext cx="17130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P2: Laguna 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="" xmlns:a16="http://schemas.microsoft.com/office/drawing/2014/main" id="{F63631A7-2B9B-44CC-85FD-64378DB9E95C}"/>
              </a:ext>
            </a:extLst>
          </p:cNvPr>
          <p:cNvSpPr txBox="1"/>
          <p:nvPr/>
        </p:nvSpPr>
        <p:spPr>
          <a:xfrm>
            <a:off x="5954191" y="5546257"/>
            <a:ext cx="17130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P3: Ladera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66FBF7C-7D53-428B-AF8B-4ECA375E1D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989" y="1250414"/>
            <a:ext cx="3374573" cy="186761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A74F5426-ECC7-4571-B062-F264A2C1A4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96" y="3658205"/>
            <a:ext cx="3473302" cy="188805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DD294F6C-0413-405F-83EA-4836C81DDA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/>
          <a:stretch/>
        </p:blipFill>
        <p:spPr>
          <a:xfrm>
            <a:off x="8433710" y="1252525"/>
            <a:ext cx="3406071" cy="187766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288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02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METODOLOGÍA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56995" y="269835"/>
            <a:ext cx="63564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Recolección y manejo del material vegetal 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="" xmlns:a16="http://schemas.microsoft.com/office/drawing/2014/main" id="{79F66BF4-1E3C-4D2B-9BF9-7A4D14A64711}"/>
              </a:ext>
            </a:extLst>
          </p:cNvPr>
          <p:cNvSpPr txBox="1"/>
          <p:nvPr/>
        </p:nvSpPr>
        <p:spPr>
          <a:xfrm>
            <a:off x="245246" y="983271"/>
            <a:ext cx="1837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Identificación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="" xmlns:a16="http://schemas.microsoft.com/office/drawing/2014/main" id="{FE40032C-6E57-47D1-9D49-282413F03D60}"/>
              </a:ext>
            </a:extLst>
          </p:cNvPr>
          <p:cNvSpPr txBox="1"/>
          <p:nvPr/>
        </p:nvSpPr>
        <p:spPr>
          <a:xfrm>
            <a:off x="4554540" y="3900854"/>
            <a:ext cx="22275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Almacenamiento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="" xmlns:a16="http://schemas.microsoft.com/office/drawing/2014/main" id="{57EE6AED-824F-48A6-BF61-05426720E0DD}"/>
              </a:ext>
            </a:extLst>
          </p:cNvPr>
          <p:cNvSpPr txBox="1"/>
          <p:nvPr/>
        </p:nvSpPr>
        <p:spPr>
          <a:xfrm>
            <a:off x="4567043" y="977869"/>
            <a:ext cx="17279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Recolección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1FF6A6-F629-487D-A600-7BC5B7FF9C43}"/>
              </a:ext>
            </a:extLst>
          </p:cNvPr>
          <p:cNvSpPr txBox="1"/>
          <p:nvPr/>
        </p:nvSpPr>
        <p:spPr>
          <a:xfrm>
            <a:off x="1326918" y="3900854"/>
            <a:ext cx="10954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Secado 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="" xmlns:a16="http://schemas.microsoft.com/office/drawing/2014/main" id="{97FE1E5B-18CB-45A9-B260-42E15129FA73}"/>
              </a:ext>
            </a:extLst>
          </p:cNvPr>
          <p:cNvSpPr txBox="1"/>
          <p:nvPr/>
        </p:nvSpPr>
        <p:spPr>
          <a:xfrm>
            <a:off x="9891341" y="983271"/>
            <a:ext cx="12853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Registro 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="" xmlns:a16="http://schemas.microsoft.com/office/drawing/2014/main" id="{F63631A7-2B9B-44CC-85FD-64378DB9E95C}"/>
              </a:ext>
            </a:extLst>
          </p:cNvPr>
          <p:cNvSpPr txBox="1"/>
          <p:nvPr/>
        </p:nvSpPr>
        <p:spPr>
          <a:xfrm>
            <a:off x="9215992" y="3900854"/>
            <a:ext cx="1512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Extracción 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F5AA29A8-10D9-4911-A59A-8F1071515C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r="71906"/>
          <a:stretch/>
        </p:blipFill>
        <p:spPr>
          <a:xfrm>
            <a:off x="5639646" y="1451415"/>
            <a:ext cx="556055" cy="1683425"/>
          </a:xfrm>
          <a:prstGeom prst="rect">
            <a:avLst/>
          </a:prstGeom>
        </p:spPr>
      </p:pic>
      <p:pic>
        <p:nvPicPr>
          <p:cNvPr id="26" name="Picture 2" descr="Fundas bolsas de papel Kraft - tipo shopping con manilla">
            <a:extLst>
              <a:ext uri="{FF2B5EF4-FFF2-40B4-BE49-F238E27FC236}">
                <a16:creationId xmlns="" xmlns:a16="http://schemas.microsoft.com/office/drawing/2014/main" id="{E3141D0A-27B6-466D-A182-4D58B6AB3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49" b="89254" l="17325" r="822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4" t="9600" r="20066" b="10569"/>
          <a:stretch/>
        </p:blipFill>
        <p:spPr bwMode="auto">
          <a:xfrm>
            <a:off x="6479487" y="1664928"/>
            <a:ext cx="1020128" cy="151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55133B61-F426-421E-9692-6F054B32B8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2" t="10407" r="15119" b="11127"/>
          <a:stretch/>
        </p:blipFill>
        <p:spPr>
          <a:xfrm>
            <a:off x="575044" y="1510561"/>
            <a:ext cx="1070261" cy="166602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A2A2053D-E406-4E14-8D2C-70EA56E269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8" r="41087" b="14709"/>
          <a:stretch/>
        </p:blipFill>
        <p:spPr>
          <a:xfrm>
            <a:off x="3337936" y="1484467"/>
            <a:ext cx="1800619" cy="168342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1D100536-8614-4735-91E4-344030FC3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187" y="1576766"/>
            <a:ext cx="2338769" cy="163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cono De Línea Negra Para Oscuridad, Noche Y Atardecer Ilustración del  Vector - Ilustración de anochecer, icono: 168768490">
            <a:extLst>
              <a:ext uri="{FF2B5EF4-FFF2-40B4-BE49-F238E27FC236}">
                <a16:creationId xmlns="" xmlns:a16="http://schemas.microsoft.com/office/drawing/2014/main" id="{5282C578-60F1-4D22-BCC8-48C223F8C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0" t="17280" r="24160" b="17480"/>
          <a:stretch/>
        </p:blipFill>
        <p:spPr bwMode="auto">
          <a:xfrm>
            <a:off x="1871810" y="5121930"/>
            <a:ext cx="350623" cy="42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uadroTexto 24">
            <a:extLst>
              <a:ext uri="{FF2B5EF4-FFF2-40B4-BE49-F238E27FC236}">
                <a16:creationId xmlns="" xmlns:a16="http://schemas.microsoft.com/office/drawing/2014/main" id="{50A026D7-F7CE-4C87-BB84-9C1C70B4F135}"/>
              </a:ext>
            </a:extLst>
          </p:cNvPr>
          <p:cNvSpPr txBox="1"/>
          <p:nvPr/>
        </p:nvSpPr>
        <p:spPr>
          <a:xfrm>
            <a:off x="2242341" y="4622886"/>
            <a:ext cx="970315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ambiente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95760DC3-46E9-4731-9BCA-F033A7CA2D60}"/>
              </a:ext>
            </a:extLst>
          </p:cNvPr>
          <p:cNvSpPr txBox="1"/>
          <p:nvPr/>
        </p:nvSpPr>
        <p:spPr>
          <a:xfrm>
            <a:off x="2251364" y="5183485"/>
            <a:ext cx="96129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oscuridad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icono de vector de tiempo de espera 1500503 Vector en Vecteezy">
            <a:extLst>
              <a:ext uri="{FF2B5EF4-FFF2-40B4-BE49-F238E27FC236}">
                <a16:creationId xmlns="" xmlns:a16="http://schemas.microsoft.com/office/drawing/2014/main" id="{11ECAA14-0291-40B6-B557-9201BA666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2" t="10666" r="16122" b="10697"/>
          <a:stretch/>
        </p:blipFill>
        <p:spPr bwMode="auto">
          <a:xfrm>
            <a:off x="1871810" y="5656234"/>
            <a:ext cx="379553" cy="43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adroTexto 27">
            <a:extLst>
              <a:ext uri="{FF2B5EF4-FFF2-40B4-BE49-F238E27FC236}">
                <a16:creationId xmlns="" xmlns:a16="http://schemas.microsoft.com/office/drawing/2014/main" id="{E13D3E1B-7371-45F1-AB64-2BC7BFBEF5E7}"/>
              </a:ext>
            </a:extLst>
          </p:cNvPr>
          <p:cNvSpPr txBox="1"/>
          <p:nvPr/>
        </p:nvSpPr>
        <p:spPr>
          <a:xfrm>
            <a:off x="2263805" y="5805624"/>
            <a:ext cx="948851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tres días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="" xmlns:a16="http://schemas.microsoft.com/office/drawing/2014/main" id="{2CFFDBC6-1816-47FD-AD82-7E93721DD8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72" y="4460738"/>
            <a:ext cx="627610" cy="627610"/>
          </a:xfrm>
          <a:prstGeom prst="rect">
            <a:avLst/>
          </a:prstGeom>
        </p:spPr>
      </p:pic>
      <p:pic>
        <p:nvPicPr>
          <p:cNvPr id="40" name="Picture 4" descr="Icono De Línea Negra Para Oscuridad, Noche Y Atardecer Ilustración del  Vector - Ilustración de anochecer, icono: 168768490">
            <a:extLst>
              <a:ext uri="{FF2B5EF4-FFF2-40B4-BE49-F238E27FC236}">
                <a16:creationId xmlns="" xmlns:a16="http://schemas.microsoft.com/office/drawing/2014/main" id="{B26A73F4-B97F-48EC-9513-9E14E5AED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0" t="17280" r="24160" b="17480"/>
          <a:stretch/>
        </p:blipFill>
        <p:spPr bwMode="auto">
          <a:xfrm>
            <a:off x="5462507" y="5242375"/>
            <a:ext cx="37665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uadroTexto 40">
            <a:extLst>
              <a:ext uri="{FF2B5EF4-FFF2-40B4-BE49-F238E27FC236}">
                <a16:creationId xmlns="" xmlns:a16="http://schemas.microsoft.com/office/drawing/2014/main" id="{0C4CE654-A132-4D3C-B87B-CDD350D431F3}"/>
              </a:ext>
            </a:extLst>
          </p:cNvPr>
          <p:cNvSpPr txBox="1"/>
          <p:nvPr/>
        </p:nvSpPr>
        <p:spPr>
          <a:xfrm>
            <a:off x="5868093" y="5303931"/>
            <a:ext cx="1020128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oscuridad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="" xmlns:a16="http://schemas.microsoft.com/office/drawing/2014/main" id="{08B9CDD8-3D0F-408F-8B3A-F4CFBC5F4178}"/>
              </a:ext>
            </a:extLst>
          </p:cNvPr>
          <p:cNvSpPr txBox="1"/>
          <p:nvPr/>
        </p:nvSpPr>
        <p:spPr>
          <a:xfrm>
            <a:off x="5839162" y="4682592"/>
            <a:ext cx="1045718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5℃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="" xmlns:a16="http://schemas.microsoft.com/office/drawing/2014/main" id="{10C20E4E-E874-4A25-804F-DBB6AF4A60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588" y="4465359"/>
            <a:ext cx="735400" cy="735400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="" xmlns:a16="http://schemas.microsoft.com/office/drawing/2014/main" id="{2F46950E-542C-4784-82CA-F78B6ECFFC6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" r="39366"/>
          <a:stretch/>
        </p:blipFill>
        <p:spPr>
          <a:xfrm>
            <a:off x="10739323" y="4521183"/>
            <a:ext cx="1186017" cy="1392366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="" xmlns:a16="http://schemas.microsoft.com/office/drawing/2014/main" id="{44387210-32C5-46C5-84B0-9621EEEC20C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t="1922" b="16565"/>
          <a:stretch/>
        </p:blipFill>
        <p:spPr>
          <a:xfrm>
            <a:off x="8230521" y="4505947"/>
            <a:ext cx="2491196" cy="1449711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="" xmlns:a16="http://schemas.microsoft.com/office/drawing/2014/main" id="{96683BD4-3A6D-4689-9820-7DFBD012C5B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21391" b="17346"/>
          <a:stretch/>
        </p:blipFill>
        <p:spPr>
          <a:xfrm>
            <a:off x="328975" y="4472024"/>
            <a:ext cx="1402576" cy="161568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DFB17D7-6216-4881-86F3-70841DA392A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5737" r="24926" b="16881"/>
          <a:stretch/>
        </p:blipFill>
        <p:spPr>
          <a:xfrm>
            <a:off x="4388926" y="4500855"/>
            <a:ext cx="960581" cy="1647870"/>
          </a:xfrm>
          <a:prstGeom prst="rect">
            <a:avLst/>
          </a:prstGeom>
        </p:spPr>
      </p:pic>
      <p:sp>
        <p:nvSpPr>
          <p:cNvPr id="31" name="Flecha: a la derecha 30">
            <a:extLst>
              <a:ext uri="{FF2B5EF4-FFF2-40B4-BE49-F238E27FC236}">
                <a16:creationId xmlns="" xmlns:a16="http://schemas.microsoft.com/office/drawing/2014/main" id="{119EC2E5-66E0-4C7C-AA31-A325C8F0A1CE}"/>
              </a:ext>
            </a:extLst>
          </p:cNvPr>
          <p:cNvSpPr/>
          <p:nvPr/>
        </p:nvSpPr>
        <p:spPr>
          <a:xfrm>
            <a:off x="2337243" y="2124694"/>
            <a:ext cx="526614" cy="47768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EC"/>
          </a:p>
        </p:txBody>
      </p:sp>
      <p:sp>
        <p:nvSpPr>
          <p:cNvPr id="33" name="Flecha: a la derecha 32">
            <a:extLst>
              <a:ext uri="{FF2B5EF4-FFF2-40B4-BE49-F238E27FC236}">
                <a16:creationId xmlns="" xmlns:a16="http://schemas.microsoft.com/office/drawing/2014/main" id="{B7E9ABE4-8FB7-49AD-8083-482EC776BABF}"/>
              </a:ext>
            </a:extLst>
          </p:cNvPr>
          <p:cNvSpPr/>
          <p:nvPr/>
        </p:nvSpPr>
        <p:spPr>
          <a:xfrm>
            <a:off x="8150306" y="2125689"/>
            <a:ext cx="526614" cy="47768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EC"/>
          </a:p>
        </p:txBody>
      </p:sp>
      <p:sp>
        <p:nvSpPr>
          <p:cNvPr id="35" name="Flecha: a la derecha 34">
            <a:extLst>
              <a:ext uri="{FF2B5EF4-FFF2-40B4-BE49-F238E27FC236}">
                <a16:creationId xmlns="" xmlns:a16="http://schemas.microsoft.com/office/drawing/2014/main" id="{3C2A000D-C8B2-465A-9D88-A992DE394B0E}"/>
              </a:ext>
            </a:extLst>
          </p:cNvPr>
          <p:cNvSpPr/>
          <p:nvPr/>
        </p:nvSpPr>
        <p:spPr>
          <a:xfrm>
            <a:off x="3607624" y="4945471"/>
            <a:ext cx="526614" cy="47768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EC"/>
          </a:p>
        </p:txBody>
      </p:sp>
      <p:sp>
        <p:nvSpPr>
          <p:cNvPr id="36" name="Flecha: a la derecha 35">
            <a:extLst>
              <a:ext uri="{FF2B5EF4-FFF2-40B4-BE49-F238E27FC236}">
                <a16:creationId xmlns="" xmlns:a16="http://schemas.microsoft.com/office/drawing/2014/main" id="{CB501270-F107-4AE9-9B00-A2D108127C23}"/>
              </a:ext>
            </a:extLst>
          </p:cNvPr>
          <p:cNvSpPr/>
          <p:nvPr/>
        </p:nvSpPr>
        <p:spPr>
          <a:xfrm>
            <a:off x="7306530" y="4957667"/>
            <a:ext cx="526614" cy="47768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EC"/>
          </a:p>
        </p:txBody>
      </p:sp>
      <p:sp>
        <p:nvSpPr>
          <p:cNvPr id="37" name="CuadroTexto 36">
            <a:extLst>
              <a:ext uri="{FF2B5EF4-FFF2-40B4-BE49-F238E27FC236}">
                <a16:creationId xmlns="" xmlns:a16="http://schemas.microsoft.com/office/drawing/2014/main" id="{F09715A3-C31E-4123-BD4F-453C31F8DD17}"/>
              </a:ext>
            </a:extLst>
          </p:cNvPr>
          <p:cNvSpPr txBox="1"/>
          <p:nvPr/>
        </p:nvSpPr>
        <p:spPr>
          <a:xfrm>
            <a:off x="347074" y="6488406"/>
            <a:ext cx="35639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/>
              <a:t> (Vargas &amp; Pérez, 2014)</a:t>
            </a:r>
          </a:p>
        </p:txBody>
      </p:sp>
      <p:pic>
        <p:nvPicPr>
          <p:cNvPr id="34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669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02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METODOLOGÍA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56995" y="269835"/>
            <a:ext cx="56971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Análisis morfológico del fruto-semilla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="" xmlns:a16="http://schemas.microsoft.com/office/drawing/2014/main" id="{79F66BF4-1E3C-4D2B-9BF9-7A4D14A64711}"/>
              </a:ext>
            </a:extLst>
          </p:cNvPr>
          <p:cNvSpPr txBox="1"/>
          <p:nvPr/>
        </p:nvSpPr>
        <p:spPr>
          <a:xfrm>
            <a:off x="4444289" y="2883049"/>
            <a:ext cx="1458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Estructura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="" xmlns:a16="http://schemas.microsoft.com/office/drawing/2014/main" id="{FE40032C-6E57-47D1-9D49-282413F03D60}"/>
              </a:ext>
            </a:extLst>
          </p:cNvPr>
          <p:cNvSpPr txBox="1"/>
          <p:nvPr/>
        </p:nvSpPr>
        <p:spPr>
          <a:xfrm>
            <a:off x="4465892" y="4317067"/>
            <a:ext cx="17062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Tamaño (largo y ancho)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A878D1B-D1AE-42A1-A0A6-CA0BAD8D41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70"/>
          <a:stretch/>
        </p:blipFill>
        <p:spPr>
          <a:xfrm>
            <a:off x="839794" y="1635340"/>
            <a:ext cx="3595709" cy="3974395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="" xmlns:a16="http://schemas.microsoft.com/office/drawing/2014/main" id="{63891329-2EA3-417E-80AB-2601C8F185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58" y="940952"/>
            <a:ext cx="1301621" cy="598754"/>
          </a:xfrm>
          <a:prstGeom prst="rect">
            <a:avLst/>
          </a:prstGeom>
          <a:ln>
            <a:noFill/>
          </a:ln>
        </p:spPr>
      </p:pic>
      <p:sp>
        <p:nvSpPr>
          <p:cNvPr id="44" name="TextBox 15">
            <a:extLst>
              <a:ext uri="{FF2B5EF4-FFF2-40B4-BE49-F238E27FC236}">
                <a16:creationId xmlns="" xmlns:a16="http://schemas.microsoft.com/office/drawing/2014/main" id="{AE5065FB-BFDD-4BE7-BEAE-07E181857C53}"/>
              </a:ext>
            </a:extLst>
          </p:cNvPr>
          <p:cNvSpPr txBox="1"/>
          <p:nvPr/>
        </p:nvSpPr>
        <p:spPr>
          <a:xfrm>
            <a:off x="4455306" y="5306876"/>
            <a:ext cx="17062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Forma y color</a:t>
            </a:r>
          </a:p>
        </p:txBody>
      </p:sp>
      <p:sp>
        <p:nvSpPr>
          <p:cNvPr id="45" name="TextBox 15">
            <a:extLst>
              <a:ext uri="{FF2B5EF4-FFF2-40B4-BE49-F238E27FC236}">
                <a16:creationId xmlns="" xmlns:a16="http://schemas.microsoft.com/office/drawing/2014/main" id="{0782D851-B462-40C0-8BBC-A0A46A274B9C}"/>
              </a:ext>
            </a:extLst>
          </p:cNvPr>
          <p:cNvSpPr txBox="1"/>
          <p:nvPr/>
        </p:nvSpPr>
        <p:spPr>
          <a:xfrm>
            <a:off x="8452982" y="1115120"/>
            <a:ext cx="812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Peso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="" xmlns:a16="http://schemas.microsoft.com/office/drawing/2014/main" id="{08ED0AED-6912-493B-96DD-FC315FA5FFDB}"/>
              </a:ext>
            </a:extLst>
          </p:cNvPr>
          <p:cNvSpPr txBox="1"/>
          <p:nvPr/>
        </p:nvSpPr>
        <p:spPr>
          <a:xfrm>
            <a:off x="4535168" y="2261112"/>
            <a:ext cx="1161888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n=50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="" xmlns:a16="http://schemas.microsoft.com/office/drawing/2014/main" id="{5B7F5AB4-191F-46C9-92BA-FD9E60C8F865}"/>
              </a:ext>
            </a:extLst>
          </p:cNvPr>
          <p:cNvSpPr txBox="1"/>
          <p:nvPr/>
        </p:nvSpPr>
        <p:spPr>
          <a:xfrm>
            <a:off x="4561821" y="3912911"/>
            <a:ext cx="1161888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n=100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="" xmlns:a16="http://schemas.microsoft.com/office/drawing/2014/main" id="{3636E2D5-2492-4626-80D0-5841CC6161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70"/>
          <a:stretch/>
        </p:blipFill>
        <p:spPr>
          <a:xfrm>
            <a:off x="7112112" y="1583774"/>
            <a:ext cx="3440586" cy="3509269"/>
          </a:xfrm>
          <a:prstGeom prst="rect">
            <a:avLst/>
          </a:prstGeom>
        </p:spPr>
      </p:pic>
      <p:sp>
        <p:nvSpPr>
          <p:cNvPr id="51" name="CuadroTexto 50">
            <a:extLst>
              <a:ext uri="{FF2B5EF4-FFF2-40B4-BE49-F238E27FC236}">
                <a16:creationId xmlns="" xmlns:a16="http://schemas.microsoft.com/office/drawing/2014/main" id="{BAEB9194-8BA3-4AAD-88FA-53336E46DC3B}"/>
              </a:ext>
            </a:extLst>
          </p:cNvPr>
          <p:cNvSpPr txBox="1"/>
          <p:nvPr/>
        </p:nvSpPr>
        <p:spPr>
          <a:xfrm>
            <a:off x="9910744" y="1750628"/>
            <a:ext cx="1161888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n=100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367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02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METODOLOGÍA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56994" y="269835"/>
            <a:ext cx="71793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Viabilidad de semillas: Prueba de tetrazolio (TZ) 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="" xmlns:a16="http://schemas.microsoft.com/office/drawing/2014/main" id="{79F66BF4-1E3C-4D2B-9BF9-7A4D14A64711}"/>
              </a:ext>
            </a:extLst>
          </p:cNvPr>
          <p:cNvSpPr txBox="1"/>
          <p:nvPr/>
        </p:nvSpPr>
        <p:spPr>
          <a:xfrm>
            <a:off x="1321706" y="784965"/>
            <a:ext cx="14583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Imbibición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="" xmlns:a16="http://schemas.microsoft.com/office/drawing/2014/main" id="{57EE6AED-824F-48A6-BF61-05426720E0DD}"/>
              </a:ext>
            </a:extLst>
          </p:cNvPr>
          <p:cNvSpPr txBox="1"/>
          <p:nvPr/>
        </p:nvSpPr>
        <p:spPr>
          <a:xfrm>
            <a:off x="4150332" y="784965"/>
            <a:ext cx="29952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Extracción del embrión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1FF6A6-F629-487D-A600-7BC5B7FF9C43}"/>
              </a:ext>
            </a:extLst>
          </p:cNvPr>
          <p:cNvSpPr txBox="1"/>
          <p:nvPr/>
        </p:nvSpPr>
        <p:spPr>
          <a:xfrm>
            <a:off x="2178301" y="3723526"/>
            <a:ext cx="1537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Evaluación 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="" xmlns:a16="http://schemas.microsoft.com/office/drawing/2014/main" id="{97FE1E5B-18CB-45A9-B260-42E15129FA73}"/>
              </a:ext>
            </a:extLst>
          </p:cNvPr>
          <p:cNvSpPr txBox="1"/>
          <p:nvPr/>
        </p:nvSpPr>
        <p:spPr>
          <a:xfrm>
            <a:off x="9329481" y="784965"/>
            <a:ext cx="12853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Tinción </a:t>
            </a:r>
          </a:p>
        </p:txBody>
      </p:sp>
      <p:pic>
        <p:nvPicPr>
          <p:cNvPr id="40" name="Picture 4" descr="Icono De Línea Negra Para Oscuridad, Noche Y Atardecer Ilustración del  Vector - Ilustración de anochecer, icono: 168768490">
            <a:extLst>
              <a:ext uri="{FF2B5EF4-FFF2-40B4-BE49-F238E27FC236}">
                <a16:creationId xmlns="" xmlns:a16="http://schemas.microsoft.com/office/drawing/2014/main" id="{B26A73F4-B97F-48EC-9513-9E14E5AED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0" t="17280" r="24160" b="17480"/>
          <a:stretch/>
        </p:blipFill>
        <p:spPr bwMode="auto">
          <a:xfrm>
            <a:off x="10288382" y="3221393"/>
            <a:ext cx="326435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uadroTexto 40">
            <a:extLst>
              <a:ext uri="{FF2B5EF4-FFF2-40B4-BE49-F238E27FC236}">
                <a16:creationId xmlns="" xmlns:a16="http://schemas.microsoft.com/office/drawing/2014/main" id="{0C4CE654-A132-4D3C-B87B-CDD350D431F3}"/>
              </a:ext>
            </a:extLst>
          </p:cNvPr>
          <p:cNvSpPr txBox="1"/>
          <p:nvPr/>
        </p:nvSpPr>
        <p:spPr>
          <a:xfrm>
            <a:off x="10689500" y="3267559"/>
            <a:ext cx="973697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oscuridad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="" xmlns:a16="http://schemas.microsoft.com/office/drawing/2014/main" id="{08B9CDD8-3D0F-408F-8B3A-F4CFBC5F4178}"/>
              </a:ext>
            </a:extLst>
          </p:cNvPr>
          <p:cNvSpPr txBox="1"/>
          <p:nvPr/>
        </p:nvSpPr>
        <p:spPr>
          <a:xfrm>
            <a:off x="9014932" y="3292791"/>
            <a:ext cx="973697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30℃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="" xmlns:a16="http://schemas.microsoft.com/office/drawing/2014/main" id="{10C20E4E-E874-4A25-804F-DBB6AF4A60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612" y="3159080"/>
            <a:ext cx="520543" cy="5205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C7C9111D-0311-43CA-9D38-A2E208F90D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" r="17428" b="6246"/>
          <a:stretch/>
        </p:blipFill>
        <p:spPr>
          <a:xfrm>
            <a:off x="4482086" y="1234012"/>
            <a:ext cx="2280147" cy="190632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773099A-D8B5-493E-AFDC-81126114D2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r="17155" b="6509"/>
          <a:stretch/>
        </p:blipFill>
        <p:spPr>
          <a:xfrm>
            <a:off x="332994" y="4138994"/>
            <a:ext cx="2286545" cy="190632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DFC7AE1D-F97F-48AF-82A9-7EB73FC061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 r="8582" b="6246"/>
          <a:stretch/>
        </p:blipFill>
        <p:spPr>
          <a:xfrm>
            <a:off x="345899" y="1272056"/>
            <a:ext cx="2647534" cy="1906321"/>
          </a:xfrm>
          <a:prstGeom prst="rect">
            <a:avLst/>
          </a:prstGeom>
        </p:spPr>
      </p:pic>
      <p:pic>
        <p:nvPicPr>
          <p:cNvPr id="37" name="Picture 6" descr="icono de vector de tiempo de espera 1500503 Vector en Vecteezy">
            <a:extLst>
              <a:ext uri="{FF2B5EF4-FFF2-40B4-BE49-F238E27FC236}">
                <a16:creationId xmlns="" xmlns:a16="http://schemas.microsoft.com/office/drawing/2014/main" id="{19A2FDCA-EE82-4A83-84FD-EA55B57F8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2" t="10666" r="16122" b="10697"/>
          <a:stretch/>
        </p:blipFill>
        <p:spPr bwMode="auto">
          <a:xfrm>
            <a:off x="2020381" y="2745669"/>
            <a:ext cx="365349" cy="42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uadroTexto 37">
            <a:extLst>
              <a:ext uri="{FF2B5EF4-FFF2-40B4-BE49-F238E27FC236}">
                <a16:creationId xmlns="" xmlns:a16="http://schemas.microsoft.com/office/drawing/2014/main" id="{E78621EB-36A5-4892-8702-7E2BB3BADF32}"/>
              </a:ext>
            </a:extLst>
          </p:cNvPr>
          <p:cNvSpPr txBox="1"/>
          <p:nvPr/>
        </p:nvSpPr>
        <p:spPr>
          <a:xfrm>
            <a:off x="2385730" y="2859262"/>
            <a:ext cx="914927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24 horas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="" xmlns:a16="http://schemas.microsoft.com/office/drawing/2014/main" id="{2D21F022-7172-4C25-B5A1-EF1B43E7A7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" t="6101" b="25106"/>
          <a:stretch/>
        </p:blipFill>
        <p:spPr>
          <a:xfrm>
            <a:off x="8145979" y="1272057"/>
            <a:ext cx="3751282" cy="1906321"/>
          </a:xfrm>
          <a:prstGeom prst="rect">
            <a:avLst/>
          </a:prstGeom>
        </p:spPr>
      </p:pic>
      <p:sp>
        <p:nvSpPr>
          <p:cNvPr id="47" name="Flecha: a la derecha 46">
            <a:extLst>
              <a:ext uri="{FF2B5EF4-FFF2-40B4-BE49-F238E27FC236}">
                <a16:creationId xmlns="" xmlns:a16="http://schemas.microsoft.com/office/drawing/2014/main" id="{22302610-5361-4859-B923-54BD43AF0F15}"/>
              </a:ext>
            </a:extLst>
          </p:cNvPr>
          <p:cNvSpPr/>
          <p:nvPr/>
        </p:nvSpPr>
        <p:spPr>
          <a:xfrm>
            <a:off x="3570053" y="2009383"/>
            <a:ext cx="526614" cy="47768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EC"/>
          </a:p>
        </p:txBody>
      </p:sp>
      <p:sp>
        <p:nvSpPr>
          <p:cNvPr id="48" name="Flecha: a la derecha 47">
            <a:extLst>
              <a:ext uri="{FF2B5EF4-FFF2-40B4-BE49-F238E27FC236}">
                <a16:creationId xmlns="" xmlns:a16="http://schemas.microsoft.com/office/drawing/2014/main" id="{E2F61C94-DE50-4AF9-A8CA-C4CC479E96D0}"/>
              </a:ext>
            </a:extLst>
          </p:cNvPr>
          <p:cNvSpPr/>
          <p:nvPr/>
        </p:nvSpPr>
        <p:spPr>
          <a:xfrm>
            <a:off x="7388507" y="2016075"/>
            <a:ext cx="526614" cy="47768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EC"/>
          </a:p>
        </p:txBody>
      </p:sp>
      <p:sp>
        <p:nvSpPr>
          <p:cNvPr id="59" name="CuadroTexto 58">
            <a:extLst>
              <a:ext uri="{FF2B5EF4-FFF2-40B4-BE49-F238E27FC236}">
                <a16:creationId xmlns="" xmlns:a16="http://schemas.microsoft.com/office/drawing/2014/main" id="{7152EE94-A643-4C59-B1EA-2F30C63A8B40}"/>
              </a:ext>
            </a:extLst>
          </p:cNvPr>
          <p:cNvSpPr txBox="1"/>
          <p:nvPr/>
        </p:nvSpPr>
        <p:spPr>
          <a:xfrm>
            <a:off x="2747733" y="4464562"/>
            <a:ext cx="2083968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Rojo / rosado intenso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="" xmlns:a16="http://schemas.microsoft.com/office/drawing/2014/main" id="{FA0A1C2A-107C-4BE2-A9FA-FCEB34A99FA1}"/>
              </a:ext>
            </a:extLst>
          </p:cNvPr>
          <p:cNvSpPr txBox="1"/>
          <p:nvPr/>
        </p:nvSpPr>
        <p:spPr>
          <a:xfrm>
            <a:off x="2757536" y="5018560"/>
            <a:ext cx="208396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Hasta 1/3 sin teñir radícula o cotiledones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="" xmlns:a16="http://schemas.microsoft.com/office/drawing/2014/main" id="{89BF033A-085F-492A-AB74-0B49E51180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5323" y="4427236"/>
            <a:ext cx="5540528" cy="1019092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="" xmlns:a16="http://schemas.microsoft.com/office/drawing/2014/main" id="{FBF08AF3-96DF-4290-B94A-6FAE399C66FA}"/>
              </a:ext>
            </a:extLst>
          </p:cNvPr>
          <p:cNvSpPr txBox="1"/>
          <p:nvPr/>
        </p:nvSpPr>
        <p:spPr>
          <a:xfrm>
            <a:off x="8414554" y="1281076"/>
            <a:ext cx="914927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TZ al 1%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A458B0AE-28B3-4D80-8351-C3079546C409}"/>
              </a:ext>
            </a:extLst>
          </p:cNvPr>
          <p:cNvSpPr txBox="1"/>
          <p:nvPr/>
        </p:nvSpPr>
        <p:spPr>
          <a:xfrm>
            <a:off x="7861137" y="5559696"/>
            <a:ext cx="2083968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r=3, n=25, n=20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0FC77836-DA79-46F2-9240-6AAA7D4F476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7" t="11697" r="30728" b="12358"/>
          <a:stretch/>
        </p:blipFill>
        <p:spPr>
          <a:xfrm rot="9565449" flipV="1">
            <a:off x="7490307" y="3384046"/>
            <a:ext cx="1183875" cy="837520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3A7F9D93-8964-4DE4-A356-91941CE767CC}"/>
              </a:ext>
            </a:extLst>
          </p:cNvPr>
          <p:cNvSpPr txBox="1"/>
          <p:nvPr/>
        </p:nvSpPr>
        <p:spPr>
          <a:xfrm>
            <a:off x="347074" y="6488406"/>
            <a:ext cx="35639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/>
              <a:t> (ISTA, 2016)</a:t>
            </a:r>
          </a:p>
        </p:txBody>
      </p:sp>
      <p:pic>
        <p:nvPicPr>
          <p:cNvPr id="28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642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76B6D314-F9C5-4F2A-B03D-A2BA56E1B3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7" t="11697" r="30728" b="12358"/>
          <a:stretch/>
        </p:blipFill>
        <p:spPr>
          <a:xfrm rot="5400000">
            <a:off x="8518367" y="3892542"/>
            <a:ext cx="1231981" cy="122155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="" xmlns:a16="http://schemas.microsoft.com/office/drawing/2014/main" id="{4DFCDD62-88D1-4021-9F4A-76CD818295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5" b="36007"/>
          <a:stretch/>
        </p:blipFill>
        <p:spPr>
          <a:xfrm>
            <a:off x="5254029" y="1133631"/>
            <a:ext cx="6235863" cy="232075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02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METODOLOGÍA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56994" y="269835"/>
            <a:ext cx="71793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Desinfección de semillas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="" xmlns:a16="http://schemas.microsoft.com/office/drawing/2014/main" id="{79F66BF4-1E3C-4D2B-9BF9-7A4D14A64711}"/>
              </a:ext>
            </a:extLst>
          </p:cNvPr>
          <p:cNvSpPr txBox="1"/>
          <p:nvPr/>
        </p:nvSpPr>
        <p:spPr>
          <a:xfrm>
            <a:off x="965988" y="689694"/>
            <a:ext cx="23188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Extracción vilano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="" xmlns:a16="http://schemas.microsoft.com/office/drawing/2014/main" id="{57EE6AED-824F-48A6-BF61-05426720E0DD}"/>
              </a:ext>
            </a:extLst>
          </p:cNvPr>
          <p:cNvSpPr txBox="1"/>
          <p:nvPr/>
        </p:nvSpPr>
        <p:spPr>
          <a:xfrm>
            <a:off x="7478245" y="687230"/>
            <a:ext cx="18648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Desinfección</a:t>
            </a:r>
          </a:p>
        </p:txBody>
      </p:sp>
      <p:sp>
        <p:nvSpPr>
          <p:cNvPr id="47" name="Flecha: a la derecha 46">
            <a:extLst>
              <a:ext uri="{FF2B5EF4-FFF2-40B4-BE49-F238E27FC236}">
                <a16:creationId xmlns="" xmlns:a16="http://schemas.microsoft.com/office/drawing/2014/main" id="{22302610-5361-4859-B923-54BD43AF0F15}"/>
              </a:ext>
            </a:extLst>
          </p:cNvPr>
          <p:cNvSpPr/>
          <p:nvPr/>
        </p:nvSpPr>
        <p:spPr>
          <a:xfrm>
            <a:off x="4239982" y="2060635"/>
            <a:ext cx="526614" cy="47768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EC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A244CD65-6E10-4640-9DF6-FAB8EB6593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r="17446" b="6572"/>
          <a:stretch/>
        </p:blipFill>
        <p:spPr>
          <a:xfrm>
            <a:off x="702108" y="1133631"/>
            <a:ext cx="2731120" cy="2279196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="" xmlns:a16="http://schemas.microsoft.com/office/drawing/2014/main" id="{380F5C72-4B15-4156-8AAF-89B589E24192}"/>
              </a:ext>
            </a:extLst>
          </p:cNvPr>
          <p:cNvSpPr txBox="1"/>
          <p:nvPr/>
        </p:nvSpPr>
        <p:spPr>
          <a:xfrm>
            <a:off x="7858623" y="3533566"/>
            <a:ext cx="106120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Alcohol 70%, 1 min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50270B97-C144-47B6-AAAA-78DC546033DD}"/>
              </a:ext>
            </a:extLst>
          </p:cNvPr>
          <p:cNvSpPr txBox="1"/>
          <p:nvPr/>
        </p:nvSpPr>
        <p:spPr>
          <a:xfrm>
            <a:off x="9367507" y="3536459"/>
            <a:ext cx="744447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NaClO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="" xmlns:a16="http://schemas.microsoft.com/office/drawing/2014/main" id="{4E2F07CE-E208-4CCF-B03D-02EA04ED0239}"/>
              </a:ext>
            </a:extLst>
          </p:cNvPr>
          <p:cNvSpPr txBox="1"/>
          <p:nvPr/>
        </p:nvSpPr>
        <p:spPr>
          <a:xfrm>
            <a:off x="10503393" y="3533566"/>
            <a:ext cx="106120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Agua estéril 3 lavados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="" xmlns:a16="http://schemas.microsoft.com/office/drawing/2014/main" id="{08B9CDD8-3D0F-408F-8B3A-F4CFBC5F4178}"/>
              </a:ext>
            </a:extLst>
          </p:cNvPr>
          <p:cNvSpPr txBox="1"/>
          <p:nvPr/>
        </p:nvSpPr>
        <p:spPr>
          <a:xfrm>
            <a:off x="5283271" y="3546491"/>
            <a:ext cx="973697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Agua corriente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="" xmlns:a16="http://schemas.microsoft.com/office/drawing/2014/main" id="{0C4CE654-A132-4D3C-B87B-CDD350D431F3}"/>
              </a:ext>
            </a:extLst>
          </p:cNvPr>
          <p:cNvSpPr txBox="1"/>
          <p:nvPr/>
        </p:nvSpPr>
        <p:spPr>
          <a:xfrm>
            <a:off x="6432074" y="3539465"/>
            <a:ext cx="122154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Detergente 1%, 10 min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="" xmlns:a16="http://schemas.microsoft.com/office/drawing/2014/main" id="{03D0E6ED-6517-48B5-A4EF-E30A028A5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372" y="4388455"/>
            <a:ext cx="3962050" cy="1735224"/>
          </a:xfrm>
          <a:prstGeom prst="rect">
            <a:avLst/>
          </a:prstGeom>
        </p:spPr>
      </p:pic>
      <p:pic>
        <p:nvPicPr>
          <p:cNvPr id="16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442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="" xmlns:a16="http://schemas.microsoft.com/office/drawing/2014/main" id="{84E85B71-F094-4481-93D1-366D011507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4" r="10778" b="4418"/>
          <a:stretch/>
        </p:blipFill>
        <p:spPr>
          <a:xfrm>
            <a:off x="706053" y="2371503"/>
            <a:ext cx="2252787" cy="206617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02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METODOLOGÍA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TextBox 15">
            <a:extLst>
              <a:ext uri="{FF2B5EF4-FFF2-40B4-BE49-F238E27FC236}">
                <a16:creationId xmlns="" xmlns:a16="http://schemas.microsoft.com/office/drawing/2014/main" id="{97FE1E5B-18CB-45A9-B260-42E15129FA73}"/>
              </a:ext>
            </a:extLst>
          </p:cNvPr>
          <p:cNvSpPr txBox="1"/>
          <p:nvPr/>
        </p:nvSpPr>
        <p:spPr>
          <a:xfrm>
            <a:off x="5686721" y="1525787"/>
            <a:ext cx="15478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Evaluación </a:t>
            </a:r>
          </a:p>
        </p:txBody>
      </p:sp>
      <p:sp>
        <p:nvSpPr>
          <p:cNvPr id="48" name="Flecha: a la derecha 47">
            <a:extLst>
              <a:ext uri="{FF2B5EF4-FFF2-40B4-BE49-F238E27FC236}">
                <a16:creationId xmlns="" xmlns:a16="http://schemas.microsoft.com/office/drawing/2014/main" id="{E2F61C94-DE50-4AF9-A8CA-C4CC479E96D0}"/>
              </a:ext>
            </a:extLst>
          </p:cNvPr>
          <p:cNvSpPr/>
          <p:nvPr/>
        </p:nvSpPr>
        <p:spPr>
          <a:xfrm>
            <a:off x="8988712" y="3374490"/>
            <a:ext cx="526614" cy="47768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EC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1FF6A6-F629-487D-A600-7BC5B7FF9C43}"/>
              </a:ext>
            </a:extLst>
          </p:cNvPr>
          <p:cNvSpPr txBox="1"/>
          <p:nvPr/>
        </p:nvSpPr>
        <p:spPr>
          <a:xfrm>
            <a:off x="1118445" y="1517072"/>
            <a:ext cx="12085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Siembra 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="" xmlns:a16="http://schemas.microsoft.com/office/drawing/2014/main" id="{7152EE94-A643-4C59-B1EA-2F30C63A8B40}"/>
              </a:ext>
            </a:extLst>
          </p:cNvPr>
          <p:cNvSpPr txBox="1"/>
          <p:nvPr/>
        </p:nvSpPr>
        <p:spPr>
          <a:xfrm>
            <a:off x="867071" y="2449981"/>
            <a:ext cx="965375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Agar 1%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D6BBF6CB-C1AA-4D1C-B110-E6A514F193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90"/>
          <a:stretch/>
        </p:blipFill>
        <p:spPr>
          <a:xfrm>
            <a:off x="4299924" y="2899430"/>
            <a:ext cx="1127394" cy="112562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="" xmlns:a16="http://schemas.microsoft.com/office/drawing/2014/main" id="{B2B54862-1431-469B-A07A-967B4053A4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90"/>
          <a:stretch/>
        </p:blipFill>
        <p:spPr>
          <a:xfrm>
            <a:off x="5915179" y="2911016"/>
            <a:ext cx="1130183" cy="1128413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="" xmlns:a16="http://schemas.microsoft.com/office/drawing/2014/main" id="{81EEDF54-27BD-4C90-BEC2-B459DE7F752D}"/>
              </a:ext>
            </a:extLst>
          </p:cNvPr>
          <p:cNvSpPr txBox="1"/>
          <p:nvPr/>
        </p:nvSpPr>
        <p:spPr>
          <a:xfrm>
            <a:off x="6022806" y="4199117"/>
            <a:ext cx="914927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bacteria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="" xmlns:a16="http://schemas.microsoft.com/office/drawing/2014/main" id="{582EDD7F-FD58-43F9-9041-3577DB020D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22"/>
          <a:stretch/>
        </p:blipFill>
        <p:spPr>
          <a:xfrm>
            <a:off x="7533224" y="2907135"/>
            <a:ext cx="1141164" cy="1130217"/>
          </a:xfrm>
          <a:prstGeom prst="rect">
            <a:avLst/>
          </a:prstGeom>
        </p:spPr>
      </p:pic>
      <p:sp>
        <p:nvSpPr>
          <p:cNvPr id="60" name="CuadroTexto 59">
            <a:extLst>
              <a:ext uri="{FF2B5EF4-FFF2-40B4-BE49-F238E27FC236}">
                <a16:creationId xmlns="" xmlns:a16="http://schemas.microsoft.com/office/drawing/2014/main" id="{FA0A1C2A-107C-4BE2-A9FA-FCEB34A99FA1}"/>
              </a:ext>
            </a:extLst>
          </p:cNvPr>
          <p:cNvSpPr txBox="1"/>
          <p:nvPr/>
        </p:nvSpPr>
        <p:spPr>
          <a:xfrm>
            <a:off x="7658087" y="4199117"/>
            <a:ext cx="91492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radícula mayor a 1mm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="" xmlns:a16="http://schemas.microsoft.com/office/drawing/2014/main" id="{2D703FA7-BD47-458E-97AB-5E18C94BBDB7}"/>
              </a:ext>
            </a:extLst>
          </p:cNvPr>
          <p:cNvSpPr txBox="1"/>
          <p:nvPr/>
        </p:nvSpPr>
        <p:spPr>
          <a:xfrm>
            <a:off x="778397" y="4593665"/>
            <a:ext cx="1646245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r=4, r=3, n=20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="" xmlns:a16="http://schemas.microsoft.com/office/drawing/2014/main" id="{E78621EB-36A5-4892-8702-7E2BB3BADF32}"/>
              </a:ext>
            </a:extLst>
          </p:cNvPr>
          <p:cNvSpPr txBox="1"/>
          <p:nvPr/>
        </p:nvSpPr>
        <p:spPr>
          <a:xfrm>
            <a:off x="4387663" y="4199117"/>
            <a:ext cx="914927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hongo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="" xmlns:a16="http://schemas.microsoft.com/office/drawing/2014/main" id="{067CBFF7-5B72-40BC-BB31-43663BAB4832}"/>
              </a:ext>
            </a:extLst>
          </p:cNvPr>
          <p:cNvSpPr txBox="1"/>
          <p:nvPr/>
        </p:nvSpPr>
        <p:spPr>
          <a:xfrm>
            <a:off x="6088091" y="2343510"/>
            <a:ext cx="914927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29 días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6" descr="icono de vector de tiempo de espera 1500503 Vector en Vecteezy">
            <a:extLst>
              <a:ext uri="{FF2B5EF4-FFF2-40B4-BE49-F238E27FC236}">
                <a16:creationId xmlns="" xmlns:a16="http://schemas.microsoft.com/office/drawing/2014/main" id="{A9BB91CA-3493-4423-B44D-1E11873A1E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2" t="10666" r="16122" b="10697"/>
          <a:stretch/>
        </p:blipFill>
        <p:spPr bwMode="auto">
          <a:xfrm>
            <a:off x="5883895" y="2233085"/>
            <a:ext cx="365349" cy="42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lecha: a la derecha 51">
            <a:extLst>
              <a:ext uri="{FF2B5EF4-FFF2-40B4-BE49-F238E27FC236}">
                <a16:creationId xmlns="" xmlns:a16="http://schemas.microsoft.com/office/drawing/2014/main" id="{22170AF8-F752-4B32-9055-5935D913C3B9}"/>
              </a:ext>
            </a:extLst>
          </p:cNvPr>
          <p:cNvSpPr/>
          <p:nvPr/>
        </p:nvSpPr>
        <p:spPr>
          <a:xfrm>
            <a:off x="3285449" y="3385792"/>
            <a:ext cx="526614" cy="47768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EC" dirty="0"/>
          </a:p>
        </p:txBody>
      </p:sp>
      <p:sp>
        <p:nvSpPr>
          <p:cNvPr id="53" name="TextBox 15">
            <a:extLst>
              <a:ext uri="{FF2B5EF4-FFF2-40B4-BE49-F238E27FC236}">
                <a16:creationId xmlns="" xmlns:a16="http://schemas.microsoft.com/office/drawing/2014/main" id="{535819E5-3B0A-4656-B9E5-692C2EA4A58B}"/>
              </a:ext>
            </a:extLst>
          </p:cNvPr>
          <p:cNvSpPr txBox="1"/>
          <p:nvPr/>
        </p:nvSpPr>
        <p:spPr>
          <a:xfrm>
            <a:off x="9787951" y="1516983"/>
            <a:ext cx="17124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Condiciones  </a:t>
            </a:r>
          </a:p>
        </p:txBody>
      </p:sp>
      <p:pic>
        <p:nvPicPr>
          <p:cNvPr id="51" name="Imagen 50">
            <a:extLst>
              <a:ext uri="{FF2B5EF4-FFF2-40B4-BE49-F238E27FC236}">
                <a16:creationId xmlns="" xmlns:a16="http://schemas.microsoft.com/office/drawing/2014/main" id="{7D0240B4-E560-48D2-A8BE-32915A0EAB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 t="5321" r="23751" b="8744"/>
          <a:stretch/>
        </p:blipFill>
        <p:spPr>
          <a:xfrm>
            <a:off x="9858323" y="3790958"/>
            <a:ext cx="1646245" cy="1367384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="" xmlns:a16="http://schemas.microsoft.com/office/drawing/2014/main" id="{FE1B61D4-657F-41CA-8393-DA2EF0D0AE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8" t="15713" r="19831" b="21456"/>
          <a:stretch/>
        </p:blipFill>
        <p:spPr>
          <a:xfrm>
            <a:off x="9784234" y="2434691"/>
            <a:ext cx="541158" cy="555483"/>
          </a:xfrm>
          <a:prstGeom prst="rect">
            <a:avLst/>
          </a:prstGeom>
        </p:spPr>
      </p:pic>
      <p:sp>
        <p:nvSpPr>
          <p:cNvPr id="57" name="CuadroTexto 56">
            <a:extLst>
              <a:ext uri="{FF2B5EF4-FFF2-40B4-BE49-F238E27FC236}">
                <a16:creationId xmlns="" xmlns:a16="http://schemas.microsoft.com/office/drawing/2014/main" id="{AB24E2F6-2041-4241-84F4-5401AA3C22EE}"/>
              </a:ext>
            </a:extLst>
          </p:cNvPr>
          <p:cNvSpPr txBox="1"/>
          <p:nvPr/>
        </p:nvSpPr>
        <p:spPr>
          <a:xfrm>
            <a:off x="10325392" y="2583987"/>
            <a:ext cx="117128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luz/oscuridad natural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="" xmlns:a16="http://schemas.microsoft.com/office/drawing/2014/main" id="{1BD25CC8-BF47-4450-83F2-2C6EDC4D33EC}"/>
              </a:ext>
            </a:extLst>
          </p:cNvPr>
          <p:cNvSpPr txBox="1"/>
          <p:nvPr/>
        </p:nvSpPr>
        <p:spPr>
          <a:xfrm>
            <a:off x="10358270" y="3179364"/>
            <a:ext cx="970315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ambiente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Imagen 60">
            <a:extLst>
              <a:ext uri="{FF2B5EF4-FFF2-40B4-BE49-F238E27FC236}">
                <a16:creationId xmlns="" xmlns:a16="http://schemas.microsoft.com/office/drawing/2014/main" id="{A8211E18-EAC2-4F2C-96B1-CF0009E91B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307" y="3016732"/>
            <a:ext cx="590521" cy="590521"/>
          </a:xfrm>
          <a:prstGeom prst="rect">
            <a:avLst/>
          </a:prstGeom>
        </p:spPr>
      </p:pic>
      <p:sp>
        <p:nvSpPr>
          <p:cNvPr id="36" name="TextBox 15">
            <a:extLst>
              <a:ext uri="{FF2B5EF4-FFF2-40B4-BE49-F238E27FC236}">
                <a16:creationId xmlns="" xmlns:a16="http://schemas.microsoft.com/office/drawing/2014/main" id="{A205551C-601D-4F0B-ADEB-27196A44B2BC}"/>
              </a:ext>
            </a:extLst>
          </p:cNvPr>
          <p:cNvSpPr txBox="1"/>
          <p:nvPr/>
        </p:nvSpPr>
        <p:spPr>
          <a:xfrm>
            <a:off x="256994" y="269835"/>
            <a:ext cx="71793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Desinfección de semillas</a:t>
            </a:r>
          </a:p>
        </p:txBody>
      </p:sp>
      <p:pic>
        <p:nvPicPr>
          <p:cNvPr id="25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303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02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METODOLOGÍA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356145" y="280852"/>
            <a:ext cx="71793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Germinación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="" xmlns:a16="http://schemas.microsoft.com/office/drawing/2014/main" id="{79F66BF4-1E3C-4D2B-9BF9-7A4D14A64711}"/>
              </a:ext>
            </a:extLst>
          </p:cNvPr>
          <p:cNvSpPr txBox="1"/>
          <p:nvPr/>
        </p:nvSpPr>
        <p:spPr>
          <a:xfrm>
            <a:off x="598244" y="797735"/>
            <a:ext cx="1782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Tratamientos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="" xmlns:a16="http://schemas.microsoft.com/office/drawing/2014/main" id="{97FE1E5B-18CB-45A9-B260-42E15129FA73}"/>
              </a:ext>
            </a:extLst>
          </p:cNvPr>
          <p:cNvSpPr txBox="1"/>
          <p:nvPr/>
        </p:nvSpPr>
        <p:spPr>
          <a:xfrm>
            <a:off x="9655834" y="800974"/>
            <a:ext cx="15478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Evaluación 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="" xmlns:a16="http://schemas.microsoft.com/office/drawing/2014/main" id="{380F5C72-4B15-4156-8AAF-89B589E24192}"/>
              </a:ext>
            </a:extLst>
          </p:cNvPr>
          <p:cNvSpPr txBox="1"/>
          <p:nvPr/>
        </p:nvSpPr>
        <p:spPr>
          <a:xfrm>
            <a:off x="325553" y="2386518"/>
            <a:ext cx="1208521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Termoperiodo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1FF6A6-F629-487D-A600-7BC5B7FF9C43}"/>
              </a:ext>
            </a:extLst>
          </p:cNvPr>
          <p:cNvSpPr txBox="1"/>
          <p:nvPr/>
        </p:nvSpPr>
        <p:spPr>
          <a:xfrm>
            <a:off x="4983558" y="809135"/>
            <a:ext cx="12085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Siembra 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="" xmlns:a16="http://schemas.microsoft.com/office/drawing/2014/main" id="{08B9CDD8-3D0F-408F-8B3A-F4CFBC5F4178}"/>
              </a:ext>
            </a:extLst>
          </p:cNvPr>
          <p:cNvSpPr txBox="1"/>
          <p:nvPr/>
        </p:nvSpPr>
        <p:spPr>
          <a:xfrm>
            <a:off x="339709" y="1299830"/>
            <a:ext cx="2238237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Evaluación de ácido giberélico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="" xmlns:a16="http://schemas.microsoft.com/office/drawing/2014/main" id="{0C4CE654-A132-4D3C-B87B-CDD350D431F3}"/>
              </a:ext>
            </a:extLst>
          </p:cNvPr>
          <p:cNvSpPr txBox="1"/>
          <p:nvPr/>
        </p:nvSpPr>
        <p:spPr>
          <a:xfrm>
            <a:off x="328691" y="1854191"/>
            <a:ext cx="1221549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Fotoperiodo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="" xmlns:a16="http://schemas.microsoft.com/office/drawing/2014/main" id="{582EDD7F-FD58-43F9-9041-3577DB020D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22"/>
          <a:stretch/>
        </p:blipFill>
        <p:spPr>
          <a:xfrm>
            <a:off x="9737701" y="1981289"/>
            <a:ext cx="1146507" cy="1135509"/>
          </a:xfrm>
          <a:prstGeom prst="rect">
            <a:avLst/>
          </a:prstGeom>
        </p:spPr>
      </p:pic>
      <p:sp>
        <p:nvSpPr>
          <p:cNvPr id="60" name="CuadroTexto 59">
            <a:extLst>
              <a:ext uri="{FF2B5EF4-FFF2-40B4-BE49-F238E27FC236}">
                <a16:creationId xmlns="" xmlns:a16="http://schemas.microsoft.com/office/drawing/2014/main" id="{FA0A1C2A-107C-4BE2-A9FA-FCEB34A99FA1}"/>
              </a:ext>
            </a:extLst>
          </p:cNvPr>
          <p:cNvSpPr txBox="1"/>
          <p:nvPr/>
        </p:nvSpPr>
        <p:spPr>
          <a:xfrm>
            <a:off x="10930460" y="2638477"/>
            <a:ext cx="91492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radícula mayor a 1mm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="" xmlns:a16="http://schemas.microsoft.com/office/drawing/2014/main" id="{067CBFF7-5B72-40BC-BB31-43663BAB4832}"/>
              </a:ext>
            </a:extLst>
          </p:cNvPr>
          <p:cNvSpPr txBox="1"/>
          <p:nvPr/>
        </p:nvSpPr>
        <p:spPr>
          <a:xfrm>
            <a:off x="9600869" y="1277747"/>
            <a:ext cx="145380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2 veces / semana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6" descr="icono de vector de tiempo de espera 1500503 Vector en Vecteezy">
            <a:extLst>
              <a:ext uri="{FF2B5EF4-FFF2-40B4-BE49-F238E27FC236}">
                <a16:creationId xmlns="" xmlns:a16="http://schemas.microsoft.com/office/drawing/2014/main" id="{A9BB91CA-3493-4423-B44D-1E11873A1E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2" t="10666" r="16122" b="10697"/>
          <a:stretch/>
        </p:blipFill>
        <p:spPr bwMode="auto">
          <a:xfrm>
            <a:off x="9091643" y="1387976"/>
            <a:ext cx="365349" cy="42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Flecha: a la derecha 46">
            <a:extLst>
              <a:ext uri="{FF2B5EF4-FFF2-40B4-BE49-F238E27FC236}">
                <a16:creationId xmlns="" xmlns:a16="http://schemas.microsoft.com/office/drawing/2014/main" id="{22302610-5361-4859-B923-54BD43AF0F15}"/>
              </a:ext>
            </a:extLst>
          </p:cNvPr>
          <p:cNvSpPr/>
          <p:nvPr/>
        </p:nvSpPr>
        <p:spPr>
          <a:xfrm>
            <a:off x="8003829" y="1992690"/>
            <a:ext cx="526614" cy="47768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EC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8C4686A1-D657-430D-98A6-40462E20D7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18" b="8572"/>
          <a:stretch/>
        </p:blipFill>
        <p:spPr>
          <a:xfrm>
            <a:off x="4345855" y="1282778"/>
            <a:ext cx="2763358" cy="1985300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="" xmlns:a16="http://schemas.microsoft.com/office/drawing/2014/main" id="{2D703FA7-BD47-458E-97AB-5E18C94BBDB7}"/>
              </a:ext>
            </a:extLst>
          </p:cNvPr>
          <p:cNvSpPr txBox="1"/>
          <p:nvPr/>
        </p:nvSpPr>
        <p:spPr>
          <a:xfrm>
            <a:off x="6192375" y="3006628"/>
            <a:ext cx="1395218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r=4, r=3, n=20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="" xmlns:a16="http://schemas.microsoft.com/office/drawing/2014/main" id="{7152EE94-A643-4C59-B1EA-2F30C63A8B40}"/>
              </a:ext>
            </a:extLst>
          </p:cNvPr>
          <p:cNvSpPr txBox="1"/>
          <p:nvPr/>
        </p:nvSpPr>
        <p:spPr>
          <a:xfrm>
            <a:off x="6220521" y="1594332"/>
            <a:ext cx="965375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Agar 1%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lecha: a la derecha 33">
            <a:extLst>
              <a:ext uri="{FF2B5EF4-FFF2-40B4-BE49-F238E27FC236}">
                <a16:creationId xmlns="" xmlns:a16="http://schemas.microsoft.com/office/drawing/2014/main" id="{13E71604-246B-4344-9203-0402830CEFB4}"/>
              </a:ext>
            </a:extLst>
          </p:cNvPr>
          <p:cNvSpPr/>
          <p:nvPr/>
        </p:nvSpPr>
        <p:spPr>
          <a:xfrm>
            <a:off x="3110423" y="2017126"/>
            <a:ext cx="526614" cy="47768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EC"/>
          </a:p>
        </p:txBody>
      </p:sp>
      <p:sp>
        <p:nvSpPr>
          <p:cNvPr id="36" name="CuadroTexto 35">
            <a:extLst>
              <a:ext uri="{FF2B5EF4-FFF2-40B4-BE49-F238E27FC236}">
                <a16:creationId xmlns="" xmlns:a16="http://schemas.microsoft.com/office/drawing/2014/main" id="{C6CD1CED-0418-4348-8BC9-4BD2D1482A3A}"/>
              </a:ext>
            </a:extLst>
          </p:cNvPr>
          <p:cNvSpPr txBox="1"/>
          <p:nvPr/>
        </p:nvSpPr>
        <p:spPr>
          <a:xfrm>
            <a:off x="9596119" y="1636954"/>
            <a:ext cx="145380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59 días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="" xmlns:a16="http://schemas.microsoft.com/office/drawing/2014/main" id="{47D05F1C-1CB7-4899-95C3-4D1B699C1E71}"/>
              </a:ext>
            </a:extLst>
          </p:cNvPr>
          <p:cNvGrpSpPr/>
          <p:nvPr/>
        </p:nvGrpSpPr>
        <p:grpSpPr>
          <a:xfrm>
            <a:off x="325553" y="3593339"/>
            <a:ext cx="7981165" cy="2273454"/>
            <a:chOff x="336570" y="3637407"/>
            <a:chExt cx="7981165" cy="2273454"/>
          </a:xfrm>
        </p:grpSpPr>
        <p:sp>
          <p:nvSpPr>
            <p:cNvPr id="15" name="TextBox 15">
              <a:extLst>
                <a:ext uri="{FF2B5EF4-FFF2-40B4-BE49-F238E27FC236}">
                  <a16:creationId xmlns="" xmlns:a16="http://schemas.microsoft.com/office/drawing/2014/main" id="{57EE6AED-824F-48A6-BF61-05426720E0DD}"/>
                </a:ext>
              </a:extLst>
            </p:cNvPr>
            <p:cNvSpPr txBox="1"/>
            <p:nvPr/>
          </p:nvSpPr>
          <p:spPr>
            <a:xfrm>
              <a:off x="2263588" y="3637407"/>
              <a:ext cx="120852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s-MX" sz="20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  <a:cs typeface="Calibri" panose="020F0502020204030204" pitchFamily="34" charset="0"/>
                </a:rPr>
                <a:t>Análisis</a:t>
              </a: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="" xmlns:a16="http://schemas.microsoft.com/office/drawing/2014/main" id="{F31B5186-2C2D-4BCB-A110-522C152C2686}"/>
                </a:ext>
              </a:extLst>
            </p:cNvPr>
            <p:cNvSpPr txBox="1"/>
            <p:nvPr/>
          </p:nvSpPr>
          <p:spPr>
            <a:xfrm>
              <a:off x="366886" y="5151899"/>
              <a:ext cx="1944000" cy="2769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96838" indent="-96838" algn="ctr"/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Tiempo de latencia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="" xmlns:a16="http://schemas.microsoft.com/office/drawing/2014/main" id="{CFDC6F4F-6AFE-42F6-A464-1E7520F38E93}"/>
                </a:ext>
              </a:extLst>
            </p:cNvPr>
            <p:cNvSpPr txBox="1"/>
            <p:nvPr/>
          </p:nvSpPr>
          <p:spPr>
            <a:xfrm>
              <a:off x="336570" y="4153347"/>
              <a:ext cx="1944000" cy="2769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96838" indent="-96838"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Capacidad germinativa</a:t>
              </a: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="" xmlns:a16="http://schemas.microsoft.com/office/drawing/2014/main" id="{34037B9B-B693-445D-A0CE-43989D5FF61C}"/>
                </a:ext>
              </a:extLst>
            </p:cNvPr>
            <p:cNvSpPr txBox="1"/>
            <p:nvPr/>
          </p:nvSpPr>
          <p:spPr>
            <a:xfrm>
              <a:off x="349141" y="4650033"/>
              <a:ext cx="1944000" cy="2769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96838" indent="-96838" algn="ctr"/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Germinación acumulativa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CuadroTexto 50">
              <a:extLst>
                <a:ext uri="{FF2B5EF4-FFF2-40B4-BE49-F238E27FC236}">
                  <a16:creationId xmlns="" xmlns:a16="http://schemas.microsoft.com/office/drawing/2014/main" id="{C2EA042B-1004-41D8-8B09-80EAF24E7C2F}"/>
                </a:ext>
              </a:extLst>
            </p:cNvPr>
            <p:cNvSpPr txBox="1"/>
            <p:nvPr/>
          </p:nvSpPr>
          <p:spPr>
            <a:xfrm>
              <a:off x="367588" y="5633862"/>
              <a:ext cx="1945547" cy="2769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96838" indent="-96838" algn="ctr"/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Velocidad de germinación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Conector recto de flecha 11">
              <a:extLst>
                <a:ext uri="{FF2B5EF4-FFF2-40B4-BE49-F238E27FC236}">
                  <a16:creationId xmlns="" xmlns:a16="http://schemas.microsoft.com/office/drawing/2014/main" id="{C1B2BF4E-08E4-4D48-8456-5D2CD14F9711}"/>
                </a:ext>
              </a:extLst>
            </p:cNvPr>
            <p:cNvCxnSpPr/>
            <p:nvPr/>
          </p:nvCxnSpPr>
          <p:spPr>
            <a:xfrm>
              <a:off x="2489811" y="4285559"/>
              <a:ext cx="612000" cy="0"/>
            </a:xfrm>
            <a:prstGeom prst="straightConnector1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de flecha 51">
              <a:extLst>
                <a:ext uri="{FF2B5EF4-FFF2-40B4-BE49-F238E27FC236}">
                  <a16:creationId xmlns="" xmlns:a16="http://schemas.microsoft.com/office/drawing/2014/main" id="{C666B301-3E5C-4180-8689-FD62344B9F9F}"/>
                </a:ext>
              </a:extLst>
            </p:cNvPr>
            <p:cNvCxnSpPr/>
            <p:nvPr/>
          </p:nvCxnSpPr>
          <p:spPr>
            <a:xfrm>
              <a:off x="2506416" y="5771000"/>
              <a:ext cx="612000" cy="0"/>
            </a:xfrm>
            <a:prstGeom prst="straightConnector1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cto de flecha 52">
              <a:extLst>
                <a:ext uri="{FF2B5EF4-FFF2-40B4-BE49-F238E27FC236}">
                  <a16:creationId xmlns="" xmlns:a16="http://schemas.microsoft.com/office/drawing/2014/main" id="{6942D280-B4C5-4439-9D73-ED2337F8E4F1}"/>
                </a:ext>
              </a:extLst>
            </p:cNvPr>
            <p:cNvCxnSpPr/>
            <p:nvPr/>
          </p:nvCxnSpPr>
          <p:spPr>
            <a:xfrm>
              <a:off x="2500455" y="5273405"/>
              <a:ext cx="612000" cy="0"/>
            </a:xfrm>
            <a:prstGeom prst="straightConnector1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cto de flecha 53">
              <a:extLst>
                <a:ext uri="{FF2B5EF4-FFF2-40B4-BE49-F238E27FC236}">
                  <a16:creationId xmlns="" xmlns:a16="http://schemas.microsoft.com/office/drawing/2014/main" id="{C8BB6920-C7BF-4BB8-AF6F-D31DF739FD93}"/>
                </a:ext>
              </a:extLst>
            </p:cNvPr>
            <p:cNvCxnSpPr/>
            <p:nvPr/>
          </p:nvCxnSpPr>
          <p:spPr>
            <a:xfrm>
              <a:off x="2500455" y="4786826"/>
              <a:ext cx="612000" cy="0"/>
            </a:xfrm>
            <a:prstGeom prst="straightConnector1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CuadroTexto 54">
              <a:extLst>
                <a:ext uri="{FF2B5EF4-FFF2-40B4-BE49-F238E27FC236}">
                  <a16:creationId xmlns="" xmlns:a16="http://schemas.microsoft.com/office/drawing/2014/main" id="{3E84E22C-4C00-451D-9E9C-06DE626BBADE}"/>
                </a:ext>
              </a:extLst>
            </p:cNvPr>
            <p:cNvSpPr txBox="1"/>
            <p:nvPr/>
          </p:nvSpPr>
          <p:spPr>
            <a:xfrm>
              <a:off x="3267318" y="4153347"/>
              <a:ext cx="2935777" cy="2769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96838" indent="-96838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Porcentaje final de semillas germinadas</a:t>
              </a:r>
            </a:p>
          </p:txBody>
        </p:sp>
        <p:sp>
          <p:nvSpPr>
            <p:cNvPr id="56" name="CuadroTexto 55">
              <a:extLst>
                <a:ext uri="{FF2B5EF4-FFF2-40B4-BE49-F238E27FC236}">
                  <a16:creationId xmlns="" xmlns:a16="http://schemas.microsoft.com/office/drawing/2014/main" id="{3415EBDA-2AC5-4FA4-B9C6-0C4FE780ED3F}"/>
                </a:ext>
              </a:extLst>
            </p:cNvPr>
            <p:cNvSpPr txBox="1"/>
            <p:nvPr/>
          </p:nvSpPr>
          <p:spPr>
            <a:xfrm>
              <a:off x="3267318" y="4652858"/>
              <a:ext cx="3981782" cy="2769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96838" indent="-96838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Porcentaje de semillas germinadas a lo largo del tiempo</a:t>
              </a:r>
            </a:p>
          </p:txBody>
        </p:sp>
        <p:sp>
          <p:nvSpPr>
            <p:cNvPr id="57" name="CuadroTexto 56">
              <a:extLst>
                <a:ext uri="{FF2B5EF4-FFF2-40B4-BE49-F238E27FC236}">
                  <a16:creationId xmlns="" xmlns:a16="http://schemas.microsoft.com/office/drawing/2014/main" id="{BCD2EE25-68D7-4E84-88F3-C8FAB1404F8C}"/>
                </a:ext>
              </a:extLst>
            </p:cNvPr>
            <p:cNvSpPr txBox="1"/>
            <p:nvPr/>
          </p:nvSpPr>
          <p:spPr>
            <a:xfrm>
              <a:off x="3267316" y="5151899"/>
              <a:ext cx="3563141" cy="2769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96838" indent="-96838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Tiempo necesario para el inicio de la germinación</a:t>
              </a:r>
            </a:p>
          </p:txBody>
        </p:sp>
        <p:sp>
          <p:nvSpPr>
            <p:cNvPr id="58" name="CuadroTexto 57">
              <a:extLst>
                <a:ext uri="{FF2B5EF4-FFF2-40B4-BE49-F238E27FC236}">
                  <a16:creationId xmlns="" xmlns:a16="http://schemas.microsoft.com/office/drawing/2014/main" id="{00A65A16-BC1D-49D9-913D-4945D613278D}"/>
                </a:ext>
              </a:extLst>
            </p:cNvPr>
            <p:cNvSpPr txBox="1"/>
            <p:nvPr/>
          </p:nvSpPr>
          <p:spPr>
            <a:xfrm>
              <a:off x="3267315" y="5627825"/>
              <a:ext cx="5050420" cy="2769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96838" indent="-96838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Número de semillas germinadas con respecto al tiempo de germinación</a:t>
              </a:r>
            </a:p>
          </p:txBody>
        </p:sp>
      </p:grpSp>
      <p:pic>
        <p:nvPicPr>
          <p:cNvPr id="35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933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02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METODOLOGÍA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356145" y="280852"/>
            <a:ext cx="71793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Germinación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="" xmlns:a16="http://schemas.microsoft.com/office/drawing/2014/main" id="{79F66BF4-1E3C-4D2B-9BF9-7A4D14A64711}"/>
              </a:ext>
            </a:extLst>
          </p:cNvPr>
          <p:cNvSpPr txBox="1"/>
          <p:nvPr/>
        </p:nvSpPr>
        <p:spPr>
          <a:xfrm>
            <a:off x="598243" y="985024"/>
            <a:ext cx="58245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Evaluación del efecto del ácido giberélico AG</a:t>
            </a:r>
            <a:r>
              <a:rPr lang="es-MX" sz="10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3</a:t>
            </a:r>
            <a:endParaRPr lang="es-MX" sz="20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="" xmlns:a16="http://schemas.microsoft.com/office/drawing/2014/main" id="{57EE6AED-824F-48A6-BF61-05426720E0DD}"/>
              </a:ext>
            </a:extLst>
          </p:cNvPr>
          <p:cNvSpPr txBox="1"/>
          <p:nvPr/>
        </p:nvSpPr>
        <p:spPr>
          <a:xfrm>
            <a:off x="788722" y="1703857"/>
            <a:ext cx="21643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Suplementación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0C5CB4A0-791B-4BD8-A1DE-929166FFF5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t="7737" r="31994" b="13906"/>
          <a:stretch/>
        </p:blipFill>
        <p:spPr>
          <a:xfrm>
            <a:off x="704751" y="2534727"/>
            <a:ext cx="2312460" cy="2709306"/>
          </a:xfrm>
          <a:prstGeom prst="rect">
            <a:avLst/>
          </a:prstGeom>
        </p:spPr>
      </p:pic>
      <p:sp>
        <p:nvSpPr>
          <p:cNvPr id="44" name="TextBox 15">
            <a:extLst>
              <a:ext uri="{FF2B5EF4-FFF2-40B4-BE49-F238E27FC236}">
                <a16:creationId xmlns="" xmlns:a16="http://schemas.microsoft.com/office/drawing/2014/main" id="{C12E4870-D7E9-4320-BAFA-03AE02893E7E}"/>
              </a:ext>
            </a:extLst>
          </p:cNvPr>
          <p:cNvSpPr txBox="1"/>
          <p:nvPr/>
        </p:nvSpPr>
        <p:spPr>
          <a:xfrm>
            <a:off x="9719396" y="1704060"/>
            <a:ext cx="17124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Condiciones  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="" xmlns:a16="http://schemas.microsoft.com/office/drawing/2014/main" id="{48BC16F7-942F-4C49-9DA4-770DF35E3EA2}"/>
              </a:ext>
            </a:extLst>
          </p:cNvPr>
          <p:cNvGrpSpPr/>
          <p:nvPr/>
        </p:nvGrpSpPr>
        <p:grpSpPr>
          <a:xfrm>
            <a:off x="9682628" y="2291256"/>
            <a:ext cx="1726229" cy="2858132"/>
            <a:chOff x="4306386" y="1989289"/>
            <a:chExt cx="1726229" cy="2858132"/>
          </a:xfrm>
        </p:grpSpPr>
        <p:pic>
          <p:nvPicPr>
            <p:cNvPr id="48" name="Imagen 47">
              <a:extLst>
                <a:ext uri="{FF2B5EF4-FFF2-40B4-BE49-F238E27FC236}">
                  <a16:creationId xmlns="" xmlns:a16="http://schemas.microsoft.com/office/drawing/2014/main" id="{4782B9E6-D8D1-4D1E-8455-5D4183BB3C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6" t="5321" r="23751" b="8744"/>
            <a:stretch/>
          </p:blipFill>
          <p:spPr>
            <a:xfrm>
              <a:off x="4318459" y="3423630"/>
              <a:ext cx="1714156" cy="1423791"/>
            </a:xfrm>
            <a:prstGeom prst="rect">
              <a:avLst/>
            </a:prstGeom>
          </p:spPr>
        </p:pic>
        <p:pic>
          <p:nvPicPr>
            <p:cNvPr id="55" name="Imagen 54">
              <a:extLst>
                <a:ext uri="{FF2B5EF4-FFF2-40B4-BE49-F238E27FC236}">
                  <a16:creationId xmlns="" xmlns:a16="http://schemas.microsoft.com/office/drawing/2014/main" id="{A471AF7E-BB14-4B72-B912-EF3C7B1009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58" t="15713" r="19831" b="21456"/>
            <a:stretch/>
          </p:blipFill>
          <p:spPr>
            <a:xfrm>
              <a:off x="4306386" y="1989289"/>
              <a:ext cx="541158" cy="555483"/>
            </a:xfrm>
            <a:prstGeom prst="rect">
              <a:avLst/>
            </a:prstGeom>
          </p:spPr>
        </p:pic>
        <p:sp>
          <p:nvSpPr>
            <p:cNvPr id="56" name="CuadroTexto 55">
              <a:extLst>
                <a:ext uri="{FF2B5EF4-FFF2-40B4-BE49-F238E27FC236}">
                  <a16:creationId xmlns="" xmlns:a16="http://schemas.microsoft.com/office/drawing/2014/main" id="{2996DBD1-189C-498A-B987-A73387E19298}"/>
                </a:ext>
              </a:extLst>
            </p:cNvPr>
            <p:cNvSpPr txBox="1"/>
            <p:nvPr/>
          </p:nvSpPr>
          <p:spPr>
            <a:xfrm>
              <a:off x="4847544" y="2138585"/>
              <a:ext cx="1171283" cy="4616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96838" indent="-96838" algn="ctr"/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luz/oscuridad natural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CuadroTexto 56">
              <a:extLst>
                <a:ext uri="{FF2B5EF4-FFF2-40B4-BE49-F238E27FC236}">
                  <a16:creationId xmlns="" xmlns:a16="http://schemas.microsoft.com/office/drawing/2014/main" id="{A950CDA9-28FE-4F6F-B53A-4586BE9021BE}"/>
                </a:ext>
              </a:extLst>
            </p:cNvPr>
            <p:cNvSpPr txBox="1"/>
            <p:nvPr/>
          </p:nvSpPr>
          <p:spPr>
            <a:xfrm>
              <a:off x="4880422" y="2833110"/>
              <a:ext cx="970315" cy="2769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96838" indent="-96838" algn="ctr"/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ambiente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8" name="Imagen 57">
              <a:extLst>
                <a:ext uri="{FF2B5EF4-FFF2-40B4-BE49-F238E27FC236}">
                  <a16:creationId xmlns="" xmlns:a16="http://schemas.microsoft.com/office/drawing/2014/main" id="{A55B61E4-491F-4186-A4F1-265319300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459" y="2648444"/>
              <a:ext cx="590521" cy="590521"/>
            </a:xfrm>
            <a:prstGeom prst="rect">
              <a:avLst/>
            </a:prstGeom>
          </p:spPr>
        </p:pic>
      </p:grp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C5B9D8BC-F454-4EF9-8827-106490E08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537" y="2714535"/>
            <a:ext cx="3600105" cy="16549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B9D41D1D-CB02-47E2-9CC3-BC9EAE7014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7" t="11697" r="30728" b="12358"/>
          <a:stretch/>
        </p:blipFill>
        <p:spPr>
          <a:xfrm rot="17874262">
            <a:off x="3044547" y="2993115"/>
            <a:ext cx="1041656" cy="1032836"/>
          </a:xfrm>
          <a:prstGeom prst="rect">
            <a:avLst/>
          </a:prstGeom>
        </p:spPr>
      </p:pic>
      <p:sp>
        <p:nvSpPr>
          <p:cNvPr id="17" name="Flecha: a la derecha 16">
            <a:extLst>
              <a:ext uri="{FF2B5EF4-FFF2-40B4-BE49-F238E27FC236}">
                <a16:creationId xmlns="" xmlns:a16="http://schemas.microsoft.com/office/drawing/2014/main" id="{F29711BF-BB22-4E1F-937A-249670B0D9D0}"/>
              </a:ext>
            </a:extLst>
          </p:cNvPr>
          <p:cNvSpPr/>
          <p:nvPr/>
        </p:nvSpPr>
        <p:spPr>
          <a:xfrm>
            <a:off x="8623354" y="3354548"/>
            <a:ext cx="526614" cy="47768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EC"/>
          </a:p>
        </p:txBody>
      </p:sp>
      <p:pic>
        <p:nvPicPr>
          <p:cNvPr id="18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075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02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METODOLOGÍA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356145" y="280852"/>
            <a:ext cx="71793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Germinación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="" xmlns:a16="http://schemas.microsoft.com/office/drawing/2014/main" id="{79F66BF4-1E3C-4D2B-9BF9-7A4D14A64711}"/>
              </a:ext>
            </a:extLst>
          </p:cNvPr>
          <p:cNvSpPr txBox="1"/>
          <p:nvPr/>
        </p:nvSpPr>
        <p:spPr>
          <a:xfrm>
            <a:off x="598243" y="797735"/>
            <a:ext cx="58245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Aplicación de tratamiento de fotoperiodo</a:t>
            </a:r>
          </a:p>
        </p:txBody>
      </p:sp>
      <p:sp>
        <p:nvSpPr>
          <p:cNvPr id="34" name="Flecha: a la derecha 33">
            <a:extLst>
              <a:ext uri="{FF2B5EF4-FFF2-40B4-BE49-F238E27FC236}">
                <a16:creationId xmlns="" xmlns:a16="http://schemas.microsoft.com/office/drawing/2014/main" id="{13E71604-246B-4344-9203-0402830CEFB4}"/>
              </a:ext>
            </a:extLst>
          </p:cNvPr>
          <p:cNvSpPr/>
          <p:nvPr/>
        </p:nvSpPr>
        <p:spPr>
          <a:xfrm>
            <a:off x="3876092" y="3046934"/>
            <a:ext cx="526614" cy="47768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EC" dirty="0"/>
          </a:p>
        </p:txBody>
      </p:sp>
      <p:sp>
        <p:nvSpPr>
          <p:cNvPr id="44" name="TextBox 15">
            <a:extLst>
              <a:ext uri="{FF2B5EF4-FFF2-40B4-BE49-F238E27FC236}">
                <a16:creationId xmlns="" xmlns:a16="http://schemas.microsoft.com/office/drawing/2014/main" id="{C12E4870-D7E9-4320-BAFA-03AE02893E7E}"/>
              </a:ext>
            </a:extLst>
          </p:cNvPr>
          <p:cNvSpPr txBox="1"/>
          <p:nvPr/>
        </p:nvSpPr>
        <p:spPr>
          <a:xfrm>
            <a:off x="9571467" y="1329799"/>
            <a:ext cx="17124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Condiciones  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="" xmlns:a16="http://schemas.microsoft.com/office/drawing/2014/main" id="{8B6AB466-507F-4B8F-869D-5FF4EEFF43C8}"/>
              </a:ext>
            </a:extLst>
          </p:cNvPr>
          <p:cNvGrpSpPr/>
          <p:nvPr/>
        </p:nvGrpSpPr>
        <p:grpSpPr>
          <a:xfrm>
            <a:off x="9465552" y="1868934"/>
            <a:ext cx="1950560" cy="2359380"/>
            <a:chOff x="4429352" y="2423104"/>
            <a:chExt cx="1950560" cy="2359380"/>
          </a:xfrm>
        </p:grpSpPr>
        <p:pic>
          <p:nvPicPr>
            <p:cNvPr id="48" name="Imagen 47">
              <a:extLst>
                <a:ext uri="{FF2B5EF4-FFF2-40B4-BE49-F238E27FC236}">
                  <a16:creationId xmlns="" xmlns:a16="http://schemas.microsoft.com/office/drawing/2014/main" id="{4782B9E6-D8D1-4D1E-8455-5D4183BB3C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6" t="5321" r="23751" b="8744"/>
            <a:stretch/>
          </p:blipFill>
          <p:spPr>
            <a:xfrm>
              <a:off x="4429352" y="3162334"/>
              <a:ext cx="1950560" cy="1620150"/>
            </a:xfrm>
            <a:prstGeom prst="rect">
              <a:avLst/>
            </a:prstGeom>
          </p:spPr>
        </p:pic>
        <p:sp>
          <p:nvSpPr>
            <p:cNvPr id="57" name="CuadroTexto 56">
              <a:extLst>
                <a:ext uri="{FF2B5EF4-FFF2-40B4-BE49-F238E27FC236}">
                  <a16:creationId xmlns="" xmlns:a16="http://schemas.microsoft.com/office/drawing/2014/main" id="{A950CDA9-28FE-4F6F-B53A-4586BE9021BE}"/>
                </a:ext>
              </a:extLst>
            </p:cNvPr>
            <p:cNvSpPr txBox="1"/>
            <p:nvPr/>
          </p:nvSpPr>
          <p:spPr>
            <a:xfrm>
              <a:off x="5192876" y="2572968"/>
              <a:ext cx="870073" cy="2769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96838" indent="-96838" algn="ctr"/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ambiente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8" name="Imagen 57">
              <a:extLst>
                <a:ext uri="{FF2B5EF4-FFF2-40B4-BE49-F238E27FC236}">
                  <a16:creationId xmlns="" xmlns:a16="http://schemas.microsoft.com/office/drawing/2014/main" id="{A55B61E4-491F-4186-A4F1-265319300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5065" y="2423104"/>
              <a:ext cx="590521" cy="590521"/>
            </a:xfrm>
            <a:prstGeom prst="rect">
              <a:avLst/>
            </a:prstGeom>
          </p:spPr>
        </p:pic>
      </p:grpSp>
      <p:grpSp>
        <p:nvGrpSpPr>
          <p:cNvPr id="6" name="Grupo 5">
            <a:extLst>
              <a:ext uri="{FF2B5EF4-FFF2-40B4-BE49-F238E27FC236}">
                <a16:creationId xmlns="" xmlns:a16="http://schemas.microsoft.com/office/drawing/2014/main" id="{DB5B6BFF-C53F-44FB-9EDC-13F8756A82EB}"/>
              </a:ext>
            </a:extLst>
          </p:cNvPr>
          <p:cNvGrpSpPr/>
          <p:nvPr/>
        </p:nvGrpSpPr>
        <p:grpSpPr>
          <a:xfrm>
            <a:off x="4991377" y="1784404"/>
            <a:ext cx="2466302" cy="2484000"/>
            <a:chOff x="4441153" y="1346554"/>
            <a:chExt cx="2466302" cy="2484000"/>
          </a:xfrm>
        </p:grpSpPr>
        <p:pic>
          <p:nvPicPr>
            <p:cNvPr id="20" name="Imagen 19">
              <a:extLst>
                <a:ext uri="{FF2B5EF4-FFF2-40B4-BE49-F238E27FC236}">
                  <a16:creationId xmlns="" xmlns:a16="http://schemas.microsoft.com/office/drawing/2014/main" id="{ED15231B-24C6-422A-9B77-892C230EB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17" r="6918" b="43504"/>
            <a:stretch/>
          </p:blipFill>
          <p:spPr>
            <a:xfrm>
              <a:off x="4441153" y="1346554"/>
              <a:ext cx="2466302" cy="2484000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="" xmlns:a16="http://schemas.microsoft.com/office/drawing/2014/main" id="{0E88C985-13D1-4610-82D6-299F330DCDAF}"/>
                </a:ext>
              </a:extLst>
            </p:cNvPr>
            <p:cNvSpPr txBox="1"/>
            <p:nvPr/>
          </p:nvSpPr>
          <p:spPr>
            <a:xfrm>
              <a:off x="5547609" y="1671287"/>
              <a:ext cx="973697" cy="3077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96838" indent="-96838" algn="ctr"/>
              <a:r>
                <a:rPr lang="es-ES" sz="1400" dirty="0">
                  <a:latin typeface="Arial" panose="020B0604020202020204" pitchFamily="34" charset="0"/>
                  <a:cs typeface="Arial" panose="020B0604020202020204" pitchFamily="34" charset="0"/>
                </a:rPr>
                <a:t>oscuridad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="" xmlns:a16="http://schemas.microsoft.com/office/drawing/2014/main" id="{2747B7DE-4DD4-4833-9C59-8E16062C147C}"/>
              </a:ext>
            </a:extLst>
          </p:cNvPr>
          <p:cNvGrpSpPr/>
          <p:nvPr/>
        </p:nvGrpSpPr>
        <p:grpSpPr>
          <a:xfrm>
            <a:off x="695325" y="1809751"/>
            <a:ext cx="2303255" cy="2484000"/>
            <a:chOff x="345160" y="1255694"/>
            <a:chExt cx="2303255" cy="2484000"/>
          </a:xfrm>
        </p:grpSpPr>
        <p:pic>
          <p:nvPicPr>
            <p:cNvPr id="29" name="Imagen 28">
              <a:extLst>
                <a:ext uri="{FF2B5EF4-FFF2-40B4-BE49-F238E27FC236}">
                  <a16:creationId xmlns="" xmlns:a16="http://schemas.microsoft.com/office/drawing/2014/main" id="{8D97DD21-5A33-4D28-8000-A8FA5A2B82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330" b="43504"/>
            <a:stretch/>
          </p:blipFill>
          <p:spPr>
            <a:xfrm>
              <a:off x="345160" y="1255694"/>
              <a:ext cx="2303255" cy="2484000"/>
            </a:xfrm>
            <a:prstGeom prst="rect">
              <a:avLst/>
            </a:prstGeom>
          </p:spPr>
        </p:pic>
        <p:sp>
          <p:nvSpPr>
            <p:cNvPr id="56" name="CuadroTexto 55">
              <a:extLst>
                <a:ext uri="{FF2B5EF4-FFF2-40B4-BE49-F238E27FC236}">
                  <a16:creationId xmlns="" xmlns:a16="http://schemas.microsoft.com/office/drawing/2014/main" id="{2996DBD1-189C-498A-B987-A73387E19298}"/>
                </a:ext>
              </a:extLst>
            </p:cNvPr>
            <p:cNvSpPr txBox="1"/>
            <p:nvPr/>
          </p:nvSpPr>
          <p:spPr>
            <a:xfrm>
              <a:off x="1431130" y="1558577"/>
              <a:ext cx="1171283" cy="4616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96838" indent="-96838" algn="ctr"/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luz/oscuridad natural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D6B97754-AD52-46BE-BB34-DE1DEC2D8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750" y="4893673"/>
            <a:ext cx="4613469" cy="932729"/>
          </a:xfrm>
          <a:prstGeom prst="rect">
            <a:avLst/>
          </a:prstGeom>
        </p:spPr>
      </p:pic>
      <p:sp>
        <p:nvSpPr>
          <p:cNvPr id="21" name="Flecha: a la derecha 20">
            <a:extLst>
              <a:ext uri="{FF2B5EF4-FFF2-40B4-BE49-F238E27FC236}">
                <a16:creationId xmlns="" xmlns:a16="http://schemas.microsoft.com/office/drawing/2014/main" id="{11EBECEB-FBEB-4573-9BA0-65FE6B5229B2}"/>
              </a:ext>
            </a:extLst>
          </p:cNvPr>
          <p:cNvSpPr/>
          <p:nvPr/>
        </p:nvSpPr>
        <p:spPr>
          <a:xfrm>
            <a:off x="8298056" y="3037421"/>
            <a:ext cx="526614" cy="47768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EC" dirty="0"/>
          </a:p>
        </p:txBody>
      </p:sp>
      <p:pic>
        <p:nvPicPr>
          <p:cNvPr id="22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856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02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CONTENIDO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="" xmlns:a16="http://schemas.microsoft.com/office/drawing/2014/main" id="{29794AAA-9C98-436C-8F1C-C60C3D5BDE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0623023"/>
              </p:ext>
            </p:extLst>
          </p:nvPr>
        </p:nvGraphicFramePr>
        <p:xfrm>
          <a:off x="5242867" y="903631"/>
          <a:ext cx="6630751" cy="5254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3E67FC9-55E5-4C22-AA76-2B021463A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06" y="1022601"/>
            <a:ext cx="4338062" cy="499568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166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02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METODOLOGÍA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356145" y="280852"/>
            <a:ext cx="71793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Germinación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="" xmlns:a16="http://schemas.microsoft.com/office/drawing/2014/main" id="{79F66BF4-1E3C-4D2B-9BF9-7A4D14A64711}"/>
              </a:ext>
            </a:extLst>
          </p:cNvPr>
          <p:cNvSpPr txBox="1"/>
          <p:nvPr/>
        </p:nvSpPr>
        <p:spPr>
          <a:xfrm>
            <a:off x="598243" y="797735"/>
            <a:ext cx="58245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Aplicación de tratamientos de termoperiodo</a:t>
            </a:r>
          </a:p>
        </p:txBody>
      </p:sp>
      <p:sp>
        <p:nvSpPr>
          <p:cNvPr id="44" name="TextBox 15">
            <a:extLst>
              <a:ext uri="{FF2B5EF4-FFF2-40B4-BE49-F238E27FC236}">
                <a16:creationId xmlns="" xmlns:a16="http://schemas.microsoft.com/office/drawing/2014/main" id="{C12E4870-D7E9-4320-BAFA-03AE02893E7E}"/>
              </a:ext>
            </a:extLst>
          </p:cNvPr>
          <p:cNvSpPr txBox="1"/>
          <p:nvPr/>
        </p:nvSpPr>
        <p:spPr>
          <a:xfrm>
            <a:off x="8349488" y="4243598"/>
            <a:ext cx="17124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Condiciones  </a:t>
            </a:r>
          </a:p>
        </p:txBody>
      </p:sp>
      <p:pic>
        <p:nvPicPr>
          <p:cNvPr id="17" name="Picture 4" descr="Icono De Línea Negra Para Oscuridad, Noche Y Atardecer Ilustración del  Vector - Ilustración de anochecer, icono: 168768490">
            <a:extLst>
              <a:ext uri="{FF2B5EF4-FFF2-40B4-BE49-F238E27FC236}">
                <a16:creationId xmlns="" xmlns:a16="http://schemas.microsoft.com/office/drawing/2014/main" id="{84A924E4-F526-4020-B443-C71A43518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0" t="17280" r="24160" b="17480"/>
          <a:stretch/>
        </p:blipFill>
        <p:spPr bwMode="auto">
          <a:xfrm>
            <a:off x="8541215" y="4889889"/>
            <a:ext cx="326435" cy="38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4F7ECEF1-757F-4169-8398-721639832373}"/>
              </a:ext>
            </a:extLst>
          </p:cNvPr>
          <p:cNvSpPr txBox="1"/>
          <p:nvPr/>
        </p:nvSpPr>
        <p:spPr>
          <a:xfrm>
            <a:off x="8877257" y="4902457"/>
            <a:ext cx="973697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oscuridad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="" xmlns:a16="http://schemas.microsoft.com/office/drawing/2014/main" id="{E46F07C1-89FF-438E-98A1-573BFE9318C9}"/>
              </a:ext>
            </a:extLst>
          </p:cNvPr>
          <p:cNvGrpSpPr/>
          <p:nvPr/>
        </p:nvGrpSpPr>
        <p:grpSpPr>
          <a:xfrm>
            <a:off x="214283" y="1573120"/>
            <a:ext cx="3675889" cy="1875007"/>
            <a:chOff x="214283" y="1573120"/>
            <a:chExt cx="3675889" cy="1875007"/>
          </a:xfrm>
        </p:grpSpPr>
        <p:pic>
          <p:nvPicPr>
            <p:cNvPr id="4" name="Imagen 3">
              <a:extLst>
                <a:ext uri="{FF2B5EF4-FFF2-40B4-BE49-F238E27FC236}">
                  <a16:creationId xmlns="" xmlns:a16="http://schemas.microsoft.com/office/drawing/2014/main" id="{29256722-1E8F-42F7-A6F9-E0B826FDF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3" t="6101" r="1256" b="25092"/>
            <a:stretch/>
          </p:blipFill>
          <p:spPr>
            <a:xfrm>
              <a:off x="373296" y="1573120"/>
              <a:ext cx="3516876" cy="1875007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="" xmlns:a16="http://schemas.microsoft.com/office/drawing/2014/main" id="{5F1E56FB-11AD-40E1-A6C0-04313E0FA3F8}"/>
                </a:ext>
              </a:extLst>
            </p:cNvPr>
            <p:cNvSpPr txBox="1"/>
            <p:nvPr/>
          </p:nvSpPr>
          <p:spPr>
            <a:xfrm>
              <a:off x="606113" y="1725383"/>
              <a:ext cx="973697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96838" indent="-96838"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℃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Imagen 20">
              <a:extLst>
                <a:ext uri="{FF2B5EF4-FFF2-40B4-BE49-F238E27FC236}">
                  <a16:creationId xmlns="" xmlns:a16="http://schemas.microsoft.com/office/drawing/2014/main" id="{EE7523B9-6DBC-4233-B161-2081F9E4F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83" y="1598311"/>
              <a:ext cx="574795" cy="574795"/>
            </a:xfrm>
            <a:prstGeom prst="rect">
              <a:avLst/>
            </a:prstGeom>
          </p:spPr>
        </p:pic>
      </p:grpSp>
      <p:grpSp>
        <p:nvGrpSpPr>
          <p:cNvPr id="5" name="Grupo 4">
            <a:extLst>
              <a:ext uri="{FF2B5EF4-FFF2-40B4-BE49-F238E27FC236}">
                <a16:creationId xmlns="" xmlns:a16="http://schemas.microsoft.com/office/drawing/2014/main" id="{F60EEE15-32F9-42F6-B5D2-22E094BAFAD1}"/>
              </a:ext>
            </a:extLst>
          </p:cNvPr>
          <p:cNvGrpSpPr/>
          <p:nvPr/>
        </p:nvGrpSpPr>
        <p:grpSpPr>
          <a:xfrm>
            <a:off x="4722702" y="1391682"/>
            <a:ext cx="2953074" cy="2299908"/>
            <a:chOff x="4722702" y="1391682"/>
            <a:chExt cx="2953074" cy="2299908"/>
          </a:xfrm>
        </p:grpSpPr>
        <p:pic>
          <p:nvPicPr>
            <p:cNvPr id="6" name="Imagen 5">
              <a:extLst>
                <a:ext uri="{FF2B5EF4-FFF2-40B4-BE49-F238E27FC236}">
                  <a16:creationId xmlns="" xmlns:a16="http://schemas.microsoft.com/office/drawing/2014/main" id="{115DCCF1-E96D-431D-A06F-114536B5ED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61" t="6102" r="10651" b="8901"/>
            <a:stretch/>
          </p:blipFill>
          <p:spPr>
            <a:xfrm>
              <a:off x="5032262" y="1391682"/>
              <a:ext cx="2643514" cy="2299908"/>
            </a:xfrm>
            <a:prstGeom prst="rect">
              <a:avLst/>
            </a:prstGeom>
          </p:spPr>
        </p:pic>
        <p:sp>
          <p:nvSpPr>
            <p:cNvPr id="23" name="CuadroTexto 22">
              <a:extLst>
                <a:ext uri="{FF2B5EF4-FFF2-40B4-BE49-F238E27FC236}">
                  <a16:creationId xmlns="" xmlns:a16="http://schemas.microsoft.com/office/drawing/2014/main" id="{C4AA4341-4C38-4871-A4EC-D23398006FBB}"/>
                </a:ext>
              </a:extLst>
            </p:cNvPr>
            <p:cNvSpPr txBox="1"/>
            <p:nvPr/>
          </p:nvSpPr>
          <p:spPr>
            <a:xfrm>
              <a:off x="5122303" y="1742750"/>
              <a:ext cx="973697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96838" indent="-96838"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℃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Imagen 23">
              <a:extLst>
                <a:ext uri="{FF2B5EF4-FFF2-40B4-BE49-F238E27FC236}">
                  <a16:creationId xmlns="" xmlns:a16="http://schemas.microsoft.com/office/drawing/2014/main" id="{3BEDA65E-F457-45AB-A9FE-606C37439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702" y="1596431"/>
              <a:ext cx="574795" cy="574795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="" xmlns:a16="http://schemas.microsoft.com/office/drawing/2014/main" id="{7A68AA62-F37C-4B94-9161-F78B2AC7DDDE}"/>
              </a:ext>
            </a:extLst>
          </p:cNvPr>
          <p:cNvGrpSpPr/>
          <p:nvPr/>
        </p:nvGrpSpPr>
        <p:grpSpPr>
          <a:xfrm>
            <a:off x="8768295" y="1437573"/>
            <a:ext cx="3033123" cy="1985592"/>
            <a:chOff x="8768295" y="1437573"/>
            <a:chExt cx="3033123" cy="1985592"/>
          </a:xfrm>
        </p:grpSpPr>
        <p:pic>
          <p:nvPicPr>
            <p:cNvPr id="48" name="Imagen 47">
              <a:extLst>
                <a:ext uri="{FF2B5EF4-FFF2-40B4-BE49-F238E27FC236}">
                  <a16:creationId xmlns="" xmlns:a16="http://schemas.microsoft.com/office/drawing/2014/main" id="{4782B9E6-D8D1-4D1E-8455-5D4183BB3C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6" t="5321" r="23751" b="8744"/>
            <a:stretch/>
          </p:blipFill>
          <p:spPr>
            <a:xfrm>
              <a:off x="10321938" y="2194298"/>
              <a:ext cx="1479480" cy="1228867"/>
            </a:xfrm>
            <a:prstGeom prst="rect">
              <a:avLst/>
            </a:prstGeom>
          </p:spPr>
        </p:pic>
        <p:sp>
          <p:nvSpPr>
            <p:cNvPr id="57" name="CuadroTexto 56">
              <a:extLst>
                <a:ext uri="{FF2B5EF4-FFF2-40B4-BE49-F238E27FC236}">
                  <a16:creationId xmlns="" xmlns:a16="http://schemas.microsoft.com/office/drawing/2014/main" id="{A950CDA9-28FE-4F6F-B53A-4586BE9021BE}"/>
                </a:ext>
              </a:extLst>
            </p:cNvPr>
            <p:cNvSpPr txBox="1"/>
            <p:nvPr/>
          </p:nvSpPr>
          <p:spPr>
            <a:xfrm>
              <a:off x="10538453" y="1767176"/>
              <a:ext cx="970315" cy="2769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96838" indent="-96838" algn="ctr"/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ambiente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8" name="Imagen 57">
              <a:extLst>
                <a:ext uri="{FF2B5EF4-FFF2-40B4-BE49-F238E27FC236}">
                  <a16:creationId xmlns="" xmlns:a16="http://schemas.microsoft.com/office/drawing/2014/main" id="{A55B61E4-491F-4186-A4F1-265319300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9949" y="1583230"/>
              <a:ext cx="590521" cy="590521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="" xmlns:a16="http://schemas.microsoft.com/office/drawing/2014/main" id="{318FB855-FA7F-4D56-8DF5-DAEB7699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75" t="29642" r="20830" b="2490"/>
            <a:stretch/>
          </p:blipFill>
          <p:spPr>
            <a:xfrm>
              <a:off x="8768295" y="2419308"/>
              <a:ext cx="1355261" cy="974819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="" xmlns:a16="http://schemas.microsoft.com/office/drawing/2014/main" id="{EE4AF722-B116-4564-BEAA-62FC2F49CC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38" t="32289" r="20105" b="3138"/>
            <a:stretch/>
          </p:blipFill>
          <p:spPr>
            <a:xfrm>
              <a:off x="8843370" y="1437573"/>
              <a:ext cx="1280186" cy="914173"/>
            </a:xfrm>
            <a:prstGeom prst="rect">
              <a:avLst/>
            </a:prstGeom>
          </p:spPr>
        </p:pic>
      </p:grpSp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EB4344BA-A2C3-4560-A611-601341BF12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8304" y="4346748"/>
            <a:ext cx="3871594" cy="1463258"/>
          </a:xfrm>
          <a:prstGeom prst="rect">
            <a:avLst/>
          </a:prstGeom>
        </p:spPr>
      </p:pic>
      <p:pic>
        <p:nvPicPr>
          <p:cNvPr id="25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028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02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METODOLOGÍA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51601" y="279108"/>
            <a:ext cx="71793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Análisis estadístico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="" xmlns:a16="http://schemas.microsoft.com/office/drawing/2014/main" id="{79F66BF4-1E3C-4D2B-9BF9-7A4D14A64711}"/>
              </a:ext>
            </a:extLst>
          </p:cNvPr>
          <p:cNvSpPr txBox="1"/>
          <p:nvPr/>
        </p:nvSpPr>
        <p:spPr>
          <a:xfrm>
            <a:off x="251601" y="2419694"/>
            <a:ext cx="27224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Diseño experimental</a:t>
            </a:r>
          </a:p>
        </p:txBody>
      </p:sp>
      <p:sp>
        <p:nvSpPr>
          <p:cNvPr id="44" name="TextBox 15">
            <a:extLst>
              <a:ext uri="{FF2B5EF4-FFF2-40B4-BE49-F238E27FC236}">
                <a16:creationId xmlns="" xmlns:a16="http://schemas.microsoft.com/office/drawing/2014/main" id="{C12E4870-D7E9-4320-BAFA-03AE02893E7E}"/>
              </a:ext>
            </a:extLst>
          </p:cNvPr>
          <p:cNvSpPr txBox="1"/>
          <p:nvPr/>
        </p:nvSpPr>
        <p:spPr>
          <a:xfrm>
            <a:off x="8718078" y="2445071"/>
            <a:ext cx="27224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Software estadístico 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4F7ECEF1-757F-4169-8398-721639832373}"/>
              </a:ext>
            </a:extLst>
          </p:cNvPr>
          <p:cNvSpPr txBox="1"/>
          <p:nvPr/>
        </p:nvSpPr>
        <p:spPr>
          <a:xfrm>
            <a:off x="10514218" y="3841564"/>
            <a:ext cx="135595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versión 4.1.1.</a:t>
            </a:r>
          </a:p>
        </p:txBody>
      </p:sp>
      <p:pic>
        <p:nvPicPr>
          <p:cNvPr id="22" name="Picture 4" descr="Instalación de R y Rstudio - Dateando">
            <a:extLst>
              <a:ext uri="{FF2B5EF4-FFF2-40B4-BE49-F238E27FC236}">
                <a16:creationId xmlns="" xmlns:a16="http://schemas.microsoft.com/office/drawing/2014/main" id="{9F5A1344-D1BD-426A-92CB-32BB7E676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237" y="3178627"/>
            <a:ext cx="2616092" cy="82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upo 64">
            <a:extLst>
              <a:ext uri="{FF2B5EF4-FFF2-40B4-BE49-F238E27FC236}">
                <a16:creationId xmlns="" xmlns:a16="http://schemas.microsoft.com/office/drawing/2014/main" id="{445C4C75-9420-43CA-87EA-125F67956DF2}"/>
              </a:ext>
            </a:extLst>
          </p:cNvPr>
          <p:cNvGrpSpPr/>
          <p:nvPr/>
        </p:nvGrpSpPr>
        <p:grpSpPr>
          <a:xfrm>
            <a:off x="3543078" y="2102742"/>
            <a:ext cx="4416948" cy="3123848"/>
            <a:chOff x="620153" y="1664667"/>
            <a:chExt cx="4416948" cy="3123848"/>
          </a:xfrm>
        </p:grpSpPr>
        <p:sp>
          <p:nvSpPr>
            <p:cNvPr id="45" name="CuadroTexto 44">
              <a:extLst>
                <a:ext uri="{FF2B5EF4-FFF2-40B4-BE49-F238E27FC236}">
                  <a16:creationId xmlns="" xmlns:a16="http://schemas.microsoft.com/office/drawing/2014/main" id="{DAA827BD-E4DA-49C7-ACBA-415D05432DDD}"/>
                </a:ext>
              </a:extLst>
            </p:cNvPr>
            <p:cNvSpPr txBox="1"/>
            <p:nvPr/>
          </p:nvSpPr>
          <p:spPr>
            <a:xfrm>
              <a:off x="2125758" y="1664667"/>
              <a:ext cx="1592919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96838" indent="-96838"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Shapiro - Wilk</a:t>
              </a: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="" xmlns:a16="http://schemas.microsoft.com/office/drawing/2014/main" id="{CC5D4EBB-2FA8-433E-8D5E-8374A681DADF}"/>
                </a:ext>
              </a:extLst>
            </p:cNvPr>
            <p:cNvSpPr txBox="1"/>
            <p:nvPr/>
          </p:nvSpPr>
          <p:spPr>
            <a:xfrm>
              <a:off x="1009129" y="3083716"/>
              <a:ext cx="1592919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96838" indent="-96838"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ANOVA</a:t>
              </a:r>
            </a:p>
          </p:txBody>
        </p:sp>
        <p:cxnSp>
          <p:nvCxnSpPr>
            <p:cNvPr id="47" name="Conector recto de flecha 46">
              <a:extLst>
                <a:ext uri="{FF2B5EF4-FFF2-40B4-BE49-F238E27FC236}">
                  <a16:creationId xmlns="" xmlns:a16="http://schemas.microsoft.com/office/drawing/2014/main" id="{BA3FE36C-DEB6-4548-9905-03FEE4ED22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86067" y="2086590"/>
              <a:ext cx="852345" cy="894803"/>
            </a:xfrm>
            <a:prstGeom prst="straightConnector1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uadroTexto 48">
              <a:extLst>
                <a:ext uri="{FF2B5EF4-FFF2-40B4-BE49-F238E27FC236}">
                  <a16:creationId xmlns="" xmlns:a16="http://schemas.microsoft.com/office/drawing/2014/main" id="{13F465BD-E08B-434B-88C0-4702FEB8D158}"/>
                </a:ext>
              </a:extLst>
            </p:cNvPr>
            <p:cNvSpPr txBox="1"/>
            <p:nvPr/>
          </p:nvSpPr>
          <p:spPr>
            <a:xfrm>
              <a:off x="620153" y="2357779"/>
              <a:ext cx="1592919" cy="2769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96838" indent="-96838"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Distribución normal</a:t>
              </a:r>
            </a:p>
          </p:txBody>
        </p:sp>
        <p:cxnSp>
          <p:nvCxnSpPr>
            <p:cNvPr id="51" name="Conector recto de flecha 50">
              <a:extLst>
                <a:ext uri="{FF2B5EF4-FFF2-40B4-BE49-F238E27FC236}">
                  <a16:creationId xmlns="" xmlns:a16="http://schemas.microsoft.com/office/drawing/2014/main" id="{0B5D4718-F301-4DE0-91B8-EEB4876DB332}"/>
                </a:ext>
              </a:extLst>
            </p:cNvPr>
            <p:cNvCxnSpPr>
              <a:cxnSpLocks/>
            </p:cNvCxnSpPr>
            <p:nvPr/>
          </p:nvCxnSpPr>
          <p:spPr>
            <a:xfrm>
              <a:off x="3020433" y="2086590"/>
              <a:ext cx="795192" cy="959805"/>
            </a:xfrm>
            <a:prstGeom prst="straightConnector1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uadroTexto 53">
              <a:extLst>
                <a:ext uri="{FF2B5EF4-FFF2-40B4-BE49-F238E27FC236}">
                  <a16:creationId xmlns="" xmlns:a16="http://schemas.microsoft.com/office/drawing/2014/main" id="{A4B618F1-3D3A-4BDD-A83C-135D42171E09}"/>
                </a:ext>
              </a:extLst>
            </p:cNvPr>
            <p:cNvSpPr txBox="1"/>
            <p:nvPr/>
          </p:nvSpPr>
          <p:spPr>
            <a:xfrm>
              <a:off x="2955269" y="3102445"/>
              <a:ext cx="1592919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96838" indent="-96838"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Kruskal Wallis</a:t>
              </a:r>
            </a:p>
          </p:txBody>
        </p:sp>
        <p:sp>
          <p:nvSpPr>
            <p:cNvPr id="56" name="CuadroTexto 55">
              <a:extLst>
                <a:ext uri="{FF2B5EF4-FFF2-40B4-BE49-F238E27FC236}">
                  <a16:creationId xmlns="" xmlns:a16="http://schemas.microsoft.com/office/drawing/2014/main" id="{F0204048-5F66-462F-8AE1-2A4216E5D316}"/>
                </a:ext>
              </a:extLst>
            </p:cNvPr>
            <p:cNvSpPr txBox="1"/>
            <p:nvPr/>
          </p:nvSpPr>
          <p:spPr>
            <a:xfrm>
              <a:off x="3444182" y="2257856"/>
              <a:ext cx="1592919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96838" indent="-96838"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No / Distribución normal</a:t>
              </a:r>
            </a:p>
          </p:txBody>
        </p:sp>
        <p:sp>
          <p:nvSpPr>
            <p:cNvPr id="61" name="CuadroTexto 60">
              <a:extLst>
                <a:ext uri="{FF2B5EF4-FFF2-40B4-BE49-F238E27FC236}">
                  <a16:creationId xmlns="" xmlns:a16="http://schemas.microsoft.com/office/drawing/2014/main" id="{C3CBC99F-71DB-45C9-BB21-61E523B84A39}"/>
                </a:ext>
              </a:extLst>
            </p:cNvPr>
            <p:cNvSpPr txBox="1"/>
            <p:nvPr/>
          </p:nvSpPr>
          <p:spPr>
            <a:xfrm>
              <a:off x="2020928" y="4449961"/>
              <a:ext cx="1697749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96838" indent="-96838"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Test de Duncan</a:t>
              </a:r>
            </a:p>
          </p:txBody>
        </p:sp>
        <p:cxnSp>
          <p:nvCxnSpPr>
            <p:cNvPr id="63" name="Conector recto de flecha 62">
              <a:extLst>
                <a:ext uri="{FF2B5EF4-FFF2-40B4-BE49-F238E27FC236}">
                  <a16:creationId xmlns="" xmlns:a16="http://schemas.microsoft.com/office/drawing/2014/main" id="{3A4ECA27-8DFB-44AE-B791-DBB446207C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80350" y="3471789"/>
              <a:ext cx="852345" cy="922122"/>
            </a:xfrm>
            <a:prstGeom prst="straightConnector1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cto de flecha 63">
              <a:extLst>
                <a:ext uri="{FF2B5EF4-FFF2-40B4-BE49-F238E27FC236}">
                  <a16:creationId xmlns="" xmlns:a16="http://schemas.microsoft.com/office/drawing/2014/main" id="{588A95C0-0728-4E41-BD41-2D31077989A4}"/>
                </a:ext>
              </a:extLst>
            </p:cNvPr>
            <p:cNvCxnSpPr>
              <a:cxnSpLocks/>
            </p:cNvCxnSpPr>
            <p:nvPr/>
          </p:nvCxnSpPr>
          <p:spPr>
            <a:xfrm>
              <a:off x="1874574" y="3464802"/>
              <a:ext cx="788973" cy="930920"/>
            </a:xfrm>
            <a:prstGeom prst="straightConnector1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CuadroTexto 67">
            <a:extLst>
              <a:ext uri="{FF2B5EF4-FFF2-40B4-BE49-F238E27FC236}">
                <a16:creationId xmlns="" xmlns:a16="http://schemas.microsoft.com/office/drawing/2014/main" id="{FF34763D-A8C5-488D-8A5A-71880C946BE3}"/>
              </a:ext>
            </a:extLst>
          </p:cNvPr>
          <p:cNvSpPr txBox="1"/>
          <p:nvPr/>
        </p:nvSpPr>
        <p:spPr>
          <a:xfrm>
            <a:off x="687809" y="3255743"/>
            <a:ext cx="171779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Completamente al Azar (DCA)</a:t>
            </a:r>
          </a:p>
        </p:txBody>
      </p:sp>
      <p:sp>
        <p:nvSpPr>
          <p:cNvPr id="69" name="TextBox 15">
            <a:extLst>
              <a:ext uri="{FF2B5EF4-FFF2-40B4-BE49-F238E27FC236}">
                <a16:creationId xmlns="" xmlns:a16="http://schemas.microsoft.com/office/drawing/2014/main" id="{148C1659-AD77-45E2-87D7-CB31FABB80AB}"/>
              </a:ext>
            </a:extLst>
          </p:cNvPr>
          <p:cNvSpPr txBox="1"/>
          <p:nvPr/>
        </p:nvSpPr>
        <p:spPr>
          <a:xfrm>
            <a:off x="4569880" y="1597106"/>
            <a:ext cx="25754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Análisis inferencial</a:t>
            </a:r>
          </a:p>
        </p:txBody>
      </p:sp>
      <p:pic>
        <p:nvPicPr>
          <p:cNvPr id="21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273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08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56994" y="489791"/>
            <a:ext cx="6727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Caracterización morfológica del fruto-semilla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="" xmlns:a16="http://schemas.microsoft.com/office/drawing/2014/main" id="{57EE6AED-824F-48A6-BF61-05426720E0DD}"/>
              </a:ext>
            </a:extLst>
          </p:cNvPr>
          <p:cNvSpPr txBox="1"/>
          <p:nvPr/>
        </p:nvSpPr>
        <p:spPr>
          <a:xfrm>
            <a:off x="484872" y="1062358"/>
            <a:ext cx="1687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Clasificación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="" xmlns:a16="http://schemas.microsoft.com/office/drawing/2014/main" id="{A3C4A891-9998-456A-8824-A79D569E03F8}"/>
              </a:ext>
            </a:extLst>
          </p:cNvPr>
          <p:cNvGrpSpPr/>
          <p:nvPr/>
        </p:nvGrpSpPr>
        <p:grpSpPr>
          <a:xfrm>
            <a:off x="4262388" y="1570208"/>
            <a:ext cx="3801600" cy="2716821"/>
            <a:chOff x="5844465" y="970476"/>
            <a:chExt cx="3426739" cy="2191346"/>
          </a:xfrm>
        </p:grpSpPr>
        <p:grpSp>
          <p:nvGrpSpPr>
            <p:cNvPr id="19" name="Grupo 18">
              <a:extLst>
                <a:ext uri="{FF2B5EF4-FFF2-40B4-BE49-F238E27FC236}">
                  <a16:creationId xmlns="" xmlns:a16="http://schemas.microsoft.com/office/drawing/2014/main" id="{1C88A53A-0309-4895-BA4E-AB92CB4053A6}"/>
                </a:ext>
              </a:extLst>
            </p:cNvPr>
            <p:cNvGrpSpPr/>
            <p:nvPr/>
          </p:nvGrpSpPr>
          <p:grpSpPr>
            <a:xfrm>
              <a:off x="5951246" y="1270839"/>
              <a:ext cx="3319958" cy="1358361"/>
              <a:chOff x="0" y="0"/>
              <a:chExt cx="4353280" cy="1799590"/>
            </a:xfrm>
          </p:grpSpPr>
          <p:pic>
            <p:nvPicPr>
              <p:cNvPr id="20" name="Imagen 19">
                <a:extLst>
                  <a:ext uri="{FF2B5EF4-FFF2-40B4-BE49-F238E27FC236}">
                    <a16:creationId xmlns="" xmlns:a16="http://schemas.microsoft.com/office/drawing/2014/main" id="{583535F7-9AE7-4876-9A5A-A8271BB81C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31" t="5689" r="29209" b="1662"/>
              <a:stretch/>
            </p:blipFill>
            <p:spPr bwMode="auto">
              <a:xfrm>
                <a:off x="2232837" y="0"/>
                <a:ext cx="1962785" cy="179959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1" name="Imagen 20">
                <a:extLst>
                  <a:ext uri="{FF2B5EF4-FFF2-40B4-BE49-F238E27FC236}">
                    <a16:creationId xmlns="" xmlns:a16="http://schemas.microsoft.com/office/drawing/2014/main" id="{F2FA0620-4ED0-4D2B-BE8D-69DE7C80DB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2" r="12288"/>
              <a:stretch/>
            </p:blipFill>
            <p:spPr bwMode="auto">
              <a:xfrm>
                <a:off x="0" y="0"/>
                <a:ext cx="2233930" cy="179959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2" name="Cuadro de texto 32">
                <a:extLst>
                  <a:ext uri="{FF2B5EF4-FFF2-40B4-BE49-F238E27FC236}">
                    <a16:creationId xmlns="" xmlns:a16="http://schemas.microsoft.com/office/drawing/2014/main" id="{47BBF8AC-44CF-4CA0-9F5B-1469307DC492}"/>
                  </a:ext>
                </a:extLst>
              </p:cNvPr>
              <p:cNvSpPr txBox="1"/>
              <p:nvPr/>
            </p:nvSpPr>
            <p:spPr>
              <a:xfrm>
                <a:off x="3859966" y="1304336"/>
                <a:ext cx="493314" cy="29527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s-419" sz="1200" b="1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</a:t>
                </a:r>
                <a:endParaRPr lang="es-EC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Cuadro de texto 36">
                <a:extLst>
                  <a:ext uri="{FF2B5EF4-FFF2-40B4-BE49-F238E27FC236}">
                    <a16:creationId xmlns="" xmlns:a16="http://schemas.microsoft.com/office/drawing/2014/main" id="{E3927D7E-0C8B-438F-B941-E86BB523BDF4}"/>
                  </a:ext>
                </a:extLst>
              </p:cNvPr>
              <p:cNvSpPr txBox="1"/>
              <p:nvPr/>
            </p:nvSpPr>
            <p:spPr>
              <a:xfrm>
                <a:off x="1890643" y="1304336"/>
                <a:ext cx="493314" cy="452747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s-419" sz="1200" b="1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</a:t>
                </a:r>
                <a:endParaRPr lang="es-EC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6" name="CuadroTexto 35">
              <a:extLst>
                <a:ext uri="{FF2B5EF4-FFF2-40B4-BE49-F238E27FC236}">
                  <a16:creationId xmlns="" xmlns:a16="http://schemas.microsoft.com/office/drawing/2014/main" id="{EC352BAD-B582-4897-8CAE-9B5A24E21A71}"/>
                </a:ext>
              </a:extLst>
            </p:cNvPr>
            <p:cNvSpPr txBox="1"/>
            <p:nvPr/>
          </p:nvSpPr>
          <p:spPr>
            <a:xfrm>
              <a:off x="5855950" y="970476"/>
              <a:ext cx="34152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i="1" dirty="0"/>
                <a:t>Fruto-semilla de </a:t>
              </a:r>
              <a:r>
                <a:rPr lang="es-ES" sz="1400" i="1" u="sng" dirty="0"/>
                <a:t>Valeriana</a:t>
              </a:r>
              <a:r>
                <a:rPr lang="es-ES" sz="1400" i="1" dirty="0"/>
                <a:t> </a:t>
              </a:r>
              <a:r>
                <a:rPr lang="es-ES" sz="1400" i="1" u="sng" dirty="0"/>
                <a:t>microphylla</a:t>
              </a:r>
              <a:endParaRPr lang="es-EC" sz="1400" i="1" dirty="0"/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="" xmlns:a16="http://schemas.microsoft.com/office/drawing/2014/main" id="{B665A0B9-302A-456D-A889-66C673930DEB}"/>
                </a:ext>
              </a:extLst>
            </p:cNvPr>
            <p:cNvSpPr txBox="1"/>
            <p:nvPr/>
          </p:nvSpPr>
          <p:spPr>
            <a:xfrm>
              <a:off x="5844465" y="2638602"/>
              <a:ext cx="33201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i="1" dirty="0"/>
                <a:t>Nota. </a:t>
              </a:r>
              <a:r>
                <a:rPr lang="es-ES" sz="1400" dirty="0"/>
                <a:t>a) Vista superior (vilano), b) Vista lateral</a:t>
              </a:r>
              <a:endParaRPr lang="es-EC" sz="1400" i="1" dirty="0"/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="" xmlns:a16="http://schemas.microsoft.com/office/drawing/2014/main" id="{B9BCC52E-A944-4737-B110-F39A4621AA16}"/>
              </a:ext>
            </a:extLst>
          </p:cNvPr>
          <p:cNvGrpSpPr/>
          <p:nvPr/>
        </p:nvGrpSpPr>
        <p:grpSpPr>
          <a:xfrm>
            <a:off x="226806" y="1570203"/>
            <a:ext cx="3802442" cy="2716827"/>
            <a:chOff x="5855949" y="2924858"/>
            <a:chExt cx="3411809" cy="2181577"/>
          </a:xfrm>
        </p:grpSpPr>
        <p:grpSp>
          <p:nvGrpSpPr>
            <p:cNvPr id="24" name="Grupo 23">
              <a:extLst>
                <a:ext uri="{FF2B5EF4-FFF2-40B4-BE49-F238E27FC236}">
                  <a16:creationId xmlns="" xmlns:a16="http://schemas.microsoft.com/office/drawing/2014/main" id="{8DF6C86D-1009-4A2F-81BE-C73F5D14B888}"/>
                </a:ext>
              </a:extLst>
            </p:cNvPr>
            <p:cNvGrpSpPr/>
            <p:nvPr/>
          </p:nvGrpSpPr>
          <p:grpSpPr>
            <a:xfrm>
              <a:off x="5948558" y="3221010"/>
              <a:ext cx="3319200" cy="1357200"/>
              <a:chOff x="0" y="0"/>
              <a:chExt cx="4242922" cy="1850389"/>
            </a:xfrm>
          </p:grpSpPr>
          <p:pic>
            <p:nvPicPr>
              <p:cNvPr id="25" name="Imagen 24">
                <a:extLst>
                  <a:ext uri="{FF2B5EF4-FFF2-40B4-BE49-F238E27FC236}">
                    <a16:creationId xmlns="" xmlns:a16="http://schemas.microsoft.com/office/drawing/2014/main" id="{6B223FDA-619E-4A5C-9A20-27DBE6CD04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629" r="29443" b="3212"/>
              <a:stretch/>
            </p:blipFill>
            <p:spPr bwMode="auto">
              <a:xfrm>
                <a:off x="2038504" y="0"/>
                <a:ext cx="2101850" cy="1850389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26" name="Grupo 25">
                <a:extLst>
                  <a:ext uri="{FF2B5EF4-FFF2-40B4-BE49-F238E27FC236}">
                    <a16:creationId xmlns="" xmlns:a16="http://schemas.microsoft.com/office/drawing/2014/main" id="{CF257511-B571-4E17-AD9B-7E72B6E66534}"/>
                  </a:ext>
                </a:extLst>
              </p:cNvPr>
              <p:cNvGrpSpPr/>
              <p:nvPr/>
            </p:nvGrpSpPr>
            <p:grpSpPr>
              <a:xfrm>
                <a:off x="0" y="0"/>
                <a:ext cx="4242922" cy="1850065"/>
                <a:chOff x="0" y="0"/>
                <a:chExt cx="4546182" cy="2066925"/>
              </a:xfrm>
            </p:grpSpPr>
            <p:pic>
              <p:nvPicPr>
                <p:cNvPr id="28" name="Imagen 27">
                  <a:extLst>
                    <a:ext uri="{FF2B5EF4-FFF2-40B4-BE49-F238E27FC236}">
                      <a16:creationId xmlns="" xmlns:a16="http://schemas.microsoft.com/office/drawing/2014/main" id="{F3E3AFD6-A3DB-4855-835E-80C8D9349D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9569"/>
                <a:stretch/>
              </p:blipFill>
              <p:spPr bwMode="auto">
                <a:xfrm>
                  <a:off x="0" y="0"/>
                  <a:ext cx="2183765" cy="2066925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29" name="Cuadro de texto 38">
                  <a:extLst>
                    <a:ext uri="{FF2B5EF4-FFF2-40B4-BE49-F238E27FC236}">
                      <a16:creationId xmlns="" xmlns:a16="http://schemas.microsoft.com/office/drawing/2014/main" id="{D360D3EB-278E-4DA5-B2F8-4F7342E4D0F3}"/>
                    </a:ext>
                  </a:extLst>
                </p:cNvPr>
                <p:cNvSpPr txBox="1"/>
                <p:nvPr/>
              </p:nvSpPr>
              <p:spPr>
                <a:xfrm>
                  <a:off x="4074068" y="1424190"/>
                  <a:ext cx="472114" cy="35213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200000"/>
                    </a:lnSpc>
                    <a:spcAft>
                      <a:spcPts val="800"/>
                    </a:spcAft>
                  </a:pPr>
                  <a:r>
                    <a:rPr lang="es-419" sz="1200" b="1" dirty="0">
                      <a:solidFill>
                        <a:srgbClr val="FFFFFF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b)</a:t>
                  </a:r>
                  <a:endParaRPr lang="es-EC" sz="1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7" name="Cuadro de texto 42">
                <a:extLst>
                  <a:ext uri="{FF2B5EF4-FFF2-40B4-BE49-F238E27FC236}">
                    <a16:creationId xmlns="" xmlns:a16="http://schemas.microsoft.com/office/drawing/2014/main" id="{C1B5A263-E9EF-4D4A-902A-5D1672D3CC2F}"/>
                  </a:ext>
                </a:extLst>
              </p:cNvPr>
              <p:cNvSpPr txBox="1"/>
              <p:nvPr/>
            </p:nvSpPr>
            <p:spPr>
              <a:xfrm>
                <a:off x="1671715" y="1309745"/>
                <a:ext cx="457979" cy="33074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s-419" sz="1200" b="1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</a:t>
                </a:r>
                <a:endParaRPr lang="es-EC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9" name="CuadroTexto 38">
              <a:extLst>
                <a:ext uri="{FF2B5EF4-FFF2-40B4-BE49-F238E27FC236}">
                  <a16:creationId xmlns="" xmlns:a16="http://schemas.microsoft.com/office/drawing/2014/main" id="{7512DBF5-DCE2-47F9-B353-6A70B5130D1C}"/>
                </a:ext>
              </a:extLst>
            </p:cNvPr>
            <p:cNvSpPr txBox="1"/>
            <p:nvPr/>
          </p:nvSpPr>
          <p:spPr>
            <a:xfrm>
              <a:off x="5855949" y="2924858"/>
              <a:ext cx="33201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i="1" dirty="0"/>
                <a:t>Fruto-semilla de </a:t>
              </a:r>
              <a:r>
                <a:rPr lang="es-ES" sz="1400" i="1" u="sng" dirty="0"/>
                <a:t>Valeriana</a:t>
              </a:r>
              <a:r>
                <a:rPr lang="es-ES" sz="1400" i="1" dirty="0"/>
                <a:t> </a:t>
              </a:r>
              <a:r>
                <a:rPr lang="es-ES" sz="1400" i="1" u="sng" dirty="0"/>
                <a:t>adscendens</a:t>
              </a:r>
              <a:endParaRPr lang="es-EC" sz="1400" i="1" dirty="0"/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="" xmlns:a16="http://schemas.microsoft.com/office/drawing/2014/main" id="{9AFB4A3B-64EF-4B5E-84A1-975A65B2698D}"/>
                </a:ext>
              </a:extLst>
            </p:cNvPr>
            <p:cNvSpPr txBox="1"/>
            <p:nvPr/>
          </p:nvSpPr>
          <p:spPr>
            <a:xfrm>
              <a:off x="5855950" y="4583215"/>
              <a:ext cx="33201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i="1" dirty="0"/>
                <a:t>Nota. </a:t>
              </a:r>
              <a:r>
                <a:rPr lang="es-ES" sz="1400" dirty="0"/>
                <a:t>a) Vista superior (vilano), b) Vista lateral</a:t>
              </a:r>
              <a:endParaRPr lang="es-EC" sz="1400" i="1" dirty="0"/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="" xmlns:a16="http://schemas.microsoft.com/office/drawing/2014/main" id="{945146C5-66FE-4B1C-B23B-B95209E92D6D}"/>
              </a:ext>
            </a:extLst>
          </p:cNvPr>
          <p:cNvGrpSpPr/>
          <p:nvPr/>
        </p:nvGrpSpPr>
        <p:grpSpPr>
          <a:xfrm>
            <a:off x="8166049" y="1570199"/>
            <a:ext cx="3801600" cy="2718000"/>
            <a:chOff x="8913723" y="1252162"/>
            <a:chExt cx="3410151" cy="2194292"/>
          </a:xfrm>
        </p:grpSpPr>
        <p:grpSp>
          <p:nvGrpSpPr>
            <p:cNvPr id="30" name="Grupo 29">
              <a:extLst>
                <a:ext uri="{FF2B5EF4-FFF2-40B4-BE49-F238E27FC236}">
                  <a16:creationId xmlns="" xmlns:a16="http://schemas.microsoft.com/office/drawing/2014/main" id="{E374A828-6C58-4027-AF07-FA916A73D1D5}"/>
                </a:ext>
              </a:extLst>
            </p:cNvPr>
            <p:cNvGrpSpPr/>
            <p:nvPr/>
          </p:nvGrpSpPr>
          <p:grpSpPr>
            <a:xfrm>
              <a:off x="9004674" y="1553298"/>
              <a:ext cx="3319200" cy="1357200"/>
              <a:chOff x="0" y="0"/>
              <a:chExt cx="4443954" cy="1850390"/>
            </a:xfrm>
          </p:grpSpPr>
          <p:grpSp>
            <p:nvGrpSpPr>
              <p:cNvPr id="31" name="Grupo 30">
                <a:extLst>
                  <a:ext uri="{FF2B5EF4-FFF2-40B4-BE49-F238E27FC236}">
                    <a16:creationId xmlns="" xmlns:a16="http://schemas.microsoft.com/office/drawing/2014/main" id="{DA450A7C-3446-409C-98AA-1483E5716B88}"/>
                  </a:ext>
                </a:extLst>
              </p:cNvPr>
              <p:cNvGrpSpPr/>
              <p:nvPr/>
            </p:nvGrpSpPr>
            <p:grpSpPr>
              <a:xfrm>
                <a:off x="0" y="0"/>
                <a:ext cx="2074656" cy="1848663"/>
                <a:chOff x="0" y="0"/>
                <a:chExt cx="1869950" cy="1675130"/>
              </a:xfrm>
            </p:grpSpPr>
            <p:pic>
              <p:nvPicPr>
                <p:cNvPr id="34" name="Imagen 33">
                  <a:extLst>
                    <a:ext uri="{FF2B5EF4-FFF2-40B4-BE49-F238E27FC236}">
                      <a16:creationId xmlns="" xmlns:a16="http://schemas.microsoft.com/office/drawing/2014/main" id="{EECF14FD-EB7F-427E-92FB-2A6B8F46AB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50" r="25415"/>
                <a:stretch/>
              </p:blipFill>
              <p:spPr bwMode="auto">
                <a:xfrm>
                  <a:off x="0" y="0"/>
                  <a:ext cx="1804670" cy="1675130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35" name="Cuadro de texto 44">
                  <a:extLst>
                    <a:ext uri="{FF2B5EF4-FFF2-40B4-BE49-F238E27FC236}">
                      <a16:creationId xmlns="" xmlns:a16="http://schemas.microsoft.com/office/drawing/2014/main" id="{20C317AC-1B1E-468D-99E0-5436690CDF12}"/>
                    </a:ext>
                  </a:extLst>
                </p:cNvPr>
                <p:cNvSpPr txBox="1"/>
                <p:nvPr/>
              </p:nvSpPr>
              <p:spPr>
                <a:xfrm>
                  <a:off x="1442997" y="1226423"/>
                  <a:ext cx="426953" cy="308016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200000"/>
                    </a:lnSpc>
                    <a:spcAft>
                      <a:spcPts val="800"/>
                    </a:spcAft>
                  </a:pPr>
                  <a:r>
                    <a:rPr lang="es-419" sz="1200" b="1" dirty="0">
                      <a:solidFill>
                        <a:srgbClr val="FFFFFF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a)</a:t>
                  </a:r>
                  <a:endParaRPr lang="es-EC" sz="1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32" name="Imagen 31">
                <a:extLst>
                  <a:ext uri="{FF2B5EF4-FFF2-40B4-BE49-F238E27FC236}">
                    <a16:creationId xmlns="" xmlns:a16="http://schemas.microsoft.com/office/drawing/2014/main" id="{2C8470A5-0714-49EF-BB62-AEF634248F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863" r="22791"/>
              <a:stretch/>
            </p:blipFill>
            <p:spPr bwMode="auto">
              <a:xfrm>
                <a:off x="1995334" y="0"/>
                <a:ext cx="2326005" cy="185039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3" name="Cuadro de texto 47">
                <a:extLst>
                  <a:ext uri="{FF2B5EF4-FFF2-40B4-BE49-F238E27FC236}">
                    <a16:creationId xmlns="" xmlns:a16="http://schemas.microsoft.com/office/drawing/2014/main" id="{E3A9E46D-EBC2-4616-B2D2-D6142833D9F9}"/>
                  </a:ext>
                </a:extLst>
              </p:cNvPr>
              <p:cNvSpPr txBox="1"/>
              <p:nvPr/>
            </p:nvSpPr>
            <p:spPr>
              <a:xfrm>
                <a:off x="3954282" y="1357075"/>
                <a:ext cx="489672" cy="33632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s-419" sz="1200" b="1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</a:t>
                </a:r>
                <a:endParaRPr lang="es-EC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CuadroTexto 40">
              <a:extLst>
                <a:ext uri="{FF2B5EF4-FFF2-40B4-BE49-F238E27FC236}">
                  <a16:creationId xmlns="" xmlns:a16="http://schemas.microsoft.com/office/drawing/2014/main" id="{95AE63BD-6643-463A-9D1B-604AD11DEA2D}"/>
                </a:ext>
              </a:extLst>
            </p:cNvPr>
            <p:cNvSpPr txBox="1"/>
            <p:nvPr/>
          </p:nvSpPr>
          <p:spPr>
            <a:xfrm>
              <a:off x="8913723" y="1252162"/>
              <a:ext cx="33185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i="1" dirty="0"/>
                <a:t>Fruto-semilla de </a:t>
              </a:r>
              <a:r>
                <a:rPr lang="es-ES" sz="1400" i="1" u="sng" dirty="0"/>
                <a:t>Valeriana</a:t>
              </a:r>
              <a:r>
                <a:rPr lang="es-ES" sz="1400" i="1" dirty="0"/>
                <a:t> </a:t>
              </a:r>
              <a:r>
                <a:rPr lang="es-ES" sz="1400" i="1" u="sng" dirty="0"/>
                <a:t>laurifolia</a:t>
              </a:r>
              <a:endParaRPr lang="es-EC" sz="1400" i="1" dirty="0"/>
            </a:p>
          </p:txBody>
        </p:sp>
        <p:sp>
          <p:nvSpPr>
            <p:cNvPr id="42" name="CuadroTexto 41">
              <a:extLst>
                <a:ext uri="{FF2B5EF4-FFF2-40B4-BE49-F238E27FC236}">
                  <a16:creationId xmlns="" xmlns:a16="http://schemas.microsoft.com/office/drawing/2014/main" id="{019B1889-3C5E-45EA-9868-04ED82CC25B3}"/>
                </a:ext>
              </a:extLst>
            </p:cNvPr>
            <p:cNvSpPr txBox="1"/>
            <p:nvPr/>
          </p:nvSpPr>
          <p:spPr>
            <a:xfrm>
              <a:off x="8925121" y="2923234"/>
              <a:ext cx="33201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i="1" dirty="0"/>
                <a:t>Nota. </a:t>
              </a:r>
              <a:r>
                <a:rPr lang="es-ES" sz="1400" dirty="0"/>
                <a:t>a) Vista superior (vilano), b) Vista lateral</a:t>
              </a:r>
              <a:endParaRPr lang="es-EC" sz="1400" i="1" dirty="0"/>
            </a:p>
          </p:txBody>
        </p:sp>
      </p:grpSp>
      <p:sp>
        <p:nvSpPr>
          <p:cNvPr id="45" name="CuadroTexto 44">
            <a:extLst>
              <a:ext uri="{FF2B5EF4-FFF2-40B4-BE49-F238E27FC236}">
                <a16:creationId xmlns="" xmlns:a16="http://schemas.microsoft.com/office/drawing/2014/main" id="{9446F343-A996-40AD-9835-2C6741D863DA}"/>
              </a:ext>
            </a:extLst>
          </p:cNvPr>
          <p:cNvSpPr txBox="1"/>
          <p:nvPr/>
        </p:nvSpPr>
        <p:spPr>
          <a:xfrm>
            <a:off x="1072601" y="4291877"/>
            <a:ext cx="190039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Kutschker, (2008)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="" xmlns:a16="http://schemas.microsoft.com/office/drawing/2014/main" id="{A76F3A1F-DF44-4FB6-953E-1A582666F1FB}"/>
              </a:ext>
            </a:extLst>
          </p:cNvPr>
          <p:cNvSpPr txBox="1"/>
          <p:nvPr/>
        </p:nvSpPr>
        <p:spPr>
          <a:xfrm>
            <a:off x="378791" y="4881084"/>
            <a:ext cx="3227562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Grupo III (fruto con presencia de cáliz desarrollado en papus plumoso y glabro en toda la superficie)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="" xmlns:a16="http://schemas.microsoft.com/office/drawing/2014/main" id="{E6FC71EC-B901-45AB-8CDE-39E8AE25BAE2}"/>
              </a:ext>
            </a:extLst>
          </p:cNvPr>
          <p:cNvSpPr txBox="1"/>
          <p:nvPr/>
        </p:nvSpPr>
        <p:spPr>
          <a:xfrm>
            <a:off x="6502463" y="4892959"/>
            <a:ext cx="3241963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Grupo IV (fruto con cáliz desarrollado en papus y superficie pubescente o hirsuta en una o ambas caras)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Conector recto 47">
            <a:extLst>
              <a:ext uri="{FF2B5EF4-FFF2-40B4-BE49-F238E27FC236}">
                <a16:creationId xmlns="" xmlns:a16="http://schemas.microsoft.com/office/drawing/2014/main" id="{38B1D4F1-73E2-4E83-BEE6-7DD47737C7F4}"/>
              </a:ext>
            </a:extLst>
          </p:cNvPr>
          <p:cNvCxnSpPr>
            <a:cxnSpLocks/>
          </p:cNvCxnSpPr>
          <p:nvPr/>
        </p:nvCxnSpPr>
        <p:spPr>
          <a:xfrm>
            <a:off x="6092042" y="4114463"/>
            <a:ext cx="1033153" cy="733662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>
            <a:extLst>
              <a:ext uri="{FF2B5EF4-FFF2-40B4-BE49-F238E27FC236}">
                <a16:creationId xmlns="" xmlns:a16="http://schemas.microsoft.com/office/drawing/2014/main" id="{FB11FB33-CE1B-4D5C-B282-45B5608EB6F0}"/>
              </a:ext>
            </a:extLst>
          </p:cNvPr>
          <p:cNvCxnSpPr>
            <a:cxnSpLocks/>
          </p:cNvCxnSpPr>
          <p:nvPr/>
        </p:nvCxnSpPr>
        <p:spPr>
          <a:xfrm flipV="1">
            <a:off x="9084623" y="4073236"/>
            <a:ext cx="1306286" cy="795647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="" xmlns:a16="http://schemas.microsoft.com/office/drawing/2014/main" id="{EB8B7C10-490D-4D1A-BB31-BB7748EA1F46}"/>
              </a:ext>
            </a:extLst>
          </p:cNvPr>
          <p:cNvCxnSpPr>
            <a:cxnSpLocks/>
          </p:cNvCxnSpPr>
          <p:nvPr/>
        </p:nvCxnSpPr>
        <p:spPr>
          <a:xfrm>
            <a:off x="2013836" y="4016610"/>
            <a:ext cx="0" cy="243624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="" xmlns:a16="http://schemas.microsoft.com/office/drawing/2014/main" id="{2818A216-9769-43B6-A4F1-F697DD582729}"/>
              </a:ext>
            </a:extLst>
          </p:cNvPr>
          <p:cNvCxnSpPr>
            <a:cxnSpLocks/>
          </p:cNvCxnSpPr>
          <p:nvPr/>
        </p:nvCxnSpPr>
        <p:spPr>
          <a:xfrm>
            <a:off x="2013836" y="4604501"/>
            <a:ext cx="0" cy="243624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4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08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56994" y="489791"/>
            <a:ext cx="6727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Caracterización morfológica del fruto-semilla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="" xmlns:a16="http://schemas.microsoft.com/office/drawing/2014/main" id="{FE40032C-6E57-47D1-9D49-282413F03D60}"/>
              </a:ext>
            </a:extLst>
          </p:cNvPr>
          <p:cNvSpPr txBox="1"/>
          <p:nvPr/>
        </p:nvSpPr>
        <p:spPr>
          <a:xfrm>
            <a:off x="7433671" y="1404131"/>
            <a:ext cx="1594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Dispersión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8695DA0-7BC0-43CF-AB86-B9F0AECCB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28" y="1964004"/>
            <a:ext cx="5761887" cy="360181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AF738478-6735-461B-94EB-60EB8FBDEE4E}"/>
              </a:ext>
            </a:extLst>
          </p:cNvPr>
          <p:cNvSpPr txBox="1"/>
          <p:nvPr/>
        </p:nvSpPr>
        <p:spPr>
          <a:xfrm>
            <a:off x="609536" y="1385700"/>
            <a:ext cx="5956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/>
              <a:t>Datos obtenidos en el análisis morfológico mediante estereomicroscopía</a:t>
            </a:r>
            <a:endParaRPr lang="es-EC" sz="1600" i="1" dirty="0"/>
          </a:p>
        </p:txBody>
      </p:sp>
      <p:sp>
        <p:nvSpPr>
          <p:cNvPr id="43" name="CuadroTexto 42">
            <a:extLst>
              <a:ext uri="{FF2B5EF4-FFF2-40B4-BE49-F238E27FC236}">
                <a16:creationId xmlns="" xmlns:a16="http://schemas.microsoft.com/office/drawing/2014/main" id="{8B278CF2-A9D8-4CE2-981A-B26CC54E8B5F}"/>
              </a:ext>
            </a:extLst>
          </p:cNvPr>
          <p:cNvSpPr txBox="1"/>
          <p:nvPr/>
        </p:nvSpPr>
        <p:spPr>
          <a:xfrm>
            <a:off x="7544332" y="4871675"/>
            <a:ext cx="1313229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Anemocoria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="" xmlns:a16="http://schemas.microsoft.com/office/drawing/2014/main" id="{F74785FF-A10B-4ABE-9AF7-131276A5FE1D}"/>
              </a:ext>
            </a:extLst>
          </p:cNvPr>
          <p:cNvSpPr txBox="1"/>
          <p:nvPr/>
        </p:nvSpPr>
        <p:spPr>
          <a:xfrm>
            <a:off x="9680019" y="4871675"/>
            <a:ext cx="117128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Longincua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="" xmlns:a16="http://schemas.microsoft.com/office/drawing/2014/main" id="{84A74BAE-D8F5-4F8A-AF2E-7E160E1B4DD2}"/>
              </a:ext>
            </a:extLst>
          </p:cNvPr>
          <p:cNvSpPr txBox="1"/>
          <p:nvPr/>
        </p:nvSpPr>
        <p:spPr>
          <a:xfrm>
            <a:off x="336055" y="6477389"/>
            <a:ext cx="16657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(Troiani et al., 2017)</a:t>
            </a:r>
            <a:endParaRPr lang="es-EC" sz="1200" dirty="0"/>
          </a:p>
        </p:txBody>
      </p:sp>
      <p:pic>
        <p:nvPicPr>
          <p:cNvPr id="57" name="Imagen 56">
            <a:extLst>
              <a:ext uri="{FF2B5EF4-FFF2-40B4-BE49-F238E27FC236}">
                <a16:creationId xmlns="" xmlns:a16="http://schemas.microsoft.com/office/drawing/2014/main" id="{EF4DCD43-99EB-41EA-9984-CCADF977DD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8" r="13153" b="9426"/>
          <a:stretch/>
        </p:blipFill>
        <p:spPr>
          <a:xfrm>
            <a:off x="7433671" y="1964004"/>
            <a:ext cx="4107010" cy="2445397"/>
          </a:xfrm>
          <a:prstGeom prst="rect">
            <a:avLst/>
          </a:prstGeom>
        </p:spPr>
      </p:pic>
      <p:pic>
        <p:nvPicPr>
          <p:cNvPr id="11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151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08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23939" y="489787"/>
            <a:ext cx="6727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Desinfección de semillas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AF738478-6735-461B-94EB-60EB8FBDEE4E}"/>
              </a:ext>
            </a:extLst>
          </p:cNvPr>
          <p:cNvSpPr txBox="1"/>
          <p:nvPr/>
        </p:nvSpPr>
        <p:spPr>
          <a:xfrm>
            <a:off x="5163156" y="1938153"/>
            <a:ext cx="6895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/>
              <a:t>Valores obtenidos en las pruebas estadísticas para los tratamientos de desinfección</a:t>
            </a:r>
            <a:endParaRPr lang="es-EC" sz="1400" i="1" dirty="0"/>
          </a:p>
        </p:txBody>
      </p:sp>
      <p:sp>
        <p:nvSpPr>
          <p:cNvPr id="49" name="CuadroTexto 48">
            <a:extLst>
              <a:ext uri="{FF2B5EF4-FFF2-40B4-BE49-F238E27FC236}">
                <a16:creationId xmlns="" xmlns:a16="http://schemas.microsoft.com/office/drawing/2014/main" id="{E8DDF6DE-C52F-45B4-9546-F5ABFD5A7366}"/>
              </a:ext>
            </a:extLst>
          </p:cNvPr>
          <p:cNvSpPr txBox="1"/>
          <p:nvPr/>
        </p:nvSpPr>
        <p:spPr>
          <a:xfrm>
            <a:off x="5177927" y="4383914"/>
            <a:ext cx="68056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/>
              <a:t>Nota. </a:t>
            </a:r>
            <a:r>
              <a:rPr lang="es-ES" sz="1400" dirty="0"/>
              <a:t>Kruskal-Wallis (</a:t>
            </a:r>
            <a:r>
              <a:rPr lang="es-ES" sz="1400" i="1" dirty="0"/>
              <a:t>V. microphylla y V. laurifolia</a:t>
            </a:r>
            <a:r>
              <a:rPr lang="es-ES" sz="1400" dirty="0"/>
              <a:t>), ANOVA (</a:t>
            </a:r>
            <a:r>
              <a:rPr lang="es-ES" sz="1400" i="1" dirty="0"/>
              <a:t>V. adscendens</a:t>
            </a:r>
            <a:r>
              <a:rPr lang="es-ES" sz="1400" dirty="0"/>
              <a:t>)</a:t>
            </a:r>
            <a:r>
              <a:rPr lang="es-ES" sz="1400" i="1" dirty="0"/>
              <a:t> </a:t>
            </a:r>
            <a:r>
              <a:rPr lang="es-ES" sz="1400" dirty="0"/>
              <a:t>y test de Duncan. TB0: Control sin NaClO, TB1: 1% de NaClO y remojo por 5 min, TB2: 2% de NaClO y remojo por 5 min, TB3: 1% de NaClO y remojo por 10 min, TB4: 2% de NaClO y remojo por 10 min</a:t>
            </a:r>
            <a:endParaRPr lang="es-EC" sz="1400" dirty="0"/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655761BC-BF9B-4E24-B2AD-AFB85AE62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995" y="2365283"/>
            <a:ext cx="6663193" cy="1887234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DE89C36B-DC48-46D9-BEFC-F31CE3895B80}"/>
              </a:ext>
            </a:extLst>
          </p:cNvPr>
          <p:cNvSpPr/>
          <p:nvPr/>
        </p:nvSpPr>
        <p:spPr>
          <a:xfrm>
            <a:off x="8521448" y="2940683"/>
            <a:ext cx="1532763" cy="39675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1" name="Rectángulo 50">
            <a:extLst>
              <a:ext uri="{FF2B5EF4-FFF2-40B4-BE49-F238E27FC236}">
                <a16:creationId xmlns="" xmlns:a16="http://schemas.microsoft.com/office/drawing/2014/main" id="{4B21309E-5529-487C-BD86-3EAE1AC9DF69}"/>
              </a:ext>
            </a:extLst>
          </p:cNvPr>
          <p:cNvSpPr/>
          <p:nvPr/>
        </p:nvSpPr>
        <p:spPr>
          <a:xfrm>
            <a:off x="9371903" y="3376742"/>
            <a:ext cx="740363" cy="39675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3" name="Rectángulo 52">
            <a:extLst>
              <a:ext uri="{FF2B5EF4-FFF2-40B4-BE49-F238E27FC236}">
                <a16:creationId xmlns="" xmlns:a16="http://schemas.microsoft.com/office/drawing/2014/main" id="{FC4EC55C-4382-444D-A84A-B30CBA98F192}"/>
              </a:ext>
            </a:extLst>
          </p:cNvPr>
          <p:cNvSpPr/>
          <p:nvPr/>
        </p:nvSpPr>
        <p:spPr>
          <a:xfrm>
            <a:off x="10236584" y="3800588"/>
            <a:ext cx="1532763" cy="39675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4" name="CuadroTexto 53">
            <a:extLst>
              <a:ext uri="{FF2B5EF4-FFF2-40B4-BE49-F238E27FC236}">
                <a16:creationId xmlns="" xmlns:a16="http://schemas.microsoft.com/office/drawing/2014/main" id="{573F78E2-A37F-4287-B7B0-F4D180CC8018}"/>
              </a:ext>
            </a:extLst>
          </p:cNvPr>
          <p:cNvSpPr txBox="1"/>
          <p:nvPr/>
        </p:nvSpPr>
        <p:spPr>
          <a:xfrm>
            <a:off x="770872" y="1960182"/>
            <a:ext cx="97369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24.5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℃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Imagen 54">
            <a:extLst>
              <a:ext uri="{FF2B5EF4-FFF2-40B4-BE49-F238E27FC236}">
                <a16:creationId xmlns="" xmlns:a16="http://schemas.microsoft.com/office/drawing/2014/main" id="{497FE859-59BE-4E57-93F1-70E8D7505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7" y="1858157"/>
            <a:ext cx="574795" cy="574795"/>
          </a:xfrm>
          <a:prstGeom prst="rect">
            <a:avLst/>
          </a:prstGeom>
        </p:spPr>
      </p:pic>
      <p:sp>
        <p:nvSpPr>
          <p:cNvPr id="56" name="CuadroTexto 55">
            <a:extLst>
              <a:ext uri="{FF2B5EF4-FFF2-40B4-BE49-F238E27FC236}">
                <a16:creationId xmlns="" xmlns:a16="http://schemas.microsoft.com/office/drawing/2014/main" id="{A8E0AD72-2C31-49C0-8451-F39CC35107B1}"/>
              </a:ext>
            </a:extLst>
          </p:cNvPr>
          <p:cNvSpPr txBox="1"/>
          <p:nvPr/>
        </p:nvSpPr>
        <p:spPr>
          <a:xfrm>
            <a:off x="2060220" y="1955957"/>
            <a:ext cx="97369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14.6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℃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5">
            <a:extLst>
              <a:ext uri="{FF2B5EF4-FFF2-40B4-BE49-F238E27FC236}">
                <a16:creationId xmlns="" xmlns:a16="http://schemas.microsoft.com/office/drawing/2014/main" id="{79D6399E-3637-40B1-9A4E-29D2E1081548}"/>
              </a:ext>
            </a:extLst>
          </p:cNvPr>
          <p:cNvSpPr txBox="1"/>
          <p:nvPr/>
        </p:nvSpPr>
        <p:spPr>
          <a:xfrm>
            <a:off x="239232" y="1490081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Temperatura ambiente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="" xmlns:a16="http://schemas.microsoft.com/office/drawing/2014/main" id="{6FE22041-D82C-436F-8955-45142FDD4EC1}"/>
              </a:ext>
            </a:extLst>
          </p:cNvPr>
          <p:cNvSpPr txBox="1"/>
          <p:nvPr/>
        </p:nvSpPr>
        <p:spPr>
          <a:xfrm>
            <a:off x="5189533" y="1491454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Análisis inferencial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86C8D9AB-4EAE-4CE9-B24F-AF415EEDD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12" y="2593879"/>
            <a:ext cx="4349326" cy="266085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5CFE5B9D-9A7E-41F3-9418-50476F036F6C}"/>
              </a:ext>
            </a:extLst>
          </p:cNvPr>
          <p:cNvSpPr txBox="1"/>
          <p:nvPr/>
        </p:nvSpPr>
        <p:spPr>
          <a:xfrm>
            <a:off x="336055" y="6477389"/>
            <a:ext cx="26978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(Cárdenas-Burgos et al., 2019)</a:t>
            </a:r>
            <a:endParaRPr lang="es-EC" sz="1200" dirty="0"/>
          </a:p>
        </p:txBody>
      </p:sp>
      <p:pic>
        <p:nvPicPr>
          <p:cNvPr id="18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637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1" grpId="0" animBg="1"/>
      <p:bldP spid="5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08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23939" y="489791"/>
            <a:ext cx="6727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Desinfección de semillas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AF738478-6735-461B-94EB-60EB8FBDEE4E}"/>
              </a:ext>
            </a:extLst>
          </p:cNvPr>
          <p:cNvSpPr txBox="1"/>
          <p:nvPr/>
        </p:nvSpPr>
        <p:spPr>
          <a:xfrm>
            <a:off x="439972" y="1528816"/>
            <a:ext cx="51896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Porcentaje de semillas no contaminadas y germinadas con respecto a los tratamientos de desinfección en </a:t>
            </a:r>
            <a:r>
              <a:rPr lang="es-ES" sz="14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Valeriana</a:t>
            </a:r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14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microphylla</a:t>
            </a:r>
            <a:endParaRPr lang="es-EC" sz="1100" i="1" dirty="0"/>
          </a:p>
        </p:txBody>
      </p:sp>
      <p:sp>
        <p:nvSpPr>
          <p:cNvPr id="28" name="CuadroTexto 27">
            <a:extLst>
              <a:ext uri="{FF2B5EF4-FFF2-40B4-BE49-F238E27FC236}">
                <a16:creationId xmlns="" xmlns:a16="http://schemas.microsoft.com/office/drawing/2014/main" id="{40CCA151-215A-460A-B244-1FC715798AB6}"/>
              </a:ext>
            </a:extLst>
          </p:cNvPr>
          <p:cNvSpPr txBox="1"/>
          <p:nvPr/>
        </p:nvSpPr>
        <p:spPr>
          <a:xfrm>
            <a:off x="6518315" y="1555084"/>
            <a:ext cx="5132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Porcentaje de semillas no contaminadas y germinadas con respecto a los tratamientos de desinfección en </a:t>
            </a:r>
            <a:r>
              <a:rPr lang="es-ES" sz="14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Valeriana</a:t>
            </a:r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1400" i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adscendens</a:t>
            </a:r>
            <a:endParaRPr lang="es-EC" sz="1100" i="1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409112A-9D0C-4795-8CD8-505CCECE8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33" y="2365279"/>
            <a:ext cx="5190053" cy="3390835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="" xmlns:a16="http://schemas.microsoft.com/office/drawing/2014/main" id="{49C056E4-98A4-4EC3-95B9-984103E99B3E}"/>
              </a:ext>
            </a:extLst>
          </p:cNvPr>
          <p:cNvGrpSpPr/>
          <p:nvPr/>
        </p:nvGrpSpPr>
        <p:grpSpPr>
          <a:xfrm>
            <a:off x="1517528" y="2476115"/>
            <a:ext cx="1137537" cy="2721570"/>
            <a:chOff x="1065835" y="1987758"/>
            <a:chExt cx="828179" cy="1920340"/>
          </a:xfrm>
        </p:grpSpPr>
        <p:sp>
          <p:nvSpPr>
            <p:cNvPr id="32" name="Rectángulo 31">
              <a:extLst>
                <a:ext uri="{FF2B5EF4-FFF2-40B4-BE49-F238E27FC236}">
                  <a16:creationId xmlns="" xmlns:a16="http://schemas.microsoft.com/office/drawing/2014/main" id="{1B0C103D-B8E7-41D7-AAF6-ED0721474062}"/>
                </a:ext>
              </a:extLst>
            </p:cNvPr>
            <p:cNvSpPr/>
            <p:nvPr/>
          </p:nvSpPr>
          <p:spPr>
            <a:xfrm rot="19067547">
              <a:off x="1065835" y="3697172"/>
              <a:ext cx="650907" cy="210926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7" name="Rectángulo 36">
              <a:extLst>
                <a:ext uri="{FF2B5EF4-FFF2-40B4-BE49-F238E27FC236}">
                  <a16:creationId xmlns="" xmlns:a16="http://schemas.microsoft.com/office/drawing/2014/main" id="{E7D069DA-A21B-4146-A2CF-40282CCC5AF6}"/>
                </a:ext>
              </a:extLst>
            </p:cNvPr>
            <p:cNvSpPr/>
            <p:nvPr/>
          </p:nvSpPr>
          <p:spPr>
            <a:xfrm>
              <a:off x="1290425" y="1987758"/>
              <a:ext cx="448529" cy="185174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100" dirty="0">
                  <a:solidFill>
                    <a:schemeClr val="tx1"/>
                  </a:solidFill>
                </a:rPr>
                <a:t>100 %</a:t>
              </a:r>
              <a:endParaRPr lang="es-EC" sz="1100" dirty="0">
                <a:solidFill>
                  <a:schemeClr val="tx1"/>
                </a:solidFill>
              </a:endParaRPr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="" xmlns:a16="http://schemas.microsoft.com/office/drawing/2014/main" id="{AC80EE9A-CCC0-4069-9044-0D5F8703FD6A}"/>
                </a:ext>
              </a:extLst>
            </p:cNvPr>
            <p:cNvSpPr/>
            <p:nvPr/>
          </p:nvSpPr>
          <p:spPr>
            <a:xfrm>
              <a:off x="1515955" y="3031056"/>
              <a:ext cx="378059" cy="185174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100" dirty="0">
                  <a:solidFill>
                    <a:schemeClr val="tx1"/>
                  </a:solidFill>
                </a:rPr>
                <a:t>21 %</a:t>
              </a:r>
              <a:endParaRPr lang="es-EC" sz="11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A51B0603-1FAA-4DDB-82FF-30F4A17EA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383" y="2405993"/>
            <a:ext cx="5132153" cy="3339103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="" xmlns:a16="http://schemas.microsoft.com/office/drawing/2014/main" id="{7C7D1657-CA61-4028-AD33-DADC23008F61}"/>
              </a:ext>
            </a:extLst>
          </p:cNvPr>
          <p:cNvGrpSpPr/>
          <p:nvPr/>
        </p:nvGrpSpPr>
        <p:grpSpPr>
          <a:xfrm>
            <a:off x="8217842" y="2502267"/>
            <a:ext cx="1111792" cy="2616993"/>
            <a:chOff x="5415851" y="1995452"/>
            <a:chExt cx="926986" cy="1872854"/>
          </a:xfrm>
        </p:grpSpPr>
        <p:sp>
          <p:nvSpPr>
            <p:cNvPr id="33" name="Rectángulo 32">
              <a:extLst>
                <a:ext uri="{FF2B5EF4-FFF2-40B4-BE49-F238E27FC236}">
                  <a16:creationId xmlns="" xmlns:a16="http://schemas.microsoft.com/office/drawing/2014/main" id="{7BE50CFF-95DC-4EB9-B16D-4F5890DF6901}"/>
                </a:ext>
              </a:extLst>
            </p:cNvPr>
            <p:cNvSpPr/>
            <p:nvPr/>
          </p:nvSpPr>
          <p:spPr>
            <a:xfrm rot="19067547">
              <a:off x="5415851" y="3657380"/>
              <a:ext cx="700054" cy="210926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="" xmlns:a16="http://schemas.microsoft.com/office/drawing/2014/main" id="{731EB4E1-CE7F-4EFA-A808-EB1E5AB39D42}"/>
                </a:ext>
              </a:extLst>
            </p:cNvPr>
            <p:cNvSpPr/>
            <p:nvPr/>
          </p:nvSpPr>
          <p:spPr>
            <a:xfrm>
              <a:off x="5688744" y="1995452"/>
              <a:ext cx="428137" cy="184863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100" dirty="0">
                  <a:solidFill>
                    <a:schemeClr val="tx1"/>
                  </a:solidFill>
                </a:rPr>
                <a:t>99 %</a:t>
              </a:r>
              <a:endParaRPr lang="es-EC" sz="11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ángulo 39">
              <a:extLst>
                <a:ext uri="{FF2B5EF4-FFF2-40B4-BE49-F238E27FC236}">
                  <a16:creationId xmlns="" xmlns:a16="http://schemas.microsoft.com/office/drawing/2014/main" id="{22478006-7DDF-41A8-9406-1FB56F57CC65}"/>
                </a:ext>
              </a:extLst>
            </p:cNvPr>
            <p:cNvSpPr/>
            <p:nvPr/>
          </p:nvSpPr>
          <p:spPr>
            <a:xfrm>
              <a:off x="5894308" y="2321951"/>
              <a:ext cx="448529" cy="185174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100" dirty="0">
                  <a:solidFill>
                    <a:schemeClr val="tx1"/>
                  </a:solidFill>
                </a:rPr>
                <a:t>73 %</a:t>
              </a:r>
              <a:endParaRPr lang="es-EC" sz="1100" dirty="0">
                <a:solidFill>
                  <a:schemeClr val="tx1"/>
                </a:solidFill>
              </a:endParaRPr>
            </a:p>
          </p:txBody>
        </p:sp>
      </p:grpSp>
      <p:sp>
        <p:nvSpPr>
          <p:cNvPr id="59" name="TextBox 15">
            <a:extLst>
              <a:ext uri="{FF2B5EF4-FFF2-40B4-BE49-F238E27FC236}">
                <a16:creationId xmlns="" xmlns:a16="http://schemas.microsoft.com/office/drawing/2014/main" id="{DFEFA46A-BD56-4110-93D7-880925B29352}"/>
              </a:ext>
            </a:extLst>
          </p:cNvPr>
          <p:cNvSpPr txBox="1"/>
          <p:nvPr/>
        </p:nvSpPr>
        <p:spPr>
          <a:xfrm>
            <a:off x="445897" y="1061626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Análisis exploratorio</a:t>
            </a:r>
          </a:p>
        </p:txBody>
      </p:sp>
      <p:pic>
        <p:nvPicPr>
          <p:cNvPr id="17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369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08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23939" y="489791"/>
            <a:ext cx="6727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Desinfección de semillas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="" xmlns:a16="http://schemas.microsoft.com/office/drawing/2014/main" id="{FE4824B8-0BA4-4436-A9FF-F8874E1AEBE4}"/>
              </a:ext>
            </a:extLst>
          </p:cNvPr>
          <p:cNvSpPr txBox="1"/>
          <p:nvPr/>
        </p:nvSpPr>
        <p:spPr>
          <a:xfrm>
            <a:off x="791364" y="1527447"/>
            <a:ext cx="5637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Porcentaje de semillas no contaminadas y germinadas con respecto a los tratamientos de desinfección en </a:t>
            </a:r>
            <a:r>
              <a:rPr lang="es-ES" sz="14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Valeriana</a:t>
            </a:r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14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laurifolia</a:t>
            </a:r>
            <a:endParaRPr lang="es-EC" sz="1100" i="1" dirty="0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32CC2354-9E55-48F5-8468-5711E9E73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482" y="2230685"/>
            <a:ext cx="5637009" cy="3664306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="" xmlns:a16="http://schemas.microsoft.com/office/drawing/2014/main" id="{8C68ADF9-4588-4F8B-8578-2C5BE13E1C85}"/>
              </a:ext>
            </a:extLst>
          </p:cNvPr>
          <p:cNvGrpSpPr/>
          <p:nvPr/>
        </p:nvGrpSpPr>
        <p:grpSpPr>
          <a:xfrm>
            <a:off x="3940082" y="2323517"/>
            <a:ext cx="1270895" cy="2875577"/>
            <a:chOff x="10227683" y="1963889"/>
            <a:chExt cx="776211" cy="1920906"/>
          </a:xfrm>
        </p:grpSpPr>
        <p:sp>
          <p:nvSpPr>
            <p:cNvPr id="34" name="Rectángulo 33">
              <a:extLst>
                <a:ext uri="{FF2B5EF4-FFF2-40B4-BE49-F238E27FC236}">
                  <a16:creationId xmlns="" xmlns:a16="http://schemas.microsoft.com/office/drawing/2014/main" id="{3B6E946D-8D83-4EF8-B598-F5B5FA152CA4}"/>
                </a:ext>
              </a:extLst>
            </p:cNvPr>
            <p:cNvSpPr/>
            <p:nvPr/>
          </p:nvSpPr>
          <p:spPr>
            <a:xfrm rot="19067547">
              <a:off x="10227683" y="3673869"/>
              <a:ext cx="617473" cy="210926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1" name="Rectángulo 40">
              <a:extLst>
                <a:ext uri="{FF2B5EF4-FFF2-40B4-BE49-F238E27FC236}">
                  <a16:creationId xmlns="" xmlns:a16="http://schemas.microsoft.com/office/drawing/2014/main" id="{2673699D-7E53-4517-A7DC-818BC5DD2314}"/>
                </a:ext>
              </a:extLst>
            </p:cNvPr>
            <p:cNvSpPr/>
            <p:nvPr/>
          </p:nvSpPr>
          <p:spPr>
            <a:xfrm>
              <a:off x="10469081" y="1963889"/>
              <a:ext cx="436976" cy="185174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100" dirty="0">
                  <a:solidFill>
                    <a:schemeClr val="tx1"/>
                  </a:solidFill>
                </a:rPr>
                <a:t>100 %</a:t>
              </a:r>
              <a:endParaRPr lang="es-EC" sz="1100" dirty="0">
                <a:solidFill>
                  <a:schemeClr val="tx1"/>
                </a:solidFill>
              </a:endParaRPr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="" xmlns:a16="http://schemas.microsoft.com/office/drawing/2014/main" id="{86C6D15B-7BCC-4B6B-94C6-025E15632A93}"/>
                </a:ext>
              </a:extLst>
            </p:cNvPr>
            <p:cNvSpPr/>
            <p:nvPr/>
          </p:nvSpPr>
          <p:spPr>
            <a:xfrm>
              <a:off x="10672157" y="2938006"/>
              <a:ext cx="331737" cy="185174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100" dirty="0">
                  <a:solidFill>
                    <a:schemeClr val="tx1"/>
                  </a:solidFill>
                </a:rPr>
                <a:t>25 %</a:t>
              </a:r>
              <a:endParaRPr lang="es-EC" sz="1100" dirty="0">
                <a:solidFill>
                  <a:schemeClr val="tx1"/>
                </a:solidFill>
              </a:endParaRPr>
            </a:p>
          </p:txBody>
        </p:sp>
      </p:grpSp>
      <p:sp>
        <p:nvSpPr>
          <p:cNvPr id="36" name="CuadroTexto 35">
            <a:extLst>
              <a:ext uri="{FF2B5EF4-FFF2-40B4-BE49-F238E27FC236}">
                <a16:creationId xmlns="" xmlns:a16="http://schemas.microsoft.com/office/drawing/2014/main" id="{DA3B49B2-F6D3-476B-97F1-A2901238DABE}"/>
              </a:ext>
            </a:extLst>
          </p:cNvPr>
          <p:cNvSpPr txBox="1"/>
          <p:nvPr/>
        </p:nvSpPr>
        <p:spPr>
          <a:xfrm>
            <a:off x="248163" y="6450049"/>
            <a:ext cx="56789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Diomedi</a:t>
            </a:r>
            <a:r>
              <a:rPr lang="es-E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2017; </a:t>
            </a:r>
            <a:r>
              <a:rPr lang="es-ES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Hsiao</a:t>
            </a:r>
            <a:r>
              <a:rPr lang="es-E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Quick, 1984)</a:t>
            </a:r>
            <a:endParaRPr lang="es-EC" sz="1200" dirty="0"/>
          </a:p>
        </p:txBody>
      </p:sp>
      <p:sp>
        <p:nvSpPr>
          <p:cNvPr id="59" name="TextBox 15">
            <a:extLst>
              <a:ext uri="{FF2B5EF4-FFF2-40B4-BE49-F238E27FC236}">
                <a16:creationId xmlns="" xmlns:a16="http://schemas.microsoft.com/office/drawing/2014/main" id="{DFEFA46A-BD56-4110-93D7-880925B29352}"/>
              </a:ext>
            </a:extLst>
          </p:cNvPr>
          <p:cNvSpPr txBox="1"/>
          <p:nvPr/>
        </p:nvSpPr>
        <p:spPr>
          <a:xfrm>
            <a:off x="798441" y="1061626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Análisis exploratorio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="" xmlns:a16="http://schemas.microsoft.com/office/drawing/2014/main" id="{4A71F2B0-50F3-4E10-9948-599C509BA4AB}"/>
              </a:ext>
            </a:extLst>
          </p:cNvPr>
          <p:cNvSpPr txBox="1"/>
          <p:nvPr/>
        </p:nvSpPr>
        <p:spPr>
          <a:xfrm>
            <a:off x="7758691" y="4930728"/>
            <a:ext cx="162685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Dini et al. (2013), </a:t>
            </a:r>
          </a:p>
          <a:p>
            <a:pPr marL="96838" indent="-96838" algn="ctr"/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officinalis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L. NaClO 2%, 10 min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="" xmlns:a16="http://schemas.microsoft.com/office/drawing/2014/main" id="{92A0F5E3-51C7-469E-B3A4-4E09DB5E0944}"/>
              </a:ext>
            </a:extLst>
          </p:cNvPr>
          <p:cNvSpPr txBox="1"/>
          <p:nvPr/>
        </p:nvSpPr>
        <p:spPr>
          <a:xfrm>
            <a:off x="7758691" y="4181783"/>
            <a:ext cx="162685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Medina (2017), </a:t>
            </a:r>
          </a:p>
          <a:p>
            <a:pPr marL="96838" indent="-96838" algn="ctr"/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V. pilosa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Ruiz &amp;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Pav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. NaClO 2%, 5 min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="" xmlns:a16="http://schemas.microsoft.com/office/drawing/2014/main" id="{26F68438-9DC0-4FDE-A588-68EDFBC2D477}"/>
              </a:ext>
            </a:extLst>
          </p:cNvPr>
          <p:cNvSpPr txBox="1"/>
          <p:nvPr/>
        </p:nvSpPr>
        <p:spPr>
          <a:xfrm>
            <a:off x="9759451" y="4539999"/>
            <a:ext cx="156276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Género 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Valeriana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NaClO 1-2%, </a:t>
            </a:r>
          </a:p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5-10 min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Conector recto 54">
            <a:extLst>
              <a:ext uri="{FF2B5EF4-FFF2-40B4-BE49-F238E27FC236}">
                <a16:creationId xmlns="" xmlns:a16="http://schemas.microsoft.com/office/drawing/2014/main" id="{CF127AC1-34BB-4EC2-8DB3-B9707577E6B8}"/>
              </a:ext>
            </a:extLst>
          </p:cNvPr>
          <p:cNvCxnSpPr>
            <a:cxnSpLocks/>
          </p:cNvCxnSpPr>
          <p:nvPr/>
        </p:nvCxnSpPr>
        <p:spPr>
          <a:xfrm>
            <a:off x="9385545" y="4884825"/>
            <a:ext cx="373907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uadroTexto 64">
            <a:extLst>
              <a:ext uri="{FF2B5EF4-FFF2-40B4-BE49-F238E27FC236}">
                <a16:creationId xmlns="" xmlns:a16="http://schemas.microsoft.com/office/drawing/2014/main" id="{3716DDA1-A5ED-44C8-9895-24CD8F770B94}"/>
              </a:ext>
            </a:extLst>
          </p:cNvPr>
          <p:cNvSpPr txBox="1"/>
          <p:nvPr/>
        </p:nvSpPr>
        <p:spPr>
          <a:xfrm>
            <a:off x="9705038" y="2603917"/>
            <a:ext cx="162819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Detergente 1%</a:t>
            </a:r>
          </a:p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Alcohol 70%</a:t>
            </a:r>
          </a:p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NaClO 1%, 5 min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6" name="Conector recto 65">
            <a:extLst>
              <a:ext uri="{FF2B5EF4-FFF2-40B4-BE49-F238E27FC236}">
                <a16:creationId xmlns="" xmlns:a16="http://schemas.microsoft.com/office/drawing/2014/main" id="{86C01D52-E44C-40EE-98C5-77870DB93D8E}"/>
              </a:ext>
            </a:extLst>
          </p:cNvPr>
          <p:cNvCxnSpPr>
            <a:cxnSpLocks/>
          </p:cNvCxnSpPr>
          <p:nvPr/>
        </p:nvCxnSpPr>
        <p:spPr>
          <a:xfrm>
            <a:off x="9289672" y="2555314"/>
            <a:ext cx="373907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uadroTexto 66">
            <a:extLst>
              <a:ext uri="{FF2B5EF4-FFF2-40B4-BE49-F238E27FC236}">
                <a16:creationId xmlns="" xmlns:a16="http://schemas.microsoft.com/office/drawing/2014/main" id="{B152AC39-9603-4973-B24E-1D6F4B4E3B07}"/>
              </a:ext>
            </a:extLst>
          </p:cNvPr>
          <p:cNvSpPr txBox="1"/>
          <p:nvPr/>
        </p:nvSpPr>
        <p:spPr>
          <a:xfrm>
            <a:off x="7689689" y="2362098"/>
            <a:ext cx="162685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Carrera (2014), </a:t>
            </a:r>
          </a:p>
          <a:p>
            <a:pPr marL="96838" indent="-96838" algn="ctr"/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V. piramidalys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Kunth.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="" xmlns:a16="http://schemas.microsoft.com/office/drawing/2014/main" id="{D11D3FAA-8037-4514-839E-7BE282B93BE0}"/>
              </a:ext>
            </a:extLst>
          </p:cNvPr>
          <p:cNvSpPr txBox="1"/>
          <p:nvPr/>
        </p:nvSpPr>
        <p:spPr>
          <a:xfrm>
            <a:off x="9694021" y="2257492"/>
            <a:ext cx="1628196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80% de desinfección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698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08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23939" y="489790"/>
            <a:ext cx="6727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Germinación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AF738478-6735-461B-94EB-60EB8FBDEE4E}"/>
              </a:ext>
            </a:extLst>
          </p:cNvPr>
          <p:cNvSpPr txBox="1"/>
          <p:nvPr/>
        </p:nvSpPr>
        <p:spPr>
          <a:xfrm>
            <a:off x="5168056" y="2272975"/>
            <a:ext cx="6895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/>
              <a:t>Valores obtenidos en las pruebas estadísticas para los tratamientos de fotoperiodo</a:t>
            </a:r>
            <a:endParaRPr lang="es-EC" sz="1400" i="1" dirty="0"/>
          </a:p>
        </p:txBody>
      </p:sp>
      <p:sp>
        <p:nvSpPr>
          <p:cNvPr id="49" name="CuadroTexto 48">
            <a:extLst>
              <a:ext uri="{FF2B5EF4-FFF2-40B4-BE49-F238E27FC236}">
                <a16:creationId xmlns="" xmlns:a16="http://schemas.microsoft.com/office/drawing/2014/main" id="{E8DDF6DE-C52F-45B4-9546-F5ABFD5A7366}"/>
              </a:ext>
            </a:extLst>
          </p:cNvPr>
          <p:cNvSpPr txBox="1"/>
          <p:nvPr/>
        </p:nvSpPr>
        <p:spPr>
          <a:xfrm>
            <a:off x="5181637" y="4681369"/>
            <a:ext cx="668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/>
              <a:t>Nota. </a:t>
            </a:r>
            <a:r>
              <a:rPr lang="es-ES" sz="1400" dirty="0"/>
              <a:t>Pruebas de ANOVA y test de Duncan. TD1: tratamiento luz/oscuridad natural, TD2: tratamiento oscuridad total.</a:t>
            </a:r>
            <a:endParaRPr lang="es-EC" sz="1400" dirty="0"/>
          </a:p>
        </p:txBody>
      </p:sp>
      <p:sp>
        <p:nvSpPr>
          <p:cNvPr id="54" name="CuadroTexto 53">
            <a:extLst>
              <a:ext uri="{FF2B5EF4-FFF2-40B4-BE49-F238E27FC236}">
                <a16:creationId xmlns="" xmlns:a16="http://schemas.microsoft.com/office/drawing/2014/main" id="{573F78E2-A37F-4287-B7B0-F4D180CC8018}"/>
              </a:ext>
            </a:extLst>
          </p:cNvPr>
          <p:cNvSpPr txBox="1"/>
          <p:nvPr/>
        </p:nvSpPr>
        <p:spPr>
          <a:xfrm>
            <a:off x="770872" y="1783908"/>
            <a:ext cx="97369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25.5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℃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Imagen 54">
            <a:extLst>
              <a:ext uri="{FF2B5EF4-FFF2-40B4-BE49-F238E27FC236}">
                <a16:creationId xmlns="" xmlns:a16="http://schemas.microsoft.com/office/drawing/2014/main" id="{497FE859-59BE-4E57-93F1-70E8D7505D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7" y="1681883"/>
            <a:ext cx="574795" cy="574795"/>
          </a:xfrm>
          <a:prstGeom prst="rect">
            <a:avLst/>
          </a:prstGeom>
        </p:spPr>
      </p:pic>
      <p:sp>
        <p:nvSpPr>
          <p:cNvPr id="56" name="CuadroTexto 55">
            <a:extLst>
              <a:ext uri="{FF2B5EF4-FFF2-40B4-BE49-F238E27FC236}">
                <a16:creationId xmlns="" xmlns:a16="http://schemas.microsoft.com/office/drawing/2014/main" id="{A8E0AD72-2C31-49C0-8451-F39CC35107B1}"/>
              </a:ext>
            </a:extLst>
          </p:cNvPr>
          <p:cNvSpPr txBox="1"/>
          <p:nvPr/>
        </p:nvSpPr>
        <p:spPr>
          <a:xfrm>
            <a:off x="2060220" y="1779683"/>
            <a:ext cx="97369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14.1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℃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5">
            <a:extLst>
              <a:ext uri="{FF2B5EF4-FFF2-40B4-BE49-F238E27FC236}">
                <a16:creationId xmlns="" xmlns:a16="http://schemas.microsoft.com/office/drawing/2014/main" id="{79D6399E-3637-40B1-9A4E-29D2E1081548}"/>
              </a:ext>
            </a:extLst>
          </p:cNvPr>
          <p:cNvSpPr txBox="1"/>
          <p:nvPr/>
        </p:nvSpPr>
        <p:spPr>
          <a:xfrm>
            <a:off x="327368" y="1060416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Temperatura ambiente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="" xmlns:a16="http://schemas.microsoft.com/office/drawing/2014/main" id="{2DFE591F-58FD-4273-8BBE-885D8BDFD69B}"/>
              </a:ext>
            </a:extLst>
          </p:cNvPr>
          <p:cNvSpPr txBox="1"/>
          <p:nvPr/>
        </p:nvSpPr>
        <p:spPr>
          <a:xfrm>
            <a:off x="5168056" y="1060545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Fotoperiodo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10911E18-D017-4B2B-89DA-46E73DCF0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325" y="2679365"/>
            <a:ext cx="6595037" cy="1895018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039C83FB-E873-47D3-BB27-2D300ABCC3A6}"/>
              </a:ext>
            </a:extLst>
          </p:cNvPr>
          <p:cNvSpPr/>
          <p:nvPr/>
        </p:nvSpPr>
        <p:spPr>
          <a:xfrm>
            <a:off x="9140913" y="3227747"/>
            <a:ext cx="492731" cy="12816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TextBox 15">
            <a:extLst>
              <a:ext uri="{FF2B5EF4-FFF2-40B4-BE49-F238E27FC236}">
                <a16:creationId xmlns="" xmlns:a16="http://schemas.microsoft.com/office/drawing/2014/main" id="{35BB4136-0F57-4852-A53E-998836ACA5D7}"/>
              </a:ext>
            </a:extLst>
          </p:cNvPr>
          <p:cNvSpPr txBox="1"/>
          <p:nvPr/>
        </p:nvSpPr>
        <p:spPr>
          <a:xfrm>
            <a:off x="5193198" y="1738721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Análisis inferencial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FAF6B49B-7D2A-4C3B-B5D7-A36E7C642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68" y="2405176"/>
            <a:ext cx="4365818" cy="2827344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="" xmlns:a16="http://schemas.microsoft.com/office/drawing/2014/main" id="{ECC8782C-0896-49DD-A943-3A9EF031E52B}"/>
              </a:ext>
            </a:extLst>
          </p:cNvPr>
          <p:cNvSpPr txBox="1"/>
          <p:nvPr/>
        </p:nvSpPr>
        <p:spPr>
          <a:xfrm>
            <a:off x="248163" y="6450049"/>
            <a:ext cx="56789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Besnier</a:t>
            </a:r>
            <a:r>
              <a:rPr lang="es-E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1976; Hartmann &amp; </a:t>
            </a:r>
            <a:r>
              <a:rPr lang="es-ES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Kester</a:t>
            </a:r>
            <a:r>
              <a:rPr lang="es-E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1997; Pérez, 2003)</a:t>
            </a:r>
            <a:endParaRPr lang="es-EC" sz="1200" dirty="0"/>
          </a:p>
        </p:txBody>
      </p:sp>
      <p:pic>
        <p:nvPicPr>
          <p:cNvPr id="16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33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08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23939" y="489791"/>
            <a:ext cx="6727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Germinación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="" xmlns:a16="http://schemas.microsoft.com/office/drawing/2014/main" id="{2DFE591F-58FD-4273-8BBE-885D8BDFD69B}"/>
              </a:ext>
            </a:extLst>
          </p:cNvPr>
          <p:cNvSpPr txBox="1"/>
          <p:nvPr/>
        </p:nvSpPr>
        <p:spPr>
          <a:xfrm>
            <a:off x="245975" y="1057429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Fotoperiodo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FC6D16C-4883-4DE7-B82F-5BC15B19DEE7}"/>
              </a:ext>
            </a:extLst>
          </p:cNvPr>
          <p:cNvSpPr txBox="1"/>
          <p:nvPr/>
        </p:nvSpPr>
        <p:spPr>
          <a:xfrm>
            <a:off x="468127" y="1538048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Análisis exploratorio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FA66D61B-A8AD-4506-96C0-0FBEFBC2C8EF}"/>
              </a:ext>
            </a:extLst>
          </p:cNvPr>
          <p:cNvSpPr txBox="1"/>
          <p:nvPr/>
        </p:nvSpPr>
        <p:spPr>
          <a:xfrm>
            <a:off x="455331" y="2002669"/>
            <a:ext cx="522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Capacidad germinativa (CG) respecto a la aplicación de fotoperiodo </a:t>
            </a:r>
            <a:endParaRPr lang="es-EC" sz="1100" i="1" dirty="0"/>
          </a:p>
        </p:txBody>
      </p:sp>
      <p:sp>
        <p:nvSpPr>
          <p:cNvPr id="28" name="CuadroTexto 27">
            <a:extLst>
              <a:ext uri="{FF2B5EF4-FFF2-40B4-BE49-F238E27FC236}">
                <a16:creationId xmlns="" xmlns:a16="http://schemas.microsoft.com/office/drawing/2014/main" id="{2DD27910-D062-41AA-90CB-299DAF76EA3B}"/>
              </a:ext>
            </a:extLst>
          </p:cNvPr>
          <p:cNvSpPr txBox="1"/>
          <p:nvPr/>
        </p:nvSpPr>
        <p:spPr>
          <a:xfrm>
            <a:off x="6516275" y="2003178"/>
            <a:ext cx="5198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Tiempo de latencia (TL) respecto a la aplicación de fotoperiodo</a:t>
            </a:r>
            <a:endParaRPr lang="es-EC" sz="1100" i="1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85441912-C369-4FF2-8405-A94A8E64C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16" y="2599444"/>
            <a:ext cx="5146511" cy="3109086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="" xmlns:a16="http://schemas.microsoft.com/office/drawing/2014/main" id="{52311282-A993-48ED-8621-94B7474DDE3D}"/>
              </a:ext>
            </a:extLst>
          </p:cNvPr>
          <p:cNvGrpSpPr/>
          <p:nvPr/>
        </p:nvGrpSpPr>
        <p:grpSpPr>
          <a:xfrm>
            <a:off x="1406459" y="2848159"/>
            <a:ext cx="4196278" cy="1283919"/>
            <a:chOff x="746710" y="2978039"/>
            <a:chExt cx="3239011" cy="943963"/>
          </a:xfrm>
        </p:grpSpPr>
        <p:sp>
          <p:nvSpPr>
            <p:cNvPr id="31" name="Rectángulo 30">
              <a:extLst>
                <a:ext uri="{FF2B5EF4-FFF2-40B4-BE49-F238E27FC236}">
                  <a16:creationId xmlns="" xmlns:a16="http://schemas.microsoft.com/office/drawing/2014/main" id="{C336EB20-DE0B-4E98-BA66-0A7B5FD0F252}"/>
                </a:ext>
              </a:extLst>
            </p:cNvPr>
            <p:cNvSpPr/>
            <p:nvPr/>
          </p:nvSpPr>
          <p:spPr>
            <a:xfrm>
              <a:off x="746710" y="3303417"/>
              <a:ext cx="436543" cy="185275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100" dirty="0">
                  <a:solidFill>
                    <a:schemeClr val="tx1"/>
                  </a:solidFill>
                </a:rPr>
                <a:t>50 %</a:t>
              </a:r>
              <a:endParaRPr lang="es-EC" sz="1100" dirty="0">
                <a:solidFill>
                  <a:schemeClr val="tx1"/>
                </a:solidFill>
              </a:endParaRPr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="" xmlns:a16="http://schemas.microsoft.com/office/drawing/2014/main" id="{6231A09A-AC4C-4423-87BB-E98D8C1C1EB4}"/>
                </a:ext>
              </a:extLst>
            </p:cNvPr>
            <p:cNvSpPr/>
            <p:nvPr/>
          </p:nvSpPr>
          <p:spPr>
            <a:xfrm>
              <a:off x="1526194" y="2978039"/>
              <a:ext cx="413888" cy="185275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100" dirty="0">
                  <a:solidFill>
                    <a:schemeClr val="tx1"/>
                  </a:solidFill>
                </a:rPr>
                <a:t>63 %</a:t>
              </a:r>
              <a:endParaRPr lang="es-EC" sz="1100" dirty="0">
                <a:solidFill>
                  <a:schemeClr val="tx1"/>
                </a:solidFill>
              </a:endParaRPr>
            </a:p>
          </p:txBody>
        </p:sp>
        <p:sp>
          <p:nvSpPr>
            <p:cNvPr id="33" name="Rectángulo 32">
              <a:extLst>
                <a:ext uri="{FF2B5EF4-FFF2-40B4-BE49-F238E27FC236}">
                  <a16:creationId xmlns="" xmlns:a16="http://schemas.microsoft.com/office/drawing/2014/main" id="{41B35926-39C5-4445-B25F-E11264DE98C5}"/>
                </a:ext>
              </a:extLst>
            </p:cNvPr>
            <p:cNvSpPr/>
            <p:nvPr/>
          </p:nvSpPr>
          <p:spPr>
            <a:xfrm>
              <a:off x="2321538" y="3362952"/>
              <a:ext cx="395146" cy="185275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100" dirty="0">
                  <a:solidFill>
                    <a:schemeClr val="tx1"/>
                  </a:solidFill>
                </a:rPr>
                <a:t>48 %</a:t>
              </a:r>
              <a:endParaRPr lang="es-EC" sz="1100" dirty="0">
                <a:solidFill>
                  <a:schemeClr val="tx1"/>
                </a:solidFill>
              </a:endParaRPr>
            </a:p>
          </p:txBody>
        </p:sp>
        <p:sp>
          <p:nvSpPr>
            <p:cNvPr id="34" name="Rectángulo 33">
              <a:extLst>
                <a:ext uri="{FF2B5EF4-FFF2-40B4-BE49-F238E27FC236}">
                  <a16:creationId xmlns="" xmlns:a16="http://schemas.microsoft.com/office/drawing/2014/main" id="{0A189665-AE9C-4609-9633-7C221E6D9FD8}"/>
                </a:ext>
              </a:extLst>
            </p:cNvPr>
            <p:cNvSpPr/>
            <p:nvPr/>
          </p:nvSpPr>
          <p:spPr>
            <a:xfrm>
              <a:off x="3045604" y="3778373"/>
              <a:ext cx="940117" cy="143629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BCA76D2-15E4-4B74-8576-7AD8ADCDC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824" y="2607322"/>
            <a:ext cx="5113771" cy="3090185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="" xmlns:a16="http://schemas.microsoft.com/office/drawing/2014/main" id="{DCF0DFA7-26B6-4EED-A470-2EB935F048DE}"/>
              </a:ext>
            </a:extLst>
          </p:cNvPr>
          <p:cNvGrpSpPr/>
          <p:nvPr/>
        </p:nvGrpSpPr>
        <p:grpSpPr>
          <a:xfrm>
            <a:off x="7192062" y="3356619"/>
            <a:ext cx="1342298" cy="1859969"/>
            <a:chOff x="4615847" y="3361095"/>
            <a:chExt cx="1024789" cy="1376162"/>
          </a:xfrm>
        </p:grpSpPr>
        <p:sp>
          <p:nvSpPr>
            <p:cNvPr id="35" name="Rectángulo 34">
              <a:extLst>
                <a:ext uri="{FF2B5EF4-FFF2-40B4-BE49-F238E27FC236}">
                  <a16:creationId xmlns="" xmlns:a16="http://schemas.microsoft.com/office/drawing/2014/main" id="{ADE483C6-A130-4DFC-8A49-4DAEEC3C131A}"/>
                </a:ext>
              </a:extLst>
            </p:cNvPr>
            <p:cNvSpPr/>
            <p:nvPr/>
          </p:nvSpPr>
          <p:spPr>
            <a:xfrm>
              <a:off x="4971850" y="3361095"/>
              <a:ext cx="272180" cy="1034634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="" xmlns:a16="http://schemas.microsoft.com/office/drawing/2014/main" id="{AA19C70A-9AC9-4413-B12E-ECFC1BF73911}"/>
                </a:ext>
              </a:extLst>
            </p:cNvPr>
            <p:cNvSpPr/>
            <p:nvPr/>
          </p:nvSpPr>
          <p:spPr>
            <a:xfrm>
              <a:off x="4615847" y="4602485"/>
              <a:ext cx="1024789" cy="134772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pic>
        <p:nvPicPr>
          <p:cNvPr id="18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484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08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23939" y="489791"/>
            <a:ext cx="6727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Germinación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="" xmlns:a16="http://schemas.microsoft.com/office/drawing/2014/main" id="{2DFE591F-58FD-4273-8BBE-885D8BDFD69B}"/>
              </a:ext>
            </a:extLst>
          </p:cNvPr>
          <p:cNvSpPr txBox="1"/>
          <p:nvPr/>
        </p:nvSpPr>
        <p:spPr>
          <a:xfrm>
            <a:off x="245973" y="1056259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Fotoperiodo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FC6D16C-4883-4DE7-B82F-5BC15B19DEE7}"/>
              </a:ext>
            </a:extLst>
          </p:cNvPr>
          <p:cNvSpPr txBox="1"/>
          <p:nvPr/>
        </p:nvSpPr>
        <p:spPr>
          <a:xfrm>
            <a:off x="448202" y="1546079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Análisis exploratorio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="" xmlns:a16="http://schemas.microsoft.com/office/drawing/2014/main" id="{EC6E48E3-707E-47EA-A014-C31D2166856F}"/>
              </a:ext>
            </a:extLst>
          </p:cNvPr>
          <p:cNvSpPr txBox="1"/>
          <p:nvPr/>
        </p:nvSpPr>
        <p:spPr>
          <a:xfrm>
            <a:off x="414750" y="2016351"/>
            <a:ext cx="521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Velocidad de germinación (VG) respecto a la aplicación de fotoperiodo </a:t>
            </a:r>
            <a:endParaRPr lang="es-EC" sz="1100" i="1" dirty="0"/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43143B21-2E5C-46E3-9994-1A70783E2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95" y="2628575"/>
            <a:ext cx="5120893" cy="3035217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="" xmlns:a16="http://schemas.microsoft.com/office/drawing/2014/main" id="{1DAE83BB-89FA-44A4-A5C9-9A07D57FF82C}"/>
              </a:ext>
            </a:extLst>
          </p:cNvPr>
          <p:cNvGrpSpPr/>
          <p:nvPr/>
        </p:nvGrpSpPr>
        <p:grpSpPr>
          <a:xfrm>
            <a:off x="1143414" y="2818510"/>
            <a:ext cx="1339775" cy="2357720"/>
            <a:chOff x="8605451" y="2960258"/>
            <a:chExt cx="1024789" cy="1742659"/>
          </a:xfrm>
        </p:grpSpPr>
        <p:sp>
          <p:nvSpPr>
            <p:cNvPr id="36" name="Rectángulo 35">
              <a:extLst>
                <a:ext uri="{FF2B5EF4-FFF2-40B4-BE49-F238E27FC236}">
                  <a16:creationId xmlns="" xmlns:a16="http://schemas.microsoft.com/office/drawing/2014/main" id="{DC15E6BF-6105-4467-93C9-60C3EABE02FE}"/>
                </a:ext>
              </a:extLst>
            </p:cNvPr>
            <p:cNvSpPr/>
            <p:nvPr/>
          </p:nvSpPr>
          <p:spPr>
            <a:xfrm>
              <a:off x="8988272" y="2960258"/>
              <a:ext cx="272180" cy="1034634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="" xmlns:a16="http://schemas.microsoft.com/office/drawing/2014/main" id="{083CA8D9-6CC8-4A60-BADF-9EF2EA2C93E7}"/>
                </a:ext>
              </a:extLst>
            </p:cNvPr>
            <p:cNvSpPr/>
            <p:nvPr/>
          </p:nvSpPr>
          <p:spPr>
            <a:xfrm>
              <a:off x="8605451" y="4568145"/>
              <a:ext cx="1024789" cy="134772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DA48B5B4-4065-498D-8142-664A50A29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825" y="2628574"/>
            <a:ext cx="5075238" cy="3035217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B7938925-05EF-4FE0-86AB-988969984985}"/>
              </a:ext>
            </a:extLst>
          </p:cNvPr>
          <p:cNvSpPr txBox="1"/>
          <p:nvPr/>
        </p:nvSpPr>
        <p:spPr>
          <a:xfrm>
            <a:off x="6512689" y="2020856"/>
            <a:ext cx="5075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Germinación acumulativa (GA) respecto a la aplicación de fotoperiodo para </a:t>
            </a:r>
            <a:r>
              <a:rPr lang="es-ES" sz="14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Valeriana</a:t>
            </a:r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14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microphylla</a:t>
            </a:r>
            <a:endParaRPr lang="es-EC" sz="1100" i="1" u="sng" dirty="0"/>
          </a:p>
        </p:txBody>
      </p:sp>
      <p:pic>
        <p:nvPicPr>
          <p:cNvPr id="17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9867076" y="2871371"/>
            <a:ext cx="1769996" cy="1364734"/>
            <a:chOff x="9867076" y="2871371"/>
            <a:chExt cx="1769996" cy="1364734"/>
          </a:xfrm>
        </p:grpSpPr>
        <p:grpSp>
          <p:nvGrpSpPr>
            <p:cNvPr id="25" name="Grupo 24">
              <a:extLst>
                <a:ext uri="{FF2B5EF4-FFF2-40B4-BE49-F238E27FC236}">
                  <a16:creationId xmlns="" xmlns:a16="http://schemas.microsoft.com/office/drawing/2014/main" id="{BBC70F2A-5FB4-46C1-8792-03CD6E85F08D}"/>
                </a:ext>
              </a:extLst>
            </p:cNvPr>
            <p:cNvGrpSpPr/>
            <p:nvPr/>
          </p:nvGrpSpPr>
          <p:grpSpPr>
            <a:xfrm>
              <a:off x="9867076" y="2871371"/>
              <a:ext cx="601613" cy="501502"/>
              <a:chOff x="2672148" y="2315630"/>
              <a:chExt cx="448529" cy="381668"/>
            </a:xfrm>
          </p:grpSpPr>
          <p:sp>
            <p:nvSpPr>
              <p:cNvPr id="26" name="Rectángulo 25">
                <a:extLst>
                  <a:ext uri="{FF2B5EF4-FFF2-40B4-BE49-F238E27FC236}">
                    <a16:creationId xmlns="" xmlns:a16="http://schemas.microsoft.com/office/drawing/2014/main" id="{06D03EC1-3D2A-473F-AA90-CA5208EBB56C}"/>
                  </a:ext>
                </a:extLst>
              </p:cNvPr>
              <p:cNvSpPr/>
              <p:nvPr/>
            </p:nvSpPr>
            <p:spPr>
              <a:xfrm>
                <a:off x="2816946" y="2501525"/>
                <a:ext cx="158934" cy="195773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30" name="Rectángulo 29">
                <a:extLst>
                  <a:ext uri="{FF2B5EF4-FFF2-40B4-BE49-F238E27FC236}">
                    <a16:creationId xmlns="" xmlns:a16="http://schemas.microsoft.com/office/drawing/2014/main" id="{0D60024D-3436-40BD-9E72-41F7F2ADAC73}"/>
                  </a:ext>
                </a:extLst>
              </p:cNvPr>
              <p:cNvSpPr/>
              <p:nvPr/>
            </p:nvSpPr>
            <p:spPr>
              <a:xfrm>
                <a:off x="2672148" y="2315630"/>
                <a:ext cx="448529" cy="18517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100" dirty="0">
                    <a:solidFill>
                      <a:schemeClr val="tx1"/>
                    </a:solidFill>
                  </a:rPr>
                  <a:t>58</a:t>
                </a:r>
                <a:endParaRPr lang="es-EC" sz="11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" name="Rectángulo 17">
              <a:extLst>
                <a:ext uri="{FF2B5EF4-FFF2-40B4-BE49-F238E27FC236}">
                  <a16:creationId xmlns="" xmlns:a16="http://schemas.microsoft.com/office/drawing/2014/main" id="{083CA8D9-6CC8-4A60-BADF-9EF2EA2C93E7}"/>
                </a:ext>
              </a:extLst>
            </p:cNvPr>
            <p:cNvSpPr/>
            <p:nvPr/>
          </p:nvSpPr>
          <p:spPr>
            <a:xfrm>
              <a:off x="10297297" y="4053766"/>
              <a:ext cx="1339775" cy="182339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3530878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02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INTRODUCCIÓN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="" xmlns:a16="http://schemas.microsoft.com/office/drawing/2014/main" id="{870F1760-BC5D-41E4-8328-8FEF9CD089DC}"/>
              </a:ext>
            </a:extLst>
          </p:cNvPr>
          <p:cNvSpPr txBox="1"/>
          <p:nvPr/>
        </p:nvSpPr>
        <p:spPr>
          <a:xfrm>
            <a:off x="256995" y="28046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Páramos, características generales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E7A05780-5497-435C-A9A5-F7761F1DB9C3}"/>
              </a:ext>
            </a:extLst>
          </p:cNvPr>
          <p:cNvSpPr txBox="1"/>
          <p:nvPr/>
        </p:nvSpPr>
        <p:spPr>
          <a:xfrm>
            <a:off x="6250730" y="1281234"/>
            <a:ext cx="265355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Almacenar carbono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97950091-48AB-4B76-9F13-11FE9D061DF7}"/>
              </a:ext>
            </a:extLst>
          </p:cNvPr>
          <p:cNvSpPr txBox="1"/>
          <p:nvPr/>
        </p:nvSpPr>
        <p:spPr>
          <a:xfrm>
            <a:off x="9191625" y="1277463"/>
            <a:ext cx="266033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Almacenamiento de agua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290CAA41-AB83-4F44-952E-7EC3B0593365}"/>
              </a:ext>
            </a:extLst>
          </p:cNvPr>
          <p:cNvSpPr txBox="1"/>
          <p:nvPr/>
        </p:nvSpPr>
        <p:spPr>
          <a:xfrm>
            <a:off x="6247971" y="4883640"/>
            <a:ext cx="266475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Disminución efecto invernadero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70D6E15A-354F-4AE3-8493-6B957052BE57}"/>
              </a:ext>
            </a:extLst>
          </p:cNvPr>
          <p:cNvSpPr txBox="1"/>
          <p:nvPr/>
        </p:nvSpPr>
        <p:spPr>
          <a:xfrm>
            <a:off x="9191625" y="4883639"/>
            <a:ext cx="266033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Abastecimiento de agua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Depósito de agua para todos: los páramos de Colombia | Global 3000 - El  magacín de la Globalización | DW | 05.05.2015">
            <a:extLst>
              <a:ext uri="{FF2B5EF4-FFF2-40B4-BE49-F238E27FC236}">
                <a16:creationId xmlns="" xmlns:a16="http://schemas.microsoft.com/office/drawing/2014/main" id="{291D5D2B-6BF6-4567-ABD9-49A3F9294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2"/>
          <a:stretch/>
        </p:blipFill>
        <p:spPr bwMode="auto">
          <a:xfrm>
            <a:off x="9205297" y="2256032"/>
            <a:ext cx="2646658" cy="224139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32B35638-5067-4361-B293-A38F047DE0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6071" y="2259676"/>
            <a:ext cx="2646658" cy="224882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54E0F2C8-EF0C-4E85-A853-09645DA107B1}"/>
              </a:ext>
            </a:extLst>
          </p:cNvPr>
          <p:cNvSpPr txBox="1"/>
          <p:nvPr/>
        </p:nvSpPr>
        <p:spPr>
          <a:xfrm>
            <a:off x="347074" y="1273760"/>
            <a:ext cx="261678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Ecosistema </a:t>
            </a:r>
          </a:p>
          <a:p>
            <a:pPr marL="96838" indent="-96838"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neotropical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0B347D33-DB6D-4D67-97AB-F4F6D31E8D8A}"/>
              </a:ext>
            </a:extLst>
          </p:cNvPr>
          <p:cNvSpPr txBox="1"/>
          <p:nvPr/>
        </p:nvSpPr>
        <p:spPr>
          <a:xfrm>
            <a:off x="3308997" y="1281234"/>
            <a:ext cx="260761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Gran diversidad y endemismo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3B2EEA75-530E-4429-A5EA-E87FB2AA8B7A}"/>
              </a:ext>
            </a:extLst>
          </p:cNvPr>
          <p:cNvSpPr txBox="1"/>
          <p:nvPr/>
        </p:nvSpPr>
        <p:spPr>
          <a:xfrm>
            <a:off x="325040" y="4870869"/>
            <a:ext cx="263882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Clima frío y húmedo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A3B1D5B3-4AAE-4034-859A-D9BD6B974D0B}"/>
              </a:ext>
            </a:extLst>
          </p:cNvPr>
          <p:cNvSpPr txBox="1"/>
          <p:nvPr/>
        </p:nvSpPr>
        <p:spPr>
          <a:xfrm>
            <a:off x="3308997" y="4892559"/>
            <a:ext cx="260761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Frágil y único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62C9652A-20D2-4482-BFD2-344F0F1E09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40" y="2267105"/>
            <a:ext cx="2641480" cy="224139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18" name="Grupo 17">
            <a:extLst>
              <a:ext uri="{FF2B5EF4-FFF2-40B4-BE49-F238E27FC236}">
                <a16:creationId xmlns="" xmlns:a16="http://schemas.microsoft.com/office/drawing/2014/main" id="{5BA57744-9D3F-4FD5-8D94-AE9C6C4C4B2C}"/>
              </a:ext>
            </a:extLst>
          </p:cNvPr>
          <p:cNvGrpSpPr/>
          <p:nvPr/>
        </p:nvGrpSpPr>
        <p:grpSpPr>
          <a:xfrm>
            <a:off x="3281026" y="2259620"/>
            <a:ext cx="2643771" cy="2253271"/>
            <a:chOff x="8511232" y="2367248"/>
            <a:chExt cx="3100368" cy="2412116"/>
          </a:xfrm>
        </p:grpSpPr>
        <p:pic>
          <p:nvPicPr>
            <p:cNvPr id="19" name="Imagen 18">
              <a:extLst>
                <a:ext uri="{FF2B5EF4-FFF2-40B4-BE49-F238E27FC236}">
                  <a16:creationId xmlns="" xmlns:a16="http://schemas.microsoft.com/office/drawing/2014/main" id="{44E374B6-96F9-4B23-B0D4-ED5632283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01" r="32994" b="19685"/>
            <a:stretch/>
          </p:blipFill>
          <p:spPr>
            <a:xfrm>
              <a:off x="8511232" y="2367248"/>
              <a:ext cx="992666" cy="1201235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0" name="Picture 6">
              <a:extLst>
                <a:ext uri="{FF2B5EF4-FFF2-40B4-BE49-F238E27FC236}">
                  <a16:creationId xmlns="" xmlns:a16="http://schemas.microsoft.com/office/drawing/2014/main" id="{18E2CF8A-4085-44D5-9FC6-BA9EA5183B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8" t="19018" r="16643" b="26532"/>
            <a:stretch/>
          </p:blipFill>
          <p:spPr bwMode="auto">
            <a:xfrm rot="16200000">
              <a:off x="9486723" y="2383260"/>
              <a:ext cx="1201235" cy="1169212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>
              <a:extLst>
                <a:ext uri="{FF2B5EF4-FFF2-40B4-BE49-F238E27FC236}">
                  <a16:creationId xmlns="" xmlns:a16="http://schemas.microsoft.com/office/drawing/2014/main" id="{D15F176B-BA11-4E5D-A731-12711F358D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02" t="10189" b="6903"/>
            <a:stretch/>
          </p:blipFill>
          <p:spPr bwMode="auto">
            <a:xfrm>
              <a:off x="8511232" y="3581195"/>
              <a:ext cx="992666" cy="119816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>
              <a:extLst>
                <a:ext uri="{FF2B5EF4-FFF2-40B4-BE49-F238E27FC236}">
                  <a16:creationId xmlns="" xmlns:a16="http://schemas.microsoft.com/office/drawing/2014/main" id="{B212079F-D8A5-4E54-8240-539E06C52F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3" t="29067" r="2989" b="10121"/>
            <a:stretch/>
          </p:blipFill>
          <p:spPr bwMode="auto">
            <a:xfrm>
              <a:off x="9503898" y="3581194"/>
              <a:ext cx="1179067" cy="119816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2">
              <a:extLst>
                <a:ext uri="{FF2B5EF4-FFF2-40B4-BE49-F238E27FC236}">
                  <a16:creationId xmlns="" xmlns:a16="http://schemas.microsoft.com/office/drawing/2014/main" id="{5CA3443F-C870-4E9D-AD60-76D7CC1E90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52" r="17523" b="11302"/>
            <a:stretch/>
          </p:blipFill>
          <p:spPr bwMode="auto">
            <a:xfrm>
              <a:off x="10671549" y="2367248"/>
              <a:ext cx="940051" cy="119816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4">
              <a:extLst>
                <a:ext uri="{FF2B5EF4-FFF2-40B4-BE49-F238E27FC236}">
                  <a16:creationId xmlns="" xmlns:a16="http://schemas.microsoft.com/office/drawing/2014/main" id="{2A942BB7-0210-45A1-8FD8-F2F4478CD5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09" r="28027" b="11545"/>
            <a:stretch/>
          </p:blipFill>
          <p:spPr bwMode="auto">
            <a:xfrm>
              <a:off x="10682964" y="3573368"/>
              <a:ext cx="928635" cy="120123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CuadroTexto 25">
            <a:extLst>
              <a:ext uri="{FF2B5EF4-FFF2-40B4-BE49-F238E27FC236}">
                <a16:creationId xmlns="" xmlns:a16="http://schemas.microsoft.com/office/drawing/2014/main" id="{2766C43C-F4B8-458F-B818-D4F22CFA3979}"/>
              </a:ext>
            </a:extLst>
          </p:cNvPr>
          <p:cNvSpPr txBox="1"/>
          <p:nvPr/>
        </p:nvSpPr>
        <p:spPr>
          <a:xfrm>
            <a:off x="347074" y="6488406"/>
            <a:ext cx="35639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/>
              <a:t>(Mena et al., 2011; MECN - INM, 2015)</a:t>
            </a:r>
          </a:p>
        </p:txBody>
      </p:sp>
      <p:pic>
        <p:nvPicPr>
          <p:cNvPr id="24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464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08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23939" y="489791"/>
            <a:ext cx="6727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Germinación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="" xmlns:a16="http://schemas.microsoft.com/office/drawing/2014/main" id="{2DFE591F-58FD-4273-8BBE-885D8BDFD69B}"/>
              </a:ext>
            </a:extLst>
          </p:cNvPr>
          <p:cNvSpPr txBox="1"/>
          <p:nvPr/>
        </p:nvSpPr>
        <p:spPr>
          <a:xfrm>
            <a:off x="234956" y="1056259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Fotoperiodo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FC6D16C-4883-4DE7-B82F-5BC15B19DEE7}"/>
              </a:ext>
            </a:extLst>
          </p:cNvPr>
          <p:cNvSpPr txBox="1"/>
          <p:nvPr/>
        </p:nvSpPr>
        <p:spPr>
          <a:xfrm>
            <a:off x="464088" y="1547863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Análisis exploratorio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50497267-6ABF-407B-BF8F-17A0637E1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05" y="2636838"/>
            <a:ext cx="4615867" cy="278346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="" xmlns:a16="http://schemas.microsoft.com/office/drawing/2014/main" id="{D729494B-8162-4281-AD20-084F5FB95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007" y="2633351"/>
            <a:ext cx="4615866" cy="2783469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13AB2301-B073-4412-B84B-87EB976AAFE8}"/>
              </a:ext>
            </a:extLst>
          </p:cNvPr>
          <p:cNvSpPr txBox="1"/>
          <p:nvPr/>
        </p:nvSpPr>
        <p:spPr>
          <a:xfrm>
            <a:off x="254765" y="2002582"/>
            <a:ext cx="4615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Germinación acumulativa (GA) respecto a la aplicación de fotoperiodo para </a:t>
            </a:r>
            <a:r>
              <a:rPr lang="es-ES" sz="14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Valeriana</a:t>
            </a:r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1400" i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adscendens</a:t>
            </a:r>
            <a:endParaRPr lang="es-EC" sz="1100" i="1" u="sng" dirty="0"/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3ABC8F89-4C97-4F85-9F1E-BE9664D7A147}"/>
              </a:ext>
            </a:extLst>
          </p:cNvPr>
          <p:cNvSpPr txBox="1"/>
          <p:nvPr/>
        </p:nvSpPr>
        <p:spPr>
          <a:xfrm>
            <a:off x="5342066" y="2004858"/>
            <a:ext cx="4615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Germinación acumulativa (GA) respecto a la aplicación de fotoperiodo para </a:t>
            </a:r>
            <a:r>
              <a:rPr lang="es-ES" sz="14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Valeriana</a:t>
            </a:r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1400" i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laurifolia</a:t>
            </a:r>
            <a:endParaRPr lang="es-EC" sz="1100" i="1" u="sng" dirty="0"/>
          </a:p>
        </p:txBody>
      </p:sp>
      <p:sp>
        <p:nvSpPr>
          <p:cNvPr id="29" name="CuadroTexto 28">
            <a:extLst>
              <a:ext uri="{FF2B5EF4-FFF2-40B4-BE49-F238E27FC236}">
                <a16:creationId xmlns="" xmlns:a16="http://schemas.microsoft.com/office/drawing/2014/main" id="{4130EFC6-6C8C-434C-A9C7-B99350D20445}"/>
              </a:ext>
            </a:extLst>
          </p:cNvPr>
          <p:cNvSpPr txBox="1"/>
          <p:nvPr/>
        </p:nvSpPr>
        <p:spPr>
          <a:xfrm>
            <a:off x="10450000" y="4134041"/>
            <a:ext cx="141129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Medina (2017), </a:t>
            </a:r>
          </a:p>
          <a:p>
            <a:pPr marL="96838" indent="-96838" algn="ctr"/>
            <a:r>
              <a:rPr lang="es-ES" sz="1000" i="1" dirty="0">
                <a:latin typeface="Arial" panose="020B0604020202020204" pitchFamily="34" charset="0"/>
                <a:cs typeface="Arial" panose="020B0604020202020204" pitchFamily="34" charset="0"/>
              </a:rPr>
              <a:t>V. pilosa 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Ruiz &amp;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Pav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. germinación 47%</a:t>
            </a:r>
          </a:p>
          <a:p>
            <a:pPr marL="96838" indent="-96838" algn="ctr"/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luz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="" xmlns:a16="http://schemas.microsoft.com/office/drawing/2014/main" id="{DBD5C1D5-9FAD-40D2-B67F-32399966B0B1}"/>
              </a:ext>
            </a:extLst>
          </p:cNvPr>
          <p:cNvSpPr txBox="1"/>
          <p:nvPr/>
        </p:nvSpPr>
        <p:spPr>
          <a:xfrm>
            <a:off x="10440291" y="2937610"/>
            <a:ext cx="141129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Carrera (2014), </a:t>
            </a:r>
          </a:p>
          <a:p>
            <a:pPr marL="96838" indent="-96838" algn="ctr"/>
            <a:r>
              <a:rPr lang="es-ES" sz="1000" i="1" dirty="0">
                <a:latin typeface="Arial" panose="020B0604020202020204" pitchFamily="34" charset="0"/>
                <a:cs typeface="Arial" panose="020B0604020202020204" pitchFamily="34" charset="0"/>
              </a:rPr>
              <a:t>V. piramidalys 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Kunth.</a:t>
            </a:r>
          </a:p>
          <a:p>
            <a:pPr marL="96838" indent="-96838" algn="ctr"/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germinación  80%</a:t>
            </a:r>
          </a:p>
          <a:p>
            <a:pPr marL="96838" indent="-96838" algn="ctr"/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oscuridad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82FABC6C-5605-4B8A-8F00-6D4D50329A16}"/>
              </a:ext>
            </a:extLst>
          </p:cNvPr>
          <p:cNvSpPr txBox="1"/>
          <p:nvPr/>
        </p:nvSpPr>
        <p:spPr>
          <a:xfrm>
            <a:off x="330705" y="6450049"/>
            <a:ext cx="56789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1200" dirty="0"/>
              <a:t>Vargas &amp; Pérez, 2014</a:t>
            </a:r>
            <a:r>
              <a:rPr lang="es-419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s-EC" sz="1200" dirty="0"/>
          </a:p>
        </p:txBody>
      </p:sp>
      <p:pic>
        <p:nvPicPr>
          <p:cNvPr id="19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2937635" y="2748335"/>
            <a:ext cx="2064245" cy="1391669"/>
            <a:chOff x="2937635" y="2748335"/>
            <a:chExt cx="2064245" cy="1391669"/>
          </a:xfrm>
        </p:grpSpPr>
        <p:grpSp>
          <p:nvGrpSpPr>
            <p:cNvPr id="4" name="Grupo 3">
              <a:extLst>
                <a:ext uri="{FF2B5EF4-FFF2-40B4-BE49-F238E27FC236}">
                  <a16:creationId xmlns="" xmlns:a16="http://schemas.microsoft.com/office/drawing/2014/main" id="{5B9A99DC-6BCC-4B7F-B7B9-8AAD7D627F65}"/>
                </a:ext>
              </a:extLst>
            </p:cNvPr>
            <p:cNvGrpSpPr/>
            <p:nvPr/>
          </p:nvGrpSpPr>
          <p:grpSpPr>
            <a:xfrm>
              <a:off x="2937635" y="2748335"/>
              <a:ext cx="480291" cy="447444"/>
              <a:chOff x="6284372" y="2247857"/>
              <a:chExt cx="448529" cy="385175"/>
            </a:xfrm>
          </p:grpSpPr>
          <p:sp>
            <p:nvSpPr>
              <p:cNvPr id="21" name="Rectángulo 20">
                <a:extLst>
                  <a:ext uri="{FF2B5EF4-FFF2-40B4-BE49-F238E27FC236}">
                    <a16:creationId xmlns="" xmlns:a16="http://schemas.microsoft.com/office/drawing/2014/main" id="{3143BBF4-B625-4574-988D-A05D19BD8459}"/>
                  </a:ext>
                </a:extLst>
              </p:cNvPr>
              <p:cNvSpPr/>
              <p:nvPr/>
            </p:nvSpPr>
            <p:spPr>
              <a:xfrm>
                <a:off x="6435805" y="2437259"/>
                <a:ext cx="158934" cy="195773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="" xmlns:a16="http://schemas.microsoft.com/office/drawing/2014/main" id="{7F748448-CE71-4CB1-9FB6-42EFC8D7E68E}"/>
                  </a:ext>
                </a:extLst>
              </p:cNvPr>
              <p:cNvSpPr/>
              <p:nvPr/>
            </p:nvSpPr>
            <p:spPr>
              <a:xfrm>
                <a:off x="6284372" y="2247857"/>
                <a:ext cx="448529" cy="18517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100" dirty="0">
                    <a:solidFill>
                      <a:schemeClr val="tx1"/>
                    </a:solidFill>
                  </a:rPr>
                  <a:t>51</a:t>
                </a:r>
                <a:endParaRPr lang="es-EC" sz="11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Rectángulo 22">
              <a:extLst>
                <a:ext uri="{FF2B5EF4-FFF2-40B4-BE49-F238E27FC236}">
                  <a16:creationId xmlns="" xmlns:a16="http://schemas.microsoft.com/office/drawing/2014/main" id="{083CA8D9-6CC8-4A60-BADF-9EF2EA2C93E7}"/>
                </a:ext>
              </a:extLst>
            </p:cNvPr>
            <p:cNvSpPr/>
            <p:nvPr/>
          </p:nvSpPr>
          <p:spPr>
            <a:xfrm>
              <a:off x="3662105" y="3957665"/>
              <a:ext cx="1339775" cy="182339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7875594" y="2863365"/>
            <a:ext cx="2158280" cy="1270676"/>
            <a:chOff x="7875594" y="2863365"/>
            <a:chExt cx="2158280" cy="1270676"/>
          </a:xfrm>
        </p:grpSpPr>
        <p:grpSp>
          <p:nvGrpSpPr>
            <p:cNvPr id="5" name="Grupo 4">
              <a:extLst>
                <a:ext uri="{FF2B5EF4-FFF2-40B4-BE49-F238E27FC236}">
                  <a16:creationId xmlns="" xmlns:a16="http://schemas.microsoft.com/office/drawing/2014/main" id="{777BF489-7076-4A26-9398-1FC8BC7B417E}"/>
                </a:ext>
              </a:extLst>
            </p:cNvPr>
            <p:cNvGrpSpPr/>
            <p:nvPr/>
          </p:nvGrpSpPr>
          <p:grpSpPr>
            <a:xfrm>
              <a:off x="7875594" y="2863365"/>
              <a:ext cx="522079" cy="459722"/>
              <a:chOff x="10167108" y="2293597"/>
              <a:chExt cx="448529" cy="403700"/>
            </a:xfrm>
          </p:grpSpPr>
          <p:sp>
            <p:nvSpPr>
              <p:cNvPr id="24" name="Rectángulo 23">
                <a:extLst>
                  <a:ext uri="{FF2B5EF4-FFF2-40B4-BE49-F238E27FC236}">
                    <a16:creationId xmlns="" xmlns:a16="http://schemas.microsoft.com/office/drawing/2014/main" id="{F4A0EFC1-A0B3-4BC1-8887-11CB5408AD9F}"/>
                  </a:ext>
                </a:extLst>
              </p:cNvPr>
              <p:cNvSpPr/>
              <p:nvPr/>
            </p:nvSpPr>
            <p:spPr>
              <a:xfrm>
                <a:off x="10311906" y="2501524"/>
                <a:ext cx="158934" cy="195773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8" name="Rectángulo 27">
                <a:extLst>
                  <a:ext uri="{FF2B5EF4-FFF2-40B4-BE49-F238E27FC236}">
                    <a16:creationId xmlns="" xmlns:a16="http://schemas.microsoft.com/office/drawing/2014/main" id="{B4970D0F-2759-4115-A292-E17E58E18FFA}"/>
                  </a:ext>
                </a:extLst>
              </p:cNvPr>
              <p:cNvSpPr/>
              <p:nvPr/>
            </p:nvSpPr>
            <p:spPr>
              <a:xfrm>
                <a:off x="10167108" y="2293597"/>
                <a:ext cx="448529" cy="18517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100" dirty="0">
                    <a:solidFill>
                      <a:schemeClr val="tx1"/>
                    </a:solidFill>
                  </a:rPr>
                  <a:t>48</a:t>
                </a:r>
                <a:endParaRPr lang="es-EC" sz="11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5" name="Rectángulo 24">
              <a:extLst>
                <a:ext uri="{FF2B5EF4-FFF2-40B4-BE49-F238E27FC236}">
                  <a16:creationId xmlns="" xmlns:a16="http://schemas.microsoft.com/office/drawing/2014/main" id="{083CA8D9-6CC8-4A60-BADF-9EF2EA2C93E7}"/>
                </a:ext>
              </a:extLst>
            </p:cNvPr>
            <p:cNvSpPr/>
            <p:nvPr/>
          </p:nvSpPr>
          <p:spPr>
            <a:xfrm>
              <a:off x="8826742" y="3948858"/>
              <a:ext cx="1207132" cy="185183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2332683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08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23939" y="489791"/>
            <a:ext cx="6727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Germinación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AF738478-6735-461B-94EB-60EB8FBDEE4E}"/>
              </a:ext>
            </a:extLst>
          </p:cNvPr>
          <p:cNvSpPr txBox="1"/>
          <p:nvPr/>
        </p:nvSpPr>
        <p:spPr>
          <a:xfrm>
            <a:off x="591776" y="2067150"/>
            <a:ext cx="5703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/>
              <a:t>Valores obtenidos en las pruebas estadísticas para los tratamientos de termoperiodo en </a:t>
            </a:r>
            <a:r>
              <a:rPr lang="es-ES" sz="1400" i="1" u="sng" dirty="0"/>
              <a:t>Valeriana</a:t>
            </a:r>
            <a:r>
              <a:rPr lang="es-ES" sz="1400" i="1" dirty="0"/>
              <a:t> </a:t>
            </a:r>
            <a:r>
              <a:rPr lang="es-ES" sz="1400" i="1" u="sng" dirty="0"/>
              <a:t>laurifolia</a:t>
            </a:r>
            <a:endParaRPr lang="es-EC" sz="1400" i="1" dirty="0"/>
          </a:p>
        </p:txBody>
      </p:sp>
      <p:sp>
        <p:nvSpPr>
          <p:cNvPr id="49" name="CuadroTexto 48">
            <a:extLst>
              <a:ext uri="{FF2B5EF4-FFF2-40B4-BE49-F238E27FC236}">
                <a16:creationId xmlns="" xmlns:a16="http://schemas.microsoft.com/office/drawing/2014/main" id="{E8DDF6DE-C52F-45B4-9546-F5ABFD5A7366}"/>
              </a:ext>
            </a:extLst>
          </p:cNvPr>
          <p:cNvSpPr txBox="1"/>
          <p:nvPr/>
        </p:nvSpPr>
        <p:spPr>
          <a:xfrm>
            <a:off x="605258" y="4312710"/>
            <a:ext cx="56789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/>
              <a:t>Nota. </a:t>
            </a:r>
            <a:r>
              <a:rPr lang="es-ES" sz="1400" dirty="0"/>
              <a:t>Pruebas de ANOVA y test de Duncan. TE1: temperatura ambiente, TE2: 20</a:t>
            </a:r>
            <a:r>
              <a:rPr lang="es-ES" sz="1600" dirty="0"/>
              <a:t>℃</a:t>
            </a:r>
            <a:r>
              <a:rPr lang="es-ES" sz="1400" dirty="0"/>
              <a:t>, TE3: 5</a:t>
            </a:r>
            <a:r>
              <a:rPr lang="es-ES" sz="1600" dirty="0"/>
              <a:t>℃</a:t>
            </a:r>
            <a:r>
              <a:rPr lang="es-ES" sz="1400" dirty="0"/>
              <a:t>.</a:t>
            </a:r>
            <a:endParaRPr lang="es-EC" sz="1400" dirty="0"/>
          </a:p>
        </p:txBody>
      </p:sp>
      <p:sp>
        <p:nvSpPr>
          <p:cNvPr id="15" name="TextBox 15">
            <a:extLst>
              <a:ext uri="{FF2B5EF4-FFF2-40B4-BE49-F238E27FC236}">
                <a16:creationId xmlns="" xmlns:a16="http://schemas.microsoft.com/office/drawing/2014/main" id="{2DFE591F-58FD-4273-8BBE-885D8BDFD69B}"/>
              </a:ext>
            </a:extLst>
          </p:cNvPr>
          <p:cNvSpPr txBox="1"/>
          <p:nvPr/>
        </p:nvSpPr>
        <p:spPr>
          <a:xfrm>
            <a:off x="239232" y="1056758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Termoperiodo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="" xmlns:a16="http://schemas.microsoft.com/office/drawing/2014/main" id="{35BB4136-0F57-4852-A53E-998836ACA5D7}"/>
              </a:ext>
            </a:extLst>
          </p:cNvPr>
          <p:cNvSpPr txBox="1"/>
          <p:nvPr/>
        </p:nvSpPr>
        <p:spPr>
          <a:xfrm>
            <a:off x="616276" y="1541497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Análisis inferencial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980D05DC-7244-474D-A944-26C79A293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60" y="3001397"/>
            <a:ext cx="5601128" cy="949834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="" xmlns:a16="http://schemas.microsoft.com/office/drawing/2014/main" id="{30753F2C-553E-4955-B9B0-A587F2AFB457}"/>
              </a:ext>
            </a:extLst>
          </p:cNvPr>
          <p:cNvSpPr/>
          <p:nvPr/>
        </p:nvSpPr>
        <p:spPr>
          <a:xfrm>
            <a:off x="3491784" y="3522343"/>
            <a:ext cx="412111" cy="3816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TextBox 15">
            <a:extLst>
              <a:ext uri="{FF2B5EF4-FFF2-40B4-BE49-F238E27FC236}">
                <a16:creationId xmlns="" xmlns:a16="http://schemas.microsoft.com/office/drawing/2014/main" id="{5822273E-5706-4001-AA2A-9248C8A1C2AF}"/>
              </a:ext>
            </a:extLst>
          </p:cNvPr>
          <p:cNvSpPr txBox="1"/>
          <p:nvPr/>
        </p:nvSpPr>
        <p:spPr>
          <a:xfrm>
            <a:off x="6826594" y="1538438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Análisis exploratorio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="" xmlns:a16="http://schemas.microsoft.com/office/drawing/2014/main" id="{8D7A79AE-6FDE-4458-99FC-D339EE2E6E4F}"/>
              </a:ext>
            </a:extLst>
          </p:cNvPr>
          <p:cNvSpPr txBox="1"/>
          <p:nvPr/>
        </p:nvSpPr>
        <p:spPr>
          <a:xfrm>
            <a:off x="6796151" y="2054997"/>
            <a:ext cx="4705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Capacidad germinativa (CG) respecto a la aplicación de termoperiodo para </a:t>
            </a:r>
            <a:r>
              <a:rPr lang="es-ES" sz="14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Valeriana</a:t>
            </a:r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14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laurifolia</a:t>
            </a:r>
            <a:endParaRPr lang="es-EC" sz="1100" i="1" u="sng" dirty="0"/>
          </a:p>
        </p:txBody>
      </p:sp>
      <p:pic>
        <p:nvPicPr>
          <p:cNvPr id="33" name="Imagen 32">
            <a:extLst>
              <a:ext uri="{FF2B5EF4-FFF2-40B4-BE49-F238E27FC236}">
                <a16:creationId xmlns="" xmlns:a16="http://schemas.microsoft.com/office/drawing/2014/main" id="{CD42823D-5A22-4DE9-9279-AAD2552E1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253" y="2691299"/>
            <a:ext cx="4639360" cy="2747654"/>
          </a:xfrm>
          <a:prstGeom prst="rect">
            <a:avLst/>
          </a:prstGeom>
        </p:spPr>
      </p:pic>
      <p:grpSp>
        <p:nvGrpSpPr>
          <p:cNvPr id="34" name="Grupo 33">
            <a:extLst>
              <a:ext uri="{FF2B5EF4-FFF2-40B4-BE49-F238E27FC236}">
                <a16:creationId xmlns="" xmlns:a16="http://schemas.microsoft.com/office/drawing/2014/main" id="{88883D1A-6F76-4076-81DD-DB7475665758}"/>
              </a:ext>
            </a:extLst>
          </p:cNvPr>
          <p:cNvGrpSpPr/>
          <p:nvPr/>
        </p:nvGrpSpPr>
        <p:grpSpPr>
          <a:xfrm>
            <a:off x="7663563" y="2899919"/>
            <a:ext cx="1012732" cy="2232471"/>
            <a:chOff x="921985" y="1734967"/>
            <a:chExt cx="758120" cy="1820593"/>
          </a:xfrm>
        </p:grpSpPr>
        <p:sp>
          <p:nvSpPr>
            <p:cNvPr id="35" name="Rectángulo 34">
              <a:extLst>
                <a:ext uri="{FF2B5EF4-FFF2-40B4-BE49-F238E27FC236}">
                  <a16:creationId xmlns="" xmlns:a16="http://schemas.microsoft.com/office/drawing/2014/main" id="{264E4B00-111E-4AE1-BE72-DEC4E16BF194}"/>
                </a:ext>
              </a:extLst>
            </p:cNvPr>
            <p:cNvSpPr/>
            <p:nvPr/>
          </p:nvSpPr>
          <p:spPr>
            <a:xfrm>
              <a:off x="1098077" y="1734967"/>
              <a:ext cx="404332" cy="159369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100" dirty="0">
                  <a:solidFill>
                    <a:schemeClr val="tx1"/>
                  </a:solidFill>
                </a:rPr>
                <a:t>12 %</a:t>
              </a:r>
              <a:endParaRPr lang="es-EC" sz="1100" dirty="0">
                <a:solidFill>
                  <a:schemeClr val="tx1"/>
                </a:solidFill>
              </a:endParaRPr>
            </a:p>
          </p:txBody>
        </p:sp>
        <p:sp>
          <p:nvSpPr>
            <p:cNvPr id="37" name="Rectángulo 36">
              <a:extLst>
                <a:ext uri="{FF2B5EF4-FFF2-40B4-BE49-F238E27FC236}">
                  <a16:creationId xmlns="" xmlns:a16="http://schemas.microsoft.com/office/drawing/2014/main" id="{63B6E087-00F7-423D-9021-63C80E157FE0}"/>
                </a:ext>
              </a:extLst>
            </p:cNvPr>
            <p:cNvSpPr/>
            <p:nvPr/>
          </p:nvSpPr>
          <p:spPr>
            <a:xfrm>
              <a:off x="921985" y="3285323"/>
              <a:ext cx="758120" cy="270237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38" name="CuadroTexto 37">
            <a:extLst>
              <a:ext uri="{FF2B5EF4-FFF2-40B4-BE49-F238E27FC236}">
                <a16:creationId xmlns="" xmlns:a16="http://schemas.microsoft.com/office/drawing/2014/main" id="{5445966A-06EA-4C26-AC08-9AC2857378FB}"/>
              </a:ext>
            </a:extLst>
          </p:cNvPr>
          <p:cNvSpPr txBox="1"/>
          <p:nvPr/>
        </p:nvSpPr>
        <p:spPr>
          <a:xfrm>
            <a:off x="330705" y="6450049"/>
            <a:ext cx="56789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(Osuna et al., 2017)</a:t>
            </a:r>
            <a:endParaRPr lang="es-EC" sz="1200" dirty="0"/>
          </a:p>
        </p:txBody>
      </p:sp>
      <p:pic>
        <p:nvPicPr>
          <p:cNvPr id="17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804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08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23939" y="489791"/>
            <a:ext cx="6727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Germinación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FC6D16C-4883-4DE7-B82F-5BC15B19DEE7}"/>
              </a:ext>
            </a:extLst>
          </p:cNvPr>
          <p:cNvSpPr txBox="1"/>
          <p:nvPr/>
        </p:nvSpPr>
        <p:spPr>
          <a:xfrm>
            <a:off x="438902" y="1544453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Análisis exploratorio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="" xmlns:a16="http://schemas.microsoft.com/office/drawing/2014/main" id="{2DD27910-D062-41AA-90CB-299DAF76EA3B}"/>
              </a:ext>
            </a:extLst>
          </p:cNvPr>
          <p:cNvSpPr txBox="1"/>
          <p:nvPr/>
        </p:nvSpPr>
        <p:spPr>
          <a:xfrm>
            <a:off x="449918" y="2001367"/>
            <a:ext cx="5141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Tiempo de latencia (TL) respecto a la aplicación de termoperiodo para </a:t>
            </a:r>
            <a:r>
              <a:rPr lang="es-ES" sz="14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Valeriana</a:t>
            </a:r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14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laurifolia</a:t>
            </a:r>
            <a:endParaRPr lang="es-EC" sz="1100" i="1" dirty="0"/>
          </a:p>
        </p:txBody>
      </p:sp>
      <p:sp>
        <p:nvSpPr>
          <p:cNvPr id="29" name="CuadroTexto 28">
            <a:extLst>
              <a:ext uri="{FF2B5EF4-FFF2-40B4-BE49-F238E27FC236}">
                <a16:creationId xmlns="" xmlns:a16="http://schemas.microsoft.com/office/drawing/2014/main" id="{EC6E48E3-707E-47EA-A014-C31D2166856F}"/>
              </a:ext>
            </a:extLst>
          </p:cNvPr>
          <p:cNvSpPr txBox="1"/>
          <p:nvPr/>
        </p:nvSpPr>
        <p:spPr>
          <a:xfrm>
            <a:off x="6545741" y="2001392"/>
            <a:ext cx="5095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Velocidad de germinación (VG) respecto a la aplicación de termoperiodo para </a:t>
            </a:r>
            <a:r>
              <a:rPr lang="es-ES" sz="14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Valeriana</a:t>
            </a:r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14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laurifolia</a:t>
            </a:r>
            <a:endParaRPr lang="es-EC" sz="1100" i="1" dirty="0"/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85EB8545-1CDB-414E-AA5A-83B722821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66" y="2654124"/>
            <a:ext cx="5106622" cy="31297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2C06BC6-8D18-4182-98DF-C57F51B45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18" y="2658871"/>
            <a:ext cx="5030619" cy="3124985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="" xmlns:a16="http://schemas.microsoft.com/office/drawing/2014/main" id="{4F938B61-8B67-49E6-B6DA-DC59783323C3}"/>
              </a:ext>
            </a:extLst>
          </p:cNvPr>
          <p:cNvGrpSpPr/>
          <p:nvPr/>
        </p:nvGrpSpPr>
        <p:grpSpPr>
          <a:xfrm>
            <a:off x="1503897" y="3929294"/>
            <a:ext cx="1892087" cy="372543"/>
            <a:chOff x="4897101" y="2509726"/>
            <a:chExt cx="1413124" cy="276024"/>
          </a:xfrm>
        </p:grpSpPr>
        <p:sp>
          <p:nvSpPr>
            <p:cNvPr id="49" name="Rectángulo 48">
              <a:extLst>
                <a:ext uri="{FF2B5EF4-FFF2-40B4-BE49-F238E27FC236}">
                  <a16:creationId xmlns="" xmlns:a16="http://schemas.microsoft.com/office/drawing/2014/main" id="{A4BE77B1-9E23-480C-A8C8-AF9D53C78BDC}"/>
                </a:ext>
              </a:extLst>
            </p:cNvPr>
            <p:cNvSpPr/>
            <p:nvPr/>
          </p:nvSpPr>
          <p:spPr>
            <a:xfrm>
              <a:off x="4897101" y="2509726"/>
              <a:ext cx="308472" cy="270237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50" name="Rectángulo 49">
              <a:extLst>
                <a:ext uri="{FF2B5EF4-FFF2-40B4-BE49-F238E27FC236}">
                  <a16:creationId xmlns="" xmlns:a16="http://schemas.microsoft.com/office/drawing/2014/main" id="{97C41EFA-E8A6-4163-B0DE-43E66ACFA435}"/>
                </a:ext>
              </a:extLst>
            </p:cNvPr>
            <p:cNvSpPr/>
            <p:nvPr/>
          </p:nvSpPr>
          <p:spPr>
            <a:xfrm>
              <a:off x="6001753" y="2515513"/>
              <a:ext cx="308472" cy="270237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="" xmlns:a16="http://schemas.microsoft.com/office/drawing/2014/main" id="{9AB0A440-1076-4577-8801-5AC97971DAB5}"/>
              </a:ext>
            </a:extLst>
          </p:cNvPr>
          <p:cNvGrpSpPr/>
          <p:nvPr/>
        </p:nvGrpSpPr>
        <p:grpSpPr>
          <a:xfrm>
            <a:off x="7794194" y="3009986"/>
            <a:ext cx="1778871" cy="356675"/>
            <a:chOff x="9017464" y="1764825"/>
            <a:chExt cx="1337914" cy="289133"/>
          </a:xfrm>
        </p:grpSpPr>
        <p:sp>
          <p:nvSpPr>
            <p:cNvPr id="51" name="Rectángulo 50">
              <a:extLst>
                <a:ext uri="{FF2B5EF4-FFF2-40B4-BE49-F238E27FC236}">
                  <a16:creationId xmlns="" xmlns:a16="http://schemas.microsoft.com/office/drawing/2014/main" id="{31C07EFB-C1DA-4001-AB22-C8F8E6C779DA}"/>
                </a:ext>
              </a:extLst>
            </p:cNvPr>
            <p:cNvSpPr/>
            <p:nvPr/>
          </p:nvSpPr>
          <p:spPr>
            <a:xfrm>
              <a:off x="10046906" y="1764825"/>
              <a:ext cx="308472" cy="270237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52" name="Rectángulo 51">
              <a:extLst>
                <a:ext uri="{FF2B5EF4-FFF2-40B4-BE49-F238E27FC236}">
                  <a16:creationId xmlns="" xmlns:a16="http://schemas.microsoft.com/office/drawing/2014/main" id="{D7171DB0-401F-49EA-9239-D53855CC2FF6}"/>
                </a:ext>
              </a:extLst>
            </p:cNvPr>
            <p:cNvSpPr/>
            <p:nvPr/>
          </p:nvSpPr>
          <p:spPr>
            <a:xfrm>
              <a:off x="9017464" y="1783721"/>
              <a:ext cx="308472" cy="270237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36" name="TextBox 15">
            <a:extLst>
              <a:ext uri="{FF2B5EF4-FFF2-40B4-BE49-F238E27FC236}">
                <a16:creationId xmlns="" xmlns:a16="http://schemas.microsoft.com/office/drawing/2014/main" id="{9D4CB58D-9558-4653-A07B-59144A58F6B6}"/>
              </a:ext>
            </a:extLst>
          </p:cNvPr>
          <p:cNvSpPr txBox="1"/>
          <p:nvPr/>
        </p:nvSpPr>
        <p:spPr>
          <a:xfrm>
            <a:off x="239232" y="1056758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Termoperiodo</a:t>
            </a:r>
          </a:p>
        </p:txBody>
      </p:sp>
      <p:pic>
        <p:nvPicPr>
          <p:cNvPr id="17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856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08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23939" y="489791"/>
            <a:ext cx="6727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Germinación 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="" xmlns:a16="http://schemas.microsoft.com/office/drawing/2014/main" id="{2DFE591F-58FD-4273-8BBE-885D8BDFD69B}"/>
              </a:ext>
            </a:extLst>
          </p:cNvPr>
          <p:cNvSpPr txBox="1"/>
          <p:nvPr/>
        </p:nvSpPr>
        <p:spPr>
          <a:xfrm>
            <a:off x="223939" y="1052297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Termoperiodo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FC6D16C-4883-4DE7-B82F-5BC15B19DEE7}"/>
              </a:ext>
            </a:extLst>
          </p:cNvPr>
          <p:cNvSpPr txBox="1"/>
          <p:nvPr/>
        </p:nvSpPr>
        <p:spPr>
          <a:xfrm>
            <a:off x="799482" y="1539170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Análisis exploratorio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603513C0-83D4-4851-ABF2-19C8F244E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17" y="2635850"/>
            <a:ext cx="5774871" cy="3255095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="" xmlns:a16="http://schemas.microsoft.com/office/drawing/2014/main" id="{D1565C49-2A76-4922-87F3-9ED3ECAB1850}"/>
              </a:ext>
            </a:extLst>
          </p:cNvPr>
          <p:cNvSpPr txBox="1"/>
          <p:nvPr/>
        </p:nvSpPr>
        <p:spPr>
          <a:xfrm>
            <a:off x="799482" y="2002041"/>
            <a:ext cx="5193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Germinación acumulativa (GA) respecto a la aplicación de termoperiodo para </a:t>
            </a:r>
            <a:r>
              <a:rPr lang="es-ES" sz="14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Valeriana</a:t>
            </a:r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14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laurifolia</a:t>
            </a:r>
            <a:endParaRPr lang="es-EC" sz="1100" i="1" u="sng" dirty="0"/>
          </a:p>
        </p:txBody>
      </p:sp>
      <p:sp>
        <p:nvSpPr>
          <p:cNvPr id="47" name="CuadroTexto 46">
            <a:extLst>
              <a:ext uri="{FF2B5EF4-FFF2-40B4-BE49-F238E27FC236}">
                <a16:creationId xmlns="" xmlns:a16="http://schemas.microsoft.com/office/drawing/2014/main" id="{2AB2A08E-DBAF-45AF-B73E-B441BAD2EF2E}"/>
              </a:ext>
            </a:extLst>
          </p:cNvPr>
          <p:cNvSpPr txBox="1"/>
          <p:nvPr/>
        </p:nvSpPr>
        <p:spPr>
          <a:xfrm>
            <a:off x="341722" y="6450049"/>
            <a:ext cx="56789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(ENSCONET, 2009)</a:t>
            </a:r>
            <a:endParaRPr lang="es-EC" sz="1200" dirty="0"/>
          </a:p>
        </p:txBody>
      </p:sp>
      <p:sp>
        <p:nvSpPr>
          <p:cNvPr id="31" name="CuadroTexto 30">
            <a:extLst>
              <a:ext uri="{FF2B5EF4-FFF2-40B4-BE49-F238E27FC236}">
                <a16:creationId xmlns="" xmlns:a16="http://schemas.microsoft.com/office/drawing/2014/main" id="{56242743-826C-4F82-9B48-8484AF721EE2}"/>
              </a:ext>
            </a:extLst>
          </p:cNvPr>
          <p:cNvSpPr txBox="1"/>
          <p:nvPr/>
        </p:nvSpPr>
        <p:spPr>
          <a:xfrm>
            <a:off x="8228348" y="2008511"/>
            <a:ext cx="197325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Alternancia en la temperatura (día/noche)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="" xmlns:a16="http://schemas.microsoft.com/office/drawing/2014/main" id="{7DB30E46-6F25-429E-BC9A-E194DCA85877}"/>
              </a:ext>
            </a:extLst>
          </p:cNvPr>
          <p:cNvSpPr txBox="1"/>
          <p:nvPr/>
        </p:nvSpPr>
        <p:spPr>
          <a:xfrm>
            <a:off x="8277578" y="2985657"/>
            <a:ext cx="197324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25.5℃/día - 14.1℃/noche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="" xmlns:a16="http://schemas.microsoft.com/office/drawing/2014/main" id="{0D027E11-6520-415F-BB22-084DF2F45308}"/>
              </a:ext>
            </a:extLst>
          </p:cNvPr>
          <p:cNvSpPr txBox="1"/>
          <p:nvPr/>
        </p:nvSpPr>
        <p:spPr>
          <a:xfrm>
            <a:off x="8228348" y="4661064"/>
            <a:ext cx="202247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Efecto positivo - germinación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="" xmlns:a16="http://schemas.microsoft.com/office/drawing/2014/main" id="{0FDE6808-94AC-40B0-A34B-99BD77FB7091}"/>
              </a:ext>
            </a:extLst>
          </p:cNvPr>
          <p:cNvSpPr txBox="1"/>
          <p:nvPr/>
        </p:nvSpPr>
        <p:spPr>
          <a:xfrm>
            <a:off x="8277578" y="3801941"/>
            <a:ext cx="197324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Simula hábitat natural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4663360" y="2800779"/>
            <a:ext cx="1903695" cy="1408876"/>
            <a:chOff x="4663360" y="2800779"/>
            <a:chExt cx="1903695" cy="1408876"/>
          </a:xfrm>
        </p:grpSpPr>
        <p:grpSp>
          <p:nvGrpSpPr>
            <p:cNvPr id="6" name="Grupo 5">
              <a:extLst>
                <a:ext uri="{FF2B5EF4-FFF2-40B4-BE49-F238E27FC236}">
                  <a16:creationId xmlns="" xmlns:a16="http://schemas.microsoft.com/office/drawing/2014/main" id="{8AC14E4B-721E-40AE-BB78-201BD9FE203D}"/>
                </a:ext>
              </a:extLst>
            </p:cNvPr>
            <p:cNvGrpSpPr/>
            <p:nvPr/>
          </p:nvGrpSpPr>
          <p:grpSpPr>
            <a:xfrm>
              <a:off x="4663360" y="2800779"/>
              <a:ext cx="605296" cy="399803"/>
              <a:chOff x="2672148" y="4516359"/>
              <a:chExt cx="448529" cy="381668"/>
            </a:xfrm>
          </p:grpSpPr>
          <p:sp>
            <p:nvSpPr>
              <p:cNvPr id="44" name="Rectángulo 43">
                <a:extLst>
                  <a:ext uri="{FF2B5EF4-FFF2-40B4-BE49-F238E27FC236}">
                    <a16:creationId xmlns="" xmlns:a16="http://schemas.microsoft.com/office/drawing/2014/main" id="{BAEF3A48-B9CA-4860-BF57-1BA5E08B4935}"/>
                  </a:ext>
                </a:extLst>
              </p:cNvPr>
              <p:cNvSpPr/>
              <p:nvPr/>
            </p:nvSpPr>
            <p:spPr>
              <a:xfrm>
                <a:off x="2816946" y="4702254"/>
                <a:ext cx="158934" cy="195773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45" name="Rectángulo 44">
                <a:extLst>
                  <a:ext uri="{FF2B5EF4-FFF2-40B4-BE49-F238E27FC236}">
                    <a16:creationId xmlns="" xmlns:a16="http://schemas.microsoft.com/office/drawing/2014/main" id="{7D5DBCCF-B27B-409F-A632-4ABE951FD1E8}"/>
                  </a:ext>
                </a:extLst>
              </p:cNvPr>
              <p:cNvSpPr/>
              <p:nvPr/>
            </p:nvSpPr>
            <p:spPr>
              <a:xfrm>
                <a:off x="2672148" y="4516359"/>
                <a:ext cx="448529" cy="18517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100" dirty="0">
                    <a:solidFill>
                      <a:schemeClr val="tx1"/>
                    </a:solidFill>
                  </a:rPr>
                  <a:t>58</a:t>
                </a:r>
                <a:endParaRPr lang="es-EC" sz="11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" name="Rectángulo 17">
              <a:extLst>
                <a:ext uri="{FF2B5EF4-FFF2-40B4-BE49-F238E27FC236}">
                  <a16:creationId xmlns="" xmlns:a16="http://schemas.microsoft.com/office/drawing/2014/main" id="{083CA8D9-6CC8-4A60-BADF-9EF2EA2C93E7}"/>
                </a:ext>
              </a:extLst>
            </p:cNvPr>
            <p:cNvSpPr/>
            <p:nvPr/>
          </p:nvSpPr>
          <p:spPr>
            <a:xfrm>
              <a:off x="5109766" y="3818228"/>
              <a:ext cx="1457289" cy="391427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3672689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08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12922" y="489791"/>
            <a:ext cx="6727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Germinación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AF738478-6735-461B-94EB-60EB8FBDEE4E}"/>
              </a:ext>
            </a:extLst>
          </p:cNvPr>
          <p:cNvSpPr txBox="1"/>
          <p:nvPr/>
        </p:nvSpPr>
        <p:spPr>
          <a:xfrm>
            <a:off x="591142" y="2070355"/>
            <a:ext cx="5649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/>
              <a:t>Valores obtenidos en las pruebas estadísticas para los tratamientos de germinación respecto a la concentración de AG</a:t>
            </a:r>
            <a:r>
              <a:rPr lang="es-ES" sz="1100" i="1" dirty="0"/>
              <a:t>3</a:t>
            </a:r>
            <a:endParaRPr lang="es-EC" sz="1400" i="1" dirty="0"/>
          </a:p>
        </p:txBody>
      </p:sp>
      <p:sp>
        <p:nvSpPr>
          <p:cNvPr id="49" name="CuadroTexto 48">
            <a:extLst>
              <a:ext uri="{FF2B5EF4-FFF2-40B4-BE49-F238E27FC236}">
                <a16:creationId xmlns="" xmlns:a16="http://schemas.microsoft.com/office/drawing/2014/main" id="{E8DDF6DE-C52F-45B4-9546-F5ABFD5A7366}"/>
              </a:ext>
            </a:extLst>
          </p:cNvPr>
          <p:cNvSpPr txBox="1"/>
          <p:nvPr/>
        </p:nvSpPr>
        <p:spPr>
          <a:xfrm>
            <a:off x="609629" y="4560184"/>
            <a:ext cx="56308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/>
              <a:t>Nota. </a:t>
            </a:r>
            <a:r>
              <a:rPr lang="es-ES" sz="1400" dirty="0"/>
              <a:t>Pruebas de ANOVA (</a:t>
            </a:r>
            <a:r>
              <a:rPr lang="es-ES" sz="1400" i="1" dirty="0"/>
              <a:t>V. microphylla </a:t>
            </a:r>
            <a:r>
              <a:rPr lang="es-ES" sz="1400" dirty="0"/>
              <a:t>y</a:t>
            </a:r>
            <a:r>
              <a:rPr lang="es-ES" sz="1400" i="1" dirty="0"/>
              <a:t> V. adscendens</a:t>
            </a:r>
            <a:r>
              <a:rPr lang="es-ES" sz="1400" dirty="0"/>
              <a:t>), Kruskal-Wallis (</a:t>
            </a:r>
            <a:r>
              <a:rPr lang="es-ES" sz="1400" i="1" dirty="0"/>
              <a:t>V. laurifolia</a:t>
            </a:r>
            <a:r>
              <a:rPr lang="es-ES" sz="1400" dirty="0"/>
              <a:t>) y test de Duncan. TC0: Control sin hormona, TC1: 1 mg/L de AG</a:t>
            </a:r>
            <a:r>
              <a:rPr lang="es-ES" sz="1100" dirty="0"/>
              <a:t>3</a:t>
            </a:r>
            <a:r>
              <a:rPr lang="es-ES" sz="1400" dirty="0"/>
              <a:t>, TC2: 2 mg/L de AG</a:t>
            </a:r>
            <a:r>
              <a:rPr lang="es-ES" sz="1100" dirty="0"/>
              <a:t>3</a:t>
            </a:r>
            <a:r>
              <a:rPr lang="es-ES" sz="1400" dirty="0"/>
              <a:t>, TC3: 3 mg/L de AG</a:t>
            </a:r>
            <a:r>
              <a:rPr lang="es-ES" sz="1100" dirty="0"/>
              <a:t>3</a:t>
            </a:r>
            <a:r>
              <a:rPr lang="es-ES" sz="1400" dirty="0"/>
              <a:t>.</a:t>
            </a:r>
            <a:endParaRPr lang="es-EC" sz="1400" dirty="0"/>
          </a:p>
        </p:txBody>
      </p:sp>
      <p:sp>
        <p:nvSpPr>
          <p:cNvPr id="15" name="TextBox 15">
            <a:extLst>
              <a:ext uri="{FF2B5EF4-FFF2-40B4-BE49-F238E27FC236}">
                <a16:creationId xmlns="" xmlns:a16="http://schemas.microsoft.com/office/drawing/2014/main" id="{2DFE591F-58FD-4273-8BBE-885D8BDFD69B}"/>
              </a:ext>
            </a:extLst>
          </p:cNvPr>
          <p:cNvSpPr txBox="1"/>
          <p:nvPr/>
        </p:nvSpPr>
        <p:spPr>
          <a:xfrm>
            <a:off x="243511" y="1060554"/>
            <a:ext cx="5775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Evaluación del efecto del ácido giberélico AG</a:t>
            </a:r>
            <a:r>
              <a:rPr lang="es-MX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3</a:t>
            </a:r>
            <a:endParaRPr lang="es-MX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0" name="TextBox 15">
            <a:extLst>
              <a:ext uri="{FF2B5EF4-FFF2-40B4-BE49-F238E27FC236}">
                <a16:creationId xmlns="" xmlns:a16="http://schemas.microsoft.com/office/drawing/2014/main" id="{35BB4136-0F57-4852-A53E-998836ACA5D7}"/>
              </a:ext>
            </a:extLst>
          </p:cNvPr>
          <p:cNvSpPr txBox="1"/>
          <p:nvPr/>
        </p:nvSpPr>
        <p:spPr>
          <a:xfrm>
            <a:off x="605258" y="1547121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Análisis inferencial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1B6E553-4DB3-4D62-920C-BC85D475D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62" y="2694646"/>
            <a:ext cx="5559301" cy="1764000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="" xmlns:a16="http://schemas.microsoft.com/office/drawing/2014/main" id="{DE3C68D3-5138-4F86-ADB8-381869334ADD}"/>
              </a:ext>
            </a:extLst>
          </p:cNvPr>
          <p:cNvSpPr/>
          <p:nvPr/>
        </p:nvSpPr>
        <p:spPr>
          <a:xfrm>
            <a:off x="5559365" y="3638856"/>
            <a:ext cx="501861" cy="38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3" name="Grupo 2">
            <a:extLst>
              <a:ext uri="{FF2B5EF4-FFF2-40B4-BE49-F238E27FC236}">
                <a16:creationId xmlns="" xmlns:a16="http://schemas.microsoft.com/office/drawing/2014/main" id="{44BEE4AC-E54E-4293-B1BC-ACC8BFC82F1E}"/>
              </a:ext>
            </a:extLst>
          </p:cNvPr>
          <p:cNvGrpSpPr/>
          <p:nvPr/>
        </p:nvGrpSpPr>
        <p:grpSpPr>
          <a:xfrm>
            <a:off x="4745762" y="3236342"/>
            <a:ext cx="520718" cy="1172427"/>
            <a:chOff x="6982181" y="3038036"/>
            <a:chExt cx="608441" cy="1621628"/>
          </a:xfrm>
        </p:grpSpPr>
        <p:sp>
          <p:nvSpPr>
            <p:cNvPr id="26" name="Rectángulo 25">
              <a:extLst>
                <a:ext uri="{FF2B5EF4-FFF2-40B4-BE49-F238E27FC236}">
                  <a16:creationId xmlns="" xmlns:a16="http://schemas.microsoft.com/office/drawing/2014/main" id="{0ECF1784-9DD0-4CDF-BF92-19FC4A622C88}"/>
                </a:ext>
              </a:extLst>
            </p:cNvPr>
            <p:cNvSpPr/>
            <p:nvPr/>
          </p:nvSpPr>
          <p:spPr>
            <a:xfrm>
              <a:off x="6982181" y="3038036"/>
              <a:ext cx="586407" cy="527895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="" xmlns:a16="http://schemas.microsoft.com/office/drawing/2014/main" id="{8BB86ECD-75BB-4ABF-8BBB-56094DB9237E}"/>
                </a:ext>
              </a:extLst>
            </p:cNvPr>
            <p:cNvSpPr/>
            <p:nvPr/>
          </p:nvSpPr>
          <p:spPr>
            <a:xfrm>
              <a:off x="7004215" y="4131769"/>
              <a:ext cx="586407" cy="527895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3" name="TextBox 15">
            <a:extLst>
              <a:ext uri="{FF2B5EF4-FFF2-40B4-BE49-F238E27FC236}">
                <a16:creationId xmlns="" xmlns:a16="http://schemas.microsoft.com/office/drawing/2014/main" id="{B6458FE0-6B60-4BC0-B322-B36CE609547C}"/>
              </a:ext>
            </a:extLst>
          </p:cNvPr>
          <p:cNvSpPr txBox="1"/>
          <p:nvPr/>
        </p:nvSpPr>
        <p:spPr>
          <a:xfrm>
            <a:off x="6843623" y="1520825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Análisis exploratorio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6DF7A6EA-87D1-4496-B893-1A852A6F8FD5}"/>
              </a:ext>
            </a:extLst>
          </p:cNvPr>
          <p:cNvSpPr txBox="1"/>
          <p:nvPr/>
        </p:nvSpPr>
        <p:spPr>
          <a:xfrm>
            <a:off x="6836904" y="2074233"/>
            <a:ext cx="374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Capacidad germinativa (CG) respecto a la concentración de AG</a:t>
            </a:r>
            <a:r>
              <a:rPr lang="es-ES" sz="1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</a:t>
            </a:r>
            <a:r>
              <a:rPr lang="es-ES" sz="1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s-EC" sz="1050" i="1" dirty="0"/>
          </a:p>
        </p:txBody>
      </p:sp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EC867F8B-A7EA-4123-83CB-8D48DCA65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230" y="2708275"/>
            <a:ext cx="4606397" cy="2782954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="" xmlns:a16="http://schemas.microsoft.com/office/drawing/2014/main" id="{06DF8294-03B9-41CB-9D43-CB745999812E}"/>
              </a:ext>
            </a:extLst>
          </p:cNvPr>
          <p:cNvGrpSpPr/>
          <p:nvPr/>
        </p:nvGrpSpPr>
        <p:grpSpPr>
          <a:xfrm>
            <a:off x="7932143" y="2811403"/>
            <a:ext cx="3451628" cy="1677197"/>
            <a:chOff x="1053859" y="2815001"/>
            <a:chExt cx="2835096" cy="1413645"/>
          </a:xfrm>
        </p:grpSpPr>
        <p:sp>
          <p:nvSpPr>
            <p:cNvPr id="18" name="Rectángulo 17">
              <a:extLst>
                <a:ext uri="{FF2B5EF4-FFF2-40B4-BE49-F238E27FC236}">
                  <a16:creationId xmlns="" xmlns:a16="http://schemas.microsoft.com/office/drawing/2014/main" id="{EE52F54E-6374-470C-ABB5-4F5AA26185CD}"/>
                </a:ext>
              </a:extLst>
            </p:cNvPr>
            <p:cNvSpPr/>
            <p:nvPr/>
          </p:nvSpPr>
          <p:spPr>
            <a:xfrm>
              <a:off x="1053859" y="3333227"/>
              <a:ext cx="413975" cy="212401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100" dirty="0">
                  <a:solidFill>
                    <a:schemeClr val="tx1"/>
                  </a:solidFill>
                </a:rPr>
                <a:t>66 %</a:t>
              </a:r>
              <a:endParaRPr lang="es-EC" sz="11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="" xmlns:a16="http://schemas.microsoft.com/office/drawing/2014/main" id="{4E1158D7-1D82-469A-B24F-698D83183197}"/>
                </a:ext>
              </a:extLst>
            </p:cNvPr>
            <p:cNvSpPr/>
            <p:nvPr/>
          </p:nvSpPr>
          <p:spPr>
            <a:xfrm>
              <a:off x="2683407" y="2828094"/>
              <a:ext cx="413975" cy="212401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100" dirty="0">
                  <a:solidFill>
                    <a:schemeClr val="tx1"/>
                  </a:solidFill>
                </a:rPr>
                <a:t>95 %</a:t>
              </a:r>
              <a:endParaRPr lang="es-EC" sz="1100" dirty="0">
                <a:solidFill>
                  <a:schemeClr val="tx1"/>
                </a:solidFill>
              </a:endParaRPr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="" xmlns:a16="http://schemas.microsoft.com/office/drawing/2014/main" id="{205BA41B-2BD2-4E58-A099-B0FE255CE6C4}"/>
                </a:ext>
              </a:extLst>
            </p:cNvPr>
            <p:cNvSpPr/>
            <p:nvPr/>
          </p:nvSpPr>
          <p:spPr>
            <a:xfrm>
              <a:off x="2040093" y="2815001"/>
              <a:ext cx="413975" cy="212401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100" dirty="0">
                  <a:solidFill>
                    <a:schemeClr val="tx1"/>
                  </a:solidFill>
                </a:rPr>
                <a:t>95 %</a:t>
              </a:r>
              <a:endParaRPr lang="es-EC" sz="1100" dirty="0">
                <a:solidFill>
                  <a:schemeClr val="tx1"/>
                </a:solidFill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="" xmlns:a16="http://schemas.microsoft.com/office/drawing/2014/main" id="{B543EF3D-C854-428E-9425-3DC5861A48FB}"/>
                </a:ext>
              </a:extLst>
            </p:cNvPr>
            <p:cNvSpPr/>
            <p:nvPr/>
          </p:nvSpPr>
          <p:spPr>
            <a:xfrm>
              <a:off x="3271179" y="3909924"/>
              <a:ext cx="617776" cy="144288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="" xmlns:a16="http://schemas.microsoft.com/office/drawing/2014/main" id="{3A34C2E6-46B5-4BC1-8D15-8CC60CD7A764}"/>
                </a:ext>
              </a:extLst>
            </p:cNvPr>
            <p:cNvSpPr/>
            <p:nvPr/>
          </p:nvSpPr>
          <p:spPr>
            <a:xfrm>
              <a:off x="3269341" y="4084358"/>
              <a:ext cx="617776" cy="144288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D365CB74-1282-46EB-887F-4CD37DA3ECE6}"/>
              </a:ext>
            </a:extLst>
          </p:cNvPr>
          <p:cNvSpPr txBox="1"/>
          <p:nvPr/>
        </p:nvSpPr>
        <p:spPr>
          <a:xfrm>
            <a:off x="341722" y="6450049"/>
            <a:ext cx="65019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(Hartmann &amp; </a:t>
            </a:r>
            <a:r>
              <a:rPr lang="es-419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Kester</a:t>
            </a:r>
            <a:r>
              <a:rPr lang="es-419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1997; ENSCONET, 2009; (</a:t>
            </a:r>
            <a:r>
              <a:rPr lang="es-419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Abdelnour</a:t>
            </a:r>
            <a:r>
              <a:rPr lang="es-419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-Esquivel &amp; </a:t>
            </a:r>
            <a:r>
              <a:rPr lang="es-419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Escalant</a:t>
            </a:r>
            <a:r>
              <a:rPr lang="es-419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1994)</a:t>
            </a:r>
            <a:endParaRPr lang="es-EC" sz="1200" dirty="0"/>
          </a:p>
        </p:txBody>
      </p:sp>
      <p:pic>
        <p:nvPicPr>
          <p:cNvPr id="25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232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08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43181" y="485976"/>
            <a:ext cx="6727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Germinación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="" xmlns:a16="http://schemas.microsoft.com/office/drawing/2014/main" id="{2DFE591F-58FD-4273-8BBE-885D8BDFD69B}"/>
              </a:ext>
            </a:extLst>
          </p:cNvPr>
          <p:cNvSpPr txBox="1"/>
          <p:nvPr/>
        </p:nvSpPr>
        <p:spPr>
          <a:xfrm>
            <a:off x="245973" y="1056257"/>
            <a:ext cx="52624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Evaluación del efecto del ácido giberélico AG</a:t>
            </a:r>
            <a:r>
              <a:rPr lang="es-MX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3</a:t>
            </a:r>
            <a:endParaRPr lang="es-MX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FC6D16C-4883-4DE7-B82F-5BC15B19DEE7}"/>
              </a:ext>
            </a:extLst>
          </p:cNvPr>
          <p:cNvSpPr txBox="1"/>
          <p:nvPr/>
        </p:nvSpPr>
        <p:spPr>
          <a:xfrm>
            <a:off x="448202" y="1546081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Análisis exploratorio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="" xmlns:a16="http://schemas.microsoft.com/office/drawing/2014/main" id="{2DD27910-D062-41AA-90CB-299DAF76EA3B}"/>
              </a:ext>
            </a:extLst>
          </p:cNvPr>
          <p:cNvSpPr txBox="1"/>
          <p:nvPr/>
        </p:nvSpPr>
        <p:spPr>
          <a:xfrm>
            <a:off x="6549658" y="2010203"/>
            <a:ext cx="374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Tiempo de latencia (TL) respecto a la concentración de AG</a:t>
            </a:r>
            <a:r>
              <a:rPr lang="es-ES" sz="9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</a:t>
            </a:r>
            <a:r>
              <a:rPr lang="es-ES" sz="11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s-EC" sz="1000" i="1" dirty="0"/>
          </a:p>
        </p:txBody>
      </p:sp>
      <p:sp>
        <p:nvSpPr>
          <p:cNvPr id="29" name="CuadroTexto 28">
            <a:extLst>
              <a:ext uri="{FF2B5EF4-FFF2-40B4-BE49-F238E27FC236}">
                <a16:creationId xmlns="" xmlns:a16="http://schemas.microsoft.com/office/drawing/2014/main" id="{EC6E48E3-707E-47EA-A014-C31D2166856F}"/>
              </a:ext>
            </a:extLst>
          </p:cNvPr>
          <p:cNvSpPr txBox="1"/>
          <p:nvPr/>
        </p:nvSpPr>
        <p:spPr>
          <a:xfrm>
            <a:off x="427802" y="2002854"/>
            <a:ext cx="374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Velocidad de germinación (VG) respecto a la concentración de AG</a:t>
            </a:r>
            <a:r>
              <a:rPr lang="es-ES" sz="1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</a:t>
            </a:r>
            <a:r>
              <a:rPr lang="es-ES" sz="1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s-EC" sz="1050" i="1" dirty="0"/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ADC77AF1-21CC-48E2-8678-1203E02CD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827" y="2660081"/>
            <a:ext cx="5075236" cy="3066203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="" xmlns:a16="http://schemas.microsoft.com/office/drawing/2014/main" id="{B75A7315-CEB8-458B-B3B3-2DC298F00D79}"/>
              </a:ext>
            </a:extLst>
          </p:cNvPr>
          <p:cNvGrpSpPr/>
          <p:nvPr/>
        </p:nvGrpSpPr>
        <p:grpSpPr>
          <a:xfrm>
            <a:off x="8753215" y="3006635"/>
            <a:ext cx="1574826" cy="2192487"/>
            <a:chOff x="9758285" y="2882771"/>
            <a:chExt cx="1179635" cy="1766352"/>
          </a:xfrm>
        </p:grpSpPr>
        <p:sp>
          <p:nvSpPr>
            <p:cNvPr id="39" name="Rectángulo 38">
              <a:extLst>
                <a:ext uri="{FF2B5EF4-FFF2-40B4-BE49-F238E27FC236}">
                  <a16:creationId xmlns="" xmlns:a16="http://schemas.microsoft.com/office/drawing/2014/main" id="{FF8097B2-C89B-4024-96FD-5DEF6D747FB9}"/>
                </a:ext>
              </a:extLst>
            </p:cNvPr>
            <p:cNvSpPr/>
            <p:nvPr/>
          </p:nvSpPr>
          <p:spPr>
            <a:xfrm>
              <a:off x="9896826" y="2882771"/>
              <a:ext cx="308472" cy="270237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1" name="Rectángulo 40">
              <a:extLst>
                <a:ext uri="{FF2B5EF4-FFF2-40B4-BE49-F238E27FC236}">
                  <a16:creationId xmlns="" xmlns:a16="http://schemas.microsoft.com/office/drawing/2014/main" id="{FEA0CDCF-70BA-44E1-A5C7-611AC58348A4}"/>
                </a:ext>
              </a:extLst>
            </p:cNvPr>
            <p:cNvSpPr/>
            <p:nvPr/>
          </p:nvSpPr>
          <p:spPr>
            <a:xfrm>
              <a:off x="10497136" y="3460119"/>
              <a:ext cx="308472" cy="270237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3" name="Rectángulo 42">
              <a:extLst>
                <a:ext uri="{FF2B5EF4-FFF2-40B4-BE49-F238E27FC236}">
                  <a16:creationId xmlns="" xmlns:a16="http://schemas.microsoft.com/office/drawing/2014/main" id="{2FDB52C2-7913-4DC2-96CD-A2DE57759A17}"/>
                </a:ext>
              </a:extLst>
            </p:cNvPr>
            <p:cNvSpPr/>
            <p:nvPr/>
          </p:nvSpPr>
          <p:spPr>
            <a:xfrm>
              <a:off x="9896826" y="3451339"/>
              <a:ext cx="308472" cy="270237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4" name="Rectángulo 43">
              <a:extLst>
                <a:ext uri="{FF2B5EF4-FFF2-40B4-BE49-F238E27FC236}">
                  <a16:creationId xmlns="" xmlns:a16="http://schemas.microsoft.com/office/drawing/2014/main" id="{C45E986E-B771-4AAC-A082-EA98520CF9EA}"/>
                </a:ext>
              </a:extLst>
            </p:cNvPr>
            <p:cNvSpPr/>
            <p:nvPr/>
          </p:nvSpPr>
          <p:spPr>
            <a:xfrm>
              <a:off x="9758285" y="4502995"/>
              <a:ext cx="553510" cy="146128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5" name="Rectángulo 44">
              <a:extLst>
                <a:ext uri="{FF2B5EF4-FFF2-40B4-BE49-F238E27FC236}">
                  <a16:creationId xmlns="" xmlns:a16="http://schemas.microsoft.com/office/drawing/2014/main" id="{54C52864-6322-404E-970C-68FCEB66AB2F}"/>
                </a:ext>
              </a:extLst>
            </p:cNvPr>
            <p:cNvSpPr/>
            <p:nvPr/>
          </p:nvSpPr>
          <p:spPr>
            <a:xfrm>
              <a:off x="10384410" y="4490140"/>
              <a:ext cx="553510" cy="146128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899EA337-3176-48A3-928D-AF4DFFD09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37" y="2669341"/>
            <a:ext cx="5075237" cy="3066203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="" xmlns:a16="http://schemas.microsoft.com/office/drawing/2014/main" id="{63DDA204-3955-45A7-9F02-BCCF5E33670D}"/>
              </a:ext>
            </a:extLst>
          </p:cNvPr>
          <p:cNvGrpSpPr/>
          <p:nvPr/>
        </p:nvGrpSpPr>
        <p:grpSpPr>
          <a:xfrm>
            <a:off x="2727839" y="2928234"/>
            <a:ext cx="1567564" cy="2436987"/>
            <a:chOff x="5832598" y="3024291"/>
            <a:chExt cx="1168622" cy="1742341"/>
          </a:xfrm>
        </p:grpSpPr>
        <p:sp>
          <p:nvSpPr>
            <p:cNvPr id="38" name="Rectángulo 37">
              <a:extLst>
                <a:ext uri="{FF2B5EF4-FFF2-40B4-BE49-F238E27FC236}">
                  <a16:creationId xmlns="" xmlns:a16="http://schemas.microsoft.com/office/drawing/2014/main" id="{A9BC45BC-13DD-4428-8119-72D45613DBF5}"/>
                </a:ext>
              </a:extLst>
            </p:cNvPr>
            <p:cNvSpPr/>
            <p:nvPr/>
          </p:nvSpPr>
          <p:spPr>
            <a:xfrm>
              <a:off x="5975207" y="3838222"/>
              <a:ext cx="308472" cy="270237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0" name="Rectángulo 39">
              <a:extLst>
                <a:ext uri="{FF2B5EF4-FFF2-40B4-BE49-F238E27FC236}">
                  <a16:creationId xmlns="" xmlns:a16="http://schemas.microsoft.com/office/drawing/2014/main" id="{08946790-69F7-4195-9655-9FB9FB382E43}"/>
                </a:ext>
              </a:extLst>
            </p:cNvPr>
            <p:cNvSpPr/>
            <p:nvPr/>
          </p:nvSpPr>
          <p:spPr>
            <a:xfrm>
              <a:off x="6589698" y="3024291"/>
              <a:ext cx="308472" cy="270237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="" xmlns:a16="http://schemas.microsoft.com/office/drawing/2014/main" id="{DA7F4374-8F82-4526-8F74-066398883E66}"/>
                </a:ext>
              </a:extLst>
            </p:cNvPr>
            <p:cNvSpPr/>
            <p:nvPr/>
          </p:nvSpPr>
          <p:spPr>
            <a:xfrm>
              <a:off x="5975207" y="3387102"/>
              <a:ext cx="308472" cy="270237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6" name="Rectángulo 45">
              <a:extLst>
                <a:ext uri="{FF2B5EF4-FFF2-40B4-BE49-F238E27FC236}">
                  <a16:creationId xmlns="" xmlns:a16="http://schemas.microsoft.com/office/drawing/2014/main" id="{BA47F915-5DBA-40D7-817D-994688628EDA}"/>
                </a:ext>
              </a:extLst>
            </p:cNvPr>
            <p:cNvSpPr/>
            <p:nvPr/>
          </p:nvSpPr>
          <p:spPr>
            <a:xfrm>
              <a:off x="5832598" y="4620504"/>
              <a:ext cx="553510" cy="146128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7" name="Rectángulo 46">
              <a:extLst>
                <a:ext uri="{FF2B5EF4-FFF2-40B4-BE49-F238E27FC236}">
                  <a16:creationId xmlns="" xmlns:a16="http://schemas.microsoft.com/office/drawing/2014/main" id="{A5776F58-5847-44C4-AA5B-57AD9885657C}"/>
                </a:ext>
              </a:extLst>
            </p:cNvPr>
            <p:cNvSpPr/>
            <p:nvPr/>
          </p:nvSpPr>
          <p:spPr>
            <a:xfrm>
              <a:off x="6447710" y="4618666"/>
              <a:ext cx="553510" cy="146128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pic>
        <p:nvPicPr>
          <p:cNvPr id="22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128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08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23939" y="489791"/>
            <a:ext cx="6727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Germinación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="" xmlns:a16="http://schemas.microsoft.com/office/drawing/2014/main" id="{2DFE591F-58FD-4273-8BBE-885D8BDFD69B}"/>
              </a:ext>
            </a:extLst>
          </p:cNvPr>
          <p:cNvSpPr txBox="1"/>
          <p:nvPr/>
        </p:nvSpPr>
        <p:spPr>
          <a:xfrm>
            <a:off x="234956" y="1056259"/>
            <a:ext cx="5328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Evaluación del efecto del ácido giberélico AG</a:t>
            </a:r>
            <a:r>
              <a:rPr lang="es-MX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3</a:t>
            </a:r>
            <a:endParaRPr lang="es-MX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FC6D16C-4883-4DE7-B82F-5BC15B19DEE7}"/>
              </a:ext>
            </a:extLst>
          </p:cNvPr>
          <p:cNvSpPr txBox="1"/>
          <p:nvPr/>
        </p:nvSpPr>
        <p:spPr>
          <a:xfrm>
            <a:off x="453071" y="1547859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Análisis exploratorio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6CE110C1-575E-4C8F-AF83-AEDA7DAF9581}"/>
              </a:ext>
            </a:extLst>
          </p:cNvPr>
          <p:cNvSpPr txBox="1"/>
          <p:nvPr/>
        </p:nvSpPr>
        <p:spPr>
          <a:xfrm>
            <a:off x="515937" y="2000019"/>
            <a:ext cx="5328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Germinación acumulativa (GA) respecto a la aplicación de fotoperiodo para </a:t>
            </a:r>
            <a:r>
              <a:rPr lang="es-ES" sz="14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Valeriana</a:t>
            </a:r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14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microphylla</a:t>
            </a:r>
            <a:endParaRPr lang="es-EC" sz="1100" i="1" u="sng" dirty="0"/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13AB2301-B073-4412-B84B-87EB976AAFE8}"/>
              </a:ext>
            </a:extLst>
          </p:cNvPr>
          <p:cNvSpPr txBox="1"/>
          <p:nvPr/>
        </p:nvSpPr>
        <p:spPr>
          <a:xfrm>
            <a:off x="6543698" y="2002422"/>
            <a:ext cx="5095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Germinación acumulativa (GA) respecto a la aplicación de fotoperiodo para </a:t>
            </a:r>
            <a:r>
              <a:rPr lang="es-ES" sz="14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Valeriana</a:t>
            </a:r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1400" i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adscendens</a:t>
            </a:r>
            <a:endParaRPr lang="es-EC" sz="1100" i="1" u="sng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2D6D848-BB70-4C50-BA3C-BEBFE6442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10" y="2662879"/>
            <a:ext cx="5040000" cy="278028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FB7E7C42-212B-4F63-AB13-8B912B23F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818" y="2661564"/>
            <a:ext cx="5040003" cy="2780282"/>
          </a:xfrm>
          <a:prstGeom prst="rect">
            <a:avLst/>
          </a:prstGeom>
        </p:spPr>
      </p:pic>
      <p:pic>
        <p:nvPicPr>
          <p:cNvPr id="18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3830645" y="2593895"/>
            <a:ext cx="1762166" cy="1740600"/>
            <a:chOff x="3830645" y="2593895"/>
            <a:chExt cx="1762166" cy="1740600"/>
          </a:xfrm>
        </p:grpSpPr>
        <p:grpSp>
          <p:nvGrpSpPr>
            <p:cNvPr id="10" name="Grupo 9">
              <a:extLst>
                <a:ext uri="{FF2B5EF4-FFF2-40B4-BE49-F238E27FC236}">
                  <a16:creationId xmlns="" xmlns:a16="http://schemas.microsoft.com/office/drawing/2014/main" id="{547E3406-04DA-47FE-8EC2-A0741EFFFB82}"/>
                </a:ext>
              </a:extLst>
            </p:cNvPr>
            <p:cNvGrpSpPr/>
            <p:nvPr/>
          </p:nvGrpSpPr>
          <p:grpSpPr>
            <a:xfrm>
              <a:off x="3830645" y="2593895"/>
              <a:ext cx="543063" cy="515932"/>
              <a:chOff x="2686284" y="2141623"/>
              <a:chExt cx="448529" cy="381668"/>
            </a:xfrm>
          </p:grpSpPr>
          <p:sp>
            <p:nvSpPr>
              <p:cNvPr id="23" name="Rectángulo 22">
                <a:extLst>
                  <a:ext uri="{FF2B5EF4-FFF2-40B4-BE49-F238E27FC236}">
                    <a16:creationId xmlns="" xmlns:a16="http://schemas.microsoft.com/office/drawing/2014/main" id="{1A3672DC-0CE3-4170-A13E-6CB57AD44422}"/>
                  </a:ext>
                </a:extLst>
              </p:cNvPr>
              <p:cNvSpPr/>
              <p:nvPr/>
            </p:nvSpPr>
            <p:spPr>
              <a:xfrm>
                <a:off x="2831082" y="2327518"/>
                <a:ext cx="158934" cy="195773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5" name="Rectángulo 24">
                <a:extLst>
                  <a:ext uri="{FF2B5EF4-FFF2-40B4-BE49-F238E27FC236}">
                    <a16:creationId xmlns="" xmlns:a16="http://schemas.microsoft.com/office/drawing/2014/main" id="{98802A65-B2A8-4EB1-BFDC-E4D95CE6B933}"/>
                  </a:ext>
                </a:extLst>
              </p:cNvPr>
              <p:cNvSpPr/>
              <p:nvPr/>
            </p:nvSpPr>
            <p:spPr>
              <a:xfrm>
                <a:off x="2686284" y="2141623"/>
                <a:ext cx="448529" cy="18517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100" dirty="0">
                    <a:solidFill>
                      <a:schemeClr val="tx1"/>
                    </a:solidFill>
                  </a:rPr>
                  <a:t>56</a:t>
                </a:r>
                <a:endParaRPr lang="es-EC" sz="11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" name="Rectángulo 18">
              <a:extLst>
                <a:ext uri="{FF2B5EF4-FFF2-40B4-BE49-F238E27FC236}">
                  <a16:creationId xmlns="" xmlns:a16="http://schemas.microsoft.com/office/drawing/2014/main" id="{083CA8D9-6CC8-4A60-BADF-9EF2EA2C93E7}"/>
                </a:ext>
              </a:extLst>
            </p:cNvPr>
            <p:cNvSpPr/>
            <p:nvPr/>
          </p:nvSpPr>
          <p:spPr>
            <a:xfrm>
              <a:off x="4622887" y="4162621"/>
              <a:ext cx="969924" cy="171874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9071856" y="2596749"/>
            <a:ext cx="2588966" cy="1971960"/>
            <a:chOff x="9071856" y="2596749"/>
            <a:chExt cx="2588966" cy="1971960"/>
          </a:xfrm>
        </p:grpSpPr>
        <p:grpSp>
          <p:nvGrpSpPr>
            <p:cNvPr id="17" name="Grupo 16">
              <a:extLst>
                <a:ext uri="{FF2B5EF4-FFF2-40B4-BE49-F238E27FC236}">
                  <a16:creationId xmlns="" xmlns:a16="http://schemas.microsoft.com/office/drawing/2014/main" id="{A9E66710-1524-404C-87E2-1B3F2175FFA9}"/>
                </a:ext>
              </a:extLst>
            </p:cNvPr>
            <p:cNvGrpSpPr/>
            <p:nvPr/>
          </p:nvGrpSpPr>
          <p:grpSpPr>
            <a:xfrm>
              <a:off x="9071856" y="2596749"/>
              <a:ext cx="581208" cy="513078"/>
              <a:chOff x="6010338" y="2150625"/>
              <a:chExt cx="448529" cy="385175"/>
            </a:xfrm>
          </p:grpSpPr>
          <p:sp>
            <p:nvSpPr>
              <p:cNvPr id="21" name="Rectángulo 20">
                <a:extLst>
                  <a:ext uri="{FF2B5EF4-FFF2-40B4-BE49-F238E27FC236}">
                    <a16:creationId xmlns="" xmlns:a16="http://schemas.microsoft.com/office/drawing/2014/main" id="{3143BBF4-B625-4574-988D-A05D19BD8459}"/>
                  </a:ext>
                </a:extLst>
              </p:cNvPr>
              <p:cNvSpPr/>
              <p:nvPr/>
            </p:nvSpPr>
            <p:spPr>
              <a:xfrm>
                <a:off x="6161771" y="2340027"/>
                <a:ext cx="158934" cy="195773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="" xmlns:a16="http://schemas.microsoft.com/office/drawing/2014/main" id="{7F748448-CE71-4CB1-9FB6-42EFC8D7E68E}"/>
                  </a:ext>
                </a:extLst>
              </p:cNvPr>
              <p:cNvSpPr/>
              <p:nvPr/>
            </p:nvSpPr>
            <p:spPr>
              <a:xfrm>
                <a:off x="6010338" y="2150625"/>
                <a:ext cx="448529" cy="18517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100" dirty="0">
                    <a:solidFill>
                      <a:schemeClr val="tx1"/>
                    </a:solidFill>
                  </a:rPr>
                  <a:t>42</a:t>
                </a:r>
                <a:endParaRPr lang="es-EC" sz="105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Rectángulo 19">
              <a:extLst>
                <a:ext uri="{FF2B5EF4-FFF2-40B4-BE49-F238E27FC236}">
                  <a16:creationId xmlns="" xmlns:a16="http://schemas.microsoft.com/office/drawing/2014/main" id="{083CA8D9-6CC8-4A60-BADF-9EF2EA2C93E7}"/>
                </a:ext>
              </a:extLst>
            </p:cNvPr>
            <p:cNvSpPr/>
            <p:nvPr/>
          </p:nvSpPr>
          <p:spPr>
            <a:xfrm>
              <a:off x="10608032" y="4400130"/>
              <a:ext cx="1052790" cy="168579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15203090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08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23939" y="489791"/>
            <a:ext cx="6727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Germinación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="" xmlns:a16="http://schemas.microsoft.com/office/drawing/2014/main" id="{2DFE591F-58FD-4273-8BBE-885D8BDFD69B}"/>
              </a:ext>
            </a:extLst>
          </p:cNvPr>
          <p:cNvSpPr txBox="1"/>
          <p:nvPr/>
        </p:nvSpPr>
        <p:spPr>
          <a:xfrm>
            <a:off x="234956" y="1056259"/>
            <a:ext cx="5328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Evaluación del efecto del ácido giberélico AG</a:t>
            </a:r>
            <a:r>
              <a:rPr lang="es-MX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3</a:t>
            </a:r>
            <a:endParaRPr lang="es-MX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FC6D16C-4883-4DE7-B82F-5BC15B19DEE7}"/>
              </a:ext>
            </a:extLst>
          </p:cNvPr>
          <p:cNvSpPr txBox="1"/>
          <p:nvPr/>
        </p:nvSpPr>
        <p:spPr>
          <a:xfrm>
            <a:off x="794597" y="1547863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Análisis exploratorio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3ABC8F89-4C97-4F85-9F1E-BE9664D7A147}"/>
              </a:ext>
            </a:extLst>
          </p:cNvPr>
          <p:cNvSpPr txBox="1"/>
          <p:nvPr/>
        </p:nvSpPr>
        <p:spPr>
          <a:xfrm>
            <a:off x="789576" y="2005881"/>
            <a:ext cx="4773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Germinación acumulativa (GA) respecto a la aplicación de fotoperiodo para </a:t>
            </a:r>
            <a:r>
              <a:rPr lang="es-ES" sz="14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Valeriana</a:t>
            </a:r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1400" i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laurifolia</a:t>
            </a:r>
            <a:endParaRPr lang="es-EC" sz="1100" i="1" u="sng" dirty="0"/>
          </a:p>
        </p:txBody>
      </p:sp>
      <p:sp>
        <p:nvSpPr>
          <p:cNvPr id="29" name="CuadroTexto 28">
            <a:extLst>
              <a:ext uri="{FF2B5EF4-FFF2-40B4-BE49-F238E27FC236}">
                <a16:creationId xmlns="" xmlns:a16="http://schemas.microsoft.com/office/drawing/2014/main" id="{4130EFC6-6C8C-434C-A9C7-B99350D20445}"/>
              </a:ext>
            </a:extLst>
          </p:cNvPr>
          <p:cNvSpPr txBox="1"/>
          <p:nvPr/>
        </p:nvSpPr>
        <p:spPr>
          <a:xfrm>
            <a:off x="8263470" y="3436649"/>
            <a:ext cx="162685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Rosales (2014), </a:t>
            </a:r>
          </a:p>
          <a:p>
            <a:pPr marL="96838" indent="-96838" algn="ctr"/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Valeriana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sp.</a:t>
            </a:r>
          </a:p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baja germinación</a:t>
            </a:r>
          </a:p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1 mg/L AG</a:t>
            </a:r>
            <a:r>
              <a:rPr lang="es-ES" sz="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B3429279-5612-4C57-82E2-44D054C6F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12" y="2623629"/>
            <a:ext cx="5761177" cy="3178112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="" xmlns:a16="http://schemas.microsoft.com/office/drawing/2014/main" id="{A5A6588B-625B-44D7-BC69-6C0294A7E1BF}"/>
              </a:ext>
            </a:extLst>
          </p:cNvPr>
          <p:cNvSpPr txBox="1"/>
          <p:nvPr/>
        </p:nvSpPr>
        <p:spPr>
          <a:xfrm>
            <a:off x="8259562" y="2005881"/>
            <a:ext cx="162685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Carrera (2014), </a:t>
            </a:r>
          </a:p>
          <a:p>
            <a:pPr marL="96838" indent="-96838" algn="ctr"/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V. piramidalys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Kunth.</a:t>
            </a:r>
          </a:p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germinación  80%</a:t>
            </a:r>
          </a:p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3 mg/L AG</a:t>
            </a:r>
            <a:r>
              <a:rPr lang="es-ES" sz="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="" xmlns:a16="http://schemas.microsoft.com/office/drawing/2014/main" id="{A7264D35-E89C-40DA-BE13-273767595FFB}"/>
              </a:ext>
            </a:extLst>
          </p:cNvPr>
          <p:cNvSpPr txBox="1"/>
          <p:nvPr/>
        </p:nvSpPr>
        <p:spPr>
          <a:xfrm>
            <a:off x="363759" y="6450049"/>
            <a:ext cx="56789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/>
              <a:t>(Vargas &amp; Pérez, 2014; ENSCONET, 2009) 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="" xmlns:a16="http://schemas.microsoft.com/office/drawing/2014/main" id="{4634BCEF-D73C-4A7F-AE64-8123498B31DA}"/>
              </a:ext>
            </a:extLst>
          </p:cNvPr>
          <p:cNvSpPr txBox="1"/>
          <p:nvPr/>
        </p:nvSpPr>
        <p:spPr>
          <a:xfrm>
            <a:off x="8259563" y="4867417"/>
            <a:ext cx="162685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Semillas ortodoxas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2662142" y="2485607"/>
            <a:ext cx="3973748" cy="2082648"/>
            <a:chOff x="2662142" y="2485607"/>
            <a:chExt cx="3973748" cy="2082648"/>
          </a:xfrm>
        </p:grpSpPr>
        <p:grpSp>
          <p:nvGrpSpPr>
            <p:cNvPr id="20" name="Grupo 19">
              <a:extLst>
                <a:ext uri="{FF2B5EF4-FFF2-40B4-BE49-F238E27FC236}">
                  <a16:creationId xmlns="" xmlns:a16="http://schemas.microsoft.com/office/drawing/2014/main" id="{300FEA86-19EB-48D6-BDE4-EBC5BF4780C4}"/>
                </a:ext>
              </a:extLst>
            </p:cNvPr>
            <p:cNvGrpSpPr/>
            <p:nvPr/>
          </p:nvGrpSpPr>
          <p:grpSpPr>
            <a:xfrm>
              <a:off x="2662142" y="2485607"/>
              <a:ext cx="618960" cy="614702"/>
              <a:chOff x="9312358" y="2089049"/>
              <a:chExt cx="448529" cy="403700"/>
            </a:xfrm>
          </p:grpSpPr>
          <p:sp>
            <p:nvSpPr>
              <p:cNvPr id="24" name="Rectángulo 23">
                <a:extLst>
                  <a:ext uri="{FF2B5EF4-FFF2-40B4-BE49-F238E27FC236}">
                    <a16:creationId xmlns="" xmlns:a16="http://schemas.microsoft.com/office/drawing/2014/main" id="{F4A0EFC1-A0B3-4BC1-8887-11CB5408AD9F}"/>
                  </a:ext>
                </a:extLst>
              </p:cNvPr>
              <p:cNvSpPr/>
              <p:nvPr/>
            </p:nvSpPr>
            <p:spPr>
              <a:xfrm>
                <a:off x="9457156" y="2296976"/>
                <a:ext cx="158934" cy="195773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8" name="Rectángulo 27">
                <a:extLst>
                  <a:ext uri="{FF2B5EF4-FFF2-40B4-BE49-F238E27FC236}">
                    <a16:creationId xmlns="" xmlns:a16="http://schemas.microsoft.com/office/drawing/2014/main" id="{B4970D0F-2759-4115-A292-E17E58E18FFA}"/>
                  </a:ext>
                </a:extLst>
              </p:cNvPr>
              <p:cNvSpPr/>
              <p:nvPr/>
            </p:nvSpPr>
            <p:spPr>
              <a:xfrm>
                <a:off x="9312358" y="2089049"/>
                <a:ext cx="448529" cy="18517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100" dirty="0">
                    <a:solidFill>
                      <a:schemeClr val="tx1"/>
                    </a:solidFill>
                  </a:rPr>
                  <a:t>28</a:t>
                </a:r>
                <a:endParaRPr lang="es-EC" sz="105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" name="Rectángulo 18">
              <a:extLst>
                <a:ext uri="{FF2B5EF4-FFF2-40B4-BE49-F238E27FC236}">
                  <a16:creationId xmlns="" xmlns:a16="http://schemas.microsoft.com/office/drawing/2014/main" id="{083CA8D9-6CC8-4A60-BADF-9EF2EA2C93E7}"/>
                </a:ext>
              </a:extLst>
            </p:cNvPr>
            <p:cNvSpPr/>
            <p:nvPr/>
          </p:nvSpPr>
          <p:spPr>
            <a:xfrm>
              <a:off x="5454154" y="4388255"/>
              <a:ext cx="1181736" cy="180000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293771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08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23939" y="269451"/>
            <a:ext cx="6727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Germinación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6CE110C1-575E-4C8F-AF83-AEDA7DAF9581}"/>
              </a:ext>
            </a:extLst>
          </p:cNvPr>
          <p:cNvSpPr txBox="1"/>
          <p:nvPr/>
        </p:nvSpPr>
        <p:spPr>
          <a:xfrm>
            <a:off x="3709492" y="1757592"/>
            <a:ext cx="2928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Plántula a los 29 días de siembra</a:t>
            </a:r>
            <a:endParaRPr lang="es-EC" sz="1400" i="1" u="sng" dirty="0"/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13AB2301-B073-4412-B84B-87EB976AAFE8}"/>
              </a:ext>
            </a:extLst>
          </p:cNvPr>
          <p:cNvSpPr txBox="1"/>
          <p:nvPr/>
        </p:nvSpPr>
        <p:spPr>
          <a:xfrm>
            <a:off x="7704939" y="1757592"/>
            <a:ext cx="2982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Plántula a los 2 meses de siembra</a:t>
            </a:r>
            <a:endParaRPr lang="es-EC" sz="1400" i="1" u="sng" dirty="0"/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3ABC8F89-4C97-4F85-9F1E-BE9664D7A147}"/>
              </a:ext>
            </a:extLst>
          </p:cNvPr>
          <p:cNvSpPr txBox="1"/>
          <p:nvPr/>
        </p:nvSpPr>
        <p:spPr>
          <a:xfrm>
            <a:off x="239962" y="1760495"/>
            <a:ext cx="2645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Semilla con radícula expuesta</a:t>
            </a:r>
            <a:endParaRPr lang="es-EC" sz="1400" i="1" u="sng" dirty="0"/>
          </a:p>
        </p:txBody>
      </p:sp>
      <p:pic>
        <p:nvPicPr>
          <p:cNvPr id="44" name="Imagen 43">
            <a:extLst>
              <a:ext uri="{FF2B5EF4-FFF2-40B4-BE49-F238E27FC236}">
                <a16:creationId xmlns="" xmlns:a16="http://schemas.microsoft.com/office/drawing/2014/main" id="{207DB0F3-2632-4387-B689-E2248ACB8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940" y="2161730"/>
            <a:ext cx="4121075" cy="248423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45" name="Imagen 44">
            <a:extLst>
              <a:ext uri="{FF2B5EF4-FFF2-40B4-BE49-F238E27FC236}">
                <a16:creationId xmlns="" xmlns:a16="http://schemas.microsoft.com/office/drawing/2014/main" id="{4AF368BA-037A-4F2B-8859-44D59C1572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0101" r="21300" b="3800"/>
          <a:stretch/>
        </p:blipFill>
        <p:spPr>
          <a:xfrm>
            <a:off x="346612" y="2161731"/>
            <a:ext cx="3120440" cy="248423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6" name="Imagen 45">
            <a:extLst>
              <a:ext uri="{FF2B5EF4-FFF2-40B4-BE49-F238E27FC236}">
                <a16:creationId xmlns="" xmlns:a16="http://schemas.microsoft.com/office/drawing/2014/main" id="{02C018AB-0566-43E4-B5E0-B43615A212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804" y="2154044"/>
            <a:ext cx="3745332" cy="24968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7" name="TextBox 15">
            <a:extLst>
              <a:ext uri="{FF2B5EF4-FFF2-40B4-BE49-F238E27FC236}">
                <a16:creationId xmlns="" xmlns:a16="http://schemas.microsoft.com/office/drawing/2014/main" id="{9F4C7BAC-6A25-480F-A4EB-A74B382021C9}"/>
              </a:ext>
            </a:extLst>
          </p:cNvPr>
          <p:cNvSpPr txBox="1"/>
          <p:nvPr/>
        </p:nvSpPr>
        <p:spPr>
          <a:xfrm>
            <a:off x="524900" y="1015307"/>
            <a:ext cx="2695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Valeriana microphylla</a:t>
            </a:r>
          </a:p>
        </p:txBody>
      </p:sp>
      <p:pic>
        <p:nvPicPr>
          <p:cNvPr id="11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365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71A7A9B3-9052-49D5-8069-CF28177BF2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t="14074" r="1910" b="17372"/>
          <a:stretch/>
        </p:blipFill>
        <p:spPr bwMode="auto">
          <a:xfrm>
            <a:off x="7810957" y="2159019"/>
            <a:ext cx="4121075" cy="267467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D7F9AEAD-7F13-4540-B761-D7785DAB70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2" t="2723" r="6207" b="3170"/>
          <a:stretch/>
        </p:blipFill>
        <p:spPr bwMode="auto">
          <a:xfrm>
            <a:off x="3793475" y="2161730"/>
            <a:ext cx="3745332" cy="267467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F1ADE799-112F-478B-9F4E-6EA18A6FD4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5" t="7583" r="27325" b="5868"/>
          <a:stretch/>
        </p:blipFill>
        <p:spPr>
          <a:xfrm>
            <a:off x="346612" y="2161730"/>
            <a:ext cx="3120440" cy="26746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08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23939" y="269451"/>
            <a:ext cx="6727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Germinación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6CE110C1-575E-4C8F-AF83-AEDA7DAF9581}"/>
              </a:ext>
            </a:extLst>
          </p:cNvPr>
          <p:cNvSpPr txBox="1"/>
          <p:nvPr/>
        </p:nvSpPr>
        <p:spPr>
          <a:xfrm>
            <a:off x="3697617" y="1757592"/>
            <a:ext cx="2976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Plántula a los 29 días de siembra</a:t>
            </a:r>
            <a:endParaRPr lang="es-EC" sz="1400" i="1" u="sng" dirty="0"/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13AB2301-B073-4412-B84B-87EB976AAFE8}"/>
              </a:ext>
            </a:extLst>
          </p:cNvPr>
          <p:cNvSpPr txBox="1"/>
          <p:nvPr/>
        </p:nvSpPr>
        <p:spPr>
          <a:xfrm>
            <a:off x="7728689" y="1757592"/>
            <a:ext cx="2982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Plántula a los 2 meses de siembra</a:t>
            </a:r>
            <a:endParaRPr lang="es-EC" sz="1400" i="1" u="sng" dirty="0"/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3ABC8F89-4C97-4F85-9F1E-BE9664D7A147}"/>
              </a:ext>
            </a:extLst>
          </p:cNvPr>
          <p:cNvSpPr txBox="1"/>
          <p:nvPr/>
        </p:nvSpPr>
        <p:spPr>
          <a:xfrm>
            <a:off x="239962" y="1760495"/>
            <a:ext cx="2800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Semilla con radícula expuesta</a:t>
            </a:r>
            <a:endParaRPr lang="es-EC" sz="1400" i="1" u="sng" dirty="0"/>
          </a:p>
        </p:txBody>
      </p:sp>
      <p:sp>
        <p:nvSpPr>
          <p:cNvPr id="47" name="TextBox 15">
            <a:extLst>
              <a:ext uri="{FF2B5EF4-FFF2-40B4-BE49-F238E27FC236}">
                <a16:creationId xmlns="" xmlns:a16="http://schemas.microsoft.com/office/drawing/2014/main" id="{9F4C7BAC-6A25-480F-A4EB-A74B382021C9}"/>
              </a:ext>
            </a:extLst>
          </p:cNvPr>
          <p:cNvSpPr txBox="1"/>
          <p:nvPr/>
        </p:nvSpPr>
        <p:spPr>
          <a:xfrm>
            <a:off x="524900" y="1015307"/>
            <a:ext cx="2695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Valeriana adscendens</a:t>
            </a:r>
          </a:p>
        </p:txBody>
      </p:sp>
      <p:pic>
        <p:nvPicPr>
          <p:cNvPr id="11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705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02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INTRODUCCIÓN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54E0F2C8-EF0C-4E85-A853-09645DA107B1}"/>
              </a:ext>
            </a:extLst>
          </p:cNvPr>
          <p:cNvSpPr txBox="1"/>
          <p:nvPr/>
        </p:nvSpPr>
        <p:spPr>
          <a:xfrm>
            <a:off x="884080" y="989940"/>
            <a:ext cx="275810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Venezuela, Colombia, Ecuador y Perú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0B347D33-DB6D-4D67-97AB-F4F6D31E8D8A}"/>
              </a:ext>
            </a:extLst>
          </p:cNvPr>
          <p:cNvSpPr txBox="1"/>
          <p:nvPr/>
        </p:nvSpPr>
        <p:spPr>
          <a:xfrm>
            <a:off x="3812468" y="1782556"/>
            <a:ext cx="15637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Altitud: 2.800 m – 4.000 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3B2EEA75-530E-4429-A5EA-E87FB2AA8B7A}"/>
              </a:ext>
            </a:extLst>
          </p:cNvPr>
          <p:cNvSpPr txBox="1"/>
          <p:nvPr/>
        </p:nvSpPr>
        <p:spPr>
          <a:xfrm>
            <a:off x="884079" y="5330186"/>
            <a:ext cx="27576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Ecuador: 12.500 </a:t>
            </a:r>
            <a:r>
              <a:rPr lang="es-E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km</a:t>
            </a:r>
            <a:r>
              <a:rPr lang="es-ES" sz="14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– 6% del territorio nacional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A3B1D5B3-4AAE-4034-859A-D9BD6B974D0B}"/>
              </a:ext>
            </a:extLst>
          </p:cNvPr>
          <p:cNvSpPr txBox="1"/>
          <p:nvPr/>
        </p:nvSpPr>
        <p:spPr>
          <a:xfrm>
            <a:off x="3812467" y="2717851"/>
            <a:ext cx="156376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1.500 especies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="" xmlns:a16="http://schemas.microsoft.com/office/drawing/2014/main" id="{2766C43C-F4B8-458F-B818-D4F22CFA3979}"/>
              </a:ext>
            </a:extLst>
          </p:cNvPr>
          <p:cNvSpPr txBox="1"/>
          <p:nvPr/>
        </p:nvSpPr>
        <p:spPr>
          <a:xfrm>
            <a:off x="347074" y="6367219"/>
            <a:ext cx="8157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/>
              <a:t>(Mena et al., 2011; Mena &amp; Hofstede, 2006; Novara, 2012; APG III, 2009; </a:t>
            </a:r>
            <a:r>
              <a:rPr lang="es-EC" sz="1200" dirty="0" err="1"/>
              <a:t>Kadereit</a:t>
            </a:r>
            <a:r>
              <a:rPr lang="es-EC" sz="1200" dirty="0"/>
              <a:t> &amp; </a:t>
            </a:r>
            <a:r>
              <a:rPr lang="es-EC" sz="1200" dirty="0" err="1"/>
              <a:t>Bittrinch</a:t>
            </a:r>
            <a:r>
              <a:rPr lang="es-EC" sz="1200" dirty="0"/>
              <a:t>, 2016; </a:t>
            </a:r>
            <a:r>
              <a:rPr lang="es-EC" sz="1200" dirty="0" err="1"/>
              <a:t>Backlund</a:t>
            </a:r>
            <a:r>
              <a:rPr lang="es-EC" sz="1200" dirty="0"/>
              <a:t> &amp; Moritz, 1998)</a:t>
            </a:r>
          </a:p>
        </p:txBody>
      </p:sp>
      <p:sp>
        <p:nvSpPr>
          <p:cNvPr id="24" name="TextBox 15">
            <a:extLst>
              <a:ext uri="{FF2B5EF4-FFF2-40B4-BE49-F238E27FC236}">
                <a16:creationId xmlns="" xmlns:a16="http://schemas.microsoft.com/office/drawing/2014/main" id="{5006CBFA-1994-4972-B179-B616CB74C697}"/>
              </a:ext>
            </a:extLst>
          </p:cNvPr>
          <p:cNvSpPr txBox="1"/>
          <p:nvPr/>
        </p:nvSpPr>
        <p:spPr>
          <a:xfrm>
            <a:off x="256995" y="28046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Páramos en el Ecuador </a:t>
            </a:r>
          </a:p>
        </p:txBody>
      </p:sp>
      <p:pic>
        <p:nvPicPr>
          <p:cNvPr id="3074" name="Picture 2" descr="Páramo andino - Wikipedia, la enciclopedia libre">
            <a:extLst>
              <a:ext uri="{FF2B5EF4-FFF2-40B4-BE49-F238E27FC236}">
                <a16:creationId xmlns="" xmlns:a16="http://schemas.microsoft.com/office/drawing/2014/main" id="{6CEB1BC0-8FC6-4376-B89E-E49091399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80" y="1614898"/>
            <a:ext cx="2758107" cy="362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4324C274-6B51-4A97-AE47-D574228ADB70}"/>
              </a:ext>
            </a:extLst>
          </p:cNvPr>
          <p:cNvSpPr txBox="1"/>
          <p:nvPr/>
        </p:nvSpPr>
        <p:spPr>
          <a:xfrm>
            <a:off x="3812467" y="3442758"/>
            <a:ext cx="1563769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628 endémicas – 15% de toda la flora endémica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="" xmlns:a16="http://schemas.microsoft.com/office/drawing/2014/main" id="{05273ECF-6385-4A1C-A530-5D57ABA2C6B7}"/>
              </a:ext>
            </a:extLst>
          </p:cNvPr>
          <p:cNvSpPr txBox="1"/>
          <p:nvPr/>
        </p:nvSpPr>
        <p:spPr>
          <a:xfrm>
            <a:off x="6471338" y="989550"/>
            <a:ext cx="2757600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Familia Valerianaceae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="" xmlns:a16="http://schemas.microsoft.com/office/drawing/2014/main" id="{BDCC76B6-E511-493B-9055-B85FF9CE324E}"/>
              </a:ext>
            </a:extLst>
          </p:cNvPr>
          <p:cNvSpPr txBox="1"/>
          <p:nvPr/>
        </p:nvSpPr>
        <p:spPr>
          <a:xfrm>
            <a:off x="6471337" y="5338753"/>
            <a:ext cx="27576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10 – 15 géneros</a:t>
            </a:r>
          </a:p>
          <a:p>
            <a:pPr marL="96838" indent="-96838"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300 – 500 especies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Imagen 32">
            <a:extLst>
              <a:ext uri="{FF2B5EF4-FFF2-40B4-BE49-F238E27FC236}">
                <a16:creationId xmlns="" xmlns:a16="http://schemas.microsoft.com/office/drawing/2014/main" id="{91B4B430-0F20-498F-9B39-C34B81278A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337" y="1614898"/>
            <a:ext cx="2758107" cy="362820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2" name="CuadroTexto 31">
            <a:extLst>
              <a:ext uri="{FF2B5EF4-FFF2-40B4-BE49-F238E27FC236}">
                <a16:creationId xmlns="" xmlns:a16="http://schemas.microsoft.com/office/drawing/2014/main" id="{2A01D5F5-DC44-4767-A1BD-EE5970EFCD3E}"/>
              </a:ext>
            </a:extLst>
          </p:cNvPr>
          <p:cNvSpPr txBox="1"/>
          <p:nvPr/>
        </p:nvSpPr>
        <p:spPr>
          <a:xfrm>
            <a:off x="9748716" y="1782556"/>
            <a:ext cx="1563769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Actualmente Subfamilia Valerianoideae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="" xmlns:a16="http://schemas.microsoft.com/office/drawing/2014/main" id="{8CD9704D-7EBC-4C9B-8773-7467CA2454C1}"/>
              </a:ext>
            </a:extLst>
          </p:cNvPr>
          <p:cNvSpPr txBox="1"/>
          <p:nvPr/>
        </p:nvSpPr>
        <p:spPr>
          <a:xfrm>
            <a:off x="9748715" y="2817004"/>
            <a:ext cx="15637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Importancia medicinal</a:t>
            </a:r>
          </a:p>
        </p:txBody>
      </p:sp>
      <p:pic>
        <p:nvPicPr>
          <p:cNvPr id="17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670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BECC016B-1039-4011-A690-B2448DDC68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9" r="3307" b="8354"/>
          <a:stretch/>
        </p:blipFill>
        <p:spPr bwMode="auto">
          <a:xfrm>
            <a:off x="7799803" y="2163100"/>
            <a:ext cx="4121075" cy="255018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ADA90A7-E216-45E0-91DC-E96B615CE9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" r="14805"/>
          <a:stretch/>
        </p:blipFill>
        <p:spPr bwMode="auto">
          <a:xfrm>
            <a:off x="3787147" y="2157826"/>
            <a:ext cx="3745332" cy="2555460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5081A8E-0BA4-475C-966E-798EEB07AD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7" t="14218" r="28007" b="5899"/>
          <a:stretch/>
        </p:blipFill>
        <p:spPr bwMode="auto">
          <a:xfrm>
            <a:off x="346612" y="2164177"/>
            <a:ext cx="3120440" cy="254910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08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23939" y="269451"/>
            <a:ext cx="6727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Germinación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6CE110C1-575E-4C8F-AF83-AEDA7DAF9581}"/>
              </a:ext>
            </a:extLst>
          </p:cNvPr>
          <p:cNvSpPr txBox="1"/>
          <p:nvPr/>
        </p:nvSpPr>
        <p:spPr>
          <a:xfrm>
            <a:off x="3697617" y="1757592"/>
            <a:ext cx="295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Plántula a los 29 días de siembra</a:t>
            </a:r>
            <a:endParaRPr lang="es-EC" sz="1400" i="1" u="sng" dirty="0"/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13AB2301-B073-4412-B84B-87EB976AAFE8}"/>
              </a:ext>
            </a:extLst>
          </p:cNvPr>
          <p:cNvSpPr txBox="1"/>
          <p:nvPr/>
        </p:nvSpPr>
        <p:spPr>
          <a:xfrm>
            <a:off x="7728689" y="1757592"/>
            <a:ext cx="3077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Plántula a los 2 meses de siembra</a:t>
            </a:r>
            <a:endParaRPr lang="es-EC" sz="1400" i="1" u="sng" dirty="0"/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3ABC8F89-4C97-4F85-9F1E-BE9664D7A147}"/>
              </a:ext>
            </a:extLst>
          </p:cNvPr>
          <p:cNvSpPr txBox="1"/>
          <p:nvPr/>
        </p:nvSpPr>
        <p:spPr>
          <a:xfrm>
            <a:off x="239962" y="1760495"/>
            <a:ext cx="2610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Semilla con radícula expuesta</a:t>
            </a:r>
            <a:endParaRPr lang="es-EC" sz="1400" i="1" u="sng" dirty="0"/>
          </a:p>
        </p:txBody>
      </p:sp>
      <p:sp>
        <p:nvSpPr>
          <p:cNvPr id="47" name="TextBox 15">
            <a:extLst>
              <a:ext uri="{FF2B5EF4-FFF2-40B4-BE49-F238E27FC236}">
                <a16:creationId xmlns="" xmlns:a16="http://schemas.microsoft.com/office/drawing/2014/main" id="{9F4C7BAC-6A25-480F-A4EB-A74B382021C9}"/>
              </a:ext>
            </a:extLst>
          </p:cNvPr>
          <p:cNvSpPr txBox="1"/>
          <p:nvPr/>
        </p:nvSpPr>
        <p:spPr>
          <a:xfrm>
            <a:off x="524900" y="1015307"/>
            <a:ext cx="2695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Valeriana laurifolia</a:t>
            </a:r>
          </a:p>
        </p:txBody>
      </p:sp>
      <p:pic>
        <p:nvPicPr>
          <p:cNvPr id="16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317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08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23939" y="489791"/>
            <a:ext cx="7124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Viabilidad de semillas: Prueba de tetrazolio (TZ)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AF738478-6735-461B-94EB-60EB8FBDEE4E}"/>
              </a:ext>
            </a:extLst>
          </p:cNvPr>
          <p:cNvSpPr txBox="1"/>
          <p:nvPr/>
        </p:nvSpPr>
        <p:spPr>
          <a:xfrm>
            <a:off x="535055" y="2003782"/>
            <a:ext cx="5749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/>
              <a:t>Valores obtenidos en las pruebas estadísticas para los tratamientos de viabilidad</a:t>
            </a:r>
            <a:endParaRPr lang="es-EC" sz="1400" i="1" dirty="0"/>
          </a:p>
        </p:txBody>
      </p:sp>
      <p:sp>
        <p:nvSpPr>
          <p:cNvPr id="49" name="CuadroTexto 48">
            <a:extLst>
              <a:ext uri="{FF2B5EF4-FFF2-40B4-BE49-F238E27FC236}">
                <a16:creationId xmlns="" xmlns:a16="http://schemas.microsoft.com/office/drawing/2014/main" id="{E8DDF6DE-C52F-45B4-9546-F5ABFD5A7366}"/>
              </a:ext>
            </a:extLst>
          </p:cNvPr>
          <p:cNvSpPr txBox="1"/>
          <p:nvPr/>
        </p:nvSpPr>
        <p:spPr>
          <a:xfrm>
            <a:off x="557724" y="4511732"/>
            <a:ext cx="5688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/>
              <a:t>Nota. </a:t>
            </a:r>
            <a:r>
              <a:rPr lang="es-ES" sz="1400" dirty="0"/>
              <a:t>Pruebas de ANOVA y test de Duncan. TA1: 4 horas de inmersión en TZ 1%, TA2: 6 horas de inmersión en TZ 1%.</a:t>
            </a:r>
            <a:endParaRPr lang="es-EC" sz="1400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060B485-CBA1-473D-A582-0766E39C6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98" y="2647222"/>
            <a:ext cx="5594665" cy="1762118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DE89C36B-DC48-46D9-BEFC-F31CE3895B80}"/>
              </a:ext>
            </a:extLst>
          </p:cNvPr>
          <p:cNvSpPr/>
          <p:nvPr/>
        </p:nvSpPr>
        <p:spPr>
          <a:xfrm>
            <a:off x="5133922" y="3161836"/>
            <a:ext cx="763450" cy="118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3ADCA65E-635D-4E34-8401-A4E889A8B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674" y="2655486"/>
            <a:ext cx="4602486" cy="2679555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="" xmlns:a16="http://schemas.microsoft.com/office/drawing/2014/main" id="{A4E5D351-F3A7-4C1C-957D-426408A8D7AB}"/>
              </a:ext>
            </a:extLst>
          </p:cNvPr>
          <p:cNvSpPr txBox="1"/>
          <p:nvPr/>
        </p:nvSpPr>
        <p:spPr>
          <a:xfrm>
            <a:off x="6860986" y="2002898"/>
            <a:ext cx="4602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Porcentaje de embriones viables respecto a los tratamientos en la prueba de tetrazolio</a:t>
            </a:r>
            <a:endParaRPr lang="es-EC" sz="1100" i="1" dirty="0"/>
          </a:p>
        </p:txBody>
      </p:sp>
      <p:grpSp>
        <p:nvGrpSpPr>
          <p:cNvPr id="3" name="Grupo 2">
            <a:extLst>
              <a:ext uri="{FF2B5EF4-FFF2-40B4-BE49-F238E27FC236}">
                <a16:creationId xmlns="" xmlns:a16="http://schemas.microsoft.com/office/drawing/2014/main" id="{81EA9853-67A4-43CD-BAEF-06B30EEE81C5}"/>
              </a:ext>
            </a:extLst>
          </p:cNvPr>
          <p:cNvGrpSpPr/>
          <p:nvPr/>
        </p:nvGrpSpPr>
        <p:grpSpPr>
          <a:xfrm>
            <a:off x="7948741" y="2773628"/>
            <a:ext cx="3481684" cy="1412787"/>
            <a:chOff x="8370625" y="2096464"/>
            <a:chExt cx="3214895" cy="1332536"/>
          </a:xfrm>
        </p:grpSpPr>
        <p:sp>
          <p:nvSpPr>
            <p:cNvPr id="24" name="Rectángulo 23">
              <a:extLst>
                <a:ext uri="{FF2B5EF4-FFF2-40B4-BE49-F238E27FC236}">
                  <a16:creationId xmlns="" xmlns:a16="http://schemas.microsoft.com/office/drawing/2014/main" id="{A32F6B81-CF7B-47D6-8E23-A1777EE67745}"/>
                </a:ext>
              </a:extLst>
            </p:cNvPr>
            <p:cNvSpPr/>
            <p:nvPr/>
          </p:nvSpPr>
          <p:spPr>
            <a:xfrm>
              <a:off x="10785376" y="3262678"/>
              <a:ext cx="800144" cy="166322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="" xmlns:a16="http://schemas.microsoft.com/office/drawing/2014/main" id="{1D1A9673-B893-49C0-B749-4798CB5C5B74}"/>
                </a:ext>
              </a:extLst>
            </p:cNvPr>
            <p:cNvSpPr/>
            <p:nvPr/>
          </p:nvSpPr>
          <p:spPr>
            <a:xfrm>
              <a:off x="8370625" y="2096464"/>
              <a:ext cx="465380" cy="237686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100" dirty="0">
                  <a:solidFill>
                    <a:schemeClr val="tx1"/>
                  </a:solidFill>
                </a:rPr>
                <a:t>97 %</a:t>
              </a:r>
              <a:endParaRPr lang="es-EC" sz="11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="" xmlns:a16="http://schemas.microsoft.com/office/drawing/2014/main" id="{A3FAE9E6-5F90-4A31-82B9-5D73CDF89A2F}"/>
                </a:ext>
              </a:extLst>
            </p:cNvPr>
            <p:cNvSpPr/>
            <p:nvPr/>
          </p:nvSpPr>
          <p:spPr>
            <a:xfrm>
              <a:off x="9291568" y="2127638"/>
              <a:ext cx="465380" cy="237686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100" dirty="0">
                  <a:solidFill>
                    <a:schemeClr val="tx1"/>
                  </a:solidFill>
                </a:rPr>
                <a:t>95 %</a:t>
              </a:r>
              <a:endParaRPr lang="es-EC" sz="1100" dirty="0">
                <a:solidFill>
                  <a:schemeClr val="tx1"/>
                </a:solidFill>
              </a:endParaRPr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="" xmlns:a16="http://schemas.microsoft.com/office/drawing/2014/main" id="{B3CE147C-1A27-4021-AACA-6CC46AF83152}"/>
                </a:ext>
              </a:extLst>
            </p:cNvPr>
            <p:cNvSpPr/>
            <p:nvPr/>
          </p:nvSpPr>
          <p:spPr>
            <a:xfrm>
              <a:off x="10190099" y="2537764"/>
              <a:ext cx="465380" cy="237686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100" dirty="0">
                  <a:solidFill>
                    <a:schemeClr val="tx1"/>
                  </a:solidFill>
                </a:rPr>
                <a:t>72 %</a:t>
              </a:r>
              <a:endParaRPr lang="es-EC" sz="110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TextBox 15">
            <a:extLst>
              <a:ext uri="{FF2B5EF4-FFF2-40B4-BE49-F238E27FC236}">
                <a16:creationId xmlns="" xmlns:a16="http://schemas.microsoft.com/office/drawing/2014/main" id="{B46254EE-FE6B-4F75-BC41-6A366B221EC6}"/>
              </a:ext>
            </a:extLst>
          </p:cNvPr>
          <p:cNvSpPr txBox="1"/>
          <p:nvPr/>
        </p:nvSpPr>
        <p:spPr>
          <a:xfrm>
            <a:off x="605258" y="1304747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Análisis inferencial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="" xmlns:a16="http://schemas.microsoft.com/office/drawing/2014/main" id="{9613FEBB-0D2B-4F16-8E78-159BD1E39976}"/>
              </a:ext>
            </a:extLst>
          </p:cNvPr>
          <p:cNvSpPr txBox="1"/>
          <p:nvPr/>
        </p:nvSpPr>
        <p:spPr>
          <a:xfrm>
            <a:off x="6843623" y="1300485"/>
            <a:ext cx="2706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Análisis exploratorio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="" xmlns:a16="http://schemas.microsoft.com/office/drawing/2014/main" id="{F0F1720E-4316-4EFA-AC7A-DFF90E6B4306}"/>
              </a:ext>
            </a:extLst>
          </p:cNvPr>
          <p:cNvSpPr txBox="1"/>
          <p:nvPr/>
        </p:nvSpPr>
        <p:spPr>
          <a:xfrm>
            <a:off x="363759" y="6450049"/>
            <a:ext cx="56789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/>
              <a:t>(Ortiz, 2015) </a:t>
            </a:r>
          </a:p>
        </p:txBody>
      </p:sp>
      <p:pic>
        <p:nvPicPr>
          <p:cNvPr id="18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035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08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223939" y="500808"/>
            <a:ext cx="7124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Viabilidad de semillas: Prueba de tetrazolio (TZ)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1B645A84-0736-4614-80A2-92BB920A563D}"/>
              </a:ext>
            </a:extLst>
          </p:cNvPr>
          <p:cNvSpPr txBox="1"/>
          <p:nvPr/>
        </p:nvSpPr>
        <p:spPr>
          <a:xfrm>
            <a:off x="363759" y="6450049"/>
            <a:ext cx="56789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/>
              <a:t>(Ortiz, 2015; Salazar et al., 2020)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5C367FDA-F438-4D58-BD31-5EBB38035C3C}"/>
              </a:ext>
            </a:extLst>
          </p:cNvPr>
          <p:cNvSpPr txBox="1"/>
          <p:nvPr/>
        </p:nvSpPr>
        <p:spPr>
          <a:xfrm>
            <a:off x="682259" y="1417916"/>
            <a:ext cx="6179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/>
              <a:t>Contraste de valores obtenidos en las pruebas de viabilidad  y germinación</a:t>
            </a:r>
            <a:endParaRPr lang="es-EC" sz="1600" i="1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C60280B6-D583-4D3A-8E08-E844567D1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98" y="2286005"/>
            <a:ext cx="6067737" cy="1877752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="" xmlns:a16="http://schemas.microsoft.com/office/drawing/2014/main" id="{11566D70-6561-46B4-8251-5AB26366FCD7}"/>
              </a:ext>
            </a:extLst>
          </p:cNvPr>
          <p:cNvSpPr txBox="1"/>
          <p:nvPr/>
        </p:nvSpPr>
        <p:spPr>
          <a:xfrm>
            <a:off x="712208" y="4305867"/>
            <a:ext cx="6181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/>
              <a:t>Nota. </a:t>
            </a:r>
            <a:r>
              <a:rPr lang="es-ES" sz="1600" dirty="0"/>
              <a:t>TA2: 6 horas de inmersión en TZ 1%; TC2: 2 mg/L de AG</a:t>
            </a:r>
            <a:r>
              <a:rPr lang="es-ES" sz="1050" dirty="0"/>
              <a:t>3 </a:t>
            </a:r>
            <a:r>
              <a:rPr lang="es-ES" sz="1600" dirty="0"/>
              <a:t>(</a:t>
            </a:r>
            <a:r>
              <a:rPr lang="es-ES" sz="1600" i="1" dirty="0"/>
              <a:t>V. microphylla </a:t>
            </a:r>
            <a:r>
              <a:rPr lang="es-ES" sz="1600" dirty="0"/>
              <a:t>y </a:t>
            </a:r>
            <a:r>
              <a:rPr lang="es-ES" sz="1600" i="1" dirty="0"/>
              <a:t>V. laurifolia</a:t>
            </a:r>
            <a:r>
              <a:rPr lang="es-ES" sz="1600" dirty="0"/>
              <a:t>), TC3: 3 mg/L de AG</a:t>
            </a:r>
            <a:r>
              <a:rPr lang="es-ES" sz="1050" dirty="0"/>
              <a:t>3 </a:t>
            </a:r>
            <a:r>
              <a:rPr lang="es-ES" sz="1600" dirty="0"/>
              <a:t>(</a:t>
            </a:r>
            <a:r>
              <a:rPr lang="es-ES" sz="1600" i="1" dirty="0"/>
              <a:t>V. adscendens</a:t>
            </a:r>
            <a:r>
              <a:rPr lang="es-ES" sz="1600" dirty="0"/>
              <a:t>).</a:t>
            </a:r>
            <a:endParaRPr lang="es-EC" sz="1200" dirty="0"/>
          </a:p>
        </p:txBody>
      </p:sp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4A847CED-BC31-4F9F-B0D6-05A718A266A3}"/>
              </a:ext>
            </a:extLst>
          </p:cNvPr>
          <p:cNvSpPr txBox="1"/>
          <p:nvPr/>
        </p:nvSpPr>
        <p:spPr>
          <a:xfrm>
            <a:off x="9691758" y="4163757"/>
            <a:ext cx="162685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Viabilidad subestimada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453EB6A9-34EF-4D82-A8A1-08EC01D564BF}"/>
              </a:ext>
            </a:extLst>
          </p:cNvPr>
          <p:cNvSpPr txBox="1"/>
          <p:nvPr/>
        </p:nvSpPr>
        <p:spPr>
          <a:xfrm>
            <a:off x="9691759" y="2245065"/>
            <a:ext cx="161633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Viabilidad </a:t>
            </a:r>
          </a:p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superior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="" xmlns:a16="http://schemas.microsoft.com/office/drawing/2014/main" id="{78962906-0664-4877-9369-ECA818943820}"/>
              </a:ext>
            </a:extLst>
          </p:cNvPr>
          <p:cNvSpPr txBox="1"/>
          <p:nvPr/>
        </p:nvSpPr>
        <p:spPr>
          <a:xfrm>
            <a:off x="9683381" y="3219677"/>
            <a:ext cx="162685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Condiciones adecuadas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="" xmlns:a16="http://schemas.microsoft.com/office/drawing/2014/main" id="{CFEC9E1E-3DD1-42A7-A3E8-20916CEE9E1B}"/>
              </a:ext>
            </a:extLst>
          </p:cNvPr>
          <p:cNvCxnSpPr>
            <a:cxnSpLocks/>
          </p:cNvCxnSpPr>
          <p:nvPr/>
        </p:nvCxnSpPr>
        <p:spPr>
          <a:xfrm>
            <a:off x="9311706" y="2390059"/>
            <a:ext cx="373907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="" xmlns:a16="http://schemas.microsoft.com/office/drawing/2014/main" id="{9A034AA2-05FA-4425-84B5-D6280E5D9D15}"/>
              </a:ext>
            </a:extLst>
          </p:cNvPr>
          <p:cNvSpPr txBox="1"/>
          <p:nvPr/>
        </p:nvSpPr>
        <p:spPr>
          <a:xfrm>
            <a:off x="7770623" y="2245456"/>
            <a:ext cx="1616336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V. microphylla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Conector recto 34">
            <a:extLst>
              <a:ext uri="{FF2B5EF4-FFF2-40B4-BE49-F238E27FC236}">
                <a16:creationId xmlns="" xmlns:a16="http://schemas.microsoft.com/office/drawing/2014/main" id="{9FB01948-F277-41AF-A9B7-DEFE1CDFC47F}"/>
              </a:ext>
            </a:extLst>
          </p:cNvPr>
          <p:cNvCxnSpPr>
            <a:cxnSpLocks/>
          </p:cNvCxnSpPr>
          <p:nvPr/>
        </p:nvCxnSpPr>
        <p:spPr>
          <a:xfrm>
            <a:off x="9317851" y="3335676"/>
            <a:ext cx="373907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="" xmlns:a16="http://schemas.microsoft.com/office/drawing/2014/main" id="{4C20DC1E-15E6-4C4E-BEFD-27236AEF4D67}"/>
              </a:ext>
            </a:extLst>
          </p:cNvPr>
          <p:cNvCxnSpPr>
            <a:cxnSpLocks/>
          </p:cNvCxnSpPr>
          <p:nvPr/>
        </p:nvCxnSpPr>
        <p:spPr>
          <a:xfrm>
            <a:off x="9317851" y="4285741"/>
            <a:ext cx="373907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="" xmlns:a16="http://schemas.microsoft.com/office/drawing/2014/main" id="{76A7D196-7FAD-4857-8B7B-D106AAD74551}"/>
              </a:ext>
            </a:extLst>
          </p:cNvPr>
          <p:cNvSpPr txBox="1"/>
          <p:nvPr/>
        </p:nvSpPr>
        <p:spPr>
          <a:xfrm>
            <a:off x="7770623" y="4167368"/>
            <a:ext cx="1616336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V. laurifolia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="" xmlns:a16="http://schemas.microsoft.com/office/drawing/2014/main" id="{95B19526-33DE-4BEF-8BB0-161EE267F316}"/>
              </a:ext>
            </a:extLst>
          </p:cNvPr>
          <p:cNvSpPr txBox="1"/>
          <p:nvPr/>
        </p:nvSpPr>
        <p:spPr>
          <a:xfrm>
            <a:off x="7770623" y="3217429"/>
            <a:ext cx="1616336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V. adscendens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598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08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CONCLUSIONES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="" xmlns:a16="http://schemas.microsoft.com/office/drawing/2014/main" id="{1EB405B7-4AEB-4083-A93F-6C0EE8BE6E70}"/>
                  </a:ext>
                </a:extLst>
              </p:cNvPr>
              <p:cNvSpPr txBox="1"/>
              <p:nvPr/>
            </p:nvSpPr>
            <p:spPr>
              <a:xfrm>
                <a:off x="526311" y="1166386"/>
                <a:ext cx="11139377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457200" algn="just"/>
                <a:r>
                  <a:rPr lang="es-E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Las semillas de </a:t>
                </a:r>
                <a:r>
                  <a:rPr lang="es-ES" sz="2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V. microphylla</a:t>
                </a:r>
                <a:r>
                  <a:rPr lang="es-E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s-ES" sz="2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V. adscendens</a:t>
                </a:r>
                <a:r>
                  <a:rPr lang="es-E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y </a:t>
                </a:r>
                <a:r>
                  <a:rPr lang="es-EC" sz="2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V. laurifolia</a:t>
                </a:r>
                <a:r>
                  <a:rPr lang="es-EC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E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son aquenios coronados por un vilano (</a:t>
                </a:r>
                <a:r>
                  <a:rPr lang="es-ES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6-13 filamentos</a:t>
                </a:r>
                <a:r>
                  <a:rPr lang="es-E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), de tamaño pequeño (</a:t>
                </a:r>
                <a:r>
                  <a:rPr lang="es-ES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largo 1.1</a:t>
                </a:r>
                <a:r>
                  <a:rPr lang="es-EC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±0.1 a </a:t>
                </a:r>
                <a:r>
                  <a:rPr lang="es-ES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1.8</a:t>
                </a:r>
                <a:r>
                  <a:rPr lang="es-EC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±0.1 mm, ancho 0.8±0.1 a 0.9±0.1 mm</a:t>
                </a:r>
                <a:r>
                  <a:rPr lang="es-E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y peso ligero (</a:t>
                </a:r>
                <a:r>
                  <a:rPr lang="es-ES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23±1 a 27±4 mg para 100 semillas</a:t>
                </a:r>
                <a:r>
                  <a:rPr lang="es-E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), consideradas ortodoxas y por ende óptimas para su conservación.</a:t>
                </a:r>
              </a:p>
              <a:p>
                <a:pPr indent="457200" algn="just"/>
                <a:endParaRPr lang="es-E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7200" algn="just"/>
                <a:endParaRPr lang="es-E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7200" algn="just"/>
                <a:r>
                  <a:rPr lang="es-E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Para </a:t>
                </a:r>
                <a:r>
                  <a:rPr lang="es-ES" sz="2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V. microphylla</a:t>
                </a:r>
                <a:r>
                  <a:rPr lang="es-E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y </a:t>
                </a:r>
                <a:r>
                  <a:rPr lang="es-ES" sz="2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V. adscendens </a:t>
                </a:r>
                <a:r>
                  <a:rPr lang="es-E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se ajustó un tiempo de tinción de </a:t>
                </a:r>
                <a:r>
                  <a:rPr lang="es-ES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 horas </a:t>
                </a:r>
                <a:r>
                  <a:rPr lang="es-E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en solución de </a:t>
                </a:r>
                <a:r>
                  <a:rPr lang="es-ES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tetrazolio al 1% </a:t>
                </a:r>
                <a:r>
                  <a:rPr lang="es-E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en incubación a </a:t>
                </a:r>
                <a:r>
                  <a:rPr lang="es-ES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30</a:t>
                </a:r>
                <a14:m>
                  <m:oMath xmlns:m="http://schemas.openxmlformats.org/officeDocument/2006/math">
                    <m:r>
                      <a:rPr lang="es-ES" sz="2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℃</m:t>
                    </m:r>
                  </m:oMath>
                </a14:m>
                <a:r>
                  <a:rPr lang="es-E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y en oscuridad, para </a:t>
                </a:r>
                <a:r>
                  <a:rPr lang="es-ES" sz="2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V. laurifolia</a:t>
                </a:r>
                <a:r>
                  <a:rPr lang="es-E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en las mismas condiciones se considera probar un tiempo mayor de inmersión.</a:t>
                </a:r>
                <a:endParaRPr lang="es-EC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7200" algn="just"/>
                <a:endParaRPr lang="es-E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7200" algn="just"/>
                <a:endParaRPr lang="es-E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7200" algn="just"/>
                <a:r>
                  <a:rPr lang="es-EC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El uso de hipoclorito de sodio en la desinfección actuando como un agente de doble </a:t>
                </a:r>
                <a:r>
                  <a:rPr lang="es-EC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limpieza</a:t>
                </a:r>
                <a:r>
                  <a:rPr lang="es-EC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favorece ampliamente la eliminación de contaminantes. Además, mejora la germinación ya que aumenta la permeabilidad de la semilla mejorando la absorción de agua.</a:t>
                </a:r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1EB405B7-4AEB-4083-A93F-6C0EE8BE6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311" y="1166386"/>
                <a:ext cx="11139377" cy="4401205"/>
              </a:xfrm>
              <a:prstGeom prst="rect">
                <a:avLst/>
              </a:prstGeom>
              <a:blipFill>
                <a:blip r:embed="rId2"/>
                <a:stretch>
                  <a:fillRect l="-547" t="-554" r="-547" b="-1662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158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08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CONCLUSIONES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1EB405B7-4AEB-4083-A93F-6C0EE8BE6E70}"/>
              </a:ext>
            </a:extLst>
          </p:cNvPr>
          <p:cNvSpPr txBox="1"/>
          <p:nvPr/>
        </p:nvSpPr>
        <p:spPr>
          <a:xfrm>
            <a:off x="526311" y="870332"/>
            <a:ext cx="1113937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s-E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mejor tratamiento de desinfección para semillas del género </a:t>
            </a:r>
            <a:r>
              <a:rPr lang="es-ES" sz="200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Valeriana</a:t>
            </a:r>
            <a:r>
              <a:rPr lang="es-E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encuentra en</a:t>
            </a:r>
            <a:r>
              <a:rPr lang="es-ES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rango de concentración de </a:t>
            </a:r>
            <a:r>
              <a:rPr lang="es-E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NaClO</a:t>
            </a:r>
            <a:r>
              <a:rPr lang="es-E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s-E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1-2%</a:t>
            </a:r>
            <a:r>
              <a:rPr lang="es-E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tiempo de inmersión de </a:t>
            </a:r>
            <a:r>
              <a:rPr lang="es-E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5-10 minutos</a:t>
            </a:r>
            <a:r>
              <a:rPr lang="es-E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EC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endParaRPr lang="es-EC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endParaRPr lang="es-EC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es-EC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presencia de luz es un factor indispensable en la germinación de las tres especies de estudio, por lo que son consideradas con fotosensibilidad positiva.</a:t>
            </a:r>
          </a:p>
          <a:p>
            <a:pPr indent="457200" algn="just"/>
            <a:endParaRPr lang="es-EC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endParaRPr lang="es-EC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es-EC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es-EC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V. laurifolia</a:t>
            </a:r>
            <a:r>
              <a:rPr lang="es-EC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vio que una temperatura alternante entre </a:t>
            </a:r>
            <a:r>
              <a:rPr lang="es-EC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25.5</a:t>
            </a:r>
            <a:r>
              <a:rPr lang="es-EC" sz="2000" b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℃</a:t>
            </a:r>
            <a:r>
              <a:rPr lang="es-EC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/día-14.1</a:t>
            </a:r>
            <a:r>
              <a:rPr lang="es-EC" sz="2000" b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℃</a:t>
            </a:r>
            <a:r>
              <a:rPr lang="es-EC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/noche</a:t>
            </a:r>
            <a:r>
              <a:rPr lang="es-EC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es favorable para </a:t>
            </a:r>
            <a:r>
              <a:rPr lang="es-EC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su</a:t>
            </a:r>
            <a:r>
              <a:rPr lang="es-EC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germinación.</a:t>
            </a:r>
            <a:endParaRPr lang="es-ES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endParaRPr lang="es-ES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endParaRPr lang="es-ES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es-E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aplicación de ácido giberélico tuvo una influencia positiva en la germinación de las tres especies de estudio. Sus concentraciones óptimas son para </a:t>
            </a:r>
            <a:r>
              <a:rPr lang="es-ES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V. microphylla</a:t>
            </a:r>
            <a:r>
              <a:rPr lang="es-E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s-ES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V. laurifolia</a:t>
            </a:r>
            <a:r>
              <a:rPr lang="es-E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mg/L de AG</a:t>
            </a:r>
            <a:r>
              <a:rPr lang="es-ES" sz="2000" b="1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s-E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para </a:t>
            </a:r>
            <a:r>
              <a:rPr lang="es-ES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V. adscendens</a:t>
            </a:r>
            <a:r>
              <a:rPr lang="es-E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3mg/L de AG</a:t>
            </a:r>
            <a:r>
              <a:rPr lang="es-ES" sz="2000" b="1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s-E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754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08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RECOMENDACIONES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1EB405B7-4AEB-4083-A93F-6C0EE8BE6E70}"/>
              </a:ext>
            </a:extLst>
          </p:cNvPr>
          <p:cNvSpPr txBox="1"/>
          <p:nvPr/>
        </p:nvSpPr>
        <p:spPr>
          <a:xfrm>
            <a:off x="526311" y="1004091"/>
            <a:ext cx="1113937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s-E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recomienda que para ensayos de morfología la recolección de semillas se realice en tubos falcon para mantener la muestra fresca hasta su uso.</a:t>
            </a:r>
          </a:p>
          <a:p>
            <a:pPr indent="457200" algn="just"/>
            <a:endParaRPr lang="es-ES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es-E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de las formas más factibles de secado de semillas es con el uso de sílica gel, así se puede evitar la oxidación de la muestra.</a:t>
            </a:r>
            <a:endParaRPr lang="es-EC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endParaRPr lang="es-ES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es-E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procesos de cultivo </a:t>
            </a:r>
            <a:r>
              <a:rPr lang="es-ES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vitro</a:t>
            </a:r>
            <a:r>
              <a:rPr lang="es-E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recomienda extraer el vilano de la semilla esto ayuda a disminuir la contaminación en el medio.</a:t>
            </a:r>
            <a:endParaRPr lang="es-EC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endParaRPr lang="es-ES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es-E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Realizar el análisis de termoperiodo aplicando periodos de luz para </a:t>
            </a:r>
            <a:r>
              <a:rPr lang="es-ES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V. microphylla </a:t>
            </a:r>
            <a:r>
              <a:rPr lang="es-E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ES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V. adscendens</a:t>
            </a:r>
            <a:r>
              <a:rPr lang="es-E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endParaRPr lang="es-ES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es-E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 es el primer estudio realizado en estas especies, en donde se hace un análisis de morfología y se establecen protocolos de germinación y viabilidad, por lo que será necesario continuar con la investigación en especies relacionadas. </a:t>
            </a:r>
            <a:endParaRPr lang="es-EC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60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4 Imagen">
            <a:extLst>
              <a:ext uri="{FF2B5EF4-FFF2-40B4-BE49-F238E27FC236}">
                <a16:creationId xmlns=""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631" y="3752494"/>
            <a:ext cx="2522395" cy="102812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8422" y="3999343"/>
            <a:ext cx="2451005" cy="83741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9351" y="2603991"/>
            <a:ext cx="3271675" cy="870919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8379861" y="4023866"/>
            <a:ext cx="3118522" cy="756750"/>
            <a:chOff x="2664721" y="3318405"/>
            <a:chExt cx="3560466" cy="1031527"/>
          </a:xfrm>
        </p:grpSpPr>
        <p:pic>
          <p:nvPicPr>
            <p:cNvPr id="19" name="Picture 2" descr="ambiente-agua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89" t="18719" r="55975" b="31793"/>
            <a:stretch/>
          </p:blipFill>
          <p:spPr bwMode="auto">
            <a:xfrm>
              <a:off x="2664721" y="3321682"/>
              <a:ext cx="1799262" cy="102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ambiente-agua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8" t="21081" r="13694" b="27007"/>
            <a:stretch/>
          </p:blipFill>
          <p:spPr bwMode="auto">
            <a:xfrm>
              <a:off x="4456577" y="3318405"/>
              <a:ext cx="1768610" cy="102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8"/>
          <a:srcRect l="27159" t="34861" r="15432" b="42712"/>
          <a:stretch/>
        </p:blipFill>
        <p:spPr>
          <a:xfrm>
            <a:off x="8379860" y="5014421"/>
            <a:ext cx="3118523" cy="756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9315" y="2334134"/>
            <a:ext cx="3448050" cy="1314450"/>
          </a:xfrm>
          <a:prstGeom prst="rect">
            <a:avLst/>
          </a:prstGeom>
        </p:spPr>
      </p:pic>
      <p:pic>
        <p:nvPicPr>
          <p:cNvPr id="31" name="Picture 4" descr="Direccion De Carrera De Biotecnologia - Posts | Facebook">
            <a:extLst>
              <a:ext uri="{FF2B5EF4-FFF2-40B4-BE49-F238E27FC236}">
                <a16:creationId xmlns="" xmlns:a16="http://schemas.microsoft.com/office/drawing/2014/main" id="{F1414BA9-E7AC-40C8-80F0-7979902D6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778" b="96000" l="1333" r="96000">
                        <a14:foregroundMark x1="35556" y1="10667" x2="35556" y2="10667"/>
                        <a14:foregroundMark x1="31111" y1="11111" x2="31111" y2="11111"/>
                        <a14:foregroundMark x1="28000" y1="12444" x2="28000" y2="12444"/>
                        <a14:foregroundMark x1="41778" y1="6222" x2="41778" y2="6222"/>
                        <a14:foregroundMark x1="11111" y1="25778" x2="11111" y2="25778"/>
                        <a14:foregroundMark x1="17778" y1="30222" x2="17778" y2="30222"/>
                        <a14:foregroundMark x1="19111" y1="31111" x2="19111" y2="31111"/>
                        <a14:foregroundMark x1="21778" y1="34667" x2="21778" y2="34667"/>
                        <a14:foregroundMark x1="22667" y1="38667" x2="22667" y2="38667"/>
                        <a14:foregroundMark x1="19556" y1="40444" x2="19556" y2="40444"/>
                        <a14:foregroundMark x1="15556" y1="49333" x2="15556" y2="49333"/>
                        <a14:foregroundMark x1="15556" y1="52444" x2="15556" y2="52444"/>
                        <a14:foregroundMark x1="15556" y1="61333" x2="15556" y2="61333"/>
                        <a14:foregroundMark x1="16889" y1="58667" x2="16889" y2="58667"/>
                        <a14:foregroundMark x1="16000" y1="57778" x2="16000" y2="57778"/>
                        <a14:foregroundMark x1="10667" y1="42667" x2="10667" y2="42667"/>
                        <a14:foregroundMark x1="8889" y1="34667" x2="8889" y2="34667"/>
                        <a14:foregroundMark x1="5778" y1="40444" x2="5778" y2="40444"/>
                        <a14:foregroundMark x1="20444" y1="83556" x2="20444" y2="83556"/>
                        <a14:foregroundMark x1="29778" y1="84000" x2="29778" y2="84000"/>
                        <a14:foregroundMark x1="30222" y1="86222" x2="30222" y2="86222"/>
                        <a14:foregroundMark x1="38222" y1="89333" x2="38222" y2="89333"/>
                        <a14:foregroundMark x1="44000" y1="91111" x2="44000" y2="91111"/>
                        <a14:foregroundMark x1="49778" y1="91111" x2="49778" y2="91111"/>
                        <a14:foregroundMark x1="55111" y1="96444" x2="55111" y2="96444"/>
                        <a14:foregroundMark x1="88889" y1="49778" x2="88889" y2="49778"/>
                        <a14:foregroundMark x1="88000" y1="57778" x2="88000" y2="57778"/>
                        <a14:foregroundMark x1="88889" y1="64444" x2="88889" y2="64444"/>
                        <a14:foregroundMark x1="88889" y1="44889" x2="88889" y2="44889"/>
                        <a14:foregroundMark x1="89333" y1="34667" x2="89333" y2="34667"/>
                        <a14:foregroundMark x1="85333" y1="34667" x2="85333" y2="34667"/>
                        <a14:foregroundMark x1="84000" y1="32889" x2="84000" y2="32889"/>
                        <a14:foregroundMark x1="82667" y1="32000" x2="82667" y2="32000"/>
                        <a14:foregroundMark x1="79556" y1="32000" x2="79556" y2="32000"/>
                        <a14:foregroundMark x1="72444" y1="24889" x2="72444" y2="24889"/>
                        <a14:foregroundMark x1="47556" y1="16444" x2="47556" y2="16444"/>
                        <a14:foregroundMark x1="96000" y1="59111" x2="96000" y2="59111"/>
                        <a14:foregroundMark x1="1333" y1="52000" x2="1333" y2="52000"/>
                      </a14:backgroundRemoval>
                    </a14:imgEffect>
                    <a14:imgEffect>
                      <a14:colorTemperature colorTemp="5785"/>
                    </a14:imgEffect>
                    <a14:imgEffect>
                      <a14:saturation sat="10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53" y="851562"/>
            <a:ext cx="1275730" cy="1324800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n 31">
            <a:extLst>
              <a:ext uri="{FF2B5EF4-FFF2-40B4-BE49-F238E27FC236}">
                <a16:creationId xmlns="" xmlns:a16="http://schemas.microsoft.com/office/drawing/2014/main" id="{1A11384E-1232-436F-AF9A-9B3756BBD331}"/>
              </a:ext>
            </a:extLst>
          </p:cNvPr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86" y="2404239"/>
            <a:ext cx="1296000" cy="131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agen 32">
            <a:extLst>
              <a:ext uri="{FF2B5EF4-FFF2-40B4-BE49-F238E27FC236}">
                <a16:creationId xmlns="" xmlns:a16="http://schemas.microsoft.com/office/drawing/2014/main" id="{DF7A8276-B087-40BA-AF03-74810285977B}"/>
              </a:ext>
            </a:extLst>
          </p:cNvPr>
          <p:cNvPicPr/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3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r="18459" b="14377"/>
          <a:stretch/>
        </p:blipFill>
        <p:spPr bwMode="auto">
          <a:xfrm>
            <a:off x="693617" y="3874029"/>
            <a:ext cx="1179635" cy="1141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Imagen 33">
            <a:extLst>
              <a:ext uri="{FF2B5EF4-FFF2-40B4-BE49-F238E27FC236}">
                <a16:creationId xmlns="" xmlns:a16="http://schemas.microsoft.com/office/drawing/2014/main" id="{5A965961-D138-41A2-9754-E7E2F25C0427}"/>
              </a:ext>
            </a:extLst>
          </p:cNvPr>
          <p:cNvPicPr/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052" b="94813" l="5814" r="91570">
                        <a14:foregroundMark x1="14244" y1="31988" x2="14244" y2="31988"/>
                        <a14:foregroundMark x1="5814" y1="52450" x2="5814" y2="52450"/>
                        <a14:foregroundMark x1="76163" y1="89049" x2="76163" y2="89049"/>
                        <a14:foregroundMark x1="91860" y1="61095" x2="91860" y2="61095"/>
                        <a14:foregroundMark x1="37500" y1="6340" x2="37500" y2="6340"/>
                        <a14:foregroundMark x1="49128" y1="7205" x2="49128" y2="7205"/>
                        <a14:foregroundMark x1="56686" y1="7781" x2="56686" y2="7781"/>
                        <a14:foregroundMark x1="62209" y1="7205" x2="62209" y2="7205"/>
                        <a14:foregroundMark x1="46802" y1="21037" x2="46802" y2="21037"/>
                        <a14:foregroundMark x1="52326" y1="25360" x2="52326" y2="25360"/>
                        <a14:foregroundMark x1="52326" y1="29107" x2="52326" y2="29107"/>
                        <a14:foregroundMark x1="62500" y1="93084" x2="62500" y2="93084"/>
                        <a14:foregroundMark x1="55523" y1="93660" x2="55523" y2="93660"/>
                        <a14:foregroundMark x1="48837" y1="94813" x2="48837" y2="94813"/>
                        <a14:foregroundMark x1="41279" y1="93084" x2="41279" y2="93084"/>
                        <a14:foregroundMark x1="47965" y1="27089" x2="47965" y2="27089"/>
                        <a14:foregroundMark x1="47965" y1="27666" x2="47965" y2="27666"/>
                        <a14:foregroundMark x1="47384" y1="29395" x2="47384" y2="29395"/>
                        <a14:foregroundMark x1="47384" y1="30548" x2="47384" y2="30548"/>
                        <a14:foregroundMark x1="47965" y1="26513" x2="47965" y2="26513"/>
                        <a14:foregroundMark x1="49128" y1="25937" x2="49128" y2="25937"/>
                        <a14:foregroundMark x1="52907" y1="27089" x2="52907" y2="27089"/>
                        <a14:foregroundMark x1="52616" y1="29107" x2="52616" y2="29107"/>
                        <a14:foregroundMark x1="51453" y1="30259" x2="51453" y2="30259"/>
                        <a14:foregroundMark x1="52907" y1="27378" x2="52907" y2="27378"/>
                        <a14:backgroundMark x1="50581" y1="27666" x2="50581" y2="27666"/>
                        <a14:backgroundMark x1="39244" y1="94236" x2="39244" y2="94236"/>
                        <a14:backgroundMark x1="39535" y1="90202" x2="39535" y2="90202"/>
                        <a14:backgroundMark x1="46802" y1="91354" x2="46802" y2="91354"/>
                        <a14:backgroundMark x1="50581" y1="30259" x2="50581" y2="30259"/>
                        <a14:backgroundMark x1="47965" y1="7493" x2="47965" y2="7493"/>
                        <a14:backgroundMark x1="63663" y1="5476" x2="63663" y2="5476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234" y="2471849"/>
            <a:ext cx="1213361" cy="1107565"/>
          </a:xfrm>
          <a:prstGeom prst="rect">
            <a:avLst/>
          </a:prstGeom>
        </p:spPr>
      </p:pic>
      <p:pic>
        <p:nvPicPr>
          <p:cNvPr id="35" name="Picture 2" descr="Universidad de las Fuerzas Armadas - ESPE">
            <a:extLst>
              <a:ext uri="{FF2B5EF4-FFF2-40B4-BE49-F238E27FC236}">
                <a16:creationId xmlns="" xmlns:a16="http://schemas.microsoft.com/office/drawing/2014/main" id="{808C8CF7-0813-49BA-A84F-BA470FABA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98" y="831023"/>
            <a:ext cx="1325392" cy="13253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2407207" y="1312075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María Claudia, Segovia Salcedo, PhD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154316" y="1305852"/>
            <a:ext cx="2564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Ing. Marianela </a:t>
            </a:r>
            <a:r>
              <a:rPr lang="es-MX" dirty="0" smtClean="0"/>
              <a:t>Mariño</a:t>
            </a:r>
            <a:endParaRPr lang="es-MX" dirty="0" smtClean="0"/>
          </a:p>
        </p:txBody>
      </p:sp>
      <p:sp>
        <p:nvSpPr>
          <p:cNvPr id="8" name="CuadroTexto 7"/>
          <p:cNvSpPr txBox="1"/>
          <p:nvPr/>
        </p:nvSpPr>
        <p:spPr>
          <a:xfrm>
            <a:off x="4684845" y="5711109"/>
            <a:ext cx="3053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Familia y amigos</a:t>
            </a:r>
            <a:endParaRPr lang="en-US" dirty="0"/>
          </a:p>
        </p:txBody>
      </p:sp>
      <p:sp>
        <p:nvSpPr>
          <p:cNvPr id="21" name="Título 1">
            <a:extLst>
              <a:ext uri="{FF2B5EF4-FFF2-40B4-BE49-F238E27FC236}">
                <a16:creationId xmlns="" xmlns:a16="http://schemas.microsoft.com/office/drawing/2014/main" id="{19785B05-E65E-4003-A302-5267EA9E9F7D}"/>
              </a:ext>
            </a:extLst>
          </p:cNvPr>
          <p:cNvSpPr txBox="1">
            <a:spLocks/>
          </p:cNvSpPr>
          <p:nvPr/>
        </p:nvSpPr>
        <p:spPr>
          <a:xfrm>
            <a:off x="712208" y="0"/>
            <a:ext cx="11139377" cy="618497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S" i="0" kern="0" dirty="0">
                <a:solidFill>
                  <a:schemeClr val="tx1"/>
                </a:solidFill>
                <a:effectLst/>
              </a:rPr>
              <a:t>AGRADECIMIENTOS</a:t>
            </a:r>
            <a:endParaRPr lang="es-EC" i="0" kern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90029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02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INTRODUCCIÓN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="" xmlns:a16="http://schemas.microsoft.com/office/drawing/2014/main" id="{870F1760-BC5D-41E4-8328-8FEF9CD089DC}"/>
              </a:ext>
            </a:extLst>
          </p:cNvPr>
          <p:cNvSpPr txBox="1"/>
          <p:nvPr/>
        </p:nvSpPr>
        <p:spPr>
          <a:xfrm>
            <a:off x="256995" y="28046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Familia Valerianaceae</a:t>
            </a: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7F140751-1F40-4A8B-BE53-D4138872693D}"/>
              </a:ext>
            </a:extLst>
          </p:cNvPr>
          <p:cNvSpPr txBox="1"/>
          <p:nvPr/>
        </p:nvSpPr>
        <p:spPr>
          <a:xfrm>
            <a:off x="984113" y="1246512"/>
            <a:ext cx="34447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Valeriana microphylla </a:t>
            </a:r>
            <a:r>
              <a:rPr lang="es-MX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Kunth</a:t>
            </a:r>
            <a:r>
              <a:rPr lang="es-MX" sz="1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="" xmlns:a16="http://schemas.microsoft.com/office/drawing/2014/main" id="{2509D69D-7ED7-4E8F-9493-6B456C3C2831}"/>
              </a:ext>
            </a:extLst>
          </p:cNvPr>
          <p:cNvGrpSpPr/>
          <p:nvPr/>
        </p:nvGrpSpPr>
        <p:grpSpPr>
          <a:xfrm>
            <a:off x="1062080" y="2004087"/>
            <a:ext cx="4302000" cy="3487587"/>
            <a:chOff x="0" y="3404"/>
            <a:chExt cx="4108323" cy="3343046"/>
          </a:xfrm>
        </p:grpSpPr>
        <p:pic>
          <p:nvPicPr>
            <p:cNvPr id="9" name="Imagen 8">
              <a:extLst>
                <a:ext uri="{FF2B5EF4-FFF2-40B4-BE49-F238E27FC236}">
                  <a16:creationId xmlns="" xmlns:a16="http://schemas.microsoft.com/office/drawing/2014/main" id="{CCC486F0-2F8A-44B4-9088-728F4EDDD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8" r="8160" b="10424"/>
            <a:stretch/>
          </p:blipFill>
          <p:spPr bwMode="auto">
            <a:xfrm rot="16200000">
              <a:off x="-22454" y="30709"/>
              <a:ext cx="1826260" cy="1771650"/>
            </a:xfrm>
            <a:prstGeom prst="rect">
              <a:avLst/>
            </a:prstGeom>
            <a:ln w="31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0" name="Grupo 9">
              <a:extLst>
                <a:ext uri="{FF2B5EF4-FFF2-40B4-BE49-F238E27FC236}">
                  <a16:creationId xmlns="" xmlns:a16="http://schemas.microsoft.com/office/drawing/2014/main" id="{506CF717-1E41-4B7D-B53D-105B893C82E3}"/>
                </a:ext>
              </a:extLst>
            </p:cNvPr>
            <p:cNvGrpSpPr/>
            <p:nvPr/>
          </p:nvGrpSpPr>
          <p:grpSpPr>
            <a:xfrm>
              <a:off x="0" y="8465"/>
              <a:ext cx="4108323" cy="3337985"/>
              <a:chOff x="0" y="-83094"/>
              <a:chExt cx="4119180" cy="3637596"/>
            </a:xfrm>
          </p:grpSpPr>
          <p:grpSp>
            <p:nvGrpSpPr>
              <p:cNvPr id="11" name="Grupo 10">
                <a:extLst>
                  <a:ext uri="{FF2B5EF4-FFF2-40B4-BE49-F238E27FC236}">
                    <a16:creationId xmlns="" xmlns:a16="http://schemas.microsoft.com/office/drawing/2014/main" id="{B07F1B2F-A374-4451-BADC-79D5D9A7356E}"/>
                  </a:ext>
                </a:extLst>
              </p:cNvPr>
              <p:cNvGrpSpPr/>
              <p:nvPr/>
            </p:nvGrpSpPr>
            <p:grpSpPr>
              <a:xfrm>
                <a:off x="0" y="-83094"/>
                <a:ext cx="4029075" cy="3637596"/>
                <a:chOff x="0" y="-83094"/>
                <a:chExt cx="4029075" cy="3637596"/>
              </a:xfrm>
            </p:grpSpPr>
            <p:pic>
              <p:nvPicPr>
                <p:cNvPr id="16" name="Imagen 15">
                  <a:extLst>
                    <a:ext uri="{FF2B5EF4-FFF2-40B4-BE49-F238E27FC236}">
                      <a16:creationId xmlns="" xmlns:a16="http://schemas.microsoft.com/office/drawing/2014/main" id="{325C9A14-FA2B-42A0-BFC5-5018396BD5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685" t="13275" r="27300" b="6267"/>
                <a:stretch/>
              </p:blipFill>
              <p:spPr bwMode="auto">
                <a:xfrm>
                  <a:off x="2305050" y="1811424"/>
                  <a:ext cx="1724025" cy="1742439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7" name="Imagen 16">
                  <a:extLst>
                    <a:ext uri="{FF2B5EF4-FFF2-40B4-BE49-F238E27FC236}">
                      <a16:creationId xmlns="" xmlns:a16="http://schemas.microsoft.com/office/drawing/2014/main" id="{A65A39B0-64CD-487C-B84C-2440DCF357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04" r="7664"/>
                <a:stretch/>
              </p:blipFill>
              <p:spPr bwMode="auto">
                <a:xfrm>
                  <a:off x="0" y="1811427"/>
                  <a:ext cx="2305050" cy="1743075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8" name="Imagen 17">
                  <a:extLst>
                    <a:ext uri="{FF2B5EF4-FFF2-40B4-BE49-F238E27FC236}">
                      <a16:creationId xmlns="" xmlns:a16="http://schemas.microsoft.com/office/drawing/2014/main" id="{0525B4B8-65DB-4756-ACFC-1CD775BD7F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92" r="12288"/>
                <a:stretch/>
              </p:blipFill>
              <p:spPr bwMode="auto">
                <a:xfrm>
                  <a:off x="1748348" y="-83094"/>
                  <a:ext cx="2280727" cy="1902068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sp>
            <p:nvSpPr>
              <p:cNvPr id="12" name="Cuadro de texto 3127">
                <a:extLst>
                  <a:ext uri="{FF2B5EF4-FFF2-40B4-BE49-F238E27FC236}">
                    <a16:creationId xmlns="" xmlns:a16="http://schemas.microsoft.com/office/drawing/2014/main" id="{6B7ED79D-01E9-4286-97AF-A4C35793ABAF}"/>
                  </a:ext>
                </a:extLst>
              </p:cNvPr>
              <p:cNvSpPr txBox="1"/>
              <p:nvPr/>
            </p:nvSpPr>
            <p:spPr>
              <a:xfrm>
                <a:off x="1494816" y="1387631"/>
                <a:ext cx="371475" cy="304800"/>
              </a:xfrm>
              <a:prstGeom prst="rect">
                <a:avLst/>
              </a:prstGeom>
              <a:noFill/>
              <a:ln w="3175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s-419" sz="1200" b="1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</a:t>
                </a:r>
                <a:endParaRPr lang="es-EC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Cuadro de texto 3128">
                <a:extLst>
                  <a:ext uri="{FF2B5EF4-FFF2-40B4-BE49-F238E27FC236}">
                    <a16:creationId xmlns="" xmlns:a16="http://schemas.microsoft.com/office/drawing/2014/main" id="{9EF32435-9525-43EA-806A-929C6E98FB39}"/>
                  </a:ext>
                </a:extLst>
              </p:cNvPr>
              <p:cNvSpPr txBox="1"/>
              <p:nvPr/>
            </p:nvSpPr>
            <p:spPr>
              <a:xfrm>
                <a:off x="3766755" y="1434807"/>
                <a:ext cx="352425" cy="295275"/>
              </a:xfrm>
              <a:prstGeom prst="rect">
                <a:avLst/>
              </a:prstGeom>
              <a:noFill/>
              <a:ln w="3175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s-419" sz="1200" b="1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</a:t>
                </a:r>
                <a:endParaRPr lang="es-EC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Cuadro de texto 3129">
                <a:extLst>
                  <a:ext uri="{FF2B5EF4-FFF2-40B4-BE49-F238E27FC236}">
                    <a16:creationId xmlns="" xmlns:a16="http://schemas.microsoft.com/office/drawing/2014/main" id="{7EDD48F9-E0C2-4919-9EAE-34003D4D882D}"/>
                  </a:ext>
                </a:extLst>
              </p:cNvPr>
              <p:cNvSpPr txBox="1"/>
              <p:nvPr/>
            </p:nvSpPr>
            <p:spPr>
              <a:xfrm>
                <a:off x="2065426" y="3178388"/>
                <a:ext cx="352425" cy="295275"/>
              </a:xfrm>
              <a:prstGeom prst="rect">
                <a:avLst/>
              </a:prstGeom>
              <a:noFill/>
              <a:ln w="3175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s-419" sz="1200" b="1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</a:t>
                </a:r>
                <a:endParaRPr lang="es-EC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Cuadro de texto 3130">
                <a:extLst>
                  <a:ext uri="{FF2B5EF4-FFF2-40B4-BE49-F238E27FC236}">
                    <a16:creationId xmlns="" xmlns:a16="http://schemas.microsoft.com/office/drawing/2014/main" id="{553D9DFE-F1C8-4135-8908-787331D56A4A}"/>
                  </a:ext>
                </a:extLst>
              </p:cNvPr>
              <p:cNvSpPr txBox="1"/>
              <p:nvPr/>
            </p:nvSpPr>
            <p:spPr>
              <a:xfrm>
                <a:off x="3722280" y="3153027"/>
                <a:ext cx="352425" cy="295275"/>
              </a:xfrm>
              <a:prstGeom prst="rect">
                <a:avLst/>
              </a:prstGeom>
              <a:noFill/>
              <a:ln w="3175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s-419" sz="1200" b="1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</a:t>
                </a:r>
                <a:endParaRPr lang="es-EC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1" name="CuadroTexto 40">
            <a:extLst>
              <a:ext uri="{FF2B5EF4-FFF2-40B4-BE49-F238E27FC236}">
                <a16:creationId xmlns="" xmlns:a16="http://schemas.microsoft.com/office/drawing/2014/main" id="{F71C3346-AA85-47DE-B2FA-9E101E258CB8}"/>
              </a:ext>
            </a:extLst>
          </p:cNvPr>
          <p:cNvSpPr txBox="1"/>
          <p:nvPr/>
        </p:nvSpPr>
        <p:spPr>
          <a:xfrm>
            <a:off x="962014" y="1598010"/>
            <a:ext cx="3764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/>
              <a:t>a) Inflorescencia, b) Semilla, c) Hojas, d) Flor </a:t>
            </a:r>
            <a:endParaRPr lang="es-EC" sz="1400" i="1" dirty="0"/>
          </a:p>
        </p:txBody>
      </p:sp>
      <p:sp>
        <p:nvSpPr>
          <p:cNvPr id="42" name="CuadroTexto 41">
            <a:extLst>
              <a:ext uri="{FF2B5EF4-FFF2-40B4-BE49-F238E27FC236}">
                <a16:creationId xmlns="" xmlns:a16="http://schemas.microsoft.com/office/drawing/2014/main" id="{352AB929-D6EF-4B81-AC2B-0C03D3A852A4}"/>
              </a:ext>
            </a:extLst>
          </p:cNvPr>
          <p:cNvSpPr txBox="1"/>
          <p:nvPr/>
        </p:nvSpPr>
        <p:spPr>
          <a:xfrm>
            <a:off x="1422703" y="5854717"/>
            <a:ext cx="1811567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Arbusto ascendente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15">
            <a:extLst>
              <a:ext uri="{FF2B5EF4-FFF2-40B4-BE49-F238E27FC236}">
                <a16:creationId xmlns="" xmlns:a16="http://schemas.microsoft.com/office/drawing/2014/main" id="{79A89F2C-C3B4-42FF-88F4-76F6EF83680B}"/>
              </a:ext>
            </a:extLst>
          </p:cNvPr>
          <p:cNvSpPr txBox="1"/>
          <p:nvPr/>
        </p:nvSpPr>
        <p:spPr>
          <a:xfrm>
            <a:off x="963598" y="5499228"/>
            <a:ext cx="1626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Forma de vida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="" xmlns:a16="http://schemas.microsoft.com/office/drawing/2014/main" id="{83986158-2B7B-4464-990C-8751C24E36F3}"/>
              </a:ext>
            </a:extLst>
          </p:cNvPr>
          <p:cNvSpPr txBox="1"/>
          <p:nvPr/>
        </p:nvSpPr>
        <p:spPr>
          <a:xfrm>
            <a:off x="3091656" y="840434"/>
            <a:ext cx="2385811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35 especies – 8 endémicas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="" xmlns:a16="http://schemas.microsoft.com/office/drawing/2014/main" id="{A245EA33-F81E-4238-ACB6-F6089D390223}"/>
              </a:ext>
            </a:extLst>
          </p:cNvPr>
          <p:cNvSpPr txBox="1"/>
          <p:nvPr/>
        </p:nvSpPr>
        <p:spPr>
          <a:xfrm>
            <a:off x="347074" y="6488406"/>
            <a:ext cx="54147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/>
              <a:t>(</a:t>
            </a:r>
            <a:r>
              <a:rPr lang="es-EC" sz="1200" dirty="0" err="1"/>
              <a:t>Kutschker</a:t>
            </a:r>
            <a:r>
              <a:rPr lang="es-EC" sz="1200" dirty="0"/>
              <a:t>, 2011; </a:t>
            </a:r>
            <a:r>
              <a:rPr lang="es-EC" sz="1200" dirty="0" err="1"/>
              <a:t>Romoleroux</a:t>
            </a:r>
            <a:r>
              <a:rPr lang="es-EC" sz="1200" dirty="0"/>
              <a:t> et al., 2019a; </a:t>
            </a:r>
            <a:r>
              <a:rPr lang="es-EC" sz="1200" dirty="0" err="1"/>
              <a:t>Romoleroux</a:t>
            </a:r>
            <a:r>
              <a:rPr lang="es-EC" sz="1200" dirty="0"/>
              <a:t> et al., 2019b)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AD173050-4C22-4D56-A152-89F593AFD5CD}"/>
              </a:ext>
            </a:extLst>
          </p:cNvPr>
          <p:cNvSpPr txBox="1"/>
          <p:nvPr/>
        </p:nvSpPr>
        <p:spPr>
          <a:xfrm>
            <a:off x="1087743" y="841210"/>
            <a:ext cx="158126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Género </a:t>
            </a:r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Valeriana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ector recto 24">
            <a:extLst>
              <a:ext uri="{FF2B5EF4-FFF2-40B4-BE49-F238E27FC236}">
                <a16:creationId xmlns="" xmlns:a16="http://schemas.microsoft.com/office/drawing/2014/main" id="{E59701F0-457A-4003-BE04-9258E4651DA7}"/>
              </a:ext>
            </a:extLst>
          </p:cNvPr>
          <p:cNvCxnSpPr>
            <a:cxnSpLocks/>
            <a:stCxn id="24" idx="3"/>
            <a:endCxn id="45" idx="1"/>
          </p:cNvCxnSpPr>
          <p:nvPr/>
        </p:nvCxnSpPr>
        <p:spPr>
          <a:xfrm flipV="1">
            <a:off x="2669012" y="994323"/>
            <a:ext cx="422644" cy="776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15">
            <a:extLst>
              <a:ext uri="{FF2B5EF4-FFF2-40B4-BE49-F238E27FC236}">
                <a16:creationId xmlns="" xmlns:a16="http://schemas.microsoft.com/office/drawing/2014/main" id="{596D29F0-9E44-41B1-9948-0CCD5DF914F0}"/>
              </a:ext>
            </a:extLst>
          </p:cNvPr>
          <p:cNvSpPr txBox="1"/>
          <p:nvPr/>
        </p:nvSpPr>
        <p:spPr>
          <a:xfrm>
            <a:off x="6847261" y="1242538"/>
            <a:ext cx="34447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Valeriana adscendens </a:t>
            </a:r>
            <a:r>
              <a:rPr lang="es-MX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Turcz 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="" xmlns:a16="http://schemas.microsoft.com/office/drawing/2014/main" id="{83C540B6-43B6-4C57-A17C-D4AFF1EC8D18}"/>
              </a:ext>
            </a:extLst>
          </p:cNvPr>
          <p:cNvGrpSpPr/>
          <p:nvPr/>
        </p:nvGrpSpPr>
        <p:grpSpPr>
          <a:xfrm>
            <a:off x="6925701" y="2004086"/>
            <a:ext cx="4300486" cy="3495142"/>
            <a:chOff x="0" y="0"/>
            <a:chExt cx="3810000" cy="4128135"/>
          </a:xfrm>
        </p:grpSpPr>
        <p:grpSp>
          <p:nvGrpSpPr>
            <p:cNvPr id="31" name="Grupo 30">
              <a:extLst>
                <a:ext uri="{FF2B5EF4-FFF2-40B4-BE49-F238E27FC236}">
                  <a16:creationId xmlns="" xmlns:a16="http://schemas.microsoft.com/office/drawing/2014/main" id="{12F93898-B718-43E8-B254-23E13424B382}"/>
                </a:ext>
              </a:extLst>
            </p:cNvPr>
            <p:cNvGrpSpPr/>
            <p:nvPr/>
          </p:nvGrpSpPr>
          <p:grpSpPr>
            <a:xfrm>
              <a:off x="0" y="0"/>
              <a:ext cx="3736340" cy="4128135"/>
              <a:chOff x="0" y="0"/>
              <a:chExt cx="3736340" cy="4128135"/>
            </a:xfrm>
          </p:grpSpPr>
          <p:pic>
            <p:nvPicPr>
              <p:cNvPr id="36" name="Imagen 35">
                <a:extLst>
                  <a:ext uri="{FF2B5EF4-FFF2-40B4-BE49-F238E27FC236}">
                    <a16:creationId xmlns="" xmlns:a16="http://schemas.microsoft.com/office/drawing/2014/main" id="{B4FA8456-DDA9-4387-B52B-F5A142831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24" y="0"/>
                <a:ext cx="1550035" cy="2066925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pic>
            <p:nvPicPr>
              <p:cNvPr id="37" name="Imagen 36">
                <a:extLst>
                  <a:ext uri="{FF2B5EF4-FFF2-40B4-BE49-F238E27FC236}">
                    <a16:creationId xmlns="" xmlns:a16="http://schemas.microsoft.com/office/drawing/2014/main" id="{632251F4-CC0F-46EB-A4B0-333CBB0029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9569"/>
              <a:stretch/>
            </p:blipFill>
            <p:spPr bwMode="auto">
              <a:xfrm>
                <a:off x="1552575" y="0"/>
                <a:ext cx="2183765" cy="2066925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8" name="Picture 2">
                <a:extLst>
                  <a:ext uri="{FF2B5EF4-FFF2-40B4-BE49-F238E27FC236}">
                    <a16:creationId xmlns="" xmlns:a16="http://schemas.microsoft.com/office/drawing/2014/main" id="{B0EBC960-FE00-4B28-BFFD-04A5EB2D08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057400"/>
                <a:ext cx="1552575" cy="207073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</p:pic>
          <p:pic>
            <p:nvPicPr>
              <p:cNvPr id="39" name="Imagen 38">
                <a:extLst>
                  <a:ext uri="{FF2B5EF4-FFF2-40B4-BE49-F238E27FC236}">
                    <a16:creationId xmlns="" xmlns:a16="http://schemas.microsoft.com/office/drawing/2014/main" id="{E14B9AE8-F379-40A4-954D-3B84C4F4FE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75" r="28103" b="8727"/>
              <a:stretch/>
            </p:blipFill>
            <p:spPr bwMode="auto">
              <a:xfrm>
                <a:off x="1552575" y="2066925"/>
                <a:ext cx="2183765" cy="2059305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32" name="Cuadro de texto 17">
              <a:extLst>
                <a:ext uri="{FF2B5EF4-FFF2-40B4-BE49-F238E27FC236}">
                  <a16:creationId xmlns="" xmlns:a16="http://schemas.microsoft.com/office/drawing/2014/main" id="{95348855-4BCE-4C99-8089-AA10B982713C}"/>
                </a:ext>
              </a:extLst>
            </p:cNvPr>
            <p:cNvSpPr txBox="1"/>
            <p:nvPr/>
          </p:nvSpPr>
          <p:spPr>
            <a:xfrm>
              <a:off x="1276350" y="1600876"/>
              <a:ext cx="371475" cy="304800"/>
            </a:xfrm>
            <a:prstGeom prst="rect">
              <a:avLst/>
            </a:prstGeom>
            <a:noFill/>
            <a:ln w="3175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s-419" sz="1200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</a:t>
              </a:r>
              <a:endParaRPr lang="es-EC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Cuadro de texto 18">
              <a:extLst>
                <a:ext uri="{FF2B5EF4-FFF2-40B4-BE49-F238E27FC236}">
                  <a16:creationId xmlns="" xmlns:a16="http://schemas.microsoft.com/office/drawing/2014/main" id="{E887901F-27D6-4725-8650-A202C0AD5665}"/>
                </a:ext>
              </a:extLst>
            </p:cNvPr>
            <p:cNvSpPr txBox="1"/>
            <p:nvPr/>
          </p:nvSpPr>
          <p:spPr>
            <a:xfrm>
              <a:off x="3400425" y="1591352"/>
              <a:ext cx="371475" cy="304800"/>
            </a:xfrm>
            <a:prstGeom prst="rect">
              <a:avLst/>
            </a:prstGeom>
            <a:noFill/>
            <a:ln w="3175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s-419" sz="1200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</a:t>
              </a:r>
              <a:endParaRPr lang="es-EC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Cuadro de texto 19">
              <a:extLst>
                <a:ext uri="{FF2B5EF4-FFF2-40B4-BE49-F238E27FC236}">
                  <a16:creationId xmlns="" xmlns:a16="http://schemas.microsoft.com/office/drawing/2014/main" id="{45C47810-CD0C-449C-883B-519C5F3AA44F}"/>
                </a:ext>
              </a:extLst>
            </p:cNvPr>
            <p:cNvSpPr txBox="1"/>
            <p:nvPr/>
          </p:nvSpPr>
          <p:spPr>
            <a:xfrm>
              <a:off x="1295400" y="3601804"/>
              <a:ext cx="371475" cy="304800"/>
            </a:xfrm>
            <a:prstGeom prst="rect">
              <a:avLst/>
            </a:prstGeom>
            <a:noFill/>
            <a:ln w="3175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s-419" sz="1200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c)</a:t>
              </a:r>
              <a:endParaRPr lang="es-EC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Cuadro de texto 20">
              <a:extLst>
                <a:ext uri="{FF2B5EF4-FFF2-40B4-BE49-F238E27FC236}">
                  <a16:creationId xmlns="" xmlns:a16="http://schemas.microsoft.com/office/drawing/2014/main" id="{6B7871DC-AFFD-4323-9D6E-005A3F8F0ACE}"/>
                </a:ext>
              </a:extLst>
            </p:cNvPr>
            <p:cNvSpPr txBox="1"/>
            <p:nvPr/>
          </p:nvSpPr>
          <p:spPr>
            <a:xfrm>
              <a:off x="3438525" y="3673840"/>
              <a:ext cx="371475" cy="304800"/>
            </a:xfrm>
            <a:prstGeom prst="rect">
              <a:avLst/>
            </a:prstGeom>
            <a:noFill/>
            <a:ln w="3175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s-419" sz="1200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d)</a:t>
              </a:r>
              <a:endParaRPr lang="es-EC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CuadroTexto 39">
            <a:extLst>
              <a:ext uri="{FF2B5EF4-FFF2-40B4-BE49-F238E27FC236}">
                <a16:creationId xmlns="" xmlns:a16="http://schemas.microsoft.com/office/drawing/2014/main" id="{4FBCA6FA-E08B-4337-940B-14DFA7AAA59B}"/>
              </a:ext>
            </a:extLst>
          </p:cNvPr>
          <p:cNvSpPr txBox="1"/>
          <p:nvPr/>
        </p:nvSpPr>
        <p:spPr>
          <a:xfrm>
            <a:off x="6860599" y="1602447"/>
            <a:ext cx="5118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/>
              <a:t>a) Inflorescencia, b) Semilla, c) Hojas, d) Flor </a:t>
            </a:r>
            <a:endParaRPr lang="es-EC" sz="1400" i="1" dirty="0"/>
          </a:p>
        </p:txBody>
      </p:sp>
      <p:sp>
        <p:nvSpPr>
          <p:cNvPr id="49" name="CuadroTexto 48">
            <a:extLst>
              <a:ext uri="{FF2B5EF4-FFF2-40B4-BE49-F238E27FC236}">
                <a16:creationId xmlns="" xmlns:a16="http://schemas.microsoft.com/office/drawing/2014/main" id="{BECFE83C-8312-42DD-A6E9-9655231B62F8}"/>
              </a:ext>
            </a:extLst>
          </p:cNvPr>
          <p:cNvSpPr txBox="1"/>
          <p:nvPr/>
        </p:nvSpPr>
        <p:spPr>
          <a:xfrm>
            <a:off x="7307379" y="5854444"/>
            <a:ext cx="162685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Hierba terrestre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15">
            <a:extLst>
              <a:ext uri="{FF2B5EF4-FFF2-40B4-BE49-F238E27FC236}">
                <a16:creationId xmlns="" xmlns:a16="http://schemas.microsoft.com/office/drawing/2014/main" id="{697E4A26-2376-4D6C-BF80-875EEB6F7221}"/>
              </a:ext>
            </a:extLst>
          </p:cNvPr>
          <p:cNvSpPr txBox="1"/>
          <p:nvPr/>
        </p:nvSpPr>
        <p:spPr>
          <a:xfrm>
            <a:off x="6837250" y="5487938"/>
            <a:ext cx="1626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Forma de vida</a:t>
            </a:r>
          </a:p>
        </p:txBody>
      </p:sp>
      <p:pic>
        <p:nvPicPr>
          <p:cNvPr id="44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039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02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INTRODUCCIÓN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="" xmlns:a16="http://schemas.microsoft.com/office/drawing/2014/main" id="{870F1760-BC5D-41E4-8328-8FEF9CD089DC}"/>
              </a:ext>
            </a:extLst>
          </p:cNvPr>
          <p:cNvSpPr txBox="1"/>
          <p:nvPr/>
        </p:nvSpPr>
        <p:spPr>
          <a:xfrm>
            <a:off x="256995" y="28046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Familia Valerianaceae</a:t>
            </a: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7F140751-1F40-4A8B-BE53-D4138872693D}"/>
              </a:ext>
            </a:extLst>
          </p:cNvPr>
          <p:cNvSpPr txBox="1"/>
          <p:nvPr/>
        </p:nvSpPr>
        <p:spPr>
          <a:xfrm>
            <a:off x="962003" y="847564"/>
            <a:ext cx="3444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Valeriana laurifolia </a:t>
            </a: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Kunth</a:t>
            </a:r>
            <a:r>
              <a:rPr lang="es-MX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8DBC3D83-22B0-4811-84F9-CF257E204F0C}"/>
              </a:ext>
            </a:extLst>
          </p:cNvPr>
          <p:cNvGrpSpPr/>
          <p:nvPr/>
        </p:nvGrpSpPr>
        <p:grpSpPr>
          <a:xfrm>
            <a:off x="2693622" y="1782014"/>
            <a:ext cx="6913089" cy="3546193"/>
            <a:chOff x="-2" y="-163072"/>
            <a:chExt cx="5613237" cy="3548774"/>
          </a:xfrm>
        </p:grpSpPr>
        <p:grpSp>
          <p:nvGrpSpPr>
            <p:cNvPr id="30" name="Grupo 29">
              <a:extLst>
                <a:ext uri="{FF2B5EF4-FFF2-40B4-BE49-F238E27FC236}">
                  <a16:creationId xmlns="" xmlns:a16="http://schemas.microsoft.com/office/drawing/2014/main" id="{7BFE19B5-5DC2-4F69-BC8F-DE204312E43D}"/>
                </a:ext>
              </a:extLst>
            </p:cNvPr>
            <p:cNvGrpSpPr/>
            <p:nvPr/>
          </p:nvGrpSpPr>
          <p:grpSpPr>
            <a:xfrm>
              <a:off x="-2" y="-163072"/>
              <a:ext cx="5613237" cy="3544417"/>
              <a:chOff x="-2" y="-241429"/>
              <a:chExt cx="5614467" cy="3545304"/>
            </a:xfrm>
          </p:grpSpPr>
          <p:grpSp>
            <p:nvGrpSpPr>
              <p:cNvPr id="33" name="Grupo 32">
                <a:extLst>
                  <a:ext uri="{FF2B5EF4-FFF2-40B4-BE49-F238E27FC236}">
                    <a16:creationId xmlns="" xmlns:a16="http://schemas.microsoft.com/office/drawing/2014/main" id="{0A048931-26D2-4359-BE32-EF189BB2E3C5}"/>
                  </a:ext>
                </a:extLst>
              </p:cNvPr>
              <p:cNvGrpSpPr/>
              <p:nvPr/>
            </p:nvGrpSpPr>
            <p:grpSpPr>
              <a:xfrm>
                <a:off x="-2" y="-241429"/>
                <a:ext cx="5511989" cy="3545304"/>
                <a:chOff x="-2" y="-235863"/>
                <a:chExt cx="5351689" cy="3463568"/>
              </a:xfrm>
            </p:grpSpPr>
            <p:pic>
              <p:nvPicPr>
                <p:cNvPr id="37" name="Imagen 36">
                  <a:extLst>
                    <a:ext uri="{FF2B5EF4-FFF2-40B4-BE49-F238E27FC236}">
                      <a16:creationId xmlns="" xmlns:a16="http://schemas.microsoft.com/office/drawing/2014/main" id="{32E99B49-27F6-4051-A8F1-3427F2336A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50" r="25415"/>
                <a:stretch/>
              </p:blipFill>
              <p:spPr bwMode="auto">
                <a:xfrm>
                  <a:off x="0" y="1590675"/>
                  <a:ext cx="1752600" cy="163703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38" name="Imagen 37">
                  <a:extLst>
                    <a:ext uri="{FF2B5EF4-FFF2-40B4-BE49-F238E27FC236}">
                      <a16:creationId xmlns="" xmlns:a16="http://schemas.microsoft.com/office/drawing/2014/main" id="{1586DDF2-9868-4A56-9DB5-CA0432224A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06" r="8324"/>
                <a:stretch/>
              </p:blipFill>
              <p:spPr bwMode="auto">
                <a:xfrm>
                  <a:off x="1752640" y="1590675"/>
                  <a:ext cx="1980532" cy="1635406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39" name="Imagen 38">
                  <a:extLst>
                    <a:ext uri="{FF2B5EF4-FFF2-40B4-BE49-F238E27FC236}">
                      <a16:creationId xmlns="" xmlns:a16="http://schemas.microsoft.com/office/drawing/2014/main" id="{48CFC631-B427-48E0-9C1F-A671345A15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758" b="39790"/>
                <a:stretch/>
              </p:blipFill>
              <p:spPr bwMode="auto">
                <a:xfrm>
                  <a:off x="-2" y="-235863"/>
                  <a:ext cx="5351689" cy="1831966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sp>
            <p:nvSpPr>
              <p:cNvPr id="34" name="Cuadro de texto 28">
                <a:extLst>
                  <a:ext uri="{FF2B5EF4-FFF2-40B4-BE49-F238E27FC236}">
                    <a16:creationId xmlns="" xmlns:a16="http://schemas.microsoft.com/office/drawing/2014/main" id="{40C75A5D-E5FF-4642-908C-4835E77F949A}"/>
                  </a:ext>
                </a:extLst>
              </p:cNvPr>
              <p:cNvSpPr txBox="1"/>
              <p:nvPr/>
            </p:nvSpPr>
            <p:spPr>
              <a:xfrm>
                <a:off x="5242990" y="1188436"/>
                <a:ext cx="371475" cy="30480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s-419" sz="1200" b="1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</a:t>
                </a:r>
                <a:endParaRPr lang="es-EC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Cuadro de texto 29">
                <a:extLst>
                  <a:ext uri="{FF2B5EF4-FFF2-40B4-BE49-F238E27FC236}">
                    <a16:creationId xmlns="" xmlns:a16="http://schemas.microsoft.com/office/drawing/2014/main" id="{7AD655DC-E3E2-41F2-A907-A739252A220D}"/>
                  </a:ext>
                </a:extLst>
              </p:cNvPr>
              <p:cNvSpPr txBox="1"/>
              <p:nvPr/>
            </p:nvSpPr>
            <p:spPr>
              <a:xfrm>
                <a:off x="1571023" y="2889735"/>
                <a:ext cx="371475" cy="30480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s-419" sz="1200" b="1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</a:t>
                </a:r>
                <a:endParaRPr lang="es-EC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Cuadro de texto 30">
                <a:extLst>
                  <a:ext uri="{FF2B5EF4-FFF2-40B4-BE49-F238E27FC236}">
                    <a16:creationId xmlns="" xmlns:a16="http://schemas.microsoft.com/office/drawing/2014/main" id="{A8317616-29E5-4B3E-B271-D56A3DA2A99F}"/>
                  </a:ext>
                </a:extLst>
              </p:cNvPr>
              <p:cNvSpPr txBox="1"/>
              <p:nvPr/>
            </p:nvSpPr>
            <p:spPr>
              <a:xfrm>
                <a:off x="3561615" y="2852515"/>
                <a:ext cx="371475" cy="30480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s-419" sz="1200" b="1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</a:t>
                </a:r>
                <a:endParaRPr lang="es-EC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1" name="Imagen 30">
              <a:extLst>
                <a:ext uri="{FF2B5EF4-FFF2-40B4-BE49-F238E27FC236}">
                  <a16:creationId xmlns="" xmlns:a16="http://schemas.microsoft.com/office/drawing/2014/main" id="{B0799165-47F4-4DCA-A44C-45BA6D78C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46" r="19159" b="5525"/>
            <a:stretch/>
          </p:blipFill>
          <p:spPr bwMode="auto">
            <a:xfrm>
              <a:off x="3848986" y="1711842"/>
              <a:ext cx="1661795" cy="16738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2" name="Cuadro de texto 3101">
              <a:extLst>
                <a:ext uri="{FF2B5EF4-FFF2-40B4-BE49-F238E27FC236}">
                  <a16:creationId xmlns="" xmlns:a16="http://schemas.microsoft.com/office/drawing/2014/main" id="{6307DA41-ED8A-4C52-A3A2-771534796B58}"/>
                </a:ext>
              </a:extLst>
            </p:cNvPr>
            <p:cNvSpPr txBox="1"/>
            <p:nvPr/>
          </p:nvSpPr>
          <p:spPr>
            <a:xfrm>
              <a:off x="5241852" y="3000667"/>
              <a:ext cx="371383" cy="304724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s-419" sz="1200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d)</a:t>
              </a:r>
              <a:endParaRPr lang="es-EC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CuadroTexto 39">
            <a:extLst>
              <a:ext uri="{FF2B5EF4-FFF2-40B4-BE49-F238E27FC236}">
                <a16:creationId xmlns="" xmlns:a16="http://schemas.microsoft.com/office/drawing/2014/main" id="{39D498F9-39A2-4D11-93C1-32BAFA44D363}"/>
              </a:ext>
            </a:extLst>
          </p:cNvPr>
          <p:cNvSpPr txBox="1"/>
          <p:nvPr/>
        </p:nvSpPr>
        <p:spPr>
          <a:xfrm>
            <a:off x="2585987" y="1334154"/>
            <a:ext cx="5118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/>
              <a:t>a) Inflorescencia, b) Semilla, c) Hojas, d) Flor </a:t>
            </a:r>
            <a:endParaRPr lang="es-EC" sz="1400" i="1" dirty="0"/>
          </a:p>
        </p:txBody>
      </p:sp>
      <p:sp>
        <p:nvSpPr>
          <p:cNvPr id="41" name="CuadroTexto 40">
            <a:extLst>
              <a:ext uri="{FF2B5EF4-FFF2-40B4-BE49-F238E27FC236}">
                <a16:creationId xmlns="" xmlns:a16="http://schemas.microsoft.com/office/drawing/2014/main" id="{2D0B40BB-17F7-48D0-ABF5-D6303ABAAF0D}"/>
              </a:ext>
            </a:extLst>
          </p:cNvPr>
          <p:cNvSpPr txBox="1"/>
          <p:nvPr/>
        </p:nvSpPr>
        <p:spPr>
          <a:xfrm>
            <a:off x="3591406" y="5845530"/>
            <a:ext cx="162685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Arbusto trepador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15">
            <a:extLst>
              <a:ext uri="{FF2B5EF4-FFF2-40B4-BE49-F238E27FC236}">
                <a16:creationId xmlns="" xmlns:a16="http://schemas.microsoft.com/office/drawing/2014/main" id="{7A256477-D32D-4A7D-B32B-6E8BBCB0E859}"/>
              </a:ext>
            </a:extLst>
          </p:cNvPr>
          <p:cNvSpPr txBox="1"/>
          <p:nvPr/>
        </p:nvSpPr>
        <p:spPr>
          <a:xfrm>
            <a:off x="2592472" y="5423939"/>
            <a:ext cx="16268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Forma de vida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="" xmlns:a16="http://schemas.microsoft.com/office/drawing/2014/main" id="{86902308-E375-4C1A-AD75-F0281E364BB9}"/>
              </a:ext>
            </a:extLst>
          </p:cNvPr>
          <p:cNvSpPr txBox="1"/>
          <p:nvPr/>
        </p:nvSpPr>
        <p:spPr>
          <a:xfrm>
            <a:off x="347074" y="6488406"/>
            <a:ext cx="35639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/>
              <a:t> (</a:t>
            </a:r>
            <a:r>
              <a:rPr lang="es-EC" sz="1200" dirty="0" err="1"/>
              <a:t>Romoleroux</a:t>
            </a:r>
            <a:r>
              <a:rPr lang="es-EC" sz="1200" dirty="0"/>
              <a:t> et al., 2019c)</a:t>
            </a:r>
          </a:p>
        </p:txBody>
      </p:sp>
      <p:pic>
        <p:nvPicPr>
          <p:cNvPr id="20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524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02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INTRODUCCIÓN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="" xmlns:a16="http://schemas.microsoft.com/office/drawing/2014/main" id="{870F1760-BC5D-41E4-8328-8FEF9CD089DC}"/>
              </a:ext>
            </a:extLst>
          </p:cNvPr>
          <p:cNvSpPr txBox="1"/>
          <p:nvPr/>
        </p:nvSpPr>
        <p:spPr>
          <a:xfrm>
            <a:off x="256995" y="28046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Afecciones de los páramos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E7A05780-5497-435C-A9A5-F7761F1DB9C3}"/>
              </a:ext>
            </a:extLst>
          </p:cNvPr>
          <p:cNvSpPr txBox="1"/>
          <p:nvPr/>
        </p:nvSpPr>
        <p:spPr>
          <a:xfrm>
            <a:off x="2492592" y="3550096"/>
            <a:ext cx="1456720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Ganadería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97950091-48AB-4B76-9F13-11FE9D061DF7}"/>
              </a:ext>
            </a:extLst>
          </p:cNvPr>
          <p:cNvSpPr txBox="1"/>
          <p:nvPr/>
        </p:nvSpPr>
        <p:spPr>
          <a:xfrm>
            <a:off x="7750045" y="3539078"/>
            <a:ext cx="2153091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Cambio climático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290CAA41-AB83-4F44-952E-7EC3B0593365}"/>
              </a:ext>
            </a:extLst>
          </p:cNvPr>
          <p:cNvSpPr txBox="1"/>
          <p:nvPr/>
        </p:nvSpPr>
        <p:spPr>
          <a:xfrm>
            <a:off x="1436702" y="843725"/>
            <a:ext cx="1289871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Agricultura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70D6E15A-354F-4AE3-8493-6B957052BE57}"/>
              </a:ext>
            </a:extLst>
          </p:cNvPr>
          <p:cNvSpPr txBox="1"/>
          <p:nvPr/>
        </p:nvSpPr>
        <p:spPr>
          <a:xfrm>
            <a:off x="7037065" y="846857"/>
            <a:ext cx="128736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Minería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84E977C2-AFB1-4019-B11E-9401132D4768}"/>
              </a:ext>
            </a:extLst>
          </p:cNvPr>
          <p:cNvSpPr txBox="1"/>
          <p:nvPr/>
        </p:nvSpPr>
        <p:spPr>
          <a:xfrm>
            <a:off x="347074" y="6488406"/>
            <a:ext cx="82130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/>
              <a:t>(Hofstede et al., 2003; </a:t>
            </a:r>
            <a:r>
              <a:rPr lang="es-EC" sz="1200" dirty="0" err="1"/>
              <a:t>Cachiguango</a:t>
            </a:r>
            <a:r>
              <a:rPr lang="es-EC" sz="1200" dirty="0"/>
              <a:t>, 2019; Kuhn, 2011; Chuncho Morocho &amp; Chuncho, 2019)</a:t>
            </a:r>
          </a:p>
        </p:txBody>
      </p:sp>
      <p:pic>
        <p:nvPicPr>
          <p:cNvPr id="5124" name="Picture 4" descr="Prácticas agropecuarias en los páramos: Corte Constitucional definirá  límites | EL ESPECTADOR">
            <a:extLst>
              <a:ext uri="{FF2B5EF4-FFF2-40B4-BE49-F238E27FC236}">
                <a16:creationId xmlns="" xmlns:a16="http://schemas.microsoft.com/office/drawing/2014/main" id="{A630E6D2-E3AF-42F3-8A6F-6A6EFC1F4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996" y="1289836"/>
            <a:ext cx="3698052" cy="194147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os ganaderos pueden contribuir a la conservación de páramos | CONtexto  ganadero | Noticias principales sobre ganadería y agricultura en Colombia">
            <a:extLst>
              <a:ext uri="{FF2B5EF4-FFF2-40B4-BE49-F238E27FC236}">
                <a16:creationId xmlns="" xmlns:a16="http://schemas.microsoft.com/office/drawing/2014/main" id="{ED36FF55-01BC-4A9F-92F2-BD236BEB7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995" y="3968888"/>
            <a:ext cx="3698052" cy="194147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Es posible sacar la minería de los páramos?">
            <a:extLst>
              <a:ext uri="{FF2B5EF4-FFF2-40B4-BE49-F238E27FC236}">
                <a16:creationId xmlns="" xmlns:a16="http://schemas.microsoft.com/office/drawing/2014/main" id="{043AD616-65C2-4488-86A5-93330C09C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347" y="1288038"/>
            <a:ext cx="3698052" cy="194147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ambio climático ejerce presión sobre el ecosistema páramo y su avance ante  la pérdida del hielo es lento | Ecología | La Revista | El Universo">
            <a:extLst>
              <a:ext uri="{FF2B5EF4-FFF2-40B4-BE49-F238E27FC236}">
                <a16:creationId xmlns="" xmlns:a16="http://schemas.microsoft.com/office/drawing/2014/main" id="{694CDE74-03A2-4142-9D45-CA05F5222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099" y="3976302"/>
            <a:ext cx="3698052" cy="194147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uadroTexto 24">
            <a:extLst>
              <a:ext uri="{FF2B5EF4-FFF2-40B4-BE49-F238E27FC236}">
                <a16:creationId xmlns="" xmlns:a16="http://schemas.microsoft.com/office/drawing/2014/main" id="{ABA1675E-EC4C-4E08-B1F5-817FAB6D6A7C}"/>
              </a:ext>
            </a:extLst>
          </p:cNvPr>
          <p:cNvSpPr txBox="1"/>
          <p:nvPr/>
        </p:nvSpPr>
        <p:spPr>
          <a:xfrm>
            <a:off x="2996290" y="846856"/>
            <a:ext cx="2140757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40% de los páramos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="" xmlns:a16="http://schemas.microsoft.com/office/drawing/2014/main" id="{CA4B210B-396E-4BBD-8FB6-2CB9944D3F3B}"/>
              </a:ext>
            </a:extLst>
          </p:cNvPr>
          <p:cNvSpPr txBox="1"/>
          <p:nvPr/>
        </p:nvSpPr>
        <p:spPr>
          <a:xfrm>
            <a:off x="8655216" y="846856"/>
            <a:ext cx="2109183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28% de los páramos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022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02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INTRODUCCIÓN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="" xmlns:a16="http://schemas.microsoft.com/office/drawing/2014/main" id="{870F1760-BC5D-41E4-8328-8FEF9CD089DC}"/>
              </a:ext>
            </a:extLst>
          </p:cNvPr>
          <p:cNvSpPr txBox="1"/>
          <p:nvPr/>
        </p:nvSpPr>
        <p:spPr>
          <a:xfrm>
            <a:off x="256995" y="28046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Conservación </a:t>
            </a:r>
            <a:r>
              <a:rPr lang="es-MX" sz="2400" b="1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ex situ</a:t>
            </a: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E7A05780-5497-435C-A9A5-F7761F1DB9C3}"/>
              </a:ext>
            </a:extLst>
          </p:cNvPr>
          <p:cNvSpPr txBox="1"/>
          <p:nvPr/>
        </p:nvSpPr>
        <p:spPr>
          <a:xfrm>
            <a:off x="760538" y="1183821"/>
            <a:ext cx="273698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Banco de germoplasma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97950091-48AB-4B76-9F13-11FE9D061DF7}"/>
              </a:ext>
            </a:extLst>
          </p:cNvPr>
          <p:cNvSpPr txBox="1"/>
          <p:nvPr/>
        </p:nvSpPr>
        <p:spPr>
          <a:xfrm>
            <a:off x="5471524" y="1183821"/>
            <a:ext cx="215309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Semillas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290CAA41-AB83-4F44-952E-7EC3B0593365}"/>
              </a:ext>
            </a:extLst>
          </p:cNvPr>
          <p:cNvSpPr txBox="1"/>
          <p:nvPr/>
        </p:nvSpPr>
        <p:spPr>
          <a:xfrm>
            <a:off x="5283682" y="3609499"/>
            <a:ext cx="254057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Banco de semillas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70D6E15A-354F-4AE3-8493-6B957052BE57}"/>
              </a:ext>
            </a:extLst>
          </p:cNvPr>
          <p:cNvSpPr txBox="1"/>
          <p:nvPr/>
        </p:nvSpPr>
        <p:spPr>
          <a:xfrm>
            <a:off x="9339862" y="1553153"/>
            <a:ext cx="215309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96838" indent="-96838"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Cultivo </a:t>
            </a:r>
            <a:r>
              <a:rPr lang="es-ES" i="1" dirty="0">
                <a:latin typeface="Arial" panose="020B0604020202020204" pitchFamily="34" charset="0"/>
                <a:cs typeface="Arial" panose="020B0604020202020204" pitchFamily="34" charset="0"/>
              </a:rPr>
              <a:t>in vitro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84E977C2-AFB1-4019-B11E-9401132D4768}"/>
              </a:ext>
            </a:extLst>
          </p:cNvPr>
          <p:cNvSpPr txBox="1"/>
          <p:nvPr/>
        </p:nvSpPr>
        <p:spPr>
          <a:xfrm>
            <a:off x="347074" y="6488406"/>
            <a:ext cx="861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/>
              <a:t>(</a:t>
            </a:r>
            <a:r>
              <a:rPr lang="es-EC" sz="1200" dirty="0" err="1"/>
              <a:t>Heywood</a:t>
            </a:r>
            <a:r>
              <a:rPr lang="es-EC" sz="1200" dirty="0"/>
              <a:t> &amp; Iriondo, 2003; </a:t>
            </a:r>
            <a:r>
              <a:rPr lang="es-EC" sz="1200" dirty="0" err="1"/>
              <a:t>Bacchetta</a:t>
            </a:r>
            <a:r>
              <a:rPr lang="es-EC" sz="1200" dirty="0"/>
              <a:t> et al., 2008; Ortiz, 2015; ENSCONET, 2009; Romero &amp; Pérez, 2016)</a:t>
            </a:r>
          </a:p>
        </p:txBody>
      </p:sp>
      <p:sp>
        <p:nvSpPr>
          <p:cNvPr id="34" name="Rectángulo redondeado 7">
            <a:extLst>
              <a:ext uri="{FF2B5EF4-FFF2-40B4-BE49-F238E27FC236}">
                <a16:creationId xmlns="" xmlns:a16="http://schemas.microsoft.com/office/drawing/2014/main" id="{65C42C1C-AB5C-4F91-8CBB-D4CD14730575}"/>
              </a:ext>
            </a:extLst>
          </p:cNvPr>
          <p:cNvSpPr/>
          <p:nvPr/>
        </p:nvSpPr>
        <p:spPr>
          <a:xfrm>
            <a:off x="5288801" y="4097784"/>
            <a:ext cx="2540572" cy="2009831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4346204"/>
              <a:satOff val="28012"/>
              <a:lumOff val="148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904D7CBB-BF08-4E33-A3E5-5E9C6917F1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5" t="19065" r="19299" b="10942"/>
          <a:stretch/>
        </p:blipFill>
        <p:spPr>
          <a:xfrm>
            <a:off x="5327750" y="1629074"/>
            <a:ext cx="2422061" cy="172719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9544962D-3DDC-4675-BAD5-A50097C920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9" t="6199" r="38298" b="3529"/>
          <a:stretch/>
        </p:blipFill>
        <p:spPr>
          <a:xfrm>
            <a:off x="484785" y="1800340"/>
            <a:ext cx="3288492" cy="362985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F53BCD03-DF71-41A8-9E44-263537C344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5" b="7310"/>
          <a:stretch/>
        </p:blipFill>
        <p:spPr>
          <a:xfrm>
            <a:off x="8963610" y="2282330"/>
            <a:ext cx="2893628" cy="214973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04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CE7FC4-DC2E-4939-9FF1-5DBC4FCB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02" y="0"/>
            <a:ext cx="11139377" cy="618497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  <a:effectLst/>
              </a:rPr>
              <a:t>OBJETIVOS</a:t>
            </a:r>
            <a:endParaRPr lang="es-EC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9A7052FE-3C2B-4F58-913F-FD8B4C5DFC52}"/>
              </a:ext>
            </a:extLst>
          </p:cNvPr>
          <p:cNvSpPr txBox="1"/>
          <p:nvPr/>
        </p:nvSpPr>
        <p:spPr>
          <a:xfrm>
            <a:off x="609600" y="126850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8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Objetivo General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F2414F2E-2E70-4F62-8DF0-77604BEEDFF9}"/>
              </a:ext>
            </a:extLst>
          </p:cNvPr>
          <p:cNvSpPr txBox="1"/>
          <p:nvPr/>
        </p:nvSpPr>
        <p:spPr>
          <a:xfrm>
            <a:off x="609600" y="2869789"/>
            <a:ext cx="11437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+mj-lt"/>
                <a:cs typeface="Calibri" panose="020F0502020204030204" pitchFamily="34" charset="0"/>
              </a:rPr>
              <a:t>Describir la morfología del fruto-semilla y determinar el porcentaje de germinación bajo condiciones controladas de las semillas de tres especies del género </a:t>
            </a:r>
            <a:r>
              <a:rPr lang="es-ES" sz="2400" i="1" dirty="0">
                <a:latin typeface="+mj-lt"/>
                <a:cs typeface="Calibri" panose="020F0502020204030204" pitchFamily="34" charset="0"/>
              </a:rPr>
              <a:t>Valeriana</a:t>
            </a:r>
            <a:r>
              <a:rPr lang="es-ES" sz="2400" dirty="0">
                <a:latin typeface="+mj-lt"/>
                <a:cs typeface="Calibri" panose="020F0502020204030204" pitchFamily="34" charset="0"/>
              </a:rPr>
              <a:t>.</a:t>
            </a:r>
            <a:endParaRPr lang="en-US" sz="24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" name="4 Imagen">
            <a:extLst>
              <a:ext uri="{FF2B5EF4-FFF2-40B4-BE49-F238E27FC236}">
                <a16:creationId xmlns=""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496" y="5958968"/>
            <a:ext cx="2908916" cy="7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898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E">
  <a:themeElements>
    <a:clrScheme name="Verde amari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PE" id="{B7658B6F-28EC-41C3-8A2A-6DF267BB6152}" vid="{BCB81F39-CD0B-418A-8216-DC87326EFA8C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ESPE</Template>
  <TotalTime>23056</TotalTime>
  <Words>2610</Words>
  <Application>Microsoft Office PowerPoint</Application>
  <PresentationFormat>Panorámica</PresentationFormat>
  <Paragraphs>478</Paragraphs>
  <Slides>46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2" baseType="lpstr">
      <vt:lpstr>Arial</vt:lpstr>
      <vt:lpstr>Calibri</vt:lpstr>
      <vt:lpstr>Cambria Math</vt:lpstr>
      <vt:lpstr>Times New Roman</vt:lpstr>
      <vt:lpstr>ESPE</vt:lpstr>
      <vt:lpstr>CorelDRAW</vt:lpstr>
      <vt:lpstr>Presentación de PowerPoint</vt:lpstr>
      <vt:lpstr>CONTENIDO</vt:lpstr>
      <vt:lpstr>INTRODUCCIÓN</vt:lpstr>
      <vt:lpstr>INTRODUCCIÓN</vt:lpstr>
      <vt:lpstr>INTRODUCCIÓN</vt:lpstr>
      <vt:lpstr>INTRODUCCIÓN</vt:lpstr>
      <vt:lpstr>INTRODUCCIÓN</vt:lpstr>
      <vt:lpstr>INTRODUCCIÓN</vt:lpstr>
      <vt:lpstr>OBJETIVOS</vt:lpstr>
      <vt:lpstr>OBJETIVOS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CONCLUSIONES</vt:lpstr>
      <vt:lpstr>CONCLUSIONES</vt:lpstr>
      <vt:lpstr>RECOMENDACIONES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Jazmín Yánez</dc:creator>
  <cp:lastModifiedBy>Cuenta Microsoft</cp:lastModifiedBy>
  <cp:revision>578</cp:revision>
  <dcterms:created xsi:type="dcterms:W3CDTF">2020-09-29T22:55:11Z</dcterms:created>
  <dcterms:modified xsi:type="dcterms:W3CDTF">2022-03-01T22:02:08Z</dcterms:modified>
</cp:coreProperties>
</file>