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41"/>
  </p:notesMasterIdLst>
  <p:sldIdLst>
    <p:sldId id="256" r:id="rId2"/>
    <p:sldId id="257" r:id="rId3"/>
    <p:sldId id="314" r:id="rId4"/>
    <p:sldId id="317" r:id="rId5"/>
    <p:sldId id="288" r:id="rId6"/>
    <p:sldId id="316" r:id="rId7"/>
    <p:sldId id="258" r:id="rId8"/>
    <p:sldId id="289" r:id="rId9"/>
    <p:sldId id="318" r:id="rId10"/>
    <p:sldId id="319" r:id="rId11"/>
    <p:sldId id="320" r:id="rId12"/>
    <p:sldId id="321" r:id="rId13"/>
    <p:sldId id="322" r:id="rId14"/>
    <p:sldId id="342" r:id="rId15"/>
    <p:sldId id="343" r:id="rId16"/>
    <p:sldId id="290" r:id="rId17"/>
    <p:sldId id="340" r:id="rId18"/>
    <p:sldId id="341" r:id="rId19"/>
    <p:sldId id="344" r:id="rId20"/>
    <p:sldId id="291" r:id="rId21"/>
    <p:sldId id="335" r:id="rId22"/>
    <p:sldId id="325" r:id="rId23"/>
    <p:sldId id="292" r:id="rId24"/>
    <p:sldId id="331" r:id="rId25"/>
    <p:sldId id="332" r:id="rId26"/>
    <p:sldId id="293" r:id="rId27"/>
    <p:sldId id="336" r:id="rId28"/>
    <p:sldId id="327" r:id="rId29"/>
    <p:sldId id="339" r:id="rId30"/>
    <p:sldId id="347" r:id="rId31"/>
    <p:sldId id="328" r:id="rId32"/>
    <p:sldId id="337" r:id="rId33"/>
    <p:sldId id="294" r:id="rId34"/>
    <p:sldId id="345" r:id="rId35"/>
    <p:sldId id="346" r:id="rId36"/>
    <p:sldId id="295" r:id="rId37"/>
    <p:sldId id="333" r:id="rId38"/>
    <p:sldId id="334" r:id="rId39"/>
    <p:sldId id="315"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9CF"/>
    <a:srgbClr val="AF83C7"/>
    <a:srgbClr val="844BA3"/>
    <a:srgbClr val="C166F2"/>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9D515-6829-483B-9200-E3290AE8863B}" v="3045" dt="2022-03-04T05:58:50.564"/>
    <p1510:client id="{84B34E43-7079-4BCB-B27B-F086DC31F689}" v="3598" dt="2022-03-04T04:46:44.912"/>
    <p1510:client id="{D2FA279D-866A-4AA8-8D71-3E4C99BC2153}" v="446" dt="2022-02-25T12:26:49.3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69" d="100"/>
          <a:sy n="69" d="100"/>
        </p:scale>
        <p:origin x="31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BADAE-48E5-4FAB-A24B-34E8FD3EACFD}"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48BE4B44-1BFF-4A63-8EB1-B0F255108A21}">
      <dgm:prSet phldrT="[Text]" phldr="0"/>
      <dgm:spPr/>
      <dgm:t>
        <a:bodyPr/>
        <a:lstStyle/>
        <a:p>
          <a:pPr rtl="0"/>
          <a:r>
            <a:rPr lang="es-EC" noProof="0" dirty="0">
              <a:solidFill>
                <a:schemeClr val="tx1"/>
              </a:solidFill>
              <a:latin typeface="Calibri Light" panose="020F0302020204030204"/>
            </a:rPr>
            <a:t>Las cooperativas han tenido un crecimiento del 132% (5 años)</a:t>
          </a:r>
          <a:endParaRPr lang="es-EC" noProof="0" dirty="0">
            <a:solidFill>
              <a:schemeClr val="tx1"/>
            </a:solidFill>
          </a:endParaRPr>
        </a:p>
      </dgm:t>
    </dgm:pt>
    <dgm:pt modelId="{0F4074D4-5359-43FD-8B7A-4ACD7840B8E7}" type="parTrans" cxnId="{5B2797B1-027D-4CE6-B07B-A2D992B6E7F8}">
      <dgm:prSet/>
      <dgm:spPr/>
      <dgm:t>
        <a:bodyPr/>
        <a:lstStyle/>
        <a:p>
          <a:endParaRPr lang="es-EC"/>
        </a:p>
      </dgm:t>
    </dgm:pt>
    <dgm:pt modelId="{F2C3F483-F0C6-4C31-A1DD-F36E30E77C04}" type="sibTrans" cxnId="{5B2797B1-027D-4CE6-B07B-A2D992B6E7F8}">
      <dgm:prSet/>
      <dgm:spPr/>
      <dgm:t>
        <a:bodyPr/>
        <a:lstStyle/>
        <a:p>
          <a:endParaRPr lang="en-US"/>
        </a:p>
      </dgm:t>
    </dgm:pt>
    <dgm:pt modelId="{241E7E8A-CE26-4E25-B315-E2FDC64B8DEF}">
      <dgm:prSet phldrT="[Text]" phldr="0"/>
      <dgm:spPr/>
      <dgm:t>
        <a:bodyPr/>
        <a:lstStyle/>
        <a:p>
          <a:pPr rtl="0"/>
          <a:r>
            <a:rPr lang="es-EC" noProof="0" dirty="0">
              <a:solidFill>
                <a:schemeClr val="tx1"/>
              </a:solidFill>
              <a:latin typeface="Calibri Light" panose="020F0302020204030204"/>
            </a:rPr>
            <a:t>Colocando USD 4 562 millones en prestamos</a:t>
          </a:r>
          <a:endParaRPr lang="es-EC" noProof="0" dirty="0">
            <a:solidFill>
              <a:schemeClr val="tx1"/>
            </a:solidFill>
          </a:endParaRPr>
        </a:p>
      </dgm:t>
    </dgm:pt>
    <dgm:pt modelId="{0F5D03CC-7680-4AEA-90F5-5AE14D8F4FE6}" type="parTrans" cxnId="{E1D42279-8EE9-46AA-AFF8-B7F34B57B7FB}">
      <dgm:prSet/>
      <dgm:spPr/>
      <dgm:t>
        <a:bodyPr/>
        <a:lstStyle/>
        <a:p>
          <a:endParaRPr lang="es-EC"/>
        </a:p>
      </dgm:t>
    </dgm:pt>
    <dgm:pt modelId="{4A5F0A5A-BFA2-46B1-9CA5-3C8094AE7848}" type="sibTrans" cxnId="{E1D42279-8EE9-46AA-AFF8-B7F34B57B7FB}">
      <dgm:prSet/>
      <dgm:spPr/>
      <dgm:t>
        <a:bodyPr/>
        <a:lstStyle/>
        <a:p>
          <a:endParaRPr lang="en-US"/>
        </a:p>
      </dgm:t>
    </dgm:pt>
    <dgm:pt modelId="{25E5E883-27AF-44FF-A9EB-1F17863DA5AF}">
      <dgm:prSet phldrT="[Text]" phldr="0"/>
      <dgm:spPr/>
      <dgm:t>
        <a:bodyPr/>
        <a:lstStyle/>
        <a:p>
          <a:pPr rtl="0"/>
          <a:r>
            <a:rPr lang="es-EC" noProof="0" dirty="0">
              <a:solidFill>
                <a:schemeClr val="tx1"/>
              </a:solidFill>
              <a:latin typeface="Calibri Light" panose="020F0302020204030204"/>
            </a:rPr>
            <a:t>Entra en el ranking de la IFI</a:t>
          </a:r>
          <a:endParaRPr lang="es-EC" noProof="0" dirty="0">
            <a:solidFill>
              <a:schemeClr val="tx1"/>
            </a:solidFill>
          </a:endParaRPr>
        </a:p>
      </dgm:t>
    </dgm:pt>
    <dgm:pt modelId="{1B4C055B-3617-43D2-9A69-8136DCE87D8D}" type="parTrans" cxnId="{72921097-6D01-4210-B40B-9DAA95D519FA}">
      <dgm:prSet/>
      <dgm:spPr/>
      <dgm:t>
        <a:bodyPr/>
        <a:lstStyle/>
        <a:p>
          <a:endParaRPr lang="es-EC"/>
        </a:p>
      </dgm:t>
    </dgm:pt>
    <dgm:pt modelId="{1874053E-C50E-4BBB-A080-8D9F5D5BFD15}" type="sibTrans" cxnId="{72921097-6D01-4210-B40B-9DAA95D519FA}">
      <dgm:prSet/>
      <dgm:spPr/>
      <dgm:t>
        <a:bodyPr/>
        <a:lstStyle/>
        <a:p>
          <a:endParaRPr lang="en-US"/>
        </a:p>
      </dgm:t>
    </dgm:pt>
    <dgm:pt modelId="{E965C994-5119-46E3-ABBB-240C126B4F91}" type="pres">
      <dgm:prSet presAssocID="{F0EBADAE-48E5-4FAB-A24B-34E8FD3EACFD}" presName="Name0" presStyleCnt="0">
        <dgm:presLayoutVars>
          <dgm:dir/>
          <dgm:resizeHandles val="exact"/>
        </dgm:presLayoutVars>
      </dgm:prSet>
      <dgm:spPr/>
      <dgm:t>
        <a:bodyPr/>
        <a:lstStyle/>
        <a:p>
          <a:endParaRPr lang="es-EC"/>
        </a:p>
      </dgm:t>
    </dgm:pt>
    <dgm:pt modelId="{A3FE5BA3-6C6C-496C-BD91-57E694AAD1D8}" type="pres">
      <dgm:prSet presAssocID="{48BE4B44-1BFF-4A63-8EB1-B0F255108A21}" presName="node" presStyleLbl="node1" presStyleIdx="0" presStyleCnt="3">
        <dgm:presLayoutVars>
          <dgm:bulletEnabled val="1"/>
        </dgm:presLayoutVars>
      </dgm:prSet>
      <dgm:spPr/>
      <dgm:t>
        <a:bodyPr/>
        <a:lstStyle/>
        <a:p>
          <a:endParaRPr lang="es-EC"/>
        </a:p>
      </dgm:t>
    </dgm:pt>
    <dgm:pt modelId="{246A36DC-7876-437D-B0BA-DC9A0EF5FE33}" type="pres">
      <dgm:prSet presAssocID="{F2C3F483-F0C6-4C31-A1DD-F36E30E77C04}" presName="sibTrans" presStyleLbl="sibTrans2D1" presStyleIdx="0" presStyleCnt="2"/>
      <dgm:spPr/>
      <dgm:t>
        <a:bodyPr/>
        <a:lstStyle/>
        <a:p>
          <a:endParaRPr lang="es-EC"/>
        </a:p>
      </dgm:t>
    </dgm:pt>
    <dgm:pt modelId="{6EB61BC5-807C-485E-A961-F9C5872D9F20}" type="pres">
      <dgm:prSet presAssocID="{F2C3F483-F0C6-4C31-A1DD-F36E30E77C04}" presName="connectorText" presStyleLbl="sibTrans2D1" presStyleIdx="0" presStyleCnt="2"/>
      <dgm:spPr/>
      <dgm:t>
        <a:bodyPr/>
        <a:lstStyle/>
        <a:p>
          <a:endParaRPr lang="es-EC"/>
        </a:p>
      </dgm:t>
    </dgm:pt>
    <dgm:pt modelId="{C2E7516D-9652-438E-A727-A978E6BB40F3}" type="pres">
      <dgm:prSet presAssocID="{241E7E8A-CE26-4E25-B315-E2FDC64B8DEF}" presName="node" presStyleLbl="node1" presStyleIdx="1" presStyleCnt="3">
        <dgm:presLayoutVars>
          <dgm:bulletEnabled val="1"/>
        </dgm:presLayoutVars>
      </dgm:prSet>
      <dgm:spPr/>
      <dgm:t>
        <a:bodyPr/>
        <a:lstStyle/>
        <a:p>
          <a:endParaRPr lang="es-EC"/>
        </a:p>
      </dgm:t>
    </dgm:pt>
    <dgm:pt modelId="{15EA6160-230F-4353-9BA0-5DA7A7C6CDD2}" type="pres">
      <dgm:prSet presAssocID="{4A5F0A5A-BFA2-46B1-9CA5-3C8094AE7848}" presName="sibTrans" presStyleLbl="sibTrans2D1" presStyleIdx="1" presStyleCnt="2"/>
      <dgm:spPr/>
      <dgm:t>
        <a:bodyPr/>
        <a:lstStyle/>
        <a:p>
          <a:endParaRPr lang="es-EC"/>
        </a:p>
      </dgm:t>
    </dgm:pt>
    <dgm:pt modelId="{26A37CFC-FB18-4CE2-87C0-A44DCC1E1E50}" type="pres">
      <dgm:prSet presAssocID="{4A5F0A5A-BFA2-46B1-9CA5-3C8094AE7848}" presName="connectorText" presStyleLbl="sibTrans2D1" presStyleIdx="1" presStyleCnt="2"/>
      <dgm:spPr/>
      <dgm:t>
        <a:bodyPr/>
        <a:lstStyle/>
        <a:p>
          <a:endParaRPr lang="es-EC"/>
        </a:p>
      </dgm:t>
    </dgm:pt>
    <dgm:pt modelId="{BA1BAE7B-ABF3-4F9B-AC2D-D5EC4DF2EBD2}" type="pres">
      <dgm:prSet presAssocID="{25E5E883-27AF-44FF-A9EB-1F17863DA5AF}" presName="node" presStyleLbl="node1" presStyleIdx="2" presStyleCnt="3">
        <dgm:presLayoutVars>
          <dgm:bulletEnabled val="1"/>
        </dgm:presLayoutVars>
      </dgm:prSet>
      <dgm:spPr/>
      <dgm:t>
        <a:bodyPr/>
        <a:lstStyle/>
        <a:p>
          <a:endParaRPr lang="es-EC"/>
        </a:p>
      </dgm:t>
    </dgm:pt>
  </dgm:ptLst>
  <dgm:cxnLst>
    <dgm:cxn modelId="{9D27C41F-5D46-4A8A-A848-8FA757F4FDAC}" type="presOf" srcId="{F2C3F483-F0C6-4C31-A1DD-F36E30E77C04}" destId="{246A36DC-7876-437D-B0BA-DC9A0EF5FE33}" srcOrd="0" destOrd="0" presId="urn:microsoft.com/office/officeart/2005/8/layout/process1"/>
    <dgm:cxn modelId="{E1D42279-8EE9-46AA-AFF8-B7F34B57B7FB}" srcId="{F0EBADAE-48E5-4FAB-A24B-34E8FD3EACFD}" destId="{241E7E8A-CE26-4E25-B315-E2FDC64B8DEF}" srcOrd="1" destOrd="0" parTransId="{0F5D03CC-7680-4AEA-90F5-5AE14D8F4FE6}" sibTransId="{4A5F0A5A-BFA2-46B1-9CA5-3C8094AE7848}"/>
    <dgm:cxn modelId="{72921097-6D01-4210-B40B-9DAA95D519FA}" srcId="{F0EBADAE-48E5-4FAB-A24B-34E8FD3EACFD}" destId="{25E5E883-27AF-44FF-A9EB-1F17863DA5AF}" srcOrd="2" destOrd="0" parTransId="{1B4C055B-3617-43D2-9A69-8136DCE87D8D}" sibTransId="{1874053E-C50E-4BBB-A080-8D9F5D5BFD15}"/>
    <dgm:cxn modelId="{1FAA3A79-3BC6-4DB1-8E8A-A041F0D1B2BF}" type="presOf" srcId="{F2C3F483-F0C6-4C31-A1DD-F36E30E77C04}" destId="{6EB61BC5-807C-485E-A961-F9C5872D9F20}" srcOrd="1" destOrd="0" presId="urn:microsoft.com/office/officeart/2005/8/layout/process1"/>
    <dgm:cxn modelId="{B98100A0-B032-46EA-8899-422FC845462E}" type="presOf" srcId="{25E5E883-27AF-44FF-A9EB-1F17863DA5AF}" destId="{BA1BAE7B-ABF3-4F9B-AC2D-D5EC4DF2EBD2}" srcOrd="0" destOrd="0" presId="urn:microsoft.com/office/officeart/2005/8/layout/process1"/>
    <dgm:cxn modelId="{D5F0A369-2FD0-49EB-82AF-0152112C092B}" type="presOf" srcId="{4A5F0A5A-BFA2-46B1-9CA5-3C8094AE7848}" destId="{26A37CFC-FB18-4CE2-87C0-A44DCC1E1E50}" srcOrd="1" destOrd="0" presId="urn:microsoft.com/office/officeart/2005/8/layout/process1"/>
    <dgm:cxn modelId="{94458BE2-9FB4-4ED0-A5CA-F88EB04C94E9}" type="presOf" srcId="{48BE4B44-1BFF-4A63-8EB1-B0F255108A21}" destId="{A3FE5BA3-6C6C-496C-BD91-57E694AAD1D8}" srcOrd="0" destOrd="0" presId="urn:microsoft.com/office/officeart/2005/8/layout/process1"/>
    <dgm:cxn modelId="{458327DF-B01F-48F7-8F57-9917D0A51FD6}" type="presOf" srcId="{241E7E8A-CE26-4E25-B315-E2FDC64B8DEF}" destId="{C2E7516D-9652-438E-A727-A978E6BB40F3}" srcOrd="0" destOrd="0" presId="urn:microsoft.com/office/officeart/2005/8/layout/process1"/>
    <dgm:cxn modelId="{5B2797B1-027D-4CE6-B07B-A2D992B6E7F8}" srcId="{F0EBADAE-48E5-4FAB-A24B-34E8FD3EACFD}" destId="{48BE4B44-1BFF-4A63-8EB1-B0F255108A21}" srcOrd="0" destOrd="0" parTransId="{0F4074D4-5359-43FD-8B7A-4ACD7840B8E7}" sibTransId="{F2C3F483-F0C6-4C31-A1DD-F36E30E77C04}"/>
    <dgm:cxn modelId="{7881D0A3-EA1D-438C-8488-7F36B0BBB5BF}" type="presOf" srcId="{4A5F0A5A-BFA2-46B1-9CA5-3C8094AE7848}" destId="{15EA6160-230F-4353-9BA0-5DA7A7C6CDD2}" srcOrd="0" destOrd="0" presId="urn:microsoft.com/office/officeart/2005/8/layout/process1"/>
    <dgm:cxn modelId="{9E730678-0296-401B-99BA-8F23519CA081}" type="presOf" srcId="{F0EBADAE-48E5-4FAB-A24B-34E8FD3EACFD}" destId="{E965C994-5119-46E3-ABBB-240C126B4F91}" srcOrd="0" destOrd="0" presId="urn:microsoft.com/office/officeart/2005/8/layout/process1"/>
    <dgm:cxn modelId="{327E91B8-3935-4492-9D5B-53BDC497D3A1}" type="presParOf" srcId="{E965C994-5119-46E3-ABBB-240C126B4F91}" destId="{A3FE5BA3-6C6C-496C-BD91-57E694AAD1D8}" srcOrd="0" destOrd="0" presId="urn:microsoft.com/office/officeart/2005/8/layout/process1"/>
    <dgm:cxn modelId="{DFD6FF3F-F773-4F2C-834C-2C539578AFA5}" type="presParOf" srcId="{E965C994-5119-46E3-ABBB-240C126B4F91}" destId="{246A36DC-7876-437D-B0BA-DC9A0EF5FE33}" srcOrd="1" destOrd="0" presId="urn:microsoft.com/office/officeart/2005/8/layout/process1"/>
    <dgm:cxn modelId="{394BD284-38E1-4913-B903-C19CB9942E87}" type="presParOf" srcId="{246A36DC-7876-437D-B0BA-DC9A0EF5FE33}" destId="{6EB61BC5-807C-485E-A961-F9C5872D9F20}" srcOrd="0" destOrd="0" presId="urn:microsoft.com/office/officeart/2005/8/layout/process1"/>
    <dgm:cxn modelId="{2C6878FB-BD78-4D4A-9B1F-EE81734D0A60}" type="presParOf" srcId="{E965C994-5119-46E3-ABBB-240C126B4F91}" destId="{C2E7516D-9652-438E-A727-A978E6BB40F3}" srcOrd="2" destOrd="0" presId="urn:microsoft.com/office/officeart/2005/8/layout/process1"/>
    <dgm:cxn modelId="{67E06607-0B82-4F96-867F-F955EFE1A693}" type="presParOf" srcId="{E965C994-5119-46E3-ABBB-240C126B4F91}" destId="{15EA6160-230F-4353-9BA0-5DA7A7C6CDD2}" srcOrd="3" destOrd="0" presId="urn:microsoft.com/office/officeart/2005/8/layout/process1"/>
    <dgm:cxn modelId="{3F7F0709-0DB4-4617-94AB-7771D8087968}" type="presParOf" srcId="{15EA6160-230F-4353-9BA0-5DA7A7C6CDD2}" destId="{26A37CFC-FB18-4CE2-87C0-A44DCC1E1E50}" srcOrd="0" destOrd="0" presId="urn:microsoft.com/office/officeart/2005/8/layout/process1"/>
    <dgm:cxn modelId="{7A0B477A-9565-430D-945D-D9CDBF2B2AD1}" type="presParOf" srcId="{E965C994-5119-46E3-ABBB-240C126B4F91}" destId="{BA1BAE7B-ABF3-4F9B-AC2D-D5EC4DF2EBD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323131-20D8-42C9-8FF8-1FB4E2B1FC11}"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en-US"/>
        </a:p>
      </dgm:t>
    </dgm:pt>
    <dgm:pt modelId="{70B77A98-1D2B-4EF5-ACA6-478780BA53B6}">
      <dgm:prSet phldrT="[Text]" phldr="0"/>
      <dgm:spPr/>
      <dgm:t>
        <a:bodyPr/>
        <a:lstStyle/>
        <a:p>
          <a:pPr rtl="0"/>
          <a:r>
            <a:rPr lang="en-US" b="1" err="1">
              <a:solidFill>
                <a:schemeClr val="tx1"/>
              </a:solidFill>
              <a:latin typeface="Calibri Light" panose="020F0302020204030204"/>
            </a:rPr>
            <a:t>Enfoque</a:t>
          </a:r>
          <a:r>
            <a:rPr lang="en-US" b="1">
              <a:solidFill>
                <a:schemeClr val="tx1"/>
              </a:solidFill>
              <a:latin typeface="Calibri Light" panose="020F0302020204030204"/>
            </a:rPr>
            <a:t> </a:t>
          </a:r>
          <a:r>
            <a:rPr lang="en-US" b="1" err="1">
              <a:solidFill>
                <a:schemeClr val="tx1"/>
              </a:solidFill>
              <a:latin typeface="Calibri Light" panose="020F0302020204030204"/>
            </a:rPr>
            <a:t>cuantitativo</a:t>
          </a:r>
          <a:endParaRPr lang="en-US" b="1">
            <a:solidFill>
              <a:schemeClr val="tx1"/>
            </a:solidFill>
          </a:endParaRPr>
        </a:p>
      </dgm:t>
    </dgm:pt>
    <dgm:pt modelId="{DC60F6DF-FA49-4A45-9479-430053211FBB}" type="parTrans" cxnId="{2CF5B93E-1B8C-4F72-B674-BDA7FAB2F76D}">
      <dgm:prSet/>
      <dgm:spPr/>
      <dgm:t>
        <a:bodyPr/>
        <a:lstStyle/>
        <a:p>
          <a:endParaRPr lang="en-US"/>
        </a:p>
      </dgm:t>
    </dgm:pt>
    <dgm:pt modelId="{98AC139A-6C32-4086-BAA5-4D8675C7DBB1}" type="sibTrans" cxnId="{2CF5B93E-1B8C-4F72-B674-BDA7FAB2F76D}">
      <dgm:prSet/>
      <dgm:spPr/>
      <dgm:t>
        <a:bodyPr/>
        <a:lstStyle/>
        <a:p>
          <a:endParaRPr lang="en-US"/>
        </a:p>
      </dgm:t>
    </dgm:pt>
    <dgm:pt modelId="{F5016EDF-6F1A-4C11-AA69-BB51EEE97F2E}">
      <dgm:prSet phldrT="[Text]" phldr="0"/>
      <dgm:spPr/>
      <dgm:t>
        <a:bodyPr/>
        <a:lstStyle/>
        <a:p>
          <a:pPr rtl="0"/>
          <a:r>
            <a:rPr lang="en-US" b="1" err="1">
              <a:solidFill>
                <a:schemeClr val="tx1"/>
              </a:solidFill>
              <a:latin typeface="Calibri Light" panose="020F0302020204030204"/>
            </a:rPr>
            <a:t>Método</a:t>
          </a:r>
          <a:r>
            <a:rPr lang="en-US" b="1">
              <a:solidFill>
                <a:schemeClr val="tx1"/>
              </a:solidFill>
              <a:latin typeface="Calibri Light" panose="020F0302020204030204"/>
            </a:rPr>
            <a:t> </a:t>
          </a:r>
          <a:r>
            <a:rPr lang="en-US" b="1" err="1">
              <a:solidFill>
                <a:schemeClr val="tx1"/>
              </a:solidFill>
              <a:latin typeface="Calibri Light" panose="020F0302020204030204"/>
            </a:rPr>
            <a:t>descriptivo</a:t>
          </a:r>
          <a:r>
            <a:rPr lang="en-US" b="1">
              <a:solidFill>
                <a:schemeClr val="tx1"/>
              </a:solidFill>
              <a:latin typeface="Calibri Light" panose="020F0302020204030204"/>
            </a:rPr>
            <a:t> y </a:t>
          </a:r>
          <a:r>
            <a:rPr lang="en-US" b="1" err="1">
              <a:solidFill>
                <a:schemeClr val="tx1"/>
              </a:solidFill>
              <a:latin typeface="Calibri Light" panose="020F0302020204030204"/>
            </a:rPr>
            <a:t>estadístico</a:t>
          </a:r>
          <a:endParaRPr lang="en-US" b="1">
            <a:solidFill>
              <a:schemeClr val="tx1"/>
            </a:solidFill>
          </a:endParaRPr>
        </a:p>
      </dgm:t>
    </dgm:pt>
    <dgm:pt modelId="{55C0E762-9E84-4CFD-AB67-2986B74978F5}" type="parTrans" cxnId="{1590AE5C-63B1-4409-97E3-094F12A11F39}">
      <dgm:prSet/>
      <dgm:spPr/>
      <dgm:t>
        <a:bodyPr/>
        <a:lstStyle/>
        <a:p>
          <a:endParaRPr lang="en-US"/>
        </a:p>
      </dgm:t>
    </dgm:pt>
    <dgm:pt modelId="{CDAE48A7-F900-45A0-ACD8-A0ADBEB8C9D0}" type="sibTrans" cxnId="{1590AE5C-63B1-4409-97E3-094F12A11F39}">
      <dgm:prSet/>
      <dgm:spPr/>
      <dgm:t>
        <a:bodyPr/>
        <a:lstStyle/>
        <a:p>
          <a:endParaRPr lang="en-US"/>
        </a:p>
      </dgm:t>
    </dgm:pt>
    <dgm:pt modelId="{8B2DDC44-B3AA-4572-A5FF-917EC40CB882}">
      <dgm:prSet phldrT="[Text]" phldr="0"/>
      <dgm:spPr/>
      <dgm:t>
        <a:bodyPr/>
        <a:lstStyle/>
        <a:p>
          <a:pPr rtl="0"/>
          <a:r>
            <a:rPr lang="en-US" b="1" err="1">
              <a:solidFill>
                <a:schemeClr val="tx1"/>
              </a:solidFill>
              <a:latin typeface="Calibri Light" panose="020F0302020204030204"/>
            </a:rPr>
            <a:t>Aplica</a:t>
          </a:r>
          <a:r>
            <a:rPr lang="en-US" b="1">
              <a:solidFill>
                <a:schemeClr val="tx1"/>
              </a:solidFill>
              <a:latin typeface="Calibri Light" panose="020F0302020204030204"/>
            </a:rPr>
            <a:t> la </a:t>
          </a:r>
          <a:r>
            <a:rPr lang="en-US" b="1" err="1">
              <a:solidFill>
                <a:schemeClr val="tx1"/>
              </a:solidFill>
              <a:latin typeface="Calibri Light" panose="020F0302020204030204"/>
            </a:rPr>
            <a:t>encuesta</a:t>
          </a:r>
          <a:endParaRPr lang="en-US" b="1">
            <a:solidFill>
              <a:schemeClr val="tx1"/>
            </a:solidFill>
          </a:endParaRPr>
        </a:p>
      </dgm:t>
    </dgm:pt>
    <dgm:pt modelId="{92392112-94F0-48BF-9742-615552CB62DE}" type="parTrans" cxnId="{C9BE4A9D-93D5-423D-8656-D811B8E2BA38}">
      <dgm:prSet/>
      <dgm:spPr/>
      <dgm:t>
        <a:bodyPr/>
        <a:lstStyle/>
        <a:p>
          <a:endParaRPr lang="en-US"/>
        </a:p>
      </dgm:t>
    </dgm:pt>
    <dgm:pt modelId="{30BEC45A-A823-4B95-A338-04849B7F2CBB}" type="sibTrans" cxnId="{C9BE4A9D-93D5-423D-8656-D811B8E2BA38}">
      <dgm:prSet/>
      <dgm:spPr/>
      <dgm:t>
        <a:bodyPr/>
        <a:lstStyle/>
        <a:p>
          <a:endParaRPr lang="en-US"/>
        </a:p>
      </dgm:t>
    </dgm:pt>
    <dgm:pt modelId="{3D118E75-1EB6-4747-9C55-2427EB9F5102}">
      <dgm:prSet phldr="0"/>
      <dgm:spPr/>
      <dgm:t>
        <a:bodyPr/>
        <a:lstStyle/>
        <a:p>
          <a:pPr rtl="0"/>
          <a:r>
            <a:rPr lang="en-US" b="1">
              <a:solidFill>
                <a:schemeClr val="tx1"/>
              </a:solidFill>
              <a:latin typeface="Calibri Light" panose="020F0302020204030204"/>
            </a:rPr>
            <a:t>Unidad de </a:t>
          </a:r>
          <a:r>
            <a:rPr lang="en-US" b="1" err="1">
              <a:solidFill>
                <a:schemeClr val="tx1"/>
              </a:solidFill>
              <a:latin typeface="Calibri Light" panose="020F0302020204030204"/>
            </a:rPr>
            <a:t>análisis</a:t>
          </a:r>
          <a:r>
            <a:rPr lang="en-US" b="1">
              <a:solidFill>
                <a:schemeClr val="tx1"/>
              </a:solidFill>
              <a:latin typeface="Calibri Light" panose="020F0302020204030204"/>
            </a:rPr>
            <a:t> in situ</a:t>
          </a:r>
        </a:p>
      </dgm:t>
    </dgm:pt>
    <dgm:pt modelId="{17F8698B-B634-45F5-BA38-CE290719A406}" type="parTrans" cxnId="{4595A849-BDD0-4600-AC66-C77A46A23BAD}">
      <dgm:prSet/>
      <dgm:spPr/>
    </dgm:pt>
    <dgm:pt modelId="{DDD12A48-CF4E-4CD4-AF1D-59F559705045}" type="sibTrans" cxnId="{4595A849-BDD0-4600-AC66-C77A46A23BAD}">
      <dgm:prSet/>
      <dgm:spPr/>
      <dgm:t>
        <a:bodyPr/>
        <a:lstStyle/>
        <a:p>
          <a:endParaRPr lang="en-US"/>
        </a:p>
      </dgm:t>
    </dgm:pt>
    <dgm:pt modelId="{25B44DC4-8BB4-484E-818B-079E39B2BEF1}">
      <dgm:prSet phldr="0"/>
      <dgm:spPr/>
      <dgm:t>
        <a:bodyPr/>
        <a:lstStyle/>
        <a:p>
          <a:pPr rtl="0"/>
          <a:r>
            <a:rPr lang="en-US" b="1" err="1">
              <a:solidFill>
                <a:schemeClr val="tx1"/>
              </a:solidFill>
              <a:latin typeface="Calibri Light" panose="020F0302020204030204"/>
            </a:rPr>
            <a:t>Alcance</a:t>
          </a:r>
          <a:r>
            <a:rPr lang="en-US" b="1">
              <a:solidFill>
                <a:schemeClr val="tx1"/>
              </a:solidFill>
              <a:latin typeface="Calibri Light" panose="020F0302020204030204"/>
            </a:rPr>
            <a:t> </a:t>
          </a:r>
          <a:r>
            <a:rPr lang="en-US" b="1" err="1">
              <a:solidFill>
                <a:schemeClr val="tx1"/>
              </a:solidFill>
              <a:latin typeface="Calibri Light" panose="020F0302020204030204"/>
            </a:rPr>
            <a:t>correlacional</a:t>
          </a:r>
          <a:endParaRPr lang="en-US" b="1">
            <a:solidFill>
              <a:schemeClr val="tx1"/>
            </a:solidFill>
            <a:latin typeface="Calibri Light" panose="020F0302020204030204"/>
          </a:endParaRPr>
        </a:p>
      </dgm:t>
    </dgm:pt>
    <dgm:pt modelId="{B4EFA9BD-A2B8-4EBD-B4E2-718B5D1BFA2D}" type="parTrans" cxnId="{2AE9060F-E00B-4E58-A1A0-234356A7216B}">
      <dgm:prSet/>
      <dgm:spPr/>
    </dgm:pt>
    <dgm:pt modelId="{CBCC165E-7021-46F6-AABF-FB8C9C2BB087}" type="sibTrans" cxnId="{2AE9060F-E00B-4E58-A1A0-234356A7216B}">
      <dgm:prSet/>
      <dgm:spPr/>
      <dgm:t>
        <a:bodyPr/>
        <a:lstStyle/>
        <a:p>
          <a:endParaRPr lang="en-US"/>
        </a:p>
      </dgm:t>
    </dgm:pt>
    <dgm:pt modelId="{0F3EE094-A2F5-422B-8220-DDB0567FC7A2}" type="pres">
      <dgm:prSet presAssocID="{36323131-20D8-42C9-8FF8-1FB4E2B1FC11}" presName="Name0" presStyleCnt="0">
        <dgm:presLayoutVars>
          <dgm:dir/>
          <dgm:resizeHandles val="exact"/>
        </dgm:presLayoutVars>
      </dgm:prSet>
      <dgm:spPr/>
      <dgm:t>
        <a:bodyPr/>
        <a:lstStyle/>
        <a:p>
          <a:endParaRPr lang="es-EC"/>
        </a:p>
      </dgm:t>
    </dgm:pt>
    <dgm:pt modelId="{A27182E0-669C-457D-9C27-C2AE893550F1}" type="pres">
      <dgm:prSet presAssocID="{70B77A98-1D2B-4EF5-ACA6-478780BA53B6}" presName="node" presStyleLbl="node1" presStyleIdx="0" presStyleCnt="5">
        <dgm:presLayoutVars>
          <dgm:bulletEnabled val="1"/>
        </dgm:presLayoutVars>
      </dgm:prSet>
      <dgm:spPr/>
      <dgm:t>
        <a:bodyPr/>
        <a:lstStyle/>
        <a:p>
          <a:endParaRPr lang="es-EC"/>
        </a:p>
      </dgm:t>
    </dgm:pt>
    <dgm:pt modelId="{4FA3E52B-F841-4E30-8425-C1BFFD89D31F}" type="pres">
      <dgm:prSet presAssocID="{98AC139A-6C32-4086-BAA5-4D8675C7DBB1}" presName="sibTrans" presStyleLbl="sibTrans2D1" presStyleIdx="0" presStyleCnt="5"/>
      <dgm:spPr/>
      <dgm:t>
        <a:bodyPr/>
        <a:lstStyle/>
        <a:p>
          <a:endParaRPr lang="es-EC"/>
        </a:p>
      </dgm:t>
    </dgm:pt>
    <dgm:pt modelId="{2F3E59AE-8D29-4264-8AF8-08F18F59720D}" type="pres">
      <dgm:prSet presAssocID="{98AC139A-6C32-4086-BAA5-4D8675C7DBB1}" presName="connectorText" presStyleLbl="sibTrans2D1" presStyleIdx="0" presStyleCnt="5"/>
      <dgm:spPr/>
      <dgm:t>
        <a:bodyPr/>
        <a:lstStyle/>
        <a:p>
          <a:endParaRPr lang="es-EC"/>
        </a:p>
      </dgm:t>
    </dgm:pt>
    <dgm:pt modelId="{80E9095F-2C1D-4BA8-B652-D3C38C490B38}" type="pres">
      <dgm:prSet presAssocID="{F5016EDF-6F1A-4C11-AA69-BB51EEE97F2E}" presName="node" presStyleLbl="node1" presStyleIdx="1" presStyleCnt="5">
        <dgm:presLayoutVars>
          <dgm:bulletEnabled val="1"/>
        </dgm:presLayoutVars>
      </dgm:prSet>
      <dgm:spPr/>
      <dgm:t>
        <a:bodyPr/>
        <a:lstStyle/>
        <a:p>
          <a:endParaRPr lang="es-EC"/>
        </a:p>
      </dgm:t>
    </dgm:pt>
    <dgm:pt modelId="{221D8BBD-C46D-4FFA-A6FF-E051ED8225B0}" type="pres">
      <dgm:prSet presAssocID="{CDAE48A7-F900-45A0-ACD8-A0ADBEB8C9D0}" presName="sibTrans" presStyleLbl="sibTrans2D1" presStyleIdx="1" presStyleCnt="5"/>
      <dgm:spPr/>
      <dgm:t>
        <a:bodyPr/>
        <a:lstStyle/>
        <a:p>
          <a:endParaRPr lang="es-EC"/>
        </a:p>
      </dgm:t>
    </dgm:pt>
    <dgm:pt modelId="{5BA89461-3B26-44E3-89E6-D1294BC2A5A4}" type="pres">
      <dgm:prSet presAssocID="{CDAE48A7-F900-45A0-ACD8-A0ADBEB8C9D0}" presName="connectorText" presStyleLbl="sibTrans2D1" presStyleIdx="1" presStyleCnt="5"/>
      <dgm:spPr/>
      <dgm:t>
        <a:bodyPr/>
        <a:lstStyle/>
        <a:p>
          <a:endParaRPr lang="es-EC"/>
        </a:p>
      </dgm:t>
    </dgm:pt>
    <dgm:pt modelId="{4605AF2A-5332-47B7-B1FF-3B265B4BCEA9}" type="pres">
      <dgm:prSet presAssocID="{8B2DDC44-B3AA-4572-A5FF-917EC40CB882}" presName="node" presStyleLbl="node1" presStyleIdx="2" presStyleCnt="5">
        <dgm:presLayoutVars>
          <dgm:bulletEnabled val="1"/>
        </dgm:presLayoutVars>
      </dgm:prSet>
      <dgm:spPr/>
      <dgm:t>
        <a:bodyPr/>
        <a:lstStyle/>
        <a:p>
          <a:endParaRPr lang="es-EC"/>
        </a:p>
      </dgm:t>
    </dgm:pt>
    <dgm:pt modelId="{B187F27B-C689-49FF-BDC0-B3126654B20B}" type="pres">
      <dgm:prSet presAssocID="{30BEC45A-A823-4B95-A338-04849B7F2CBB}" presName="sibTrans" presStyleLbl="sibTrans2D1" presStyleIdx="2" presStyleCnt="5"/>
      <dgm:spPr/>
      <dgm:t>
        <a:bodyPr/>
        <a:lstStyle/>
        <a:p>
          <a:endParaRPr lang="es-EC"/>
        </a:p>
      </dgm:t>
    </dgm:pt>
    <dgm:pt modelId="{FC6E4F1D-70E5-45DA-B615-82CD37E520AD}" type="pres">
      <dgm:prSet presAssocID="{30BEC45A-A823-4B95-A338-04849B7F2CBB}" presName="connectorText" presStyleLbl="sibTrans2D1" presStyleIdx="2" presStyleCnt="5"/>
      <dgm:spPr/>
      <dgm:t>
        <a:bodyPr/>
        <a:lstStyle/>
        <a:p>
          <a:endParaRPr lang="es-EC"/>
        </a:p>
      </dgm:t>
    </dgm:pt>
    <dgm:pt modelId="{6E87E160-D3E4-4BFD-AEF6-0EDFDF575A35}" type="pres">
      <dgm:prSet presAssocID="{3D118E75-1EB6-4747-9C55-2427EB9F5102}" presName="node" presStyleLbl="node1" presStyleIdx="3" presStyleCnt="5">
        <dgm:presLayoutVars>
          <dgm:bulletEnabled val="1"/>
        </dgm:presLayoutVars>
      </dgm:prSet>
      <dgm:spPr/>
      <dgm:t>
        <a:bodyPr/>
        <a:lstStyle/>
        <a:p>
          <a:endParaRPr lang="es-EC"/>
        </a:p>
      </dgm:t>
    </dgm:pt>
    <dgm:pt modelId="{88E5B646-8CC4-452E-9419-7A198D00D0C5}" type="pres">
      <dgm:prSet presAssocID="{DDD12A48-CF4E-4CD4-AF1D-59F559705045}" presName="sibTrans" presStyleLbl="sibTrans2D1" presStyleIdx="3" presStyleCnt="5"/>
      <dgm:spPr/>
      <dgm:t>
        <a:bodyPr/>
        <a:lstStyle/>
        <a:p>
          <a:endParaRPr lang="es-EC"/>
        </a:p>
      </dgm:t>
    </dgm:pt>
    <dgm:pt modelId="{3561C0BB-ADA6-4152-A529-11828508DEF6}" type="pres">
      <dgm:prSet presAssocID="{DDD12A48-CF4E-4CD4-AF1D-59F559705045}" presName="connectorText" presStyleLbl="sibTrans2D1" presStyleIdx="3" presStyleCnt="5"/>
      <dgm:spPr/>
      <dgm:t>
        <a:bodyPr/>
        <a:lstStyle/>
        <a:p>
          <a:endParaRPr lang="es-EC"/>
        </a:p>
      </dgm:t>
    </dgm:pt>
    <dgm:pt modelId="{917E4529-7A8D-40CC-9C65-EAEF2D7FC4F6}" type="pres">
      <dgm:prSet presAssocID="{25B44DC4-8BB4-484E-818B-079E39B2BEF1}" presName="node" presStyleLbl="node1" presStyleIdx="4" presStyleCnt="5">
        <dgm:presLayoutVars>
          <dgm:bulletEnabled val="1"/>
        </dgm:presLayoutVars>
      </dgm:prSet>
      <dgm:spPr/>
      <dgm:t>
        <a:bodyPr/>
        <a:lstStyle/>
        <a:p>
          <a:endParaRPr lang="es-EC"/>
        </a:p>
      </dgm:t>
    </dgm:pt>
    <dgm:pt modelId="{B62B0CB3-3144-4319-9B45-0AF011F0EA01}" type="pres">
      <dgm:prSet presAssocID="{CBCC165E-7021-46F6-AABF-FB8C9C2BB087}" presName="sibTrans" presStyleLbl="sibTrans2D1" presStyleIdx="4" presStyleCnt="5"/>
      <dgm:spPr/>
      <dgm:t>
        <a:bodyPr/>
        <a:lstStyle/>
        <a:p>
          <a:endParaRPr lang="es-EC"/>
        </a:p>
      </dgm:t>
    </dgm:pt>
    <dgm:pt modelId="{9A2081BA-6105-41B9-B8D0-778A2DC81047}" type="pres">
      <dgm:prSet presAssocID="{CBCC165E-7021-46F6-AABF-FB8C9C2BB087}" presName="connectorText" presStyleLbl="sibTrans2D1" presStyleIdx="4" presStyleCnt="5"/>
      <dgm:spPr/>
      <dgm:t>
        <a:bodyPr/>
        <a:lstStyle/>
        <a:p>
          <a:endParaRPr lang="es-EC"/>
        </a:p>
      </dgm:t>
    </dgm:pt>
  </dgm:ptLst>
  <dgm:cxnLst>
    <dgm:cxn modelId="{DEB5A1AE-7EB4-406C-8226-D20D8E788889}" type="presOf" srcId="{30BEC45A-A823-4B95-A338-04849B7F2CBB}" destId="{B187F27B-C689-49FF-BDC0-B3126654B20B}" srcOrd="0" destOrd="0" presId="urn:microsoft.com/office/officeart/2005/8/layout/cycle7"/>
    <dgm:cxn modelId="{6367958C-B12A-438A-9FC1-2FDFBED8F6A5}" type="presOf" srcId="{30BEC45A-A823-4B95-A338-04849B7F2CBB}" destId="{FC6E4F1D-70E5-45DA-B615-82CD37E520AD}" srcOrd="1" destOrd="0" presId="urn:microsoft.com/office/officeart/2005/8/layout/cycle7"/>
    <dgm:cxn modelId="{C9BE4A9D-93D5-423D-8656-D811B8E2BA38}" srcId="{36323131-20D8-42C9-8FF8-1FB4E2B1FC11}" destId="{8B2DDC44-B3AA-4572-A5FF-917EC40CB882}" srcOrd="2" destOrd="0" parTransId="{92392112-94F0-48BF-9742-615552CB62DE}" sibTransId="{30BEC45A-A823-4B95-A338-04849B7F2CBB}"/>
    <dgm:cxn modelId="{7960E30D-BC52-4E36-917A-FDF442178B3B}" type="presOf" srcId="{98AC139A-6C32-4086-BAA5-4D8675C7DBB1}" destId="{4FA3E52B-F841-4E30-8425-C1BFFD89D31F}" srcOrd="0" destOrd="0" presId="urn:microsoft.com/office/officeart/2005/8/layout/cycle7"/>
    <dgm:cxn modelId="{464DE0AF-F1EF-4FF1-8708-634B302C9134}" type="presOf" srcId="{36323131-20D8-42C9-8FF8-1FB4E2B1FC11}" destId="{0F3EE094-A2F5-422B-8220-DDB0567FC7A2}" srcOrd="0" destOrd="0" presId="urn:microsoft.com/office/officeart/2005/8/layout/cycle7"/>
    <dgm:cxn modelId="{EEC10695-C2B3-4D83-A7DC-E98AF5324EA1}" type="presOf" srcId="{CDAE48A7-F900-45A0-ACD8-A0ADBEB8C9D0}" destId="{5BA89461-3B26-44E3-89E6-D1294BC2A5A4}" srcOrd="1" destOrd="0" presId="urn:microsoft.com/office/officeart/2005/8/layout/cycle7"/>
    <dgm:cxn modelId="{8FA4C24A-8239-4030-9506-9FE18C1438CE}" type="presOf" srcId="{DDD12A48-CF4E-4CD4-AF1D-59F559705045}" destId="{3561C0BB-ADA6-4152-A529-11828508DEF6}" srcOrd="1" destOrd="0" presId="urn:microsoft.com/office/officeart/2005/8/layout/cycle7"/>
    <dgm:cxn modelId="{C8716700-2C2B-4411-9988-CFF7826C4E0B}" type="presOf" srcId="{98AC139A-6C32-4086-BAA5-4D8675C7DBB1}" destId="{2F3E59AE-8D29-4264-8AF8-08F18F59720D}" srcOrd="1" destOrd="0" presId="urn:microsoft.com/office/officeart/2005/8/layout/cycle7"/>
    <dgm:cxn modelId="{791E96AE-8B4E-4033-A7BC-88547AF97485}" type="presOf" srcId="{CDAE48A7-F900-45A0-ACD8-A0ADBEB8C9D0}" destId="{221D8BBD-C46D-4FFA-A6FF-E051ED8225B0}" srcOrd="0" destOrd="0" presId="urn:microsoft.com/office/officeart/2005/8/layout/cycle7"/>
    <dgm:cxn modelId="{4790D149-0DBD-4901-8080-0A21D5796366}" type="presOf" srcId="{3D118E75-1EB6-4747-9C55-2427EB9F5102}" destId="{6E87E160-D3E4-4BFD-AEF6-0EDFDF575A35}" srcOrd="0" destOrd="0" presId="urn:microsoft.com/office/officeart/2005/8/layout/cycle7"/>
    <dgm:cxn modelId="{1590AE5C-63B1-4409-97E3-094F12A11F39}" srcId="{36323131-20D8-42C9-8FF8-1FB4E2B1FC11}" destId="{F5016EDF-6F1A-4C11-AA69-BB51EEE97F2E}" srcOrd="1" destOrd="0" parTransId="{55C0E762-9E84-4CFD-AB67-2986B74978F5}" sibTransId="{CDAE48A7-F900-45A0-ACD8-A0ADBEB8C9D0}"/>
    <dgm:cxn modelId="{DDA49C6F-5DE1-42EF-A07A-407ACF516F90}" type="presOf" srcId="{DDD12A48-CF4E-4CD4-AF1D-59F559705045}" destId="{88E5B646-8CC4-452E-9419-7A198D00D0C5}" srcOrd="0" destOrd="0" presId="urn:microsoft.com/office/officeart/2005/8/layout/cycle7"/>
    <dgm:cxn modelId="{85D7265B-4B81-4745-9253-17B1F8759A80}" type="presOf" srcId="{8B2DDC44-B3AA-4572-A5FF-917EC40CB882}" destId="{4605AF2A-5332-47B7-B1FF-3B265B4BCEA9}" srcOrd="0" destOrd="0" presId="urn:microsoft.com/office/officeart/2005/8/layout/cycle7"/>
    <dgm:cxn modelId="{4595A849-BDD0-4600-AC66-C77A46A23BAD}" srcId="{36323131-20D8-42C9-8FF8-1FB4E2B1FC11}" destId="{3D118E75-1EB6-4747-9C55-2427EB9F5102}" srcOrd="3" destOrd="0" parTransId="{17F8698B-B634-45F5-BA38-CE290719A406}" sibTransId="{DDD12A48-CF4E-4CD4-AF1D-59F559705045}"/>
    <dgm:cxn modelId="{BD9E648D-8896-4243-9A60-F3BF06E0CC63}" type="presOf" srcId="{25B44DC4-8BB4-484E-818B-079E39B2BEF1}" destId="{917E4529-7A8D-40CC-9C65-EAEF2D7FC4F6}" srcOrd="0" destOrd="0" presId="urn:microsoft.com/office/officeart/2005/8/layout/cycle7"/>
    <dgm:cxn modelId="{20CAF768-740A-43C3-8577-149D4FC0A915}" type="presOf" srcId="{CBCC165E-7021-46F6-AABF-FB8C9C2BB087}" destId="{9A2081BA-6105-41B9-B8D0-778A2DC81047}" srcOrd="1" destOrd="0" presId="urn:microsoft.com/office/officeart/2005/8/layout/cycle7"/>
    <dgm:cxn modelId="{93DEC0CF-CD54-420B-A989-D02868FD01A0}" type="presOf" srcId="{F5016EDF-6F1A-4C11-AA69-BB51EEE97F2E}" destId="{80E9095F-2C1D-4BA8-B652-D3C38C490B38}" srcOrd="0" destOrd="0" presId="urn:microsoft.com/office/officeart/2005/8/layout/cycle7"/>
    <dgm:cxn modelId="{2AE9060F-E00B-4E58-A1A0-234356A7216B}" srcId="{36323131-20D8-42C9-8FF8-1FB4E2B1FC11}" destId="{25B44DC4-8BB4-484E-818B-079E39B2BEF1}" srcOrd="4" destOrd="0" parTransId="{B4EFA9BD-A2B8-4EBD-B4E2-718B5D1BFA2D}" sibTransId="{CBCC165E-7021-46F6-AABF-FB8C9C2BB087}"/>
    <dgm:cxn modelId="{CED95C0F-47C1-4F68-935F-3628AD4A86DF}" type="presOf" srcId="{CBCC165E-7021-46F6-AABF-FB8C9C2BB087}" destId="{B62B0CB3-3144-4319-9B45-0AF011F0EA01}" srcOrd="0" destOrd="0" presId="urn:microsoft.com/office/officeart/2005/8/layout/cycle7"/>
    <dgm:cxn modelId="{3D722C76-EC61-426E-B531-A502E4AFEA08}" type="presOf" srcId="{70B77A98-1D2B-4EF5-ACA6-478780BA53B6}" destId="{A27182E0-669C-457D-9C27-C2AE893550F1}" srcOrd="0" destOrd="0" presId="urn:microsoft.com/office/officeart/2005/8/layout/cycle7"/>
    <dgm:cxn modelId="{2CF5B93E-1B8C-4F72-B674-BDA7FAB2F76D}" srcId="{36323131-20D8-42C9-8FF8-1FB4E2B1FC11}" destId="{70B77A98-1D2B-4EF5-ACA6-478780BA53B6}" srcOrd="0" destOrd="0" parTransId="{DC60F6DF-FA49-4A45-9479-430053211FBB}" sibTransId="{98AC139A-6C32-4086-BAA5-4D8675C7DBB1}"/>
    <dgm:cxn modelId="{CED8E6F1-EDC3-4C86-962D-C0C161E3C2EA}" type="presParOf" srcId="{0F3EE094-A2F5-422B-8220-DDB0567FC7A2}" destId="{A27182E0-669C-457D-9C27-C2AE893550F1}" srcOrd="0" destOrd="0" presId="urn:microsoft.com/office/officeart/2005/8/layout/cycle7"/>
    <dgm:cxn modelId="{FEC1D5E1-E18D-4EA3-90D5-B8CCA66B8720}" type="presParOf" srcId="{0F3EE094-A2F5-422B-8220-DDB0567FC7A2}" destId="{4FA3E52B-F841-4E30-8425-C1BFFD89D31F}" srcOrd="1" destOrd="0" presId="urn:microsoft.com/office/officeart/2005/8/layout/cycle7"/>
    <dgm:cxn modelId="{0662CD78-130E-42FA-9716-88E7A3729EAA}" type="presParOf" srcId="{4FA3E52B-F841-4E30-8425-C1BFFD89D31F}" destId="{2F3E59AE-8D29-4264-8AF8-08F18F59720D}" srcOrd="0" destOrd="0" presId="urn:microsoft.com/office/officeart/2005/8/layout/cycle7"/>
    <dgm:cxn modelId="{811EC616-8873-41FA-A45B-A5BFDDCBAFD4}" type="presParOf" srcId="{0F3EE094-A2F5-422B-8220-DDB0567FC7A2}" destId="{80E9095F-2C1D-4BA8-B652-D3C38C490B38}" srcOrd="2" destOrd="0" presId="urn:microsoft.com/office/officeart/2005/8/layout/cycle7"/>
    <dgm:cxn modelId="{2CA78DAE-2623-43F1-A5B7-812FD2A19D6E}" type="presParOf" srcId="{0F3EE094-A2F5-422B-8220-DDB0567FC7A2}" destId="{221D8BBD-C46D-4FFA-A6FF-E051ED8225B0}" srcOrd="3" destOrd="0" presId="urn:microsoft.com/office/officeart/2005/8/layout/cycle7"/>
    <dgm:cxn modelId="{4627B582-BE7C-413C-9A15-3A1E12EB8249}" type="presParOf" srcId="{221D8BBD-C46D-4FFA-A6FF-E051ED8225B0}" destId="{5BA89461-3B26-44E3-89E6-D1294BC2A5A4}" srcOrd="0" destOrd="0" presId="urn:microsoft.com/office/officeart/2005/8/layout/cycle7"/>
    <dgm:cxn modelId="{81C0F73A-16F7-43BA-8BE0-BAD87C6D424E}" type="presParOf" srcId="{0F3EE094-A2F5-422B-8220-DDB0567FC7A2}" destId="{4605AF2A-5332-47B7-B1FF-3B265B4BCEA9}" srcOrd="4" destOrd="0" presId="urn:microsoft.com/office/officeart/2005/8/layout/cycle7"/>
    <dgm:cxn modelId="{7085D832-1377-41BA-91AF-ACD31FAA5B7B}" type="presParOf" srcId="{0F3EE094-A2F5-422B-8220-DDB0567FC7A2}" destId="{B187F27B-C689-49FF-BDC0-B3126654B20B}" srcOrd="5" destOrd="0" presId="urn:microsoft.com/office/officeart/2005/8/layout/cycle7"/>
    <dgm:cxn modelId="{1D660DB0-D63B-41EB-9D0C-5E34C62D6FEF}" type="presParOf" srcId="{B187F27B-C689-49FF-BDC0-B3126654B20B}" destId="{FC6E4F1D-70E5-45DA-B615-82CD37E520AD}" srcOrd="0" destOrd="0" presId="urn:microsoft.com/office/officeart/2005/8/layout/cycle7"/>
    <dgm:cxn modelId="{812E8683-6459-49B3-B8A6-7C73EF5AF08B}" type="presParOf" srcId="{0F3EE094-A2F5-422B-8220-DDB0567FC7A2}" destId="{6E87E160-D3E4-4BFD-AEF6-0EDFDF575A35}" srcOrd="6" destOrd="0" presId="urn:microsoft.com/office/officeart/2005/8/layout/cycle7"/>
    <dgm:cxn modelId="{1F08940F-7CAF-49AE-8E16-F61D980871B3}" type="presParOf" srcId="{0F3EE094-A2F5-422B-8220-DDB0567FC7A2}" destId="{88E5B646-8CC4-452E-9419-7A198D00D0C5}" srcOrd="7" destOrd="0" presId="urn:microsoft.com/office/officeart/2005/8/layout/cycle7"/>
    <dgm:cxn modelId="{3CEA3B76-CC8B-47DD-B9B6-1AD87E4A0F94}" type="presParOf" srcId="{88E5B646-8CC4-452E-9419-7A198D00D0C5}" destId="{3561C0BB-ADA6-4152-A529-11828508DEF6}" srcOrd="0" destOrd="0" presId="urn:microsoft.com/office/officeart/2005/8/layout/cycle7"/>
    <dgm:cxn modelId="{4FD8D85B-335C-41DD-835A-39CC9643EF07}" type="presParOf" srcId="{0F3EE094-A2F5-422B-8220-DDB0567FC7A2}" destId="{917E4529-7A8D-40CC-9C65-EAEF2D7FC4F6}" srcOrd="8" destOrd="0" presId="urn:microsoft.com/office/officeart/2005/8/layout/cycle7"/>
    <dgm:cxn modelId="{0D48017D-AB4B-4AE0-B540-C4D6F184B483}" type="presParOf" srcId="{0F3EE094-A2F5-422B-8220-DDB0567FC7A2}" destId="{B62B0CB3-3144-4319-9B45-0AF011F0EA01}" srcOrd="9" destOrd="0" presId="urn:microsoft.com/office/officeart/2005/8/layout/cycle7"/>
    <dgm:cxn modelId="{CBBF3FE0-EF35-4372-B51C-7021F47F8DF3}" type="presParOf" srcId="{B62B0CB3-3144-4319-9B45-0AF011F0EA01}" destId="{9A2081BA-6105-41B9-B8D0-778A2DC8104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CFAD41-7A18-4F3B-B004-4C54CAA0D99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A8E7334-55B6-4131-85D2-69CB6444CE50}">
      <dgm:prSet phldrT="[Text]" phldr="0"/>
      <dgm:spPr/>
      <dgm:t>
        <a:bodyPr/>
        <a:lstStyle/>
        <a:p>
          <a:r>
            <a:rPr lang="en-US" err="1">
              <a:latin typeface="Calibri Light" panose="020F0302020204030204"/>
            </a:rPr>
            <a:t>Validación</a:t>
          </a:r>
          <a:endParaRPr lang="en-US"/>
        </a:p>
      </dgm:t>
    </dgm:pt>
    <dgm:pt modelId="{D191D4A8-ACDF-4920-AE0D-C196BC1034A9}" type="parTrans" cxnId="{03692BBC-2F8A-460B-BF9D-469E33E717A6}">
      <dgm:prSet/>
      <dgm:spPr/>
      <dgm:t>
        <a:bodyPr/>
        <a:lstStyle/>
        <a:p>
          <a:endParaRPr lang="en-US"/>
        </a:p>
      </dgm:t>
    </dgm:pt>
    <dgm:pt modelId="{34BD09E3-AE71-4C66-893D-23E347E44877}" type="sibTrans" cxnId="{03692BBC-2F8A-460B-BF9D-469E33E717A6}">
      <dgm:prSet/>
      <dgm:spPr/>
      <dgm:t>
        <a:bodyPr/>
        <a:lstStyle/>
        <a:p>
          <a:endParaRPr lang="en-US"/>
        </a:p>
      </dgm:t>
    </dgm:pt>
    <dgm:pt modelId="{56329025-7A0A-493E-BE94-E95041676B53}">
      <dgm:prSet phldrT="[Text]" phldr="0"/>
      <dgm:spPr/>
      <dgm:t>
        <a:bodyPr/>
        <a:lstStyle/>
        <a:p>
          <a:pPr rtl="0"/>
          <a:r>
            <a:rPr lang="en-US" err="1">
              <a:latin typeface="Calibri Light" panose="020F0302020204030204"/>
            </a:rPr>
            <a:t>Especialistas</a:t>
          </a:r>
          <a:r>
            <a:rPr lang="en-US">
              <a:latin typeface="Calibri Light" panose="020F0302020204030204"/>
            </a:rPr>
            <a:t> </a:t>
          </a:r>
          <a:r>
            <a:rPr lang="en-US" err="1">
              <a:latin typeface="Calibri Light" panose="020F0302020204030204"/>
            </a:rPr>
            <a:t>en</a:t>
          </a:r>
          <a:r>
            <a:rPr lang="en-US">
              <a:latin typeface="Calibri Light" panose="020F0302020204030204"/>
            </a:rPr>
            <a:t> </a:t>
          </a:r>
          <a:r>
            <a:rPr lang="en-US" err="1">
              <a:latin typeface="Calibri Light" panose="020F0302020204030204"/>
            </a:rPr>
            <a:t>el</a:t>
          </a:r>
          <a:r>
            <a:rPr lang="en-US">
              <a:latin typeface="Calibri Light" panose="020F0302020204030204"/>
            </a:rPr>
            <a:t> </a:t>
          </a:r>
          <a:r>
            <a:rPr lang="en-US" err="1">
              <a:latin typeface="Calibri Light" panose="020F0302020204030204"/>
            </a:rPr>
            <a:t>tema</a:t>
          </a:r>
          <a:endParaRPr lang="en-US"/>
        </a:p>
      </dgm:t>
    </dgm:pt>
    <dgm:pt modelId="{03E53A15-8938-4C2C-A37A-2790E63B26FB}" type="parTrans" cxnId="{D54C61F3-AF7E-417E-996B-A324C044890D}">
      <dgm:prSet/>
      <dgm:spPr/>
      <dgm:t>
        <a:bodyPr/>
        <a:lstStyle/>
        <a:p>
          <a:endParaRPr lang="en-US"/>
        </a:p>
      </dgm:t>
    </dgm:pt>
    <dgm:pt modelId="{17A2037B-9F13-4D56-8A92-900AC8137D4F}" type="sibTrans" cxnId="{D54C61F3-AF7E-417E-996B-A324C044890D}">
      <dgm:prSet/>
      <dgm:spPr/>
      <dgm:t>
        <a:bodyPr/>
        <a:lstStyle/>
        <a:p>
          <a:endParaRPr lang="en-US"/>
        </a:p>
      </dgm:t>
    </dgm:pt>
    <dgm:pt modelId="{8919D9EE-9062-4CAE-9DF0-7558CDD07445}">
      <dgm:prSet phldrT="[Text]" phldr="0"/>
      <dgm:spPr/>
      <dgm:t>
        <a:bodyPr/>
        <a:lstStyle/>
        <a:p>
          <a:pPr rtl="0"/>
          <a:r>
            <a:rPr lang="en-US">
              <a:latin typeface="Calibri Light" panose="020F0302020204030204"/>
            </a:rPr>
            <a:t>Toma </a:t>
          </a:r>
          <a:r>
            <a:rPr lang="en-US" err="1">
              <a:latin typeface="Calibri Light" panose="020F0302020204030204"/>
            </a:rPr>
            <a:t>en</a:t>
          </a:r>
          <a:r>
            <a:rPr lang="en-US">
              <a:latin typeface="Calibri Light" panose="020F0302020204030204"/>
            </a:rPr>
            <a:t> </a:t>
          </a:r>
          <a:r>
            <a:rPr lang="en-US" err="1">
              <a:latin typeface="Calibri Light" panose="020F0302020204030204"/>
            </a:rPr>
            <a:t>cuenta</a:t>
          </a:r>
          <a:r>
            <a:rPr lang="en-US">
              <a:latin typeface="Calibri Light" panose="020F0302020204030204"/>
            </a:rPr>
            <a:t> </a:t>
          </a:r>
          <a:r>
            <a:rPr lang="en-US" err="1">
              <a:latin typeface="Calibri Light" panose="020F0302020204030204"/>
            </a:rPr>
            <a:t>parametros</a:t>
          </a:r>
          <a:r>
            <a:rPr lang="en-US">
              <a:latin typeface="Calibri Light" panose="020F0302020204030204"/>
            </a:rPr>
            <a:t> </a:t>
          </a:r>
          <a:r>
            <a:rPr lang="en-US" err="1">
              <a:latin typeface="Calibri Light" panose="020F0302020204030204"/>
            </a:rPr>
            <a:t>como</a:t>
          </a:r>
          <a:r>
            <a:rPr lang="en-US">
              <a:latin typeface="Calibri Light" panose="020F0302020204030204"/>
            </a:rPr>
            <a:t>:</a:t>
          </a:r>
          <a:endParaRPr lang="en-US"/>
        </a:p>
      </dgm:t>
    </dgm:pt>
    <dgm:pt modelId="{815EA59B-729D-4695-ABF4-35F7588E7CEC}" type="parTrans" cxnId="{E91B70AD-BE8A-46BE-9DDA-E6B2FBB1BAD0}">
      <dgm:prSet/>
      <dgm:spPr/>
      <dgm:t>
        <a:bodyPr/>
        <a:lstStyle/>
        <a:p>
          <a:endParaRPr lang="en-US"/>
        </a:p>
      </dgm:t>
    </dgm:pt>
    <dgm:pt modelId="{DA61B5C0-5AF2-4FB7-A059-E90E6EF3A12D}" type="sibTrans" cxnId="{E91B70AD-BE8A-46BE-9DDA-E6B2FBB1BAD0}">
      <dgm:prSet/>
      <dgm:spPr/>
      <dgm:t>
        <a:bodyPr/>
        <a:lstStyle/>
        <a:p>
          <a:endParaRPr lang="en-US"/>
        </a:p>
      </dgm:t>
    </dgm:pt>
    <dgm:pt modelId="{3C537670-EF5D-4CD8-B20F-9AE7EF9F7171}">
      <dgm:prSet phldrT="[Text]" phldr="0"/>
      <dgm:spPr/>
      <dgm:t>
        <a:bodyPr/>
        <a:lstStyle/>
        <a:p>
          <a:r>
            <a:rPr lang="en-US">
              <a:latin typeface="Calibri Light" panose="020F0302020204030204"/>
            </a:rPr>
            <a:t>Representatividad</a:t>
          </a:r>
          <a:endParaRPr lang="en-US"/>
        </a:p>
      </dgm:t>
    </dgm:pt>
    <dgm:pt modelId="{0DE5AC3A-8BC8-45E0-B324-7DAB5DCE08C6}" type="parTrans" cxnId="{85430DF7-B71F-4E18-A259-77C4DEC66F54}">
      <dgm:prSet/>
      <dgm:spPr/>
      <dgm:t>
        <a:bodyPr/>
        <a:lstStyle/>
        <a:p>
          <a:endParaRPr lang="en-US"/>
        </a:p>
      </dgm:t>
    </dgm:pt>
    <dgm:pt modelId="{9D7D1943-0DC4-47C0-91B3-EF0216417044}" type="sibTrans" cxnId="{85430DF7-B71F-4E18-A259-77C4DEC66F54}">
      <dgm:prSet/>
      <dgm:spPr/>
      <dgm:t>
        <a:bodyPr/>
        <a:lstStyle/>
        <a:p>
          <a:endParaRPr lang="en-US"/>
        </a:p>
      </dgm:t>
    </dgm:pt>
    <dgm:pt modelId="{5A57B2C3-986C-4B83-982D-AF297D5FCB9A}">
      <dgm:prSet phldrT="[Text]" phldr="0"/>
      <dgm:spPr/>
      <dgm:t>
        <a:bodyPr/>
        <a:lstStyle/>
        <a:p>
          <a:r>
            <a:rPr lang="en-US">
              <a:latin typeface="Calibri Light" panose="020F0302020204030204"/>
            </a:rPr>
            <a:t>Comprensión</a:t>
          </a:r>
          <a:endParaRPr lang="en-US"/>
        </a:p>
      </dgm:t>
    </dgm:pt>
    <dgm:pt modelId="{5997D826-DE27-4ACF-A530-8B57CDDAC2AA}" type="parTrans" cxnId="{30B3B0F3-EEEB-403C-B553-F121417D2ECE}">
      <dgm:prSet/>
      <dgm:spPr/>
      <dgm:t>
        <a:bodyPr/>
        <a:lstStyle/>
        <a:p>
          <a:endParaRPr lang="en-US"/>
        </a:p>
      </dgm:t>
    </dgm:pt>
    <dgm:pt modelId="{ACCAE801-FF6E-4C0C-966C-2E807D779A46}" type="sibTrans" cxnId="{30B3B0F3-EEEB-403C-B553-F121417D2ECE}">
      <dgm:prSet/>
      <dgm:spPr/>
      <dgm:t>
        <a:bodyPr/>
        <a:lstStyle/>
        <a:p>
          <a:endParaRPr lang="en-US"/>
        </a:p>
      </dgm:t>
    </dgm:pt>
    <dgm:pt modelId="{3C0DDDAA-7F33-4C53-8499-67DC745C6AC7}">
      <dgm:prSet phldrT="[Text]" phldr="0"/>
      <dgm:spPr/>
      <dgm:t>
        <a:bodyPr/>
        <a:lstStyle/>
        <a:p>
          <a:r>
            <a:rPr lang="en-US">
              <a:latin typeface="Calibri Light" panose="020F0302020204030204"/>
            </a:rPr>
            <a:t>Claridad</a:t>
          </a:r>
          <a:endParaRPr lang="en-US"/>
        </a:p>
      </dgm:t>
    </dgm:pt>
    <dgm:pt modelId="{22E412E4-719C-4ABE-99A0-0F790C8C3C7F}" type="parTrans" cxnId="{9F64108C-CA66-4039-AF7D-25619E715151}">
      <dgm:prSet/>
      <dgm:spPr/>
      <dgm:t>
        <a:bodyPr/>
        <a:lstStyle/>
        <a:p>
          <a:endParaRPr lang="en-US"/>
        </a:p>
      </dgm:t>
    </dgm:pt>
    <dgm:pt modelId="{AE35890E-C14F-4A03-9560-517D84B19F30}" type="sibTrans" cxnId="{9F64108C-CA66-4039-AF7D-25619E715151}">
      <dgm:prSet/>
      <dgm:spPr/>
      <dgm:t>
        <a:bodyPr/>
        <a:lstStyle/>
        <a:p>
          <a:endParaRPr lang="en-US"/>
        </a:p>
      </dgm:t>
    </dgm:pt>
    <dgm:pt modelId="{BD727958-7090-4ABB-A25B-C97C8A3E77E1}">
      <dgm:prSet phldr="0"/>
      <dgm:spPr/>
      <dgm:t>
        <a:bodyPr/>
        <a:lstStyle/>
        <a:p>
          <a:pPr rtl="0"/>
          <a:r>
            <a:rPr lang="en-US">
              <a:latin typeface="Calibri Light" panose="020F0302020204030204"/>
            </a:rPr>
            <a:t>Interpretación</a:t>
          </a:r>
        </a:p>
      </dgm:t>
    </dgm:pt>
    <dgm:pt modelId="{E2D01737-90FF-4BB4-ACBF-A0C33712D94D}" type="parTrans" cxnId="{870A87BC-F439-4B3E-976F-5F7F52A4AE91}">
      <dgm:prSet/>
      <dgm:spPr/>
    </dgm:pt>
    <dgm:pt modelId="{97A09EFE-62D3-422B-AE03-F63801CE94F6}" type="sibTrans" cxnId="{870A87BC-F439-4B3E-976F-5F7F52A4AE91}">
      <dgm:prSet/>
      <dgm:spPr/>
    </dgm:pt>
    <dgm:pt modelId="{77305BE6-7638-47C6-A226-8F63A3AE7DB2}" type="pres">
      <dgm:prSet presAssocID="{0ACFAD41-7A18-4F3B-B004-4C54CAA0D99E}" presName="Name0" presStyleCnt="0">
        <dgm:presLayoutVars>
          <dgm:dir/>
          <dgm:animLvl val="lvl"/>
          <dgm:resizeHandles val="exact"/>
        </dgm:presLayoutVars>
      </dgm:prSet>
      <dgm:spPr/>
      <dgm:t>
        <a:bodyPr/>
        <a:lstStyle/>
        <a:p>
          <a:endParaRPr lang="es-EC"/>
        </a:p>
      </dgm:t>
    </dgm:pt>
    <dgm:pt modelId="{1EC06544-B6C6-40EF-941C-C92AB09CC225}" type="pres">
      <dgm:prSet presAssocID="{1A8E7334-55B6-4131-85D2-69CB6444CE50}" presName="composite" presStyleCnt="0"/>
      <dgm:spPr/>
    </dgm:pt>
    <dgm:pt modelId="{3A2B1E6A-3F5F-4340-B846-81046573FFCE}" type="pres">
      <dgm:prSet presAssocID="{1A8E7334-55B6-4131-85D2-69CB6444CE50}" presName="parTx" presStyleLbl="alignNode1" presStyleIdx="0" presStyleCnt="1">
        <dgm:presLayoutVars>
          <dgm:chMax val="0"/>
          <dgm:chPref val="0"/>
          <dgm:bulletEnabled val="1"/>
        </dgm:presLayoutVars>
      </dgm:prSet>
      <dgm:spPr/>
      <dgm:t>
        <a:bodyPr/>
        <a:lstStyle/>
        <a:p>
          <a:endParaRPr lang="es-EC"/>
        </a:p>
      </dgm:t>
    </dgm:pt>
    <dgm:pt modelId="{586AFE4E-5B81-478F-B678-F1E2A1A04D1E}" type="pres">
      <dgm:prSet presAssocID="{1A8E7334-55B6-4131-85D2-69CB6444CE50}" presName="desTx" presStyleLbl="alignAccFollowNode1" presStyleIdx="0" presStyleCnt="1">
        <dgm:presLayoutVars>
          <dgm:bulletEnabled val="1"/>
        </dgm:presLayoutVars>
      </dgm:prSet>
      <dgm:spPr/>
      <dgm:t>
        <a:bodyPr/>
        <a:lstStyle/>
        <a:p>
          <a:endParaRPr lang="es-EC"/>
        </a:p>
      </dgm:t>
    </dgm:pt>
  </dgm:ptLst>
  <dgm:cxnLst>
    <dgm:cxn modelId="{68259AE6-E0DA-4664-8DE1-B73B75330595}" type="presOf" srcId="{0ACFAD41-7A18-4F3B-B004-4C54CAA0D99E}" destId="{77305BE6-7638-47C6-A226-8F63A3AE7DB2}" srcOrd="0" destOrd="0" presId="urn:microsoft.com/office/officeart/2005/8/layout/hList1"/>
    <dgm:cxn modelId="{D54C61F3-AF7E-417E-996B-A324C044890D}" srcId="{1A8E7334-55B6-4131-85D2-69CB6444CE50}" destId="{56329025-7A0A-493E-BE94-E95041676B53}" srcOrd="0" destOrd="0" parTransId="{03E53A15-8938-4C2C-A37A-2790E63B26FB}" sibTransId="{17A2037B-9F13-4D56-8A92-900AC8137D4F}"/>
    <dgm:cxn modelId="{B4E17F1F-2E1D-4247-87BE-1847FFAC3F25}" type="presOf" srcId="{3C0DDDAA-7F33-4C53-8499-67DC745C6AC7}" destId="{586AFE4E-5B81-478F-B678-F1E2A1A04D1E}" srcOrd="0" destOrd="5" presId="urn:microsoft.com/office/officeart/2005/8/layout/hList1"/>
    <dgm:cxn modelId="{FBF8D919-E5DE-4363-BC72-9A69C95D9CA3}" type="presOf" srcId="{56329025-7A0A-493E-BE94-E95041676B53}" destId="{586AFE4E-5B81-478F-B678-F1E2A1A04D1E}" srcOrd="0" destOrd="0" presId="urn:microsoft.com/office/officeart/2005/8/layout/hList1"/>
    <dgm:cxn modelId="{30B3B0F3-EEEB-403C-B553-F121417D2ECE}" srcId="{8919D9EE-9062-4CAE-9DF0-7558CDD07445}" destId="{5A57B2C3-986C-4B83-982D-AF297D5FCB9A}" srcOrd="1" destOrd="0" parTransId="{5997D826-DE27-4ACF-A530-8B57CDDAC2AA}" sibTransId="{ACCAE801-FF6E-4C0C-966C-2E807D779A46}"/>
    <dgm:cxn modelId="{2E46F841-4683-4A95-8134-3D8E810586F4}" type="presOf" srcId="{1A8E7334-55B6-4131-85D2-69CB6444CE50}" destId="{3A2B1E6A-3F5F-4340-B846-81046573FFCE}" srcOrd="0" destOrd="0" presId="urn:microsoft.com/office/officeart/2005/8/layout/hList1"/>
    <dgm:cxn modelId="{B7A72720-98EF-43E0-A883-494E165DCE91}" type="presOf" srcId="{8919D9EE-9062-4CAE-9DF0-7558CDD07445}" destId="{586AFE4E-5B81-478F-B678-F1E2A1A04D1E}" srcOrd="0" destOrd="1" presId="urn:microsoft.com/office/officeart/2005/8/layout/hList1"/>
    <dgm:cxn modelId="{D302FEB2-35B0-4D19-9387-56953529F480}" type="presOf" srcId="{5A57B2C3-986C-4B83-982D-AF297D5FCB9A}" destId="{586AFE4E-5B81-478F-B678-F1E2A1A04D1E}" srcOrd="0" destOrd="3" presId="urn:microsoft.com/office/officeart/2005/8/layout/hList1"/>
    <dgm:cxn modelId="{B219C459-9204-4D43-A5FB-98E43F4517C6}" type="presOf" srcId="{BD727958-7090-4ABB-A25B-C97C8A3E77E1}" destId="{586AFE4E-5B81-478F-B678-F1E2A1A04D1E}" srcOrd="0" destOrd="4" presId="urn:microsoft.com/office/officeart/2005/8/layout/hList1"/>
    <dgm:cxn modelId="{E91B70AD-BE8A-46BE-9DDA-E6B2FBB1BAD0}" srcId="{1A8E7334-55B6-4131-85D2-69CB6444CE50}" destId="{8919D9EE-9062-4CAE-9DF0-7558CDD07445}" srcOrd="1" destOrd="0" parTransId="{815EA59B-729D-4695-ABF4-35F7588E7CEC}" sibTransId="{DA61B5C0-5AF2-4FB7-A059-E90E6EF3A12D}"/>
    <dgm:cxn modelId="{03692BBC-2F8A-460B-BF9D-469E33E717A6}" srcId="{0ACFAD41-7A18-4F3B-B004-4C54CAA0D99E}" destId="{1A8E7334-55B6-4131-85D2-69CB6444CE50}" srcOrd="0" destOrd="0" parTransId="{D191D4A8-ACDF-4920-AE0D-C196BC1034A9}" sibTransId="{34BD09E3-AE71-4C66-893D-23E347E44877}"/>
    <dgm:cxn modelId="{85430DF7-B71F-4E18-A259-77C4DEC66F54}" srcId="{8919D9EE-9062-4CAE-9DF0-7558CDD07445}" destId="{3C537670-EF5D-4CD8-B20F-9AE7EF9F7171}" srcOrd="0" destOrd="0" parTransId="{0DE5AC3A-8BC8-45E0-B324-7DAB5DCE08C6}" sibTransId="{9D7D1943-0DC4-47C0-91B3-EF0216417044}"/>
    <dgm:cxn modelId="{88EB6D43-9507-4A98-B2A5-7425BAA7ED34}" type="presOf" srcId="{3C537670-EF5D-4CD8-B20F-9AE7EF9F7171}" destId="{586AFE4E-5B81-478F-B678-F1E2A1A04D1E}" srcOrd="0" destOrd="2" presId="urn:microsoft.com/office/officeart/2005/8/layout/hList1"/>
    <dgm:cxn modelId="{870A87BC-F439-4B3E-976F-5F7F52A4AE91}" srcId="{8919D9EE-9062-4CAE-9DF0-7558CDD07445}" destId="{BD727958-7090-4ABB-A25B-C97C8A3E77E1}" srcOrd="2" destOrd="0" parTransId="{E2D01737-90FF-4BB4-ACBF-A0C33712D94D}" sibTransId="{97A09EFE-62D3-422B-AE03-F63801CE94F6}"/>
    <dgm:cxn modelId="{9F64108C-CA66-4039-AF7D-25619E715151}" srcId="{8919D9EE-9062-4CAE-9DF0-7558CDD07445}" destId="{3C0DDDAA-7F33-4C53-8499-67DC745C6AC7}" srcOrd="3" destOrd="0" parTransId="{22E412E4-719C-4ABE-99A0-0F790C8C3C7F}" sibTransId="{AE35890E-C14F-4A03-9560-517D84B19F30}"/>
    <dgm:cxn modelId="{CF29AB8A-8A05-4969-B657-53FDA28FC569}" type="presParOf" srcId="{77305BE6-7638-47C6-A226-8F63A3AE7DB2}" destId="{1EC06544-B6C6-40EF-941C-C92AB09CC225}" srcOrd="0" destOrd="0" presId="urn:microsoft.com/office/officeart/2005/8/layout/hList1"/>
    <dgm:cxn modelId="{F5FD211F-875E-4E9B-A324-36F1D9D19155}" type="presParOf" srcId="{1EC06544-B6C6-40EF-941C-C92AB09CC225}" destId="{3A2B1E6A-3F5F-4340-B846-81046573FFCE}" srcOrd="0" destOrd="0" presId="urn:microsoft.com/office/officeart/2005/8/layout/hList1"/>
    <dgm:cxn modelId="{FFDF9788-484C-491E-ABEF-E3554D509FBE}" type="presParOf" srcId="{1EC06544-B6C6-40EF-941C-C92AB09CC225}" destId="{586AFE4E-5B81-478F-B678-F1E2A1A04D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278013-6333-4D59-9991-4B64A4052B9C}" type="doc">
      <dgm:prSet loTypeId="urn:microsoft.com/office/officeart/2005/8/layout/process2" loCatId="process" qsTypeId="urn:microsoft.com/office/officeart/2005/8/quickstyle/simple1" qsCatId="simple" csTypeId="urn:microsoft.com/office/officeart/2005/8/colors/accent6_5" csCatId="accent6" phldr="1"/>
      <dgm:spPr/>
    </dgm:pt>
    <dgm:pt modelId="{24E8418F-47EA-4281-9C6F-B1ABAE6FFFA2}">
      <dgm:prSet phldrT="[Text]" phldr="0"/>
      <dgm:spPr/>
      <dgm:t>
        <a:bodyPr/>
        <a:lstStyle/>
        <a:p>
          <a:pPr rtl="0"/>
          <a:r>
            <a:rPr lang="en-US" b="1" err="1">
              <a:solidFill>
                <a:schemeClr val="tx1"/>
              </a:solidFill>
              <a:latin typeface="Calibri Light" panose="020F0302020204030204"/>
            </a:rPr>
            <a:t>Método</a:t>
          </a:r>
          <a:r>
            <a:rPr lang="en-US" b="1">
              <a:solidFill>
                <a:schemeClr val="tx1"/>
              </a:solidFill>
              <a:latin typeface="Calibri Light" panose="020F0302020204030204"/>
            </a:rPr>
            <a:t> de </a:t>
          </a:r>
          <a:r>
            <a:rPr lang="en-US" b="1" err="1">
              <a:solidFill>
                <a:schemeClr val="tx1"/>
              </a:solidFill>
              <a:latin typeface="Calibri Light" panose="020F0302020204030204"/>
            </a:rPr>
            <a:t>análisis</a:t>
          </a:r>
          <a:r>
            <a:rPr lang="en-US" b="1">
              <a:solidFill>
                <a:schemeClr val="tx1"/>
              </a:solidFill>
              <a:latin typeface="Calibri Light" panose="020F0302020204030204"/>
            </a:rPr>
            <a:t> de </a:t>
          </a:r>
          <a:r>
            <a:rPr lang="en-US" b="1" err="1">
              <a:solidFill>
                <a:schemeClr val="tx1"/>
              </a:solidFill>
              <a:latin typeface="Calibri Light" panose="020F0302020204030204"/>
            </a:rPr>
            <a:t>datos</a:t>
          </a:r>
          <a:endParaRPr lang="en-US" b="1">
            <a:solidFill>
              <a:schemeClr val="tx1"/>
            </a:solidFill>
          </a:endParaRPr>
        </a:p>
      </dgm:t>
    </dgm:pt>
    <dgm:pt modelId="{CF968331-B7A8-45CC-AAA9-E67136868C00}" type="parTrans" cxnId="{0C194DC8-ACB3-4E4A-A3C0-F4F35986A362}">
      <dgm:prSet/>
      <dgm:spPr/>
    </dgm:pt>
    <dgm:pt modelId="{06F673A7-763B-491C-88F5-6150D9287FD9}" type="sibTrans" cxnId="{0C194DC8-ACB3-4E4A-A3C0-F4F35986A362}">
      <dgm:prSet/>
      <dgm:spPr/>
      <dgm:t>
        <a:bodyPr/>
        <a:lstStyle/>
        <a:p>
          <a:endParaRPr lang="en-US"/>
        </a:p>
      </dgm:t>
    </dgm:pt>
    <dgm:pt modelId="{C73D4F10-F509-4206-AE83-200AD02EC15D}">
      <dgm:prSet phldrT="[Text]" phldr="0"/>
      <dgm:spPr/>
      <dgm:t>
        <a:bodyPr/>
        <a:lstStyle/>
        <a:p>
          <a:pPr rtl="0"/>
          <a:r>
            <a:rPr lang="en-US" err="1">
              <a:solidFill>
                <a:schemeClr val="tx1"/>
              </a:solidFill>
              <a:latin typeface="Calibri Light" panose="020F0302020204030204"/>
            </a:rPr>
            <a:t>Programa</a:t>
          </a:r>
          <a:r>
            <a:rPr lang="en-US">
              <a:solidFill>
                <a:schemeClr val="tx1"/>
              </a:solidFill>
              <a:latin typeface="Calibri Light" panose="020F0302020204030204"/>
            </a:rPr>
            <a:t> SPSS</a:t>
          </a:r>
          <a:endParaRPr lang="en-US">
            <a:solidFill>
              <a:schemeClr val="tx1"/>
            </a:solidFill>
          </a:endParaRPr>
        </a:p>
      </dgm:t>
    </dgm:pt>
    <dgm:pt modelId="{B3DF96E9-D042-48B2-BD70-4ECD69567153}" type="parTrans" cxnId="{5D12FC0B-824C-4EE9-B261-433828F75BD0}">
      <dgm:prSet/>
      <dgm:spPr/>
    </dgm:pt>
    <dgm:pt modelId="{ABB2B9F9-8AAF-4BB9-9B0C-A1C9A087B1BF}" type="sibTrans" cxnId="{5D12FC0B-824C-4EE9-B261-433828F75BD0}">
      <dgm:prSet/>
      <dgm:spPr/>
      <dgm:t>
        <a:bodyPr/>
        <a:lstStyle/>
        <a:p>
          <a:endParaRPr lang="en-US"/>
        </a:p>
      </dgm:t>
    </dgm:pt>
    <dgm:pt modelId="{52A023C2-88BF-48EB-B25A-D0A26785C2FC}">
      <dgm:prSet phldrT="[Text]" phldr="0"/>
      <dgm:spPr/>
      <dgm:t>
        <a:bodyPr/>
        <a:lstStyle/>
        <a:p>
          <a:pPr rtl="0"/>
          <a:r>
            <a:rPr lang="en-US" err="1">
              <a:solidFill>
                <a:schemeClr val="tx1"/>
              </a:solidFill>
              <a:latin typeface="Calibri Light" panose="020F0302020204030204"/>
            </a:rPr>
            <a:t>Prueba</a:t>
          </a:r>
          <a:r>
            <a:rPr lang="en-US">
              <a:solidFill>
                <a:schemeClr val="tx1"/>
              </a:solidFill>
              <a:latin typeface="Calibri Light" panose="020F0302020204030204"/>
            </a:rPr>
            <a:t> Chi- Cuadrado</a:t>
          </a:r>
          <a:endParaRPr lang="en-US">
            <a:solidFill>
              <a:schemeClr val="tx1"/>
            </a:solidFill>
          </a:endParaRPr>
        </a:p>
      </dgm:t>
    </dgm:pt>
    <dgm:pt modelId="{CFED8578-17B1-47E3-8364-D327408F6B96}" type="parTrans" cxnId="{4375492F-4AFA-4994-BD65-92484D73A95F}">
      <dgm:prSet/>
      <dgm:spPr/>
    </dgm:pt>
    <dgm:pt modelId="{A5ED0060-37B6-4543-B896-E42466386A1E}" type="sibTrans" cxnId="{4375492F-4AFA-4994-BD65-92484D73A95F}">
      <dgm:prSet/>
      <dgm:spPr/>
    </dgm:pt>
    <dgm:pt modelId="{C6D841F3-D3BC-44D6-9F9C-1A6DCD37173A}" type="pres">
      <dgm:prSet presAssocID="{2F278013-6333-4D59-9991-4B64A4052B9C}" presName="linearFlow" presStyleCnt="0">
        <dgm:presLayoutVars>
          <dgm:resizeHandles val="exact"/>
        </dgm:presLayoutVars>
      </dgm:prSet>
      <dgm:spPr/>
    </dgm:pt>
    <dgm:pt modelId="{2DE2196E-86E8-4602-98B1-EB83DA12FFD4}" type="pres">
      <dgm:prSet presAssocID="{24E8418F-47EA-4281-9C6F-B1ABAE6FFFA2}" presName="node" presStyleLbl="node1" presStyleIdx="0" presStyleCnt="3">
        <dgm:presLayoutVars>
          <dgm:bulletEnabled val="1"/>
        </dgm:presLayoutVars>
      </dgm:prSet>
      <dgm:spPr/>
      <dgm:t>
        <a:bodyPr/>
        <a:lstStyle/>
        <a:p>
          <a:endParaRPr lang="es-EC"/>
        </a:p>
      </dgm:t>
    </dgm:pt>
    <dgm:pt modelId="{F37C590A-E196-4597-8245-670B09FBB2A5}" type="pres">
      <dgm:prSet presAssocID="{06F673A7-763B-491C-88F5-6150D9287FD9}" presName="sibTrans" presStyleLbl="sibTrans2D1" presStyleIdx="0" presStyleCnt="2"/>
      <dgm:spPr/>
      <dgm:t>
        <a:bodyPr/>
        <a:lstStyle/>
        <a:p>
          <a:endParaRPr lang="es-EC"/>
        </a:p>
      </dgm:t>
    </dgm:pt>
    <dgm:pt modelId="{F368D9DE-698B-4383-BB49-9A00C073489D}" type="pres">
      <dgm:prSet presAssocID="{06F673A7-763B-491C-88F5-6150D9287FD9}" presName="connectorText" presStyleLbl="sibTrans2D1" presStyleIdx="0" presStyleCnt="2"/>
      <dgm:spPr/>
      <dgm:t>
        <a:bodyPr/>
        <a:lstStyle/>
        <a:p>
          <a:endParaRPr lang="es-EC"/>
        </a:p>
      </dgm:t>
    </dgm:pt>
    <dgm:pt modelId="{496268A1-F8AF-4C0D-B0C3-26D6C448E995}" type="pres">
      <dgm:prSet presAssocID="{C73D4F10-F509-4206-AE83-200AD02EC15D}" presName="node" presStyleLbl="node1" presStyleIdx="1" presStyleCnt="3">
        <dgm:presLayoutVars>
          <dgm:bulletEnabled val="1"/>
        </dgm:presLayoutVars>
      </dgm:prSet>
      <dgm:spPr/>
      <dgm:t>
        <a:bodyPr/>
        <a:lstStyle/>
        <a:p>
          <a:endParaRPr lang="es-EC"/>
        </a:p>
      </dgm:t>
    </dgm:pt>
    <dgm:pt modelId="{2EFE19C6-00F0-4605-91BD-9B15C3BC586E}" type="pres">
      <dgm:prSet presAssocID="{ABB2B9F9-8AAF-4BB9-9B0C-A1C9A087B1BF}" presName="sibTrans" presStyleLbl="sibTrans2D1" presStyleIdx="1" presStyleCnt="2"/>
      <dgm:spPr/>
      <dgm:t>
        <a:bodyPr/>
        <a:lstStyle/>
        <a:p>
          <a:endParaRPr lang="es-EC"/>
        </a:p>
      </dgm:t>
    </dgm:pt>
    <dgm:pt modelId="{F27F487A-EB24-4531-8929-62013A99B071}" type="pres">
      <dgm:prSet presAssocID="{ABB2B9F9-8AAF-4BB9-9B0C-A1C9A087B1BF}" presName="connectorText" presStyleLbl="sibTrans2D1" presStyleIdx="1" presStyleCnt="2"/>
      <dgm:spPr/>
      <dgm:t>
        <a:bodyPr/>
        <a:lstStyle/>
        <a:p>
          <a:endParaRPr lang="es-EC"/>
        </a:p>
      </dgm:t>
    </dgm:pt>
    <dgm:pt modelId="{F3CDBCBE-6D1A-408C-88C4-300BF96EC6F9}" type="pres">
      <dgm:prSet presAssocID="{52A023C2-88BF-48EB-B25A-D0A26785C2FC}" presName="node" presStyleLbl="node1" presStyleIdx="2" presStyleCnt="3">
        <dgm:presLayoutVars>
          <dgm:bulletEnabled val="1"/>
        </dgm:presLayoutVars>
      </dgm:prSet>
      <dgm:spPr/>
      <dgm:t>
        <a:bodyPr/>
        <a:lstStyle/>
        <a:p>
          <a:endParaRPr lang="es-EC"/>
        </a:p>
      </dgm:t>
    </dgm:pt>
  </dgm:ptLst>
  <dgm:cxnLst>
    <dgm:cxn modelId="{4375492F-4AFA-4994-BD65-92484D73A95F}" srcId="{2F278013-6333-4D59-9991-4B64A4052B9C}" destId="{52A023C2-88BF-48EB-B25A-D0A26785C2FC}" srcOrd="2" destOrd="0" parTransId="{CFED8578-17B1-47E3-8364-D327408F6B96}" sibTransId="{A5ED0060-37B6-4543-B896-E42466386A1E}"/>
    <dgm:cxn modelId="{78797115-C49B-44BB-BA25-C6DCE12B6079}" type="presOf" srcId="{06F673A7-763B-491C-88F5-6150D9287FD9}" destId="{F368D9DE-698B-4383-BB49-9A00C073489D}" srcOrd="1" destOrd="0" presId="urn:microsoft.com/office/officeart/2005/8/layout/process2"/>
    <dgm:cxn modelId="{0C194DC8-ACB3-4E4A-A3C0-F4F35986A362}" srcId="{2F278013-6333-4D59-9991-4B64A4052B9C}" destId="{24E8418F-47EA-4281-9C6F-B1ABAE6FFFA2}" srcOrd="0" destOrd="0" parTransId="{CF968331-B7A8-45CC-AAA9-E67136868C00}" sibTransId="{06F673A7-763B-491C-88F5-6150D9287FD9}"/>
    <dgm:cxn modelId="{A0105CCC-62A8-40EC-91A2-063F3799C447}" type="presOf" srcId="{2F278013-6333-4D59-9991-4B64A4052B9C}" destId="{C6D841F3-D3BC-44D6-9F9C-1A6DCD37173A}" srcOrd="0" destOrd="0" presId="urn:microsoft.com/office/officeart/2005/8/layout/process2"/>
    <dgm:cxn modelId="{ABC9DBC2-8515-4794-81D8-9DE888699016}" type="presOf" srcId="{ABB2B9F9-8AAF-4BB9-9B0C-A1C9A087B1BF}" destId="{F27F487A-EB24-4531-8929-62013A99B071}" srcOrd="1" destOrd="0" presId="urn:microsoft.com/office/officeart/2005/8/layout/process2"/>
    <dgm:cxn modelId="{9B429557-B6B7-4E68-AD9A-F08D725BA9AE}" type="presOf" srcId="{06F673A7-763B-491C-88F5-6150D9287FD9}" destId="{F37C590A-E196-4597-8245-670B09FBB2A5}" srcOrd="0" destOrd="0" presId="urn:microsoft.com/office/officeart/2005/8/layout/process2"/>
    <dgm:cxn modelId="{F8576A16-3EB7-46FF-A674-39BB89164938}" type="presOf" srcId="{24E8418F-47EA-4281-9C6F-B1ABAE6FFFA2}" destId="{2DE2196E-86E8-4602-98B1-EB83DA12FFD4}" srcOrd="0" destOrd="0" presId="urn:microsoft.com/office/officeart/2005/8/layout/process2"/>
    <dgm:cxn modelId="{53927933-1D84-4E3A-935D-67F9654684D0}" type="presOf" srcId="{C73D4F10-F509-4206-AE83-200AD02EC15D}" destId="{496268A1-F8AF-4C0D-B0C3-26D6C448E995}" srcOrd="0" destOrd="0" presId="urn:microsoft.com/office/officeart/2005/8/layout/process2"/>
    <dgm:cxn modelId="{512F00C5-1B13-465D-A313-BD23657CDC90}" type="presOf" srcId="{52A023C2-88BF-48EB-B25A-D0A26785C2FC}" destId="{F3CDBCBE-6D1A-408C-88C4-300BF96EC6F9}" srcOrd="0" destOrd="0" presId="urn:microsoft.com/office/officeart/2005/8/layout/process2"/>
    <dgm:cxn modelId="{5D12FC0B-824C-4EE9-B261-433828F75BD0}" srcId="{2F278013-6333-4D59-9991-4B64A4052B9C}" destId="{C73D4F10-F509-4206-AE83-200AD02EC15D}" srcOrd="1" destOrd="0" parTransId="{B3DF96E9-D042-48B2-BD70-4ECD69567153}" sibTransId="{ABB2B9F9-8AAF-4BB9-9B0C-A1C9A087B1BF}"/>
    <dgm:cxn modelId="{E47328C4-EC4C-4C1B-BA3B-220BEFE1568E}" type="presOf" srcId="{ABB2B9F9-8AAF-4BB9-9B0C-A1C9A087B1BF}" destId="{2EFE19C6-00F0-4605-91BD-9B15C3BC586E}" srcOrd="0" destOrd="0" presId="urn:microsoft.com/office/officeart/2005/8/layout/process2"/>
    <dgm:cxn modelId="{2BED1B9F-F4ED-4A59-A9E6-5E6D7A7EF327}" type="presParOf" srcId="{C6D841F3-D3BC-44D6-9F9C-1A6DCD37173A}" destId="{2DE2196E-86E8-4602-98B1-EB83DA12FFD4}" srcOrd="0" destOrd="0" presId="urn:microsoft.com/office/officeart/2005/8/layout/process2"/>
    <dgm:cxn modelId="{F6EFB649-AD85-417F-A0F6-4C1854754639}" type="presParOf" srcId="{C6D841F3-D3BC-44D6-9F9C-1A6DCD37173A}" destId="{F37C590A-E196-4597-8245-670B09FBB2A5}" srcOrd="1" destOrd="0" presId="urn:microsoft.com/office/officeart/2005/8/layout/process2"/>
    <dgm:cxn modelId="{A0842860-7AAA-4EC4-A766-764954542867}" type="presParOf" srcId="{F37C590A-E196-4597-8245-670B09FBB2A5}" destId="{F368D9DE-698B-4383-BB49-9A00C073489D}" srcOrd="0" destOrd="0" presId="urn:microsoft.com/office/officeart/2005/8/layout/process2"/>
    <dgm:cxn modelId="{EA818382-58CF-4725-8A45-E057E6BD4D46}" type="presParOf" srcId="{C6D841F3-D3BC-44D6-9F9C-1A6DCD37173A}" destId="{496268A1-F8AF-4C0D-B0C3-26D6C448E995}" srcOrd="2" destOrd="0" presId="urn:microsoft.com/office/officeart/2005/8/layout/process2"/>
    <dgm:cxn modelId="{5EA500E6-E4A5-46F7-ADC1-98382E3B7ECB}" type="presParOf" srcId="{C6D841F3-D3BC-44D6-9F9C-1A6DCD37173A}" destId="{2EFE19C6-00F0-4605-91BD-9B15C3BC586E}" srcOrd="3" destOrd="0" presId="urn:microsoft.com/office/officeart/2005/8/layout/process2"/>
    <dgm:cxn modelId="{9717A6DF-7D33-496D-92FD-B5EE5D89A50F}" type="presParOf" srcId="{2EFE19C6-00F0-4605-91BD-9B15C3BC586E}" destId="{F27F487A-EB24-4531-8929-62013A99B071}" srcOrd="0" destOrd="0" presId="urn:microsoft.com/office/officeart/2005/8/layout/process2"/>
    <dgm:cxn modelId="{E423089D-16DB-415E-A34C-440F41E9558B}" type="presParOf" srcId="{C6D841F3-D3BC-44D6-9F9C-1A6DCD37173A}" destId="{F3CDBCBE-6D1A-408C-88C4-300BF96EC6F9}"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FD1D87-172E-428C-AE1A-4DDB65C273A5}"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7BDDB9D6-5943-48BA-BB7F-E677654C3B3E}">
      <dgm:prSet phldrT="[Text]" phldr="0"/>
      <dgm:spPr/>
      <dgm:t>
        <a:bodyPr/>
        <a:lstStyle/>
        <a:p>
          <a:r>
            <a:rPr lang="en-US" err="1">
              <a:latin typeface="Calibri Light" panose="020F0302020204030204"/>
            </a:rPr>
            <a:t>Conclusión</a:t>
          </a:r>
          <a:endParaRPr lang="en-US"/>
        </a:p>
      </dgm:t>
    </dgm:pt>
    <dgm:pt modelId="{AB0233BB-37D7-4AEB-BA38-3F6A78045217}" type="parTrans" cxnId="{BE9C770D-9DD3-4842-89C7-6FC3122D4578}">
      <dgm:prSet/>
      <dgm:spPr/>
      <dgm:t>
        <a:bodyPr/>
        <a:lstStyle/>
        <a:p>
          <a:endParaRPr lang="en-US"/>
        </a:p>
      </dgm:t>
    </dgm:pt>
    <dgm:pt modelId="{26C0DF7E-A230-4EFF-ADD3-626241F4A6C0}" type="sibTrans" cxnId="{BE9C770D-9DD3-4842-89C7-6FC3122D4578}">
      <dgm:prSet/>
      <dgm:spPr/>
      <dgm:t>
        <a:bodyPr/>
        <a:lstStyle/>
        <a:p>
          <a:endParaRPr lang="en-US"/>
        </a:p>
      </dgm:t>
    </dgm:pt>
    <dgm:pt modelId="{C90DABCF-F820-4DFB-BBC6-7066984EA114}">
      <dgm:prSet phldrT="[Text]" phldr="0"/>
      <dgm:spPr/>
      <dgm:t>
        <a:bodyPr/>
        <a:lstStyle/>
        <a:p>
          <a:pPr rtl="0"/>
          <a:r>
            <a:rPr lang="en-US" err="1">
              <a:latin typeface="Calibri Light" panose="020F0302020204030204"/>
            </a:rPr>
            <a:t>Relación</a:t>
          </a:r>
          <a:r>
            <a:rPr lang="en-US">
              <a:latin typeface="Calibri Light" panose="020F0302020204030204"/>
            </a:rPr>
            <a:t> de variables de </a:t>
          </a:r>
          <a:r>
            <a:rPr lang="en-US" err="1">
              <a:latin typeface="Calibri Light" panose="020F0302020204030204"/>
            </a:rPr>
            <a:t>estudio</a:t>
          </a:r>
          <a:r>
            <a:rPr lang="en-US">
              <a:latin typeface="Calibri Light" panose="020F0302020204030204"/>
            </a:rPr>
            <a:t> y </a:t>
          </a:r>
          <a:r>
            <a:rPr lang="en-US" err="1">
              <a:latin typeface="Calibri Light" panose="020F0302020204030204"/>
            </a:rPr>
            <a:t>como</a:t>
          </a:r>
          <a:r>
            <a:rPr lang="en-US">
              <a:latin typeface="Calibri Light" panose="020F0302020204030204"/>
            </a:rPr>
            <a:t> la </a:t>
          </a:r>
          <a:r>
            <a:rPr lang="en-US" err="1">
              <a:latin typeface="Calibri Light" panose="020F0302020204030204"/>
            </a:rPr>
            <a:t>auditoría</a:t>
          </a:r>
          <a:r>
            <a:rPr lang="en-US">
              <a:latin typeface="Calibri Light" panose="020F0302020204030204"/>
            </a:rPr>
            <a:t> interna </a:t>
          </a:r>
          <a:r>
            <a:rPr lang="en-US" err="1">
              <a:latin typeface="Calibri Light" panose="020F0302020204030204"/>
            </a:rPr>
            <a:t>ayuda</a:t>
          </a:r>
          <a:r>
            <a:rPr lang="en-US">
              <a:latin typeface="Calibri Light" panose="020F0302020204030204"/>
            </a:rPr>
            <a:t> </a:t>
          </a:r>
          <a:r>
            <a:rPr lang="en-US" err="1">
              <a:latin typeface="Calibri Light" panose="020F0302020204030204"/>
            </a:rPr>
            <a:t>en</a:t>
          </a:r>
          <a:r>
            <a:rPr lang="en-US">
              <a:latin typeface="Calibri Light" panose="020F0302020204030204"/>
            </a:rPr>
            <a:t> la </a:t>
          </a:r>
          <a:r>
            <a:rPr lang="en-US" err="1">
              <a:latin typeface="Calibri Light" panose="020F0302020204030204"/>
            </a:rPr>
            <a:t>prevención</a:t>
          </a:r>
          <a:r>
            <a:rPr lang="en-US">
              <a:latin typeface="Calibri Light" panose="020F0302020204030204"/>
            </a:rPr>
            <a:t> de </a:t>
          </a:r>
          <a:r>
            <a:rPr lang="en-US" err="1">
              <a:latin typeface="Calibri Light" panose="020F0302020204030204"/>
            </a:rPr>
            <a:t>fraude</a:t>
          </a:r>
          <a:r>
            <a:rPr lang="en-US">
              <a:latin typeface="Calibri Light" panose="020F0302020204030204"/>
            </a:rPr>
            <a:t> de las </a:t>
          </a:r>
          <a:r>
            <a:rPr lang="en-US" err="1">
              <a:latin typeface="Calibri Light" panose="020F0302020204030204"/>
            </a:rPr>
            <a:t>cooperativas</a:t>
          </a:r>
          <a:r>
            <a:rPr lang="en-US">
              <a:latin typeface="Calibri Light" panose="020F0302020204030204"/>
            </a:rPr>
            <a:t> de </a:t>
          </a:r>
          <a:r>
            <a:rPr lang="en-US" err="1">
              <a:latin typeface="Calibri Light" panose="020F0302020204030204"/>
            </a:rPr>
            <a:t>ahorro</a:t>
          </a:r>
          <a:r>
            <a:rPr lang="en-US">
              <a:latin typeface="Calibri Light" panose="020F0302020204030204"/>
            </a:rPr>
            <a:t> y </a:t>
          </a:r>
          <a:r>
            <a:rPr lang="en-US" err="1">
              <a:latin typeface="Calibri Light" panose="020F0302020204030204"/>
            </a:rPr>
            <a:t>crédito</a:t>
          </a:r>
          <a:endParaRPr lang="en-US"/>
        </a:p>
      </dgm:t>
    </dgm:pt>
    <dgm:pt modelId="{F3FDA303-1A36-4924-B48C-3CBBE3D4CBFB}" type="parTrans" cxnId="{0C34265A-C640-4E44-A1A7-855ED59C9480}">
      <dgm:prSet/>
      <dgm:spPr/>
      <dgm:t>
        <a:bodyPr/>
        <a:lstStyle/>
        <a:p>
          <a:endParaRPr lang="en-US"/>
        </a:p>
      </dgm:t>
    </dgm:pt>
    <dgm:pt modelId="{8EAD1B56-7A89-421E-9D41-B0BB712CE7B2}" type="sibTrans" cxnId="{0C34265A-C640-4E44-A1A7-855ED59C9480}">
      <dgm:prSet/>
      <dgm:spPr/>
      <dgm:t>
        <a:bodyPr/>
        <a:lstStyle/>
        <a:p>
          <a:endParaRPr lang="en-US"/>
        </a:p>
      </dgm:t>
    </dgm:pt>
    <dgm:pt modelId="{D6C1A020-79FF-47E1-B46F-A14A36CA0B36}">
      <dgm:prSet phldrT="[Text]" phldr="0"/>
      <dgm:spPr/>
      <dgm:t>
        <a:bodyPr/>
        <a:lstStyle/>
        <a:p>
          <a:pPr rtl="0"/>
          <a:r>
            <a:rPr lang="en-US" err="1">
              <a:latin typeface="Calibri Light" panose="020F0302020204030204"/>
            </a:rPr>
            <a:t>Según</a:t>
          </a:r>
          <a:r>
            <a:rPr lang="en-US">
              <a:latin typeface="Calibri Light" panose="020F0302020204030204"/>
            </a:rPr>
            <a:t> la </a:t>
          </a:r>
          <a:r>
            <a:rPr lang="en-US" err="1">
              <a:latin typeface="Calibri Light" panose="020F0302020204030204"/>
            </a:rPr>
            <a:t>encuesta</a:t>
          </a:r>
          <a:r>
            <a:rPr lang="en-US">
              <a:latin typeface="Calibri Light" panose="020F0302020204030204"/>
            </a:rPr>
            <a:t> un 39% no </a:t>
          </a:r>
          <a:r>
            <a:rPr lang="en-US" err="1">
              <a:latin typeface="Calibri Light" panose="020F0302020204030204"/>
            </a:rPr>
            <a:t>posee</a:t>
          </a:r>
          <a:r>
            <a:rPr lang="en-US">
              <a:latin typeface="Calibri Light" panose="020F0302020204030204"/>
            </a:rPr>
            <a:t> un </a:t>
          </a:r>
          <a:r>
            <a:rPr lang="en-US" err="1">
              <a:latin typeface="Calibri Light" panose="020F0302020204030204"/>
            </a:rPr>
            <a:t>Comité</a:t>
          </a:r>
          <a:r>
            <a:rPr lang="en-US">
              <a:latin typeface="Calibri Light" panose="020F0302020204030204"/>
            </a:rPr>
            <a:t> </a:t>
          </a:r>
          <a:r>
            <a:rPr lang="en-US" err="1">
              <a:latin typeface="Calibri Light" panose="020F0302020204030204"/>
            </a:rPr>
            <a:t>Informático</a:t>
          </a:r>
          <a:r>
            <a:rPr lang="en-US">
              <a:latin typeface="Calibri Light" panose="020F0302020204030204"/>
            </a:rPr>
            <a:t> que </a:t>
          </a:r>
          <a:r>
            <a:rPr lang="en-US" err="1">
              <a:latin typeface="Calibri Light" panose="020F0302020204030204"/>
            </a:rPr>
            <a:t>guíe</a:t>
          </a:r>
          <a:r>
            <a:rPr lang="en-US">
              <a:latin typeface="Calibri Light" panose="020F0302020204030204"/>
            </a:rPr>
            <a:t> y </a:t>
          </a:r>
          <a:r>
            <a:rPr lang="en-US" err="1">
              <a:latin typeface="Calibri Light" panose="020F0302020204030204"/>
            </a:rPr>
            <a:t>provee</a:t>
          </a:r>
          <a:r>
            <a:rPr lang="en-US">
              <a:latin typeface="Calibri Light" panose="020F0302020204030204"/>
            </a:rPr>
            <a:t> la </a:t>
          </a:r>
          <a:r>
            <a:rPr lang="en-US" err="1">
              <a:latin typeface="Calibri Light" panose="020F0302020204030204"/>
            </a:rPr>
            <a:t>vigilancia</a:t>
          </a:r>
          <a:r>
            <a:rPr lang="en-US">
              <a:latin typeface="Calibri Light" panose="020F0302020204030204"/>
            </a:rPr>
            <a:t> </a:t>
          </a:r>
          <a:r>
            <a:rPr lang="en-US" err="1">
              <a:latin typeface="Calibri Light" panose="020F0302020204030204"/>
            </a:rPr>
            <a:t>en</a:t>
          </a:r>
          <a:r>
            <a:rPr lang="en-US">
              <a:latin typeface="Calibri Light" panose="020F0302020204030204"/>
            </a:rPr>
            <a:t> </a:t>
          </a:r>
          <a:r>
            <a:rPr lang="en-US" err="1">
              <a:latin typeface="Calibri Light" panose="020F0302020204030204"/>
            </a:rPr>
            <a:t>necesidades</a:t>
          </a:r>
          <a:r>
            <a:rPr lang="en-US">
              <a:latin typeface="Calibri Light" panose="020F0302020204030204"/>
            </a:rPr>
            <a:t> </a:t>
          </a:r>
          <a:r>
            <a:rPr lang="en-US" err="1">
              <a:latin typeface="Calibri Light" panose="020F0302020204030204"/>
            </a:rPr>
            <a:t>informáticas</a:t>
          </a:r>
          <a:endParaRPr lang="en-US"/>
        </a:p>
      </dgm:t>
    </dgm:pt>
    <dgm:pt modelId="{E15CACED-0830-4597-A28F-883C2675E9DE}" type="parTrans" cxnId="{4728FA8C-9813-4687-8767-4A188D958243}">
      <dgm:prSet/>
      <dgm:spPr/>
      <dgm:t>
        <a:bodyPr/>
        <a:lstStyle/>
        <a:p>
          <a:endParaRPr lang="en-US"/>
        </a:p>
      </dgm:t>
    </dgm:pt>
    <dgm:pt modelId="{85C40786-0401-4A17-9630-2E2EA3BD3A3F}" type="sibTrans" cxnId="{4728FA8C-9813-4687-8767-4A188D958243}">
      <dgm:prSet/>
      <dgm:spPr/>
      <dgm:t>
        <a:bodyPr/>
        <a:lstStyle/>
        <a:p>
          <a:endParaRPr lang="en-US"/>
        </a:p>
      </dgm:t>
    </dgm:pt>
    <dgm:pt modelId="{C4E2425D-A6F3-41DC-97DD-3DE6E0425F8B}">
      <dgm:prSet phldrT="[Text]" phldr="0"/>
      <dgm:spPr/>
      <dgm:t>
        <a:bodyPr/>
        <a:lstStyle/>
        <a:p>
          <a:r>
            <a:rPr lang="en-US" err="1">
              <a:latin typeface="Calibri Light" panose="020F0302020204030204"/>
            </a:rPr>
            <a:t>Recomendación</a:t>
          </a:r>
          <a:endParaRPr lang="en-US"/>
        </a:p>
      </dgm:t>
    </dgm:pt>
    <dgm:pt modelId="{93CB2812-31D0-452C-B4D3-364B425018EE}" type="parTrans" cxnId="{166FE67A-6DCA-4451-96CD-1C4E406F0B83}">
      <dgm:prSet/>
      <dgm:spPr/>
      <dgm:t>
        <a:bodyPr/>
        <a:lstStyle/>
        <a:p>
          <a:endParaRPr lang="en-US"/>
        </a:p>
      </dgm:t>
    </dgm:pt>
    <dgm:pt modelId="{F4A2A04D-DE73-4DCA-9073-A326320F6DE6}" type="sibTrans" cxnId="{166FE67A-6DCA-4451-96CD-1C4E406F0B83}">
      <dgm:prSet/>
      <dgm:spPr/>
      <dgm:t>
        <a:bodyPr/>
        <a:lstStyle/>
        <a:p>
          <a:endParaRPr lang="en-US"/>
        </a:p>
      </dgm:t>
    </dgm:pt>
    <dgm:pt modelId="{12699A7C-9066-4AC0-993F-122C406362E6}">
      <dgm:prSet phldrT="[Text]" phldr="0"/>
      <dgm:spPr/>
      <dgm:t>
        <a:bodyPr/>
        <a:lstStyle/>
        <a:p>
          <a:pPr rtl="0"/>
          <a:r>
            <a:rPr lang="en-US">
              <a:latin typeface="Calibri Light" panose="020F0302020204030204"/>
            </a:rPr>
            <a:t>Al </a:t>
          </a:r>
          <a:r>
            <a:rPr lang="en-US" err="1">
              <a:latin typeface="Calibri Light" panose="020F0302020204030204"/>
            </a:rPr>
            <a:t>estudiante</a:t>
          </a:r>
          <a:r>
            <a:rPr lang="en-US">
              <a:latin typeface="Calibri Light" panose="020F0302020204030204"/>
            </a:rPr>
            <a:t>: </a:t>
          </a:r>
          <a:r>
            <a:rPr lang="en-US" err="1">
              <a:latin typeface="Calibri Light" panose="020F0302020204030204"/>
            </a:rPr>
            <a:t>realizar</a:t>
          </a:r>
          <a:r>
            <a:rPr lang="en-US">
              <a:latin typeface="Calibri Light" panose="020F0302020204030204"/>
            </a:rPr>
            <a:t> </a:t>
          </a:r>
          <a:r>
            <a:rPr lang="en-US" err="1">
              <a:latin typeface="Calibri Light" panose="020F0302020204030204"/>
            </a:rPr>
            <a:t>investigaciones</a:t>
          </a:r>
          <a:r>
            <a:rPr lang="en-US">
              <a:latin typeface="Calibri Light" panose="020F0302020204030204"/>
            </a:rPr>
            <a:t> y </a:t>
          </a:r>
          <a:r>
            <a:rPr lang="en-US" err="1">
              <a:latin typeface="Calibri Light" panose="020F0302020204030204"/>
            </a:rPr>
            <a:t>análisis</a:t>
          </a:r>
          <a:r>
            <a:rPr lang="en-US">
              <a:latin typeface="Calibri Light" panose="020F0302020204030204"/>
            </a:rPr>
            <a:t> </a:t>
          </a:r>
          <a:r>
            <a:rPr lang="en-US" err="1">
              <a:latin typeface="Calibri Light" panose="020F0302020204030204"/>
            </a:rPr>
            <a:t>referrente</a:t>
          </a:r>
          <a:r>
            <a:rPr lang="en-US">
              <a:latin typeface="Calibri Light" panose="020F0302020204030204"/>
            </a:rPr>
            <a:t> a </a:t>
          </a:r>
          <a:r>
            <a:rPr lang="en-US" err="1">
              <a:latin typeface="Calibri Light" panose="020F0302020204030204"/>
            </a:rPr>
            <a:t>temas</a:t>
          </a:r>
          <a:r>
            <a:rPr lang="en-US">
              <a:latin typeface="Calibri Light" panose="020F0302020204030204"/>
            </a:rPr>
            <a:t> de </a:t>
          </a:r>
          <a:r>
            <a:rPr lang="en-US" err="1">
              <a:latin typeface="Calibri Light" panose="020F0302020204030204"/>
            </a:rPr>
            <a:t>auditoría</a:t>
          </a:r>
          <a:r>
            <a:rPr lang="en-US">
              <a:latin typeface="Calibri Light" panose="020F0302020204030204"/>
            </a:rPr>
            <a:t> interna y </a:t>
          </a:r>
          <a:r>
            <a:rPr lang="en-US" err="1">
              <a:latin typeface="Calibri Light" panose="020F0302020204030204"/>
            </a:rPr>
            <a:t>su</a:t>
          </a:r>
          <a:r>
            <a:rPr lang="en-US">
              <a:latin typeface="Calibri Light" panose="020F0302020204030204"/>
            </a:rPr>
            <a:t> </a:t>
          </a:r>
          <a:r>
            <a:rPr lang="en-US" err="1">
              <a:latin typeface="Calibri Light" panose="020F0302020204030204"/>
            </a:rPr>
            <a:t>influencia</a:t>
          </a:r>
          <a:r>
            <a:rPr lang="en-US">
              <a:latin typeface="Calibri Light" panose="020F0302020204030204"/>
            </a:rPr>
            <a:t> </a:t>
          </a:r>
          <a:r>
            <a:rPr lang="en-US" err="1">
              <a:latin typeface="Calibri Light" panose="020F0302020204030204"/>
            </a:rPr>
            <a:t>en</a:t>
          </a:r>
          <a:r>
            <a:rPr lang="en-US">
              <a:latin typeface="Calibri Light" panose="020F0302020204030204"/>
            </a:rPr>
            <a:t> </a:t>
          </a:r>
          <a:r>
            <a:rPr lang="en-US" err="1">
              <a:latin typeface="Calibri Light" panose="020F0302020204030204"/>
            </a:rPr>
            <a:t>el</a:t>
          </a:r>
          <a:r>
            <a:rPr lang="en-US">
              <a:latin typeface="Calibri Light" panose="020F0302020204030204"/>
            </a:rPr>
            <a:t> </a:t>
          </a:r>
          <a:r>
            <a:rPr lang="en-US" err="1">
              <a:latin typeface="Calibri Light" panose="020F0302020204030204"/>
            </a:rPr>
            <a:t>fraude</a:t>
          </a:r>
          <a:endParaRPr lang="en-US"/>
        </a:p>
      </dgm:t>
    </dgm:pt>
    <dgm:pt modelId="{34FA015A-1133-4053-800E-BA22B6B4244C}" type="parTrans" cxnId="{2D70A9CB-727F-4EF9-8846-4DDFEF7EC64F}">
      <dgm:prSet/>
      <dgm:spPr/>
      <dgm:t>
        <a:bodyPr/>
        <a:lstStyle/>
        <a:p>
          <a:endParaRPr lang="en-US"/>
        </a:p>
      </dgm:t>
    </dgm:pt>
    <dgm:pt modelId="{EA14C0B6-8018-4CDC-8776-E01D507B422B}" type="sibTrans" cxnId="{2D70A9CB-727F-4EF9-8846-4DDFEF7EC64F}">
      <dgm:prSet/>
      <dgm:spPr/>
      <dgm:t>
        <a:bodyPr/>
        <a:lstStyle/>
        <a:p>
          <a:endParaRPr lang="en-US"/>
        </a:p>
      </dgm:t>
    </dgm:pt>
    <dgm:pt modelId="{218D5F76-864B-4AD9-9BF2-5D8F770C485B}">
      <dgm:prSet phldrT="[Text]" phldr="0"/>
      <dgm:spPr/>
      <dgm:t>
        <a:bodyPr/>
        <a:lstStyle/>
        <a:p>
          <a:pPr rtl="0"/>
          <a:r>
            <a:rPr lang="en-US">
              <a:latin typeface="Calibri Light" panose="020F0302020204030204"/>
            </a:rPr>
            <a:t>A la </a:t>
          </a:r>
          <a:r>
            <a:rPr lang="en-US" err="1">
              <a:latin typeface="Calibri Light" panose="020F0302020204030204"/>
            </a:rPr>
            <a:t>Asamble</a:t>
          </a:r>
          <a:r>
            <a:rPr lang="en-US">
              <a:latin typeface="Calibri Light" panose="020F0302020204030204"/>
            </a:rPr>
            <a:t> General: </a:t>
          </a:r>
          <a:r>
            <a:rPr lang="en-US" err="1">
              <a:latin typeface="Calibri Light" panose="020F0302020204030204"/>
            </a:rPr>
            <a:t>Implantar</a:t>
          </a:r>
          <a:r>
            <a:rPr lang="en-US">
              <a:latin typeface="Calibri Light" panose="020F0302020204030204"/>
            </a:rPr>
            <a:t> un </a:t>
          </a:r>
          <a:r>
            <a:rPr lang="en-US" err="1">
              <a:latin typeface="Calibri Light" panose="020F0302020204030204"/>
            </a:rPr>
            <a:t>Comité</a:t>
          </a:r>
          <a:r>
            <a:rPr lang="en-US">
              <a:latin typeface="Calibri Light" panose="020F0302020204030204"/>
            </a:rPr>
            <a:t> de </a:t>
          </a:r>
          <a:r>
            <a:rPr lang="en-US" err="1">
              <a:latin typeface="Calibri Light" panose="020F0302020204030204"/>
            </a:rPr>
            <a:t>Informática</a:t>
          </a:r>
          <a:r>
            <a:rPr lang="en-US">
              <a:latin typeface="Calibri Light" panose="020F0302020204030204"/>
            </a:rPr>
            <a:t> para </a:t>
          </a:r>
          <a:r>
            <a:rPr lang="en-US" err="1">
              <a:latin typeface="Calibri Light" panose="020F0302020204030204"/>
            </a:rPr>
            <a:t>creación</a:t>
          </a:r>
          <a:r>
            <a:rPr lang="en-US">
              <a:latin typeface="Calibri Light" panose="020F0302020204030204"/>
            </a:rPr>
            <a:t> de </a:t>
          </a:r>
          <a:r>
            <a:rPr lang="en-US" err="1">
              <a:latin typeface="Calibri Light" panose="020F0302020204030204"/>
            </a:rPr>
            <a:t>estrategias</a:t>
          </a:r>
          <a:r>
            <a:rPr lang="en-US">
              <a:latin typeface="Calibri Light" panose="020F0302020204030204"/>
            </a:rPr>
            <a:t>, </a:t>
          </a:r>
          <a:r>
            <a:rPr lang="en-US" err="1">
              <a:latin typeface="Calibri Light" panose="020F0302020204030204"/>
            </a:rPr>
            <a:t>proyectos</a:t>
          </a:r>
          <a:r>
            <a:rPr lang="en-US">
              <a:latin typeface="Calibri Light" panose="020F0302020204030204"/>
            </a:rPr>
            <a:t> y </a:t>
          </a:r>
          <a:r>
            <a:rPr lang="en-US" err="1">
              <a:latin typeface="Calibri Light" panose="020F0302020204030204"/>
            </a:rPr>
            <a:t>programas</a:t>
          </a:r>
          <a:endParaRPr lang="en-US" err="1"/>
        </a:p>
      </dgm:t>
    </dgm:pt>
    <dgm:pt modelId="{97160F99-30FA-4923-B7A8-353A5A47A780}" type="parTrans" cxnId="{1C4D6BBC-6C95-4DC9-AE9F-699B7AC0A3A5}">
      <dgm:prSet/>
      <dgm:spPr/>
      <dgm:t>
        <a:bodyPr/>
        <a:lstStyle/>
        <a:p>
          <a:endParaRPr lang="en-US"/>
        </a:p>
      </dgm:t>
    </dgm:pt>
    <dgm:pt modelId="{6F94322A-9A2F-4F45-B012-28E1721CDF22}" type="sibTrans" cxnId="{1C4D6BBC-6C95-4DC9-AE9F-699B7AC0A3A5}">
      <dgm:prSet/>
      <dgm:spPr/>
      <dgm:t>
        <a:bodyPr/>
        <a:lstStyle/>
        <a:p>
          <a:endParaRPr lang="en-US"/>
        </a:p>
      </dgm:t>
    </dgm:pt>
    <dgm:pt modelId="{50553D68-7A94-4AFC-8838-59D5B8992699}" type="pres">
      <dgm:prSet presAssocID="{B3FD1D87-172E-428C-AE1A-4DDB65C273A5}" presName="Name0" presStyleCnt="0">
        <dgm:presLayoutVars>
          <dgm:dir/>
          <dgm:animLvl val="lvl"/>
          <dgm:resizeHandles val="exact"/>
        </dgm:presLayoutVars>
      </dgm:prSet>
      <dgm:spPr/>
      <dgm:t>
        <a:bodyPr/>
        <a:lstStyle/>
        <a:p>
          <a:endParaRPr lang="es-EC"/>
        </a:p>
      </dgm:t>
    </dgm:pt>
    <dgm:pt modelId="{63991C56-265E-4AB9-9D05-BC835F885753}" type="pres">
      <dgm:prSet presAssocID="{7BDDB9D6-5943-48BA-BB7F-E677654C3B3E}" presName="vertFlow" presStyleCnt="0"/>
      <dgm:spPr/>
    </dgm:pt>
    <dgm:pt modelId="{CA2912A0-9901-473B-8976-1B8D4F4CC2EA}" type="pres">
      <dgm:prSet presAssocID="{7BDDB9D6-5943-48BA-BB7F-E677654C3B3E}" presName="header" presStyleLbl="node1" presStyleIdx="0" presStyleCnt="2"/>
      <dgm:spPr/>
      <dgm:t>
        <a:bodyPr/>
        <a:lstStyle/>
        <a:p>
          <a:endParaRPr lang="es-EC"/>
        </a:p>
      </dgm:t>
    </dgm:pt>
    <dgm:pt modelId="{99324538-5E6F-4633-A58E-06EF9025EC0A}" type="pres">
      <dgm:prSet presAssocID="{F3FDA303-1A36-4924-B48C-3CBBE3D4CBFB}" presName="parTrans" presStyleLbl="sibTrans2D1" presStyleIdx="0" presStyleCnt="4"/>
      <dgm:spPr/>
      <dgm:t>
        <a:bodyPr/>
        <a:lstStyle/>
        <a:p>
          <a:endParaRPr lang="es-EC"/>
        </a:p>
      </dgm:t>
    </dgm:pt>
    <dgm:pt modelId="{4729AF9C-FE50-4BFE-AB12-DEDC1CE0E894}" type="pres">
      <dgm:prSet presAssocID="{C90DABCF-F820-4DFB-BBC6-7066984EA114}" presName="child" presStyleLbl="alignAccFollowNode1" presStyleIdx="0" presStyleCnt="4">
        <dgm:presLayoutVars>
          <dgm:chMax val="0"/>
          <dgm:bulletEnabled val="1"/>
        </dgm:presLayoutVars>
      </dgm:prSet>
      <dgm:spPr/>
      <dgm:t>
        <a:bodyPr/>
        <a:lstStyle/>
        <a:p>
          <a:endParaRPr lang="es-EC"/>
        </a:p>
      </dgm:t>
    </dgm:pt>
    <dgm:pt modelId="{A288A70C-BFB4-4B78-A044-AEC8EC64F5E6}" type="pres">
      <dgm:prSet presAssocID="{8EAD1B56-7A89-421E-9D41-B0BB712CE7B2}" presName="sibTrans" presStyleLbl="sibTrans2D1" presStyleIdx="1" presStyleCnt="4"/>
      <dgm:spPr/>
      <dgm:t>
        <a:bodyPr/>
        <a:lstStyle/>
        <a:p>
          <a:endParaRPr lang="es-EC"/>
        </a:p>
      </dgm:t>
    </dgm:pt>
    <dgm:pt modelId="{D55128CD-2FE8-4DC4-B773-75D01A2F7FAD}" type="pres">
      <dgm:prSet presAssocID="{D6C1A020-79FF-47E1-B46F-A14A36CA0B36}" presName="child" presStyleLbl="alignAccFollowNode1" presStyleIdx="1" presStyleCnt="4">
        <dgm:presLayoutVars>
          <dgm:chMax val="0"/>
          <dgm:bulletEnabled val="1"/>
        </dgm:presLayoutVars>
      </dgm:prSet>
      <dgm:spPr/>
      <dgm:t>
        <a:bodyPr/>
        <a:lstStyle/>
        <a:p>
          <a:endParaRPr lang="es-EC"/>
        </a:p>
      </dgm:t>
    </dgm:pt>
    <dgm:pt modelId="{04945543-238A-4321-A93D-5C5ABFD5BBA4}" type="pres">
      <dgm:prSet presAssocID="{7BDDB9D6-5943-48BA-BB7F-E677654C3B3E}" presName="hSp" presStyleCnt="0"/>
      <dgm:spPr/>
    </dgm:pt>
    <dgm:pt modelId="{37E6BFAE-B2CB-442C-A04B-2B93404BF290}" type="pres">
      <dgm:prSet presAssocID="{C4E2425D-A6F3-41DC-97DD-3DE6E0425F8B}" presName="vertFlow" presStyleCnt="0"/>
      <dgm:spPr/>
    </dgm:pt>
    <dgm:pt modelId="{6D3F3CDC-7E8C-4AAB-879A-A8C6FF6F86B2}" type="pres">
      <dgm:prSet presAssocID="{C4E2425D-A6F3-41DC-97DD-3DE6E0425F8B}" presName="header" presStyleLbl="node1" presStyleIdx="1" presStyleCnt="2"/>
      <dgm:spPr/>
      <dgm:t>
        <a:bodyPr/>
        <a:lstStyle/>
        <a:p>
          <a:endParaRPr lang="es-EC"/>
        </a:p>
      </dgm:t>
    </dgm:pt>
    <dgm:pt modelId="{91402A45-E949-4295-958C-A5E6C875FB49}" type="pres">
      <dgm:prSet presAssocID="{34FA015A-1133-4053-800E-BA22B6B4244C}" presName="parTrans" presStyleLbl="sibTrans2D1" presStyleIdx="2" presStyleCnt="4"/>
      <dgm:spPr/>
      <dgm:t>
        <a:bodyPr/>
        <a:lstStyle/>
        <a:p>
          <a:endParaRPr lang="es-EC"/>
        </a:p>
      </dgm:t>
    </dgm:pt>
    <dgm:pt modelId="{30A39AFA-C749-43ED-B423-F0A7590E0AAE}" type="pres">
      <dgm:prSet presAssocID="{12699A7C-9066-4AC0-993F-122C406362E6}" presName="child" presStyleLbl="alignAccFollowNode1" presStyleIdx="2" presStyleCnt="4">
        <dgm:presLayoutVars>
          <dgm:chMax val="0"/>
          <dgm:bulletEnabled val="1"/>
        </dgm:presLayoutVars>
      </dgm:prSet>
      <dgm:spPr/>
      <dgm:t>
        <a:bodyPr/>
        <a:lstStyle/>
        <a:p>
          <a:endParaRPr lang="es-EC"/>
        </a:p>
      </dgm:t>
    </dgm:pt>
    <dgm:pt modelId="{1879A3E7-5257-4C7D-8F17-F1FC895AF1A2}" type="pres">
      <dgm:prSet presAssocID="{EA14C0B6-8018-4CDC-8776-E01D507B422B}" presName="sibTrans" presStyleLbl="sibTrans2D1" presStyleIdx="3" presStyleCnt="4"/>
      <dgm:spPr/>
      <dgm:t>
        <a:bodyPr/>
        <a:lstStyle/>
        <a:p>
          <a:endParaRPr lang="es-EC"/>
        </a:p>
      </dgm:t>
    </dgm:pt>
    <dgm:pt modelId="{F85DADCA-6345-48BD-9B73-8248AD25C716}" type="pres">
      <dgm:prSet presAssocID="{218D5F76-864B-4AD9-9BF2-5D8F770C485B}" presName="child" presStyleLbl="alignAccFollowNode1" presStyleIdx="3" presStyleCnt="4">
        <dgm:presLayoutVars>
          <dgm:chMax val="0"/>
          <dgm:bulletEnabled val="1"/>
        </dgm:presLayoutVars>
      </dgm:prSet>
      <dgm:spPr/>
      <dgm:t>
        <a:bodyPr/>
        <a:lstStyle/>
        <a:p>
          <a:endParaRPr lang="es-EC"/>
        </a:p>
      </dgm:t>
    </dgm:pt>
  </dgm:ptLst>
  <dgm:cxnLst>
    <dgm:cxn modelId="{4728FA8C-9813-4687-8767-4A188D958243}" srcId="{7BDDB9D6-5943-48BA-BB7F-E677654C3B3E}" destId="{D6C1A020-79FF-47E1-B46F-A14A36CA0B36}" srcOrd="1" destOrd="0" parTransId="{E15CACED-0830-4597-A28F-883C2675E9DE}" sibTransId="{85C40786-0401-4A17-9630-2E2EA3BD3A3F}"/>
    <dgm:cxn modelId="{7C2E1EBC-C423-4B73-9440-BD41F214468F}" type="presOf" srcId="{12699A7C-9066-4AC0-993F-122C406362E6}" destId="{30A39AFA-C749-43ED-B423-F0A7590E0AAE}" srcOrd="0" destOrd="0" presId="urn:microsoft.com/office/officeart/2005/8/layout/lProcess1"/>
    <dgm:cxn modelId="{B2E6A092-A743-4597-B232-4062D86F0B82}" type="presOf" srcId="{F3FDA303-1A36-4924-B48C-3CBBE3D4CBFB}" destId="{99324538-5E6F-4633-A58E-06EF9025EC0A}" srcOrd="0" destOrd="0" presId="urn:microsoft.com/office/officeart/2005/8/layout/lProcess1"/>
    <dgm:cxn modelId="{31B7D916-EEC9-4518-9EFC-778EEB190820}" type="presOf" srcId="{C4E2425D-A6F3-41DC-97DD-3DE6E0425F8B}" destId="{6D3F3CDC-7E8C-4AAB-879A-A8C6FF6F86B2}" srcOrd="0" destOrd="0" presId="urn:microsoft.com/office/officeart/2005/8/layout/lProcess1"/>
    <dgm:cxn modelId="{1C4D6BBC-6C95-4DC9-AE9F-699B7AC0A3A5}" srcId="{C4E2425D-A6F3-41DC-97DD-3DE6E0425F8B}" destId="{218D5F76-864B-4AD9-9BF2-5D8F770C485B}" srcOrd="1" destOrd="0" parTransId="{97160F99-30FA-4923-B7A8-353A5A47A780}" sibTransId="{6F94322A-9A2F-4F45-B012-28E1721CDF22}"/>
    <dgm:cxn modelId="{166FE67A-6DCA-4451-96CD-1C4E406F0B83}" srcId="{B3FD1D87-172E-428C-AE1A-4DDB65C273A5}" destId="{C4E2425D-A6F3-41DC-97DD-3DE6E0425F8B}" srcOrd="1" destOrd="0" parTransId="{93CB2812-31D0-452C-B4D3-364B425018EE}" sibTransId="{F4A2A04D-DE73-4DCA-9073-A326320F6DE6}"/>
    <dgm:cxn modelId="{BFFDF679-97C0-4E07-8676-815114FCC72E}" type="presOf" srcId="{8EAD1B56-7A89-421E-9D41-B0BB712CE7B2}" destId="{A288A70C-BFB4-4B78-A044-AEC8EC64F5E6}" srcOrd="0" destOrd="0" presId="urn:microsoft.com/office/officeart/2005/8/layout/lProcess1"/>
    <dgm:cxn modelId="{6C0FA754-C126-472E-97F8-A6C8BB04DBFB}" type="presOf" srcId="{7BDDB9D6-5943-48BA-BB7F-E677654C3B3E}" destId="{CA2912A0-9901-473B-8976-1B8D4F4CC2EA}" srcOrd="0" destOrd="0" presId="urn:microsoft.com/office/officeart/2005/8/layout/lProcess1"/>
    <dgm:cxn modelId="{A09865FC-3C89-485E-8ABF-EF94D961BBA7}" type="presOf" srcId="{C90DABCF-F820-4DFB-BBC6-7066984EA114}" destId="{4729AF9C-FE50-4BFE-AB12-DEDC1CE0E894}" srcOrd="0" destOrd="0" presId="urn:microsoft.com/office/officeart/2005/8/layout/lProcess1"/>
    <dgm:cxn modelId="{2DAD1E10-D02D-4614-B209-2F55FEFB04B0}" type="presOf" srcId="{218D5F76-864B-4AD9-9BF2-5D8F770C485B}" destId="{F85DADCA-6345-48BD-9B73-8248AD25C716}" srcOrd="0" destOrd="0" presId="urn:microsoft.com/office/officeart/2005/8/layout/lProcess1"/>
    <dgm:cxn modelId="{89739F55-D7B2-4917-9801-A32AC27A895C}" type="presOf" srcId="{D6C1A020-79FF-47E1-B46F-A14A36CA0B36}" destId="{D55128CD-2FE8-4DC4-B773-75D01A2F7FAD}" srcOrd="0" destOrd="0" presId="urn:microsoft.com/office/officeart/2005/8/layout/lProcess1"/>
    <dgm:cxn modelId="{6DBB0805-4145-458E-B530-9AD001C90DFC}" type="presOf" srcId="{B3FD1D87-172E-428C-AE1A-4DDB65C273A5}" destId="{50553D68-7A94-4AFC-8838-59D5B8992699}" srcOrd="0" destOrd="0" presId="urn:microsoft.com/office/officeart/2005/8/layout/lProcess1"/>
    <dgm:cxn modelId="{7E8B3276-8A58-4235-AF42-7D9E42AB8AC8}" type="presOf" srcId="{34FA015A-1133-4053-800E-BA22B6B4244C}" destId="{91402A45-E949-4295-958C-A5E6C875FB49}" srcOrd="0" destOrd="0" presId="urn:microsoft.com/office/officeart/2005/8/layout/lProcess1"/>
    <dgm:cxn modelId="{2D70A9CB-727F-4EF9-8846-4DDFEF7EC64F}" srcId="{C4E2425D-A6F3-41DC-97DD-3DE6E0425F8B}" destId="{12699A7C-9066-4AC0-993F-122C406362E6}" srcOrd="0" destOrd="0" parTransId="{34FA015A-1133-4053-800E-BA22B6B4244C}" sibTransId="{EA14C0B6-8018-4CDC-8776-E01D507B422B}"/>
    <dgm:cxn modelId="{BE9C770D-9DD3-4842-89C7-6FC3122D4578}" srcId="{B3FD1D87-172E-428C-AE1A-4DDB65C273A5}" destId="{7BDDB9D6-5943-48BA-BB7F-E677654C3B3E}" srcOrd="0" destOrd="0" parTransId="{AB0233BB-37D7-4AEB-BA38-3F6A78045217}" sibTransId="{26C0DF7E-A230-4EFF-ADD3-626241F4A6C0}"/>
    <dgm:cxn modelId="{0C34265A-C640-4E44-A1A7-855ED59C9480}" srcId="{7BDDB9D6-5943-48BA-BB7F-E677654C3B3E}" destId="{C90DABCF-F820-4DFB-BBC6-7066984EA114}" srcOrd="0" destOrd="0" parTransId="{F3FDA303-1A36-4924-B48C-3CBBE3D4CBFB}" sibTransId="{8EAD1B56-7A89-421E-9D41-B0BB712CE7B2}"/>
    <dgm:cxn modelId="{D3CC5B3F-C765-4D89-B045-1D0463CEAD7B}" type="presOf" srcId="{EA14C0B6-8018-4CDC-8776-E01D507B422B}" destId="{1879A3E7-5257-4C7D-8F17-F1FC895AF1A2}" srcOrd="0" destOrd="0" presId="urn:microsoft.com/office/officeart/2005/8/layout/lProcess1"/>
    <dgm:cxn modelId="{3C4E9C35-4BBF-4204-93EC-E74C46CD2C26}" type="presParOf" srcId="{50553D68-7A94-4AFC-8838-59D5B8992699}" destId="{63991C56-265E-4AB9-9D05-BC835F885753}" srcOrd="0" destOrd="0" presId="urn:microsoft.com/office/officeart/2005/8/layout/lProcess1"/>
    <dgm:cxn modelId="{ABD2E3CF-A509-491A-9130-B0EA160FD9AE}" type="presParOf" srcId="{63991C56-265E-4AB9-9D05-BC835F885753}" destId="{CA2912A0-9901-473B-8976-1B8D4F4CC2EA}" srcOrd="0" destOrd="0" presId="urn:microsoft.com/office/officeart/2005/8/layout/lProcess1"/>
    <dgm:cxn modelId="{1EF4CD50-AAB8-49D6-85F1-4E69EF6B75F4}" type="presParOf" srcId="{63991C56-265E-4AB9-9D05-BC835F885753}" destId="{99324538-5E6F-4633-A58E-06EF9025EC0A}" srcOrd="1" destOrd="0" presId="urn:microsoft.com/office/officeart/2005/8/layout/lProcess1"/>
    <dgm:cxn modelId="{6F9094A5-80D9-4F6A-8340-61206E166D62}" type="presParOf" srcId="{63991C56-265E-4AB9-9D05-BC835F885753}" destId="{4729AF9C-FE50-4BFE-AB12-DEDC1CE0E894}" srcOrd="2" destOrd="0" presId="urn:microsoft.com/office/officeart/2005/8/layout/lProcess1"/>
    <dgm:cxn modelId="{4E61F36D-F00E-426E-B901-84D3840A8431}" type="presParOf" srcId="{63991C56-265E-4AB9-9D05-BC835F885753}" destId="{A288A70C-BFB4-4B78-A044-AEC8EC64F5E6}" srcOrd="3" destOrd="0" presId="urn:microsoft.com/office/officeart/2005/8/layout/lProcess1"/>
    <dgm:cxn modelId="{EA4B5409-D344-47DA-9C1C-C0F0970E61FD}" type="presParOf" srcId="{63991C56-265E-4AB9-9D05-BC835F885753}" destId="{D55128CD-2FE8-4DC4-B773-75D01A2F7FAD}" srcOrd="4" destOrd="0" presId="urn:microsoft.com/office/officeart/2005/8/layout/lProcess1"/>
    <dgm:cxn modelId="{D5522F34-5C08-4D66-BF88-7686EFC834D5}" type="presParOf" srcId="{50553D68-7A94-4AFC-8838-59D5B8992699}" destId="{04945543-238A-4321-A93D-5C5ABFD5BBA4}" srcOrd="1" destOrd="0" presId="urn:microsoft.com/office/officeart/2005/8/layout/lProcess1"/>
    <dgm:cxn modelId="{5CF9DAE6-95D6-483B-B221-DD2AE2B085D9}" type="presParOf" srcId="{50553D68-7A94-4AFC-8838-59D5B8992699}" destId="{37E6BFAE-B2CB-442C-A04B-2B93404BF290}" srcOrd="2" destOrd="0" presId="urn:microsoft.com/office/officeart/2005/8/layout/lProcess1"/>
    <dgm:cxn modelId="{E3B9DFE3-9F67-4994-9D8A-2D0BEBAE34C8}" type="presParOf" srcId="{37E6BFAE-B2CB-442C-A04B-2B93404BF290}" destId="{6D3F3CDC-7E8C-4AAB-879A-A8C6FF6F86B2}" srcOrd="0" destOrd="0" presId="urn:microsoft.com/office/officeart/2005/8/layout/lProcess1"/>
    <dgm:cxn modelId="{B4611C55-40C0-4C2F-ADEE-A43F9BEB259F}" type="presParOf" srcId="{37E6BFAE-B2CB-442C-A04B-2B93404BF290}" destId="{91402A45-E949-4295-958C-A5E6C875FB49}" srcOrd="1" destOrd="0" presId="urn:microsoft.com/office/officeart/2005/8/layout/lProcess1"/>
    <dgm:cxn modelId="{10951D09-DD34-4C11-8FE4-A6A08FB24901}" type="presParOf" srcId="{37E6BFAE-B2CB-442C-A04B-2B93404BF290}" destId="{30A39AFA-C749-43ED-B423-F0A7590E0AAE}" srcOrd="2" destOrd="0" presId="urn:microsoft.com/office/officeart/2005/8/layout/lProcess1"/>
    <dgm:cxn modelId="{B0539530-C6CE-4A2F-A692-5AC9F9BFB4F4}" type="presParOf" srcId="{37E6BFAE-B2CB-442C-A04B-2B93404BF290}" destId="{1879A3E7-5257-4C7D-8F17-F1FC895AF1A2}" srcOrd="3" destOrd="0" presId="urn:microsoft.com/office/officeart/2005/8/layout/lProcess1"/>
    <dgm:cxn modelId="{79A6DE10-3C52-4210-B4A9-0F9BEF801F3D}" type="presParOf" srcId="{37E6BFAE-B2CB-442C-A04B-2B93404BF290}" destId="{F85DADCA-6345-48BD-9B73-8248AD25C716}"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FD1D87-172E-428C-AE1A-4DDB65C273A5}"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7BDDB9D6-5943-48BA-BB7F-E677654C3B3E}">
      <dgm:prSet phldrT="[Text]" phldr="0"/>
      <dgm:spPr/>
      <dgm:t>
        <a:bodyPr/>
        <a:lstStyle/>
        <a:p>
          <a:r>
            <a:rPr lang="en-US" err="1">
              <a:latin typeface="Calibri Light" panose="020F0302020204030204"/>
            </a:rPr>
            <a:t>Conclusión</a:t>
          </a:r>
          <a:endParaRPr lang="en-US"/>
        </a:p>
      </dgm:t>
    </dgm:pt>
    <dgm:pt modelId="{AB0233BB-37D7-4AEB-BA38-3F6A78045217}" type="parTrans" cxnId="{BE9C770D-9DD3-4842-89C7-6FC3122D4578}">
      <dgm:prSet/>
      <dgm:spPr/>
      <dgm:t>
        <a:bodyPr/>
        <a:lstStyle/>
        <a:p>
          <a:endParaRPr lang="en-US"/>
        </a:p>
      </dgm:t>
    </dgm:pt>
    <dgm:pt modelId="{26C0DF7E-A230-4EFF-ADD3-626241F4A6C0}" type="sibTrans" cxnId="{BE9C770D-9DD3-4842-89C7-6FC3122D4578}">
      <dgm:prSet/>
      <dgm:spPr/>
      <dgm:t>
        <a:bodyPr/>
        <a:lstStyle/>
        <a:p>
          <a:endParaRPr lang="en-US"/>
        </a:p>
      </dgm:t>
    </dgm:pt>
    <dgm:pt modelId="{C90DABCF-F820-4DFB-BBC6-7066984EA114}">
      <dgm:prSet phldrT="[Text]" phldr="0"/>
      <dgm:spPr/>
      <dgm:t>
        <a:bodyPr/>
        <a:lstStyle/>
        <a:p>
          <a:pPr rtl="0"/>
          <a:r>
            <a:rPr lang="es"/>
            <a:t>Las cooperativas no poseen ERP’s ocasionando el uso limitado de los recursos, deficiencias en el control administrativo</a:t>
          </a:r>
          <a:endParaRPr lang="en-US"/>
        </a:p>
      </dgm:t>
    </dgm:pt>
    <dgm:pt modelId="{F3FDA303-1A36-4924-B48C-3CBBE3D4CBFB}" type="parTrans" cxnId="{0C34265A-C640-4E44-A1A7-855ED59C9480}">
      <dgm:prSet/>
      <dgm:spPr/>
      <dgm:t>
        <a:bodyPr/>
        <a:lstStyle/>
        <a:p>
          <a:endParaRPr lang="en-US"/>
        </a:p>
      </dgm:t>
    </dgm:pt>
    <dgm:pt modelId="{8EAD1B56-7A89-421E-9D41-B0BB712CE7B2}" type="sibTrans" cxnId="{0C34265A-C640-4E44-A1A7-855ED59C9480}">
      <dgm:prSet/>
      <dgm:spPr/>
      <dgm:t>
        <a:bodyPr/>
        <a:lstStyle/>
        <a:p>
          <a:endParaRPr lang="en-US"/>
        </a:p>
      </dgm:t>
    </dgm:pt>
    <dgm:pt modelId="{D6C1A020-79FF-47E1-B46F-A14A36CA0B36}">
      <dgm:prSet phldrT="[Text]" phldr="0"/>
      <dgm:spPr/>
      <dgm:t>
        <a:bodyPr/>
        <a:lstStyle/>
        <a:p>
          <a:pPr rtl="0"/>
          <a:r>
            <a:rPr lang="es"/>
            <a:t>El 33% de las cooperativas no han conformado un Comité de Administración Integral de Riesgos</a:t>
          </a:r>
        </a:p>
      </dgm:t>
    </dgm:pt>
    <dgm:pt modelId="{E15CACED-0830-4597-A28F-883C2675E9DE}" type="parTrans" cxnId="{4728FA8C-9813-4687-8767-4A188D958243}">
      <dgm:prSet/>
      <dgm:spPr/>
      <dgm:t>
        <a:bodyPr/>
        <a:lstStyle/>
        <a:p>
          <a:endParaRPr lang="en-US"/>
        </a:p>
      </dgm:t>
    </dgm:pt>
    <dgm:pt modelId="{85C40786-0401-4A17-9630-2E2EA3BD3A3F}" type="sibTrans" cxnId="{4728FA8C-9813-4687-8767-4A188D958243}">
      <dgm:prSet/>
      <dgm:spPr/>
      <dgm:t>
        <a:bodyPr/>
        <a:lstStyle/>
        <a:p>
          <a:endParaRPr lang="en-US"/>
        </a:p>
      </dgm:t>
    </dgm:pt>
    <dgm:pt modelId="{C4E2425D-A6F3-41DC-97DD-3DE6E0425F8B}">
      <dgm:prSet phldrT="[Text]" phldr="0"/>
      <dgm:spPr/>
      <dgm:t>
        <a:bodyPr/>
        <a:lstStyle/>
        <a:p>
          <a:r>
            <a:rPr lang="en-US" err="1">
              <a:latin typeface="Calibri Light" panose="020F0302020204030204"/>
            </a:rPr>
            <a:t>Recomendación</a:t>
          </a:r>
          <a:endParaRPr lang="en-US"/>
        </a:p>
      </dgm:t>
    </dgm:pt>
    <dgm:pt modelId="{93CB2812-31D0-452C-B4D3-364B425018EE}" type="parTrans" cxnId="{166FE67A-6DCA-4451-96CD-1C4E406F0B83}">
      <dgm:prSet/>
      <dgm:spPr/>
      <dgm:t>
        <a:bodyPr/>
        <a:lstStyle/>
        <a:p>
          <a:endParaRPr lang="en-US"/>
        </a:p>
      </dgm:t>
    </dgm:pt>
    <dgm:pt modelId="{F4A2A04D-DE73-4DCA-9073-A326320F6DE6}" type="sibTrans" cxnId="{166FE67A-6DCA-4451-96CD-1C4E406F0B83}">
      <dgm:prSet/>
      <dgm:spPr/>
      <dgm:t>
        <a:bodyPr/>
        <a:lstStyle/>
        <a:p>
          <a:endParaRPr lang="en-US"/>
        </a:p>
      </dgm:t>
    </dgm:pt>
    <dgm:pt modelId="{12699A7C-9066-4AC0-993F-122C406362E6}">
      <dgm:prSet phldrT="[Text]" phldr="0"/>
      <dgm:spPr/>
      <dgm:t>
        <a:bodyPr/>
        <a:lstStyle/>
        <a:p>
          <a:pPr rtl="0"/>
          <a:r>
            <a:rPr lang="en-US">
              <a:latin typeface="Calibri Light" panose="020F0302020204030204"/>
            </a:rPr>
            <a:t>A la </a:t>
          </a:r>
          <a:r>
            <a:rPr lang="en-US" err="1">
              <a:latin typeface="Calibri Light" panose="020F0302020204030204"/>
            </a:rPr>
            <a:t>Asamblea</a:t>
          </a:r>
          <a:r>
            <a:rPr lang="en-US">
              <a:latin typeface="Calibri Light" panose="020F0302020204030204"/>
            </a:rPr>
            <a:t> General: a</a:t>
          </a:r>
          <a:r>
            <a:rPr lang="es">
              <a:latin typeface="Calibri Light" panose="020F0302020204030204"/>
            </a:rPr>
            <a:t>nalizar </a:t>
          </a:r>
          <a:r>
            <a:rPr lang="es"/>
            <a:t>la posibilidad de adquirir un sistema ERP (Planificación de Recursos Empresariales)</a:t>
          </a:r>
          <a:r>
            <a:rPr lang="es">
              <a:latin typeface="Calibri Light" panose="020F0302020204030204"/>
            </a:rPr>
            <a:t> </a:t>
          </a:r>
          <a:endParaRPr lang="es"/>
        </a:p>
      </dgm:t>
    </dgm:pt>
    <dgm:pt modelId="{34FA015A-1133-4053-800E-BA22B6B4244C}" type="parTrans" cxnId="{2D70A9CB-727F-4EF9-8846-4DDFEF7EC64F}">
      <dgm:prSet/>
      <dgm:spPr/>
      <dgm:t>
        <a:bodyPr/>
        <a:lstStyle/>
        <a:p>
          <a:endParaRPr lang="en-US"/>
        </a:p>
      </dgm:t>
    </dgm:pt>
    <dgm:pt modelId="{EA14C0B6-8018-4CDC-8776-E01D507B422B}" type="sibTrans" cxnId="{2D70A9CB-727F-4EF9-8846-4DDFEF7EC64F}">
      <dgm:prSet/>
      <dgm:spPr/>
      <dgm:t>
        <a:bodyPr/>
        <a:lstStyle/>
        <a:p>
          <a:endParaRPr lang="en-US"/>
        </a:p>
      </dgm:t>
    </dgm:pt>
    <dgm:pt modelId="{218D5F76-864B-4AD9-9BF2-5D8F770C485B}">
      <dgm:prSet phldrT="[Text]" phldr="0"/>
      <dgm:spPr/>
      <dgm:t>
        <a:bodyPr/>
        <a:lstStyle/>
        <a:p>
          <a:pPr rtl="0"/>
          <a:r>
            <a:rPr lang="en-US">
              <a:latin typeface="Calibri Light" panose="020F0302020204030204"/>
            </a:rPr>
            <a:t>A la Asamble General: c</a:t>
          </a:r>
          <a:r>
            <a:rPr lang="es">
              <a:latin typeface="Calibri Light" panose="020F0302020204030204"/>
            </a:rPr>
            <a:t>rear</a:t>
          </a:r>
          <a:r>
            <a:rPr lang="es"/>
            <a:t> un Comité de Administración Integral de Riesgos, con el propósito de la determinación de límites de escenarios de alto riesgo de amenazas internas y externas</a:t>
          </a:r>
        </a:p>
      </dgm:t>
    </dgm:pt>
    <dgm:pt modelId="{97160F99-30FA-4923-B7A8-353A5A47A780}" type="parTrans" cxnId="{1C4D6BBC-6C95-4DC9-AE9F-699B7AC0A3A5}">
      <dgm:prSet/>
      <dgm:spPr/>
      <dgm:t>
        <a:bodyPr/>
        <a:lstStyle/>
        <a:p>
          <a:endParaRPr lang="en-US"/>
        </a:p>
      </dgm:t>
    </dgm:pt>
    <dgm:pt modelId="{6F94322A-9A2F-4F45-B012-28E1721CDF22}" type="sibTrans" cxnId="{1C4D6BBC-6C95-4DC9-AE9F-699B7AC0A3A5}">
      <dgm:prSet/>
      <dgm:spPr/>
      <dgm:t>
        <a:bodyPr/>
        <a:lstStyle/>
        <a:p>
          <a:endParaRPr lang="en-US"/>
        </a:p>
      </dgm:t>
    </dgm:pt>
    <dgm:pt modelId="{50553D68-7A94-4AFC-8838-59D5B8992699}" type="pres">
      <dgm:prSet presAssocID="{B3FD1D87-172E-428C-AE1A-4DDB65C273A5}" presName="Name0" presStyleCnt="0">
        <dgm:presLayoutVars>
          <dgm:dir/>
          <dgm:animLvl val="lvl"/>
          <dgm:resizeHandles val="exact"/>
        </dgm:presLayoutVars>
      </dgm:prSet>
      <dgm:spPr/>
      <dgm:t>
        <a:bodyPr/>
        <a:lstStyle/>
        <a:p>
          <a:endParaRPr lang="es-EC"/>
        </a:p>
      </dgm:t>
    </dgm:pt>
    <dgm:pt modelId="{63991C56-265E-4AB9-9D05-BC835F885753}" type="pres">
      <dgm:prSet presAssocID="{7BDDB9D6-5943-48BA-BB7F-E677654C3B3E}" presName="vertFlow" presStyleCnt="0"/>
      <dgm:spPr/>
    </dgm:pt>
    <dgm:pt modelId="{CA2912A0-9901-473B-8976-1B8D4F4CC2EA}" type="pres">
      <dgm:prSet presAssocID="{7BDDB9D6-5943-48BA-BB7F-E677654C3B3E}" presName="header" presStyleLbl="node1" presStyleIdx="0" presStyleCnt="2"/>
      <dgm:spPr/>
      <dgm:t>
        <a:bodyPr/>
        <a:lstStyle/>
        <a:p>
          <a:endParaRPr lang="es-EC"/>
        </a:p>
      </dgm:t>
    </dgm:pt>
    <dgm:pt modelId="{99324538-5E6F-4633-A58E-06EF9025EC0A}" type="pres">
      <dgm:prSet presAssocID="{F3FDA303-1A36-4924-B48C-3CBBE3D4CBFB}" presName="parTrans" presStyleLbl="sibTrans2D1" presStyleIdx="0" presStyleCnt="4"/>
      <dgm:spPr/>
      <dgm:t>
        <a:bodyPr/>
        <a:lstStyle/>
        <a:p>
          <a:endParaRPr lang="es-EC"/>
        </a:p>
      </dgm:t>
    </dgm:pt>
    <dgm:pt modelId="{4729AF9C-FE50-4BFE-AB12-DEDC1CE0E894}" type="pres">
      <dgm:prSet presAssocID="{C90DABCF-F820-4DFB-BBC6-7066984EA114}" presName="child" presStyleLbl="alignAccFollowNode1" presStyleIdx="0" presStyleCnt="4">
        <dgm:presLayoutVars>
          <dgm:chMax val="0"/>
          <dgm:bulletEnabled val="1"/>
        </dgm:presLayoutVars>
      </dgm:prSet>
      <dgm:spPr/>
      <dgm:t>
        <a:bodyPr/>
        <a:lstStyle/>
        <a:p>
          <a:endParaRPr lang="es-EC"/>
        </a:p>
      </dgm:t>
    </dgm:pt>
    <dgm:pt modelId="{A288A70C-BFB4-4B78-A044-AEC8EC64F5E6}" type="pres">
      <dgm:prSet presAssocID="{8EAD1B56-7A89-421E-9D41-B0BB712CE7B2}" presName="sibTrans" presStyleLbl="sibTrans2D1" presStyleIdx="1" presStyleCnt="4"/>
      <dgm:spPr/>
      <dgm:t>
        <a:bodyPr/>
        <a:lstStyle/>
        <a:p>
          <a:endParaRPr lang="es-EC"/>
        </a:p>
      </dgm:t>
    </dgm:pt>
    <dgm:pt modelId="{D55128CD-2FE8-4DC4-B773-75D01A2F7FAD}" type="pres">
      <dgm:prSet presAssocID="{D6C1A020-79FF-47E1-B46F-A14A36CA0B36}" presName="child" presStyleLbl="alignAccFollowNode1" presStyleIdx="1" presStyleCnt="4">
        <dgm:presLayoutVars>
          <dgm:chMax val="0"/>
          <dgm:bulletEnabled val="1"/>
        </dgm:presLayoutVars>
      </dgm:prSet>
      <dgm:spPr/>
      <dgm:t>
        <a:bodyPr/>
        <a:lstStyle/>
        <a:p>
          <a:endParaRPr lang="es-EC"/>
        </a:p>
      </dgm:t>
    </dgm:pt>
    <dgm:pt modelId="{04945543-238A-4321-A93D-5C5ABFD5BBA4}" type="pres">
      <dgm:prSet presAssocID="{7BDDB9D6-5943-48BA-BB7F-E677654C3B3E}" presName="hSp" presStyleCnt="0"/>
      <dgm:spPr/>
    </dgm:pt>
    <dgm:pt modelId="{37E6BFAE-B2CB-442C-A04B-2B93404BF290}" type="pres">
      <dgm:prSet presAssocID="{C4E2425D-A6F3-41DC-97DD-3DE6E0425F8B}" presName="vertFlow" presStyleCnt="0"/>
      <dgm:spPr/>
    </dgm:pt>
    <dgm:pt modelId="{6D3F3CDC-7E8C-4AAB-879A-A8C6FF6F86B2}" type="pres">
      <dgm:prSet presAssocID="{C4E2425D-A6F3-41DC-97DD-3DE6E0425F8B}" presName="header" presStyleLbl="node1" presStyleIdx="1" presStyleCnt="2"/>
      <dgm:spPr/>
      <dgm:t>
        <a:bodyPr/>
        <a:lstStyle/>
        <a:p>
          <a:endParaRPr lang="es-EC"/>
        </a:p>
      </dgm:t>
    </dgm:pt>
    <dgm:pt modelId="{91402A45-E949-4295-958C-A5E6C875FB49}" type="pres">
      <dgm:prSet presAssocID="{34FA015A-1133-4053-800E-BA22B6B4244C}" presName="parTrans" presStyleLbl="sibTrans2D1" presStyleIdx="2" presStyleCnt="4"/>
      <dgm:spPr/>
      <dgm:t>
        <a:bodyPr/>
        <a:lstStyle/>
        <a:p>
          <a:endParaRPr lang="es-EC"/>
        </a:p>
      </dgm:t>
    </dgm:pt>
    <dgm:pt modelId="{30A39AFA-C749-43ED-B423-F0A7590E0AAE}" type="pres">
      <dgm:prSet presAssocID="{12699A7C-9066-4AC0-993F-122C406362E6}" presName="child" presStyleLbl="alignAccFollowNode1" presStyleIdx="2" presStyleCnt="4">
        <dgm:presLayoutVars>
          <dgm:chMax val="0"/>
          <dgm:bulletEnabled val="1"/>
        </dgm:presLayoutVars>
      </dgm:prSet>
      <dgm:spPr/>
      <dgm:t>
        <a:bodyPr/>
        <a:lstStyle/>
        <a:p>
          <a:endParaRPr lang="es-EC"/>
        </a:p>
      </dgm:t>
    </dgm:pt>
    <dgm:pt modelId="{1879A3E7-5257-4C7D-8F17-F1FC895AF1A2}" type="pres">
      <dgm:prSet presAssocID="{EA14C0B6-8018-4CDC-8776-E01D507B422B}" presName="sibTrans" presStyleLbl="sibTrans2D1" presStyleIdx="3" presStyleCnt="4"/>
      <dgm:spPr/>
      <dgm:t>
        <a:bodyPr/>
        <a:lstStyle/>
        <a:p>
          <a:endParaRPr lang="es-EC"/>
        </a:p>
      </dgm:t>
    </dgm:pt>
    <dgm:pt modelId="{F85DADCA-6345-48BD-9B73-8248AD25C716}" type="pres">
      <dgm:prSet presAssocID="{218D5F76-864B-4AD9-9BF2-5D8F770C485B}" presName="child" presStyleLbl="alignAccFollowNode1" presStyleIdx="3" presStyleCnt="4">
        <dgm:presLayoutVars>
          <dgm:chMax val="0"/>
          <dgm:bulletEnabled val="1"/>
        </dgm:presLayoutVars>
      </dgm:prSet>
      <dgm:spPr/>
      <dgm:t>
        <a:bodyPr/>
        <a:lstStyle/>
        <a:p>
          <a:endParaRPr lang="es-EC"/>
        </a:p>
      </dgm:t>
    </dgm:pt>
  </dgm:ptLst>
  <dgm:cxnLst>
    <dgm:cxn modelId="{4728FA8C-9813-4687-8767-4A188D958243}" srcId="{7BDDB9D6-5943-48BA-BB7F-E677654C3B3E}" destId="{D6C1A020-79FF-47E1-B46F-A14A36CA0B36}" srcOrd="1" destOrd="0" parTransId="{E15CACED-0830-4597-A28F-883C2675E9DE}" sibTransId="{85C40786-0401-4A17-9630-2E2EA3BD3A3F}"/>
    <dgm:cxn modelId="{7C2E1EBC-C423-4B73-9440-BD41F214468F}" type="presOf" srcId="{12699A7C-9066-4AC0-993F-122C406362E6}" destId="{30A39AFA-C749-43ED-B423-F0A7590E0AAE}" srcOrd="0" destOrd="0" presId="urn:microsoft.com/office/officeart/2005/8/layout/lProcess1"/>
    <dgm:cxn modelId="{B2E6A092-A743-4597-B232-4062D86F0B82}" type="presOf" srcId="{F3FDA303-1A36-4924-B48C-3CBBE3D4CBFB}" destId="{99324538-5E6F-4633-A58E-06EF9025EC0A}" srcOrd="0" destOrd="0" presId="urn:microsoft.com/office/officeart/2005/8/layout/lProcess1"/>
    <dgm:cxn modelId="{31B7D916-EEC9-4518-9EFC-778EEB190820}" type="presOf" srcId="{C4E2425D-A6F3-41DC-97DD-3DE6E0425F8B}" destId="{6D3F3CDC-7E8C-4AAB-879A-A8C6FF6F86B2}" srcOrd="0" destOrd="0" presId="urn:microsoft.com/office/officeart/2005/8/layout/lProcess1"/>
    <dgm:cxn modelId="{1C4D6BBC-6C95-4DC9-AE9F-699B7AC0A3A5}" srcId="{C4E2425D-A6F3-41DC-97DD-3DE6E0425F8B}" destId="{218D5F76-864B-4AD9-9BF2-5D8F770C485B}" srcOrd="1" destOrd="0" parTransId="{97160F99-30FA-4923-B7A8-353A5A47A780}" sibTransId="{6F94322A-9A2F-4F45-B012-28E1721CDF22}"/>
    <dgm:cxn modelId="{166FE67A-6DCA-4451-96CD-1C4E406F0B83}" srcId="{B3FD1D87-172E-428C-AE1A-4DDB65C273A5}" destId="{C4E2425D-A6F3-41DC-97DD-3DE6E0425F8B}" srcOrd="1" destOrd="0" parTransId="{93CB2812-31D0-452C-B4D3-364B425018EE}" sibTransId="{F4A2A04D-DE73-4DCA-9073-A326320F6DE6}"/>
    <dgm:cxn modelId="{BFFDF679-97C0-4E07-8676-815114FCC72E}" type="presOf" srcId="{8EAD1B56-7A89-421E-9D41-B0BB712CE7B2}" destId="{A288A70C-BFB4-4B78-A044-AEC8EC64F5E6}" srcOrd="0" destOrd="0" presId="urn:microsoft.com/office/officeart/2005/8/layout/lProcess1"/>
    <dgm:cxn modelId="{6C0FA754-C126-472E-97F8-A6C8BB04DBFB}" type="presOf" srcId="{7BDDB9D6-5943-48BA-BB7F-E677654C3B3E}" destId="{CA2912A0-9901-473B-8976-1B8D4F4CC2EA}" srcOrd="0" destOrd="0" presId="urn:microsoft.com/office/officeart/2005/8/layout/lProcess1"/>
    <dgm:cxn modelId="{A09865FC-3C89-485E-8ABF-EF94D961BBA7}" type="presOf" srcId="{C90DABCF-F820-4DFB-BBC6-7066984EA114}" destId="{4729AF9C-FE50-4BFE-AB12-DEDC1CE0E894}" srcOrd="0" destOrd="0" presId="urn:microsoft.com/office/officeart/2005/8/layout/lProcess1"/>
    <dgm:cxn modelId="{2DAD1E10-D02D-4614-B209-2F55FEFB04B0}" type="presOf" srcId="{218D5F76-864B-4AD9-9BF2-5D8F770C485B}" destId="{F85DADCA-6345-48BD-9B73-8248AD25C716}" srcOrd="0" destOrd="0" presId="urn:microsoft.com/office/officeart/2005/8/layout/lProcess1"/>
    <dgm:cxn modelId="{89739F55-D7B2-4917-9801-A32AC27A895C}" type="presOf" srcId="{D6C1A020-79FF-47E1-B46F-A14A36CA0B36}" destId="{D55128CD-2FE8-4DC4-B773-75D01A2F7FAD}" srcOrd="0" destOrd="0" presId="urn:microsoft.com/office/officeart/2005/8/layout/lProcess1"/>
    <dgm:cxn modelId="{6DBB0805-4145-458E-B530-9AD001C90DFC}" type="presOf" srcId="{B3FD1D87-172E-428C-AE1A-4DDB65C273A5}" destId="{50553D68-7A94-4AFC-8838-59D5B8992699}" srcOrd="0" destOrd="0" presId="urn:microsoft.com/office/officeart/2005/8/layout/lProcess1"/>
    <dgm:cxn modelId="{7E8B3276-8A58-4235-AF42-7D9E42AB8AC8}" type="presOf" srcId="{34FA015A-1133-4053-800E-BA22B6B4244C}" destId="{91402A45-E949-4295-958C-A5E6C875FB49}" srcOrd="0" destOrd="0" presId="urn:microsoft.com/office/officeart/2005/8/layout/lProcess1"/>
    <dgm:cxn modelId="{2D70A9CB-727F-4EF9-8846-4DDFEF7EC64F}" srcId="{C4E2425D-A6F3-41DC-97DD-3DE6E0425F8B}" destId="{12699A7C-9066-4AC0-993F-122C406362E6}" srcOrd="0" destOrd="0" parTransId="{34FA015A-1133-4053-800E-BA22B6B4244C}" sibTransId="{EA14C0B6-8018-4CDC-8776-E01D507B422B}"/>
    <dgm:cxn modelId="{BE9C770D-9DD3-4842-89C7-6FC3122D4578}" srcId="{B3FD1D87-172E-428C-AE1A-4DDB65C273A5}" destId="{7BDDB9D6-5943-48BA-BB7F-E677654C3B3E}" srcOrd="0" destOrd="0" parTransId="{AB0233BB-37D7-4AEB-BA38-3F6A78045217}" sibTransId="{26C0DF7E-A230-4EFF-ADD3-626241F4A6C0}"/>
    <dgm:cxn modelId="{0C34265A-C640-4E44-A1A7-855ED59C9480}" srcId="{7BDDB9D6-5943-48BA-BB7F-E677654C3B3E}" destId="{C90DABCF-F820-4DFB-BBC6-7066984EA114}" srcOrd="0" destOrd="0" parTransId="{F3FDA303-1A36-4924-B48C-3CBBE3D4CBFB}" sibTransId="{8EAD1B56-7A89-421E-9D41-B0BB712CE7B2}"/>
    <dgm:cxn modelId="{D3CC5B3F-C765-4D89-B045-1D0463CEAD7B}" type="presOf" srcId="{EA14C0B6-8018-4CDC-8776-E01D507B422B}" destId="{1879A3E7-5257-4C7D-8F17-F1FC895AF1A2}" srcOrd="0" destOrd="0" presId="urn:microsoft.com/office/officeart/2005/8/layout/lProcess1"/>
    <dgm:cxn modelId="{3C4E9C35-4BBF-4204-93EC-E74C46CD2C26}" type="presParOf" srcId="{50553D68-7A94-4AFC-8838-59D5B8992699}" destId="{63991C56-265E-4AB9-9D05-BC835F885753}" srcOrd="0" destOrd="0" presId="urn:microsoft.com/office/officeart/2005/8/layout/lProcess1"/>
    <dgm:cxn modelId="{ABD2E3CF-A509-491A-9130-B0EA160FD9AE}" type="presParOf" srcId="{63991C56-265E-4AB9-9D05-BC835F885753}" destId="{CA2912A0-9901-473B-8976-1B8D4F4CC2EA}" srcOrd="0" destOrd="0" presId="urn:microsoft.com/office/officeart/2005/8/layout/lProcess1"/>
    <dgm:cxn modelId="{1EF4CD50-AAB8-49D6-85F1-4E69EF6B75F4}" type="presParOf" srcId="{63991C56-265E-4AB9-9D05-BC835F885753}" destId="{99324538-5E6F-4633-A58E-06EF9025EC0A}" srcOrd="1" destOrd="0" presId="urn:microsoft.com/office/officeart/2005/8/layout/lProcess1"/>
    <dgm:cxn modelId="{6F9094A5-80D9-4F6A-8340-61206E166D62}" type="presParOf" srcId="{63991C56-265E-4AB9-9D05-BC835F885753}" destId="{4729AF9C-FE50-4BFE-AB12-DEDC1CE0E894}" srcOrd="2" destOrd="0" presId="urn:microsoft.com/office/officeart/2005/8/layout/lProcess1"/>
    <dgm:cxn modelId="{4E61F36D-F00E-426E-B901-84D3840A8431}" type="presParOf" srcId="{63991C56-265E-4AB9-9D05-BC835F885753}" destId="{A288A70C-BFB4-4B78-A044-AEC8EC64F5E6}" srcOrd="3" destOrd="0" presId="urn:microsoft.com/office/officeart/2005/8/layout/lProcess1"/>
    <dgm:cxn modelId="{EA4B5409-D344-47DA-9C1C-C0F0970E61FD}" type="presParOf" srcId="{63991C56-265E-4AB9-9D05-BC835F885753}" destId="{D55128CD-2FE8-4DC4-B773-75D01A2F7FAD}" srcOrd="4" destOrd="0" presId="urn:microsoft.com/office/officeart/2005/8/layout/lProcess1"/>
    <dgm:cxn modelId="{D5522F34-5C08-4D66-BF88-7686EFC834D5}" type="presParOf" srcId="{50553D68-7A94-4AFC-8838-59D5B8992699}" destId="{04945543-238A-4321-A93D-5C5ABFD5BBA4}" srcOrd="1" destOrd="0" presId="urn:microsoft.com/office/officeart/2005/8/layout/lProcess1"/>
    <dgm:cxn modelId="{5CF9DAE6-95D6-483B-B221-DD2AE2B085D9}" type="presParOf" srcId="{50553D68-7A94-4AFC-8838-59D5B8992699}" destId="{37E6BFAE-B2CB-442C-A04B-2B93404BF290}" srcOrd="2" destOrd="0" presId="urn:microsoft.com/office/officeart/2005/8/layout/lProcess1"/>
    <dgm:cxn modelId="{E3B9DFE3-9F67-4994-9D8A-2D0BEBAE34C8}" type="presParOf" srcId="{37E6BFAE-B2CB-442C-A04B-2B93404BF290}" destId="{6D3F3CDC-7E8C-4AAB-879A-A8C6FF6F86B2}" srcOrd="0" destOrd="0" presId="urn:microsoft.com/office/officeart/2005/8/layout/lProcess1"/>
    <dgm:cxn modelId="{B4611C55-40C0-4C2F-ADEE-A43F9BEB259F}" type="presParOf" srcId="{37E6BFAE-B2CB-442C-A04B-2B93404BF290}" destId="{91402A45-E949-4295-958C-A5E6C875FB49}" srcOrd="1" destOrd="0" presId="urn:microsoft.com/office/officeart/2005/8/layout/lProcess1"/>
    <dgm:cxn modelId="{10951D09-DD34-4C11-8FE4-A6A08FB24901}" type="presParOf" srcId="{37E6BFAE-B2CB-442C-A04B-2B93404BF290}" destId="{30A39AFA-C749-43ED-B423-F0A7590E0AAE}" srcOrd="2" destOrd="0" presId="urn:microsoft.com/office/officeart/2005/8/layout/lProcess1"/>
    <dgm:cxn modelId="{B0539530-C6CE-4A2F-A692-5AC9F9BFB4F4}" type="presParOf" srcId="{37E6BFAE-B2CB-442C-A04B-2B93404BF290}" destId="{1879A3E7-5257-4C7D-8F17-F1FC895AF1A2}" srcOrd="3" destOrd="0" presId="urn:microsoft.com/office/officeart/2005/8/layout/lProcess1"/>
    <dgm:cxn modelId="{79A6DE10-3C52-4210-B4A9-0F9BEF801F3D}" type="presParOf" srcId="{37E6BFAE-B2CB-442C-A04B-2B93404BF290}" destId="{F85DADCA-6345-48BD-9B73-8248AD25C716}"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FD1D87-172E-428C-AE1A-4DDB65C273A5}"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7BDDB9D6-5943-48BA-BB7F-E677654C3B3E}">
      <dgm:prSet phldrT="[Text]" phldr="0"/>
      <dgm:spPr/>
      <dgm:t>
        <a:bodyPr/>
        <a:lstStyle/>
        <a:p>
          <a:r>
            <a:rPr lang="en-US" err="1">
              <a:latin typeface="Calibri Light" panose="020F0302020204030204"/>
            </a:rPr>
            <a:t>Conclusión</a:t>
          </a:r>
          <a:endParaRPr lang="en-US"/>
        </a:p>
      </dgm:t>
    </dgm:pt>
    <dgm:pt modelId="{AB0233BB-37D7-4AEB-BA38-3F6A78045217}" type="parTrans" cxnId="{BE9C770D-9DD3-4842-89C7-6FC3122D4578}">
      <dgm:prSet/>
      <dgm:spPr/>
      <dgm:t>
        <a:bodyPr/>
        <a:lstStyle/>
        <a:p>
          <a:endParaRPr lang="en-US"/>
        </a:p>
      </dgm:t>
    </dgm:pt>
    <dgm:pt modelId="{26C0DF7E-A230-4EFF-ADD3-626241F4A6C0}" type="sibTrans" cxnId="{BE9C770D-9DD3-4842-89C7-6FC3122D4578}">
      <dgm:prSet/>
      <dgm:spPr/>
      <dgm:t>
        <a:bodyPr/>
        <a:lstStyle/>
        <a:p>
          <a:endParaRPr lang="en-US"/>
        </a:p>
      </dgm:t>
    </dgm:pt>
    <dgm:pt modelId="{D6C1A020-79FF-47E1-B46F-A14A36CA0B36}">
      <dgm:prSet phldrT="[Text]" phldr="0"/>
      <dgm:spPr/>
      <dgm:t>
        <a:bodyPr/>
        <a:lstStyle/>
        <a:p>
          <a:pPr rtl="0"/>
          <a:r>
            <a:rPr lang="es"/>
            <a:t>El departamento de auditoría interna necesita actualizarse en temas relacionados a las metodologías de fraudes</a:t>
          </a:r>
          <a:endParaRPr lang="en-US"/>
        </a:p>
      </dgm:t>
    </dgm:pt>
    <dgm:pt modelId="{E15CACED-0830-4597-A28F-883C2675E9DE}" type="parTrans" cxnId="{4728FA8C-9813-4687-8767-4A188D958243}">
      <dgm:prSet/>
      <dgm:spPr/>
      <dgm:t>
        <a:bodyPr/>
        <a:lstStyle/>
        <a:p>
          <a:endParaRPr lang="en-US"/>
        </a:p>
      </dgm:t>
    </dgm:pt>
    <dgm:pt modelId="{85C40786-0401-4A17-9630-2E2EA3BD3A3F}" type="sibTrans" cxnId="{4728FA8C-9813-4687-8767-4A188D958243}">
      <dgm:prSet/>
      <dgm:spPr/>
      <dgm:t>
        <a:bodyPr/>
        <a:lstStyle/>
        <a:p>
          <a:endParaRPr lang="en-US"/>
        </a:p>
      </dgm:t>
    </dgm:pt>
    <dgm:pt modelId="{C4E2425D-A6F3-41DC-97DD-3DE6E0425F8B}">
      <dgm:prSet phldrT="[Text]" phldr="0"/>
      <dgm:spPr/>
      <dgm:t>
        <a:bodyPr/>
        <a:lstStyle/>
        <a:p>
          <a:r>
            <a:rPr lang="en-US" err="1">
              <a:latin typeface="Calibri Light" panose="020F0302020204030204"/>
            </a:rPr>
            <a:t>Recomendación</a:t>
          </a:r>
          <a:endParaRPr lang="en-US"/>
        </a:p>
      </dgm:t>
    </dgm:pt>
    <dgm:pt modelId="{93CB2812-31D0-452C-B4D3-364B425018EE}" type="parTrans" cxnId="{166FE67A-6DCA-4451-96CD-1C4E406F0B83}">
      <dgm:prSet/>
      <dgm:spPr/>
      <dgm:t>
        <a:bodyPr/>
        <a:lstStyle/>
        <a:p>
          <a:endParaRPr lang="en-US"/>
        </a:p>
      </dgm:t>
    </dgm:pt>
    <dgm:pt modelId="{F4A2A04D-DE73-4DCA-9073-A326320F6DE6}" type="sibTrans" cxnId="{166FE67A-6DCA-4451-96CD-1C4E406F0B83}">
      <dgm:prSet/>
      <dgm:spPr/>
      <dgm:t>
        <a:bodyPr/>
        <a:lstStyle/>
        <a:p>
          <a:endParaRPr lang="en-US"/>
        </a:p>
      </dgm:t>
    </dgm:pt>
    <dgm:pt modelId="{12699A7C-9066-4AC0-993F-122C406362E6}">
      <dgm:prSet phldrT="[Text]" phldr="0"/>
      <dgm:spPr/>
      <dgm:t>
        <a:bodyPr/>
        <a:lstStyle/>
        <a:p>
          <a:pPr rtl="0"/>
          <a:r>
            <a:rPr lang="en-US">
              <a:latin typeface="Calibri Light" panose="020F0302020204030204"/>
            </a:rPr>
            <a:t>Al </a:t>
          </a:r>
          <a:r>
            <a:rPr lang="en-US" err="1">
              <a:latin typeface="Calibri Light" panose="020F0302020204030204"/>
            </a:rPr>
            <a:t>Gerente</a:t>
          </a:r>
          <a:r>
            <a:rPr lang="en-US">
              <a:latin typeface="Calibri Light" panose="020F0302020204030204"/>
            </a:rPr>
            <a:t> : </a:t>
          </a:r>
          <a:r>
            <a:rPr lang="es"/>
            <a:t>Disponer a Recursos Humanos que, en el plan de capacitación, se considere los requerimientos de formación del personal de auditoría interna en temas relacionados a la metodología del fraude</a:t>
          </a:r>
          <a:r>
            <a:rPr lang="es">
              <a:latin typeface="Calibri Light" panose="020F0302020204030204"/>
            </a:rPr>
            <a:t> </a:t>
          </a:r>
          <a:endParaRPr lang="es"/>
        </a:p>
      </dgm:t>
    </dgm:pt>
    <dgm:pt modelId="{34FA015A-1133-4053-800E-BA22B6B4244C}" type="parTrans" cxnId="{2D70A9CB-727F-4EF9-8846-4DDFEF7EC64F}">
      <dgm:prSet/>
      <dgm:spPr/>
      <dgm:t>
        <a:bodyPr/>
        <a:lstStyle/>
        <a:p>
          <a:endParaRPr lang="en-US"/>
        </a:p>
      </dgm:t>
    </dgm:pt>
    <dgm:pt modelId="{EA14C0B6-8018-4CDC-8776-E01D507B422B}" type="sibTrans" cxnId="{2D70A9CB-727F-4EF9-8846-4DDFEF7EC64F}">
      <dgm:prSet/>
      <dgm:spPr/>
      <dgm:t>
        <a:bodyPr/>
        <a:lstStyle/>
        <a:p>
          <a:endParaRPr lang="en-US"/>
        </a:p>
      </dgm:t>
    </dgm:pt>
    <dgm:pt modelId="{50553D68-7A94-4AFC-8838-59D5B8992699}" type="pres">
      <dgm:prSet presAssocID="{B3FD1D87-172E-428C-AE1A-4DDB65C273A5}" presName="Name0" presStyleCnt="0">
        <dgm:presLayoutVars>
          <dgm:dir/>
          <dgm:animLvl val="lvl"/>
          <dgm:resizeHandles val="exact"/>
        </dgm:presLayoutVars>
      </dgm:prSet>
      <dgm:spPr/>
      <dgm:t>
        <a:bodyPr/>
        <a:lstStyle/>
        <a:p>
          <a:endParaRPr lang="es-EC"/>
        </a:p>
      </dgm:t>
    </dgm:pt>
    <dgm:pt modelId="{63991C56-265E-4AB9-9D05-BC835F885753}" type="pres">
      <dgm:prSet presAssocID="{7BDDB9D6-5943-48BA-BB7F-E677654C3B3E}" presName="vertFlow" presStyleCnt="0"/>
      <dgm:spPr/>
    </dgm:pt>
    <dgm:pt modelId="{CA2912A0-9901-473B-8976-1B8D4F4CC2EA}" type="pres">
      <dgm:prSet presAssocID="{7BDDB9D6-5943-48BA-BB7F-E677654C3B3E}" presName="header" presStyleLbl="node1" presStyleIdx="0" presStyleCnt="2"/>
      <dgm:spPr/>
      <dgm:t>
        <a:bodyPr/>
        <a:lstStyle/>
        <a:p>
          <a:endParaRPr lang="es-EC"/>
        </a:p>
      </dgm:t>
    </dgm:pt>
    <dgm:pt modelId="{8163CBFD-C72B-4293-BA81-FE34BC461902}" type="pres">
      <dgm:prSet presAssocID="{E15CACED-0830-4597-A28F-883C2675E9DE}" presName="parTrans" presStyleLbl="sibTrans2D1" presStyleIdx="0" presStyleCnt="2"/>
      <dgm:spPr/>
      <dgm:t>
        <a:bodyPr/>
        <a:lstStyle/>
        <a:p>
          <a:endParaRPr lang="es-EC"/>
        </a:p>
      </dgm:t>
    </dgm:pt>
    <dgm:pt modelId="{D55128CD-2FE8-4DC4-B773-75D01A2F7FAD}" type="pres">
      <dgm:prSet presAssocID="{D6C1A020-79FF-47E1-B46F-A14A36CA0B36}" presName="child" presStyleLbl="alignAccFollowNode1" presStyleIdx="0" presStyleCnt="2">
        <dgm:presLayoutVars>
          <dgm:chMax val="0"/>
          <dgm:bulletEnabled val="1"/>
        </dgm:presLayoutVars>
      </dgm:prSet>
      <dgm:spPr/>
      <dgm:t>
        <a:bodyPr/>
        <a:lstStyle/>
        <a:p>
          <a:endParaRPr lang="es-EC"/>
        </a:p>
      </dgm:t>
    </dgm:pt>
    <dgm:pt modelId="{04945543-238A-4321-A93D-5C5ABFD5BBA4}" type="pres">
      <dgm:prSet presAssocID="{7BDDB9D6-5943-48BA-BB7F-E677654C3B3E}" presName="hSp" presStyleCnt="0"/>
      <dgm:spPr/>
    </dgm:pt>
    <dgm:pt modelId="{37E6BFAE-B2CB-442C-A04B-2B93404BF290}" type="pres">
      <dgm:prSet presAssocID="{C4E2425D-A6F3-41DC-97DD-3DE6E0425F8B}" presName="vertFlow" presStyleCnt="0"/>
      <dgm:spPr/>
    </dgm:pt>
    <dgm:pt modelId="{6D3F3CDC-7E8C-4AAB-879A-A8C6FF6F86B2}" type="pres">
      <dgm:prSet presAssocID="{C4E2425D-A6F3-41DC-97DD-3DE6E0425F8B}" presName="header" presStyleLbl="node1" presStyleIdx="1" presStyleCnt="2"/>
      <dgm:spPr/>
      <dgm:t>
        <a:bodyPr/>
        <a:lstStyle/>
        <a:p>
          <a:endParaRPr lang="es-EC"/>
        </a:p>
      </dgm:t>
    </dgm:pt>
    <dgm:pt modelId="{91402A45-E949-4295-958C-A5E6C875FB49}" type="pres">
      <dgm:prSet presAssocID="{34FA015A-1133-4053-800E-BA22B6B4244C}" presName="parTrans" presStyleLbl="sibTrans2D1" presStyleIdx="1" presStyleCnt="2"/>
      <dgm:spPr/>
      <dgm:t>
        <a:bodyPr/>
        <a:lstStyle/>
        <a:p>
          <a:endParaRPr lang="es-EC"/>
        </a:p>
      </dgm:t>
    </dgm:pt>
    <dgm:pt modelId="{30A39AFA-C749-43ED-B423-F0A7590E0AAE}" type="pres">
      <dgm:prSet presAssocID="{12699A7C-9066-4AC0-993F-122C406362E6}" presName="child" presStyleLbl="alignAccFollowNode1" presStyleIdx="1" presStyleCnt="2">
        <dgm:presLayoutVars>
          <dgm:chMax val="0"/>
          <dgm:bulletEnabled val="1"/>
        </dgm:presLayoutVars>
      </dgm:prSet>
      <dgm:spPr/>
      <dgm:t>
        <a:bodyPr/>
        <a:lstStyle/>
        <a:p>
          <a:endParaRPr lang="es-EC"/>
        </a:p>
      </dgm:t>
    </dgm:pt>
  </dgm:ptLst>
  <dgm:cxnLst>
    <dgm:cxn modelId="{4728FA8C-9813-4687-8767-4A188D958243}" srcId="{7BDDB9D6-5943-48BA-BB7F-E677654C3B3E}" destId="{D6C1A020-79FF-47E1-B46F-A14A36CA0B36}" srcOrd="0" destOrd="0" parTransId="{E15CACED-0830-4597-A28F-883C2675E9DE}" sibTransId="{85C40786-0401-4A17-9630-2E2EA3BD3A3F}"/>
    <dgm:cxn modelId="{166FE67A-6DCA-4451-96CD-1C4E406F0B83}" srcId="{B3FD1D87-172E-428C-AE1A-4DDB65C273A5}" destId="{C4E2425D-A6F3-41DC-97DD-3DE6E0425F8B}" srcOrd="1" destOrd="0" parTransId="{93CB2812-31D0-452C-B4D3-364B425018EE}" sibTransId="{F4A2A04D-DE73-4DCA-9073-A326320F6DE6}"/>
    <dgm:cxn modelId="{10A0DF53-DC35-4E5E-9100-8FDA8C6450C9}" type="presOf" srcId="{C4E2425D-A6F3-41DC-97DD-3DE6E0425F8B}" destId="{6D3F3CDC-7E8C-4AAB-879A-A8C6FF6F86B2}" srcOrd="0" destOrd="0" presId="urn:microsoft.com/office/officeart/2005/8/layout/lProcess1"/>
    <dgm:cxn modelId="{C4959481-2D09-4263-9799-8A3F29677D1E}" type="presOf" srcId="{D6C1A020-79FF-47E1-B46F-A14A36CA0B36}" destId="{D55128CD-2FE8-4DC4-B773-75D01A2F7FAD}" srcOrd="0" destOrd="0" presId="urn:microsoft.com/office/officeart/2005/8/layout/lProcess1"/>
    <dgm:cxn modelId="{3778DCFB-B976-4423-8BAB-2019B8B04CD2}" type="presOf" srcId="{E15CACED-0830-4597-A28F-883C2675E9DE}" destId="{8163CBFD-C72B-4293-BA81-FE34BC461902}" srcOrd="0" destOrd="0" presId="urn:microsoft.com/office/officeart/2005/8/layout/lProcess1"/>
    <dgm:cxn modelId="{7F5E7CBA-7311-4886-8146-A43613231629}" type="presOf" srcId="{34FA015A-1133-4053-800E-BA22B6B4244C}" destId="{91402A45-E949-4295-958C-A5E6C875FB49}" srcOrd="0" destOrd="0" presId="urn:microsoft.com/office/officeart/2005/8/layout/lProcess1"/>
    <dgm:cxn modelId="{49639151-A952-4FF1-AE11-3A07AFF08A68}" type="presOf" srcId="{12699A7C-9066-4AC0-993F-122C406362E6}" destId="{30A39AFA-C749-43ED-B423-F0A7590E0AAE}" srcOrd="0" destOrd="0" presId="urn:microsoft.com/office/officeart/2005/8/layout/lProcess1"/>
    <dgm:cxn modelId="{6AE3CA4F-4138-4352-87F4-28601FDD5DA2}" type="presOf" srcId="{7BDDB9D6-5943-48BA-BB7F-E677654C3B3E}" destId="{CA2912A0-9901-473B-8976-1B8D4F4CC2EA}" srcOrd="0" destOrd="0" presId="urn:microsoft.com/office/officeart/2005/8/layout/lProcess1"/>
    <dgm:cxn modelId="{6DBB0805-4145-458E-B530-9AD001C90DFC}" type="presOf" srcId="{B3FD1D87-172E-428C-AE1A-4DDB65C273A5}" destId="{50553D68-7A94-4AFC-8838-59D5B8992699}" srcOrd="0" destOrd="0" presId="urn:microsoft.com/office/officeart/2005/8/layout/lProcess1"/>
    <dgm:cxn modelId="{2D70A9CB-727F-4EF9-8846-4DDFEF7EC64F}" srcId="{C4E2425D-A6F3-41DC-97DD-3DE6E0425F8B}" destId="{12699A7C-9066-4AC0-993F-122C406362E6}" srcOrd="0" destOrd="0" parTransId="{34FA015A-1133-4053-800E-BA22B6B4244C}" sibTransId="{EA14C0B6-8018-4CDC-8776-E01D507B422B}"/>
    <dgm:cxn modelId="{BE9C770D-9DD3-4842-89C7-6FC3122D4578}" srcId="{B3FD1D87-172E-428C-AE1A-4DDB65C273A5}" destId="{7BDDB9D6-5943-48BA-BB7F-E677654C3B3E}" srcOrd="0" destOrd="0" parTransId="{AB0233BB-37D7-4AEB-BA38-3F6A78045217}" sibTransId="{26C0DF7E-A230-4EFF-ADD3-626241F4A6C0}"/>
    <dgm:cxn modelId="{EC71B635-087A-47A1-9F8C-1E34DD010743}" type="presParOf" srcId="{50553D68-7A94-4AFC-8838-59D5B8992699}" destId="{63991C56-265E-4AB9-9D05-BC835F885753}" srcOrd="0" destOrd="0" presId="urn:microsoft.com/office/officeart/2005/8/layout/lProcess1"/>
    <dgm:cxn modelId="{3ABDC8E0-CBF8-4EB9-90DB-2FC79114D8CA}" type="presParOf" srcId="{63991C56-265E-4AB9-9D05-BC835F885753}" destId="{CA2912A0-9901-473B-8976-1B8D4F4CC2EA}" srcOrd="0" destOrd="0" presId="urn:microsoft.com/office/officeart/2005/8/layout/lProcess1"/>
    <dgm:cxn modelId="{4DCC8408-4C5B-4D38-B1B4-8E220E552160}" type="presParOf" srcId="{63991C56-265E-4AB9-9D05-BC835F885753}" destId="{8163CBFD-C72B-4293-BA81-FE34BC461902}" srcOrd="1" destOrd="0" presId="urn:microsoft.com/office/officeart/2005/8/layout/lProcess1"/>
    <dgm:cxn modelId="{116CBA0F-FBEE-4F7C-A41F-C3A2C228AE04}" type="presParOf" srcId="{63991C56-265E-4AB9-9D05-BC835F885753}" destId="{D55128CD-2FE8-4DC4-B773-75D01A2F7FAD}" srcOrd="2" destOrd="0" presId="urn:microsoft.com/office/officeart/2005/8/layout/lProcess1"/>
    <dgm:cxn modelId="{47303AA5-FB64-4FB1-B25F-5ED22DF7E11E}" type="presParOf" srcId="{50553D68-7A94-4AFC-8838-59D5B8992699}" destId="{04945543-238A-4321-A93D-5C5ABFD5BBA4}" srcOrd="1" destOrd="0" presId="urn:microsoft.com/office/officeart/2005/8/layout/lProcess1"/>
    <dgm:cxn modelId="{90C53F0F-FA04-4FCD-AEE0-4F987321F694}" type="presParOf" srcId="{50553D68-7A94-4AFC-8838-59D5B8992699}" destId="{37E6BFAE-B2CB-442C-A04B-2B93404BF290}" srcOrd="2" destOrd="0" presId="urn:microsoft.com/office/officeart/2005/8/layout/lProcess1"/>
    <dgm:cxn modelId="{72A8A528-56E5-47CC-8FD9-9BC3CC5D866D}" type="presParOf" srcId="{37E6BFAE-B2CB-442C-A04B-2B93404BF290}" destId="{6D3F3CDC-7E8C-4AAB-879A-A8C6FF6F86B2}" srcOrd="0" destOrd="0" presId="urn:microsoft.com/office/officeart/2005/8/layout/lProcess1"/>
    <dgm:cxn modelId="{101403FC-8F87-4DA3-8EC9-6F21EECBF491}" type="presParOf" srcId="{37E6BFAE-B2CB-442C-A04B-2B93404BF290}" destId="{91402A45-E949-4295-958C-A5E6C875FB49}" srcOrd="1" destOrd="0" presId="urn:microsoft.com/office/officeart/2005/8/layout/lProcess1"/>
    <dgm:cxn modelId="{6C204261-9B16-4C8D-9E59-0E4D7B266294}" type="presParOf" srcId="{37E6BFAE-B2CB-442C-A04B-2B93404BF290}" destId="{30A39AFA-C749-43ED-B423-F0A7590E0AAE}"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3ABEB-BA1A-45F7-AB57-87039DEA8541}" type="doc">
      <dgm:prSet loTypeId="urn:microsoft.com/office/officeart/2005/8/layout/cycle2" loCatId="cycle" qsTypeId="urn:microsoft.com/office/officeart/2005/8/quickstyle/simple1" qsCatId="simple" csTypeId="urn:microsoft.com/office/officeart/2005/8/colors/accent2_3" csCatId="accent2" phldr="1"/>
      <dgm:spPr/>
      <dgm:t>
        <a:bodyPr/>
        <a:lstStyle/>
        <a:p>
          <a:endParaRPr lang="en-US"/>
        </a:p>
      </dgm:t>
    </dgm:pt>
    <dgm:pt modelId="{23C24737-36F2-463F-A2FB-CFF22A835A2A}">
      <dgm:prSet phldrT="[Text]" phldr="0"/>
      <dgm:spPr/>
      <dgm:t>
        <a:bodyPr/>
        <a:lstStyle/>
        <a:p>
          <a:pPr rtl="0"/>
          <a:r>
            <a:rPr lang="es-EC" noProof="0" dirty="0">
              <a:solidFill>
                <a:schemeClr val="tx1"/>
              </a:solidFill>
              <a:latin typeface="Calibri Light" panose="020F0302020204030204"/>
            </a:rPr>
            <a:t>Otorgamiento de préstamos a persona no calificada</a:t>
          </a:r>
          <a:endParaRPr lang="es-EC" noProof="0" dirty="0">
            <a:solidFill>
              <a:schemeClr val="tx1"/>
            </a:solidFill>
          </a:endParaRPr>
        </a:p>
      </dgm:t>
    </dgm:pt>
    <dgm:pt modelId="{24FA8CC8-A121-4CD9-9E1B-9938DF841AAE}" type="parTrans" cxnId="{41D55859-A956-402C-A94F-5B0DF85EE7B0}">
      <dgm:prSet/>
      <dgm:spPr/>
      <dgm:t>
        <a:bodyPr/>
        <a:lstStyle/>
        <a:p>
          <a:endParaRPr lang="en-US"/>
        </a:p>
      </dgm:t>
    </dgm:pt>
    <dgm:pt modelId="{C078005C-B7F8-457F-83EF-0D5D52CADD56}" type="sibTrans" cxnId="{41D55859-A956-402C-A94F-5B0DF85EE7B0}">
      <dgm:prSet/>
      <dgm:spPr/>
      <dgm:t>
        <a:bodyPr/>
        <a:lstStyle/>
        <a:p>
          <a:endParaRPr lang="en-US"/>
        </a:p>
      </dgm:t>
    </dgm:pt>
    <dgm:pt modelId="{FECA6A96-C591-4CB2-891F-89584CD8D8F3}">
      <dgm:prSet phldrT="[Text]" phldr="0"/>
      <dgm:spPr/>
      <dgm:t>
        <a:bodyPr/>
        <a:lstStyle/>
        <a:p>
          <a:pPr rtl="0"/>
          <a:r>
            <a:rPr lang="es-EC" noProof="0" dirty="0">
              <a:solidFill>
                <a:schemeClr val="tx1"/>
              </a:solidFill>
              <a:latin typeface="Calibri Light" panose="020F0302020204030204"/>
            </a:rPr>
            <a:t>Pre cancelación de depósito a plazo fijo</a:t>
          </a:r>
          <a:endParaRPr lang="es-EC" noProof="0" dirty="0">
            <a:solidFill>
              <a:schemeClr val="tx1"/>
            </a:solidFill>
          </a:endParaRPr>
        </a:p>
      </dgm:t>
    </dgm:pt>
    <dgm:pt modelId="{3A9020AD-9C8D-458B-B873-C06B33A76C5F}" type="parTrans" cxnId="{A225790F-1640-4EE5-BE7E-BEE46E8487CB}">
      <dgm:prSet/>
      <dgm:spPr/>
      <dgm:t>
        <a:bodyPr/>
        <a:lstStyle/>
        <a:p>
          <a:endParaRPr lang="en-US"/>
        </a:p>
      </dgm:t>
    </dgm:pt>
    <dgm:pt modelId="{38F779E9-E379-4C2D-A095-1AEE7B8CB394}" type="sibTrans" cxnId="{A225790F-1640-4EE5-BE7E-BEE46E8487CB}">
      <dgm:prSet/>
      <dgm:spPr/>
      <dgm:t>
        <a:bodyPr/>
        <a:lstStyle/>
        <a:p>
          <a:endParaRPr lang="en-US"/>
        </a:p>
      </dgm:t>
    </dgm:pt>
    <dgm:pt modelId="{CBA469BE-2E9F-4C41-987B-B1E04F183B96}">
      <dgm:prSet phldrT="[Text]" phldr="0"/>
      <dgm:spPr/>
      <dgm:t>
        <a:bodyPr/>
        <a:lstStyle/>
        <a:p>
          <a:pPr rtl="0"/>
          <a:r>
            <a:rPr lang="en-US">
              <a:solidFill>
                <a:schemeClr val="tx1"/>
              </a:solidFill>
              <a:latin typeface="Calibri Light" panose="020F0302020204030204"/>
            </a:rPr>
            <a:t>Lavado de activos </a:t>
          </a:r>
          <a:endParaRPr lang="en-US">
            <a:solidFill>
              <a:schemeClr val="tx1"/>
            </a:solidFill>
          </a:endParaRPr>
        </a:p>
      </dgm:t>
    </dgm:pt>
    <dgm:pt modelId="{5A092BA2-A0A9-4E8A-803F-7BB4A2B9790B}" type="parTrans" cxnId="{2D7A93BB-6046-4F7B-9D07-1AA78A9C0035}">
      <dgm:prSet/>
      <dgm:spPr/>
      <dgm:t>
        <a:bodyPr/>
        <a:lstStyle/>
        <a:p>
          <a:endParaRPr lang="en-US"/>
        </a:p>
      </dgm:t>
    </dgm:pt>
    <dgm:pt modelId="{F5ED7607-1591-40F6-9FD8-C19A362C0693}" type="sibTrans" cxnId="{2D7A93BB-6046-4F7B-9D07-1AA78A9C0035}">
      <dgm:prSet/>
      <dgm:spPr/>
      <dgm:t>
        <a:bodyPr/>
        <a:lstStyle/>
        <a:p>
          <a:endParaRPr lang="en-US"/>
        </a:p>
      </dgm:t>
    </dgm:pt>
    <dgm:pt modelId="{364702A2-0C2C-43C6-9DC3-1A9930A281F4}">
      <dgm:prSet phldrT="[Text]" phldr="0"/>
      <dgm:spPr/>
      <dgm:t>
        <a:bodyPr/>
        <a:lstStyle/>
        <a:p>
          <a:pPr rtl="0"/>
          <a:r>
            <a:rPr lang="es-EC" noProof="0" dirty="0">
              <a:solidFill>
                <a:schemeClr val="tx1"/>
              </a:solidFill>
              <a:latin typeface="Calibri Light" panose="020F0302020204030204"/>
            </a:rPr>
            <a:t>Desviación de fondos a cuentas personales</a:t>
          </a:r>
          <a:endParaRPr lang="es-EC" noProof="0" dirty="0">
            <a:solidFill>
              <a:schemeClr val="tx1"/>
            </a:solidFill>
          </a:endParaRPr>
        </a:p>
      </dgm:t>
    </dgm:pt>
    <dgm:pt modelId="{F8077A92-CDB2-41C2-B4E9-0B053E8ED45C}" type="parTrans" cxnId="{2D2F65A5-ECFB-4181-BDCD-4C79F2007A45}">
      <dgm:prSet/>
      <dgm:spPr/>
      <dgm:t>
        <a:bodyPr/>
        <a:lstStyle/>
        <a:p>
          <a:endParaRPr lang="en-US"/>
        </a:p>
      </dgm:t>
    </dgm:pt>
    <dgm:pt modelId="{5E2BC3F6-FB54-4227-A9BD-41465F275EAE}" type="sibTrans" cxnId="{2D2F65A5-ECFB-4181-BDCD-4C79F2007A45}">
      <dgm:prSet/>
      <dgm:spPr/>
      <dgm:t>
        <a:bodyPr/>
        <a:lstStyle/>
        <a:p>
          <a:endParaRPr lang="en-US"/>
        </a:p>
      </dgm:t>
    </dgm:pt>
    <dgm:pt modelId="{03866513-4552-4E48-85F1-E89A11C77DA7}" type="pres">
      <dgm:prSet presAssocID="{22B3ABEB-BA1A-45F7-AB57-87039DEA8541}" presName="cycle" presStyleCnt="0">
        <dgm:presLayoutVars>
          <dgm:dir/>
          <dgm:resizeHandles val="exact"/>
        </dgm:presLayoutVars>
      </dgm:prSet>
      <dgm:spPr/>
      <dgm:t>
        <a:bodyPr/>
        <a:lstStyle/>
        <a:p>
          <a:endParaRPr lang="es-EC"/>
        </a:p>
      </dgm:t>
    </dgm:pt>
    <dgm:pt modelId="{27C31D12-78D9-4952-9878-9D904AE9B804}" type="pres">
      <dgm:prSet presAssocID="{23C24737-36F2-463F-A2FB-CFF22A835A2A}" presName="node" presStyleLbl="node1" presStyleIdx="0" presStyleCnt="4">
        <dgm:presLayoutVars>
          <dgm:bulletEnabled val="1"/>
        </dgm:presLayoutVars>
      </dgm:prSet>
      <dgm:spPr/>
      <dgm:t>
        <a:bodyPr/>
        <a:lstStyle/>
        <a:p>
          <a:endParaRPr lang="es-EC"/>
        </a:p>
      </dgm:t>
    </dgm:pt>
    <dgm:pt modelId="{41BED023-8A0E-4887-9EE7-EE3542FF31B4}" type="pres">
      <dgm:prSet presAssocID="{C078005C-B7F8-457F-83EF-0D5D52CADD56}" presName="sibTrans" presStyleLbl="sibTrans2D1" presStyleIdx="0" presStyleCnt="4"/>
      <dgm:spPr/>
      <dgm:t>
        <a:bodyPr/>
        <a:lstStyle/>
        <a:p>
          <a:endParaRPr lang="es-EC"/>
        </a:p>
      </dgm:t>
    </dgm:pt>
    <dgm:pt modelId="{1525EB3E-363F-4B1E-9BFD-31F4C7794BFC}" type="pres">
      <dgm:prSet presAssocID="{C078005C-B7F8-457F-83EF-0D5D52CADD56}" presName="connectorText" presStyleLbl="sibTrans2D1" presStyleIdx="0" presStyleCnt="4"/>
      <dgm:spPr/>
      <dgm:t>
        <a:bodyPr/>
        <a:lstStyle/>
        <a:p>
          <a:endParaRPr lang="es-EC"/>
        </a:p>
      </dgm:t>
    </dgm:pt>
    <dgm:pt modelId="{697F64A5-E8C9-4465-A196-5DAEBC56B8A9}" type="pres">
      <dgm:prSet presAssocID="{FECA6A96-C591-4CB2-891F-89584CD8D8F3}" presName="node" presStyleLbl="node1" presStyleIdx="1" presStyleCnt="4">
        <dgm:presLayoutVars>
          <dgm:bulletEnabled val="1"/>
        </dgm:presLayoutVars>
      </dgm:prSet>
      <dgm:spPr/>
      <dgm:t>
        <a:bodyPr/>
        <a:lstStyle/>
        <a:p>
          <a:endParaRPr lang="es-EC"/>
        </a:p>
      </dgm:t>
    </dgm:pt>
    <dgm:pt modelId="{5A80E2E2-9139-4C20-8EE5-827C518D8883}" type="pres">
      <dgm:prSet presAssocID="{38F779E9-E379-4C2D-A095-1AEE7B8CB394}" presName="sibTrans" presStyleLbl="sibTrans2D1" presStyleIdx="1" presStyleCnt="4"/>
      <dgm:spPr/>
      <dgm:t>
        <a:bodyPr/>
        <a:lstStyle/>
        <a:p>
          <a:endParaRPr lang="es-EC"/>
        </a:p>
      </dgm:t>
    </dgm:pt>
    <dgm:pt modelId="{58B89DAB-0EF4-4B70-82F7-1465713121A6}" type="pres">
      <dgm:prSet presAssocID="{38F779E9-E379-4C2D-A095-1AEE7B8CB394}" presName="connectorText" presStyleLbl="sibTrans2D1" presStyleIdx="1" presStyleCnt="4"/>
      <dgm:spPr/>
      <dgm:t>
        <a:bodyPr/>
        <a:lstStyle/>
        <a:p>
          <a:endParaRPr lang="es-EC"/>
        </a:p>
      </dgm:t>
    </dgm:pt>
    <dgm:pt modelId="{99343AA2-FC53-4CB5-8846-ED0013E8E4C5}" type="pres">
      <dgm:prSet presAssocID="{CBA469BE-2E9F-4C41-987B-B1E04F183B96}" presName="node" presStyleLbl="node1" presStyleIdx="2" presStyleCnt="4">
        <dgm:presLayoutVars>
          <dgm:bulletEnabled val="1"/>
        </dgm:presLayoutVars>
      </dgm:prSet>
      <dgm:spPr/>
      <dgm:t>
        <a:bodyPr/>
        <a:lstStyle/>
        <a:p>
          <a:endParaRPr lang="es-EC"/>
        </a:p>
      </dgm:t>
    </dgm:pt>
    <dgm:pt modelId="{41C3EAAB-0E3C-4D64-9ABD-832D703FB1E9}" type="pres">
      <dgm:prSet presAssocID="{F5ED7607-1591-40F6-9FD8-C19A362C0693}" presName="sibTrans" presStyleLbl="sibTrans2D1" presStyleIdx="2" presStyleCnt="4"/>
      <dgm:spPr/>
      <dgm:t>
        <a:bodyPr/>
        <a:lstStyle/>
        <a:p>
          <a:endParaRPr lang="es-EC"/>
        </a:p>
      </dgm:t>
    </dgm:pt>
    <dgm:pt modelId="{D5C48E21-9C07-4D5B-8284-F9FAC0F131A2}" type="pres">
      <dgm:prSet presAssocID="{F5ED7607-1591-40F6-9FD8-C19A362C0693}" presName="connectorText" presStyleLbl="sibTrans2D1" presStyleIdx="2" presStyleCnt="4"/>
      <dgm:spPr/>
      <dgm:t>
        <a:bodyPr/>
        <a:lstStyle/>
        <a:p>
          <a:endParaRPr lang="es-EC"/>
        </a:p>
      </dgm:t>
    </dgm:pt>
    <dgm:pt modelId="{B9D22492-3AAC-4111-8D63-A713B04767E3}" type="pres">
      <dgm:prSet presAssocID="{364702A2-0C2C-43C6-9DC3-1A9930A281F4}" presName="node" presStyleLbl="node1" presStyleIdx="3" presStyleCnt="4">
        <dgm:presLayoutVars>
          <dgm:bulletEnabled val="1"/>
        </dgm:presLayoutVars>
      </dgm:prSet>
      <dgm:spPr/>
      <dgm:t>
        <a:bodyPr/>
        <a:lstStyle/>
        <a:p>
          <a:endParaRPr lang="es-EC"/>
        </a:p>
      </dgm:t>
    </dgm:pt>
    <dgm:pt modelId="{8C38D624-94E5-4F37-B47D-4B3C179D4BAE}" type="pres">
      <dgm:prSet presAssocID="{5E2BC3F6-FB54-4227-A9BD-41465F275EAE}" presName="sibTrans" presStyleLbl="sibTrans2D1" presStyleIdx="3" presStyleCnt="4"/>
      <dgm:spPr/>
      <dgm:t>
        <a:bodyPr/>
        <a:lstStyle/>
        <a:p>
          <a:endParaRPr lang="es-EC"/>
        </a:p>
      </dgm:t>
    </dgm:pt>
    <dgm:pt modelId="{3F861C70-D817-441D-925B-0946E1FFBE65}" type="pres">
      <dgm:prSet presAssocID="{5E2BC3F6-FB54-4227-A9BD-41465F275EAE}" presName="connectorText" presStyleLbl="sibTrans2D1" presStyleIdx="3" presStyleCnt="4"/>
      <dgm:spPr/>
      <dgm:t>
        <a:bodyPr/>
        <a:lstStyle/>
        <a:p>
          <a:endParaRPr lang="es-EC"/>
        </a:p>
      </dgm:t>
    </dgm:pt>
  </dgm:ptLst>
  <dgm:cxnLst>
    <dgm:cxn modelId="{A225790F-1640-4EE5-BE7E-BEE46E8487CB}" srcId="{22B3ABEB-BA1A-45F7-AB57-87039DEA8541}" destId="{FECA6A96-C591-4CB2-891F-89584CD8D8F3}" srcOrd="1" destOrd="0" parTransId="{3A9020AD-9C8D-458B-B873-C06B33A76C5F}" sibTransId="{38F779E9-E379-4C2D-A095-1AEE7B8CB394}"/>
    <dgm:cxn modelId="{67A5B8E8-B71B-4EB9-BFC5-9796045D055E}" type="presOf" srcId="{38F779E9-E379-4C2D-A095-1AEE7B8CB394}" destId="{5A80E2E2-9139-4C20-8EE5-827C518D8883}" srcOrd="0" destOrd="0" presId="urn:microsoft.com/office/officeart/2005/8/layout/cycle2"/>
    <dgm:cxn modelId="{2D2F65A5-ECFB-4181-BDCD-4C79F2007A45}" srcId="{22B3ABEB-BA1A-45F7-AB57-87039DEA8541}" destId="{364702A2-0C2C-43C6-9DC3-1A9930A281F4}" srcOrd="3" destOrd="0" parTransId="{F8077A92-CDB2-41C2-B4E9-0B053E8ED45C}" sibTransId="{5E2BC3F6-FB54-4227-A9BD-41465F275EAE}"/>
    <dgm:cxn modelId="{6C9F1AF3-A3B4-4C7D-8632-5D1645081C1C}" type="presOf" srcId="{F5ED7607-1591-40F6-9FD8-C19A362C0693}" destId="{D5C48E21-9C07-4D5B-8284-F9FAC0F131A2}" srcOrd="1" destOrd="0" presId="urn:microsoft.com/office/officeart/2005/8/layout/cycle2"/>
    <dgm:cxn modelId="{601FA729-1221-4F41-8277-A0CF8A7EB3EB}" type="presOf" srcId="{FECA6A96-C591-4CB2-891F-89584CD8D8F3}" destId="{697F64A5-E8C9-4465-A196-5DAEBC56B8A9}" srcOrd="0" destOrd="0" presId="urn:microsoft.com/office/officeart/2005/8/layout/cycle2"/>
    <dgm:cxn modelId="{CB22F234-D644-4600-B1D8-3452C4EC471A}" type="presOf" srcId="{5E2BC3F6-FB54-4227-A9BD-41465F275EAE}" destId="{8C38D624-94E5-4F37-B47D-4B3C179D4BAE}" srcOrd="0" destOrd="0" presId="urn:microsoft.com/office/officeart/2005/8/layout/cycle2"/>
    <dgm:cxn modelId="{2D7A93BB-6046-4F7B-9D07-1AA78A9C0035}" srcId="{22B3ABEB-BA1A-45F7-AB57-87039DEA8541}" destId="{CBA469BE-2E9F-4C41-987B-B1E04F183B96}" srcOrd="2" destOrd="0" parTransId="{5A092BA2-A0A9-4E8A-803F-7BB4A2B9790B}" sibTransId="{F5ED7607-1591-40F6-9FD8-C19A362C0693}"/>
    <dgm:cxn modelId="{9ABD30A6-2196-4F02-9CDD-EC3D413F0ABA}" type="presOf" srcId="{38F779E9-E379-4C2D-A095-1AEE7B8CB394}" destId="{58B89DAB-0EF4-4B70-82F7-1465713121A6}" srcOrd="1" destOrd="0" presId="urn:microsoft.com/office/officeart/2005/8/layout/cycle2"/>
    <dgm:cxn modelId="{266D98F2-4920-4536-876F-E4314E631F66}" type="presOf" srcId="{364702A2-0C2C-43C6-9DC3-1A9930A281F4}" destId="{B9D22492-3AAC-4111-8D63-A713B04767E3}" srcOrd="0" destOrd="0" presId="urn:microsoft.com/office/officeart/2005/8/layout/cycle2"/>
    <dgm:cxn modelId="{C5315CAF-848D-4527-AF12-FEB6D2327EDE}" type="presOf" srcId="{CBA469BE-2E9F-4C41-987B-B1E04F183B96}" destId="{99343AA2-FC53-4CB5-8846-ED0013E8E4C5}" srcOrd="0" destOrd="0" presId="urn:microsoft.com/office/officeart/2005/8/layout/cycle2"/>
    <dgm:cxn modelId="{A2F04952-EAD4-495C-8218-EB2FE199F503}" type="presOf" srcId="{F5ED7607-1591-40F6-9FD8-C19A362C0693}" destId="{41C3EAAB-0E3C-4D64-9ABD-832D703FB1E9}" srcOrd="0" destOrd="0" presId="urn:microsoft.com/office/officeart/2005/8/layout/cycle2"/>
    <dgm:cxn modelId="{41D55859-A956-402C-A94F-5B0DF85EE7B0}" srcId="{22B3ABEB-BA1A-45F7-AB57-87039DEA8541}" destId="{23C24737-36F2-463F-A2FB-CFF22A835A2A}" srcOrd="0" destOrd="0" parTransId="{24FA8CC8-A121-4CD9-9E1B-9938DF841AAE}" sibTransId="{C078005C-B7F8-457F-83EF-0D5D52CADD56}"/>
    <dgm:cxn modelId="{2ECAD7C5-FB7D-4ACA-9864-26812A9101AC}" type="presOf" srcId="{5E2BC3F6-FB54-4227-A9BD-41465F275EAE}" destId="{3F861C70-D817-441D-925B-0946E1FFBE65}" srcOrd="1" destOrd="0" presId="urn:microsoft.com/office/officeart/2005/8/layout/cycle2"/>
    <dgm:cxn modelId="{A73F2043-D72E-4A5C-8AD1-46EC3BEB03C8}" type="presOf" srcId="{C078005C-B7F8-457F-83EF-0D5D52CADD56}" destId="{41BED023-8A0E-4887-9EE7-EE3542FF31B4}" srcOrd="0" destOrd="0" presId="urn:microsoft.com/office/officeart/2005/8/layout/cycle2"/>
    <dgm:cxn modelId="{25C9EBAC-F3BA-4ABE-92D6-8376336D14B3}" type="presOf" srcId="{23C24737-36F2-463F-A2FB-CFF22A835A2A}" destId="{27C31D12-78D9-4952-9878-9D904AE9B804}" srcOrd="0" destOrd="0" presId="urn:microsoft.com/office/officeart/2005/8/layout/cycle2"/>
    <dgm:cxn modelId="{EE71D59A-646C-4394-810A-92CD8BDAE58D}" type="presOf" srcId="{C078005C-B7F8-457F-83EF-0D5D52CADD56}" destId="{1525EB3E-363F-4B1E-9BFD-31F4C7794BFC}" srcOrd="1" destOrd="0" presId="urn:microsoft.com/office/officeart/2005/8/layout/cycle2"/>
    <dgm:cxn modelId="{D196D6CF-6057-4D3D-966D-0E5B310D8F00}" type="presOf" srcId="{22B3ABEB-BA1A-45F7-AB57-87039DEA8541}" destId="{03866513-4552-4E48-85F1-E89A11C77DA7}" srcOrd="0" destOrd="0" presId="urn:microsoft.com/office/officeart/2005/8/layout/cycle2"/>
    <dgm:cxn modelId="{69D921D0-5EAC-4B9C-BE19-F312E1902E55}" type="presParOf" srcId="{03866513-4552-4E48-85F1-E89A11C77DA7}" destId="{27C31D12-78D9-4952-9878-9D904AE9B804}" srcOrd="0" destOrd="0" presId="urn:microsoft.com/office/officeart/2005/8/layout/cycle2"/>
    <dgm:cxn modelId="{135F6DB9-500C-4F54-A271-0BE8312CE5F5}" type="presParOf" srcId="{03866513-4552-4E48-85F1-E89A11C77DA7}" destId="{41BED023-8A0E-4887-9EE7-EE3542FF31B4}" srcOrd="1" destOrd="0" presId="urn:microsoft.com/office/officeart/2005/8/layout/cycle2"/>
    <dgm:cxn modelId="{6AEB26ED-EC84-4BA7-B69D-729FB7687EC6}" type="presParOf" srcId="{41BED023-8A0E-4887-9EE7-EE3542FF31B4}" destId="{1525EB3E-363F-4B1E-9BFD-31F4C7794BFC}" srcOrd="0" destOrd="0" presId="urn:microsoft.com/office/officeart/2005/8/layout/cycle2"/>
    <dgm:cxn modelId="{A6162277-B254-49ED-BD3D-EC894FEEC1BC}" type="presParOf" srcId="{03866513-4552-4E48-85F1-E89A11C77DA7}" destId="{697F64A5-E8C9-4465-A196-5DAEBC56B8A9}" srcOrd="2" destOrd="0" presId="urn:microsoft.com/office/officeart/2005/8/layout/cycle2"/>
    <dgm:cxn modelId="{9059E9C5-A46A-41FD-B7AD-6F78968128FC}" type="presParOf" srcId="{03866513-4552-4E48-85F1-E89A11C77DA7}" destId="{5A80E2E2-9139-4C20-8EE5-827C518D8883}" srcOrd="3" destOrd="0" presId="urn:microsoft.com/office/officeart/2005/8/layout/cycle2"/>
    <dgm:cxn modelId="{9D355D38-8349-4641-A0B6-4D4BE7772B3B}" type="presParOf" srcId="{5A80E2E2-9139-4C20-8EE5-827C518D8883}" destId="{58B89DAB-0EF4-4B70-82F7-1465713121A6}" srcOrd="0" destOrd="0" presId="urn:microsoft.com/office/officeart/2005/8/layout/cycle2"/>
    <dgm:cxn modelId="{43E5469F-51B4-40E0-99EE-4511434B3A28}" type="presParOf" srcId="{03866513-4552-4E48-85F1-E89A11C77DA7}" destId="{99343AA2-FC53-4CB5-8846-ED0013E8E4C5}" srcOrd="4" destOrd="0" presId="urn:microsoft.com/office/officeart/2005/8/layout/cycle2"/>
    <dgm:cxn modelId="{73D66ADF-6684-4204-A350-826E168685E1}" type="presParOf" srcId="{03866513-4552-4E48-85F1-E89A11C77DA7}" destId="{41C3EAAB-0E3C-4D64-9ABD-832D703FB1E9}" srcOrd="5" destOrd="0" presId="urn:microsoft.com/office/officeart/2005/8/layout/cycle2"/>
    <dgm:cxn modelId="{058E42BD-EB47-4E56-9BE7-99666C6AB046}" type="presParOf" srcId="{41C3EAAB-0E3C-4D64-9ABD-832D703FB1E9}" destId="{D5C48E21-9C07-4D5B-8284-F9FAC0F131A2}" srcOrd="0" destOrd="0" presId="urn:microsoft.com/office/officeart/2005/8/layout/cycle2"/>
    <dgm:cxn modelId="{63A4C926-F36F-4027-8202-2816818B17E0}" type="presParOf" srcId="{03866513-4552-4E48-85F1-E89A11C77DA7}" destId="{B9D22492-3AAC-4111-8D63-A713B04767E3}" srcOrd="6" destOrd="0" presId="urn:microsoft.com/office/officeart/2005/8/layout/cycle2"/>
    <dgm:cxn modelId="{7010C5ED-F9FB-44C4-AC82-896334760ECC}" type="presParOf" srcId="{03866513-4552-4E48-85F1-E89A11C77DA7}" destId="{8C38D624-94E5-4F37-B47D-4B3C179D4BAE}" srcOrd="7" destOrd="0" presId="urn:microsoft.com/office/officeart/2005/8/layout/cycle2"/>
    <dgm:cxn modelId="{399B69C3-9A7A-41D2-9DB6-80B7D255FA4B}" type="presParOf" srcId="{8C38D624-94E5-4F37-B47D-4B3C179D4BAE}" destId="{3F861C70-D817-441D-925B-0946E1FFBE6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FB5AF-B7E7-41EF-8F96-549DEAE2BFFF}" type="doc">
      <dgm:prSet loTypeId="urn:microsoft.com/office/officeart/2005/8/layout/pyramid2" loCatId="pyramid" qsTypeId="urn:microsoft.com/office/officeart/2005/8/quickstyle/simple1" qsCatId="simple" csTypeId="urn:microsoft.com/office/officeart/2005/8/colors/accent2_3" csCatId="accent2" phldr="1"/>
      <dgm:spPr/>
    </dgm:pt>
    <dgm:pt modelId="{533FA548-8775-483B-B639-D9EF75A45266}">
      <dgm:prSet phldrT="[Text]" phldr="0"/>
      <dgm:spPr/>
      <dgm:t>
        <a:bodyPr/>
        <a:lstStyle/>
        <a:p>
          <a:pPr rtl="0"/>
          <a:r>
            <a:rPr lang="es-EC" dirty="0">
              <a:latin typeface="Calibri Light" panose="020F0302020204030204"/>
            </a:rPr>
            <a:t>H1=La</a:t>
          </a:r>
          <a:r>
            <a:rPr lang="es-EC" dirty="0"/>
            <a:t> Auditoría Interna tiene incidencia en la disminución de fraudes en las Cooperativas de Ahorro y Crédito del Segmento 3 en el Ecuador.</a:t>
          </a:r>
          <a:endParaRPr lang="en-US" dirty="0"/>
        </a:p>
      </dgm:t>
    </dgm:pt>
    <dgm:pt modelId="{DD72B13D-A0DA-4FF3-BD77-62111764E6E9}" type="parTrans" cxnId="{26A4550E-1451-40E8-A8D6-3B6762B7622B}">
      <dgm:prSet/>
      <dgm:spPr/>
      <dgm:t>
        <a:bodyPr/>
        <a:lstStyle/>
        <a:p>
          <a:endParaRPr lang="es-EC"/>
        </a:p>
      </dgm:t>
    </dgm:pt>
    <dgm:pt modelId="{26A6B309-2313-41A4-B62F-6542282DF14B}" type="sibTrans" cxnId="{26A4550E-1451-40E8-A8D6-3B6762B7622B}">
      <dgm:prSet/>
      <dgm:spPr/>
      <dgm:t>
        <a:bodyPr/>
        <a:lstStyle/>
        <a:p>
          <a:endParaRPr lang="es-EC"/>
        </a:p>
      </dgm:t>
    </dgm:pt>
    <dgm:pt modelId="{F4A3C30D-22FB-469D-A540-4C23185666FE}">
      <dgm:prSet phldrT="[Text]" phldr="0"/>
      <dgm:spPr/>
      <dgm:t>
        <a:bodyPr/>
        <a:lstStyle/>
        <a:p>
          <a:pPr rtl="0"/>
          <a:r>
            <a:rPr lang="en-US" dirty="0">
              <a:latin typeface="Calibri Light" panose="020F0302020204030204"/>
            </a:rPr>
            <a:t>H0= </a:t>
          </a:r>
          <a:r>
            <a:rPr lang="es" dirty="0"/>
            <a:t>La Auditoría Interna no tiene incidencia en la disminución de fraudes en las Cooperativas de Ahorro y Crédito del Segmento 3 en el Ecuador.</a:t>
          </a:r>
        </a:p>
      </dgm:t>
    </dgm:pt>
    <dgm:pt modelId="{D84D0C4D-9C79-4F59-99D3-C85A0CD5885D}" type="parTrans" cxnId="{EE3F26C1-565D-4342-A6A0-BB76CFC215B3}">
      <dgm:prSet/>
      <dgm:spPr/>
      <dgm:t>
        <a:bodyPr/>
        <a:lstStyle/>
        <a:p>
          <a:endParaRPr lang="es-EC"/>
        </a:p>
      </dgm:t>
    </dgm:pt>
    <dgm:pt modelId="{2C7E9316-E0C3-4FAD-972F-780568F34F00}" type="sibTrans" cxnId="{EE3F26C1-565D-4342-A6A0-BB76CFC215B3}">
      <dgm:prSet/>
      <dgm:spPr/>
      <dgm:t>
        <a:bodyPr/>
        <a:lstStyle/>
        <a:p>
          <a:endParaRPr lang="es-EC"/>
        </a:p>
      </dgm:t>
    </dgm:pt>
    <dgm:pt modelId="{E44F94AB-84D7-414C-8574-D605B33EC119}" type="pres">
      <dgm:prSet presAssocID="{582FB5AF-B7E7-41EF-8F96-549DEAE2BFFF}" presName="compositeShape" presStyleCnt="0">
        <dgm:presLayoutVars>
          <dgm:dir/>
          <dgm:resizeHandles/>
        </dgm:presLayoutVars>
      </dgm:prSet>
      <dgm:spPr/>
    </dgm:pt>
    <dgm:pt modelId="{5E3BB2CA-DEDE-4426-9F66-59723BFA1147}" type="pres">
      <dgm:prSet presAssocID="{582FB5AF-B7E7-41EF-8F96-549DEAE2BFFF}" presName="pyramid" presStyleLbl="node1" presStyleIdx="0" presStyleCnt="1"/>
      <dgm:spPr/>
    </dgm:pt>
    <dgm:pt modelId="{14FE9C27-2EE0-483A-855F-353760D46E3B}" type="pres">
      <dgm:prSet presAssocID="{582FB5AF-B7E7-41EF-8F96-549DEAE2BFFF}" presName="theList" presStyleCnt="0"/>
      <dgm:spPr/>
    </dgm:pt>
    <dgm:pt modelId="{A89DC0BD-CA9A-4782-81D4-FC9FF565656E}" type="pres">
      <dgm:prSet presAssocID="{533FA548-8775-483B-B639-D9EF75A45266}" presName="aNode" presStyleLbl="fgAcc1" presStyleIdx="0" presStyleCnt="2">
        <dgm:presLayoutVars>
          <dgm:bulletEnabled val="1"/>
        </dgm:presLayoutVars>
      </dgm:prSet>
      <dgm:spPr/>
      <dgm:t>
        <a:bodyPr/>
        <a:lstStyle/>
        <a:p>
          <a:endParaRPr lang="es-EC"/>
        </a:p>
      </dgm:t>
    </dgm:pt>
    <dgm:pt modelId="{8927B6F5-0770-4CA9-A2F1-8E14630490A5}" type="pres">
      <dgm:prSet presAssocID="{533FA548-8775-483B-B639-D9EF75A45266}" presName="aSpace" presStyleCnt="0"/>
      <dgm:spPr/>
    </dgm:pt>
    <dgm:pt modelId="{D3E6D1B8-992D-4604-A189-8B8BDD3E2138}" type="pres">
      <dgm:prSet presAssocID="{F4A3C30D-22FB-469D-A540-4C23185666FE}" presName="aNode" presStyleLbl="fgAcc1" presStyleIdx="1" presStyleCnt="2">
        <dgm:presLayoutVars>
          <dgm:bulletEnabled val="1"/>
        </dgm:presLayoutVars>
      </dgm:prSet>
      <dgm:spPr/>
      <dgm:t>
        <a:bodyPr/>
        <a:lstStyle/>
        <a:p>
          <a:endParaRPr lang="es-EC"/>
        </a:p>
      </dgm:t>
    </dgm:pt>
    <dgm:pt modelId="{964C353A-F9F1-47E4-9392-0C814D99B97A}" type="pres">
      <dgm:prSet presAssocID="{F4A3C30D-22FB-469D-A540-4C23185666FE}" presName="aSpace" presStyleCnt="0"/>
      <dgm:spPr/>
    </dgm:pt>
  </dgm:ptLst>
  <dgm:cxnLst>
    <dgm:cxn modelId="{20C0C016-FFBC-4572-A86E-466271FAA012}" type="presOf" srcId="{533FA548-8775-483B-B639-D9EF75A45266}" destId="{A89DC0BD-CA9A-4782-81D4-FC9FF565656E}" srcOrd="0" destOrd="0" presId="urn:microsoft.com/office/officeart/2005/8/layout/pyramid2"/>
    <dgm:cxn modelId="{2E61A16C-5A87-465D-AC1F-4730989A6A61}" type="presOf" srcId="{582FB5AF-B7E7-41EF-8F96-549DEAE2BFFF}" destId="{E44F94AB-84D7-414C-8574-D605B33EC119}" srcOrd="0" destOrd="0" presId="urn:microsoft.com/office/officeart/2005/8/layout/pyramid2"/>
    <dgm:cxn modelId="{F5FC8EC1-6E82-41CF-9579-188D7AFBE165}" type="presOf" srcId="{F4A3C30D-22FB-469D-A540-4C23185666FE}" destId="{D3E6D1B8-992D-4604-A189-8B8BDD3E2138}" srcOrd="0" destOrd="0" presId="urn:microsoft.com/office/officeart/2005/8/layout/pyramid2"/>
    <dgm:cxn modelId="{26A4550E-1451-40E8-A8D6-3B6762B7622B}" srcId="{582FB5AF-B7E7-41EF-8F96-549DEAE2BFFF}" destId="{533FA548-8775-483B-B639-D9EF75A45266}" srcOrd="0" destOrd="0" parTransId="{DD72B13D-A0DA-4FF3-BD77-62111764E6E9}" sibTransId="{26A6B309-2313-41A4-B62F-6542282DF14B}"/>
    <dgm:cxn modelId="{EE3F26C1-565D-4342-A6A0-BB76CFC215B3}" srcId="{582FB5AF-B7E7-41EF-8F96-549DEAE2BFFF}" destId="{F4A3C30D-22FB-469D-A540-4C23185666FE}" srcOrd="1" destOrd="0" parTransId="{D84D0C4D-9C79-4F59-99D3-C85A0CD5885D}" sibTransId="{2C7E9316-E0C3-4FAD-972F-780568F34F00}"/>
    <dgm:cxn modelId="{4D54D1F1-EB3C-4100-9410-F52C956CB699}" type="presParOf" srcId="{E44F94AB-84D7-414C-8574-D605B33EC119}" destId="{5E3BB2CA-DEDE-4426-9F66-59723BFA1147}" srcOrd="0" destOrd="0" presId="urn:microsoft.com/office/officeart/2005/8/layout/pyramid2"/>
    <dgm:cxn modelId="{7F5212F8-7F73-4D2C-8830-5FCC681DA061}" type="presParOf" srcId="{E44F94AB-84D7-414C-8574-D605B33EC119}" destId="{14FE9C27-2EE0-483A-855F-353760D46E3B}" srcOrd="1" destOrd="0" presId="urn:microsoft.com/office/officeart/2005/8/layout/pyramid2"/>
    <dgm:cxn modelId="{6E133761-AFFD-4344-B766-2E3B45F8C10D}" type="presParOf" srcId="{14FE9C27-2EE0-483A-855F-353760D46E3B}" destId="{A89DC0BD-CA9A-4782-81D4-FC9FF565656E}" srcOrd="0" destOrd="0" presId="urn:microsoft.com/office/officeart/2005/8/layout/pyramid2"/>
    <dgm:cxn modelId="{0C8ABAE3-D2D7-4720-93CE-D7792801FAB8}" type="presParOf" srcId="{14FE9C27-2EE0-483A-855F-353760D46E3B}" destId="{8927B6F5-0770-4CA9-A2F1-8E14630490A5}" srcOrd="1" destOrd="0" presId="urn:microsoft.com/office/officeart/2005/8/layout/pyramid2"/>
    <dgm:cxn modelId="{00D888ED-5E19-44A6-82CC-D91E14C073FF}" type="presParOf" srcId="{14FE9C27-2EE0-483A-855F-353760D46E3B}" destId="{D3E6D1B8-992D-4604-A189-8B8BDD3E2138}" srcOrd="2" destOrd="0" presId="urn:microsoft.com/office/officeart/2005/8/layout/pyramid2"/>
    <dgm:cxn modelId="{7FA4B0AF-BDA7-44D7-88DD-B5C9DD23F41C}" type="presParOf" srcId="{14FE9C27-2EE0-483A-855F-353760D46E3B}" destId="{964C353A-F9F1-47E4-9392-0C814D99B97A}"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08B62A-FE82-4F72-BB8E-ECD8DD816B4F}" type="doc">
      <dgm:prSet loTypeId="urn:microsoft.com/office/officeart/2005/8/layout/venn3" loCatId="relationship" qsTypeId="urn:microsoft.com/office/officeart/2005/8/quickstyle/simple1" qsCatId="simple" csTypeId="urn:microsoft.com/office/officeart/2005/8/colors/accent6_4" csCatId="accent6" phldr="1"/>
      <dgm:spPr/>
      <dgm:t>
        <a:bodyPr/>
        <a:lstStyle/>
        <a:p>
          <a:endParaRPr lang="en-US"/>
        </a:p>
      </dgm:t>
    </dgm:pt>
    <dgm:pt modelId="{277F5D24-8C38-4F6B-876C-51170C844194}">
      <dgm:prSet phldrT="[Text]" phldr="0"/>
      <dgm:spPr/>
      <dgm:t>
        <a:bodyPr/>
        <a:lstStyle/>
        <a:p>
          <a:pPr rtl="0"/>
          <a:r>
            <a:rPr lang="en-US">
              <a:latin typeface="Calibri Light" panose="020F0302020204030204"/>
            </a:rPr>
            <a:t>Alta </a:t>
          </a:r>
          <a:r>
            <a:rPr lang="en-US" err="1">
              <a:latin typeface="Calibri Light" panose="020F0302020204030204"/>
            </a:rPr>
            <a:t>dirección</a:t>
          </a:r>
          <a:r>
            <a:rPr lang="en-US">
              <a:latin typeface="Calibri Light" panose="020F0302020204030204"/>
            </a:rPr>
            <a:t> </a:t>
          </a:r>
          <a:r>
            <a:rPr lang="en-US" err="1">
              <a:latin typeface="Calibri Light" panose="020F0302020204030204"/>
            </a:rPr>
            <a:t>puede</a:t>
          </a:r>
          <a:r>
            <a:rPr lang="en-US">
              <a:latin typeface="Calibri Light" panose="020F0302020204030204"/>
            </a:rPr>
            <a:t> </a:t>
          </a:r>
          <a:r>
            <a:rPr lang="en-US" err="1">
              <a:latin typeface="Calibri Light" panose="020F0302020204030204"/>
            </a:rPr>
            <a:t>confiar</a:t>
          </a:r>
          <a:r>
            <a:rPr lang="en-US">
              <a:latin typeface="Calibri Light" panose="020F0302020204030204"/>
            </a:rPr>
            <a:t> </a:t>
          </a:r>
          <a:r>
            <a:rPr lang="en-US" err="1">
              <a:latin typeface="Calibri Light" panose="020F0302020204030204"/>
            </a:rPr>
            <a:t>en</a:t>
          </a:r>
          <a:r>
            <a:rPr lang="en-US">
              <a:latin typeface="Calibri Light" panose="020F0302020204030204"/>
            </a:rPr>
            <a:t> </a:t>
          </a:r>
          <a:r>
            <a:rPr lang="en-US" err="1">
              <a:latin typeface="Calibri Light" panose="020F0302020204030204"/>
            </a:rPr>
            <a:t>una</a:t>
          </a:r>
          <a:r>
            <a:rPr lang="en-US">
              <a:latin typeface="Calibri Light" panose="020F0302020204030204"/>
            </a:rPr>
            <a:t> </a:t>
          </a:r>
          <a:r>
            <a:rPr lang="en-US" err="1">
              <a:latin typeface="Calibri Light" panose="020F0302020204030204"/>
            </a:rPr>
            <a:t>tercera</a:t>
          </a:r>
          <a:r>
            <a:rPr lang="en-US">
              <a:latin typeface="Calibri Light" panose="020F0302020204030204"/>
            </a:rPr>
            <a:t> persona</a:t>
          </a:r>
          <a:endParaRPr lang="en-US"/>
        </a:p>
      </dgm:t>
    </dgm:pt>
    <dgm:pt modelId="{9705FE90-1510-45B6-A8EC-A34E4AE698AF}" type="parTrans" cxnId="{3BEBA36B-6808-4EAA-AFC4-88CAEACA9326}">
      <dgm:prSet/>
      <dgm:spPr/>
      <dgm:t>
        <a:bodyPr/>
        <a:lstStyle/>
        <a:p>
          <a:endParaRPr lang="en-US"/>
        </a:p>
      </dgm:t>
    </dgm:pt>
    <dgm:pt modelId="{F1BC9655-717C-4E94-A8AA-26A2E70D8075}" type="sibTrans" cxnId="{3BEBA36B-6808-4EAA-AFC4-88CAEACA9326}">
      <dgm:prSet/>
      <dgm:spPr/>
      <dgm:t>
        <a:bodyPr/>
        <a:lstStyle/>
        <a:p>
          <a:endParaRPr lang="en-US"/>
        </a:p>
      </dgm:t>
    </dgm:pt>
    <dgm:pt modelId="{19528C0A-2713-4B3A-94AA-CE76CEA9E3C2}">
      <dgm:prSet phldrT="[Text]" phldr="0"/>
      <dgm:spPr/>
      <dgm:t>
        <a:bodyPr/>
        <a:lstStyle/>
        <a:p>
          <a:pPr rtl="0"/>
          <a:r>
            <a:rPr lang="en-US">
              <a:latin typeface="Calibri Light" panose="020F0302020204030204"/>
            </a:rPr>
            <a:t>En la </a:t>
          </a:r>
          <a:r>
            <a:rPr lang="en-US" err="1">
              <a:latin typeface="Calibri Light" panose="020F0302020204030204"/>
            </a:rPr>
            <a:t>contratación</a:t>
          </a:r>
          <a:r>
            <a:rPr lang="en-US">
              <a:latin typeface="Calibri Light" panose="020F0302020204030204"/>
            </a:rPr>
            <a:t> </a:t>
          </a:r>
          <a:r>
            <a:rPr lang="en-US" err="1">
              <a:latin typeface="Calibri Light" panose="020F0302020204030204"/>
            </a:rPr>
            <a:t>puede</a:t>
          </a:r>
          <a:r>
            <a:rPr lang="en-US">
              <a:latin typeface="Calibri Light" panose="020F0302020204030204"/>
            </a:rPr>
            <a:t> </a:t>
          </a:r>
          <a:r>
            <a:rPr lang="en-US" err="1">
              <a:latin typeface="Calibri Light" panose="020F0302020204030204"/>
            </a:rPr>
            <a:t>haber</a:t>
          </a:r>
          <a:r>
            <a:rPr lang="en-US">
              <a:latin typeface="Calibri Light" panose="020F0302020204030204"/>
            </a:rPr>
            <a:t> </a:t>
          </a:r>
          <a:r>
            <a:rPr lang="en-US" err="1">
              <a:latin typeface="Calibri Light" panose="020F0302020204030204"/>
            </a:rPr>
            <a:t>distintos</a:t>
          </a:r>
          <a:r>
            <a:rPr lang="en-US">
              <a:latin typeface="Calibri Light" panose="020F0302020204030204"/>
            </a:rPr>
            <a:t> intereses y comportamiento </a:t>
          </a:r>
          <a:endParaRPr lang="en-US"/>
        </a:p>
      </dgm:t>
    </dgm:pt>
    <dgm:pt modelId="{4731BFA5-294A-4F78-B0F2-A82F286E7E76}" type="parTrans" cxnId="{CE845E9B-6A61-4434-AF1F-6C8F2B1ABE87}">
      <dgm:prSet/>
      <dgm:spPr/>
      <dgm:t>
        <a:bodyPr/>
        <a:lstStyle/>
        <a:p>
          <a:endParaRPr lang="en-US"/>
        </a:p>
      </dgm:t>
    </dgm:pt>
    <dgm:pt modelId="{7EFE47E5-FFAE-4D33-8423-149D33F20384}" type="sibTrans" cxnId="{CE845E9B-6A61-4434-AF1F-6C8F2B1ABE87}">
      <dgm:prSet/>
      <dgm:spPr/>
      <dgm:t>
        <a:bodyPr/>
        <a:lstStyle/>
        <a:p>
          <a:endParaRPr lang="en-US"/>
        </a:p>
      </dgm:t>
    </dgm:pt>
    <dgm:pt modelId="{C5C28993-2C15-41AB-93C4-0DAA32B53076}">
      <dgm:prSet phldrT="[Text]" phldr="0"/>
      <dgm:spPr/>
      <dgm:t>
        <a:bodyPr/>
        <a:lstStyle/>
        <a:p>
          <a:pPr rtl="0"/>
          <a:r>
            <a:rPr lang="en-US" err="1">
              <a:latin typeface="Calibri Light" panose="020F0302020204030204"/>
            </a:rPr>
            <a:t>Sutituyendo</a:t>
          </a:r>
          <a:r>
            <a:rPr lang="en-US">
              <a:latin typeface="Calibri Light" panose="020F0302020204030204"/>
            </a:rPr>
            <a:t> </a:t>
          </a:r>
          <a:r>
            <a:rPr lang="en-US" err="1">
              <a:latin typeface="Calibri Light" panose="020F0302020204030204"/>
            </a:rPr>
            <a:t>el</a:t>
          </a:r>
          <a:r>
            <a:rPr lang="en-US">
              <a:latin typeface="Calibri Light" panose="020F0302020204030204"/>
            </a:rPr>
            <a:t> control </a:t>
          </a:r>
          <a:r>
            <a:rPr lang="en-US" err="1">
              <a:latin typeface="Calibri Light" panose="020F0302020204030204"/>
            </a:rPr>
            <a:t>por</a:t>
          </a:r>
          <a:r>
            <a:rPr lang="en-US">
              <a:latin typeface="Calibri Light" panose="020F0302020204030204"/>
            </a:rPr>
            <a:t> la auditoría  interna</a:t>
          </a:r>
          <a:endParaRPr lang="en-US"/>
        </a:p>
      </dgm:t>
    </dgm:pt>
    <dgm:pt modelId="{7383B549-EC4E-42D9-9EDD-F64BE7A6D4BA}" type="parTrans" cxnId="{D09D3AD2-194E-4011-AA40-161DA23066F9}">
      <dgm:prSet/>
      <dgm:spPr/>
      <dgm:t>
        <a:bodyPr/>
        <a:lstStyle/>
        <a:p>
          <a:endParaRPr lang="en-US"/>
        </a:p>
      </dgm:t>
    </dgm:pt>
    <dgm:pt modelId="{3425FD94-A536-437C-9DB9-6B38F5086167}" type="sibTrans" cxnId="{D09D3AD2-194E-4011-AA40-161DA23066F9}">
      <dgm:prSet/>
      <dgm:spPr/>
      <dgm:t>
        <a:bodyPr/>
        <a:lstStyle/>
        <a:p>
          <a:endParaRPr lang="en-US"/>
        </a:p>
      </dgm:t>
    </dgm:pt>
    <dgm:pt modelId="{01C2395A-EB0A-40C4-8802-B2790F808762}">
      <dgm:prSet phldrT="[Text]" phldr="0"/>
      <dgm:spPr/>
      <dgm:t>
        <a:bodyPr/>
        <a:lstStyle/>
        <a:p>
          <a:pPr rtl="0"/>
          <a:r>
            <a:rPr lang="en-US" err="1">
              <a:latin typeface="Calibri Light" panose="020F0302020204030204"/>
            </a:rPr>
            <a:t>Siendo</a:t>
          </a:r>
          <a:r>
            <a:rPr lang="en-US">
              <a:latin typeface="Calibri Light" panose="020F0302020204030204"/>
            </a:rPr>
            <a:t> un pilar </a:t>
          </a:r>
          <a:r>
            <a:rPr lang="en-US" err="1">
              <a:latin typeface="Calibri Light" panose="020F0302020204030204"/>
            </a:rPr>
            <a:t>en</a:t>
          </a:r>
          <a:r>
            <a:rPr lang="en-US">
              <a:latin typeface="Calibri Light" panose="020F0302020204030204"/>
            </a:rPr>
            <a:t> la </a:t>
          </a:r>
          <a:r>
            <a:rPr lang="en-US" err="1">
              <a:latin typeface="Calibri Light" panose="020F0302020204030204"/>
            </a:rPr>
            <a:t>salud</a:t>
          </a:r>
          <a:r>
            <a:rPr lang="en-US">
              <a:latin typeface="Calibri Light" panose="020F0302020204030204"/>
            </a:rPr>
            <a:t> </a:t>
          </a:r>
          <a:r>
            <a:rPr lang="en-US" err="1">
              <a:latin typeface="Calibri Light" panose="020F0302020204030204"/>
            </a:rPr>
            <a:t>organizacional</a:t>
          </a:r>
          <a:endParaRPr lang="en-US" err="1"/>
        </a:p>
      </dgm:t>
    </dgm:pt>
    <dgm:pt modelId="{0E775C3B-D287-4467-AC1B-49D3184C5794}" type="parTrans" cxnId="{58EEE6E3-76EF-41DF-A7AD-B199B07F1FD8}">
      <dgm:prSet/>
      <dgm:spPr/>
      <dgm:t>
        <a:bodyPr/>
        <a:lstStyle/>
        <a:p>
          <a:endParaRPr lang="en-US"/>
        </a:p>
      </dgm:t>
    </dgm:pt>
    <dgm:pt modelId="{3CB40CC5-4B8A-4CB0-823E-26A965293962}" type="sibTrans" cxnId="{58EEE6E3-76EF-41DF-A7AD-B199B07F1FD8}">
      <dgm:prSet/>
      <dgm:spPr/>
      <dgm:t>
        <a:bodyPr/>
        <a:lstStyle/>
        <a:p>
          <a:endParaRPr lang="en-US"/>
        </a:p>
      </dgm:t>
    </dgm:pt>
    <dgm:pt modelId="{881753C6-FF4F-44C5-A5BD-F16DA2E73C19}" type="pres">
      <dgm:prSet presAssocID="{B608B62A-FE82-4F72-BB8E-ECD8DD816B4F}" presName="Name0" presStyleCnt="0">
        <dgm:presLayoutVars>
          <dgm:dir/>
          <dgm:resizeHandles val="exact"/>
        </dgm:presLayoutVars>
      </dgm:prSet>
      <dgm:spPr/>
      <dgm:t>
        <a:bodyPr/>
        <a:lstStyle/>
        <a:p>
          <a:endParaRPr lang="es-EC"/>
        </a:p>
      </dgm:t>
    </dgm:pt>
    <dgm:pt modelId="{B420C55C-65F3-4FA9-BEE8-AC73EC3C445A}" type="pres">
      <dgm:prSet presAssocID="{277F5D24-8C38-4F6B-876C-51170C844194}" presName="Name5" presStyleLbl="vennNode1" presStyleIdx="0" presStyleCnt="4">
        <dgm:presLayoutVars>
          <dgm:bulletEnabled val="1"/>
        </dgm:presLayoutVars>
      </dgm:prSet>
      <dgm:spPr/>
      <dgm:t>
        <a:bodyPr/>
        <a:lstStyle/>
        <a:p>
          <a:endParaRPr lang="es-EC"/>
        </a:p>
      </dgm:t>
    </dgm:pt>
    <dgm:pt modelId="{65819E67-6B8E-43A4-93DC-84D6569D623E}" type="pres">
      <dgm:prSet presAssocID="{F1BC9655-717C-4E94-A8AA-26A2E70D8075}" presName="space" presStyleCnt="0"/>
      <dgm:spPr/>
    </dgm:pt>
    <dgm:pt modelId="{A1FFB22C-EB01-4F18-9C22-7555632FCCEE}" type="pres">
      <dgm:prSet presAssocID="{19528C0A-2713-4B3A-94AA-CE76CEA9E3C2}" presName="Name5" presStyleLbl="vennNode1" presStyleIdx="1" presStyleCnt="4">
        <dgm:presLayoutVars>
          <dgm:bulletEnabled val="1"/>
        </dgm:presLayoutVars>
      </dgm:prSet>
      <dgm:spPr/>
      <dgm:t>
        <a:bodyPr/>
        <a:lstStyle/>
        <a:p>
          <a:endParaRPr lang="es-EC"/>
        </a:p>
      </dgm:t>
    </dgm:pt>
    <dgm:pt modelId="{8B202678-A9E6-4808-9407-74A53D82904F}" type="pres">
      <dgm:prSet presAssocID="{7EFE47E5-FFAE-4D33-8423-149D33F20384}" presName="space" presStyleCnt="0"/>
      <dgm:spPr/>
    </dgm:pt>
    <dgm:pt modelId="{ED68105D-1753-4E0D-BB38-0ACDA6C25213}" type="pres">
      <dgm:prSet presAssocID="{C5C28993-2C15-41AB-93C4-0DAA32B53076}" presName="Name5" presStyleLbl="vennNode1" presStyleIdx="2" presStyleCnt="4">
        <dgm:presLayoutVars>
          <dgm:bulletEnabled val="1"/>
        </dgm:presLayoutVars>
      </dgm:prSet>
      <dgm:spPr/>
      <dgm:t>
        <a:bodyPr/>
        <a:lstStyle/>
        <a:p>
          <a:endParaRPr lang="es-EC"/>
        </a:p>
      </dgm:t>
    </dgm:pt>
    <dgm:pt modelId="{17A64133-ED36-41DE-9FA0-512D16404AAC}" type="pres">
      <dgm:prSet presAssocID="{3425FD94-A536-437C-9DB9-6B38F5086167}" presName="space" presStyleCnt="0"/>
      <dgm:spPr/>
    </dgm:pt>
    <dgm:pt modelId="{E640D3C4-6241-4769-A058-F4F8249E3EB2}" type="pres">
      <dgm:prSet presAssocID="{01C2395A-EB0A-40C4-8802-B2790F808762}" presName="Name5" presStyleLbl="vennNode1" presStyleIdx="3" presStyleCnt="4">
        <dgm:presLayoutVars>
          <dgm:bulletEnabled val="1"/>
        </dgm:presLayoutVars>
      </dgm:prSet>
      <dgm:spPr/>
      <dgm:t>
        <a:bodyPr/>
        <a:lstStyle/>
        <a:p>
          <a:endParaRPr lang="es-EC"/>
        </a:p>
      </dgm:t>
    </dgm:pt>
  </dgm:ptLst>
  <dgm:cxnLst>
    <dgm:cxn modelId="{CE845E9B-6A61-4434-AF1F-6C8F2B1ABE87}" srcId="{B608B62A-FE82-4F72-BB8E-ECD8DD816B4F}" destId="{19528C0A-2713-4B3A-94AA-CE76CEA9E3C2}" srcOrd="1" destOrd="0" parTransId="{4731BFA5-294A-4F78-B0F2-A82F286E7E76}" sibTransId="{7EFE47E5-FFAE-4D33-8423-149D33F20384}"/>
    <dgm:cxn modelId="{E90251F8-79B5-410B-80FF-07CD55CCE4AE}" type="presOf" srcId="{B608B62A-FE82-4F72-BB8E-ECD8DD816B4F}" destId="{881753C6-FF4F-44C5-A5BD-F16DA2E73C19}" srcOrd="0" destOrd="0" presId="urn:microsoft.com/office/officeart/2005/8/layout/venn3"/>
    <dgm:cxn modelId="{58EEE6E3-76EF-41DF-A7AD-B199B07F1FD8}" srcId="{B608B62A-FE82-4F72-BB8E-ECD8DD816B4F}" destId="{01C2395A-EB0A-40C4-8802-B2790F808762}" srcOrd="3" destOrd="0" parTransId="{0E775C3B-D287-4467-AC1B-49D3184C5794}" sibTransId="{3CB40CC5-4B8A-4CB0-823E-26A965293962}"/>
    <dgm:cxn modelId="{D09D3AD2-194E-4011-AA40-161DA23066F9}" srcId="{B608B62A-FE82-4F72-BB8E-ECD8DD816B4F}" destId="{C5C28993-2C15-41AB-93C4-0DAA32B53076}" srcOrd="2" destOrd="0" parTransId="{7383B549-EC4E-42D9-9EDD-F64BE7A6D4BA}" sibTransId="{3425FD94-A536-437C-9DB9-6B38F5086167}"/>
    <dgm:cxn modelId="{19B3528C-C729-4914-854A-06141F07B569}" type="presOf" srcId="{01C2395A-EB0A-40C4-8802-B2790F808762}" destId="{E640D3C4-6241-4769-A058-F4F8249E3EB2}" srcOrd="0" destOrd="0" presId="urn:microsoft.com/office/officeart/2005/8/layout/venn3"/>
    <dgm:cxn modelId="{F8725E08-3C9D-4B3B-BFAA-8414BE484E87}" type="presOf" srcId="{C5C28993-2C15-41AB-93C4-0DAA32B53076}" destId="{ED68105D-1753-4E0D-BB38-0ACDA6C25213}" srcOrd="0" destOrd="0" presId="urn:microsoft.com/office/officeart/2005/8/layout/venn3"/>
    <dgm:cxn modelId="{D38F8038-211C-4D6B-9F70-40289D3D6C01}" type="presOf" srcId="{19528C0A-2713-4B3A-94AA-CE76CEA9E3C2}" destId="{A1FFB22C-EB01-4F18-9C22-7555632FCCEE}" srcOrd="0" destOrd="0" presId="urn:microsoft.com/office/officeart/2005/8/layout/venn3"/>
    <dgm:cxn modelId="{1A41A8A6-7B41-40E0-8938-BBE07485E741}" type="presOf" srcId="{277F5D24-8C38-4F6B-876C-51170C844194}" destId="{B420C55C-65F3-4FA9-BEE8-AC73EC3C445A}" srcOrd="0" destOrd="0" presId="urn:microsoft.com/office/officeart/2005/8/layout/venn3"/>
    <dgm:cxn modelId="{3BEBA36B-6808-4EAA-AFC4-88CAEACA9326}" srcId="{B608B62A-FE82-4F72-BB8E-ECD8DD816B4F}" destId="{277F5D24-8C38-4F6B-876C-51170C844194}" srcOrd="0" destOrd="0" parTransId="{9705FE90-1510-45B6-A8EC-A34E4AE698AF}" sibTransId="{F1BC9655-717C-4E94-A8AA-26A2E70D8075}"/>
    <dgm:cxn modelId="{D8B76812-FDA0-4572-8BC2-5D417950136F}" type="presParOf" srcId="{881753C6-FF4F-44C5-A5BD-F16DA2E73C19}" destId="{B420C55C-65F3-4FA9-BEE8-AC73EC3C445A}" srcOrd="0" destOrd="0" presId="urn:microsoft.com/office/officeart/2005/8/layout/venn3"/>
    <dgm:cxn modelId="{2E7BB27D-0E5C-4F65-AC4B-11EC5522AA20}" type="presParOf" srcId="{881753C6-FF4F-44C5-A5BD-F16DA2E73C19}" destId="{65819E67-6B8E-43A4-93DC-84D6569D623E}" srcOrd="1" destOrd="0" presId="urn:microsoft.com/office/officeart/2005/8/layout/venn3"/>
    <dgm:cxn modelId="{80138606-2676-4C8B-A458-169EA8A5669A}" type="presParOf" srcId="{881753C6-FF4F-44C5-A5BD-F16DA2E73C19}" destId="{A1FFB22C-EB01-4F18-9C22-7555632FCCEE}" srcOrd="2" destOrd="0" presId="urn:microsoft.com/office/officeart/2005/8/layout/venn3"/>
    <dgm:cxn modelId="{19ED0508-111C-4C3E-B2EA-E7B8F6BBF51C}" type="presParOf" srcId="{881753C6-FF4F-44C5-A5BD-F16DA2E73C19}" destId="{8B202678-A9E6-4808-9407-74A53D82904F}" srcOrd="3" destOrd="0" presId="urn:microsoft.com/office/officeart/2005/8/layout/venn3"/>
    <dgm:cxn modelId="{85501EBC-6907-4683-80C4-390FB67AE3D8}" type="presParOf" srcId="{881753C6-FF4F-44C5-A5BD-F16DA2E73C19}" destId="{ED68105D-1753-4E0D-BB38-0ACDA6C25213}" srcOrd="4" destOrd="0" presId="urn:microsoft.com/office/officeart/2005/8/layout/venn3"/>
    <dgm:cxn modelId="{1F8981C7-AA34-4B0F-98B3-CA3C2D690EAE}" type="presParOf" srcId="{881753C6-FF4F-44C5-A5BD-F16DA2E73C19}" destId="{17A64133-ED36-41DE-9FA0-512D16404AAC}" srcOrd="5" destOrd="0" presId="urn:microsoft.com/office/officeart/2005/8/layout/venn3"/>
    <dgm:cxn modelId="{A5677C65-CB1A-4A62-AEBD-A447BB9075D6}" type="presParOf" srcId="{881753C6-FF4F-44C5-A5BD-F16DA2E73C19}" destId="{E640D3C4-6241-4769-A058-F4F8249E3EB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FF3A71-F4D2-4D6A-BED9-FE4135836510}" type="doc">
      <dgm:prSet loTypeId="urn:microsoft.com/office/officeart/2016/7/layout/BasicTimeline" loCatId="timeline" qsTypeId="urn:microsoft.com/office/officeart/2005/8/quickstyle/simple1" qsCatId="simple" csTypeId="urn:microsoft.com/office/officeart/2005/8/colors/colorful1" csCatId="colorful" phldr="1"/>
      <dgm:spPr/>
      <dgm:t>
        <a:bodyPr/>
        <a:lstStyle/>
        <a:p>
          <a:endParaRPr lang="en-US"/>
        </a:p>
      </dgm:t>
    </dgm:pt>
    <dgm:pt modelId="{C8ED33F2-530F-4A37-8DD6-034025018AB1}">
      <dgm:prSet phldrT="[Text]" phldr="0"/>
      <dgm:spPr/>
      <dgm:t>
        <a:bodyPr/>
        <a:lstStyle/>
        <a:p>
          <a:pPr rtl="0">
            <a:defRPr b="1"/>
          </a:pPr>
          <a:r>
            <a:rPr lang="en-US">
              <a:latin typeface="Calibri Light" panose="020F0302020204030204"/>
            </a:rPr>
            <a:t>Hipótesis de Cressey</a:t>
          </a:r>
          <a:endParaRPr lang="en-US"/>
        </a:p>
      </dgm:t>
    </dgm:pt>
    <dgm:pt modelId="{1DFB27FA-5151-4488-B283-73CD62868069}" type="parTrans" cxnId="{E7751FD0-1B43-4579-8E67-F88B63CCDC45}">
      <dgm:prSet/>
      <dgm:spPr/>
      <dgm:t>
        <a:bodyPr/>
        <a:lstStyle/>
        <a:p>
          <a:endParaRPr lang="en-US"/>
        </a:p>
      </dgm:t>
    </dgm:pt>
    <dgm:pt modelId="{9824F184-2692-4394-BF80-59202CBCF4BF}" type="sibTrans" cxnId="{E7751FD0-1B43-4579-8E67-F88B63CCDC45}">
      <dgm:prSet/>
      <dgm:spPr/>
      <dgm:t>
        <a:bodyPr/>
        <a:lstStyle/>
        <a:p>
          <a:endParaRPr lang="en-US"/>
        </a:p>
      </dgm:t>
    </dgm:pt>
    <dgm:pt modelId="{E7C2E874-1428-4CDD-B06E-002340E88A3A}">
      <dgm:prSet phldrT="[Text]" phldr="0"/>
      <dgm:spPr/>
      <dgm:t>
        <a:bodyPr/>
        <a:lstStyle/>
        <a:p>
          <a:pPr rtl="0"/>
          <a:r>
            <a:rPr lang="en-US">
              <a:latin typeface="Calibri Light" panose="020F0302020204030204"/>
            </a:rPr>
            <a:t>Personas se </a:t>
          </a:r>
          <a:r>
            <a:rPr lang="en-US" err="1">
              <a:latin typeface="Calibri Light" panose="020F0302020204030204"/>
            </a:rPr>
            <a:t>vuelven</a:t>
          </a:r>
          <a:r>
            <a:rPr lang="en-US">
              <a:latin typeface="Calibri Light" panose="020F0302020204030204"/>
            </a:rPr>
            <a:t> </a:t>
          </a:r>
          <a:r>
            <a:rPr lang="en-US" err="1">
              <a:latin typeface="Calibri Light" panose="020F0302020204030204"/>
            </a:rPr>
            <a:t>desconfiadas</a:t>
          </a:r>
          <a:r>
            <a:rPr lang="en-US">
              <a:latin typeface="Calibri Light" panose="020F0302020204030204"/>
            </a:rPr>
            <a:t> </a:t>
          </a:r>
          <a:r>
            <a:rPr lang="en-US" err="1">
              <a:latin typeface="Calibri Light" panose="020F0302020204030204"/>
            </a:rPr>
            <a:t>por</a:t>
          </a:r>
          <a:r>
            <a:rPr lang="en-US">
              <a:latin typeface="Calibri Light" panose="020F0302020204030204"/>
            </a:rPr>
            <a:t> </a:t>
          </a:r>
          <a:r>
            <a:rPr lang="en-US" err="1">
              <a:latin typeface="Calibri Light" panose="020F0302020204030204"/>
            </a:rPr>
            <a:t>factores</a:t>
          </a:r>
          <a:endParaRPr lang="en-US" err="1"/>
        </a:p>
      </dgm:t>
    </dgm:pt>
    <dgm:pt modelId="{E671A958-B5DF-4E95-B519-DCA852A81E9B}" type="parTrans" cxnId="{66A2A6EE-2A3C-4570-B346-A47F369213CA}">
      <dgm:prSet/>
      <dgm:spPr/>
      <dgm:t>
        <a:bodyPr/>
        <a:lstStyle/>
        <a:p>
          <a:endParaRPr lang="en-US"/>
        </a:p>
      </dgm:t>
    </dgm:pt>
    <dgm:pt modelId="{A267D92E-9BA2-4E88-B11C-BEB2124B7645}" type="sibTrans" cxnId="{66A2A6EE-2A3C-4570-B346-A47F369213CA}">
      <dgm:prSet/>
      <dgm:spPr/>
      <dgm:t>
        <a:bodyPr/>
        <a:lstStyle/>
        <a:p>
          <a:endParaRPr lang="en-US"/>
        </a:p>
      </dgm:t>
    </dgm:pt>
    <dgm:pt modelId="{81942BFF-2717-4CE8-86E3-A53B5C5B5E9A}">
      <dgm:prSet phldrT="[Text]" phldr="0"/>
      <dgm:spPr/>
      <dgm:t>
        <a:bodyPr/>
        <a:lstStyle/>
        <a:p>
          <a:pPr rtl="0">
            <a:defRPr b="1"/>
          </a:pPr>
          <a:r>
            <a:rPr lang="en-US" err="1">
              <a:latin typeface="Calibri Light" panose="020F0302020204030204"/>
            </a:rPr>
            <a:t>Racionalidad</a:t>
          </a:r>
          <a:r>
            <a:rPr lang="en-US">
              <a:latin typeface="Calibri Light" panose="020F0302020204030204"/>
            </a:rPr>
            <a:t>, </a:t>
          </a:r>
          <a:r>
            <a:rPr lang="en-US" err="1">
              <a:latin typeface="Calibri Light" panose="020F0302020204030204"/>
            </a:rPr>
            <a:t>oportunidad</a:t>
          </a:r>
          <a:r>
            <a:rPr lang="en-US">
              <a:latin typeface="Calibri Light" panose="020F0302020204030204"/>
            </a:rPr>
            <a:t> y </a:t>
          </a:r>
          <a:r>
            <a:rPr lang="en-US" err="1">
              <a:latin typeface="Calibri Light" panose="020F0302020204030204"/>
            </a:rPr>
            <a:t>necesidad</a:t>
          </a:r>
          <a:r>
            <a:rPr lang="en-US">
              <a:latin typeface="Calibri Light" panose="020F0302020204030204"/>
            </a:rPr>
            <a:t> </a:t>
          </a:r>
          <a:r>
            <a:rPr lang="en-US" err="1">
              <a:latin typeface="Calibri Light" panose="020F0302020204030204"/>
            </a:rPr>
            <a:t>económica</a:t>
          </a:r>
          <a:endParaRPr lang="en-US" err="1"/>
        </a:p>
      </dgm:t>
    </dgm:pt>
    <dgm:pt modelId="{017DB2D4-542B-4DD1-B0D9-18222B994706}" type="parTrans" cxnId="{33634A7A-D0F3-42F7-80C2-E0FD5E167548}">
      <dgm:prSet/>
      <dgm:spPr/>
      <dgm:t>
        <a:bodyPr/>
        <a:lstStyle/>
        <a:p>
          <a:endParaRPr lang="en-US"/>
        </a:p>
      </dgm:t>
    </dgm:pt>
    <dgm:pt modelId="{190AEF46-5A2F-42E5-9EA1-B10AB71AE184}" type="sibTrans" cxnId="{33634A7A-D0F3-42F7-80C2-E0FD5E167548}">
      <dgm:prSet/>
      <dgm:spPr/>
      <dgm:t>
        <a:bodyPr/>
        <a:lstStyle/>
        <a:p>
          <a:endParaRPr lang="en-US"/>
        </a:p>
      </dgm:t>
    </dgm:pt>
    <dgm:pt modelId="{715D2A6B-8392-4A47-9111-4D2A9C6B6135}">
      <dgm:prSet phldrT="[Text]" phldr="0"/>
      <dgm:spPr/>
      <dgm:t>
        <a:bodyPr/>
        <a:lstStyle/>
        <a:p>
          <a:pPr rtl="0"/>
          <a:r>
            <a:rPr lang="en-US" err="1">
              <a:latin typeface="Calibri Light" panose="020F0302020204030204"/>
            </a:rPr>
            <a:t>Determina</a:t>
          </a:r>
          <a:r>
            <a:rPr lang="en-US">
              <a:latin typeface="Calibri Light" panose="020F0302020204030204"/>
            </a:rPr>
            <a:t> </a:t>
          </a:r>
          <a:r>
            <a:rPr lang="en-US" err="1">
              <a:latin typeface="Calibri Light" panose="020F0302020204030204"/>
            </a:rPr>
            <a:t>el</a:t>
          </a:r>
          <a:r>
            <a:rPr lang="en-US">
              <a:latin typeface="Calibri Light" panose="020F0302020204030204"/>
            </a:rPr>
            <a:t> factor de </a:t>
          </a:r>
          <a:r>
            <a:rPr lang="en-US" err="1">
              <a:latin typeface="Calibri Light" panose="020F0302020204030204"/>
            </a:rPr>
            <a:t>origen</a:t>
          </a:r>
          <a:r>
            <a:rPr lang="en-US">
              <a:latin typeface="Calibri Light" panose="020F0302020204030204"/>
            </a:rPr>
            <a:t> del </a:t>
          </a:r>
          <a:r>
            <a:rPr lang="en-US" err="1">
              <a:latin typeface="Calibri Light" panose="020F0302020204030204"/>
            </a:rPr>
            <a:t>fraude</a:t>
          </a:r>
          <a:endParaRPr lang="en-US" err="1"/>
        </a:p>
      </dgm:t>
    </dgm:pt>
    <dgm:pt modelId="{78591EB8-4270-4762-A77A-F02B85026C2D}" type="parTrans" cxnId="{E0BB46D0-2F59-4F25-959E-81B2ADCDE8A5}">
      <dgm:prSet/>
      <dgm:spPr/>
      <dgm:t>
        <a:bodyPr/>
        <a:lstStyle/>
        <a:p>
          <a:endParaRPr lang="en-US"/>
        </a:p>
      </dgm:t>
    </dgm:pt>
    <dgm:pt modelId="{D6593985-06F8-430E-A0F7-AE9E1AE868A3}" type="sibTrans" cxnId="{E0BB46D0-2F59-4F25-959E-81B2ADCDE8A5}">
      <dgm:prSet/>
      <dgm:spPr/>
      <dgm:t>
        <a:bodyPr/>
        <a:lstStyle/>
        <a:p>
          <a:endParaRPr lang="en-US"/>
        </a:p>
      </dgm:t>
    </dgm:pt>
    <dgm:pt modelId="{C1AF9007-EA74-4798-BB27-6BCBAAA95F57}">
      <dgm:prSet phldrT="[Text]" phldr="0"/>
      <dgm:spPr/>
      <dgm:t>
        <a:bodyPr/>
        <a:lstStyle/>
        <a:p>
          <a:pPr rtl="0">
            <a:defRPr b="1"/>
          </a:pPr>
          <a:r>
            <a:rPr lang="en-US">
              <a:latin typeface="Calibri Light" panose="020F0302020204030204"/>
            </a:rPr>
            <a:t>No se </a:t>
          </a:r>
          <a:r>
            <a:rPr lang="en-US" err="1">
              <a:latin typeface="Calibri Light" panose="020F0302020204030204"/>
            </a:rPr>
            <a:t>pueden</a:t>
          </a:r>
          <a:r>
            <a:rPr lang="en-US">
              <a:latin typeface="Calibri Light" panose="020F0302020204030204"/>
            </a:rPr>
            <a:t> </a:t>
          </a:r>
          <a:r>
            <a:rPr lang="en-US" err="1">
              <a:latin typeface="Calibri Light" panose="020F0302020204030204"/>
            </a:rPr>
            <a:t>prevenir</a:t>
          </a:r>
          <a:r>
            <a:rPr lang="en-US">
              <a:latin typeface="Calibri Light" panose="020F0302020204030204"/>
            </a:rPr>
            <a:t> y </a:t>
          </a:r>
          <a:r>
            <a:rPr lang="en-US" err="1">
              <a:latin typeface="Calibri Light" panose="020F0302020204030204"/>
            </a:rPr>
            <a:t>detectar</a:t>
          </a:r>
          <a:r>
            <a:rPr lang="en-US">
              <a:latin typeface="Calibri Light" panose="020F0302020204030204"/>
            </a:rPr>
            <a:t> </a:t>
          </a:r>
          <a:r>
            <a:rPr lang="en-US" err="1">
              <a:latin typeface="Calibri Light" panose="020F0302020204030204"/>
            </a:rPr>
            <a:t>fradue</a:t>
          </a:r>
          <a:endParaRPr lang="en-US"/>
        </a:p>
      </dgm:t>
    </dgm:pt>
    <dgm:pt modelId="{18A8C297-6399-44FB-ACA5-DF984D056432}" type="parTrans" cxnId="{3F094C88-CAC8-4189-8CE4-02FCD1CFD911}">
      <dgm:prSet/>
      <dgm:spPr/>
      <dgm:t>
        <a:bodyPr/>
        <a:lstStyle/>
        <a:p>
          <a:endParaRPr lang="en-US"/>
        </a:p>
      </dgm:t>
    </dgm:pt>
    <dgm:pt modelId="{843CC63F-E81C-4ACD-9D54-0BCC4FCA4C98}" type="sibTrans" cxnId="{3F094C88-CAC8-4189-8CE4-02FCD1CFD911}">
      <dgm:prSet/>
      <dgm:spPr/>
      <dgm:t>
        <a:bodyPr/>
        <a:lstStyle/>
        <a:p>
          <a:endParaRPr lang="en-US"/>
        </a:p>
      </dgm:t>
    </dgm:pt>
    <dgm:pt modelId="{98355F85-7B78-4820-B0EE-1F7F84C4E99C}">
      <dgm:prSet phldrT="[Text]" phldr="0"/>
      <dgm:spPr/>
      <dgm:t>
        <a:bodyPr/>
        <a:lstStyle/>
        <a:p>
          <a:pPr rtl="0"/>
          <a:r>
            <a:rPr lang="en-US">
              <a:latin typeface="Calibri Light" panose="020F0302020204030204"/>
            </a:rPr>
            <a:t>Como se </a:t>
          </a:r>
          <a:r>
            <a:rPr lang="en-US" err="1">
              <a:latin typeface="Calibri Light" panose="020F0302020204030204"/>
            </a:rPr>
            <a:t>recoje</a:t>
          </a:r>
          <a:r>
            <a:rPr lang="en-US">
              <a:latin typeface="Calibri Light" panose="020F0302020204030204"/>
            </a:rPr>
            <a:t> </a:t>
          </a:r>
          <a:r>
            <a:rPr lang="en-US" err="1">
              <a:latin typeface="Calibri Light" panose="020F0302020204030204"/>
            </a:rPr>
            <a:t>evidencia</a:t>
          </a:r>
          <a:r>
            <a:rPr lang="en-US">
              <a:latin typeface="Calibri Light" panose="020F0302020204030204"/>
            </a:rPr>
            <a:t> de </a:t>
          </a:r>
          <a:r>
            <a:rPr lang="en-US" err="1">
              <a:latin typeface="Calibri Light" panose="020F0302020204030204"/>
            </a:rPr>
            <a:t>fraudes</a:t>
          </a:r>
          <a:endParaRPr lang="en-US" err="1"/>
        </a:p>
      </dgm:t>
    </dgm:pt>
    <dgm:pt modelId="{4F4EEE02-01C8-4F9D-B549-9DAD86B2A7A8}" type="parTrans" cxnId="{A0AE8C5A-D437-42C9-93EB-C4CB1BD2B365}">
      <dgm:prSet/>
      <dgm:spPr/>
      <dgm:t>
        <a:bodyPr/>
        <a:lstStyle/>
        <a:p>
          <a:endParaRPr lang="en-US"/>
        </a:p>
      </dgm:t>
    </dgm:pt>
    <dgm:pt modelId="{4BA392B7-1815-4EFA-8135-8535CF15F4D7}" type="sibTrans" cxnId="{A0AE8C5A-D437-42C9-93EB-C4CB1BD2B365}">
      <dgm:prSet/>
      <dgm:spPr/>
      <dgm:t>
        <a:bodyPr/>
        <a:lstStyle/>
        <a:p>
          <a:endParaRPr lang="en-US"/>
        </a:p>
      </dgm:t>
    </dgm:pt>
    <dgm:pt modelId="{0807A9CF-F532-4360-B524-B5DB6E32E8D2}" type="pres">
      <dgm:prSet presAssocID="{4BFF3A71-F4D2-4D6A-BED9-FE4135836510}" presName="root" presStyleCnt="0">
        <dgm:presLayoutVars>
          <dgm:chMax/>
          <dgm:chPref/>
          <dgm:animLvl val="lvl"/>
        </dgm:presLayoutVars>
      </dgm:prSet>
      <dgm:spPr/>
      <dgm:t>
        <a:bodyPr/>
        <a:lstStyle/>
        <a:p>
          <a:endParaRPr lang="es-EC"/>
        </a:p>
      </dgm:t>
    </dgm:pt>
    <dgm:pt modelId="{4A6CD7FB-CAD7-493B-B7B5-C8904C359528}" type="pres">
      <dgm:prSet presAssocID="{4BFF3A71-F4D2-4D6A-BED9-FE4135836510}"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F986C4AE-C276-4EB2-A2B7-F9C6D050F352}" type="pres">
      <dgm:prSet presAssocID="{4BFF3A71-F4D2-4D6A-BED9-FE4135836510}" presName="nodes" presStyleCnt="0">
        <dgm:presLayoutVars>
          <dgm:chMax/>
          <dgm:chPref/>
          <dgm:animLvl val="lvl"/>
        </dgm:presLayoutVars>
      </dgm:prSet>
      <dgm:spPr/>
    </dgm:pt>
    <dgm:pt modelId="{A1410B5D-62D1-4B15-B17A-39359C37D47C}" type="pres">
      <dgm:prSet presAssocID="{C8ED33F2-530F-4A37-8DD6-034025018AB1}" presName="composite" presStyleCnt="0"/>
      <dgm:spPr/>
    </dgm:pt>
    <dgm:pt modelId="{E1204086-7EDA-4E78-AA24-C8B5F6EE565D}" type="pres">
      <dgm:prSet presAssocID="{C8ED33F2-530F-4A37-8DD6-034025018AB1}" presName="L1TextContainer" presStyleLbl="revTx" presStyleIdx="0" presStyleCnt="3">
        <dgm:presLayoutVars>
          <dgm:chMax val="1"/>
          <dgm:chPref val="1"/>
          <dgm:bulletEnabled val="1"/>
        </dgm:presLayoutVars>
      </dgm:prSet>
      <dgm:spPr/>
      <dgm:t>
        <a:bodyPr/>
        <a:lstStyle/>
        <a:p>
          <a:endParaRPr lang="es-EC"/>
        </a:p>
      </dgm:t>
    </dgm:pt>
    <dgm:pt modelId="{000218E3-8923-4C1F-96A9-451BD57ED5FA}" type="pres">
      <dgm:prSet presAssocID="{C8ED33F2-530F-4A37-8DD6-034025018AB1}" presName="L2TextContainerWrapper" presStyleCnt="0">
        <dgm:presLayoutVars>
          <dgm:chMax val="0"/>
          <dgm:chPref val="0"/>
          <dgm:bulletEnabled val="1"/>
        </dgm:presLayoutVars>
      </dgm:prSet>
      <dgm:spPr/>
    </dgm:pt>
    <dgm:pt modelId="{286E5226-A421-41E2-818C-D4DEA4DC5152}" type="pres">
      <dgm:prSet presAssocID="{C8ED33F2-530F-4A37-8DD6-034025018AB1}" presName="L2TextContainer" presStyleLbl="bgAcc1" presStyleIdx="0" presStyleCnt="3"/>
      <dgm:spPr/>
      <dgm:t>
        <a:bodyPr/>
        <a:lstStyle/>
        <a:p>
          <a:endParaRPr lang="es-EC"/>
        </a:p>
      </dgm:t>
    </dgm:pt>
    <dgm:pt modelId="{CDF11F97-90B3-4FB6-8AD7-688494C0E9AC}" type="pres">
      <dgm:prSet presAssocID="{C8ED33F2-530F-4A37-8DD6-034025018AB1}" presName="FlexibleEmptyPlaceHolder" presStyleCnt="0"/>
      <dgm:spPr/>
    </dgm:pt>
    <dgm:pt modelId="{CC07C75E-0D81-42BD-BD5A-AB7323ED99C6}" type="pres">
      <dgm:prSet presAssocID="{C8ED33F2-530F-4A37-8DD6-034025018AB1}" presName="ConnectLine" presStyleLbl="sibTrans1D1" presStyleIdx="0" presStyleCnt="3"/>
      <dgm:spPr>
        <a:noFill/>
        <a:ln w="6350" cap="flat" cmpd="sng" algn="ctr">
          <a:solidFill>
            <a:schemeClr val="accent2">
              <a:hueOff val="0"/>
              <a:satOff val="0"/>
              <a:lumOff val="0"/>
              <a:alphaOff val="0"/>
            </a:schemeClr>
          </a:solidFill>
          <a:prstDash val="dash"/>
          <a:miter lim="800000"/>
        </a:ln>
        <a:effectLst/>
      </dgm:spPr>
    </dgm:pt>
    <dgm:pt modelId="{86654FE6-5BCC-4C22-B307-2FEA0576DE65}" type="pres">
      <dgm:prSet presAssocID="{C8ED33F2-530F-4A37-8DD6-034025018AB1}" presName="ConnectorPoint" presStyleLbl="alignNode1" presStyleIdx="0" presStyleCnt="3"/>
      <dgm:spPr/>
    </dgm:pt>
    <dgm:pt modelId="{E57168FB-0B48-42B3-A971-DB7944A03107}" type="pres">
      <dgm:prSet presAssocID="{C8ED33F2-530F-4A37-8DD6-034025018AB1}" presName="EmptyPlaceHolder" presStyleCnt="0"/>
      <dgm:spPr/>
    </dgm:pt>
    <dgm:pt modelId="{0CF21243-058E-457F-AC75-BE89CE1DB946}" type="pres">
      <dgm:prSet presAssocID="{9824F184-2692-4394-BF80-59202CBCF4BF}" presName="spaceBetweenRectangles" presStyleCnt="0"/>
      <dgm:spPr/>
    </dgm:pt>
    <dgm:pt modelId="{A75AD23F-34A6-4657-B740-D4459749DCD3}" type="pres">
      <dgm:prSet presAssocID="{81942BFF-2717-4CE8-86E3-A53B5C5B5E9A}" presName="composite" presStyleCnt="0"/>
      <dgm:spPr/>
    </dgm:pt>
    <dgm:pt modelId="{E942878C-AC77-42D0-84B9-DAE243A972F5}" type="pres">
      <dgm:prSet presAssocID="{81942BFF-2717-4CE8-86E3-A53B5C5B5E9A}" presName="L1TextContainer" presStyleLbl="revTx" presStyleIdx="1" presStyleCnt="3">
        <dgm:presLayoutVars>
          <dgm:chMax val="1"/>
          <dgm:chPref val="1"/>
          <dgm:bulletEnabled val="1"/>
        </dgm:presLayoutVars>
      </dgm:prSet>
      <dgm:spPr/>
      <dgm:t>
        <a:bodyPr/>
        <a:lstStyle/>
        <a:p>
          <a:endParaRPr lang="es-EC"/>
        </a:p>
      </dgm:t>
    </dgm:pt>
    <dgm:pt modelId="{86B1C665-D3F6-41F1-A444-A31013DA1074}" type="pres">
      <dgm:prSet presAssocID="{81942BFF-2717-4CE8-86E3-A53B5C5B5E9A}" presName="L2TextContainerWrapper" presStyleCnt="0">
        <dgm:presLayoutVars>
          <dgm:chMax val="0"/>
          <dgm:chPref val="0"/>
          <dgm:bulletEnabled val="1"/>
        </dgm:presLayoutVars>
      </dgm:prSet>
      <dgm:spPr/>
    </dgm:pt>
    <dgm:pt modelId="{89C3FB90-77F5-4F09-B5DD-DD172A75E949}" type="pres">
      <dgm:prSet presAssocID="{81942BFF-2717-4CE8-86E3-A53B5C5B5E9A}" presName="L2TextContainer" presStyleLbl="bgAcc1" presStyleIdx="1" presStyleCnt="3"/>
      <dgm:spPr/>
      <dgm:t>
        <a:bodyPr/>
        <a:lstStyle/>
        <a:p>
          <a:endParaRPr lang="es-EC"/>
        </a:p>
      </dgm:t>
    </dgm:pt>
    <dgm:pt modelId="{C6BC76BE-8DFF-4DFC-933A-3F69F0D2F590}" type="pres">
      <dgm:prSet presAssocID="{81942BFF-2717-4CE8-86E3-A53B5C5B5E9A}" presName="FlexibleEmptyPlaceHolder" presStyleCnt="0"/>
      <dgm:spPr/>
    </dgm:pt>
    <dgm:pt modelId="{F6A5288B-A22F-445D-A154-362EA5914D96}" type="pres">
      <dgm:prSet presAssocID="{81942BFF-2717-4CE8-86E3-A53B5C5B5E9A}" presName="ConnectLine" presStyleLbl="sibTrans1D1" presStyleIdx="1" presStyleCnt="3"/>
      <dgm:spPr>
        <a:noFill/>
        <a:ln w="6350" cap="flat" cmpd="sng" algn="ctr">
          <a:solidFill>
            <a:schemeClr val="accent3">
              <a:hueOff val="0"/>
              <a:satOff val="0"/>
              <a:lumOff val="0"/>
              <a:alphaOff val="0"/>
            </a:schemeClr>
          </a:solidFill>
          <a:prstDash val="dash"/>
          <a:miter lim="800000"/>
        </a:ln>
        <a:effectLst/>
      </dgm:spPr>
    </dgm:pt>
    <dgm:pt modelId="{80737EE7-E201-47A2-A791-7A3B1F36ED9C}" type="pres">
      <dgm:prSet presAssocID="{81942BFF-2717-4CE8-86E3-A53B5C5B5E9A}" presName="ConnectorPoint" presStyleLbl="alignNode1" presStyleIdx="1" presStyleCnt="3"/>
      <dgm:spPr/>
    </dgm:pt>
    <dgm:pt modelId="{3A4BE1F7-E6A4-4189-BF6F-AAB81380F9BA}" type="pres">
      <dgm:prSet presAssocID="{81942BFF-2717-4CE8-86E3-A53B5C5B5E9A}" presName="EmptyPlaceHolder" presStyleCnt="0"/>
      <dgm:spPr/>
    </dgm:pt>
    <dgm:pt modelId="{05E2B645-0738-4695-89F3-81B2C672CDAF}" type="pres">
      <dgm:prSet presAssocID="{190AEF46-5A2F-42E5-9EA1-B10AB71AE184}" presName="spaceBetweenRectangles" presStyleCnt="0"/>
      <dgm:spPr/>
    </dgm:pt>
    <dgm:pt modelId="{14FC6709-02F6-4AA7-95EC-4F4182E3B33C}" type="pres">
      <dgm:prSet presAssocID="{C1AF9007-EA74-4798-BB27-6BCBAAA95F57}" presName="composite" presStyleCnt="0"/>
      <dgm:spPr/>
    </dgm:pt>
    <dgm:pt modelId="{EEB0F9B1-CF75-4981-A627-626253B6D325}" type="pres">
      <dgm:prSet presAssocID="{C1AF9007-EA74-4798-BB27-6BCBAAA95F57}" presName="L1TextContainer" presStyleLbl="revTx" presStyleIdx="2" presStyleCnt="3">
        <dgm:presLayoutVars>
          <dgm:chMax val="1"/>
          <dgm:chPref val="1"/>
          <dgm:bulletEnabled val="1"/>
        </dgm:presLayoutVars>
      </dgm:prSet>
      <dgm:spPr/>
      <dgm:t>
        <a:bodyPr/>
        <a:lstStyle/>
        <a:p>
          <a:endParaRPr lang="es-EC"/>
        </a:p>
      </dgm:t>
    </dgm:pt>
    <dgm:pt modelId="{6F877451-0309-4233-BF69-32F0A4432DC4}" type="pres">
      <dgm:prSet presAssocID="{C1AF9007-EA74-4798-BB27-6BCBAAA95F57}" presName="L2TextContainerWrapper" presStyleCnt="0">
        <dgm:presLayoutVars>
          <dgm:chMax val="0"/>
          <dgm:chPref val="0"/>
          <dgm:bulletEnabled val="1"/>
        </dgm:presLayoutVars>
      </dgm:prSet>
      <dgm:spPr/>
    </dgm:pt>
    <dgm:pt modelId="{AFE2B585-E10D-4F37-B8F8-C0DE89671B4E}" type="pres">
      <dgm:prSet presAssocID="{C1AF9007-EA74-4798-BB27-6BCBAAA95F57}" presName="L2TextContainer" presStyleLbl="bgAcc1" presStyleIdx="2" presStyleCnt="3"/>
      <dgm:spPr/>
      <dgm:t>
        <a:bodyPr/>
        <a:lstStyle/>
        <a:p>
          <a:endParaRPr lang="es-EC"/>
        </a:p>
      </dgm:t>
    </dgm:pt>
    <dgm:pt modelId="{0914E64F-6A47-454B-8A4E-2090D41B5245}" type="pres">
      <dgm:prSet presAssocID="{C1AF9007-EA74-4798-BB27-6BCBAAA95F57}" presName="FlexibleEmptyPlaceHolder" presStyleCnt="0"/>
      <dgm:spPr/>
    </dgm:pt>
    <dgm:pt modelId="{E1072DD9-62AD-44B4-A300-9E1779D9EBEE}" type="pres">
      <dgm:prSet presAssocID="{C1AF9007-EA74-4798-BB27-6BCBAAA95F57}" presName="ConnectLine" presStyleLbl="sibTrans1D1" presStyleIdx="2" presStyleCnt="3"/>
      <dgm:spPr>
        <a:noFill/>
        <a:ln w="6350" cap="flat" cmpd="sng" algn="ctr">
          <a:solidFill>
            <a:schemeClr val="accent4">
              <a:hueOff val="0"/>
              <a:satOff val="0"/>
              <a:lumOff val="0"/>
              <a:alphaOff val="0"/>
            </a:schemeClr>
          </a:solidFill>
          <a:prstDash val="dash"/>
          <a:miter lim="800000"/>
        </a:ln>
        <a:effectLst/>
      </dgm:spPr>
    </dgm:pt>
    <dgm:pt modelId="{80E1C981-FC7B-4992-8AB0-BFCB0C4FC288}" type="pres">
      <dgm:prSet presAssocID="{C1AF9007-EA74-4798-BB27-6BCBAAA95F57}" presName="ConnectorPoint" presStyleLbl="alignNode1" presStyleIdx="2" presStyleCnt="3"/>
      <dgm:spPr/>
    </dgm:pt>
    <dgm:pt modelId="{FF0F3C43-D2D0-4513-9A03-DD0AC4E216A9}" type="pres">
      <dgm:prSet presAssocID="{C1AF9007-EA74-4798-BB27-6BCBAAA95F57}" presName="EmptyPlaceHolder" presStyleCnt="0"/>
      <dgm:spPr/>
    </dgm:pt>
  </dgm:ptLst>
  <dgm:cxnLst>
    <dgm:cxn modelId="{A0AE8C5A-D437-42C9-93EB-C4CB1BD2B365}" srcId="{C1AF9007-EA74-4798-BB27-6BCBAAA95F57}" destId="{98355F85-7B78-4820-B0EE-1F7F84C4E99C}" srcOrd="0" destOrd="0" parTransId="{4F4EEE02-01C8-4F9D-B549-9DAD86B2A7A8}" sibTransId="{4BA392B7-1815-4EFA-8135-8535CF15F4D7}"/>
    <dgm:cxn modelId="{110A3EE0-A0A4-40A5-AE8D-2364073DD715}" type="presOf" srcId="{4BFF3A71-F4D2-4D6A-BED9-FE4135836510}" destId="{0807A9CF-F532-4360-B524-B5DB6E32E8D2}" srcOrd="0" destOrd="0" presId="urn:microsoft.com/office/officeart/2016/7/layout/BasicTimeline"/>
    <dgm:cxn modelId="{33634A7A-D0F3-42F7-80C2-E0FD5E167548}" srcId="{4BFF3A71-F4D2-4D6A-BED9-FE4135836510}" destId="{81942BFF-2717-4CE8-86E3-A53B5C5B5E9A}" srcOrd="1" destOrd="0" parTransId="{017DB2D4-542B-4DD1-B0D9-18222B994706}" sibTransId="{190AEF46-5A2F-42E5-9EA1-B10AB71AE184}"/>
    <dgm:cxn modelId="{E7CA0B53-4FC7-4EF5-AAD9-27BC4D51DCF3}" type="presOf" srcId="{C1AF9007-EA74-4798-BB27-6BCBAAA95F57}" destId="{EEB0F9B1-CF75-4981-A627-626253B6D325}" srcOrd="0" destOrd="0" presId="urn:microsoft.com/office/officeart/2016/7/layout/BasicTimeline"/>
    <dgm:cxn modelId="{E7751FD0-1B43-4579-8E67-F88B63CCDC45}" srcId="{4BFF3A71-F4D2-4D6A-BED9-FE4135836510}" destId="{C8ED33F2-530F-4A37-8DD6-034025018AB1}" srcOrd="0" destOrd="0" parTransId="{1DFB27FA-5151-4488-B283-73CD62868069}" sibTransId="{9824F184-2692-4394-BF80-59202CBCF4BF}"/>
    <dgm:cxn modelId="{E0BB46D0-2F59-4F25-959E-81B2ADCDE8A5}" srcId="{81942BFF-2717-4CE8-86E3-A53B5C5B5E9A}" destId="{715D2A6B-8392-4A47-9111-4D2A9C6B6135}" srcOrd="0" destOrd="0" parTransId="{78591EB8-4270-4762-A77A-F02B85026C2D}" sibTransId="{D6593985-06F8-430E-A0F7-AE9E1AE868A3}"/>
    <dgm:cxn modelId="{AC92B9EC-9BB9-4B34-9A62-155A3CBBA7BB}" type="presOf" srcId="{715D2A6B-8392-4A47-9111-4D2A9C6B6135}" destId="{89C3FB90-77F5-4F09-B5DD-DD172A75E949}" srcOrd="0" destOrd="0" presId="urn:microsoft.com/office/officeart/2016/7/layout/BasicTimeline"/>
    <dgm:cxn modelId="{A7A97437-399B-49E1-B3A3-DF191CBA684E}" type="presOf" srcId="{98355F85-7B78-4820-B0EE-1F7F84C4E99C}" destId="{AFE2B585-E10D-4F37-B8F8-C0DE89671B4E}" srcOrd="0" destOrd="0" presId="urn:microsoft.com/office/officeart/2016/7/layout/BasicTimeline"/>
    <dgm:cxn modelId="{C2EC9471-D476-4ED4-8CBE-C13555D8E3B5}" type="presOf" srcId="{81942BFF-2717-4CE8-86E3-A53B5C5B5E9A}" destId="{E942878C-AC77-42D0-84B9-DAE243A972F5}" srcOrd="0" destOrd="0" presId="urn:microsoft.com/office/officeart/2016/7/layout/BasicTimeline"/>
    <dgm:cxn modelId="{F351F3C6-F27A-4E5F-A6CB-570BAEC1C384}" type="presOf" srcId="{C8ED33F2-530F-4A37-8DD6-034025018AB1}" destId="{E1204086-7EDA-4E78-AA24-C8B5F6EE565D}" srcOrd="0" destOrd="0" presId="urn:microsoft.com/office/officeart/2016/7/layout/BasicTimeline"/>
    <dgm:cxn modelId="{3F094C88-CAC8-4189-8CE4-02FCD1CFD911}" srcId="{4BFF3A71-F4D2-4D6A-BED9-FE4135836510}" destId="{C1AF9007-EA74-4798-BB27-6BCBAAA95F57}" srcOrd="2" destOrd="0" parTransId="{18A8C297-6399-44FB-ACA5-DF984D056432}" sibTransId="{843CC63F-E81C-4ACD-9D54-0BCC4FCA4C98}"/>
    <dgm:cxn modelId="{B177EE76-65CC-4A92-BE1C-A39471A5441A}" type="presOf" srcId="{E7C2E874-1428-4CDD-B06E-002340E88A3A}" destId="{286E5226-A421-41E2-818C-D4DEA4DC5152}" srcOrd="0" destOrd="0" presId="urn:microsoft.com/office/officeart/2016/7/layout/BasicTimeline"/>
    <dgm:cxn modelId="{66A2A6EE-2A3C-4570-B346-A47F369213CA}" srcId="{C8ED33F2-530F-4A37-8DD6-034025018AB1}" destId="{E7C2E874-1428-4CDD-B06E-002340E88A3A}" srcOrd="0" destOrd="0" parTransId="{E671A958-B5DF-4E95-B519-DCA852A81E9B}" sibTransId="{A267D92E-9BA2-4E88-B11C-BEB2124B7645}"/>
    <dgm:cxn modelId="{A672742C-0F7E-4358-9588-649AEB20664E}" type="presParOf" srcId="{0807A9CF-F532-4360-B524-B5DB6E32E8D2}" destId="{4A6CD7FB-CAD7-493B-B7B5-C8904C359528}" srcOrd="0" destOrd="0" presId="urn:microsoft.com/office/officeart/2016/7/layout/BasicTimeline"/>
    <dgm:cxn modelId="{A2D93218-9BCD-4284-8147-CB16D1094FB8}" type="presParOf" srcId="{0807A9CF-F532-4360-B524-B5DB6E32E8D2}" destId="{F986C4AE-C276-4EB2-A2B7-F9C6D050F352}" srcOrd="1" destOrd="0" presId="urn:microsoft.com/office/officeart/2016/7/layout/BasicTimeline"/>
    <dgm:cxn modelId="{26271137-B4F9-422D-A144-6DEF65D74179}" type="presParOf" srcId="{F986C4AE-C276-4EB2-A2B7-F9C6D050F352}" destId="{A1410B5D-62D1-4B15-B17A-39359C37D47C}" srcOrd="0" destOrd="0" presId="urn:microsoft.com/office/officeart/2016/7/layout/BasicTimeline"/>
    <dgm:cxn modelId="{2BAA6F57-523A-4133-8286-F77F12E548E1}" type="presParOf" srcId="{A1410B5D-62D1-4B15-B17A-39359C37D47C}" destId="{E1204086-7EDA-4E78-AA24-C8B5F6EE565D}" srcOrd="0" destOrd="0" presId="urn:microsoft.com/office/officeart/2016/7/layout/BasicTimeline"/>
    <dgm:cxn modelId="{901EAE5F-501E-48DE-BCF7-4FEBD7421121}" type="presParOf" srcId="{A1410B5D-62D1-4B15-B17A-39359C37D47C}" destId="{000218E3-8923-4C1F-96A9-451BD57ED5FA}" srcOrd="1" destOrd="0" presId="urn:microsoft.com/office/officeart/2016/7/layout/BasicTimeline"/>
    <dgm:cxn modelId="{8B8537D1-D428-4D7D-ADF2-3DBC6A27BF21}" type="presParOf" srcId="{000218E3-8923-4C1F-96A9-451BD57ED5FA}" destId="{286E5226-A421-41E2-818C-D4DEA4DC5152}" srcOrd="0" destOrd="0" presId="urn:microsoft.com/office/officeart/2016/7/layout/BasicTimeline"/>
    <dgm:cxn modelId="{AF5997D6-CA7E-4057-A698-2FDE86F907AC}" type="presParOf" srcId="{000218E3-8923-4C1F-96A9-451BD57ED5FA}" destId="{CDF11F97-90B3-4FB6-8AD7-688494C0E9AC}" srcOrd="1" destOrd="0" presId="urn:microsoft.com/office/officeart/2016/7/layout/BasicTimeline"/>
    <dgm:cxn modelId="{68933005-42C8-49C5-9CB6-DCAA03A063E7}" type="presParOf" srcId="{A1410B5D-62D1-4B15-B17A-39359C37D47C}" destId="{CC07C75E-0D81-42BD-BD5A-AB7323ED99C6}" srcOrd="2" destOrd="0" presId="urn:microsoft.com/office/officeart/2016/7/layout/BasicTimeline"/>
    <dgm:cxn modelId="{79126600-1398-48C0-97CF-163E34EFD984}" type="presParOf" srcId="{A1410B5D-62D1-4B15-B17A-39359C37D47C}" destId="{86654FE6-5BCC-4C22-B307-2FEA0576DE65}" srcOrd="3" destOrd="0" presId="urn:microsoft.com/office/officeart/2016/7/layout/BasicTimeline"/>
    <dgm:cxn modelId="{09E340CA-CC9F-4F5D-B2A2-F1F051274013}" type="presParOf" srcId="{A1410B5D-62D1-4B15-B17A-39359C37D47C}" destId="{E57168FB-0B48-42B3-A971-DB7944A03107}" srcOrd="4" destOrd="0" presId="urn:microsoft.com/office/officeart/2016/7/layout/BasicTimeline"/>
    <dgm:cxn modelId="{FE5791A9-63C9-4E91-A79A-2DB845F9B57A}" type="presParOf" srcId="{F986C4AE-C276-4EB2-A2B7-F9C6D050F352}" destId="{0CF21243-058E-457F-AC75-BE89CE1DB946}" srcOrd="1" destOrd="0" presId="urn:microsoft.com/office/officeart/2016/7/layout/BasicTimeline"/>
    <dgm:cxn modelId="{2B159B8F-4A5D-4CE7-B89C-5A62C56CE4CB}" type="presParOf" srcId="{F986C4AE-C276-4EB2-A2B7-F9C6D050F352}" destId="{A75AD23F-34A6-4657-B740-D4459749DCD3}" srcOrd="2" destOrd="0" presId="urn:microsoft.com/office/officeart/2016/7/layout/BasicTimeline"/>
    <dgm:cxn modelId="{A29C6F1F-4C5D-430D-8A5B-4A68B738DE64}" type="presParOf" srcId="{A75AD23F-34A6-4657-B740-D4459749DCD3}" destId="{E942878C-AC77-42D0-84B9-DAE243A972F5}" srcOrd="0" destOrd="0" presId="urn:microsoft.com/office/officeart/2016/7/layout/BasicTimeline"/>
    <dgm:cxn modelId="{423437B9-BA6B-4C71-AC28-675F4CC22EDD}" type="presParOf" srcId="{A75AD23F-34A6-4657-B740-D4459749DCD3}" destId="{86B1C665-D3F6-41F1-A444-A31013DA1074}" srcOrd="1" destOrd="0" presId="urn:microsoft.com/office/officeart/2016/7/layout/BasicTimeline"/>
    <dgm:cxn modelId="{772899B0-1408-4393-BAE4-68D0348F7A4C}" type="presParOf" srcId="{86B1C665-D3F6-41F1-A444-A31013DA1074}" destId="{89C3FB90-77F5-4F09-B5DD-DD172A75E949}" srcOrd="0" destOrd="0" presId="urn:microsoft.com/office/officeart/2016/7/layout/BasicTimeline"/>
    <dgm:cxn modelId="{C445AF0A-4EFA-42DD-99C7-AC8A90340C74}" type="presParOf" srcId="{86B1C665-D3F6-41F1-A444-A31013DA1074}" destId="{C6BC76BE-8DFF-4DFC-933A-3F69F0D2F590}" srcOrd="1" destOrd="0" presId="urn:microsoft.com/office/officeart/2016/7/layout/BasicTimeline"/>
    <dgm:cxn modelId="{9AFAC69C-FAE5-45CC-BAF0-51E426A065EC}" type="presParOf" srcId="{A75AD23F-34A6-4657-B740-D4459749DCD3}" destId="{F6A5288B-A22F-445D-A154-362EA5914D96}" srcOrd="2" destOrd="0" presId="urn:microsoft.com/office/officeart/2016/7/layout/BasicTimeline"/>
    <dgm:cxn modelId="{251B7053-1F61-4B0C-9C02-C27F8D02D374}" type="presParOf" srcId="{A75AD23F-34A6-4657-B740-D4459749DCD3}" destId="{80737EE7-E201-47A2-A791-7A3B1F36ED9C}" srcOrd="3" destOrd="0" presId="urn:microsoft.com/office/officeart/2016/7/layout/BasicTimeline"/>
    <dgm:cxn modelId="{66FD2AC8-D5D6-4E0A-BEDB-F32A3CE79CEE}" type="presParOf" srcId="{A75AD23F-34A6-4657-B740-D4459749DCD3}" destId="{3A4BE1F7-E6A4-4189-BF6F-AAB81380F9BA}" srcOrd="4" destOrd="0" presId="urn:microsoft.com/office/officeart/2016/7/layout/BasicTimeline"/>
    <dgm:cxn modelId="{75772064-5EAB-4935-9ED4-A860EF708353}" type="presParOf" srcId="{F986C4AE-C276-4EB2-A2B7-F9C6D050F352}" destId="{05E2B645-0738-4695-89F3-81B2C672CDAF}" srcOrd="3" destOrd="0" presId="urn:microsoft.com/office/officeart/2016/7/layout/BasicTimeline"/>
    <dgm:cxn modelId="{256F4937-6FF8-43FC-8486-1E22323A0A5E}" type="presParOf" srcId="{F986C4AE-C276-4EB2-A2B7-F9C6D050F352}" destId="{14FC6709-02F6-4AA7-95EC-4F4182E3B33C}" srcOrd="4" destOrd="0" presId="urn:microsoft.com/office/officeart/2016/7/layout/BasicTimeline"/>
    <dgm:cxn modelId="{208916D2-B7F9-4119-A32C-B7CBCAA2CB32}" type="presParOf" srcId="{14FC6709-02F6-4AA7-95EC-4F4182E3B33C}" destId="{EEB0F9B1-CF75-4981-A627-626253B6D325}" srcOrd="0" destOrd="0" presId="urn:microsoft.com/office/officeart/2016/7/layout/BasicTimeline"/>
    <dgm:cxn modelId="{339D0F13-8F50-43E1-9BF1-47CDD80A8F13}" type="presParOf" srcId="{14FC6709-02F6-4AA7-95EC-4F4182E3B33C}" destId="{6F877451-0309-4233-BF69-32F0A4432DC4}" srcOrd="1" destOrd="0" presId="urn:microsoft.com/office/officeart/2016/7/layout/BasicTimeline"/>
    <dgm:cxn modelId="{C586B05B-3927-4821-B8AB-6BFC98D59553}" type="presParOf" srcId="{6F877451-0309-4233-BF69-32F0A4432DC4}" destId="{AFE2B585-E10D-4F37-B8F8-C0DE89671B4E}" srcOrd="0" destOrd="0" presId="urn:microsoft.com/office/officeart/2016/7/layout/BasicTimeline"/>
    <dgm:cxn modelId="{853466B8-D517-48D5-A34F-C73CF971BEE2}" type="presParOf" srcId="{6F877451-0309-4233-BF69-32F0A4432DC4}" destId="{0914E64F-6A47-454B-8A4E-2090D41B5245}" srcOrd="1" destOrd="0" presId="urn:microsoft.com/office/officeart/2016/7/layout/BasicTimeline"/>
    <dgm:cxn modelId="{1DD87F2E-6453-495C-9D4D-A70FFD5600D3}" type="presParOf" srcId="{14FC6709-02F6-4AA7-95EC-4F4182E3B33C}" destId="{E1072DD9-62AD-44B4-A300-9E1779D9EBEE}" srcOrd="2" destOrd="0" presId="urn:microsoft.com/office/officeart/2016/7/layout/BasicTimeline"/>
    <dgm:cxn modelId="{6A7730CF-DA76-486B-894B-0A27D4E0F24A}" type="presParOf" srcId="{14FC6709-02F6-4AA7-95EC-4F4182E3B33C}" destId="{80E1C981-FC7B-4992-8AB0-BFCB0C4FC288}" srcOrd="3" destOrd="0" presId="urn:microsoft.com/office/officeart/2016/7/layout/BasicTimeline"/>
    <dgm:cxn modelId="{9B685F9A-0FE4-4365-99AE-2500C15CD9A1}" type="presParOf" srcId="{14FC6709-02F6-4AA7-95EC-4F4182E3B33C}" destId="{FF0F3C43-D2D0-4513-9A03-DD0AC4E216A9}"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E899CC-E1D5-475F-A72F-6ABEB79AB398}" type="doc">
      <dgm:prSet loTypeId="urn:microsoft.com/office/officeart/2005/8/layout/process2" loCatId="process" qsTypeId="urn:microsoft.com/office/officeart/2005/8/quickstyle/simple1" qsCatId="simple" csTypeId="urn:microsoft.com/office/officeart/2005/8/colors/colorful2" csCatId="colorful" phldr="1"/>
      <dgm:spPr/>
    </dgm:pt>
    <dgm:pt modelId="{F971FD62-5E6F-4782-8853-E0E0E602CA11}">
      <dgm:prSet phldrT="[Text]" phldr="0"/>
      <dgm:spPr/>
      <dgm:t>
        <a:bodyPr/>
        <a:lstStyle/>
        <a:p>
          <a:pPr rtl="0"/>
          <a:r>
            <a:rPr lang="en-US">
              <a:solidFill>
                <a:schemeClr val="tx1"/>
              </a:solidFill>
              <a:latin typeface="Calibri Light" panose="020F0302020204030204"/>
            </a:rPr>
            <a:t>Define </a:t>
          </a:r>
          <a:r>
            <a:rPr lang="en-US" err="1">
              <a:solidFill>
                <a:schemeClr val="tx1"/>
              </a:solidFill>
              <a:latin typeface="Calibri Light" panose="020F0302020204030204"/>
            </a:rPr>
            <a:t>probabilidad</a:t>
          </a:r>
          <a:r>
            <a:rPr lang="en-US">
              <a:solidFill>
                <a:schemeClr val="tx1"/>
              </a:solidFill>
              <a:latin typeface="Calibri Light" panose="020F0302020204030204"/>
            </a:rPr>
            <a:t> de </a:t>
          </a:r>
          <a:r>
            <a:rPr lang="en-US" err="1">
              <a:solidFill>
                <a:schemeClr val="tx1"/>
              </a:solidFill>
              <a:latin typeface="Calibri Light" panose="020F0302020204030204"/>
            </a:rPr>
            <a:t>ocurrencia</a:t>
          </a:r>
          <a:r>
            <a:rPr lang="en-US">
              <a:solidFill>
                <a:schemeClr val="tx1"/>
              </a:solidFill>
              <a:latin typeface="Calibri Light" panose="020F0302020204030204"/>
            </a:rPr>
            <a:t> de </a:t>
          </a:r>
          <a:r>
            <a:rPr lang="en-US" err="1">
              <a:solidFill>
                <a:schemeClr val="tx1"/>
              </a:solidFill>
              <a:latin typeface="Calibri Light" panose="020F0302020204030204"/>
            </a:rPr>
            <a:t>fraudes</a:t>
          </a:r>
          <a:endParaRPr lang="en-US">
            <a:solidFill>
              <a:schemeClr val="tx1"/>
            </a:solidFill>
          </a:endParaRPr>
        </a:p>
      </dgm:t>
    </dgm:pt>
    <dgm:pt modelId="{13C4AB72-EB09-441B-A186-97B96FECD226}" type="parTrans" cxnId="{6E0C650F-B540-4D1C-9DEB-C0B86F27C8B9}">
      <dgm:prSet/>
      <dgm:spPr/>
    </dgm:pt>
    <dgm:pt modelId="{F9376DA5-97B2-4AAE-A245-897C4E4A187C}" type="sibTrans" cxnId="{6E0C650F-B540-4D1C-9DEB-C0B86F27C8B9}">
      <dgm:prSet/>
      <dgm:spPr/>
      <dgm:t>
        <a:bodyPr/>
        <a:lstStyle/>
        <a:p>
          <a:endParaRPr lang="en-US"/>
        </a:p>
      </dgm:t>
    </dgm:pt>
    <dgm:pt modelId="{A9F79DEB-F82A-4C1D-A477-AD7B96B4C717}">
      <dgm:prSet phldrT="[Text]" phldr="0"/>
      <dgm:spPr/>
      <dgm:t>
        <a:bodyPr/>
        <a:lstStyle/>
        <a:p>
          <a:pPr rtl="0"/>
          <a:r>
            <a:rPr lang="en-US">
              <a:solidFill>
                <a:schemeClr val="tx1"/>
              </a:solidFill>
              <a:latin typeface="Calibri Light" panose="020F0302020204030204"/>
            </a:rPr>
            <a:t>No </a:t>
          </a:r>
          <a:r>
            <a:rPr lang="en-US" err="1">
              <a:solidFill>
                <a:schemeClr val="tx1"/>
              </a:solidFill>
              <a:latin typeface="Calibri Light" panose="020F0302020204030204"/>
            </a:rPr>
            <a:t>puede</a:t>
          </a:r>
          <a:r>
            <a:rPr lang="en-US">
              <a:solidFill>
                <a:schemeClr val="tx1"/>
              </a:solidFill>
              <a:latin typeface="Calibri Light" panose="020F0302020204030204"/>
            </a:rPr>
            <a:t> </a:t>
          </a:r>
          <a:r>
            <a:rPr lang="en-US" err="1">
              <a:solidFill>
                <a:schemeClr val="tx1"/>
              </a:solidFill>
              <a:latin typeface="Calibri Light" panose="020F0302020204030204"/>
            </a:rPr>
            <a:t>plantear</a:t>
          </a:r>
          <a:r>
            <a:rPr lang="en-US">
              <a:solidFill>
                <a:schemeClr val="tx1"/>
              </a:solidFill>
              <a:latin typeface="Calibri Light" panose="020F0302020204030204"/>
            </a:rPr>
            <a:t> un </a:t>
          </a:r>
          <a:r>
            <a:rPr lang="en-US" err="1">
              <a:solidFill>
                <a:schemeClr val="tx1"/>
              </a:solidFill>
              <a:latin typeface="Calibri Light" panose="020F0302020204030204"/>
            </a:rPr>
            <a:t>perfil</a:t>
          </a:r>
          <a:r>
            <a:rPr lang="en-US">
              <a:solidFill>
                <a:schemeClr val="tx1"/>
              </a:solidFill>
              <a:latin typeface="Calibri Light" panose="020F0302020204030204"/>
            </a:rPr>
            <a:t> del </a:t>
          </a:r>
          <a:r>
            <a:rPr lang="en-US" err="1">
              <a:solidFill>
                <a:schemeClr val="tx1"/>
              </a:solidFill>
              <a:latin typeface="Calibri Light" panose="020F0302020204030204"/>
            </a:rPr>
            <a:t>defraudador</a:t>
          </a:r>
          <a:endParaRPr lang="en-US">
            <a:solidFill>
              <a:schemeClr val="tx1"/>
            </a:solidFill>
          </a:endParaRPr>
        </a:p>
      </dgm:t>
    </dgm:pt>
    <dgm:pt modelId="{F1399DF1-7DD5-4E49-98D0-3BC9098A1A39}" type="parTrans" cxnId="{235CF7CA-9298-4823-BAC8-6B99D3D80C89}">
      <dgm:prSet/>
      <dgm:spPr/>
    </dgm:pt>
    <dgm:pt modelId="{FE904C03-639A-404F-91DB-14FB9D5C0072}" type="sibTrans" cxnId="{235CF7CA-9298-4823-BAC8-6B99D3D80C89}">
      <dgm:prSet/>
      <dgm:spPr/>
      <dgm:t>
        <a:bodyPr/>
        <a:lstStyle/>
        <a:p>
          <a:endParaRPr lang="en-US"/>
        </a:p>
      </dgm:t>
    </dgm:pt>
    <dgm:pt modelId="{134FC320-F5C4-4CA8-B039-B082DBAE1A75}">
      <dgm:prSet phldrT="[Text]" phldr="0"/>
      <dgm:spPr/>
      <dgm:t>
        <a:bodyPr/>
        <a:lstStyle/>
        <a:p>
          <a:pPr rtl="0"/>
          <a:r>
            <a:rPr lang="en-US">
              <a:solidFill>
                <a:schemeClr val="tx1"/>
              </a:solidFill>
              <a:latin typeface="Calibri Light" panose="020F0302020204030204"/>
            </a:rPr>
            <a:t>Factores de </a:t>
          </a:r>
          <a:r>
            <a:rPr lang="en-US" err="1">
              <a:solidFill>
                <a:schemeClr val="tx1"/>
              </a:solidFill>
              <a:latin typeface="Calibri Light" panose="020F0302020204030204"/>
            </a:rPr>
            <a:t>oportunidad</a:t>
          </a:r>
          <a:r>
            <a:rPr lang="en-US">
              <a:solidFill>
                <a:schemeClr val="tx1"/>
              </a:solidFill>
              <a:latin typeface="Calibri Light" panose="020F0302020204030204"/>
            </a:rPr>
            <a:t>, </a:t>
          </a:r>
          <a:r>
            <a:rPr lang="en-US" err="1">
              <a:solidFill>
                <a:schemeClr val="tx1"/>
              </a:solidFill>
              <a:latin typeface="Calibri Light" panose="020F0302020204030204"/>
            </a:rPr>
            <a:t>integridad</a:t>
          </a:r>
          <a:r>
            <a:rPr lang="en-US">
              <a:solidFill>
                <a:schemeClr val="tx1"/>
              </a:solidFill>
              <a:latin typeface="Calibri Light" panose="020F0302020204030204"/>
            </a:rPr>
            <a:t> y </a:t>
          </a:r>
          <a:r>
            <a:rPr lang="en-US" err="1">
              <a:solidFill>
                <a:schemeClr val="tx1"/>
              </a:solidFill>
              <a:latin typeface="Calibri Light" panose="020F0302020204030204"/>
            </a:rPr>
            <a:t>precisión</a:t>
          </a:r>
          <a:r>
            <a:rPr lang="en-US">
              <a:solidFill>
                <a:schemeClr val="tx1"/>
              </a:solidFill>
              <a:latin typeface="Calibri Light" panose="020F0302020204030204"/>
            </a:rPr>
            <a:t> para </a:t>
          </a:r>
          <a:r>
            <a:rPr lang="en-US" err="1">
              <a:solidFill>
                <a:schemeClr val="tx1"/>
              </a:solidFill>
              <a:latin typeface="Calibri Light" panose="020F0302020204030204"/>
            </a:rPr>
            <a:t>determinar</a:t>
          </a:r>
          <a:r>
            <a:rPr lang="en-US">
              <a:solidFill>
                <a:schemeClr val="tx1"/>
              </a:solidFill>
              <a:latin typeface="Calibri Light" panose="020F0302020204030204"/>
            </a:rPr>
            <a:t> </a:t>
          </a:r>
          <a:r>
            <a:rPr lang="en-US" err="1">
              <a:solidFill>
                <a:schemeClr val="tx1"/>
              </a:solidFill>
              <a:latin typeface="Calibri Light" panose="020F0302020204030204"/>
            </a:rPr>
            <a:t>el</a:t>
          </a:r>
          <a:r>
            <a:rPr lang="en-US">
              <a:solidFill>
                <a:schemeClr val="tx1"/>
              </a:solidFill>
              <a:latin typeface="Calibri Light" panose="020F0302020204030204"/>
            </a:rPr>
            <a:t> </a:t>
          </a:r>
          <a:r>
            <a:rPr lang="en-US" err="1">
              <a:solidFill>
                <a:schemeClr val="tx1"/>
              </a:solidFill>
              <a:latin typeface="Calibri Light" panose="020F0302020204030204"/>
            </a:rPr>
            <a:t>riesgo</a:t>
          </a:r>
          <a:r>
            <a:rPr lang="en-US">
              <a:solidFill>
                <a:schemeClr val="tx1"/>
              </a:solidFill>
              <a:latin typeface="Calibri Light" panose="020F0302020204030204"/>
            </a:rPr>
            <a:t> de </a:t>
          </a:r>
          <a:r>
            <a:rPr lang="en-US" err="1">
              <a:solidFill>
                <a:schemeClr val="tx1"/>
              </a:solidFill>
              <a:latin typeface="Calibri Light" panose="020F0302020204030204"/>
            </a:rPr>
            <a:t>fraude</a:t>
          </a:r>
          <a:endParaRPr lang="en-US">
            <a:solidFill>
              <a:schemeClr val="tx1"/>
            </a:solidFill>
          </a:endParaRPr>
        </a:p>
      </dgm:t>
    </dgm:pt>
    <dgm:pt modelId="{6DAF53D5-5323-4066-B1E6-D074FC861929}" type="parTrans" cxnId="{561A4E69-34A1-4819-AE57-8796615728CE}">
      <dgm:prSet/>
      <dgm:spPr/>
    </dgm:pt>
    <dgm:pt modelId="{6CC44D8D-7ADB-4D53-AA5B-C027E5523D1F}" type="sibTrans" cxnId="{561A4E69-34A1-4819-AE57-8796615728CE}">
      <dgm:prSet/>
      <dgm:spPr/>
    </dgm:pt>
    <dgm:pt modelId="{9B12A3F4-F751-493D-AB13-2B857F2A41C1}" type="pres">
      <dgm:prSet presAssocID="{70E899CC-E1D5-475F-A72F-6ABEB79AB398}" presName="linearFlow" presStyleCnt="0">
        <dgm:presLayoutVars>
          <dgm:resizeHandles val="exact"/>
        </dgm:presLayoutVars>
      </dgm:prSet>
      <dgm:spPr/>
    </dgm:pt>
    <dgm:pt modelId="{108F8241-DEFF-4B79-8D36-8308E2D9D024}" type="pres">
      <dgm:prSet presAssocID="{F971FD62-5E6F-4782-8853-E0E0E602CA11}" presName="node" presStyleLbl="node1" presStyleIdx="0" presStyleCnt="3">
        <dgm:presLayoutVars>
          <dgm:bulletEnabled val="1"/>
        </dgm:presLayoutVars>
      </dgm:prSet>
      <dgm:spPr/>
      <dgm:t>
        <a:bodyPr/>
        <a:lstStyle/>
        <a:p>
          <a:endParaRPr lang="es-EC"/>
        </a:p>
      </dgm:t>
    </dgm:pt>
    <dgm:pt modelId="{4D749739-084D-474E-96DA-751D4DBAA67D}" type="pres">
      <dgm:prSet presAssocID="{F9376DA5-97B2-4AAE-A245-897C4E4A187C}" presName="sibTrans" presStyleLbl="sibTrans2D1" presStyleIdx="0" presStyleCnt="2"/>
      <dgm:spPr/>
      <dgm:t>
        <a:bodyPr/>
        <a:lstStyle/>
        <a:p>
          <a:endParaRPr lang="es-EC"/>
        </a:p>
      </dgm:t>
    </dgm:pt>
    <dgm:pt modelId="{48392231-FA73-4967-A0DC-91E5EBB94D31}" type="pres">
      <dgm:prSet presAssocID="{F9376DA5-97B2-4AAE-A245-897C4E4A187C}" presName="connectorText" presStyleLbl="sibTrans2D1" presStyleIdx="0" presStyleCnt="2"/>
      <dgm:spPr/>
      <dgm:t>
        <a:bodyPr/>
        <a:lstStyle/>
        <a:p>
          <a:endParaRPr lang="es-EC"/>
        </a:p>
      </dgm:t>
    </dgm:pt>
    <dgm:pt modelId="{BFA782D2-620A-4598-85BA-9F07CED18B7B}" type="pres">
      <dgm:prSet presAssocID="{A9F79DEB-F82A-4C1D-A477-AD7B96B4C717}" presName="node" presStyleLbl="node1" presStyleIdx="1" presStyleCnt="3">
        <dgm:presLayoutVars>
          <dgm:bulletEnabled val="1"/>
        </dgm:presLayoutVars>
      </dgm:prSet>
      <dgm:spPr/>
      <dgm:t>
        <a:bodyPr/>
        <a:lstStyle/>
        <a:p>
          <a:endParaRPr lang="es-EC"/>
        </a:p>
      </dgm:t>
    </dgm:pt>
    <dgm:pt modelId="{7E041197-38F0-4E59-B3EB-C13E1F6EC366}" type="pres">
      <dgm:prSet presAssocID="{FE904C03-639A-404F-91DB-14FB9D5C0072}" presName="sibTrans" presStyleLbl="sibTrans2D1" presStyleIdx="1" presStyleCnt="2"/>
      <dgm:spPr/>
      <dgm:t>
        <a:bodyPr/>
        <a:lstStyle/>
        <a:p>
          <a:endParaRPr lang="es-EC"/>
        </a:p>
      </dgm:t>
    </dgm:pt>
    <dgm:pt modelId="{4F283697-D9FD-4827-98F8-3EFE4071B6CB}" type="pres">
      <dgm:prSet presAssocID="{FE904C03-639A-404F-91DB-14FB9D5C0072}" presName="connectorText" presStyleLbl="sibTrans2D1" presStyleIdx="1" presStyleCnt="2"/>
      <dgm:spPr/>
      <dgm:t>
        <a:bodyPr/>
        <a:lstStyle/>
        <a:p>
          <a:endParaRPr lang="es-EC"/>
        </a:p>
      </dgm:t>
    </dgm:pt>
    <dgm:pt modelId="{21E6B8D6-31E0-4A27-B741-71405AFEEC19}" type="pres">
      <dgm:prSet presAssocID="{134FC320-F5C4-4CA8-B039-B082DBAE1A75}" presName="node" presStyleLbl="node1" presStyleIdx="2" presStyleCnt="3">
        <dgm:presLayoutVars>
          <dgm:bulletEnabled val="1"/>
        </dgm:presLayoutVars>
      </dgm:prSet>
      <dgm:spPr/>
      <dgm:t>
        <a:bodyPr/>
        <a:lstStyle/>
        <a:p>
          <a:endParaRPr lang="es-EC"/>
        </a:p>
      </dgm:t>
    </dgm:pt>
  </dgm:ptLst>
  <dgm:cxnLst>
    <dgm:cxn modelId="{804D1D82-CCDF-4739-99D4-C39DBB1DC85E}" type="presOf" srcId="{A9F79DEB-F82A-4C1D-A477-AD7B96B4C717}" destId="{BFA782D2-620A-4598-85BA-9F07CED18B7B}" srcOrd="0" destOrd="0" presId="urn:microsoft.com/office/officeart/2005/8/layout/process2"/>
    <dgm:cxn modelId="{561A4E69-34A1-4819-AE57-8796615728CE}" srcId="{70E899CC-E1D5-475F-A72F-6ABEB79AB398}" destId="{134FC320-F5C4-4CA8-B039-B082DBAE1A75}" srcOrd="2" destOrd="0" parTransId="{6DAF53D5-5323-4066-B1E6-D074FC861929}" sibTransId="{6CC44D8D-7ADB-4D53-AA5B-C027E5523D1F}"/>
    <dgm:cxn modelId="{235CF7CA-9298-4823-BAC8-6B99D3D80C89}" srcId="{70E899CC-E1D5-475F-A72F-6ABEB79AB398}" destId="{A9F79DEB-F82A-4C1D-A477-AD7B96B4C717}" srcOrd="1" destOrd="0" parTransId="{F1399DF1-7DD5-4E49-98D0-3BC9098A1A39}" sibTransId="{FE904C03-639A-404F-91DB-14FB9D5C0072}"/>
    <dgm:cxn modelId="{453DC214-5DB2-4E94-81D8-6751400F891C}" type="presOf" srcId="{134FC320-F5C4-4CA8-B039-B082DBAE1A75}" destId="{21E6B8D6-31E0-4A27-B741-71405AFEEC19}" srcOrd="0" destOrd="0" presId="urn:microsoft.com/office/officeart/2005/8/layout/process2"/>
    <dgm:cxn modelId="{2C6490D1-D890-4CAA-9865-537A834F1C16}" type="presOf" srcId="{F971FD62-5E6F-4782-8853-E0E0E602CA11}" destId="{108F8241-DEFF-4B79-8D36-8308E2D9D024}" srcOrd="0" destOrd="0" presId="urn:microsoft.com/office/officeart/2005/8/layout/process2"/>
    <dgm:cxn modelId="{6E0C650F-B540-4D1C-9DEB-C0B86F27C8B9}" srcId="{70E899CC-E1D5-475F-A72F-6ABEB79AB398}" destId="{F971FD62-5E6F-4782-8853-E0E0E602CA11}" srcOrd="0" destOrd="0" parTransId="{13C4AB72-EB09-441B-A186-97B96FECD226}" sibTransId="{F9376DA5-97B2-4AAE-A245-897C4E4A187C}"/>
    <dgm:cxn modelId="{1E16FA6D-EC22-45B1-A5D8-1637ABE8D1E0}" type="presOf" srcId="{F9376DA5-97B2-4AAE-A245-897C4E4A187C}" destId="{48392231-FA73-4967-A0DC-91E5EBB94D31}" srcOrd="1" destOrd="0" presId="urn:microsoft.com/office/officeart/2005/8/layout/process2"/>
    <dgm:cxn modelId="{90DC7637-EEFA-4FD7-9C08-6A33330DEB88}" type="presOf" srcId="{F9376DA5-97B2-4AAE-A245-897C4E4A187C}" destId="{4D749739-084D-474E-96DA-751D4DBAA67D}" srcOrd="0" destOrd="0" presId="urn:microsoft.com/office/officeart/2005/8/layout/process2"/>
    <dgm:cxn modelId="{D983A340-2D22-489F-A304-6EE69BA0129C}" type="presOf" srcId="{70E899CC-E1D5-475F-A72F-6ABEB79AB398}" destId="{9B12A3F4-F751-493D-AB13-2B857F2A41C1}" srcOrd="0" destOrd="0" presId="urn:microsoft.com/office/officeart/2005/8/layout/process2"/>
    <dgm:cxn modelId="{45EA89BC-2630-43C7-87A2-D0B5DF1D6498}" type="presOf" srcId="{FE904C03-639A-404F-91DB-14FB9D5C0072}" destId="{7E041197-38F0-4E59-B3EB-C13E1F6EC366}" srcOrd="0" destOrd="0" presId="urn:microsoft.com/office/officeart/2005/8/layout/process2"/>
    <dgm:cxn modelId="{8AB4CEEB-F847-4747-9EB2-BB58F151B732}" type="presOf" srcId="{FE904C03-639A-404F-91DB-14FB9D5C0072}" destId="{4F283697-D9FD-4827-98F8-3EFE4071B6CB}" srcOrd="1" destOrd="0" presId="urn:microsoft.com/office/officeart/2005/8/layout/process2"/>
    <dgm:cxn modelId="{2DD267F3-411C-4FD5-A49B-3B5580BA5BD6}" type="presParOf" srcId="{9B12A3F4-F751-493D-AB13-2B857F2A41C1}" destId="{108F8241-DEFF-4B79-8D36-8308E2D9D024}" srcOrd="0" destOrd="0" presId="urn:microsoft.com/office/officeart/2005/8/layout/process2"/>
    <dgm:cxn modelId="{0479A2BC-22F2-4390-8FA2-DE81640CD2FC}" type="presParOf" srcId="{9B12A3F4-F751-493D-AB13-2B857F2A41C1}" destId="{4D749739-084D-474E-96DA-751D4DBAA67D}" srcOrd="1" destOrd="0" presId="urn:microsoft.com/office/officeart/2005/8/layout/process2"/>
    <dgm:cxn modelId="{635DAA70-E3B1-4B8B-90F9-9705B44B325F}" type="presParOf" srcId="{4D749739-084D-474E-96DA-751D4DBAA67D}" destId="{48392231-FA73-4967-A0DC-91E5EBB94D31}" srcOrd="0" destOrd="0" presId="urn:microsoft.com/office/officeart/2005/8/layout/process2"/>
    <dgm:cxn modelId="{221C9EC8-54A0-4A1B-A050-7896B281A739}" type="presParOf" srcId="{9B12A3F4-F751-493D-AB13-2B857F2A41C1}" destId="{BFA782D2-620A-4598-85BA-9F07CED18B7B}" srcOrd="2" destOrd="0" presId="urn:microsoft.com/office/officeart/2005/8/layout/process2"/>
    <dgm:cxn modelId="{280403A9-018E-4414-85DD-6935683B113B}" type="presParOf" srcId="{9B12A3F4-F751-493D-AB13-2B857F2A41C1}" destId="{7E041197-38F0-4E59-B3EB-C13E1F6EC366}" srcOrd="3" destOrd="0" presId="urn:microsoft.com/office/officeart/2005/8/layout/process2"/>
    <dgm:cxn modelId="{1105DB3D-B096-442A-AFBD-B2AF73F962CD}" type="presParOf" srcId="{7E041197-38F0-4E59-B3EB-C13E1F6EC366}" destId="{4F283697-D9FD-4827-98F8-3EFE4071B6CB}" srcOrd="0" destOrd="0" presId="urn:microsoft.com/office/officeart/2005/8/layout/process2"/>
    <dgm:cxn modelId="{F9731433-2CD3-4B6B-B93F-1B9B3E57A8EB}" type="presParOf" srcId="{9B12A3F4-F751-493D-AB13-2B857F2A41C1}" destId="{21E6B8D6-31E0-4A27-B741-71405AFEEC1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8BA3AA-D3C2-4A99-9321-2619B6390A8C}" type="doc">
      <dgm:prSet loTypeId="urn:microsoft.com/office/officeart/2005/8/layout/arrow2" loCatId="process" qsTypeId="urn:microsoft.com/office/officeart/2005/8/quickstyle/simple1" qsCatId="simple" csTypeId="urn:microsoft.com/office/officeart/2005/8/colors/colorful3" csCatId="colorful" phldr="1"/>
      <dgm:spPr/>
    </dgm:pt>
    <dgm:pt modelId="{A2247574-7499-41D0-898D-AB4F66F0C900}">
      <dgm:prSet phldrT="[Text]" phldr="0"/>
      <dgm:spPr/>
      <dgm:t>
        <a:bodyPr/>
        <a:lstStyle/>
        <a:p>
          <a:pPr rtl="0"/>
          <a:r>
            <a:rPr lang="en-US">
              <a:latin typeface="Calibri Light" panose="020F0302020204030204"/>
            </a:rPr>
            <a:t>Define </a:t>
          </a:r>
          <a:r>
            <a:rPr lang="en-US" err="1">
              <a:latin typeface="Calibri Light" panose="020F0302020204030204"/>
            </a:rPr>
            <a:t>causas</a:t>
          </a:r>
          <a:r>
            <a:rPr lang="en-US">
              <a:latin typeface="Calibri Light" panose="020F0302020204030204"/>
            </a:rPr>
            <a:t> de las </a:t>
          </a:r>
          <a:r>
            <a:rPr lang="en-US" err="1">
              <a:latin typeface="Calibri Light" panose="020F0302020204030204"/>
            </a:rPr>
            <a:t>actividades</a:t>
          </a:r>
          <a:r>
            <a:rPr lang="en-US">
              <a:latin typeface="Calibri Light" panose="020F0302020204030204"/>
            </a:rPr>
            <a:t> del </a:t>
          </a:r>
          <a:r>
            <a:rPr lang="en-US" err="1">
              <a:latin typeface="Calibri Light" panose="020F0302020204030204"/>
            </a:rPr>
            <a:t>defraudador</a:t>
          </a:r>
          <a:endParaRPr lang="en-US" err="1"/>
        </a:p>
      </dgm:t>
    </dgm:pt>
    <dgm:pt modelId="{B75D8624-A0A9-4903-A31F-B44A4A45FF09}" type="parTrans" cxnId="{DE155550-1DBC-409E-B4CC-F846D8884488}">
      <dgm:prSet/>
      <dgm:spPr/>
    </dgm:pt>
    <dgm:pt modelId="{FA54AB5F-5A84-40AE-8BD6-34AB0E091467}" type="sibTrans" cxnId="{DE155550-1DBC-409E-B4CC-F846D8884488}">
      <dgm:prSet/>
      <dgm:spPr/>
    </dgm:pt>
    <dgm:pt modelId="{10CA3284-F525-44C1-954B-9CB2A2F84654}">
      <dgm:prSet phldrT="[Text]" phldr="0"/>
      <dgm:spPr/>
      <dgm:t>
        <a:bodyPr/>
        <a:lstStyle/>
        <a:p>
          <a:pPr rtl="0"/>
          <a:r>
            <a:rPr lang="en-US">
              <a:latin typeface="Calibri Light" panose="020F0302020204030204"/>
            </a:rPr>
            <a:t>Factores: dinero, </a:t>
          </a:r>
          <a:r>
            <a:rPr lang="en-US" err="1">
              <a:latin typeface="Calibri Light" panose="020F0302020204030204"/>
            </a:rPr>
            <a:t>ideología</a:t>
          </a:r>
          <a:r>
            <a:rPr lang="en-US">
              <a:latin typeface="Calibri Light" panose="020F0302020204030204"/>
            </a:rPr>
            <a:t>, </a:t>
          </a:r>
          <a:r>
            <a:rPr lang="en-US" err="1">
              <a:latin typeface="Calibri Light" panose="020F0302020204030204"/>
            </a:rPr>
            <a:t>coerción</a:t>
          </a:r>
          <a:r>
            <a:rPr lang="en-US">
              <a:latin typeface="Calibri Light" panose="020F0302020204030204"/>
            </a:rPr>
            <a:t> y </a:t>
          </a:r>
          <a:r>
            <a:rPr lang="en-US" err="1">
              <a:latin typeface="Calibri Light" panose="020F0302020204030204"/>
            </a:rPr>
            <a:t>el</a:t>
          </a:r>
          <a:r>
            <a:rPr lang="en-US">
              <a:latin typeface="Calibri Light" panose="020F0302020204030204"/>
            </a:rPr>
            <a:t> ego</a:t>
          </a:r>
          <a:endParaRPr lang="en-US"/>
        </a:p>
      </dgm:t>
    </dgm:pt>
    <dgm:pt modelId="{D3277D99-840D-4EBD-9051-0983D4B9F2D4}" type="parTrans" cxnId="{23E9805E-61F9-4EFD-A94C-B5E524D9E7E8}">
      <dgm:prSet/>
      <dgm:spPr/>
    </dgm:pt>
    <dgm:pt modelId="{6729B008-6B35-46F9-9562-05C583834F31}" type="sibTrans" cxnId="{23E9805E-61F9-4EFD-A94C-B5E524D9E7E8}">
      <dgm:prSet/>
      <dgm:spPr/>
    </dgm:pt>
    <dgm:pt modelId="{0E40242B-38DB-4452-8672-EDB9A5290BC6}">
      <dgm:prSet phldrT="[Text]" phldr="0"/>
      <dgm:spPr/>
      <dgm:t>
        <a:bodyPr/>
        <a:lstStyle/>
        <a:p>
          <a:pPr rtl="0"/>
          <a:r>
            <a:rPr lang="en-US">
              <a:latin typeface="Calibri Light" panose="020F0302020204030204"/>
            </a:rPr>
            <a:t>Define la </a:t>
          </a:r>
          <a:r>
            <a:rPr lang="en-US" err="1">
              <a:latin typeface="Calibri Light" panose="020F0302020204030204"/>
            </a:rPr>
            <a:t>motivación</a:t>
          </a:r>
          <a:r>
            <a:rPr lang="en-US">
              <a:latin typeface="Calibri Light" panose="020F0302020204030204"/>
            </a:rPr>
            <a:t> para </a:t>
          </a:r>
          <a:r>
            <a:rPr lang="en-US" err="1">
              <a:latin typeface="Calibri Light" panose="020F0302020204030204"/>
            </a:rPr>
            <a:t>realizar</a:t>
          </a:r>
          <a:r>
            <a:rPr lang="en-US">
              <a:latin typeface="Calibri Light" panose="020F0302020204030204"/>
            </a:rPr>
            <a:t> fraude</a:t>
          </a:r>
          <a:endParaRPr lang="en-US"/>
        </a:p>
      </dgm:t>
    </dgm:pt>
    <dgm:pt modelId="{9DEA63EC-CF87-499F-8B03-7BCB43CF8ACD}" type="parTrans" cxnId="{B012D3E2-A844-4B26-A05A-755851930374}">
      <dgm:prSet/>
      <dgm:spPr/>
    </dgm:pt>
    <dgm:pt modelId="{BE08EACA-B3A8-44AD-B7F9-2EA5BF1C193D}" type="sibTrans" cxnId="{B012D3E2-A844-4B26-A05A-755851930374}">
      <dgm:prSet/>
      <dgm:spPr/>
    </dgm:pt>
    <dgm:pt modelId="{C8D587EA-9294-4336-AB2C-2920FF22BA1C}" type="pres">
      <dgm:prSet presAssocID="{528BA3AA-D3C2-4A99-9321-2619B6390A8C}" presName="arrowDiagram" presStyleCnt="0">
        <dgm:presLayoutVars>
          <dgm:chMax val="5"/>
          <dgm:dir/>
          <dgm:resizeHandles val="exact"/>
        </dgm:presLayoutVars>
      </dgm:prSet>
      <dgm:spPr/>
    </dgm:pt>
    <dgm:pt modelId="{A5CC9D53-5BDC-4D30-AB0D-6922D6437447}" type="pres">
      <dgm:prSet presAssocID="{528BA3AA-D3C2-4A99-9321-2619B6390A8C}" presName="arrow" presStyleLbl="bgShp" presStyleIdx="0" presStyleCnt="1"/>
      <dgm:spPr/>
    </dgm:pt>
    <dgm:pt modelId="{93BF6455-BD90-45AE-948D-D250C5B05BEC}" type="pres">
      <dgm:prSet presAssocID="{528BA3AA-D3C2-4A99-9321-2619B6390A8C}" presName="arrowDiagram3" presStyleCnt="0"/>
      <dgm:spPr/>
    </dgm:pt>
    <dgm:pt modelId="{F390F58E-F384-44F4-92CF-F3A580803A84}" type="pres">
      <dgm:prSet presAssocID="{A2247574-7499-41D0-898D-AB4F66F0C900}" presName="bullet3a" presStyleLbl="node1" presStyleIdx="0" presStyleCnt="3"/>
      <dgm:spPr/>
    </dgm:pt>
    <dgm:pt modelId="{C79660E0-8B8D-468A-8541-E7D91C3431A6}" type="pres">
      <dgm:prSet presAssocID="{A2247574-7499-41D0-898D-AB4F66F0C900}" presName="textBox3a" presStyleLbl="revTx" presStyleIdx="0" presStyleCnt="3">
        <dgm:presLayoutVars>
          <dgm:bulletEnabled val="1"/>
        </dgm:presLayoutVars>
      </dgm:prSet>
      <dgm:spPr/>
      <dgm:t>
        <a:bodyPr/>
        <a:lstStyle/>
        <a:p>
          <a:endParaRPr lang="es-EC"/>
        </a:p>
      </dgm:t>
    </dgm:pt>
    <dgm:pt modelId="{F5E3A011-C5EB-4D1B-94EB-99DCE11892B2}" type="pres">
      <dgm:prSet presAssocID="{10CA3284-F525-44C1-954B-9CB2A2F84654}" presName="bullet3b" presStyleLbl="node1" presStyleIdx="1" presStyleCnt="3"/>
      <dgm:spPr/>
    </dgm:pt>
    <dgm:pt modelId="{85292868-5372-4716-B695-7166C1A5F13A}" type="pres">
      <dgm:prSet presAssocID="{10CA3284-F525-44C1-954B-9CB2A2F84654}" presName="textBox3b" presStyleLbl="revTx" presStyleIdx="1" presStyleCnt="3">
        <dgm:presLayoutVars>
          <dgm:bulletEnabled val="1"/>
        </dgm:presLayoutVars>
      </dgm:prSet>
      <dgm:spPr/>
      <dgm:t>
        <a:bodyPr/>
        <a:lstStyle/>
        <a:p>
          <a:endParaRPr lang="es-EC"/>
        </a:p>
      </dgm:t>
    </dgm:pt>
    <dgm:pt modelId="{314949E7-B102-408B-821C-565DFB538855}" type="pres">
      <dgm:prSet presAssocID="{0E40242B-38DB-4452-8672-EDB9A5290BC6}" presName="bullet3c" presStyleLbl="node1" presStyleIdx="2" presStyleCnt="3"/>
      <dgm:spPr/>
    </dgm:pt>
    <dgm:pt modelId="{A8CBD35B-9EF8-4459-AE0E-0C47F9743156}" type="pres">
      <dgm:prSet presAssocID="{0E40242B-38DB-4452-8672-EDB9A5290BC6}" presName="textBox3c" presStyleLbl="revTx" presStyleIdx="2" presStyleCnt="3">
        <dgm:presLayoutVars>
          <dgm:bulletEnabled val="1"/>
        </dgm:presLayoutVars>
      </dgm:prSet>
      <dgm:spPr/>
      <dgm:t>
        <a:bodyPr/>
        <a:lstStyle/>
        <a:p>
          <a:endParaRPr lang="es-EC"/>
        </a:p>
      </dgm:t>
    </dgm:pt>
  </dgm:ptLst>
  <dgm:cxnLst>
    <dgm:cxn modelId="{A6905ED3-A8FE-481C-B51E-A0F23F8E2EC9}" type="presOf" srcId="{528BA3AA-D3C2-4A99-9321-2619B6390A8C}" destId="{C8D587EA-9294-4336-AB2C-2920FF22BA1C}" srcOrd="0" destOrd="0" presId="urn:microsoft.com/office/officeart/2005/8/layout/arrow2"/>
    <dgm:cxn modelId="{8906A6CB-CA9B-4DEA-BB18-79C65E4A045B}" type="presOf" srcId="{0E40242B-38DB-4452-8672-EDB9A5290BC6}" destId="{A8CBD35B-9EF8-4459-AE0E-0C47F9743156}" srcOrd="0" destOrd="0" presId="urn:microsoft.com/office/officeart/2005/8/layout/arrow2"/>
    <dgm:cxn modelId="{B012D3E2-A844-4B26-A05A-755851930374}" srcId="{528BA3AA-D3C2-4A99-9321-2619B6390A8C}" destId="{0E40242B-38DB-4452-8672-EDB9A5290BC6}" srcOrd="2" destOrd="0" parTransId="{9DEA63EC-CF87-499F-8B03-7BCB43CF8ACD}" sibTransId="{BE08EACA-B3A8-44AD-B7F9-2EA5BF1C193D}"/>
    <dgm:cxn modelId="{23E9805E-61F9-4EFD-A94C-B5E524D9E7E8}" srcId="{528BA3AA-D3C2-4A99-9321-2619B6390A8C}" destId="{10CA3284-F525-44C1-954B-9CB2A2F84654}" srcOrd="1" destOrd="0" parTransId="{D3277D99-840D-4EBD-9051-0983D4B9F2D4}" sibTransId="{6729B008-6B35-46F9-9562-05C583834F31}"/>
    <dgm:cxn modelId="{57288589-F856-4304-822B-30EB92742F90}" type="presOf" srcId="{A2247574-7499-41D0-898D-AB4F66F0C900}" destId="{C79660E0-8B8D-468A-8541-E7D91C3431A6}" srcOrd="0" destOrd="0" presId="urn:microsoft.com/office/officeart/2005/8/layout/arrow2"/>
    <dgm:cxn modelId="{DE155550-1DBC-409E-B4CC-F846D8884488}" srcId="{528BA3AA-D3C2-4A99-9321-2619B6390A8C}" destId="{A2247574-7499-41D0-898D-AB4F66F0C900}" srcOrd="0" destOrd="0" parTransId="{B75D8624-A0A9-4903-A31F-B44A4A45FF09}" sibTransId="{FA54AB5F-5A84-40AE-8BD6-34AB0E091467}"/>
    <dgm:cxn modelId="{1D0A1EF7-ED19-4045-A61C-67DD91AE63A2}" type="presOf" srcId="{10CA3284-F525-44C1-954B-9CB2A2F84654}" destId="{85292868-5372-4716-B695-7166C1A5F13A}" srcOrd="0" destOrd="0" presId="urn:microsoft.com/office/officeart/2005/8/layout/arrow2"/>
    <dgm:cxn modelId="{4048555C-7397-4818-A3F3-C3EB8E0F4810}" type="presParOf" srcId="{C8D587EA-9294-4336-AB2C-2920FF22BA1C}" destId="{A5CC9D53-5BDC-4D30-AB0D-6922D6437447}" srcOrd="0" destOrd="0" presId="urn:microsoft.com/office/officeart/2005/8/layout/arrow2"/>
    <dgm:cxn modelId="{2DB823A4-67A9-449D-BE78-9D3C23D650DD}" type="presParOf" srcId="{C8D587EA-9294-4336-AB2C-2920FF22BA1C}" destId="{93BF6455-BD90-45AE-948D-D250C5B05BEC}" srcOrd="1" destOrd="0" presId="urn:microsoft.com/office/officeart/2005/8/layout/arrow2"/>
    <dgm:cxn modelId="{BA6C47D9-DE88-477A-99A6-B739A33FC621}" type="presParOf" srcId="{93BF6455-BD90-45AE-948D-D250C5B05BEC}" destId="{F390F58E-F384-44F4-92CF-F3A580803A84}" srcOrd="0" destOrd="0" presId="urn:microsoft.com/office/officeart/2005/8/layout/arrow2"/>
    <dgm:cxn modelId="{D3BA9D06-491F-42C1-92B8-8BA771BA645E}" type="presParOf" srcId="{93BF6455-BD90-45AE-948D-D250C5B05BEC}" destId="{C79660E0-8B8D-468A-8541-E7D91C3431A6}" srcOrd="1" destOrd="0" presId="urn:microsoft.com/office/officeart/2005/8/layout/arrow2"/>
    <dgm:cxn modelId="{3D99E9C0-349F-46D4-B6D8-6B7F871A1870}" type="presParOf" srcId="{93BF6455-BD90-45AE-948D-D250C5B05BEC}" destId="{F5E3A011-C5EB-4D1B-94EB-99DCE11892B2}" srcOrd="2" destOrd="0" presId="urn:microsoft.com/office/officeart/2005/8/layout/arrow2"/>
    <dgm:cxn modelId="{23EE3DCC-0A2B-4554-8717-3AC928DF575F}" type="presParOf" srcId="{93BF6455-BD90-45AE-948D-D250C5B05BEC}" destId="{85292868-5372-4716-B695-7166C1A5F13A}" srcOrd="3" destOrd="0" presId="urn:microsoft.com/office/officeart/2005/8/layout/arrow2"/>
    <dgm:cxn modelId="{0CBA3A4D-4DCC-42B8-90F4-98F216C55FFB}" type="presParOf" srcId="{93BF6455-BD90-45AE-948D-D250C5B05BEC}" destId="{314949E7-B102-408B-821C-565DFB538855}" srcOrd="4" destOrd="0" presId="urn:microsoft.com/office/officeart/2005/8/layout/arrow2"/>
    <dgm:cxn modelId="{EB050EB7-6A56-4393-B3DD-B6F6C5553FF8}" type="presParOf" srcId="{93BF6455-BD90-45AE-948D-D250C5B05BEC}" destId="{A8CBD35B-9EF8-4459-AE0E-0C47F974315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B72F4B-9C34-4469-9807-A1CC6B60D995}"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9A1D08E6-D74D-40D9-B933-4FB112F8DFC6}">
      <dgm:prSet phldrT="[Text]" phldr="0"/>
      <dgm:spPr/>
      <dgm:t>
        <a:bodyPr/>
        <a:lstStyle/>
        <a:p>
          <a:pPr rtl="0"/>
          <a:r>
            <a:rPr lang="en-US" err="1">
              <a:latin typeface="Calibri Light" panose="020F0302020204030204"/>
            </a:rPr>
            <a:t>Existen</a:t>
          </a:r>
          <a:r>
            <a:rPr lang="en-US">
              <a:latin typeface="Calibri Light" panose="020F0302020204030204"/>
            </a:rPr>
            <a:t> 2 </a:t>
          </a:r>
          <a:r>
            <a:rPr lang="en-US" err="1">
              <a:latin typeface="Calibri Light" panose="020F0302020204030204"/>
            </a:rPr>
            <a:t>tipos</a:t>
          </a:r>
          <a:r>
            <a:rPr lang="en-US">
              <a:latin typeface="Calibri Light" panose="020F0302020204030204"/>
            </a:rPr>
            <a:t> de </a:t>
          </a:r>
          <a:r>
            <a:rPr lang="en-US" err="1">
              <a:latin typeface="Calibri Light" panose="020F0302020204030204"/>
            </a:rPr>
            <a:t>defraudadores</a:t>
          </a:r>
          <a:endParaRPr lang="en-US" err="1"/>
        </a:p>
      </dgm:t>
    </dgm:pt>
    <dgm:pt modelId="{2D192A42-1ACB-4308-A57C-524E1C084823}" type="parTrans" cxnId="{D286FC54-5C22-4F09-88A8-0E2951912316}">
      <dgm:prSet/>
      <dgm:spPr/>
      <dgm:t>
        <a:bodyPr/>
        <a:lstStyle/>
        <a:p>
          <a:endParaRPr lang="en-US"/>
        </a:p>
      </dgm:t>
    </dgm:pt>
    <dgm:pt modelId="{35D44D4E-E17E-4AC6-BDCD-A1331276AF55}" type="sibTrans" cxnId="{D286FC54-5C22-4F09-88A8-0E2951912316}">
      <dgm:prSet/>
      <dgm:spPr/>
      <dgm:t>
        <a:bodyPr/>
        <a:lstStyle/>
        <a:p>
          <a:endParaRPr lang="en-US"/>
        </a:p>
      </dgm:t>
    </dgm:pt>
    <dgm:pt modelId="{94E7CD58-8776-4C50-8EE6-1BFD773A5E5F}">
      <dgm:prSet phldrT="[Text]" phldr="0"/>
      <dgm:spPr/>
      <dgm:t>
        <a:bodyPr/>
        <a:lstStyle/>
        <a:p>
          <a:pPr rtl="0"/>
          <a:r>
            <a:rPr lang="en-US">
              <a:latin typeface="Calibri Light" panose="020F0302020204030204"/>
            </a:rPr>
            <a:t>Accidental: </a:t>
          </a:r>
          <a:r>
            <a:rPr lang="en-US" err="1">
              <a:latin typeface="Calibri Light" panose="020F0302020204030204"/>
            </a:rPr>
            <a:t>perfil</a:t>
          </a:r>
          <a:r>
            <a:rPr lang="en-US">
              <a:latin typeface="Calibri Light" panose="020F0302020204030204"/>
            </a:rPr>
            <a:t> </a:t>
          </a:r>
          <a:r>
            <a:rPr lang="en-US" err="1">
              <a:latin typeface="Calibri Light" panose="020F0302020204030204"/>
            </a:rPr>
            <a:t>respetable</a:t>
          </a:r>
          <a:r>
            <a:rPr lang="en-US">
              <a:latin typeface="Calibri Light" panose="020F0302020204030204"/>
            </a:rPr>
            <a:t>, </a:t>
          </a:r>
          <a:r>
            <a:rPr lang="en-US" err="1">
              <a:latin typeface="Calibri Light" panose="020F0302020204030204"/>
            </a:rPr>
            <a:t>posible</a:t>
          </a:r>
          <a:r>
            <a:rPr lang="en-US">
              <a:latin typeface="Calibri Light" panose="020F0302020204030204"/>
            </a:rPr>
            <a:t> de </a:t>
          </a:r>
          <a:r>
            <a:rPr lang="en-US" err="1">
              <a:latin typeface="Calibri Light" panose="020F0302020204030204"/>
            </a:rPr>
            <a:t>fraude</a:t>
          </a:r>
          <a:endParaRPr lang="en-US" err="1"/>
        </a:p>
      </dgm:t>
    </dgm:pt>
    <dgm:pt modelId="{B9DFF93B-74CA-4FBB-AD14-387543AFB8AE}" type="parTrans" cxnId="{75974019-D2AD-412B-86F5-41B3C5D7C1A2}">
      <dgm:prSet/>
      <dgm:spPr/>
      <dgm:t>
        <a:bodyPr/>
        <a:lstStyle/>
        <a:p>
          <a:endParaRPr lang="en-US"/>
        </a:p>
      </dgm:t>
    </dgm:pt>
    <dgm:pt modelId="{EC641871-0C20-47C0-940D-3E932AFF1C64}" type="sibTrans" cxnId="{75974019-D2AD-412B-86F5-41B3C5D7C1A2}">
      <dgm:prSet/>
      <dgm:spPr/>
      <dgm:t>
        <a:bodyPr/>
        <a:lstStyle/>
        <a:p>
          <a:endParaRPr lang="en-US"/>
        </a:p>
      </dgm:t>
    </dgm:pt>
    <dgm:pt modelId="{0551CE79-B645-4692-B112-A9592C10229B}">
      <dgm:prSet phldrT="[Text]" phldr="0"/>
      <dgm:spPr/>
      <dgm:t>
        <a:bodyPr/>
        <a:lstStyle/>
        <a:p>
          <a:pPr rtl="0"/>
          <a:r>
            <a:rPr lang="en-US" err="1">
              <a:latin typeface="Calibri Light" panose="020F0302020204030204"/>
            </a:rPr>
            <a:t>Depredador</a:t>
          </a:r>
          <a:r>
            <a:rPr lang="en-US">
              <a:latin typeface="Calibri Light" panose="020F0302020204030204"/>
            </a:rPr>
            <a:t>: </a:t>
          </a:r>
          <a:r>
            <a:rPr lang="en-US" err="1">
              <a:latin typeface="Calibri Light" panose="020F0302020204030204"/>
            </a:rPr>
            <a:t>realiza</a:t>
          </a:r>
          <a:r>
            <a:rPr lang="en-US">
              <a:latin typeface="Calibri Light" panose="020F0302020204030204"/>
            </a:rPr>
            <a:t> </a:t>
          </a:r>
          <a:r>
            <a:rPr lang="en-US" err="1">
              <a:latin typeface="Calibri Light" panose="020F0302020204030204"/>
            </a:rPr>
            <a:t>más</a:t>
          </a:r>
          <a:r>
            <a:rPr lang="en-US">
              <a:latin typeface="Calibri Light" panose="020F0302020204030204"/>
            </a:rPr>
            <a:t> de un </a:t>
          </a:r>
          <a:r>
            <a:rPr lang="en-US" err="1">
              <a:latin typeface="Calibri Light" panose="020F0302020204030204"/>
            </a:rPr>
            <a:t>fraude</a:t>
          </a:r>
          <a:endParaRPr lang="en-US"/>
        </a:p>
      </dgm:t>
    </dgm:pt>
    <dgm:pt modelId="{F0344C98-DBE2-49E3-A24E-5ED7B18126F6}" type="parTrans" cxnId="{B0EED7F0-135C-413E-A991-4BAF64192F5E}">
      <dgm:prSet/>
      <dgm:spPr/>
      <dgm:t>
        <a:bodyPr/>
        <a:lstStyle/>
        <a:p>
          <a:endParaRPr lang="en-US"/>
        </a:p>
      </dgm:t>
    </dgm:pt>
    <dgm:pt modelId="{02B430B1-BFA7-42AD-9C5A-3979B44CF9EB}" type="sibTrans" cxnId="{B0EED7F0-135C-413E-A991-4BAF64192F5E}">
      <dgm:prSet/>
      <dgm:spPr/>
      <dgm:t>
        <a:bodyPr/>
        <a:lstStyle/>
        <a:p>
          <a:endParaRPr lang="en-US"/>
        </a:p>
      </dgm:t>
    </dgm:pt>
    <dgm:pt modelId="{206954BA-000A-4FC4-8EB0-BA7897F9DE45}">
      <dgm:prSet phldrT="[Text]" phldr="0"/>
      <dgm:spPr/>
      <dgm:t>
        <a:bodyPr/>
        <a:lstStyle/>
        <a:p>
          <a:pPr rtl="0"/>
          <a:r>
            <a:rPr lang="en-US" err="1">
              <a:latin typeface="Calibri Light" panose="020F0302020204030204"/>
            </a:rPr>
            <a:t>Explica</a:t>
          </a:r>
          <a:r>
            <a:rPr lang="en-US">
              <a:latin typeface="Calibri Light" panose="020F0302020204030204"/>
            </a:rPr>
            <a:t> </a:t>
          </a:r>
          <a:r>
            <a:rPr lang="en-US" err="1">
              <a:latin typeface="Calibri Light" panose="020F0302020204030204"/>
            </a:rPr>
            <a:t>el</a:t>
          </a:r>
          <a:r>
            <a:rPr lang="en-US">
              <a:latin typeface="Calibri Light" panose="020F0302020204030204"/>
            </a:rPr>
            <a:t> </a:t>
          </a:r>
          <a:r>
            <a:rPr lang="en-US" err="1">
              <a:latin typeface="Calibri Light" panose="020F0302020204030204"/>
            </a:rPr>
            <a:t>motivo</a:t>
          </a:r>
          <a:r>
            <a:rPr lang="en-US">
              <a:latin typeface="Calibri Light" panose="020F0302020204030204"/>
            </a:rPr>
            <a:t> del </a:t>
          </a:r>
          <a:r>
            <a:rPr lang="en-US" err="1">
              <a:latin typeface="Calibri Light" panose="020F0302020204030204"/>
            </a:rPr>
            <a:t>fraude</a:t>
          </a:r>
          <a:endParaRPr lang="en-US" err="1"/>
        </a:p>
      </dgm:t>
    </dgm:pt>
    <dgm:pt modelId="{E9A429B1-F424-4A63-B9C6-5437C7F914C6}" type="parTrans" cxnId="{ED0EBA23-7ECD-44F1-BE1B-859DC8CEA3DB}">
      <dgm:prSet/>
      <dgm:spPr/>
      <dgm:t>
        <a:bodyPr/>
        <a:lstStyle/>
        <a:p>
          <a:endParaRPr lang="en-US"/>
        </a:p>
      </dgm:t>
    </dgm:pt>
    <dgm:pt modelId="{5E6464AA-D86C-4BF6-A985-5DAC1A392774}" type="sibTrans" cxnId="{ED0EBA23-7ECD-44F1-BE1B-859DC8CEA3DB}">
      <dgm:prSet/>
      <dgm:spPr/>
      <dgm:t>
        <a:bodyPr/>
        <a:lstStyle/>
        <a:p>
          <a:endParaRPr lang="en-US"/>
        </a:p>
      </dgm:t>
    </dgm:pt>
    <dgm:pt modelId="{C6FE345F-7537-420F-9380-CCA3CE038B7C}" type="pres">
      <dgm:prSet presAssocID="{B6B72F4B-9C34-4469-9807-A1CC6B60D995}" presName="Name0" presStyleCnt="0">
        <dgm:presLayoutVars>
          <dgm:dir/>
          <dgm:resizeHandles val="exact"/>
        </dgm:presLayoutVars>
      </dgm:prSet>
      <dgm:spPr/>
      <dgm:t>
        <a:bodyPr/>
        <a:lstStyle/>
        <a:p>
          <a:endParaRPr lang="es-EC"/>
        </a:p>
      </dgm:t>
    </dgm:pt>
    <dgm:pt modelId="{24B32F67-201D-498A-BE29-1231D19166AF}" type="pres">
      <dgm:prSet presAssocID="{9A1D08E6-D74D-40D9-B933-4FB112F8DFC6}" presName="node" presStyleLbl="node1" presStyleIdx="0" presStyleCnt="4">
        <dgm:presLayoutVars>
          <dgm:bulletEnabled val="1"/>
        </dgm:presLayoutVars>
      </dgm:prSet>
      <dgm:spPr/>
      <dgm:t>
        <a:bodyPr/>
        <a:lstStyle/>
        <a:p>
          <a:endParaRPr lang="es-EC"/>
        </a:p>
      </dgm:t>
    </dgm:pt>
    <dgm:pt modelId="{F91D63B3-6945-4FBB-AB09-2783F59D7EFA}" type="pres">
      <dgm:prSet presAssocID="{35D44D4E-E17E-4AC6-BDCD-A1331276AF55}" presName="sibTrans" presStyleLbl="sibTrans1D1" presStyleIdx="0" presStyleCnt="3"/>
      <dgm:spPr/>
      <dgm:t>
        <a:bodyPr/>
        <a:lstStyle/>
        <a:p>
          <a:endParaRPr lang="es-EC"/>
        </a:p>
      </dgm:t>
    </dgm:pt>
    <dgm:pt modelId="{2C313BC1-73E0-4854-9384-AD68EE658FD7}" type="pres">
      <dgm:prSet presAssocID="{35D44D4E-E17E-4AC6-BDCD-A1331276AF55}" presName="connectorText" presStyleLbl="sibTrans1D1" presStyleIdx="0" presStyleCnt="3"/>
      <dgm:spPr/>
      <dgm:t>
        <a:bodyPr/>
        <a:lstStyle/>
        <a:p>
          <a:endParaRPr lang="es-EC"/>
        </a:p>
      </dgm:t>
    </dgm:pt>
    <dgm:pt modelId="{A0D9FAF8-B0A9-4252-B51D-78C0336B8088}" type="pres">
      <dgm:prSet presAssocID="{94E7CD58-8776-4C50-8EE6-1BFD773A5E5F}" presName="node" presStyleLbl="node1" presStyleIdx="1" presStyleCnt="4">
        <dgm:presLayoutVars>
          <dgm:bulletEnabled val="1"/>
        </dgm:presLayoutVars>
      </dgm:prSet>
      <dgm:spPr/>
      <dgm:t>
        <a:bodyPr/>
        <a:lstStyle/>
        <a:p>
          <a:endParaRPr lang="es-EC"/>
        </a:p>
      </dgm:t>
    </dgm:pt>
    <dgm:pt modelId="{22EDEC3B-CD67-4FE6-993E-7827B1C6C81C}" type="pres">
      <dgm:prSet presAssocID="{EC641871-0C20-47C0-940D-3E932AFF1C64}" presName="sibTrans" presStyleLbl="sibTrans1D1" presStyleIdx="1" presStyleCnt="3"/>
      <dgm:spPr/>
      <dgm:t>
        <a:bodyPr/>
        <a:lstStyle/>
        <a:p>
          <a:endParaRPr lang="es-EC"/>
        </a:p>
      </dgm:t>
    </dgm:pt>
    <dgm:pt modelId="{160C2B26-CF69-4E52-8D30-AC268F2E60CF}" type="pres">
      <dgm:prSet presAssocID="{EC641871-0C20-47C0-940D-3E932AFF1C64}" presName="connectorText" presStyleLbl="sibTrans1D1" presStyleIdx="1" presStyleCnt="3"/>
      <dgm:spPr/>
      <dgm:t>
        <a:bodyPr/>
        <a:lstStyle/>
        <a:p>
          <a:endParaRPr lang="es-EC"/>
        </a:p>
      </dgm:t>
    </dgm:pt>
    <dgm:pt modelId="{5F2B9BEB-D04B-4FA9-B8A3-D010C7ECD09F}" type="pres">
      <dgm:prSet presAssocID="{0551CE79-B645-4692-B112-A9592C10229B}" presName="node" presStyleLbl="node1" presStyleIdx="2" presStyleCnt="4">
        <dgm:presLayoutVars>
          <dgm:bulletEnabled val="1"/>
        </dgm:presLayoutVars>
      </dgm:prSet>
      <dgm:spPr/>
      <dgm:t>
        <a:bodyPr/>
        <a:lstStyle/>
        <a:p>
          <a:endParaRPr lang="es-EC"/>
        </a:p>
      </dgm:t>
    </dgm:pt>
    <dgm:pt modelId="{F4C6FF70-F7C5-435F-BC63-CB0022C02E53}" type="pres">
      <dgm:prSet presAssocID="{02B430B1-BFA7-42AD-9C5A-3979B44CF9EB}" presName="sibTrans" presStyleLbl="sibTrans1D1" presStyleIdx="2" presStyleCnt="3"/>
      <dgm:spPr/>
      <dgm:t>
        <a:bodyPr/>
        <a:lstStyle/>
        <a:p>
          <a:endParaRPr lang="es-EC"/>
        </a:p>
      </dgm:t>
    </dgm:pt>
    <dgm:pt modelId="{15E87214-C3F1-4269-9310-B310BB2C9198}" type="pres">
      <dgm:prSet presAssocID="{02B430B1-BFA7-42AD-9C5A-3979B44CF9EB}" presName="connectorText" presStyleLbl="sibTrans1D1" presStyleIdx="2" presStyleCnt="3"/>
      <dgm:spPr/>
      <dgm:t>
        <a:bodyPr/>
        <a:lstStyle/>
        <a:p>
          <a:endParaRPr lang="es-EC"/>
        </a:p>
      </dgm:t>
    </dgm:pt>
    <dgm:pt modelId="{4C78C3F8-81C7-4B20-A5C6-38176B87C83F}" type="pres">
      <dgm:prSet presAssocID="{206954BA-000A-4FC4-8EB0-BA7897F9DE45}" presName="node" presStyleLbl="node1" presStyleIdx="3" presStyleCnt="4">
        <dgm:presLayoutVars>
          <dgm:bulletEnabled val="1"/>
        </dgm:presLayoutVars>
      </dgm:prSet>
      <dgm:spPr/>
      <dgm:t>
        <a:bodyPr/>
        <a:lstStyle/>
        <a:p>
          <a:endParaRPr lang="es-EC"/>
        </a:p>
      </dgm:t>
    </dgm:pt>
  </dgm:ptLst>
  <dgm:cxnLst>
    <dgm:cxn modelId="{82ED51D3-EB4F-41A9-BA6D-300BF12BFC52}" type="presOf" srcId="{B6B72F4B-9C34-4469-9807-A1CC6B60D995}" destId="{C6FE345F-7537-420F-9380-CCA3CE038B7C}" srcOrd="0" destOrd="0" presId="urn:microsoft.com/office/officeart/2005/8/layout/bProcess3"/>
    <dgm:cxn modelId="{6CA8D2E6-9B13-441D-B6A7-BECD942EB7CF}" type="presOf" srcId="{EC641871-0C20-47C0-940D-3E932AFF1C64}" destId="{160C2B26-CF69-4E52-8D30-AC268F2E60CF}" srcOrd="1" destOrd="0" presId="urn:microsoft.com/office/officeart/2005/8/layout/bProcess3"/>
    <dgm:cxn modelId="{207A5950-6571-4C49-AD2B-CE5E974505F8}" type="presOf" srcId="{206954BA-000A-4FC4-8EB0-BA7897F9DE45}" destId="{4C78C3F8-81C7-4B20-A5C6-38176B87C83F}" srcOrd="0" destOrd="0" presId="urn:microsoft.com/office/officeart/2005/8/layout/bProcess3"/>
    <dgm:cxn modelId="{51DDA188-8AB9-47F8-9386-2EA7AB368021}" type="presOf" srcId="{9A1D08E6-D74D-40D9-B933-4FB112F8DFC6}" destId="{24B32F67-201D-498A-BE29-1231D19166AF}" srcOrd="0" destOrd="0" presId="urn:microsoft.com/office/officeart/2005/8/layout/bProcess3"/>
    <dgm:cxn modelId="{2C4E5401-4D1B-420B-A696-3304FB715B3B}" type="presOf" srcId="{0551CE79-B645-4692-B112-A9592C10229B}" destId="{5F2B9BEB-D04B-4FA9-B8A3-D010C7ECD09F}" srcOrd="0" destOrd="0" presId="urn:microsoft.com/office/officeart/2005/8/layout/bProcess3"/>
    <dgm:cxn modelId="{5BC58A8A-7FDB-4AF1-B2CC-0CE8EE92C9E4}" type="presOf" srcId="{35D44D4E-E17E-4AC6-BDCD-A1331276AF55}" destId="{F91D63B3-6945-4FBB-AB09-2783F59D7EFA}" srcOrd="0" destOrd="0" presId="urn:microsoft.com/office/officeart/2005/8/layout/bProcess3"/>
    <dgm:cxn modelId="{889CA5CC-2835-4B8E-B972-CE401D880090}" type="presOf" srcId="{02B430B1-BFA7-42AD-9C5A-3979B44CF9EB}" destId="{15E87214-C3F1-4269-9310-B310BB2C9198}" srcOrd="1" destOrd="0" presId="urn:microsoft.com/office/officeart/2005/8/layout/bProcess3"/>
    <dgm:cxn modelId="{ED0EBA23-7ECD-44F1-BE1B-859DC8CEA3DB}" srcId="{B6B72F4B-9C34-4469-9807-A1CC6B60D995}" destId="{206954BA-000A-4FC4-8EB0-BA7897F9DE45}" srcOrd="3" destOrd="0" parTransId="{E9A429B1-F424-4A63-B9C6-5437C7F914C6}" sibTransId="{5E6464AA-D86C-4BF6-A985-5DAC1A392774}"/>
    <dgm:cxn modelId="{B3C1299D-70BD-4E2A-9294-4C94D2E8F52E}" type="presOf" srcId="{35D44D4E-E17E-4AC6-BDCD-A1331276AF55}" destId="{2C313BC1-73E0-4854-9384-AD68EE658FD7}" srcOrd="1" destOrd="0" presId="urn:microsoft.com/office/officeart/2005/8/layout/bProcess3"/>
    <dgm:cxn modelId="{F937DA7F-110E-45F9-BBA5-121522BFFE82}" type="presOf" srcId="{94E7CD58-8776-4C50-8EE6-1BFD773A5E5F}" destId="{A0D9FAF8-B0A9-4252-B51D-78C0336B8088}" srcOrd="0" destOrd="0" presId="urn:microsoft.com/office/officeart/2005/8/layout/bProcess3"/>
    <dgm:cxn modelId="{D286FC54-5C22-4F09-88A8-0E2951912316}" srcId="{B6B72F4B-9C34-4469-9807-A1CC6B60D995}" destId="{9A1D08E6-D74D-40D9-B933-4FB112F8DFC6}" srcOrd="0" destOrd="0" parTransId="{2D192A42-1ACB-4308-A57C-524E1C084823}" sibTransId="{35D44D4E-E17E-4AC6-BDCD-A1331276AF55}"/>
    <dgm:cxn modelId="{9B778E35-0D63-4EDA-8537-DF7FCCE3DBF4}" type="presOf" srcId="{EC641871-0C20-47C0-940D-3E932AFF1C64}" destId="{22EDEC3B-CD67-4FE6-993E-7827B1C6C81C}" srcOrd="0" destOrd="0" presId="urn:microsoft.com/office/officeart/2005/8/layout/bProcess3"/>
    <dgm:cxn modelId="{75974019-D2AD-412B-86F5-41B3C5D7C1A2}" srcId="{B6B72F4B-9C34-4469-9807-A1CC6B60D995}" destId="{94E7CD58-8776-4C50-8EE6-1BFD773A5E5F}" srcOrd="1" destOrd="0" parTransId="{B9DFF93B-74CA-4FBB-AD14-387543AFB8AE}" sibTransId="{EC641871-0C20-47C0-940D-3E932AFF1C64}"/>
    <dgm:cxn modelId="{5E7E91BE-63DD-43A8-8F0F-52E9FA76FD68}" type="presOf" srcId="{02B430B1-BFA7-42AD-9C5A-3979B44CF9EB}" destId="{F4C6FF70-F7C5-435F-BC63-CB0022C02E53}" srcOrd="0" destOrd="0" presId="urn:microsoft.com/office/officeart/2005/8/layout/bProcess3"/>
    <dgm:cxn modelId="{B0EED7F0-135C-413E-A991-4BAF64192F5E}" srcId="{B6B72F4B-9C34-4469-9807-A1CC6B60D995}" destId="{0551CE79-B645-4692-B112-A9592C10229B}" srcOrd="2" destOrd="0" parTransId="{F0344C98-DBE2-49E3-A24E-5ED7B18126F6}" sibTransId="{02B430B1-BFA7-42AD-9C5A-3979B44CF9EB}"/>
    <dgm:cxn modelId="{6C21E9B9-EBE0-48BC-B42D-0E80F250E582}" type="presParOf" srcId="{C6FE345F-7537-420F-9380-CCA3CE038B7C}" destId="{24B32F67-201D-498A-BE29-1231D19166AF}" srcOrd="0" destOrd="0" presId="urn:microsoft.com/office/officeart/2005/8/layout/bProcess3"/>
    <dgm:cxn modelId="{CB20E7EF-3378-42D7-8C08-303D9FD1E419}" type="presParOf" srcId="{C6FE345F-7537-420F-9380-CCA3CE038B7C}" destId="{F91D63B3-6945-4FBB-AB09-2783F59D7EFA}" srcOrd="1" destOrd="0" presId="urn:microsoft.com/office/officeart/2005/8/layout/bProcess3"/>
    <dgm:cxn modelId="{540BF22C-81C4-4693-A017-3A0180FBD30E}" type="presParOf" srcId="{F91D63B3-6945-4FBB-AB09-2783F59D7EFA}" destId="{2C313BC1-73E0-4854-9384-AD68EE658FD7}" srcOrd="0" destOrd="0" presId="urn:microsoft.com/office/officeart/2005/8/layout/bProcess3"/>
    <dgm:cxn modelId="{29E9FE65-C21F-4B83-A375-4195471BB8F0}" type="presParOf" srcId="{C6FE345F-7537-420F-9380-CCA3CE038B7C}" destId="{A0D9FAF8-B0A9-4252-B51D-78C0336B8088}" srcOrd="2" destOrd="0" presId="urn:microsoft.com/office/officeart/2005/8/layout/bProcess3"/>
    <dgm:cxn modelId="{111B43FE-F710-4674-9F0F-803A6F04333A}" type="presParOf" srcId="{C6FE345F-7537-420F-9380-CCA3CE038B7C}" destId="{22EDEC3B-CD67-4FE6-993E-7827B1C6C81C}" srcOrd="3" destOrd="0" presId="urn:microsoft.com/office/officeart/2005/8/layout/bProcess3"/>
    <dgm:cxn modelId="{20837AAB-EB29-4CAE-B5F5-9A02DD8779C9}" type="presParOf" srcId="{22EDEC3B-CD67-4FE6-993E-7827B1C6C81C}" destId="{160C2B26-CF69-4E52-8D30-AC268F2E60CF}" srcOrd="0" destOrd="0" presId="urn:microsoft.com/office/officeart/2005/8/layout/bProcess3"/>
    <dgm:cxn modelId="{64F526B4-35CD-484C-8D38-E842F36BFAE0}" type="presParOf" srcId="{C6FE345F-7537-420F-9380-CCA3CE038B7C}" destId="{5F2B9BEB-D04B-4FA9-B8A3-D010C7ECD09F}" srcOrd="4" destOrd="0" presId="urn:microsoft.com/office/officeart/2005/8/layout/bProcess3"/>
    <dgm:cxn modelId="{B679FA7B-5BA1-4F8C-819A-A1D0DD74DFFC}" type="presParOf" srcId="{C6FE345F-7537-420F-9380-CCA3CE038B7C}" destId="{F4C6FF70-F7C5-435F-BC63-CB0022C02E53}" srcOrd="5" destOrd="0" presId="urn:microsoft.com/office/officeart/2005/8/layout/bProcess3"/>
    <dgm:cxn modelId="{DDBFFF42-827F-4E08-BB78-609FD01FDEA4}" type="presParOf" srcId="{F4C6FF70-F7C5-435F-BC63-CB0022C02E53}" destId="{15E87214-C3F1-4269-9310-B310BB2C9198}" srcOrd="0" destOrd="0" presId="urn:microsoft.com/office/officeart/2005/8/layout/bProcess3"/>
    <dgm:cxn modelId="{DBE67386-021A-42CF-8850-80E0D77BBBB1}" type="presParOf" srcId="{C6FE345F-7537-420F-9380-CCA3CE038B7C}" destId="{4C78C3F8-81C7-4B20-A5C6-38176B87C83F}"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122CC2-C3A9-4408-A469-5E87E901370B}" type="doc">
      <dgm:prSet loTypeId="urn:microsoft.com/office/officeart/2005/8/layout/cycle2" loCatId="cycle" qsTypeId="urn:microsoft.com/office/officeart/2005/8/quickstyle/simple1" qsCatId="simple" csTypeId="urn:microsoft.com/office/officeart/2005/8/colors/accent6_1" csCatId="accent6" phldr="1"/>
      <dgm:spPr/>
      <dgm:t>
        <a:bodyPr/>
        <a:lstStyle/>
        <a:p>
          <a:endParaRPr lang="en-US"/>
        </a:p>
      </dgm:t>
    </dgm:pt>
    <dgm:pt modelId="{F7C67AA1-D152-48BC-87E2-32ADBF25E3E2}">
      <dgm:prSet phldrT="[Text]" phldr="0"/>
      <dgm:spPr/>
      <dgm:t>
        <a:bodyPr/>
        <a:lstStyle/>
        <a:p>
          <a:pPr rtl="0"/>
          <a:r>
            <a:rPr lang="en-US" b="1">
              <a:solidFill>
                <a:schemeClr val="tx1"/>
              </a:solidFill>
              <a:latin typeface="Calibri Light" panose="020F0302020204030204"/>
            </a:rPr>
            <a:t>Perdida </a:t>
          </a:r>
          <a:r>
            <a:rPr lang="en-US" b="1" err="1">
              <a:solidFill>
                <a:schemeClr val="tx1"/>
              </a:solidFill>
              <a:latin typeface="Calibri Light" panose="020F0302020204030204"/>
            </a:rPr>
            <a:t>efectiva</a:t>
          </a:r>
          <a:r>
            <a:rPr lang="en-US" b="1">
              <a:solidFill>
                <a:schemeClr val="tx1"/>
              </a:solidFill>
              <a:latin typeface="Calibri Light" panose="020F0302020204030204"/>
            </a:rPr>
            <a:t> del 53% y 56% </a:t>
          </a:r>
          <a:r>
            <a:rPr lang="en-US" b="1" err="1">
              <a:solidFill>
                <a:schemeClr val="tx1"/>
              </a:solidFill>
              <a:latin typeface="Calibri Light" panose="020F0302020204030204"/>
            </a:rPr>
            <a:t>en</a:t>
          </a:r>
          <a:r>
            <a:rPr lang="en-US" b="1">
              <a:solidFill>
                <a:schemeClr val="tx1"/>
              </a:solidFill>
              <a:latin typeface="Calibri Light" panose="020F0302020204030204"/>
            </a:rPr>
            <a:t> </a:t>
          </a:r>
          <a:r>
            <a:rPr lang="en-US" b="1" err="1">
              <a:solidFill>
                <a:schemeClr val="tx1"/>
              </a:solidFill>
              <a:latin typeface="Calibri Light" panose="020F0302020204030204"/>
            </a:rPr>
            <a:t>el</a:t>
          </a:r>
          <a:r>
            <a:rPr lang="en-US" b="1">
              <a:solidFill>
                <a:schemeClr val="tx1"/>
              </a:solidFill>
              <a:latin typeface="Calibri Light" panose="020F0302020204030204"/>
            </a:rPr>
            <a:t> </a:t>
          </a:r>
          <a:r>
            <a:rPr lang="en-US" b="1" err="1">
              <a:solidFill>
                <a:schemeClr val="tx1"/>
              </a:solidFill>
              <a:latin typeface="Calibri Light" panose="020F0302020204030204"/>
            </a:rPr>
            <a:t>año</a:t>
          </a:r>
          <a:r>
            <a:rPr lang="en-US" b="1">
              <a:solidFill>
                <a:schemeClr val="tx1"/>
              </a:solidFill>
              <a:latin typeface="Calibri Light" panose="020F0302020204030204"/>
            </a:rPr>
            <a:t> 2016 al 2020</a:t>
          </a:r>
          <a:endParaRPr lang="en-US" b="1">
            <a:solidFill>
              <a:schemeClr val="tx1"/>
            </a:solidFill>
          </a:endParaRPr>
        </a:p>
      </dgm:t>
    </dgm:pt>
    <dgm:pt modelId="{B4702D5A-5630-46E5-9038-3057768251B6}" type="parTrans" cxnId="{3BE3A7DB-856C-46AE-BD36-CFDF601CA18E}">
      <dgm:prSet/>
      <dgm:spPr/>
      <dgm:t>
        <a:bodyPr/>
        <a:lstStyle/>
        <a:p>
          <a:endParaRPr lang="en-US"/>
        </a:p>
      </dgm:t>
    </dgm:pt>
    <dgm:pt modelId="{7DBE6285-1B39-482C-A986-BE22838CFFB0}" type="sibTrans" cxnId="{3BE3A7DB-856C-46AE-BD36-CFDF601CA18E}">
      <dgm:prSet/>
      <dgm:spPr/>
      <dgm:t>
        <a:bodyPr/>
        <a:lstStyle/>
        <a:p>
          <a:endParaRPr lang="en-US"/>
        </a:p>
      </dgm:t>
    </dgm:pt>
    <dgm:pt modelId="{FF92F067-DF85-4369-86C1-01B6DCD19F7B}">
      <dgm:prSet phldrT="[Text]" phldr="0"/>
      <dgm:spPr/>
      <dgm:t>
        <a:bodyPr/>
        <a:lstStyle/>
        <a:p>
          <a:pPr rtl="0"/>
          <a:r>
            <a:rPr lang="en-US" b="1" err="1">
              <a:solidFill>
                <a:schemeClr val="tx1"/>
              </a:solidFill>
              <a:latin typeface="Calibri Light" panose="020F0302020204030204"/>
            </a:rPr>
            <a:t>Metodos</a:t>
          </a:r>
          <a:r>
            <a:rPr lang="en-US" b="1">
              <a:solidFill>
                <a:schemeClr val="tx1"/>
              </a:solidFill>
              <a:latin typeface="Calibri Light" panose="020F0302020204030204"/>
            </a:rPr>
            <a:t> de </a:t>
          </a:r>
          <a:r>
            <a:rPr lang="en-US" b="1" err="1">
              <a:solidFill>
                <a:schemeClr val="tx1"/>
              </a:solidFill>
              <a:latin typeface="Calibri Light" panose="020F0302020204030204"/>
            </a:rPr>
            <a:t>fraude</a:t>
          </a:r>
          <a:r>
            <a:rPr lang="en-US" b="1">
              <a:solidFill>
                <a:schemeClr val="tx1"/>
              </a:solidFill>
              <a:latin typeface="Calibri Light" panose="020F0302020204030204"/>
            </a:rPr>
            <a:t> mas </a:t>
          </a:r>
          <a:r>
            <a:rPr lang="en-US" b="1" err="1">
              <a:solidFill>
                <a:schemeClr val="tx1"/>
              </a:solidFill>
              <a:latin typeface="Calibri Light" panose="020F0302020204030204"/>
            </a:rPr>
            <a:t>concurridos</a:t>
          </a:r>
          <a:r>
            <a:rPr lang="en-US" b="1">
              <a:solidFill>
                <a:schemeClr val="tx1"/>
              </a:solidFill>
              <a:latin typeface="Calibri Light" panose="020F0302020204030204"/>
            </a:rPr>
            <a:t>: </a:t>
          </a:r>
          <a:r>
            <a:rPr lang="en-US" b="1" err="1">
              <a:solidFill>
                <a:schemeClr val="tx1"/>
              </a:solidFill>
              <a:latin typeface="Calibri Light" panose="020F0302020204030204"/>
            </a:rPr>
            <a:t>creacion</a:t>
          </a:r>
          <a:r>
            <a:rPr lang="en-US" b="1">
              <a:solidFill>
                <a:schemeClr val="tx1"/>
              </a:solidFill>
              <a:latin typeface="Calibri Light" panose="020F0302020204030204"/>
            </a:rPr>
            <a:t> </a:t>
          </a:r>
          <a:r>
            <a:rPr lang="en-US" b="1" err="1">
              <a:solidFill>
                <a:schemeClr val="tx1"/>
              </a:solidFill>
              <a:latin typeface="Calibri Light" panose="020F0302020204030204"/>
            </a:rPr>
            <a:t>documentos</a:t>
          </a:r>
          <a:r>
            <a:rPr lang="en-US" b="1">
              <a:solidFill>
                <a:schemeClr val="tx1"/>
              </a:solidFill>
              <a:latin typeface="Calibri Light" panose="020F0302020204030204"/>
            </a:rPr>
            <a:t> 55%, </a:t>
          </a:r>
          <a:r>
            <a:rPr lang="en-US" b="1" err="1">
              <a:solidFill>
                <a:schemeClr val="tx1"/>
              </a:solidFill>
              <a:latin typeface="Calibri Light" panose="020F0302020204030204"/>
            </a:rPr>
            <a:t>documento</a:t>
          </a:r>
          <a:r>
            <a:rPr lang="en-US" b="1">
              <a:solidFill>
                <a:schemeClr val="tx1"/>
              </a:solidFill>
              <a:latin typeface="Calibri Light" panose="020F0302020204030204"/>
            </a:rPr>
            <a:t> </a:t>
          </a:r>
          <a:r>
            <a:rPr lang="en-US" b="1" err="1">
              <a:solidFill>
                <a:schemeClr val="tx1"/>
              </a:solidFill>
              <a:latin typeface="Calibri Light" panose="020F0302020204030204"/>
            </a:rPr>
            <a:t>fisico</a:t>
          </a:r>
          <a:r>
            <a:rPr lang="en-US" b="1">
              <a:solidFill>
                <a:schemeClr val="tx1"/>
              </a:solidFill>
              <a:latin typeface="Calibri Light" panose="020F0302020204030204"/>
            </a:rPr>
            <a:t> </a:t>
          </a:r>
          <a:r>
            <a:rPr lang="en-US" b="1" err="1">
              <a:solidFill>
                <a:schemeClr val="tx1"/>
              </a:solidFill>
              <a:latin typeface="Calibri Light" panose="020F0302020204030204"/>
            </a:rPr>
            <a:t>alterado</a:t>
          </a:r>
          <a:r>
            <a:rPr lang="en-US" b="1">
              <a:solidFill>
                <a:schemeClr val="tx1"/>
              </a:solidFill>
              <a:latin typeface="Calibri Light" panose="020F0302020204030204"/>
            </a:rPr>
            <a:t> 53%</a:t>
          </a:r>
          <a:endParaRPr lang="en-US" b="1">
            <a:solidFill>
              <a:schemeClr val="tx1"/>
            </a:solidFill>
          </a:endParaRPr>
        </a:p>
      </dgm:t>
    </dgm:pt>
    <dgm:pt modelId="{39C20F6F-B9C7-4E4E-92D4-B8A0235079FD}" type="parTrans" cxnId="{C756AD35-7FB4-4DEA-BA1B-93B5FD94D4DA}">
      <dgm:prSet/>
      <dgm:spPr/>
      <dgm:t>
        <a:bodyPr/>
        <a:lstStyle/>
        <a:p>
          <a:endParaRPr lang="en-US"/>
        </a:p>
      </dgm:t>
    </dgm:pt>
    <dgm:pt modelId="{D461ABC3-BC42-4C69-AE9E-EB86C464773C}" type="sibTrans" cxnId="{C756AD35-7FB4-4DEA-BA1B-93B5FD94D4DA}">
      <dgm:prSet/>
      <dgm:spPr/>
      <dgm:t>
        <a:bodyPr/>
        <a:lstStyle/>
        <a:p>
          <a:endParaRPr lang="en-US"/>
        </a:p>
      </dgm:t>
    </dgm:pt>
    <dgm:pt modelId="{4FEEED1F-C9BB-4A70-B17D-5079AB5DB0BF}">
      <dgm:prSet phldrT="[Text]" phldr="0"/>
      <dgm:spPr/>
      <dgm:t>
        <a:bodyPr/>
        <a:lstStyle/>
        <a:p>
          <a:pPr rtl="0"/>
          <a:r>
            <a:rPr lang="en-US" b="1">
              <a:solidFill>
                <a:schemeClr val="tx1"/>
              </a:solidFill>
              <a:latin typeface="Calibri Light" panose="020F0302020204030204"/>
            </a:rPr>
            <a:t> La </a:t>
          </a:r>
          <a:r>
            <a:rPr lang="en-US" b="1" err="1">
              <a:solidFill>
                <a:schemeClr val="tx1"/>
              </a:solidFill>
              <a:latin typeface="Calibri Light" panose="020F0302020204030204"/>
            </a:rPr>
            <a:t>deteccion</a:t>
          </a:r>
          <a:r>
            <a:rPr lang="en-US" b="1">
              <a:solidFill>
                <a:schemeClr val="tx1"/>
              </a:solidFill>
              <a:latin typeface="Calibri Light" panose="020F0302020204030204"/>
            </a:rPr>
            <a:t> del </a:t>
          </a:r>
          <a:r>
            <a:rPr lang="en-US" b="1" err="1">
              <a:solidFill>
                <a:schemeClr val="tx1"/>
              </a:solidFill>
              <a:latin typeface="Calibri Light" panose="020F0302020204030204"/>
            </a:rPr>
            <a:t>fraude</a:t>
          </a:r>
          <a:r>
            <a:rPr lang="en-US" b="1">
              <a:solidFill>
                <a:schemeClr val="tx1"/>
              </a:solidFill>
              <a:latin typeface="Calibri Light" panose="020F0302020204030204"/>
            </a:rPr>
            <a:t> es </a:t>
          </a:r>
          <a:r>
            <a:rPr lang="en-US" b="1" err="1">
              <a:solidFill>
                <a:schemeClr val="tx1"/>
              </a:solidFill>
              <a:latin typeface="Calibri Light" panose="020F0302020204030204"/>
            </a:rPr>
            <a:t>por</a:t>
          </a:r>
          <a:r>
            <a:rPr lang="en-US" b="1">
              <a:solidFill>
                <a:schemeClr val="tx1"/>
              </a:solidFill>
              <a:latin typeface="Calibri Light" panose="020F0302020204030204"/>
            </a:rPr>
            <a:t> </a:t>
          </a:r>
          <a:r>
            <a:rPr lang="en-US" b="1" err="1">
              <a:solidFill>
                <a:schemeClr val="tx1"/>
              </a:solidFill>
              <a:latin typeface="Calibri Light" panose="020F0302020204030204"/>
            </a:rPr>
            <a:t>terceras</a:t>
          </a:r>
          <a:r>
            <a:rPr lang="en-US" b="1">
              <a:solidFill>
                <a:schemeClr val="tx1"/>
              </a:solidFill>
              <a:latin typeface="Calibri Light" panose="020F0302020204030204"/>
            </a:rPr>
            <a:t> personas </a:t>
          </a:r>
          <a:r>
            <a:rPr lang="en-US" b="1" err="1">
              <a:solidFill>
                <a:schemeClr val="tx1"/>
              </a:solidFill>
              <a:latin typeface="Calibri Light" panose="020F0302020204030204"/>
            </a:rPr>
            <a:t>por</a:t>
          </a:r>
          <a:r>
            <a:rPr lang="en-US" b="1">
              <a:solidFill>
                <a:schemeClr val="tx1"/>
              </a:solidFill>
              <a:latin typeface="Calibri Light" panose="020F0302020204030204"/>
            </a:rPr>
            <a:t> 40% </a:t>
          </a:r>
          <a:r>
            <a:rPr lang="en-US" b="1" err="1">
              <a:solidFill>
                <a:schemeClr val="tx1"/>
              </a:solidFill>
              <a:latin typeface="Calibri Light" panose="020F0302020204030204"/>
            </a:rPr>
            <a:t>seguida</a:t>
          </a:r>
          <a:r>
            <a:rPr lang="en-US" b="1">
              <a:solidFill>
                <a:schemeClr val="tx1"/>
              </a:solidFill>
              <a:latin typeface="Calibri Light" panose="020F0302020204030204"/>
            </a:rPr>
            <a:t> de la </a:t>
          </a:r>
          <a:r>
            <a:rPr lang="en-US" b="1" err="1">
              <a:solidFill>
                <a:schemeClr val="tx1"/>
              </a:solidFill>
              <a:latin typeface="Calibri Light" panose="020F0302020204030204"/>
            </a:rPr>
            <a:t>Auditoría</a:t>
          </a:r>
          <a:r>
            <a:rPr lang="en-US" b="1">
              <a:solidFill>
                <a:schemeClr val="tx1"/>
              </a:solidFill>
              <a:latin typeface="Calibri Light" panose="020F0302020204030204"/>
            </a:rPr>
            <a:t> Interna </a:t>
          </a:r>
          <a:r>
            <a:rPr lang="en-US" b="1" err="1">
              <a:solidFill>
                <a:schemeClr val="tx1"/>
              </a:solidFill>
              <a:latin typeface="Calibri Light" panose="020F0302020204030204"/>
            </a:rPr>
            <a:t>por</a:t>
          </a:r>
          <a:r>
            <a:rPr lang="en-US" b="1">
              <a:solidFill>
                <a:schemeClr val="tx1"/>
              </a:solidFill>
              <a:latin typeface="Calibri Light" panose="020F0302020204030204"/>
            </a:rPr>
            <a:t> un 16% y la </a:t>
          </a:r>
          <a:r>
            <a:rPr lang="en-US" b="1" err="1">
              <a:solidFill>
                <a:schemeClr val="tx1"/>
              </a:solidFill>
              <a:latin typeface="Calibri Light" panose="020F0302020204030204"/>
            </a:rPr>
            <a:t>revisión</a:t>
          </a:r>
          <a:r>
            <a:rPr lang="en-US" b="1">
              <a:solidFill>
                <a:schemeClr val="tx1"/>
              </a:solidFill>
              <a:latin typeface="Calibri Light" panose="020F0302020204030204"/>
            </a:rPr>
            <a:t> de </a:t>
          </a:r>
          <a:r>
            <a:rPr lang="en-US" b="1" err="1">
              <a:solidFill>
                <a:schemeClr val="tx1"/>
              </a:solidFill>
              <a:latin typeface="Calibri Light" panose="020F0302020204030204"/>
            </a:rPr>
            <a:t>gestión</a:t>
          </a:r>
          <a:r>
            <a:rPr lang="en-US" b="1">
              <a:solidFill>
                <a:schemeClr val="tx1"/>
              </a:solidFill>
              <a:latin typeface="Calibri Light" panose="020F0302020204030204"/>
            </a:rPr>
            <a:t> </a:t>
          </a:r>
          <a:r>
            <a:rPr lang="en-US" b="1" err="1">
              <a:solidFill>
                <a:schemeClr val="tx1"/>
              </a:solidFill>
              <a:latin typeface="Calibri Light" panose="020F0302020204030204"/>
            </a:rPr>
            <a:t>por</a:t>
          </a:r>
          <a:r>
            <a:rPr lang="en-US" b="1">
              <a:solidFill>
                <a:schemeClr val="tx1"/>
              </a:solidFill>
              <a:latin typeface="Calibri Light" panose="020F0302020204030204"/>
            </a:rPr>
            <a:t> un 13%</a:t>
          </a:r>
          <a:endParaRPr lang="en-US" b="1">
            <a:solidFill>
              <a:schemeClr val="tx1"/>
            </a:solidFill>
          </a:endParaRPr>
        </a:p>
      </dgm:t>
    </dgm:pt>
    <dgm:pt modelId="{C972D2B5-89C6-4749-AED1-7464289B328F}" type="parTrans" cxnId="{255F77D9-3673-4898-8B14-1C24102299FD}">
      <dgm:prSet/>
      <dgm:spPr/>
      <dgm:t>
        <a:bodyPr/>
        <a:lstStyle/>
        <a:p>
          <a:endParaRPr lang="en-US"/>
        </a:p>
      </dgm:t>
    </dgm:pt>
    <dgm:pt modelId="{D2592F49-C225-440B-B13F-C21AA85DF17D}" type="sibTrans" cxnId="{255F77D9-3673-4898-8B14-1C24102299FD}">
      <dgm:prSet/>
      <dgm:spPr/>
      <dgm:t>
        <a:bodyPr/>
        <a:lstStyle/>
        <a:p>
          <a:endParaRPr lang="en-US"/>
        </a:p>
      </dgm:t>
    </dgm:pt>
    <dgm:pt modelId="{EA840DB8-E573-4DEA-8F16-D37D6944F277}">
      <dgm:prSet phldrT="[Text]" phldr="0"/>
      <dgm:spPr/>
      <dgm:t>
        <a:bodyPr/>
        <a:lstStyle/>
        <a:p>
          <a:pPr rtl="0"/>
          <a:r>
            <a:rPr lang="en-US" b="1" err="1">
              <a:solidFill>
                <a:schemeClr val="tx1"/>
              </a:solidFill>
              <a:latin typeface="Calibri Light" panose="020F0302020204030204"/>
            </a:rPr>
            <a:t>Perpetrador</a:t>
          </a:r>
          <a:r>
            <a:rPr lang="en-US" b="1">
              <a:solidFill>
                <a:schemeClr val="tx1"/>
              </a:solidFill>
              <a:latin typeface="Calibri Light" panose="020F0302020204030204"/>
            </a:rPr>
            <a:t> </a:t>
          </a:r>
          <a:r>
            <a:rPr lang="en-US" b="1" err="1">
              <a:solidFill>
                <a:schemeClr val="tx1"/>
              </a:solidFill>
              <a:latin typeface="Calibri Light" panose="020F0302020204030204"/>
            </a:rPr>
            <a:t>más</a:t>
          </a:r>
          <a:r>
            <a:rPr lang="en-US" b="1">
              <a:solidFill>
                <a:schemeClr val="tx1"/>
              </a:solidFill>
              <a:latin typeface="Calibri Light" panose="020F0302020204030204"/>
            </a:rPr>
            <a:t> </a:t>
          </a:r>
          <a:r>
            <a:rPr lang="en-US" b="1" err="1">
              <a:solidFill>
                <a:schemeClr val="tx1"/>
              </a:solidFill>
              <a:latin typeface="Calibri Light" panose="020F0302020204030204"/>
            </a:rPr>
            <a:t>común</a:t>
          </a:r>
          <a:r>
            <a:rPr lang="en-US" b="1">
              <a:solidFill>
                <a:schemeClr val="tx1"/>
              </a:solidFill>
              <a:latin typeface="Calibri Light" panose="020F0302020204030204"/>
            </a:rPr>
            <a:t> es </a:t>
          </a:r>
          <a:r>
            <a:rPr lang="en-US" b="1" err="1">
              <a:solidFill>
                <a:schemeClr val="tx1"/>
              </a:solidFill>
              <a:latin typeface="Calibri Light" panose="020F0302020204030204"/>
            </a:rPr>
            <a:t>el</a:t>
          </a:r>
          <a:r>
            <a:rPr lang="en-US" b="1">
              <a:solidFill>
                <a:schemeClr val="tx1"/>
              </a:solidFill>
              <a:latin typeface="Calibri Light" panose="020F0302020204030204"/>
            </a:rPr>
            <a:t> </a:t>
          </a:r>
          <a:r>
            <a:rPr lang="en-US" b="1" err="1">
              <a:solidFill>
                <a:schemeClr val="tx1"/>
              </a:solidFill>
              <a:latin typeface="Calibri Light" panose="020F0302020204030204"/>
            </a:rPr>
            <a:t>empleado</a:t>
          </a:r>
          <a:r>
            <a:rPr lang="en-US" b="1">
              <a:solidFill>
                <a:schemeClr val="tx1"/>
              </a:solidFill>
              <a:latin typeface="Calibri Light" panose="020F0302020204030204"/>
            </a:rPr>
            <a:t> </a:t>
          </a:r>
          <a:r>
            <a:rPr lang="en-US" b="1" err="1">
              <a:solidFill>
                <a:schemeClr val="tx1"/>
              </a:solidFill>
              <a:latin typeface="Calibri Light" panose="020F0302020204030204"/>
            </a:rPr>
            <a:t>por</a:t>
          </a:r>
          <a:r>
            <a:rPr lang="en-US" b="1">
              <a:solidFill>
                <a:schemeClr val="tx1"/>
              </a:solidFill>
              <a:latin typeface="Calibri Light" panose="020F0302020204030204"/>
            </a:rPr>
            <a:t> un </a:t>
          </a:r>
          <a:r>
            <a:rPr lang="en-US" b="1" err="1">
              <a:solidFill>
                <a:schemeClr val="tx1"/>
              </a:solidFill>
              <a:latin typeface="Calibri Light" panose="020F0302020204030204"/>
            </a:rPr>
            <a:t>promedio</a:t>
          </a:r>
          <a:r>
            <a:rPr lang="en-US" b="1">
              <a:solidFill>
                <a:schemeClr val="tx1"/>
              </a:solidFill>
              <a:latin typeface="Calibri Light" panose="020F0302020204030204"/>
            </a:rPr>
            <a:t> del 43% </a:t>
          </a:r>
          <a:r>
            <a:rPr lang="en-US" b="1" err="1">
              <a:solidFill>
                <a:schemeClr val="tx1"/>
              </a:solidFill>
              <a:latin typeface="Calibri Light" panose="020F0302020204030204"/>
            </a:rPr>
            <a:t>seguida</a:t>
          </a:r>
          <a:r>
            <a:rPr lang="en-US" b="1">
              <a:solidFill>
                <a:schemeClr val="tx1"/>
              </a:solidFill>
              <a:latin typeface="Calibri Light" panose="020F0302020204030204"/>
            </a:rPr>
            <a:t> de la </a:t>
          </a:r>
          <a:r>
            <a:rPr lang="en-US" b="1" err="1">
              <a:solidFill>
                <a:schemeClr val="tx1"/>
              </a:solidFill>
              <a:latin typeface="Calibri Light" panose="020F0302020204030204"/>
            </a:rPr>
            <a:t>gerencia</a:t>
          </a:r>
          <a:r>
            <a:rPr lang="en-US" b="1">
              <a:solidFill>
                <a:schemeClr val="tx1"/>
              </a:solidFill>
              <a:latin typeface="Calibri Light" panose="020F0302020204030204"/>
            </a:rPr>
            <a:t> 35%</a:t>
          </a:r>
          <a:endParaRPr lang="en-US" b="1">
            <a:solidFill>
              <a:schemeClr val="tx1"/>
            </a:solidFill>
          </a:endParaRPr>
        </a:p>
      </dgm:t>
    </dgm:pt>
    <dgm:pt modelId="{603C6E05-FEBB-402E-A9B2-605A48DF5151}" type="parTrans" cxnId="{A4497031-762F-45A5-B8EB-660EFAAA4730}">
      <dgm:prSet/>
      <dgm:spPr/>
      <dgm:t>
        <a:bodyPr/>
        <a:lstStyle/>
        <a:p>
          <a:endParaRPr lang="en-US"/>
        </a:p>
      </dgm:t>
    </dgm:pt>
    <dgm:pt modelId="{3BE47150-CCC8-476C-9307-DBE25386BE5C}" type="sibTrans" cxnId="{A4497031-762F-45A5-B8EB-660EFAAA4730}">
      <dgm:prSet/>
      <dgm:spPr/>
      <dgm:t>
        <a:bodyPr/>
        <a:lstStyle/>
        <a:p>
          <a:endParaRPr lang="en-US"/>
        </a:p>
      </dgm:t>
    </dgm:pt>
    <dgm:pt modelId="{51B08133-4F27-40C9-9DE8-189B5E7A71AB}" type="pres">
      <dgm:prSet presAssocID="{11122CC2-C3A9-4408-A469-5E87E901370B}" presName="cycle" presStyleCnt="0">
        <dgm:presLayoutVars>
          <dgm:dir/>
          <dgm:resizeHandles val="exact"/>
        </dgm:presLayoutVars>
      </dgm:prSet>
      <dgm:spPr/>
      <dgm:t>
        <a:bodyPr/>
        <a:lstStyle/>
        <a:p>
          <a:endParaRPr lang="es-EC"/>
        </a:p>
      </dgm:t>
    </dgm:pt>
    <dgm:pt modelId="{F8DF33FA-E40E-4958-9F9A-1E1AE83E1981}" type="pres">
      <dgm:prSet presAssocID="{F7C67AA1-D152-48BC-87E2-32ADBF25E3E2}" presName="node" presStyleLbl="node1" presStyleIdx="0" presStyleCnt="4">
        <dgm:presLayoutVars>
          <dgm:bulletEnabled val="1"/>
        </dgm:presLayoutVars>
      </dgm:prSet>
      <dgm:spPr/>
      <dgm:t>
        <a:bodyPr/>
        <a:lstStyle/>
        <a:p>
          <a:endParaRPr lang="es-EC"/>
        </a:p>
      </dgm:t>
    </dgm:pt>
    <dgm:pt modelId="{9B0497AB-9A98-4B3E-956B-A7F70DD30B96}" type="pres">
      <dgm:prSet presAssocID="{7DBE6285-1B39-482C-A986-BE22838CFFB0}" presName="sibTrans" presStyleLbl="sibTrans2D1" presStyleIdx="0" presStyleCnt="4"/>
      <dgm:spPr/>
      <dgm:t>
        <a:bodyPr/>
        <a:lstStyle/>
        <a:p>
          <a:endParaRPr lang="es-EC"/>
        </a:p>
      </dgm:t>
    </dgm:pt>
    <dgm:pt modelId="{2A55ED19-5426-4266-BA81-4258845CDFA5}" type="pres">
      <dgm:prSet presAssocID="{7DBE6285-1B39-482C-A986-BE22838CFFB0}" presName="connectorText" presStyleLbl="sibTrans2D1" presStyleIdx="0" presStyleCnt="4"/>
      <dgm:spPr/>
      <dgm:t>
        <a:bodyPr/>
        <a:lstStyle/>
        <a:p>
          <a:endParaRPr lang="es-EC"/>
        </a:p>
      </dgm:t>
    </dgm:pt>
    <dgm:pt modelId="{A01E82AB-D8D8-4982-8A26-D891F8042D8C}" type="pres">
      <dgm:prSet presAssocID="{FF92F067-DF85-4369-86C1-01B6DCD19F7B}" presName="node" presStyleLbl="node1" presStyleIdx="1" presStyleCnt="4">
        <dgm:presLayoutVars>
          <dgm:bulletEnabled val="1"/>
        </dgm:presLayoutVars>
      </dgm:prSet>
      <dgm:spPr/>
      <dgm:t>
        <a:bodyPr/>
        <a:lstStyle/>
        <a:p>
          <a:endParaRPr lang="es-EC"/>
        </a:p>
      </dgm:t>
    </dgm:pt>
    <dgm:pt modelId="{964679BF-8F57-475D-A1FC-98535BD67AEF}" type="pres">
      <dgm:prSet presAssocID="{D461ABC3-BC42-4C69-AE9E-EB86C464773C}" presName="sibTrans" presStyleLbl="sibTrans2D1" presStyleIdx="1" presStyleCnt="4"/>
      <dgm:spPr/>
      <dgm:t>
        <a:bodyPr/>
        <a:lstStyle/>
        <a:p>
          <a:endParaRPr lang="es-EC"/>
        </a:p>
      </dgm:t>
    </dgm:pt>
    <dgm:pt modelId="{D8111DD7-D3CD-4363-8A39-05DC7367F722}" type="pres">
      <dgm:prSet presAssocID="{D461ABC3-BC42-4C69-AE9E-EB86C464773C}" presName="connectorText" presStyleLbl="sibTrans2D1" presStyleIdx="1" presStyleCnt="4"/>
      <dgm:spPr/>
      <dgm:t>
        <a:bodyPr/>
        <a:lstStyle/>
        <a:p>
          <a:endParaRPr lang="es-EC"/>
        </a:p>
      </dgm:t>
    </dgm:pt>
    <dgm:pt modelId="{A4B7E978-9F6C-491D-9407-FBFA87CE418A}" type="pres">
      <dgm:prSet presAssocID="{4FEEED1F-C9BB-4A70-B17D-5079AB5DB0BF}" presName="node" presStyleLbl="node1" presStyleIdx="2" presStyleCnt="4">
        <dgm:presLayoutVars>
          <dgm:bulletEnabled val="1"/>
        </dgm:presLayoutVars>
      </dgm:prSet>
      <dgm:spPr/>
      <dgm:t>
        <a:bodyPr/>
        <a:lstStyle/>
        <a:p>
          <a:endParaRPr lang="es-EC"/>
        </a:p>
      </dgm:t>
    </dgm:pt>
    <dgm:pt modelId="{AC3E3304-6F6B-4DCE-AAFC-6BA3B9C94FC6}" type="pres">
      <dgm:prSet presAssocID="{D2592F49-C225-440B-B13F-C21AA85DF17D}" presName="sibTrans" presStyleLbl="sibTrans2D1" presStyleIdx="2" presStyleCnt="4"/>
      <dgm:spPr/>
      <dgm:t>
        <a:bodyPr/>
        <a:lstStyle/>
        <a:p>
          <a:endParaRPr lang="es-EC"/>
        </a:p>
      </dgm:t>
    </dgm:pt>
    <dgm:pt modelId="{651C3A8D-D8A4-4722-84C7-CD12094B8973}" type="pres">
      <dgm:prSet presAssocID="{D2592F49-C225-440B-B13F-C21AA85DF17D}" presName="connectorText" presStyleLbl="sibTrans2D1" presStyleIdx="2" presStyleCnt="4"/>
      <dgm:spPr/>
      <dgm:t>
        <a:bodyPr/>
        <a:lstStyle/>
        <a:p>
          <a:endParaRPr lang="es-EC"/>
        </a:p>
      </dgm:t>
    </dgm:pt>
    <dgm:pt modelId="{1DDBDE2B-88BF-4A50-B1B9-A6F38D057EC8}" type="pres">
      <dgm:prSet presAssocID="{EA840DB8-E573-4DEA-8F16-D37D6944F277}" presName="node" presStyleLbl="node1" presStyleIdx="3" presStyleCnt="4">
        <dgm:presLayoutVars>
          <dgm:bulletEnabled val="1"/>
        </dgm:presLayoutVars>
      </dgm:prSet>
      <dgm:spPr/>
      <dgm:t>
        <a:bodyPr/>
        <a:lstStyle/>
        <a:p>
          <a:endParaRPr lang="es-EC"/>
        </a:p>
      </dgm:t>
    </dgm:pt>
    <dgm:pt modelId="{39C6FE0A-E2FB-4C39-99B7-2814C3FA14FE}" type="pres">
      <dgm:prSet presAssocID="{3BE47150-CCC8-476C-9307-DBE25386BE5C}" presName="sibTrans" presStyleLbl="sibTrans2D1" presStyleIdx="3" presStyleCnt="4"/>
      <dgm:spPr/>
      <dgm:t>
        <a:bodyPr/>
        <a:lstStyle/>
        <a:p>
          <a:endParaRPr lang="es-EC"/>
        </a:p>
      </dgm:t>
    </dgm:pt>
    <dgm:pt modelId="{7B63ABA4-9928-4056-9B1D-DF99C9B421A5}" type="pres">
      <dgm:prSet presAssocID="{3BE47150-CCC8-476C-9307-DBE25386BE5C}" presName="connectorText" presStyleLbl="sibTrans2D1" presStyleIdx="3" presStyleCnt="4"/>
      <dgm:spPr/>
      <dgm:t>
        <a:bodyPr/>
        <a:lstStyle/>
        <a:p>
          <a:endParaRPr lang="es-EC"/>
        </a:p>
      </dgm:t>
    </dgm:pt>
  </dgm:ptLst>
  <dgm:cxnLst>
    <dgm:cxn modelId="{C4CAA577-AC6B-43DB-906C-587BC5F78631}" type="presOf" srcId="{4FEEED1F-C9BB-4A70-B17D-5079AB5DB0BF}" destId="{A4B7E978-9F6C-491D-9407-FBFA87CE418A}" srcOrd="0" destOrd="0" presId="urn:microsoft.com/office/officeart/2005/8/layout/cycle2"/>
    <dgm:cxn modelId="{62EA54C2-E71C-419E-89BD-05DCF185BC73}" type="presOf" srcId="{D2592F49-C225-440B-B13F-C21AA85DF17D}" destId="{651C3A8D-D8A4-4722-84C7-CD12094B8973}" srcOrd="1" destOrd="0" presId="urn:microsoft.com/office/officeart/2005/8/layout/cycle2"/>
    <dgm:cxn modelId="{6DC08194-8990-462C-B004-342D4BE91A45}" type="presOf" srcId="{D2592F49-C225-440B-B13F-C21AA85DF17D}" destId="{AC3E3304-6F6B-4DCE-AAFC-6BA3B9C94FC6}" srcOrd="0" destOrd="0" presId="urn:microsoft.com/office/officeart/2005/8/layout/cycle2"/>
    <dgm:cxn modelId="{CF19777D-93DD-4AA7-8B78-22230CA0EE7E}" type="presOf" srcId="{3BE47150-CCC8-476C-9307-DBE25386BE5C}" destId="{39C6FE0A-E2FB-4C39-99B7-2814C3FA14FE}" srcOrd="0" destOrd="0" presId="urn:microsoft.com/office/officeart/2005/8/layout/cycle2"/>
    <dgm:cxn modelId="{255F77D9-3673-4898-8B14-1C24102299FD}" srcId="{11122CC2-C3A9-4408-A469-5E87E901370B}" destId="{4FEEED1F-C9BB-4A70-B17D-5079AB5DB0BF}" srcOrd="2" destOrd="0" parTransId="{C972D2B5-89C6-4749-AED1-7464289B328F}" sibTransId="{D2592F49-C225-440B-B13F-C21AA85DF17D}"/>
    <dgm:cxn modelId="{3BE3A7DB-856C-46AE-BD36-CFDF601CA18E}" srcId="{11122CC2-C3A9-4408-A469-5E87E901370B}" destId="{F7C67AA1-D152-48BC-87E2-32ADBF25E3E2}" srcOrd="0" destOrd="0" parTransId="{B4702D5A-5630-46E5-9038-3057768251B6}" sibTransId="{7DBE6285-1B39-482C-A986-BE22838CFFB0}"/>
    <dgm:cxn modelId="{385E5DC2-F1FD-456E-8FBD-B1FDDEBBD5F5}" type="presOf" srcId="{F7C67AA1-D152-48BC-87E2-32ADBF25E3E2}" destId="{F8DF33FA-E40E-4958-9F9A-1E1AE83E1981}" srcOrd="0" destOrd="0" presId="urn:microsoft.com/office/officeart/2005/8/layout/cycle2"/>
    <dgm:cxn modelId="{7967795C-B399-4DD0-BC2F-034175815E5F}" type="presOf" srcId="{FF92F067-DF85-4369-86C1-01B6DCD19F7B}" destId="{A01E82AB-D8D8-4982-8A26-D891F8042D8C}" srcOrd="0" destOrd="0" presId="urn:microsoft.com/office/officeart/2005/8/layout/cycle2"/>
    <dgm:cxn modelId="{99FC8616-12CF-43E8-9C4C-0749AA368B1C}" type="presOf" srcId="{7DBE6285-1B39-482C-A986-BE22838CFFB0}" destId="{2A55ED19-5426-4266-BA81-4258845CDFA5}" srcOrd="1" destOrd="0" presId="urn:microsoft.com/office/officeart/2005/8/layout/cycle2"/>
    <dgm:cxn modelId="{12430CC0-F7C1-4F54-8B93-C3E4B57983F9}" type="presOf" srcId="{D461ABC3-BC42-4C69-AE9E-EB86C464773C}" destId="{D8111DD7-D3CD-4363-8A39-05DC7367F722}" srcOrd="1" destOrd="0" presId="urn:microsoft.com/office/officeart/2005/8/layout/cycle2"/>
    <dgm:cxn modelId="{365973C7-32C1-4B29-B9C5-59E8B66EEE9F}" type="presOf" srcId="{EA840DB8-E573-4DEA-8F16-D37D6944F277}" destId="{1DDBDE2B-88BF-4A50-B1B9-A6F38D057EC8}" srcOrd="0" destOrd="0" presId="urn:microsoft.com/office/officeart/2005/8/layout/cycle2"/>
    <dgm:cxn modelId="{7E6E91DE-E258-4883-9550-7FBDF61C066C}" type="presOf" srcId="{3BE47150-CCC8-476C-9307-DBE25386BE5C}" destId="{7B63ABA4-9928-4056-9B1D-DF99C9B421A5}" srcOrd="1" destOrd="0" presId="urn:microsoft.com/office/officeart/2005/8/layout/cycle2"/>
    <dgm:cxn modelId="{A4497031-762F-45A5-B8EB-660EFAAA4730}" srcId="{11122CC2-C3A9-4408-A469-5E87E901370B}" destId="{EA840DB8-E573-4DEA-8F16-D37D6944F277}" srcOrd="3" destOrd="0" parTransId="{603C6E05-FEBB-402E-A9B2-605A48DF5151}" sibTransId="{3BE47150-CCC8-476C-9307-DBE25386BE5C}"/>
    <dgm:cxn modelId="{0BE12833-001D-4D36-A5FA-CAD2D0EEBF61}" type="presOf" srcId="{11122CC2-C3A9-4408-A469-5E87E901370B}" destId="{51B08133-4F27-40C9-9DE8-189B5E7A71AB}" srcOrd="0" destOrd="0" presId="urn:microsoft.com/office/officeart/2005/8/layout/cycle2"/>
    <dgm:cxn modelId="{833400A7-A69F-4F94-B269-D2C69CB67608}" type="presOf" srcId="{D461ABC3-BC42-4C69-AE9E-EB86C464773C}" destId="{964679BF-8F57-475D-A1FC-98535BD67AEF}" srcOrd="0" destOrd="0" presId="urn:microsoft.com/office/officeart/2005/8/layout/cycle2"/>
    <dgm:cxn modelId="{C756AD35-7FB4-4DEA-BA1B-93B5FD94D4DA}" srcId="{11122CC2-C3A9-4408-A469-5E87E901370B}" destId="{FF92F067-DF85-4369-86C1-01B6DCD19F7B}" srcOrd="1" destOrd="0" parTransId="{39C20F6F-B9C7-4E4E-92D4-B8A0235079FD}" sibTransId="{D461ABC3-BC42-4C69-AE9E-EB86C464773C}"/>
    <dgm:cxn modelId="{C3C90FEC-0510-4AC6-8D61-D12B0BF63F26}" type="presOf" srcId="{7DBE6285-1B39-482C-A986-BE22838CFFB0}" destId="{9B0497AB-9A98-4B3E-956B-A7F70DD30B96}" srcOrd="0" destOrd="0" presId="urn:microsoft.com/office/officeart/2005/8/layout/cycle2"/>
    <dgm:cxn modelId="{23DF71B6-FA8B-4A82-9160-6D3E42E84A3A}" type="presParOf" srcId="{51B08133-4F27-40C9-9DE8-189B5E7A71AB}" destId="{F8DF33FA-E40E-4958-9F9A-1E1AE83E1981}" srcOrd="0" destOrd="0" presId="urn:microsoft.com/office/officeart/2005/8/layout/cycle2"/>
    <dgm:cxn modelId="{27CFCBD0-8D6C-4CE9-BEAD-CF21BB9EC3DF}" type="presParOf" srcId="{51B08133-4F27-40C9-9DE8-189B5E7A71AB}" destId="{9B0497AB-9A98-4B3E-956B-A7F70DD30B96}" srcOrd="1" destOrd="0" presId="urn:microsoft.com/office/officeart/2005/8/layout/cycle2"/>
    <dgm:cxn modelId="{3DDAF4A0-98F1-4DAB-BDFB-CF6FC58F0E92}" type="presParOf" srcId="{9B0497AB-9A98-4B3E-956B-A7F70DD30B96}" destId="{2A55ED19-5426-4266-BA81-4258845CDFA5}" srcOrd="0" destOrd="0" presId="urn:microsoft.com/office/officeart/2005/8/layout/cycle2"/>
    <dgm:cxn modelId="{05257145-8120-4412-A15E-3E344CBD989E}" type="presParOf" srcId="{51B08133-4F27-40C9-9DE8-189B5E7A71AB}" destId="{A01E82AB-D8D8-4982-8A26-D891F8042D8C}" srcOrd="2" destOrd="0" presId="urn:microsoft.com/office/officeart/2005/8/layout/cycle2"/>
    <dgm:cxn modelId="{90F7C210-73D2-418F-9034-CBBB6B99F67C}" type="presParOf" srcId="{51B08133-4F27-40C9-9DE8-189B5E7A71AB}" destId="{964679BF-8F57-475D-A1FC-98535BD67AEF}" srcOrd="3" destOrd="0" presId="urn:microsoft.com/office/officeart/2005/8/layout/cycle2"/>
    <dgm:cxn modelId="{0F25E056-F9C0-445F-A387-F3CC40935064}" type="presParOf" srcId="{964679BF-8F57-475D-A1FC-98535BD67AEF}" destId="{D8111DD7-D3CD-4363-8A39-05DC7367F722}" srcOrd="0" destOrd="0" presId="urn:microsoft.com/office/officeart/2005/8/layout/cycle2"/>
    <dgm:cxn modelId="{9467D9C3-3743-4A54-8AB0-63B75765F469}" type="presParOf" srcId="{51B08133-4F27-40C9-9DE8-189B5E7A71AB}" destId="{A4B7E978-9F6C-491D-9407-FBFA87CE418A}" srcOrd="4" destOrd="0" presId="urn:microsoft.com/office/officeart/2005/8/layout/cycle2"/>
    <dgm:cxn modelId="{18BFE77B-1492-4371-988A-8A03B6869FEF}" type="presParOf" srcId="{51B08133-4F27-40C9-9DE8-189B5E7A71AB}" destId="{AC3E3304-6F6B-4DCE-AAFC-6BA3B9C94FC6}" srcOrd="5" destOrd="0" presId="urn:microsoft.com/office/officeart/2005/8/layout/cycle2"/>
    <dgm:cxn modelId="{5735B914-6C4B-45BA-AB69-DDFFD82BF48B}" type="presParOf" srcId="{AC3E3304-6F6B-4DCE-AAFC-6BA3B9C94FC6}" destId="{651C3A8D-D8A4-4722-84C7-CD12094B8973}" srcOrd="0" destOrd="0" presId="urn:microsoft.com/office/officeart/2005/8/layout/cycle2"/>
    <dgm:cxn modelId="{AB8723F9-9D60-4C47-9F66-D0F358620D45}" type="presParOf" srcId="{51B08133-4F27-40C9-9DE8-189B5E7A71AB}" destId="{1DDBDE2B-88BF-4A50-B1B9-A6F38D057EC8}" srcOrd="6" destOrd="0" presId="urn:microsoft.com/office/officeart/2005/8/layout/cycle2"/>
    <dgm:cxn modelId="{7F3812AF-FE73-47D9-960F-959849DA67A3}" type="presParOf" srcId="{51B08133-4F27-40C9-9DE8-189B5E7A71AB}" destId="{39C6FE0A-E2FB-4C39-99B7-2814C3FA14FE}" srcOrd="7" destOrd="0" presId="urn:microsoft.com/office/officeart/2005/8/layout/cycle2"/>
    <dgm:cxn modelId="{7E5453E4-112D-472E-A98C-B527A9F1C5CD}" type="presParOf" srcId="{39C6FE0A-E2FB-4C39-99B7-2814C3FA14FE}" destId="{7B63ABA4-9928-4056-9B1D-DF99C9B421A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21/3/2022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F6249B34-9780-43F3-807A-ABAA0D7C523D}"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6249B34-9780-43F3-807A-ABAA0D7C523D}"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6249B34-9780-43F3-807A-ABAA0D7C523D}"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a:t>HAGA CLIC</a:t>
            </a:r>
            <a:endParaRPr lang="en-US"/>
          </a:p>
        </p:txBody>
      </p:sp>
      <p:sp>
        <p:nvSpPr>
          <p:cNvPr id="3" name="Content Placeholder 2"/>
          <p:cNvSpPr>
            <a:spLocks noGrp="1"/>
          </p:cNvSpPr>
          <p:nvPr>
            <p:ph idx="1"/>
          </p:nvPr>
        </p:nvSpPr>
        <p:spPr>
          <a:xfrm>
            <a:off x="628651" y="746126"/>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971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t>21/3/2022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F6249B34-9780-43F3-807A-ABAA0D7C523D}" type="datetimeFigureOut">
              <a:rPr lang="es-EC" smtClean="0"/>
              <a:t>21/3/2022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6249B34-9780-43F3-807A-ABAA0D7C523D}" type="datetimeFigureOut">
              <a:rPr lang="es-EC" smtClean="0"/>
              <a:t>21/3/2022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F6249B34-9780-43F3-807A-ABAA0D7C523D}" type="datetimeFigureOut">
              <a:rPr lang="es-EC" smtClean="0"/>
              <a:t>21/3/2022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t>21/3/2022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21/3/2022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21/3/2022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21/3/2022</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6.xml"/><Relationship Id="rId5" Type="http://schemas.openxmlformats.org/officeDocument/2006/relationships/slide" Target="slide8.xml"/><Relationship Id="rId10" Type="http://schemas.openxmlformats.org/officeDocument/2006/relationships/slide" Target="slide33.xml"/><Relationship Id="rId4" Type="http://schemas.openxmlformats.org/officeDocument/2006/relationships/slide" Target="slide7.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image" Target="../media/image30.png"/><Relationship Id="rId7" Type="http://schemas.openxmlformats.org/officeDocument/2006/relationships/image" Target="../media/image34.png"/><Relationship Id="rId12" Type="http://schemas.microsoft.com/office/2007/relationships/diagramDrawing" Target="../diagrams/drawing12.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diagramColors" Target="../diagrams/colors12.xml"/><Relationship Id="rId5" Type="http://schemas.openxmlformats.org/officeDocument/2006/relationships/image" Target="../media/image32.png"/><Relationship Id="rId10" Type="http://schemas.openxmlformats.org/officeDocument/2006/relationships/diagramQuickStyle" Target="../diagrams/quickStyle12.xml"/><Relationship Id="rId4" Type="http://schemas.openxmlformats.org/officeDocument/2006/relationships/image" Target="../media/image31.png"/><Relationship Id="rId9"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939785" y="1089310"/>
            <a:ext cx="7920880" cy="4539704"/>
          </a:xfrm>
          <a:prstGeom prst="rect">
            <a:avLst/>
          </a:prstGeom>
          <a:noFill/>
        </p:spPr>
        <p:txBody>
          <a:bodyPr wrap="square" lIns="91440" tIns="45720" rIns="91440" bIns="45720" anchor="t">
            <a:spAutoFit/>
          </a:bodyPr>
          <a:lstStyle/>
          <a:p>
            <a:pPr algn="ctr"/>
            <a:r>
              <a:rPr lang="es-ES" sz="2000" b="1" dirty="0">
                <a:latin typeface="Arial"/>
                <a:cs typeface="Arial"/>
              </a:rPr>
              <a:t>DEPARTAMENTO DE CIENCIAS ECONÓMICAS, ADMINISTRATIVAS Y DEL COMERCIO.</a:t>
            </a:r>
            <a:endParaRPr lang="es-EC" sz="800" dirty="0">
              <a:latin typeface="Arial"/>
              <a:cs typeface="Arial"/>
            </a:endParaRPr>
          </a:p>
          <a:p>
            <a:endParaRPr lang="es-EC" sz="700" dirty="0">
              <a:latin typeface="Arial" panose="020B0604020202020204" pitchFamily="34" charset="0"/>
              <a:cs typeface="Arial" panose="020B0604020202020204" pitchFamily="34" charset="0"/>
            </a:endParaRPr>
          </a:p>
          <a:p>
            <a:endParaRPr lang="es-EC" sz="1600" b="1" dirty="0">
              <a:latin typeface="Arial"/>
              <a:cs typeface="Arial"/>
            </a:endParaRPr>
          </a:p>
          <a:p>
            <a:r>
              <a:rPr lang="es-ES" sz="1600" b="1" dirty="0">
                <a:latin typeface="Arial"/>
                <a:cs typeface="Arial"/>
              </a:rPr>
              <a:t>TEMA:</a:t>
            </a:r>
            <a:endParaRPr lang="es-EC" sz="1600" b="1" dirty="0">
              <a:latin typeface="Arial"/>
              <a:cs typeface="Arial"/>
            </a:endParaRPr>
          </a:p>
          <a:p>
            <a:pPr algn="ctr"/>
            <a:r>
              <a:rPr lang="es-EC" b="1" dirty="0">
                <a:latin typeface="Calibri"/>
                <a:cs typeface="Calibri"/>
              </a:rPr>
              <a:t>INCIDENCIA DE LA AUDITORIA INTERNA EN LA DISMINUCIÓN DE FRAUDES EN LAS COOPERATIVAS DE AHORRO Y CRÉDITO DEL </a:t>
            </a:r>
            <a:r>
              <a:rPr lang="es-EC" b="1" dirty="0" smtClean="0">
                <a:latin typeface="Calibri"/>
                <a:cs typeface="Calibri"/>
              </a:rPr>
              <a:t>SEGMENTO </a:t>
            </a:r>
            <a:r>
              <a:rPr lang="es-EC" b="1" dirty="0">
                <a:latin typeface="Calibri"/>
                <a:cs typeface="Calibri"/>
              </a:rPr>
              <a:t>3, 2016 -2020</a:t>
            </a:r>
            <a:endParaRPr lang="es-EC" b="1" dirty="0">
              <a:cs typeface="Calibri"/>
            </a:endParaRPr>
          </a:p>
          <a:p>
            <a:pPr algn="ctr"/>
            <a:endParaRPr lang="es-EC" sz="1400" b="1" dirty="0">
              <a:latin typeface="Arial" panose="020B0604020202020204" pitchFamily="34" charset="0"/>
              <a:cs typeface="Arial" panose="020B0604020202020204" pitchFamily="34" charset="0"/>
            </a:endParaRPr>
          </a:p>
          <a:p>
            <a:pPr algn="ctr"/>
            <a:endParaRPr lang="es-ES" sz="1400" b="1" dirty="0">
              <a:latin typeface="Arial"/>
              <a:cs typeface="Arial"/>
            </a:endParaRPr>
          </a:p>
          <a:p>
            <a:pPr algn="ctr"/>
            <a:r>
              <a:rPr lang="es-ES" sz="1400" b="1" dirty="0">
                <a:latin typeface="Arial"/>
                <a:cs typeface="Arial"/>
              </a:rPr>
              <a:t>AUTOR: </a:t>
            </a:r>
            <a:endParaRPr lang="es-ES" dirty="0"/>
          </a:p>
          <a:p>
            <a:pPr algn="ctr"/>
            <a:endParaRPr lang="es-EC" b="1" dirty="0"/>
          </a:p>
          <a:p>
            <a:pPr algn="ctr"/>
            <a:r>
              <a:rPr lang="es-EC" b="1" dirty="0">
                <a:ea typeface="+mn-lt"/>
                <a:cs typeface="+mn-lt"/>
              </a:rPr>
              <a:t>STA. GARZÓN ALOMOTO GRACE ARACELY </a:t>
            </a:r>
            <a:endParaRPr lang="es-EC" dirty="0"/>
          </a:p>
          <a:p>
            <a:pPr algn="ctr"/>
            <a:r>
              <a:rPr lang="es-EC" b="1" dirty="0">
                <a:ea typeface="+mn-lt"/>
                <a:cs typeface="+mn-lt"/>
              </a:rPr>
              <a:t>STA. LANDÁZURI AVILÉS BRIGEATH CAROLINA</a:t>
            </a:r>
            <a:endParaRPr lang="es-EC" dirty="0"/>
          </a:p>
          <a:p>
            <a:pPr algn="ctr"/>
            <a:r>
              <a:rPr lang="es-EC" sz="1400" dirty="0">
                <a:latin typeface="Arial" panose="020B0604020202020204" pitchFamily="34" charset="0"/>
                <a:cs typeface="Arial" panose="020B0604020202020204" pitchFamily="34" charset="0"/>
              </a:rPr>
              <a:t>        </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a:cs typeface="Arial"/>
              </a:rPr>
              <a:t>DIRECTOR: ING</a:t>
            </a:r>
            <a:r>
              <a:rPr lang="es-EC" sz="1400" b="1" dirty="0">
                <a:latin typeface="Arial"/>
                <a:cs typeface="Arial"/>
              </a:rPr>
              <a:t>. WILSON GUILLEN</a:t>
            </a:r>
            <a:endParaRPr lang="es-EC" sz="1400" b="1"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a:cs typeface="Arial"/>
              </a:rPr>
              <a:t>SANGOLQUÍ - </a:t>
            </a:r>
            <a:r>
              <a:rPr lang="es-ES_tradnl" sz="1400" b="1" dirty="0">
                <a:latin typeface="Arial"/>
                <a:cs typeface="Arial"/>
              </a:rPr>
              <a:t>2022</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TEÓRICO</a:t>
            </a:r>
            <a:endParaRPr lang="es-EC">
              <a:solidFill>
                <a:srgbClr val="FF0000"/>
              </a:solidFill>
            </a:endParaRPr>
          </a:p>
        </p:txBody>
      </p:sp>
      <p:sp>
        <p:nvSpPr>
          <p:cNvPr id="3" name="TextBox 2">
            <a:extLst>
              <a:ext uri="{FF2B5EF4-FFF2-40B4-BE49-F238E27FC236}">
                <a16:creationId xmlns:a16="http://schemas.microsoft.com/office/drawing/2014/main" xmlns="" id="{55889C13-2FFF-4892-B8AB-C63E9E044A12}"/>
              </a:ext>
            </a:extLst>
          </p:cNvPr>
          <p:cNvSpPr txBox="1"/>
          <p:nvPr/>
        </p:nvSpPr>
        <p:spPr>
          <a:xfrm>
            <a:off x="3617344" y="928777"/>
            <a:ext cx="2743200" cy="369332"/>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Escala del </a:t>
            </a:r>
            <a:r>
              <a:rPr lang="en-US" b="1" err="1">
                <a:cs typeface="Calibri"/>
              </a:rPr>
              <a:t>fraude</a:t>
            </a:r>
            <a:endParaRPr lang="en-US" b="1">
              <a:cs typeface="Calibri"/>
            </a:endParaRPr>
          </a:p>
        </p:txBody>
      </p:sp>
      <p:pic>
        <p:nvPicPr>
          <p:cNvPr id="5" name="Picture 5">
            <a:extLst>
              <a:ext uri="{FF2B5EF4-FFF2-40B4-BE49-F238E27FC236}">
                <a16:creationId xmlns:a16="http://schemas.microsoft.com/office/drawing/2014/main" xmlns="" id="{CF89F15C-8864-4984-BF3F-585CEF12948D}"/>
              </a:ext>
            </a:extLst>
          </p:cNvPr>
          <p:cNvPicPr>
            <a:picLocks noChangeAspect="1"/>
          </p:cNvPicPr>
          <p:nvPr/>
        </p:nvPicPr>
        <p:blipFill>
          <a:blip r:embed="rId2"/>
          <a:stretch>
            <a:fillRect/>
          </a:stretch>
        </p:blipFill>
        <p:spPr>
          <a:xfrm>
            <a:off x="569343" y="1796498"/>
            <a:ext cx="4339087" cy="3911986"/>
          </a:xfrm>
          <a:prstGeom prst="rect">
            <a:avLst/>
          </a:prstGeom>
        </p:spPr>
      </p:pic>
      <p:graphicFrame>
        <p:nvGraphicFramePr>
          <p:cNvPr id="6" name="Diagram 6">
            <a:extLst>
              <a:ext uri="{FF2B5EF4-FFF2-40B4-BE49-F238E27FC236}">
                <a16:creationId xmlns:a16="http://schemas.microsoft.com/office/drawing/2014/main" xmlns="" id="{A2D5873F-0852-4485-BC89-18AE072940DB}"/>
              </a:ext>
            </a:extLst>
          </p:cNvPr>
          <p:cNvGraphicFramePr/>
          <p:nvPr>
            <p:extLst>
              <p:ext uri="{D42A27DB-BD31-4B8C-83A1-F6EECF244321}">
                <p14:modId xmlns:p14="http://schemas.microsoft.com/office/powerpoint/2010/main" val="1938728869"/>
              </p:ext>
            </p:extLst>
          </p:nvPr>
        </p:nvGraphicFramePr>
        <p:xfrm>
          <a:off x="4816415" y="1801483"/>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61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TEÓRICO</a:t>
            </a:r>
            <a:endParaRPr lang="es-EC">
              <a:solidFill>
                <a:srgbClr val="FF0000"/>
              </a:solidFill>
            </a:endParaRPr>
          </a:p>
        </p:txBody>
      </p:sp>
      <p:sp>
        <p:nvSpPr>
          <p:cNvPr id="3" name="TextBox 2">
            <a:extLst>
              <a:ext uri="{FF2B5EF4-FFF2-40B4-BE49-F238E27FC236}">
                <a16:creationId xmlns:a16="http://schemas.microsoft.com/office/drawing/2014/main" xmlns="" id="{6F23639F-B858-400C-BEF6-4556BEC2963C}"/>
              </a:ext>
            </a:extLst>
          </p:cNvPr>
          <p:cNvSpPr txBox="1"/>
          <p:nvPr/>
        </p:nvSpPr>
        <p:spPr>
          <a:xfrm>
            <a:off x="1374476" y="1101305"/>
            <a:ext cx="2743200" cy="369332"/>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cs typeface="Calibri"/>
              </a:rPr>
              <a:t>Modelo</a:t>
            </a:r>
            <a:r>
              <a:rPr lang="en-US" b="1">
                <a:cs typeface="Calibri"/>
              </a:rPr>
              <a:t> DICE</a:t>
            </a:r>
          </a:p>
        </p:txBody>
      </p:sp>
      <p:graphicFrame>
        <p:nvGraphicFramePr>
          <p:cNvPr id="5" name="Diagram 5">
            <a:extLst>
              <a:ext uri="{FF2B5EF4-FFF2-40B4-BE49-F238E27FC236}">
                <a16:creationId xmlns:a16="http://schemas.microsoft.com/office/drawing/2014/main" xmlns="" id="{CDE549AC-457D-4800-A92F-4E0CBD01C49C}"/>
              </a:ext>
            </a:extLst>
          </p:cNvPr>
          <p:cNvGraphicFramePr/>
          <p:nvPr>
            <p:extLst>
              <p:ext uri="{D42A27DB-BD31-4B8C-83A1-F6EECF244321}">
                <p14:modId xmlns:p14="http://schemas.microsoft.com/office/powerpoint/2010/main" val="3286342934"/>
              </p:ext>
            </p:extLst>
          </p:nvPr>
        </p:nvGraphicFramePr>
        <p:xfrm>
          <a:off x="862641" y="1456426"/>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91" name="Picture 591">
            <a:extLst>
              <a:ext uri="{FF2B5EF4-FFF2-40B4-BE49-F238E27FC236}">
                <a16:creationId xmlns:a16="http://schemas.microsoft.com/office/drawing/2014/main" xmlns="" id="{6F44E422-0C5C-4C3D-AC3C-5DEB7DD7A50F}"/>
              </a:ext>
            </a:extLst>
          </p:cNvPr>
          <p:cNvPicPr>
            <a:picLocks noChangeAspect="1"/>
          </p:cNvPicPr>
          <p:nvPr/>
        </p:nvPicPr>
        <p:blipFill>
          <a:blip r:embed="rId7"/>
          <a:stretch>
            <a:fillRect/>
          </a:stretch>
        </p:blipFill>
        <p:spPr>
          <a:xfrm>
            <a:off x="5903343" y="586597"/>
            <a:ext cx="3246407" cy="5454768"/>
          </a:xfrm>
          <a:prstGeom prst="rect">
            <a:avLst/>
          </a:prstGeom>
        </p:spPr>
      </p:pic>
    </p:spTree>
    <p:extLst>
      <p:ext uri="{BB962C8B-B14F-4D97-AF65-F5344CB8AC3E}">
        <p14:creationId xmlns:p14="http://schemas.microsoft.com/office/powerpoint/2010/main" val="117256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TEÓRICO</a:t>
            </a:r>
            <a:endParaRPr lang="es-EC">
              <a:solidFill>
                <a:srgbClr val="FF0000"/>
              </a:solidFill>
            </a:endParaRPr>
          </a:p>
        </p:txBody>
      </p:sp>
      <p:sp>
        <p:nvSpPr>
          <p:cNvPr id="3" name="TextBox 2">
            <a:extLst>
              <a:ext uri="{FF2B5EF4-FFF2-40B4-BE49-F238E27FC236}">
                <a16:creationId xmlns:a16="http://schemas.microsoft.com/office/drawing/2014/main" xmlns="" id="{3E87160D-7D59-4AC0-8376-9580AA006538}"/>
              </a:ext>
            </a:extLst>
          </p:cNvPr>
          <p:cNvSpPr txBox="1"/>
          <p:nvPr/>
        </p:nvSpPr>
        <p:spPr>
          <a:xfrm>
            <a:off x="3617344" y="928777"/>
            <a:ext cx="2743200" cy="369332"/>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Diamante del </a:t>
            </a:r>
            <a:r>
              <a:rPr lang="en-US" b="1" err="1">
                <a:cs typeface="Calibri"/>
              </a:rPr>
              <a:t>fraude</a:t>
            </a:r>
            <a:endParaRPr lang="en-US" b="1">
              <a:cs typeface="Calibri"/>
            </a:endParaRPr>
          </a:p>
        </p:txBody>
      </p:sp>
      <p:pic>
        <p:nvPicPr>
          <p:cNvPr id="5" name="Picture 5">
            <a:extLst>
              <a:ext uri="{FF2B5EF4-FFF2-40B4-BE49-F238E27FC236}">
                <a16:creationId xmlns:a16="http://schemas.microsoft.com/office/drawing/2014/main" xmlns="" id="{5365679D-3DCF-4CF8-90C9-9075433159CB}"/>
              </a:ext>
            </a:extLst>
          </p:cNvPr>
          <p:cNvPicPr>
            <a:picLocks noChangeAspect="1"/>
          </p:cNvPicPr>
          <p:nvPr/>
        </p:nvPicPr>
        <p:blipFill>
          <a:blip r:embed="rId2"/>
          <a:stretch>
            <a:fillRect/>
          </a:stretch>
        </p:blipFill>
        <p:spPr>
          <a:xfrm>
            <a:off x="224287" y="1619039"/>
            <a:ext cx="4612257" cy="4223772"/>
          </a:xfrm>
          <a:prstGeom prst="rect">
            <a:avLst/>
          </a:prstGeom>
        </p:spPr>
      </p:pic>
      <p:graphicFrame>
        <p:nvGraphicFramePr>
          <p:cNvPr id="28" name="Diagram 28">
            <a:extLst>
              <a:ext uri="{FF2B5EF4-FFF2-40B4-BE49-F238E27FC236}">
                <a16:creationId xmlns:a16="http://schemas.microsoft.com/office/drawing/2014/main" xmlns="" id="{F9EC7D57-90B4-4E21-922A-EF3708411224}"/>
              </a:ext>
            </a:extLst>
          </p:cNvPr>
          <p:cNvGraphicFramePr/>
          <p:nvPr>
            <p:extLst>
              <p:ext uri="{D42A27DB-BD31-4B8C-83A1-F6EECF244321}">
                <p14:modId xmlns:p14="http://schemas.microsoft.com/office/powerpoint/2010/main" val="2225985059"/>
              </p:ext>
            </p:extLst>
          </p:nvPr>
        </p:nvGraphicFramePr>
        <p:xfrm>
          <a:off x="4917056" y="1830238"/>
          <a:ext cx="391064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5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TEÓRICO</a:t>
            </a:r>
            <a:endParaRPr lang="es-EC">
              <a:solidFill>
                <a:srgbClr val="FF0000"/>
              </a:solidFill>
            </a:endParaRPr>
          </a:p>
        </p:txBody>
      </p:sp>
      <p:sp>
        <p:nvSpPr>
          <p:cNvPr id="3" name="TextBox 2">
            <a:extLst>
              <a:ext uri="{FF2B5EF4-FFF2-40B4-BE49-F238E27FC236}">
                <a16:creationId xmlns:a16="http://schemas.microsoft.com/office/drawing/2014/main" xmlns="" id="{1A7536D4-44EF-4EFA-97F8-E6FFBC097D33}"/>
              </a:ext>
            </a:extLst>
          </p:cNvPr>
          <p:cNvSpPr txBox="1"/>
          <p:nvPr/>
        </p:nvSpPr>
        <p:spPr>
          <a:xfrm>
            <a:off x="3416061" y="900022"/>
            <a:ext cx="2743200" cy="369332"/>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cs typeface="Calibri"/>
              </a:rPr>
              <a:t>Pentágono</a:t>
            </a:r>
            <a:r>
              <a:rPr lang="en-US" b="1">
                <a:cs typeface="Calibri"/>
              </a:rPr>
              <a:t> del </a:t>
            </a:r>
            <a:r>
              <a:rPr lang="en-US" b="1" err="1">
                <a:cs typeface="Calibri"/>
              </a:rPr>
              <a:t>fraude</a:t>
            </a:r>
            <a:endParaRPr lang="en-US" b="1">
              <a:cs typeface="Calibri"/>
            </a:endParaRPr>
          </a:p>
        </p:txBody>
      </p:sp>
      <p:pic>
        <p:nvPicPr>
          <p:cNvPr id="5" name="Picture 5">
            <a:extLst>
              <a:ext uri="{FF2B5EF4-FFF2-40B4-BE49-F238E27FC236}">
                <a16:creationId xmlns:a16="http://schemas.microsoft.com/office/drawing/2014/main" xmlns="" id="{8E19FFC9-CE9D-4F32-B70B-750432680E44}"/>
              </a:ext>
            </a:extLst>
          </p:cNvPr>
          <p:cNvPicPr>
            <a:picLocks noChangeAspect="1"/>
          </p:cNvPicPr>
          <p:nvPr/>
        </p:nvPicPr>
        <p:blipFill>
          <a:blip r:embed="rId2"/>
          <a:stretch>
            <a:fillRect/>
          </a:stretch>
        </p:blipFill>
        <p:spPr>
          <a:xfrm>
            <a:off x="2711570" y="1960658"/>
            <a:ext cx="3850256" cy="3554911"/>
          </a:xfrm>
          <a:prstGeom prst="rect">
            <a:avLst/>
          </a:prstGeom>
        </p:spPr>
      </p:pic>
      <p:sp>
        <p:nvSpPr>
          <p:cNvPr id="6" name="TextBox 5">
            <a:extLst>
              <a:ext uri="{FF2B5EF4-FFF2-40B4-BE49-F238E27FC236}">
                <a16:creationId xmlns:a16="http://schemas.microsoft.com/office/drawing/2014/main" xmlns="" id="{E6AA5648-7AF9-4754-86FE-7A430D2AA0AA}"/>
              </a:ext>
            </a:extLst>
          </p:cNvPr>
          <p:cNvSpPr txBox="1"/>
          <p:nvPr/>
        </p:nvSpPr>
        <p:spPr>
          <a:xfrm>
            <a:off x="598098" y="2280250"/>
            <a:ext cx="2628182" cy="646331"/>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Aparece</a:t>
            </a:r>
            <a:r>
              <a:rPr lang="en-US">
                <a:cs typeface="Calibri"/>
              </a:rPr>
              <a:t> la </a:t>
            </a:r>
            <a:r>
              <a:rPr lang="en-US" err="1">
                <a:cs typeface="Calibri"/>
              </a:rPr>
              <a:t>quinta</a:t>
            </a:r>
            <a:r>
              <a:rPr lang="en-US">
                <a:cs typeface="Calibri"/>
              </a:rPr>
              <a:t> </a:t>
            </a:r>
            <a:r>
              <a:rPr lang="en-US" err="1">
                <a:cs typeface="Calibri"/>
              </a:rPr>
              <a:t>variante</a:t>
            </a:r>
            <a:r>
              <a:rPr lang="en-US">
                <a:cs typeface="Calibri"/>
              </a:rPr>
              <a:t> "</a:t>
            </a:r>
            <a:r>
              <a:rPr lang="en-US" err="1">
                <a:cs typeface="Calibri"/>
              </a:rPr>
              <a:t>motivación</a:t>
            </a:r>
            <a:r>
              <a:rPr lang="en-US">
                <a:cs typeface="Calibri"/>
              </a:rPr>
              <a:t>"</a:t>
            </a:r>
          </a:p>
        </p:txBody>
      </p:sp>
      <p:sp>
        <p:nvSpPr>
          <p:cNvPr id="8" name="TextBox 7">
            <a:extLst>
              <a:ext uri="{FF2B5EF4-FFF2-40B4-BE49-F238E27FC236}">
                <a16:creationId xmlns:a16="http://schemas.microsoft.com/office/drawing/2014/main" xmlns="" id="{5ACE3D34-C85E-4B25-9D7F-2959A8A4D2B4}"/>
              </a:ext>
            </a:extLst>
          </p:cNvPr>
          <p:cNvSpPr txBox="1"/>
          <p:nvPr/>
        </p:nvSpPr>
        <p:spPr>
          <a:xfrm>
            <a:off x="324928" y="4264324"/>
            <a:ext cx="2628182" cy="646331"/>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Peso en decisiones y </a:t>
            </a:r>
            <a:r>
              <a:rPr lang="en-US" err="1">
                <a:cs typeface="Calibri"/>
              </a:rPr>
              <a:t>como</a:t>
            </a:r>
            <a:r>
              <a:rPr lang="en-US">
                <a:cs typeface="Calibri"/>
              </a:rPr>
              <a:t> </a:t>
            </a:r>
            <a:r>
              <a:rPr lang="en-US" err="1">
                <a:cs typeface="Calibri"/>
              </a:rPr>
              <a:t>percibe</a:t>
            </a:r>
            <a:r>
              <a:rPr lang="en-US">
                <a:cs typeface="Calibri"/>
              </a:rPr>
              <a:t> </a:t>
            </a:r>
            <a:r>
              <a:rPr lang="en-US" err="1">
                <a:cs typeface="Calibri"/>
              </a:rPr>
              <a:t>el</a:t>
            </a:r>
            <a:r>
              <a:rPr lang="en-US">
                <a:cs typeface="Calibri"/>
              </a:rPr>
              <a:t> </a:t>
            </a:r>
            <a:r>
              <a:rPr lang="en-US" err="1">
                <a:cs typeface="Calibri"/>
              </a:rPr>
              <a:t>fraude</a:t>
            </a:r>
          </a:p>
        </p:txBody>
      </p:sp>
      <p:sp>
        <p:nvSpPr>
          <p:cNvPr id="10" name="TextBox 9">
            <a:extLst>
              <a:ext uri="{FF2B5EF4-FFF2-40B4-BE49-F238E27FC236}">
                <a16:creationId xmlns:a16="http://schemas.microsoft.com/office/drawing/2014/main" xmlns="" id="{4661B443-E53C-4C1A-BABA-A716A0E63494}"/>
              </a:ext>
            </a:extLst>
          </p:cNvPr>
          <p:cNvSpPr txBox="1"/>
          <p:nvPr/>
        </p:nvSpPr>
        <p:spPr>
          <a:xfrm>
            <a:off x="5946474" y="2280248"/>
            <a:ext cx="2527540" cy="646331"/>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¿Por </a:t>
            </a:r>
            <a:r>
              <a:rPr lang="en-US" err="1">
                <a:cs typeface="Calibri"/>
              </a:rPr>
              <a:t>qué</a:t>
            </a:r>
            <a:r>
              <a:rPr lang="en-US">
                <a:cs typeface="Calibri"/>
              </a:rPr>
              <a:t>? De las </a:t>
            </a:r>
            <a:r>
              <a:rPr lang="en-US" err="1">
                <a:cs typeface="Calibri"/>
              </a:rPr>
              <a:t>decisiones</a:t>
            </a:r>
          </a:p>
        </p:txBody>
      </p:sp>
      <p:sp>
        <p:nvSpPr>
          <p:cNvPr id="11" name="TextBox 10">
            <a:extLst>
              <a:ext uri="{FF2B5EF4-FFF2-40B4-BE49-F238E27FC236}">
                <a16:creationId xmlns:a16="http://schemas.microsoft.com/office/drawing/2014/main" xmlns="" id="{7D0F1EDC-9E2B-4313-BC87-E0C8528A57D8}"/>
              </a:ext>
            </a:extLst>
          </p:cNvPr>
          <p:cNvSpPr txBox="1"/>
          <p:nvPr/>
        </p:nvSpPr>
        <p:spPr>
          <a:xfrm>
            <a:off x="6550323" y="4134926"/>
            <a:ext cx="2527540" cy="923330"/>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Toma </a:t>
            </a:r>
            <a:r>
              <a:rPr lang="en-US" err="1">
                <a:cs typeface="Calibri"/>
              </a:rPr>
              <a:t>medidas</a:t>
            </a:r>
            <a:r>
              <a:rPr lang="en-US">
                <a:cs typeface="Calibri"/>
              </a:rPr>
              <a:t> para </a:t>
            </a:r>
            <a:r>
              <a:rPr lang="en-US" err="1">
                <a:cs typeface="Calibri"/>
              </a:rPr>
              <a:t>hacer</a:t>
            </a:r>
            <a:r>
              <a:rPr lang="en-US">
                <a:cs typeface="Calibri"/>
              </a:rPr>
              <a:t> </a:t>
            </a:r>
            <a:r>
              <a:rPr lang="en-US" err="1">
                <a:cs typeface="Calibri"/>
              </a:rPr>
              <a:t>estrategias</a:t>
            </a:r>
            <a:r>
              <a:rPr lang="en-US">
                <a:cs typeface="Calibri"/>
              </a:rPr>
              <a:t> </a:t>
            </a:r>
            <a:r>
              <a:rPr lang="en-US" err="1">
                <a:cs typeface="Calibri"/>
              </a:rPr>
              <a:t>por</a:t>
            </a:r>
            <a:r>
              <a:rPr lang="en-US">
                <a:cs typeface="Calibri"/>
              </a:rPr>
              <a:t> </a:t>
            </a:r>
            <a:r>
              <a:rPr lang="en-US" err="1">
                <a:cs typeface="Calibri"/>
              </a:rPr>
              <a:t>debilidades</a:t>
            </a:r>
          </a:p>
        </p:txBody>
      </p:sp>
    </p:spTree>
    <p:extLst>
      <p:ext uri="{BB962C8B-B14F-4D97-AF65-F5344CB8AC3E}">
        <p14:creationId xmlns:p14="http://schemas.microsoft.com/office/powerpoint/2010/main" val="381519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dirty="0">
                <a:solidFill>
                  <a:srgbClr val="FF0000"/>
                </a:solidFill>
                <a:latin typeface="Arial"/>
                <a:cs typeface="Arial"/>
              </a:rPr>
              <a:t>MARCO REFERENCIAL</a:t>
            </a:r>
            <a:endParaRPr lang="es-EC" dirty="0">
              <a:solidFill>
                <a:srgbClr val="FF0000"/>
              </a:solidFill>
            </a:endParaRPr>
          </a:p>
        </p:txBody>
      </p:sp>
      <p:sp>
        <p:nvSpPr>
          <p:cNvPr id="3" name="TextBox 2">
            <a:extLst>
              <a:ext uri="{FF2B5EF4-FFF2-40B4-BE49-F238E27FC236}">
                <a16:creationId xmlns:a16="http://schemas.microsoft.com/office/drawing/2014/main" xmlns="" id="{689642DD-BACB-4EA1-BB43-4ACFF9B4A4C9}"/>
              </a:ext>
            </a:extLst>
          </p:cNvPr>
          <p:cNvSpPr txBox="1"/>
          <p:nvPr/>
        </p:nvSpPr>
        <p:spPr>
          <a:xfrm>
            <a:off x="612475" y="583721"/>
            <a:ext cx="2743200" cy="646331"/>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ANTECEDENTES DE ESTUDIO</a:t>
            </a:r>
          </a:p>
        </p:txBody>
      </p:sp>
      <p:sp>
        <p:nvSpPr>
          <p:cNvPr id="19" name="TextBox 18">
            <a:extLst>
              <a:ext uri="{FF2B5EF4-FFF2-40B4-BE49-F238E27FC236}">
                <a16:creationId xmlns:a16="http://schemas.microsoft.com/office/drawing/2014/main" xmlns="" id="{05330FC5-6CEB-4E1D-BC5D-79857FB70E9D}"/>
              </a:ext>
            </a:extLst>
          </p:cNvPr>
          <p:cNvSpPr txBox="1"/>
          <p:nvPr/>
        </p:nvSpPr>
        <p:spPr>
          <a:xfrm>
            <a:off x="152399" y="1863305"/>
            <a:ext cx="2743200"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AUTOR: Jumbo 2019</a:t>
            </a:r>
            <a:endParaRPr lang="en-US" b="1"/>
          </a:p>
        </p:txBody>
      </p:sp>
      <p:sp>
        <p:nvSpPr>
          <p:cNvPr id="20" name="TextBox 19">
            <a:extLst>
              <a:ext uri="{FF2B5EF4-FFF2-40B4-BE49-F238E27FC236}">
                <a16:creationId xmlns:a16="http://schemas.microsoft.com/office/drawing/2014/main" xmlns="" id="{74F878BA-84D8-4DFE-A6DA-4C41F4E02BDA}"/>
              </a:ext>
            </a:extLst>
          </p:cNvPr>
          <p:cNvSpPr txBox="1"/>
          <p:nvPr/>
        </p:nvSpPr>
        <p:spPr>
          <a:xfrm>
            <a:off x="152398" y="3200399"/>
            <a:ext cx="2743200" cy="369332"/>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AUTOR: Arroyo 2018</a:t>
            </a:r>
            <a:endParaRPr lang="en-US" b="1"/>
          </a:p>
        </p:txBody>
      </p:sp>
      <p:sp>
        <p:nvSpPr>
          <p:cNvPr id="21" name="TextBox 20">
            <a:extLst>
              <a:ext uri="{FF2B5EF4-FFF2-40B4-BE49-F238E27FC236}">
                <a16:creationId xmlns:a16="http://schemas.microsoft.com/office/drawing/2014/main" xmlns="" id="{140ACDD0-BF8D-4121-AEB1-776283BDD8B7}"/>
              </a:ext>
            </a:extLst>
          </p:cNvPr>
          <p:cNvSpPr txBox="1"/>
          <p:nvPr/>
        </p:nvSpPr>
        <p:spPr>
          <a:xfrm>
            <a:off x="152397" y="4710020"/>
            <a:ext cx="2743200" cy="369332"/>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AUTOR: Gago 2013</a:t>
            </a:r>
            <a:endParaRPr lang="en-US" b="1">
              <a:cs typeface="Calibri" panose="020F0502020204030204"/>
            </a:endParaRPr>
          </a:p>
        </p:txBody>
      </p:sp>
      <p:sp>
        <p:nvSpPr>
          <p:cNvPr id="22" name="TextBox 21">
            <a:extLst>
              <a:ext uri="{FF2B5EF4-FFF2-40B4-BE49-F238E27FC236}">
                <a16:creationId xmlns:a16="http://schemas.microsoft.com/office/drawing/2014/main" xmlns="" id="{C8C51DC4-F8B1-454B-926F-66887159CAEB}"/>
              </a:ext>
            </a:extLst>
          </p:cNvPr>
          <p:cNvSpPr txBox="1"/>
          <p:nvPr/>
        </p:nvSpPr>
        <p:spPr>
          <a:xfrm>
            <a:off x="3027872" y="1446360"/>
            <a:ext cx="2958860" cy="1200329"/>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Auditoria Interna </a:t>
            </a:r>
            <a:r>
              <a:rPr lang="en-US" err="1">
                <a:ea typeface="+mn-lt"/>
                <a:cs typeface="+mn-lt"/>
              </a:rPr>
              <a:t>como</a:t>
            </a:r>
            <a:r>
              <a:rPr lang="en-US">
                <a:ea typeface="+mn-lt"/>
                <a:cs typeface="+mn-lt"/>
              </a:rPr>
              <a:t> </a:t>
            </a:r>
            <a:r>
              <a:rPr lang="en-US" err="1">
                <a:ea typeface="+mn-lt"/>
                <a:cs typeface="+mn-lt"/>
              </a:rPr>
              <a:t>herramienta</a:t>
            </a:r>
            <a:r>
              <a:rPr lang="en-US">
                <a:ea typeface="+mn-lt"/>
                <a:cs typeface="+mn-lt"/>
              </a:rPr>
              <a:t> para </a:t>
            </a:r>
            <a:r>
              <a:rPr lang="en-US" err="1">
                <a:ea typeface="+mn-lt"/>
                <a:cs typeface="+mn-lt"/>
              </a:rPr>
              <a:t>minimizar</a:t>
            </a:r>
            <a:r>
              <a:rPr lang="en-US">
                <a:ea typeface="+mn-lt"/>
                <a:cs typeface="+mn-lt"/>
              </a:rPr>
              <a:t> </a:t>
            </a:r>
            <a:r>
              <a:rPr lang="en-US" err="1">
                <a:ea typeface="+mn-lt"/>
                <a:cs typeface="+mn-lt"/>
              </a:rPr>
              <a:t>el</a:t>
            </a:r>
            <a:r>
              <a:rPr lang="en-US">
                <a:ea typeface="+mn-lt"/>
                <a:cs typeface="+mn-lt"/>
              </a:rPr>
              <a:t> </a:t>
            </a:r>
            <a:r>
              <a:rPr lang="en-US" err="1">
                <a:ea typeface="+mn-lt"/>
                <a:cs typeface="+mn-lt"/>
              </a:rPr>
              <a:t>riesgo</a:t>
            </a:r>
            <a:r>
              <a:rPr lang="en-US">
                <a:ea typeface="+mn-lt"/>
                <a:cs typeface="+mn-lt"/>
              </a:rPr>
              <a:t> de </a:t>
            </a:r>
            <a:r>
              <a:rPr lang="en-US" err="1">
                <a:ea typeface="+mn-lt"/>
                <a:cs typeface="+mn-lt"/>
              </a:rPr>
              <a:t>fraude</a:t>
            </a:r>
            <a:r>
              <a:rPr lang="en-US">
                <a:ea typeface="+mn-lt"/>
                <a:cs typeface="+mn-lt"/>
              </a:rPr>
              <a:t> </a:t>
            </a:r>
            <a:r>
              <a:rPr lang="en-US" err="1">
                <a:ea typeface="+mn-lt"/>
                <a:cs typeface="+mn-lt"/>
              </a:rPr>
              <a:t>en</a:t>
            </a:r>
            <a:r>
              <a:rPr lang="en-US">
                <a:ea typeface="+mn-lt"/>
                <a:cs typeface="+mn-lt"/>
              </a:rPr>
              <a:t> </a:t>
            </a:r>
            <a:r>
              <a:rPr lang="en-US" err="1">
                <a:ea typeface="+mn-lt"/>
                <a:cs typeface="+mn-lt"/>
              </a:rPr>
              <a:t>el</a:t>
            </a:r>
            <a:r>
              <a:rPr lang="en-US">
                <a:ea typeface="+mn-lt"/>
                <a:cs typeface="+mn-lt"/>
              </a:rPr>
              <a:t> sector </a:t>
            </a:r>
            <a:r>
              <a:rPr lang="en-US" err="1">
                <a:ea typeface="+mn-lt"/>
                <a:cs typeface="+mn-lt"/>
              </a:rPr>
              <a:t>público</a:t>
            </a:r>
          </a:p>
        </p:txBody>
      </p:sp>
      <p:sp>
        <p:nvSpPr>
          <p:cNvPr id="23" name="TextBox 22">
            <a:extLst>
              <a:ext uri="{FF2B5EF4-FFF2-40B4-BE49-F238E27FC236}">
                <a16:creationId xmlns:a16="http://schemas.microsoft.com/office/drawing/2014/main" xmlns="" id="{D250CCC4-503B-473C-A36C-090E61A67B48}"/>
              </a:ext>
            </a:extLst>
          </p:cNvPr>
          <p:cNvSpPr txBox="1"/>
          <p:nvPr/>
        </p:nvSpPr>
        <p:spPr>
          <a:xfrm>
            <a:off x="6248399" y="1532623"/>
            <a:ext cx="2743200" cy="923330"/>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Como se </a:t>
            </a:r>
            <a:r>
              <a:rPr lang="en-US" err="1">
                <a:ea typeface="+mn-lt"/>
                <a:cs typeface="+mn-lt"/>
              </a:rPr>
              <a:t>planifica</a:t>
            </a:r>
            <a:r>
              <a:rPr lang="en-US">
                <a:ea typeface="+mn-lt"/>
                <a:cs typeface="+mn-lt"/>
              </a:rPr>
              <a:t> y </a:t>
            </a:r>
            <a:r>
              <a:rPr lang="en-US" err="1">
                <a:ea typeface="+mn-lt"/>
                <a:cs typeface="+mn-lt"/>
              </a:rPr>
              <a:t>considera</a:t>
            </a:r>
            <a:r>
              <a:rPr lang="en-US">
                <a:ea typeface="+mn-lt"/>
                <a:cs typeface="+mn-lt"/>
              </a:rPr>
              <a:t> las </a:t>
            </a:r>
            <a:r>
              <a:rPr lang="en-US" err="1">
                <a:ea typeface="+mn-lt"/>
                <a:cs typeface="+mn-lt"/>
              </a:rPr>
              <a:t>pruebas</a:t>
            </a:r>
            <a:r>
              <a:rPr lang="en-US">
                <a:ea typeface="+mn-lt"/>
                <a:cs typeface="+mn-lt"/>
              </a:rPr>
              <a:t> de </a:t>
            </a:r>
            <a:r>
              <a:rPr lang="en-US" err="1">
                <a:ea typeface="+mn-lt"/>
                <a:cs typeface="+mn-lt"/>
              </a:rPr>
              <a:t>auditoría</a:t>
            </a:r>
            <a:r>
              <a:rPr lang="en-US">
                <a:ea typeface="+mn-lt"/>
                <a:cs typeface="+mn-lt"/>
              </a:rPr>
              <a:t> </a:t>
            </a:r>
            <a:r>
              <a:rPr lang="en-US" err="1">
                <a:ea typeface="+mn-lt"/>
                <a:cs typeface="+mn-lt"/>
              </a:rPr>
              <a:t>tiene</a:t>
            </a:r>
            <a:r>
              <a:rPr lang="en-US">
                <a:ea typeface="+mn-lt"/>
                <a:cs typeface="+mn-lt"/>
              </a:rPr>
              <a:t> </a:t>
            </a:r>
            <a:r>
              <a:rPr lang="en-US" err="1">
                <a:ea typeface="+mn-lt"/>
                <a:cs typeface="+mn-lt"/>
              </a:rPr>
              <a:t>impacto</a:t>
            </a:r>
            <a:r>
              <a:rPr lang="en-US">
                <a:ea typeface="+mn-lt"/>
                <a:cs typeface="+mn-lt"/>
              </a:rPr>
              <a:t> </a:t>
            </a:r>
            <a:r>
              <a:rPr lang="en-US" err="1">
                <a:ea typeface="+mn-lt"/>
                <a:cs typeface="+mn-lt"/>
              </a:rPr>
              <a:t>en</a:t>
            </a:r>
            <a:r>
              <a:rPr lang="en-US">
                <a:ea typeface="+mn-lt"/>
                <a:cs typeface="+mn-lt"/>
              </a:rPr>
              <a:t> </a:t>
            </a:r>
            <a:r>
              <a:rPr lang="en-US" err="1">
                <a:ea typeface="+mn-lt"/>
                <a:cs typeface="+mn-lt"/>
              </a:rPr>
              <a:t>el</a:t>
            </a:r>
            <a:r>
              <a:rPr lang="en-US">
                <a:ea typeface="+mn-lt"/>
                <a:cs typeface="+mn-lt"/>
              </a:rPr>
              <a:t> </a:t>
            </a:r>
            <a:r>
              <a:rPr lang="en-US" err="1">
                <a:ea typeface="+mn-lt"/>
                <a:cs typeface="+mn-lt"/>
              </a:rPr>
              <a:t>fraude</a:t>
            </a:r>
            <a:endParaRPr lang="en-US" err="1">
              <a:cs typeface="Calibri" panose="020F0502020204030204"/>
            </a:endParaRPr>
          </a:p>
        </p:txBody>
      </p:sp>
      <p:sp>
        <p:nvSpPr>
          <p:cNvPr id="24" name="TextBox 23">
            <a:extLst>
              <a:ext uri="{FF2B5EF4-FFF2-40B4-BE49-F238E27FC236}">
                <a16:creationId xmlns:a16="http://schemas.microsoft.com/office/drawing/2014/main" xmlns="" id="{9DA4B0C5-08B7-47DD-9F37-92704A14D5E5}"/>
              </a:ext>
            </a:extLst>
          </p:cNvPr>
          <p:cNvSpPr txBox="1"/>
          <p:nvPr/>
        </p:nvSpPr>
        <p:spPr>
          <a:xfrm>
            <a:off x="3027871" y="2826586"/>
            <a:ext cx="2886973" cy="1477328"/>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mn-lt"/>
                <a:cs typeface="+mn-lt"/>
              </a:rPr>
              <a:t>Guía</a:t>
            </a:r>
            <a:r>
              <a:rPr lang="en-US">
                <a:ea typeface="+mn-lt"/>
                <a:cs typeface="+mn-lt"/>
              </a:rPr>
              <a:t> de </a:t>
            </a:r>
            <a:r>
              <a:rPr lang="en-US" err="1">
                <a:ea typeface="+mn-lt"/>
                <a:cs typeface="+mn-lt"/>
              </a:rPr>
              <a:t>aplicación</a:t>
            </a:r>
            <a:r>
              <a:rPr lang="en-US">
                <a:ea typeface="+mn-lt"/>
                <a:cs typeface="+mn-lt"/>
              </a:rPr>
              <a:t> de </a:t>
            </a:r>
            <a:r>
              <a:rPr lang="en-US" err="1">
                <a:ea typeface="+mn-lt"/>
                <a:cs typeface="+mn-lt"/>
              </a:rPr>
              <a:t>auditoría</a:t>
            </a:r>
            <a:r>
              <a:rPr lang="en-US">
                <a:ea typeface="+mn-lt"/>
                <a:cs typeface="+mn-lt"/>
              </a:rPr>
              <a:t> </a:t>
            </a:r>
            <a:r>
              <a:rPr lang="en-US" err="1">
                <a:ea typeface="+mn-lt"/>
                <a:cs typeface="+mn-lt"/>
              </a:rPr>
              <a:t>forense</a:t>
            </a:r>
            <a:r>
              <a:rPr lang="en-US">
                <a:ea typeface="+mn-lt"/>
                <a:cs typeface="+mn-lt"/>
              </a:rPr>
              <a:t> </a:t>
            </a:r>
            <a:r>
              <a:rPr lang="en-US" err="1">
                <a:ea typeface="+mn-lt"/>
                <a:cs typeface="+mn-lt"/>
              </a:rPr>
              <a:t>como</a:t>
            </a:r>
            <a:r>
              <a:rPr lang="en-US">
                <a:ea typeface="+mn-lt"/>
                <a:cs typeface="+mn-lt"/>
              </a:rPr>
              <a:t> </a:t>
            </a:r>
            <a:r>
              <a:rPr lang="en-US" err="1">
                <a:ea typeface="+mn-lt"/>
                <a:cs typeface="+mn-lt"/>
              </a:rPr>
              <a:t>método</a:t>
            </a:r>
            <a:r>
              <a:rPr lang="en-US">
                <a:ea typeface="+mn-lt"/>
                <a:cs typeface="+mn-lt"/>
              </a:rPr>
              <a:t> de </a:t>
            </a:r>
            <a:r>
              <a:rPr lang="en-US" err="1">
                <a:ea typeface="+mn-lt"/>
                <a:cs typeface="+mn-lt"/>
              </a:rPr>
              <a:t>prevención</a:t>
            </a:r>
            <a:r>
              <a:rPr lang="en-US">
                <a:ea typeface="+mn-lt"/>
                <a:cs typeface="+mn-lt"/>
              </a:rPr>
              <a:t> de </a:t>
            </a:r>
            <a:r>
              <a:rPr lang="en-US" err="1">
                <a:ea typeface="+mn-lt"/>
                <a:cs typeface="+mn-lt"/>
              </a:rPr>
              <a:t>fraude</a:t>
            </a:r>
            <a:r>
              <a:rPr lang="en-US">
                <a:ea typeface="+mn-lt"/>
                <a:cs typeface="+mn-lt"/>
              </a:rPr>
              <a:t> </a:t>
            </a:r>
            <a:r>
              <a:rPr lang="en-US" err="1">
                <a:ea typeface="+mn-lt"/>
                <a:cs typeface="+mn-lt"/>
              </a:rPr>
              <a:t>en</a:t>
            </a:r>
            <a:r>
              <a:rPr lang="en-US">
                <a:ea typeface="+mn-lt"/>
                <a:cs typeface="+mn-lt"/>
              </a:rPr>
              <a:t> </a:t>
            </a:r>
            <a:r>
              <a:rPr lang="en-US" err="1">
                <a:ea typeface="+mn-lt"/>
                <a:cs typeface="+mn-lt"/>
              </a:rPr>
              <a:t>el</a:t>
            </a:r>
            <a:r>
              <a:rPr lang="en-US">
                <a:ea typeface="+mn-lt"/>
                <a:cs typeface="+mn-lt"/>
              </a:rPr>
              <a:t> </a:t>
            </a:r>
            <a:r>
              <a:rPr lang="en-US" err="1">
                <a:ea typeface="+mn-lt"/>
                <a:cs typeface="+mn-lt"/>
              </a:rPr>
              <a:t>manejo</a:t>
            </a:r>
            <a:r>
              <a:rPr lang="en-US">
                <a:ea typeface="+mn-lt"/>
                <a:cs typeface="+mn-lt"/>
              </a:rPr>
              <a:t> de </a:t>
            </a:r>
            <a:r>
              <a:rPr lang="en-US" err="1">
                <a:ea typeface="+mn-lt"/>
                <a:cs typeface="+mn-lt"/>
              </a:rPr>
              <a:t>activos</a:t>
            </a:r>
            <a:r>
              <a:rPr lang="en-US">
                <a:ea typeface="+mn-lt"/>
                <a:cs typeface="+mn-lt"/>
              </a:rPr>
              <a:t> para las COAC</a:t>
            </a:r>
            <a:endParaRPr lang="en-US">
              <a:cs typeface="Calibri" panose="020F0502020204030204"/>
            </a:endParaRPr>
          </a:p>
        </p:txBody>
      </p:sp>
      <p:sp>
        <p:nvSpPr>
          <p:cNvPr id="25" name="TextBox 24">
            <a:extLst>
              <a:ext uri="{FF2B5EF4-FFF2-40B4-BE49-F238E27FC236}">
                <a16:creationId xmlns:a16="http://schemas.microsoft.com/office/drawing/2014/main" xmlns="" id="{CD1849CE-7CDF-4689-86AA-10A3BD2FC6E3}"/>
              </a:ext>
            </a:extLst>
          </p:cNvPr>
          <p:cNvSpPr txBox="1"/>
          <p:nvPr/>
        </p:nvSpPr>
        <p:spPr>
          <a:xfrm>
            <a:off x="3027870" y="4465605"/>
            <a:ext cx="2915728" cy="1477328"/>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La </a:t>
            </a:r>
            <a:r>
              <a:rPr lang="en-US" err="1">
                <a:ea typeface="+mn-lt"/>
                <a:cs typeface="+mn-lt"/>
              </a:rPr>
              <a:t>implementación</a:t>
            </a:r>
            <a:r>
              <a:rPr lang="en-US">
                <a:ea typeface="+mn-lt"/>
                <a:cs typeface="+mn-lt"/>
              </a:rPr>
              <a:t> de </a:t>
            </a:r>
            <a:r>
              <a:rPr lang="en-US" err="1">
                <a:ea typeface="+mn-lt"/>
                <a:cs typeface="+mn-lt"/>
              </a:rPr>
              <a:t>auditoría</a:t>
            </a:r>
            <a:r>
              <a:rPr lang="en-US">
                <a:ea typeface="+mn-lt"/>
                <a:cs typeface="+mn-lt"/>
              </a:rPr>
              <a:t> interna y </a:t>
            </a:r>
            <a:r>
              <a:rPr lang="en-US" err="1">
                <a:ea typeface="+mn-lt"/>
                <a:cs typeface="+mn-lt"/>
              </a:rPr>
              <a:t>su</a:t>
            </a:r>
            <a:r>
              <a:rPr lang="en-US">
                <a:ea typeface="+mn-lt"/>
                <a:cs typeface="+mn-lt"/>
              </a:rPr>
              <a:t> </a:t>
            </a:r>
            <a:r>
              <a:rPr lang="en-US" err="1">
                <a:ea typeface="+mn-lt"/>
                <a:cs typeface="+mn-lt"/>
              </a:rPr>
              <a:t>impacto</a:t>
            </a:r>
            <a:r>
              <a:rPr lang="en-US">
                <a:ea typeface="+mn-lt"/>
                <a:cs typeface="+mn-lt"/>
              </a:rPr>
              <a:t> </a:t>
            </a:r>
            <a:r>
              <a:rPr lang="en-US" err="1">
                <a:ea typeface="+mn-lt"/>
                <a:cs typeface="+mn-lt"/>
              </a:rPr>
              <a:t>en</a:t>
            </a:r>
            <a:r>
              <a:rPr lang="en-US">
                <a:ea typeface="+mn-lt"/>
                <a:cs typeface="+mn-lt"/>
              </a:rPr>
              <a:t> la </a:t>
            </a:r>
            <a:r>
              <a:rPr lang="en-US" err="1">
                <a:ea typeface="+mn-lt"/>
                <a:cs typeface="+mn-lt"/>
              </a:rPr>
              <a:t>gestión</a:t>
            </a:r>
            <a:r>
              <a:rPr lang="en-US">
                <a:ea typeface="+mn-lt"/>
                <a:cs typeface="+mn-lt"/>
              </a:rPr>
              <a:t> de las </a:t>
            </a:r>
            <a:r>
              <a:rPr lang="en-US" err="1">
                <a:ea typeface="+mn-lt"/>
                <a:cs typeface="+mn-lt"/>
              </a:rPr>
              <a:t>cooperativas</a:t>
            </a:r>
            <a:r>
              <a:rPr lang="en-US">
                <a:ea typeface="+mn-lt"/>
                <a:cs typeface="+mn-lt"/>
              </a:rPr>
              <a:t> de </a:t>
            </a:r>
            <a:r>
              <a:rPr lang="en-US" err="1">
                <a:ea typeface="+mn-lt"/>
                <a:cs typeface="+mn-lt"/>
              </a:rPr>
              <a:t>servicios</a:t>
            </a:r>
            <a:r>
              <a:rPr lang="en-US">
                <a:ea typeface="+mn-lt"/>
                <a:cs typeface="+mn-lt"/>
              </a:rPr>
              <a:t> </a:t>
            </a:r>
            <a:r>
              <a:rPr lang="en-US" err="1">
                <a:ea typeface="+mn-lt"/>
                <a:cs typeface="+mn-lt"/>
              </a:rPr>
              <a:t>múltiples</a:t>
            </a:r>
            <a:r>
              <a:rPr lang="en-US">
                <a:ea typeface="+mn-lt"/>
                <a:cs typeface="+mn-lt"/>
              </a:rPr>
              <a:t> de Lima </a:t>
            </a:r>
            <a:endParaRPr lang="en-US">
              <a:cs typeface="Calibri" panose="020F0502020204030204"/>
            </a:endParaRPr>
          </a:p>
        </p:txBody>
      </p:sp>
      <p:sp>
        <p:nvSpPr>
          <p:cNvPr id="26" name="TextBox 25">
            <a:extLst>
              <a:ext uri="{FF2B5EF4-FFF2-40B4-BE49-F238E27FC236}">
                <a16:creationId xmlns:a16="http://schemas.microsoft.com/office/drawing/2014/main" xmlns="" id="{C8ED5FF3-65EB-4E19-9DB7-3A2EB6248714}"/>
              </a:ext>
            </a:extLst>
          </p:cNvPr>
          <p:cNvSpPr txBox="1"/>
          <p:nvPr/>
        </p:nvSpPr>
        <p:spPr>
          <a:xfrm>
            <a:off x="6133380" y="2826585"/>
            <a:ext cx="2858218" cy="1477328"/>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La </a:t>
            </a:r>
            <a:r>
              <a:rPr lang="en-US" err="1">
                <a:ea typeface="+mn-lt"/>
                <a:cs typeface="+mn-lt"/>
              </a:rPr>
              <a:t>cooperativas</a:t>
            </a:r>
            <a:r>
              <a:rPr lang="en-US">
                <a:ea typeface="+mn-lt"/>
                <a:cs typeface="+mn-lt"/>
              </a:rPr>
              <a:t> de </a:t>
            </a:r>
            <a:r>
              <a:rPr lang="en-US" err="1">
                <a:ea typeface="+mn-lt"/>
                <a:cs typeface="+mn-lt"/>
              </a:rPr>
              <a:t>ahorro</a:t>
            </a:r>
            <a:r>
              <a:rPr lang="en-US">
                <a:ea typeface="+mn-lt"/>
                <a:cs typeface="+mn-lt"/>
              </a:rPr>
              <a:t> y </a:t>
            </a:r>
            <a:r>
              <a:rPr lang="en-US" err="1">
                <a:ea typeface="+mn-lt"/>
                <a:cs typeface="+mn-lt"/>
              </a:rPr>
              <a:t>crédito</a:t>
            </a:r>
            <a:r>
              <a:rPr lang="en-US">
                <a:ea typeface="+mn-lt"/>
                <a:cs typeface="+mn-lt"/>
              </a:rPr>
              <a:t> del </a:t>
            </a:r>
            <a:r>
              <a:rPr lang="en-US" err="1">
                <a:ea typeface="+mn-lt"/>
                <a:cs typeface="+mn-lt"/>
              </a:rPr>
              <a:t>segmento</a:t>
            </a:r>
            <a:r>
              <a:rPr lang="en-US">
                <a:ea typeface="+mn-lt"/>
                <a:cs typeface="+mn-lt"/>
              </a:rPr>
              <a:t> 3 de Imbabura </a:t>
            </a:r>
            <a:r>
              <a:rPr lang="en-US" err="1">
                <a:ea typeface="+mn-lt"/>
                <a:cs typeface="+mn-lt"/>
              </a:rPr>
              <a:t>desconoce</a:t>
            </a:r>
            <a:r>
              <a:rPr lang="en-US">
                <a:ea typeface="+mn-lt"/>
                <a:cs typeface="+mn-lt"/>
              </a:rPr>
              <a:t> a la </a:t>
            </a:r>
            <a:r>
              <a:rPr lang="en-US" err="1">
                <a:ea typeface="+mn-lt"/>
                <a:cs typeface="+mn-lt"/>
              </a:rPr>
              <a:t>auditoría</a:t>
            </a:r>
            <a:r>
              <a:rPr lang="en-US">
                <a:ea typeface="+mn-lt"/>
                <a:cs typeface="+mn-lt"/>
              </a:rPr>
              <a:t> </a:t>
            </a:r>
            <a:r>
              <a:rPr lang="en-US" err="1">
                <a:ea typeface="+mn-lt"/>
                <a:cs typeface="+mn-lt"/>
              </a:rPr>
              <a:t>forense</a:t>
            </a:r>
            <a:r>
              <a:rPr lang="en-US">
                <a:ea typeface="+mn-lt"/>
                <a:cs typeface="+mn-lt"/>
              </a:rPr>
              <a:t>  </a:t>
            </a:r>
            <a:r>
              <a:rPr lang="en-US" err="1">
                <a:ea typeface="+mn-lt"/>
                <a:cs typeface="+mn-lt"/>
              </a:rPr>
              <a:t>como</a:t>
            </a:r>
            <a:r>
              <a:rPr lang="en-US">
                <a:ea typeface="+mn-lt"/>
                <a:cs typeface="+mn-lt"/>
              </a:rPr>
              <a:t> </a:t>
            </a:r>
            <a:r>
              <a:rPr lang="en-US" err="1">
                <a:ea typeface="+mn-lt"/>
                <a:cs typeface="+mn-lt"/>
              </a:rPr>
              <a:t>herramienta</a:t>
            </a:r>
            <a:r>
              <a:rPr lang="en-US">
                <a:ea typeface="+mn-lt"/>
                <a:cs typeface="+mn-lt"/>
              </a:rPr>
              <a:t> de control</a:t>
            </a:r>
            <a:endParaRPr lang="en-US">
              <a:cs typeface="Calibri" panose="020F0502020204030204"/>
            </a:endParaRPr>
          </a:p>
        </p:txBody>
      </p:sp>
      <p:sp>
        <p:nvSpPr>
          <p:cNvPr id="27" name="TextBox 26">
            <a:extLst>
              <a:ext uri="{FF2B5EF4-FFF2-40B4-BE49-F238E27FC236}">
                <a16:creationId xmlns:a16="http://schemas.microsoft.com/office/drawing/2014/main" xmlns="" id="{3983411E-A107-4BDA-816C-155360C9466E}"/>
              </a:ext>
            </a:extLst>
          </p:cNvPr>
          <p:cNvSpPr txBox="1"/>
          <p:nvPr/>
        </p:nvSpPr>
        <p:spPr>
          <a:xfrm>
            <a:off x="6133378" y="4609378"/>
            <a:ext cx="2743200" cy="923330"/>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La </a:t>
            </a:r>
            <a:r>
              <a:rPr lang="en-US" err="1">
                <a:ea typeface="+mn-lt"/>
                <a:cs typeface="+mn-lt"/>
              </a:rPr>
              <a:t>auditoría</a:t>
            </a:r>
            <a:r>
              <a:rPr lang="en-US">
                <a:ea typeface="+mn-lt"/>
                <a:cs typeface="+mn-lt"/>
              </a:rPr>
              <a:t> interna </a:t>
            </a:r>
            <a:r>
              <a:rPr lang="en-US" err="1">
                <a:ea typeface="+mn-lt"/>
                <a:cs typeface="+mn-lt"/>
              </a:rPr>
              <a:t>influye</a:t>
            </a:r>
            <a:r>
              <a:rPr lang="en-US">
                <a:ea typeface="+mn-lt"/>
                <a:cs typeface="+mn-lt"/>
              </a:rPr>
              <a:t> </a:t>
            </a:r>
            <a:r>
              <a:rPr lang="en-US" err="1">
                <a:ea typeface="+mn-lt"/>
                <a:cs typeface="+mn-lt"/>
              </a:rPr>
              <a:t>en</a:t>
            </a:r>
            <a:r>
              <a:rPr lang="en-US">
                <a:ea typeface="+mn-lt"/>
                <a:cs typeface="+mn-lt"/>
              </a:rPr>
              <a:t> la </a:t>
            </a:r>
            <a:r>
              <a:rPr lang="en-US" err="1">
                <a:ea typeface="+mn-lt"/>
                <a:cs typeface="+mn-lt"/>
              </a:rPr>
              <a:t>gestión</a:t>
            </a:r>
            <a:r>
              <a:rPr lang="en-US">
                <a:ea typeface="+mn-lt"/>
                <a:cs typeface="+mn-lt"/>
              </a:rPr>
              <a:t> de </a:t>
            </a:r>
            <a:r>
              <a:rPr lang="en-US" err="1">
                <a:ea typeface="+mn-lt"/>
                <a:cs typeface="+mn-lt"/>
              </a:rPr>
              <a:t>cooperativas</a:t>
            </a:r>
            <a:r>
              <a:rPr lang="en-US">
                <a:ea typeface="+mn-lt"/>
                <a:cs typeface="+mn-lt"/>
              </a:rPr>
              <a:t> de </a:t>
            </a:r>
            <a:r>
              <a:rPr lang="en-US" err="1">
                <a:ea typeface="+mn-lt"/>
                <a:cs typeface="+mn-lt"/>
              </a:rPr>
              <a:t>servicios</a:t>
            </a:r>
            <a:r>
              <a:rPr lang="en-US">
                <a:ea typeface="+mn-lt"/>
                <a:cs typeface="+mn-lt"/>
              </a:rPr>
              <a:t> multiples</a:t>
            </a:r>
            <a:endParaRPr lang="en-US">
              <a:cs typeface="Calibri"/>
            </a:endParaRPr>
          </a:p>
        </p:txBody>
      </p:sp>
    </p:spTree>
    <p:extLst>
      <p:ext uri="{BB962C8B-B14F-4D97-AF65-F5344CB8AC3E}">
        <p14:creationId xmlns:p14="http://schemas.microsoft.com/office/powerpoint/2010/main" val="291485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dirty="0">
                <a:solidFill>
                  <a:srgbClr val="FF0000"/>
                </a:solidFill>
                <a:latin typeface="Arial"/>
                <a:cs typeface="Arial"/>
              </a:rPr>
              <a:t>MARCO REFERENCIAL</a:t>
            </a:r>
            <a:endParaRPr lang="es-EC" dirty="0">
              <a:solidFill>
                <a:srgbClr val="FF0000"/>
              </a:solidFill>
            </a:endParaRPr>
          </a:p>
        </p:txBody>
      </p:sp>
      <p:sp>
        <p:nvSpPr>
          <p:cNvPr id="19" name="TextBox 18">
            <a:extLst>
              <a:ext uri="{FF2B5EF4-FFF2-40B4-BE49-F238E27FC236}">
                <a16:creationId xmlns:a16="http://schemas.microsoft.com/office/drawing/2014/main" xmlns="" id="{05330FC5-6CEB-4E1D-BC5D-79857FB70E9D}"/>
              </a:ext>
            </a:extLst>
          </p:cNvPr>
          <p:cNvSpPr txBox="1"/>
          <p:nvPr/>
        </p:nvSpPr>
        <p:spPr>
          <a:xfrm>
            <a:off x="152399" y="1863305"/>
            <a:ext cx="2743200" cy="646331"/>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AUTOR: Sarango y </a:t>
            </a:r>
            <a:r>
              <a:rPr lang="en-US" b="1" err="1">
                <a:ea typeface="+mn-lt"/>
                <a:cs typeface="+mn-lt"/>
              </a:rPr>
              <a:t>Tipán</a:t>
            </a:r>
            <a:r>
              <a:rPr lang="en-US" b="1">
                <a:ea typeface="+mn-lt"/>
                <a:cs typeface="+mn-lt"/>
              </a:rPr>
              <a:t> 2014</a:t>
            </a:r>
            <a:endParaRPr lang="en-US" b="1">
              <a:cs typeface="Calibri" panose="020F0502020204030204"/>
            </a:endParaRPr>
          </a:p>
        </p:txBody>
      </p:sp>
      <p:sp>
        <p:nvSpPr>
          <p:cNvPr id="20" name="TextBox 19">
            <a:extLst>
              <a:ext uri="{FF2B5EF4-FFF2-40B4-BE49-F238E27FC236}">
                <a16:creationId xmlns:a16="http://schemas.microsoft.com/office/drawing/2014/main" xmlns="" id="{74F878BA-84D8-4DFE-A6DA-4C41F4E02BDA}"/>
              </a:ext>
            </a:extLst>
          </p:cNvPr>
          <p:cNvSpPr txBox="1"/>
          <p:nvPr/>
        </p:nvSpPr>
        <p:spPr>
          <a:xfrm>
            <a:off x="152398" y="4163682"/>
            <a:ext cx="2743200" cy="369332"/>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AUTOR: Sailema 2015</a:t>
            </a:r>
            <a:endParaRPr lang="en-US" b="1">
              <a:cs typeface="Calibri" panose="020F0502020204030204"/>
            </a:endParaRPr>
          </a:p>
        </p:txBody>
      </p:sp>
      <p:sp>
        <p:nvSpPr>
          <p:cNvPr id="22" name="TextBox 21">
            <a:extLst>
              <a:ext uri="{FF2B5EF4-FFF2-40B4-BE49-F238E27FC236}">
                <a16:creationId xmlns:a16="http://schemas.microsoft.com/office/drawing/2014/main" xmlns="" id="{C8C51DC4-F8B1-454B-926F-66887159CAEB}"/>
              </a:ext>
            </a:extLst>
          </p:cNvPr>
          <p:cNvSpPr txBox="1"/>
          <p:nvPr/>
        </p:nvSpPr>
        <p:spPr>
          <a:xfrm>
            <a:off x="3099758" y="1446360"/>
            <a:ext cx="2800710" cy="1477328"/>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mn-lt"/>
                <a:cs typeface="+mn-lt"/>
              </a:rPr>
              <a:t>Análisis</a:t>
            </a:r>
            <a:r>
              <a:rPr lang="en-US">
                <a:ea typeface="+mn-lt"/>
                <a:cs typeface="+mn-lt"/>
              </a:rPr>
              <a:t> de la </a:t>
            </a:r>
            <a:r>
              <a:rPr lang="en-US" err="1">
                <a:ea typeface="+mn-lt"/>
                <a:cs typeface="+mn-lt"/>
              </a:rPr>
              <a:t>auditoría</a:t>
            </a:r>
            <a:r>
              <a:rPr lang="en-US">
                <a:ea typeface="+mn-lt"/>
                <a:cs typeface="+mn-lt"/>
              </a:rPr>
              <a:t> </a:t>
            </a:r>
            <a:r>
              <a:rPr lang="en-US" err="1">
                <a:ea typeface="+mn-lt"/>
                <a:cs typeface="+mn-lt"/>
              </a:rPr>
              <a:t>forense</a:t>
            </a:r>
            <a:r>
              <a:rPr lang="en-US">
                <a:ea typeface="+mn-lt"/>
                <a:cs typeface="+mn-lt"/>
              </a:rPr>
              <a:t> </a:t>
            </a:r>
            <a:r>
              <a:rPr lang="en-US" err="1">
                <a:ea typeface="+mn-lt"/>
                <a:cs typeface="+mn-lt"/>
              </a:rPr>
              <a:t>como</a:t>
            </a:r>
            <a:r>
              <a:rPr lang="en-US">
                <a:ea typeface="+mn-lt"/>
                <a:cs typeface="+mn-lt"/>
              </a:rPr>
              <a:t> </a:t>
            </a:r>
            <a:r>
              <a:rPr lang="en-US" err="1">
                <a:ea typeface="+mn-lt"/>
                <a:cs typeface="+mn-lt"/>
              </a:rPr>
              <a:t>método</a:t>
            </a:r>
            <a:r>
              <a:rPr lang="en-US">
                <a:ea typeface="+mn-lt"/>
                <a:cs typeface="+mn-lt"/>
              </a:rPr>
              <a:t> de </a:t>
            </a:r>
            <a:r>
              <a:rPr lang="en-US" err="1">
                <a:ea typeface="+mn-lt"/>
                <a:cs typeface="+mn-lt"/>
              </a:rPr>
              <a:t>prevención</a:t>
            </a:r>
            <a:r>
              <a:rPr lang="en-US">
                <a:ea typeface="+mn-lt"/>
                <a:cs typeface="+mn-lt"/>
              </a:rPr>
              <a:t> del </a:t>
            </a:r>
            <a:r>
              <a:rPr lang="en-US" err="1">
                <a:ea typeface="+mn-lt"/>
                <a:cs typeface="+mn-lt"/>
              </a:rPr>
              <a:t>fraude</a:t>
            </a:r>
            <a:r>
              <a:rPr lang="en-US">
                <a:ea typeface="+mn-lt"/>
                <a:cs typeface="+mn-lt"/>
              </a:rPr>
              <a:t> </a:t>
            </a:r>
            <a:r>
              <a:rPr lang="en-US" err="1">
                <a:ea typeface="+mn-lt"/>
                <a:cs typeface="+mn-lt"/>
              </a:rPr>
              <a:t>en</a:t>
            </a:r>
            <a:r>
              <a:rPr lang="en-US">
                <a:ea typeface="+mn-lt"/>
                <a:cs typeface="+mn-lt"/>
              </a:rPr>
              <a:t> las </a:t>
            </a:r>
            <a:r>
              <a:rPr lang="en-US" err="1">
                <a:ea typeface="+mn-lt"/>
                <a:cs typeface="+mn-lt"/>
              </a:rPr>
              <a:t>cooperativas</a:t>
            </a:r>
            <a:r>
              <a:rPr lang="en-US">
                <a:ea typeface="+mn-lt"/>
                <a:cs typeface="+mn-lt"/>
              </a:rPr>
              <a:t> de </a:t>
            </a:r>
            <a:r>
              <a:rPr lang="en-US" err="1">
                <a:ea typeface="+mn-lt"/>
                <a:cs typeface="+mn-lt"/>
              </a:rPr>
              <a:t>ahorro</a:t>
            </a:r>
            <a:r>
              <a:rPr lang="en-US">
                <a:ea typeface="+mn-lt"/>
                <a:cs typeface="+mn-lt"/>
              </a:rPr>
              <a:t> y </a:t>
            </a:r>
            <a:r>
              <a:rPr lang="en-US" err="1">
                <a:ea typeface="+mn-lt"/>
                <a:cs typeface="+mn-lt"/>
              </a:rPr>
              <a:t>crédito</a:t>
            </a:r>
            <a:r>
              <a:rPr lang="en-US">
                <a:ea typeface="+mn-lt"/>
                <a:cs typeface="+mn-lt"/>
              </a:rPr>
              <a:t> de Quito 2012-2013.</a:t>
            </a:r>
            <a:endParaRPr lang="en-US">
              <a:cs typeface="Calibri" panose="020F0502020204030204"/>
            </a:endParaRPr>
          </a:p>
        </p:txBody>
      </p:sp>
      <p:sp>
        <p:nvSpPr>
          <p:cNvPr id="23" name="TextBox 22">
            <a:extLst>
              <a:ext uri="{FF2B5EF4-FFF2-40B4-BE49-F238E27FC236}">
                <a16:creationId xmlns:a16="http://schemas.microsoft.com/office/drawing/2014/main" xmlns="" id="{D250CCC4-503B-473C-A36C-090E61A67B48}"/>
              </a:ext>
            </a:extLst>
          </p:cNvPr>
          <p:cNvSpPr txBox="1"/>
          <p:nvPr/>
        </p:nvSpPr>
        <p:spPr>
          <a:xfrm>
            <a:off x="6133380" y="1316963"/>
            <a:ext cx="2858219" cy="1754326"/>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mn-lt"/>
                <a:cs typeface="+mn-lt"/>
              </a:rPr>
              <a:t>Existe</a:t>
            </a:r>
            <a:r>
              <a:rPr lang="en-US">
                <a:ea typeface="+mn-lt"/>
                <a:cs typeface="+mn-lt"/>
              </a:rPr>
              <a:t> </a:t>
            </a:r>
            <a:r>
              <a:rPr lang="en-US" err="1">
                <a:ea typeface="+mn-lt"/>
                <a:cs typeface="+mn-lt"/>
              </a:rPr>
              <a:t>deficiente</a:t>
            </a:r>
            <a:r>
              <a:rPr lang="en-US">
                <a:ea typeface="+mn-lt"/>
                <a:cs typeface="+mn-lt"/>
              </a:rPr>
              <a:t> control </a:t>
            </a:r>
            <a:r>
              <a:rPr lang="en-US" err="1">
                <a:ea typeface="+mn-lt"/>
                <a:cs typeface="+mn-lt"/>
              </a:rPr>
              <a:t>interno</a:t>
            </a:r>
            <a:r>
              <a:rPr lang="en-US">
                <a:ea typeface="+mn-lt"/>
                <a:cs typeface="+mn-lt"/>
              </a:rPr>
              <a:t> de las </a:t>
            </a:r>
            <a:r>
              <a:rPr lang="en-US" err="1">
                <a:ea typeface="+mn-lt"/>
                <a:cs typeface="+mn-lt"/>
              </a:rPr>
              <a:t>empresas</a:t>
            </a:r>
            <a:r>
              <a:rPr lang="en-US">
                <a:ea typeface="+mn-lt"/>
                <a:cs typeface="+mn-lt"/>
              </a:rPr>
              <a:t> </a:t>
            </a:r>
            <a:r>
              <a:rPr lang="en-US" err="1">
                <a:ea typeface="+mn-lt"/>
                <a:cs typeface="+mn-lt"/>
              </a:rPr>
              <a:t>financieras</a:t>
            </a:r>
            <a:r>
              <a:rPr lang="en-US">
                <a:ea typeface="+mn-lt"/>
                <a:cs typeface="+mn-lt"/>
              </a:rPr>
              <a:t> </a:t>
            </a:r>
            <a:r>
              <a:rPr lang="en-US" err="1">
                <a:ea typeface="+mn-lt"/>
                <a:cs typeface="+mn-lt"/>
              </a:rPr>
              <a:t>en</a:t>
            </a:r>
            <a:r>
              <a:rPr lang="en-US">
                <a:ea typeface="+mn-lt"/>
                <a:cs typeface="+mn-lt"/>
              </a:rPr>
              <a:t> </a:t>
            </a:r>
            <a:r>
              <a:rPr lang="en-US" err="1">
                <a:ea typeface="+mn-lt"/>
                <a:cs typeface="+mn-lt"/>
              </a:rPr>
              <a:t>caso</a:t>
            </a:r>
            <a:r>
              <a:rPr lang="en-US">
                <a:ea typeface="+mn-lt"/>
                <a:cs typeface="+mn-lt"/>
              </a:rPr>
              <a:t> de </a:t>
            </a:r>
            <a:r>
              <a:rPr lang="en-US" err="1">
                <a:ea typeface="+mn-lt"/>
                <a:cs typeface="+mn-lt"/>
              </a:rPr>
              <a:t>cooperativas</a:t>
            </a:r>
            <a:r>
              <a:rPr lang="en-US">
                <a:ea typeface="+mn-lt"/>
                <a:cs typeface="+mn-lt"/>
              </a:rPr>
              <a:t> </a:t>
            </a:r>
            <a:r>
              <a:rPr lang="en-US" err="1">
                <a:ea typeface="+mn-lt"/>
                <a:cs typeface="+mn-lt"/>
              </a:rPr>
              <a:t>ocacionan</a:t>
            </a:r>
            <a:r>
              <a:rPr lang="en-US">
                <a:ea typeface="+mn-lt"/>
                <a:cs typeface="+mn-lt"/>
              </a:rPr>
              <a:t> </a:t>
            </a:r>
            <a:r>
              <a:rPr lang="en-US" err="1">
                <a:ea typeface="+mn-lt"/>
                <a:cs typeface="+mn-lt"/>
              </a:rPr>
              <a:t>grandes</a:t>
            </a:r>
            <a:r>
              <a:rPr lang="en-US">
                <a:ea typeface="+mn-lt"/>
                <a:cs typeface="+mn-lt"/>
              </a:rPr>
              <a:t> </a:t>
            </a:r>
            <a:r>
              <a:rPr lang="en-US" err="1">
                <a:ea typeface="+mn-lt"/>
                <a:cs typeface="+mn-lt"/>
              </a:rPr>
              <a:t>fraudes</a:t>
            </a:r>
            <a:r>
              <a:rPr lang="en-US">
                <a:ea typeface="+mn-lt"/>
                <a:cs typeface="+mn-lt"/>
              </a:rPr>
              <a:t> </a:t>
            </a:r>
            <a:r>
              <a:rPr lang="en-US" err="1">
                <a:ea typeface="+mn-lt"/>
                <a:cs typeface="+mn-lt"/>
              </a:rPr>
              <a:t>financieros</a:t>
            </a:r>
            <a:endParaRPr lang="en-US" err="1"/>
          </a:p>
        </p:txBody>
      </p:sp>
      <p:sp>
        <p:nvSpPr>
          <p:cNvPr id="24" name="TextBox 23">
            <a:extLst>
              <a:ext uri="{FF2B5EF4-FFF2-40B4-BE49-F238E27FC236}">
                <a16:creationId xmlns:a16="http://schemas.microsoft.com/office/drawing/2014/main" xmlns="" id="{9DA4B0C5-08B7-47DD-9F37-92704A14D5E5}"/>
              </a:ext>
            </a:extLst>
          </p:cNvPr>
          <p:cNvSpPr txBox="1"/>
          <p:nvPr/>
        </p:nvSpPr>
        <p:spPr>
          <a:xfrm>
            <a:off x="3056626" y="3933643"/>
            <a:ext cx="2886973" cy="1200329"/>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La </a:t>
            </a:r>
            <a:r>
              <a:rPr lang="en-US" err="1">
                <a:ea typeface="+mn-lt"/>
                <a:cs typeface="+mn-lt"/>
              </a:rPr>
              <a:t>auditoría</a:t>
            </a:r>
            <a:r>
              <a:rPr lang="en-US">
                <a:ea typeface="+mn-lt"/>
                <a:cs typeface="+mn-lt"/>
              </a:rPr>
              <a:t> </a:t>
            </a:r>
            <a:r>
              <a:rPr lang="en-US" err="1">
                <a:ea typeface="+mn-lt"/>
                <a:cs typeface="+mn-lt"/>
              </a:rPr>
              <a:t>forense</a:t>
            </a:r>
            <a:r>
              <a:rPr lang="en-US">
                <a:ea typeface="+mn-lt"/>
                <a:cs typeface="+mn-lt"/>
              </a:rPr>
              <a:t> y </a:t>
            </a:r>
            <a:r>
              <a:rPr lang="en-US" err="1">
                <a:ea typeface="+mn-lt"/>
                <a:cs typeface="+mn-lt"/>
              </a:rPr>
              <a:t>su</a:t>
            </a:r>
            <a:r>
              <a:rPr lang="en-US">
                <a:ea typeface="+mn-lt"/>
                <a:cs typeface="+mn-lt"/>
              </a:rPr>
              <a:t> </a:t>
            </a:r>
            <a:r>
              <a:rPr lang="en-US" err="1">
                <a:ea typeface="+mn-lt"/>
                <a:cs typeface="+mn-lt"/>
              </a:rPr>
              <a:t>incidencia</a:t>
            </a:r>
            <a:r>
              <a:rPr lang="en-US">
                <a:ea typeface="+mn-lt"/>
                <a:cs typeface="+mn-lt"/>
              </a:rPr>
              <a:t> </a:t>
            </a:r>
            <a:r>
              <a:rPr lang="en-US" err="1">
                <a:ea typeface="+mn-lt"/>
                <a:cs typeface="+mn-lt"/>
              </a:rPr>
              <a:t>en</a:t>
            </a:r>
            <a:r>
              <a:rPr lang="en-US">
                <a:ea typeface="+mn-lt"/>
                <a:cs typeface="+mn-lt"/>
              </a:rPr>
              <a:t> </a:t>
            </a:r>
            <a:r>
              <a:rPr lang="en-US" err="1">
                <a:ea typeface="+mn-lt"/>
                <a:cs typeface="+mn-lt"/>
              </a:rPr>
              <a:t>los</a:t>
            </a:r>
            <a:r>
              <a:rPr lang="en-US">
                <a:ea typeface="+mn-lt"/>
                <a:cs typeface="+mn-lt"/>
              </a:rPr>
              <a:t> </a:t>
            </a:r>
            <a:r>
              <a:rPr lang="en-US" err="1">
                <a:ea typeface="+mn-lt"/>
                <a:cs typeface="+mn-lt"/>
              </a:rPr>
              <a:t>fraudes</a:t>
            </a:r>
            <a:r>
              <a:rPr lang="en-US">
                <a:ea typeface="+mn-lt"/>
                <a:cs typeface="+mn-lt"/>
              </a:rPr>
              <a:t> de la </a:t>
            </a:r>
            <a:r>
              <a:rPr lang="en-US" err="1">
                <a:ea typeface="+mn-lt"/>
                <a:cs typeface="+mn-lt"/>
              </a:rPr>
              <a:t>empresa</a:t>
            </a:r>
            <a:r>
              <a:rPr lang="en-US">
                <a:ea typeface="+mn-lt"/>
                <a:cs typeface="+mn-lt"/>
              </a:rPr>
              <a:t> </a:t>
            </a:r>
            <a:r>
              <a:rPr lang="en-US" err="1">
                <a:ea typeface="+mn-lt"/>
                <a:cs typeface="+mn-lt"/>
              </a:rPr>
              <a:t>importadora</a:t>
            </a:r>
            <a:r>
              <a:rPr lang="en-US">
                <a:ea typeface="+mn-lt"/>
                <a:cs typeface="+mn-lt"/>
              </a:rPr>
              <a:t> Alvarado Cia Ltda.</a:t>
            </a:r>
            <a:endParaRPr lang="en-US"/>
          </a:p>
        </p:txBody>
      </p:sp>
      <p:sp>
        <p:nvSpPr>
          <p:cNvPr id="26" name="TextBox 25">
            <a:extLst>
              <a:ext uri="{FF2B5EF4-FFF2-40B4-BE49-F238E27FC236}">
                <a16:creationId xmlns:a16="http://schemas.microsoft.com/office/drawing/2014/main" xmlns="" id="{C8ED5FF3-65EB-4E19-9DB7-3A2EB6248714}"/>
              </a:ext>
            </a:extLst>
          </p:cNvPr>
          <p:cNvSpPr txBox="1"/>
          <p:nvPr/>
        </p:nvSpPr>
        <p:spPr>
          <a:xfrm>
            <a:off x="6133380" y="3890509"/>
            <a:ext cx="2858218" cy="1200329"/>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mn-lt"/>
                <a:cs typeface="+mn-lt"/>
              </a:rPr>
              <a:t>Necesario</a:t>
            </a:r>
            <a:r>
              <a:rPr lang="en-US">
                <a:ea typeface="+mn-lt"/>
                <a:cs typeface="+mn-lt"/>
              </a:rPr>
              <a:t> </a:t>
            </a:r>
            <a:r>
              <a:rPr lang="en-US" err="1">
                <a:ea typeface="+mn-lt"/>
                <a:cs typeface="+mn-lt"/>
              </a:rPr>
              <a:t>implantar</a:t>
            </a:r>
            <a:r>
              <a:rPr lang="en-US">
                <a:ea typeface="+mn-lt"/>
                <a:cs typeface="+mn-lt"/>
              </a:rPr>
              <a:t> </a:t>
            </a:r>
            <a:r>
              <a:rPr lang="en-US" err="1">
                <a:ea typeface="+mn-lt"/>
                <a:cs typeface="+mn-lt"/>
              </a:rPr>
              <a:t>correctivos</a:t>
            </a:r>
            <a:r>
              <a:rPr lang="en-US">
                <a:ea typeface="+mn-lt"/>
                <a:cs typeface="+mn-lt"/>
              </a:rPr>
              <a:t> </a:t>
            </a:r>
            <a:r>
              <a:rPr lang="en-US" err="1">
                <a:ea typeface="+mn-lt"/>
                <a:cs typeface="+mn-lt"/>
              </a:rPr>
              <a:t>relacionados</a:t>
            </a:r>
            <a:r>
              <a:rPr lang="en-US">
                <a:ea typeface="+mn-lt"/>
                <a:cs typeface="+mn-lt"/>
              </a:rPr>
              <a:t> con </a:t>
            </a:r>
            <a:r>
              <a:rPr lang="en-US" err="1">
                <a:ea typeface="+mn-lt"/>
                <a:cs typeface="+mn-lt"/>
              </a:rPr>
              <a:t>reglamentos</a:t>
            </a:r>
            <a:r>
              <a:rPr lang="en-US">
                <a:ea typeface="+mn-lt"/>
                <a:cs typeface="+mn-lt"/>
              </a:rPr>
              <a:t> </a:t>
            </a:r>
            <a:r>
              <a:rPr lang="en-US" err="1">
                <a:ea typeface="+mn-lt"/>
                <a:cs typeface="+mn-lt"/>
              </a:rPr>
              <a:t>institucionales</a:t>
            </a:r>
            <a:r>
              <a:rPr lang="en-US">
                <a:ea typeface="+mn-lt"/>
                <a:cs typeface="+mn-lt"/>
              </a:rPr>
              <a:t> para </a:t>
            </a:r>
            <a:r>
              <a:rPr lang="en-US" err="1">
                <a:ea typeface="+mn-lt"/>
                <a:cs typeface="+mn-lt"/>
              </a:rPr>
              <a:t>el</a:t>
            </a:r>
            <a:r>
              <a:rPr lang="en-US">
                <a:ea typeface="+mn-lt"/>
                <a:cs typeface="+mn-lt"/>
              </a:rPr>
              <a:t> </a:t>
            </a:r>
            <a:r>
              <a:rPr lang="en-US" err="1">
                <a:ea typeface="+mn-lt"/>
                <a:cs typeface="+mn-lt"/>
              </a:rPr>
              <a:t>manejo</a:t>
            </a:r>
            <a:r>
              <a:rPr lang="en-US">
                <a:ea typeface="+mn-lt"/>
                <a:cs typeface="+mn-lt"/>
              </a:rPr>
              <a:t> de </a:t>
            </a:r>
            <a:r>
              <a:rPr lang="en-US" err="1">
                <a:ea typeface="+mn-lt"/>
                <a:cs typeface="+mn-lt"/>
              </a:rPr>
              <a:t>cuentas</a:t>
            </a:r>
            <a:r>
              <a:rPr lang="en-US">
                <a:ea typeface="+mn-lt"/>
                <a:cs typeface="+mn-lt"/>
              </a:rPr>
              <a:t>.</a:t>
            </a:r>
            <a:endParaRPr lang="en-US"/>
          </a:p>
        </p:txBody>
      </p:sp>
    </p:spTree>
    <p:extLst>
      <p:ext uri="{BB962C8B-B14F-4D97-AF65-F5344CB8AC3E}">
        <p14:creationId xmlns:p14="http://schemas.microsoft.com/office/powerpoint/2010/main" val="95184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REFERENCIAL</a:t>
            </a:r>
            <a:endParaRPr lang="en-US"/>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sp>
        <p:nvSpPr>
          <p:cNvPr id="5" name="CuadroTexto 4">
            <a:extLst>
              <a:ext uri="{FF2B5EF4-FFF2-40B4-BE49-F238E27FC236}">
                <a16:creationId xmlns:a16="http://schemas.microsoft.com/office/drawing/2014/main" xmlns="" id="{C96C80D5-65BF-41ED-8FFB-610EE46E2BED}"/>
              </a:ext>
            </a:extLst>
          </p:cNvPr>
          <p:cNvSpPr txBox="1"/>
          <p:nvPr/>
        </p:nvSpPr>
        <p:spPr>
          <a:xfrm>
            <a:off x="2688184" y="857486"/>
            <a:ext cx="2743200" cy="5232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b="1">
                <a:latin typeface="Arial"/>
                <a:cs typeface="Arial"/>
              </a:rPr>
              <a:t>Sistema económico es solidario y social.</a:t>
            </a:r>
          </a:p>
        </p:txBody>
      </p:sp>
      <p:pic>
        <p:nvPicPr>
          <p:cNvPr id="6" name="Imagen 6">
            <a:extLst>
              <a:ext uri="{FF2B5EF4-FFF2-40B4-BE49-F238E27FC236}">
                <a16:creationId xmlns:a16="http://schemas.microsoft.com/office/drawing/2014/main" xmlns="" id="{9DFB7AFA-F621-4E9B-983C-8CCF092810A5}"/>
              </a:ext>
            </a:extLst>
          </p:cNvPr>
          <p:cNvPicPr>
            <a:picLocks noChangeAspect="1"/>
          </p:cNvPicPr>
          <p:nvPr/>
        </p:nvPicPr>
        <p:blipFill rotWithShape="1">
          <a:blip r:embed="rId2"/>
          <a:srcRect l="2459" t="2445" r="4098" b="11002"/>
          <a:stretch/>
        </p:blipFill>
        <p:spPr>
          <a:xfrm>
            <a:off x="269388" y="1618966"/>
            <a:ext cx="5778433" cy="2993472"/>
          </a:xfrm>
          <a:prstGeom prst="rect">
            <a:avLst/>
          </a:prstGeom>
        </p:spPr>
      </p:pic>
      <p:sp>
        <p:nvSpPr>
          <p:cNvPr id="7" name="CuadroTexto 6">
            <a:extLst>
              <a:ext uri="{FF2B5EF4-FFF2-40B4-BE49-F238E27FC236}">
                <a16:creationId xmlns:a16="http://schemas.microsoft.com/office/drawing/2014/main" xmlns="" id="{F73D95B0-765B-44B7-9325-2F2A3304E0AA}"/>
              </a:ext>
            </a:extLst>
          </p:cNvPr>
          <p:cNvSpPr txBox="1"/>
          <p:nvPr/>
        </p:nvSpPr>
        <p:spPr>
          <a:xfrm>
            <a:off x="6966135" y="1843976"/>
            <a:ext cx="1756711"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Organizaciones comunitarias</a:t>
            </a:r>
          </a:p>
        </p:txBody>
      </p:sp>
      <p:sp>
        <p:nvSpPr>
          <p:cNvPr id="8" name="CuadroTexto 7">
            <a:extLst>
              <a:ext uri="{FF2B5EF4-FFF2-40B4-BE49-F238E27FC236}">
                <a16:creationId xmlns:a16="http://schemas.microsoft.com/office/drawing/2014/main" xmlns="" id="{DD06E1E3-5405-4BD7-8141-8658DDBCB25B}"/>
              </a:ext>
            </a:extLst>
          </p:cNvPr>
          <p:cNvSpPr txBox="1"/>
          <p:nvPr/>
        </p:nvSpPr>
        <p:spPr>
          <a:xfrm>
            <a:off x="6966135" y="3067603"/>
            <a:ext cx="1756711"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Asociativas</a:t>
            </a:r>
          </a:p>
        </p:txBody>
      </p:sp>
      <p:sp>
        <p:nvSpPr>
          <p:cNvPr id="9" name="CuadroTexto 8">
            <a:extLst>
              <a:ext uri="{FF2B5EF4-FFF2-40B4-BE49-F238E27FC236}">
                <a16:creationId xmlns:a16="http://schemas.microsoft.com/office/drawing/2014/main" xmlns="" id="{36937698-821E-48DC-97EA-658EF55457AD}"/>
              </a:ext>
            </a:extLst>
          </p:cNvPr>
          <p:cNvSpPr txBox="1"/>
          <p:nvPr/>
        </p:nvSpPr>
        <p:spPr>
          <a:xfrm>
            <a:off x="6966135" y="3930781"/>
            <a:ext cx="1756711"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Cooperativistas</a:t>
            </a:r>
          </a:p>
        </p:txBody>
      </p:sp>
      <p:cxnSp>
        <p:nvCxnSpPr>
          <p:cNvPr id="10" name="Conector: angular 9">
            <a:extLst>
              <a:ext uri="{FF2B5EF4-FFF2-40B4-BE49-F238E27FC236}">
                <a16:creationId xmlns:a16="http://schemas.microsoft.com/office/drawing/2014/main" xmlns="" id="{4B351B03-F4AA-4A67-8DF6-6533857F38DD}"/>
              </a:ext>
            </a:extLst>
          </p:cNvPr>
          <p:cNvCxnSpPr/>
          <p:nvPr/>
        </p:nvCxnSpPr>
        <p:spPr>
          <a:xfrm>
            <a:off x="5442767" y="1188530"/>
            <a:ext cx="1530955" cy="204317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1" name="Conector: angular 10">
            <a:extLst>
              <a:ext uri="{FF2B5EF4-FFF2-40B4-BE49-F238E27FC236}">
                <a16:creationId xmlns:a16="http://schemas.microsoft.com/office/drawing/2014/main" xmlns="" id="{EC1F8445-3AAE-4411-A0B1-B128369F15F5}"/>
              </a:ext>
            </a:extLst>
          </p:cNvPr>
          <p:cNvCxnSpPr/>
          <p:nvPr/>
        </p:nvCxnSpPr>
        <p:spPr>
          <a:xfrm>
            <a:off x="5433875" y="1189122"/>
            <a:ext cx="1540440" cy="1018740"/>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ector: angular 11">
            <a:extLst>
              <a:ext uri="{FF2B5EF4-FFF2-40B4-BE49-F238E27FC236}">
                <a16:creationId xmlns:a16="http://schemas.microsoft.com/office/drawing/2014/main" xmlns="" id="{5787B2BC-DEFC-4921-AB24-004106ED13F7}"/>
              </a:ext>
            </a:extLst>
          </p:cNvPr>
          <p:cNvCxnSpPr/>
          <p:nvPr/>
        </p:nvCxnSpPr>
        <p:spPr>
          <a:xfrm>
            <a:off x="5443953" y="1189715"/>
            <a:ext cx="1530955" cy="288737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13" name="CuadroTexto 12">
            <a:extLst>
              <a:ext uri="{FF2B5EF4-FFF2-40B4-BE49-F238E27FC236}">
                <a16:creationId xmlns:a16="http://schemas.microsoft.com/office/drawing/2014/main" xmlns="" id="{B24FEF0A-84A5-4271-93B1-1233804720D6}"/>
              </a:ext>
            </a:extLst>
          </p:cNvPr>
          <p:cNvSpPr txBox="1"/>
          <p:nvPr/>
        </p:nvSpPr>
        <p:spPr>
          <a:xfrm>
            <a:off x="392699" y="5391544"/>
            <a:ext cx="1272952"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Producción</a:t>
            </a:r>
          </a:p>
        </p:txBody>
      </p:sp>
      <p:sp>
        <p:nvSpPr>
          <p:cNvPr id="14" name="CuadroTexto 13">
            <a:extLst>
              <a:ext uri="{FF2B5EF4-FFF2-40B4-BE49-F238E27FC236}">
                <a16:creationId xmlns:a16="http://schemas.microsoft.com/office/drawing/2014/main" xmlns="" id="{B3BF7727-874B-43D8-8CBE-A3E975C2F5EE}"/>
              </a:ext>
            </a:extLst>
          </p:cNvPr>
          <p:cNvSpPr txBox="1"/>
          <p:nvPr/>
        </p:nvSpPr>
        <p:spPr>
          <a:xfrm>
            <a:off x="2109570" y="5391544"/>
            <a:ext cx="1045301"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Vivienda</a:t>
            </a:r>
          </a:p>
        </p:txBody>
      </p:sp>
      <p:sp>
        <p:nvSpPr>
          <p:cNvPr id="15" name="CuadroTexto 14">
            <a:extLst>
              <a:ext uri="{FF2B5EF4-FFF2-40B4-BE49-F238E27FC236}">
                <a16:creationId xmlns:a16="http://schemas.microsoft.com/office/drawing/2014/main" xmlns="" id="{DA5CBA83-C626-48E8-A68A-AB4201971C73}"/>
              </a:ext>
            </a:extLst>
          </p:cNvPr>
          <p:cNvSpPr txBox="1"/>
          <p:nvPr/>
        </p:nvSpPr>
        <p:spPr>
          <a:xfrm>
            <a:off x="3674672" y="5382059"/>
            <a:ext cx="1149642"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Consumo</a:t>
            </a:r>
          </a:p>
        </p:txBody>
      </p:sp>
      <p:sp>
        <p:nvSpPr>
          <p:cNvPr id="16" name="CuadroTexto 15">
            <a:extLst>
              <a:ext uri="{FF2B5EF4-FFF2-40B4-BE49-F238E27FC236}">
                <a16:creationId xmlns:a16="http://schemas.microsoft.com/office/drawing/2014/main" xmlns="" id="{81700253-C3E5-4509-AFD8-32995D630192}"/>
              </a:ext>
            </a:extLst>
          </p:cNvPr>
          <p:cNvSpPr txBox="1"/>
          <p:nvPr/>
        </p:nvSpPr>
        <p:spPr>
          <a:xfrm>
            <a:off x="5268234" y="5382059"/>
            <a:ext cx="1026330"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Servicios</a:t>
            </a:r>
          </a:p>
        </p:txBody>
      </p:sp>
      <p:sp>
        <p:nvSpPr>
          <p:cNvPr id="17" name="CuadroTexto 16">
            <a:extLst>
              <a:ext uri="{FF2B5EF4-FFF2-40B4-BE49-F238E27FC236}">
                <a16:creationId xmlns:a16="http://schemas.microsoft.com/office/drawing/2014/main" xmlns="" id="{6BB90179-CF86-47E4-874E-5611FCF89401}"/>
              </a:ext>
            </a:extLst>
          </p:cNvPr>
          <p:cNvSpPr txBox="1"/>
          <p:nvPr/>
        </p:nvSpPr>
        <p:spPr>
          <a:xfrm>
            <a:off x="6814366" y="5382058"/>
            <a:ext cx="1785168"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Ahorro y crédito</a:t>
            </a:r>
          </a:p>
        </p:txBody>
      </p:sp>
      <p:cxnSp>
        <p:nvCxnSpPr>
          <p:cNvPr id="19" name="Conector recto de flecha 18">
            <a:extLst>
              <a:ext uri="{FF2B5EF4-FFF2-40B4-BE49-F238E27FC236}">
                <a16:creationId xmlns:a16="http://schemas.microsoft.com/office/drawing/2014/main" xmlns="" id="{5F8C6F58-3387-4158-84DE-4C26312B8D4F}"/>
              </a:ext>
            </a:extLst>
          </p:cNvPr>
          <p:cNvCxnSpPr/>
          <p:nvPr/>
        </p:nvCxnSpPr>
        <p:spPr>
          <a:xfrm flipH="1">
            <a:off x="7757813" y="4271903"/>
            <a:ext cx="1" cy="1128769"/>
          </a:xfrm>
          <a:prstGeom prst="straightConnector1">
            <a:avLst/>
          </a:prstGeom>
        </p:spPr>
        <p:style>
          <a:lnRef idx="3">
            <a:schemeClr val="dk1"/>
          </a:lnRef>
          <a:fillRef idx="0">
            <a:schemeClr val="dk1"/>
          </a:fillRef>
          <a:effectRef idx="2">
            <a:schemeClr val="dk1"/>
          </a:effectRef>
          <a:fontRef idx="minor">
            <a:schemeClr val="tx1"/>
          </a:fontRef>
        </p:style>
      </p:cxnSp>
      <p:cxnSp>
        <p:nvCxnSpPr>
          <p:cNvPr id="20" name="Conector recto de flecha 19">
            <a:extLst>
              <a:ext uri="{FF2B5EF4-FFF2-40B4-BE49-F238E27FC236}">
                <a16:creationId xmlns:a16="http://schemas.microsoft.com/office/drawing/2014/main" xmlns="" id="{EF5DC687-B57A-4BC6-B543-1BC5FCBF149C}"/>
              </a:ext>
            </a:extLst>
          </p:cNvPr>
          <p:cNvCxnSpPr>
            <a:cxnSpLocks/>
          </p:cNvCxnSpPr>
          <p:nvPr/>
        </p:nvCxnSpPr>
        <p:spPr>
          <a:xfrm flipV="1">
            <a:off x="1032612" y="4935883"/>
            <a:ext cx="6725201" cy="2"/>
          </a:xfrm>
          <a:prstGeom prst="straightConnector1">
            <a:avLst/>
          </a:prstGeom>
        </p:spPr>
        <p:style>
          <a:lnRef idx="3">
            <a:schemeClr val="dk1"/>
          </a:lnRef>
          <a:fillRef idx="0">
            <a:schemeClr val="dk1"/>
          </a:fillRef>
          <a:effectRef idx="2">
            <a:schemeClr val="dk1"/>
          </a:effectRef>
          <a:fontRef idx="minor">
            <a:schemeClr val="tx1"/>
          </a:fontRef>
        </p:style>
      </p:cxnSp>
      <p:cxnSp>
        <p:nvCxnSpPr>
          <p:cNvPr id="21" name="Conector recto de flecha 20">
            <a:extLst>
              <a:ext uri="{FF2B5EF4-FFF2-40B4-BE49-F238E27FC236}">
                <a16:creationId xmlns:a16="http://schemas.microsoft.com/office/drawing/2014/main" xmlns="" id="{6A330489-870C-4AF5-A0D3-A161ADD499B9}"/>
              </a:ext>
            </a:extLst>
          </p:cNvPr>
          <p:cNvCxnSpPr/>
          <p:nvPr/>
        </p:nvCxnSpPr>
        <p:spPr>
          <a:xfrm>
            <a:off x="1033202" y="4917507"/>
            <a:ext cx="2" cy="47427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22" name="Conector recto de flecha 21">
            <a:extLst>
              <a:ext uri="{FF2B5EF4-FFF2-40B4-BE49-F238E27FC236}">
                <a16:creationId xmlns:a16="http://schemas.microsoft.com/office/drawing/2014/main" xmlns="" id="{125AC60A-4CFD-4714-AFA3-62AF863D3FFF}"/>
              </a:ext>
            </a:extLst>
          </p:cNvPr>
          <p:cNvCxnSpPr>
            <a:cxnSpLocks/>
          </p:cNvCxnSpPr>
          <p:nvPr/>
        </p:nvCxnSpPr>
        <p:spPr>
          <a:xfrm>
            <a:off x="2683675" y="4936478"/>
            <a:ext cx="2" cy="47427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23" name="Conector recto de flecha 22">
            <a:extLst>
              <a:ext uri="{FF2B5EF4-FFF2-40B4-BE49-F238E27FC236}">
                <a16:creationId xmlns:a16="http://schemas.microsoft.com/office/drawing/2014/main" xmlns="" id="{6585840A-5C08-4C8A-A043-B9BF05F7DE8D}"/>
              </a:ext>
            </a:extLst>
          </p:cNvPr>
          <p:cNvCxnSpPr>
            <a:cxnSpLocks/>
          </p:cNvCxnSpPr>
          <p:nvPr/>
        </p:nvCxnSpPr>
        <p:spPr>
          <a:xfrm>
            <a:off x="4296206" y="4926992"/>
            <a:ext cx="2" cy="47427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xmlns="" id="{296C8707-0947-4381-B5E6-8F2C51840C6F}"/>
              </a:ext>
            </a:extLst>
          </p:cNvPr>
          <p:cNvCxnSpPr>
            <a:cxnSpLocks/>
          </p:cNvCxnSpPr>
          <p:nvPr/>
        </p:nvCxnSpPr>
        <p:spPr>
          <a:xfrm>
            <a:off x="5785426" y="4936477"/>
            <a:ext cx="2" cy="474274"/>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938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6D2A9F0D-621F-4AC4-AB03-D50FA87DF27D}"/>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REFERENCIAL</a:t>
            </a:r>
            <a:endParaRPr lang="en-US"/>
          </a:p>
        </p:txBody>
      </p:sp>
      <p:pic>
        <p:nvPicPr>
          <p:cNvPr id="9" name="Imagen 9" descr="Imagen que contiene interior, persona, sostener, tabla&#10;&#10;Descripción generada automáticamente">
            <a:extLst>
              <a:ext uri="{FF2B5EF4-FFF2-40B4-BE49-F238E27FC236}">
                <a16:creationId xmlns:a16="http://schemas.microsoft.com/office/drawing/2014/main" xmlns="" id="{2A122A21-DA02-4EDB-BC01-00753CA8124A}"/>
              </a:ext>
            </a:extLst>
          </p:cNvPr>
          <p:cNvPicPr>
            <a:picLocks noChangeAspect="1"/>
          </p:cNvPicPr>
          <p:nvPr/>
        </p:nvPicPr>
        <p:blipFill>
          <a:blip r:embed="rId2"/>
          <a:stretch>
            <a:fillRect/>
          </a:stretch>
        </p:blipFill>
        <p:spPr>
          <a:xfrm>
            <a:off x="-584308" y="86703"/>
            <a:ext cx="3909913" cy="2605839"/>
          </a:xfrm>
          <a:prstGeom prst="ellipse">
            <a:avLst/>
          </a:prstGeom>
          <a:ln>
            <a:noFill/>
          </a:ln>
          <a:effectLst>
            <a:softEdge rad="112500"/>
          </a:effectLst>
        </p:spPr>
      </p:pic>
      <p:sp>
        <p:nvSpPr>
          <p:cNvPr id="12" name="CuadroTexto 11">
            <a:extLst>
              <a:ext uri="{FF2B5EF4-FFF2-40B4-BE49-F238E27FC236}">
                <a16:creationId xmlns:a16="http://schemas.microsoft.com/office/drawing/2014/main" xmlns="" id="{FEC49B87-2F3F-4BC3-A918-4F0E2F960A4D}"/>
              </a:ext>
            </a:extLst>
          </p:cNvPr>
          <p:cNvSpPr txBox="1"/>
          <p:nvPr/>
        </p:nvSpPr>
        <p:spPr>
          <a:xfrm>
            <a:off x="564623" y="1996929"/>
            <a:ext cx="18420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a:cs typeface="Calibri"/>
              </a:rPr>
              <a:t>Realizan diversas actividades:</a:t>
            </a:r>
          </a:p>
        </p:txBody>
      </p:sp>
      <p:sp>
        <p:nvSpPr>
          <p:cNvPr id="14" name="CuadroTexto 13">
            <a:extLst>
              <a:ext uri="{FF2B5EF4-FFF2-40B4-BE49-F238E27FC236}">
                <a16:creationId xmlns:a16="http://schemas.microsoft.com/office/drawing/2014/main" xmlns="" id="{5395DAB5-790C-45AB-AD1B-334971929910}"/>
              </a:ext>
            </a:extLst>
          </p:cNvPr>
          <p:cNvSpPr txBox="1"/>
          <p:nvPr/>
        </p:nvSpPr>
        <p:spPr>
          <a:xfrm>
            <a:off x="4386084" y="829030"/>
            <a:ext cx="2904453"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Otorgamiento de préstamos</a:t>
            </a:r>
            <a:endParaRPr lang="es-ES"/>
          </a:p>
        </p:txBody>
      </p:sp>
      <p:sp>
        <p:nvSpPr>
          <p:cNvPr id="15" name="CuadroTexto 14">
            <a:extLst>
              <a:ext uri="{FF2B5EF4-FFF2-40B4-BE49-F238E27FC236}">
                <a16:creationId xmlns:a16="http://schemas.microsoft.com/office/drawing/2014/main" xmlns="" id="{EA1B4F54-986D-4AB2-AF5D-A51A1E58CC0C}"/>
              </a:ext>
            </a:extLst>
          </p:cNvPr>
          <p:cNvSpPr txBox="1"/>
          <p:nvPr/>
        </p:nvSpPr>
        <p:spPr>
          <a:xfrm>
            <a:off x="5097495" y="1502498"/>
            <a:ext cx="3606378"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Recibir depósitos a plazo y a la vista</a:t>
            </a:r>
            <a:endParaRPr lang="es-ES"/>
          </a:p>
        </p:txBody>
      </p:sp>
      <p:sp>
        <p:nvSpPr>
          <p:cNvPr id="16" name="CuadroTexto 15">
            <a:extLst>
              <a:ext uri="{FF2B5EF4-FFF2-40B4-BE49-F238E27FC236}">
                <a16:creationId xmlns:a16="http://schemas.microsoft.com/office/drawing/2014/main" xmlns="" id="{12F03BBD-27B8-44CD-8B16-09D0909040F4}"/>
              </a:ext>
            </a:extLst>
          </p:cNvPr>
          <p:cNvSpPr txBox="1"/>
          <p:nvPr/>
        </p:nvSpPr>
        <p:spPr>
          <a:xfrm>
            <a:off x="5391545" y="2299277"/>
            <a:ext cx="3606378"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Realizar servicios de tesorería y caja</a:t>
            </a:r>
            <a:endParaRPr lang="es-ES"/>
          </a:p>
        </p:txBody>
      </p:sp>
      <p:sp>
        <p:nvSpPr>
          <p:cNvPr id="17" name="CuadroTexto 16">
            <a:extLst>
              <a:ext uri="{FF2B5EF4-FFF2-40B4-BE49-F238E27FC236}">
                <a16:creationId xmlns:a16="http://schemas.microsoft.com/office/drawing/2014/main" xmlns="" id="{554DCDBB-8921-4499-92F2-7FF6DD9A6E6A}"/>
              </a:ext>
            </a:extLst>
          </p:cNvPr>
          <p:cNvSpPr txBox="1"/>
          <p:nvPr/>
        </p:nvSpPr>
        <p:spPr>
          <a:xfrm>
            <a:off x="4196376" y="2972747"/>
            <a:ext cx="4858459"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Ejecutar pagos, transferencias de fondos y pagos </a:t>
            </a:r>
            <a:endParaRPr lang="es-ES"/>
          </a:p>
        </p:txBody>
      </p:sp>
      <p:sp>
        <p:nvSpPr>
          <p:cNvPr id="18" name="CuadroTexto 17">
            <a:extLst>
              <a:ext uri="{FF2B5EF4-FFF2-40B4-BE49-F238E27FC236}">
                <a16:creationId xmlns:a16="http://schemas.microsoft.com/office/drawing/2014/main" xmlns="" id="{3F3A5F19-816E-411C-B054-CBEB2F9708FE}"/>
              </a:ext>
            </a:extLst>
          </p:cNvPr>
          <p:cNvSpPr txBox="1"/>
          <p:nvPr/>
        </p:nvSpPr>
        <p:spPr>
          <a:xfrm>
            <a:off x="3380625" y="3703127"/>
            <a:ext cx="5617297"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ea typeface="+mn-lt"/>
                <a:cs typeface="Arial"/>
              </a:rPr>
              <a:t>Acoger obligaciones por cuenta de terceros mediante aceptaciones, avales o endosos de títulos de crédito</a:t>
            </a:r>
            <a:endParaRPr lang="es-ES"/>
          </a:p>
        </p:txBody>
      </p:sp>
      <p:sp>
        <p:nvSpPr>
          <p:cNvPr id="19" name="CuadroTexto 18">
            <a:extLst>
              <a:ext uri="{FF2B5EF4-FFF2-40B4-BE49-F238E27FC236}">
                <a16:creationId xmlns:a16="http://schemas.microsoft.com/office/drawing/2014/main" xmlns="" id="{29649D15-4EA9-4147-BB89-2123AEC7284A}"/>
              </a:ext>
            </a:extLst>
          </p:cNvPr>
          <p:cNvSpPr txBox="1"/>
          <p:nvPr/>
        </p:nvSpPr>
        <p:spPr>
          <a:xfrm>
            <a:off x="1379189" y="4718074"/>
            <a:ext cx="7675645"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ea typeface="+mn-lt"/>
                <a:cs typeface="Arial"/>
              </a:rPr>
              <a:t>Recibir préstamos de instituciones financieras y no financieras del país o exterior</a:t>
            </a:r>
            <a:endParaRPr lang="es-ES"/>
          </a:p>
        </p:txBody>
      </p:sp>
      <p:sp>
        <p:nvSpPr>
          <p:cNvPr id="20" name="CuadroTexto 19">
            <a:extLst>
              <a:ext uri="{FF2B5EF4-FFF2-40B4-BE49-F238E27FC236}">
                <a16:creationId xmlns:a16="http://schemas.microsoft.com/office/drawing/2014/main" xmlns="" id="{432A1404-7D32-408B-9EB4-FFEE3D95691D}"/>
              </a:ext>
            </a:extLst>
          </p:cNvPr>
          <p:cNvSpPr txBox="1"/>
          <p:nvPr/>
        </p:nvSpPr>
        <p:spPr>
          <a:xfrm>
            <a:off x="240931" y="5448454"/>
            <a:ext cx="7817929"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ea typeface="+mn-lt"/>
                <a:cs typeface="Arial"/>
              </a:rPr>
              <a:t>Recibir préstamos de instituciones financieras y no financieras del país o exterior</a:t>
            </a:r>
            <a:endParaRPr lang="es-ES"/>
          </a:p>
        </p:txBody>
      </p:sp>
      <p:cxnSp>
        <p:nvCxnSpPr>
          <p:cNvPr id="21" name="Conector recto de flecha 20">
            <a:extLst>
              <a:ext uri="{FF2B5EF4-FFF2-40B4-BE49-F238E27FC236}">
                <a16:creationId xmlns:a16="http://schemas.microsoft.com/office/drawing/2014/main" xmlns="" id="{4CA2A0D2-BD5F-422A-B169-64A8112885C7}"/>
              </a:ext>
            </a:extLst>
          </p:cNvPr>
          <p:cNvCxnSpPr/>
          <p:nvPr/>
        </p:nvCxnSpPr>
        <p:spPr>
          <a:xfrm flipV="1">
            <a:off x="3166252" y="974158"/>
            <a:ext cx="1217936" cy="56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a:extLst>
              <a:ext uri="{FF2B5EF4-FFF2-40B4-BE49-F238E27FC236}">
                <a16:creationId xmlns:a16="http://schemas.microsoft.com/office/drawing/2014/main" xmlns="" id="{23DA1399-F83C-4603-B938-FCB2C7BA25A4}"/>
              </a:ext>
            </a:extLst>
          </p:cNvPr>
          <p:cNvCxnSpPr>
            <a:cxnSpLocks/>
          </p:cNvCxnSpPr>
          <p:nvPr/>
        </p:nvCxnSpPr>
        <p:spPr>
          <a:xfrm flipH="1">
            <a:off x="552055" y="2469070"/>
            <a:ext cx="5691" cy="29727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ector recto de flecha 22">
            <a:extLst>
              <a:ext uri="{FF2B5EF4-FFF2-40B4-BE49-F238E27FC236}">
                <a16:creationId xmlns:a16="http://schemas.microsoft.com/office/drawing/2014/main" xmlns="" id="{2A1F85FA-797D-47A1-A86E-1AAF803F90D1}"/>
              </a:ext>
            </a:extLst>
          </p:cNvPr>
          <p:cNvCxnSpPr>
            <a:cxnSpLocks/>
          </p:cNvCxnSpPr>
          <p:nvPr/>
        </p:nvCxnSpPr>
        <p:spPr>
          <a:xfrm>
            <a:off x="1221731" y="2611351"/>
            <a:ext cx="648805" cy="20716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xmlns="" id="{4593D055-03EB-4070-849D-AA71F2962418}"/>
              </a:ext>
            </a:extLst>
          </p:cNvPr>
          <p:cNvCxnSpPr>
            <a:cxnSpLocks/>
          </p:cNvCxnSpPr>
          <p:nvPr/>
        </p:nvCxnSpPr>
        <p:spPr>
          <a:xfrm>
            <a:off x="1847772" y="2630321"/>
            <a:ext cx="1530955" cy="13507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a:extLst>
              <a:ext uri="{FF2B5EF4-FFF2-40B4-BE49-F238E27FC236}">
                <a16:creationId xmlns:a16="http://schemas.microsoft.com/office/drawing/2014/main" xmlns="" id="{687198CE-6FCB-4EAB-9735-631593E2D1CE}"/>
              </a:ext>
            </a:extLst>
          </p:cNvPr>
          <p:cNvCxnSpPr>
            <a:cxnSpLocks/>
          </p:cNvCxnSpPr>
          <p:nvPr/>
        </p:nvCxnSpPr>
        <p:spPr>
          <a:xfrm>
            <a:off x="2530726" y="2374213"/>
            <a:ext cx="1692207" cy="791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ector recto de flecha 25">
            <a:extLst>
              <a:ext uri="{FF2B5EF4-FFF2-40B4-BE49-F238E27FC236}">
                <a16:creationId xmlns:a16="http://schemas.microsoft.com/office/drawing/2014/main" xmlns="" id="{BE68097B-B5AD-47BD-87BB-A41F241A2045}"/>
              </a:ext>
            </a:extLst>
          </p:cNvPr>
          <p:cNvCxnSpPr>
            <a:cxnSpLocks/>
          </p:cNvCxnSpPr>
          <p:nvPr/>
        </p:nvCxnSpPr>
        <p:spPr>
          <a:xfrm>
            <a:off x="3005001" y="2013765"/>
            <a:ext cx="2375161" cy="4496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a:extLst>
              <a:ext uri="{FF2B5EF4-FFF2-40B4-BE49-F238E27FC236}">
                <a16:creationId xmlns:a16="http://schemas.microsoft.com/office/drawing/2014/main" xmlns="" id="{86D74E6D-C6FE-4E51-A134-1B776DCD9CA9}"/>
              </a:ext>
            </a:extLst>
          </p:cNvPr>
          <p:cNvCxnSpPr>
            <a:cxnSpLocks/>
          </p:cNvCxnSpPr>
          <p:nvPr/>
        </p:nvCxnSpPr>
        <p:spPr>
          <a:xfrm>
            <a:off x="3213681" y="1492065"/>
            <a:ext cx="1872431" cy="2124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896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63987F9E-E017-4AE9-B6DC-DB49C412E58A}"/>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REFERENCIAL</a:t>
            </a:r>
            <a:endParaRPr lang="en-US"/>
          </a:p>
        </p:txBody>
      </p:sp>
      <p:pic>
        <p:nvPicPr>
          <p:cNvPr id="4" name="Imagen 4" descr="Diagrama&#10;&#10;Descripción generada automáticamente">
            <a:extLst>
              <a:ext uri="{FF2B5EF4-FFF2-40B4-BE49-F238E27FC236}">
                <a16:creationId xmlns:a16="http://schemas.microsoft.com/office/drawing/2014/main" xmlns="" id="{BCA97D82-B200-4A10-82E8-CB6590404EA4}"/>
              </a:ext>
            </a:extLst>
          </p:cNvPr>
          <p:cNvPicPr>
            <a:picLocks noChangeAspect="1"/>
          </p:cNvPicPr>
          <p:nvPr/>
        </p:nvPicPr>
        <p:blipFill rotWithShape="1">
          <a:blip r:embed="rId2"/>
          <a:srcRect l="10387" t="-59" r="-176" b="-219"/>
          <a:stretch/>
        </p:blipFill>
        <p:spPr>
          <a:xfrm>
            <a:off x="146076" y="1809998"/>
            <a:ext cx="4839301" cy="4354742"/>
          </a:xfrm>
          <a:prstGeom prst="rect">
            <a:avLst/>
          </a:prstGeom>
        </p:spPr>
      </p:pic>
      <p:sp>
        <p:nvSpPr>
          <p:cNvPr id="7" name="CuadroTexto 6">
            <a:extLst>
              <a:ext uri="{FF2B5EF4-FFF2-40B4-BE49-F238E27FC236}">
                <a16:creationId xmlns:a16="http://schemas.microsoft.com/office/drawing/2014/main" xmlns="" id="{B4C1A247-A49F-431E-9B18-885F865EA040}"/>
              </a:ext>
            </a:extLst>
          </p:cNvPr>
          <p:cNvSpPr txBox="1"/>
          <p:nvPr/>
        </p:nvSpPr>
        <p:spPr>
          <a:xfrm>
            <a:off x="1047196" y="1123079"/>
            <a:ext cx="2344810"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Estructura interna de las cooperativas</a:t>
            </a:r>
            <a:endParaRPr lang="es-ES"/>
          </a:p>
        </p:txBody>
      </p:sp>
      <p:sp>
        <p:nvSpPr>
          <p:cNvPr id="8" name="CuadroTexto 7">
            <a:extLst>
              <a:ext uri="{FF2B5EF4-FFF2-40B4-BE49-F238E27FC236}">
                <a16:creationId xmlns:a16="http://schemas.microsoft.com/office/drawing/2014/main" xmlns="" id="{1885DA38-4596-419C-90C0-B17C634644BA}"/>
              </a:ext>
            </a:extLst>
          </p:cNvPr>
          <p:cNvSpPr txBox="1"/>
          <p:nvPr/>
        </p:nvSpPr>
        <p:spPr>
          <a:xfrm>
            <a:off x="5628682" y="4177404"/>
            <a:ext cx="2904453"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Encargado del control interno</a:t>
            </a:r>
          </a:p>
        </p:txBody>
      </p:sp>
      <p:sp>
        <p:nvSpPr>
          <p:cNvPr id="9" name="CuadroTexto 8">
            <a:extLst>
              <a:ext uri="{FF2B5EF4-FFF2-40B4-BE49-F238E27FC236}">
                <a16:creationId xmlns:a16="http://schemas.microsoft.com/office/drawing/2014/main" xmlns="" id="{C76B297F-DF92-4A06-9A27-31C06DDC181F}"/>
              </a:ext>
            </a:extLst>
          </p:cNvPr>
          <p:cNvSpPr txBox="1"/>
          <p:nvPr/>
        </p:nvSpPr>
        <p:spPr>
          <a:xfrm>
            <a:off x="5628682" y="3352166"/>
            <a:ext cx="2904453"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Fijación de políticas</a:t>
            </a:r>
          </a:p>
        </p:txBody>
      </p:sp>
      <p:sp>
        <p:nvSpPr>
          <p:cNvPr id="10" name="CuadroTexto 9">
            <a:extLst>
              <a:ext uri="{FF2B5EF4-FFF2-40B4-BE49-F238E27FC236}">
                <a16:creationId xmlns:a16="http://schemas.microsoft.com/office/drawing/2014/main" xmlns="" id="{EC507293-5794-47BA-897D-C616A67ECB32}"/>
              </a:ext>
            </a:extLst>
          </p:cNvPr>
          <p:cNvSpPr txBox="1"/>
          <p:nvPr/>
        </p:nvSpPr>
        <p:spPr>
          <a:xfrm>
            <a:off x="5628682" y="2621785"/>
            <a:ext cx="2904453"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Máximo órgano de gobierno</a:t>
            </a:r>
            <a:endParaRPr lang="es-ES"/>
          </a:p>
        </p:txBody>
      </p:sp>
      <p:cxnSp>
        <p:nvCxnSpPr>
          <p:cNvPr id="11" name="Conector recto de flecha 10">
            <a:extLst>
              <a:ext uri="{FF2B5EF4-FFF2-40B4-BE49-F238E27FC236}">
                <a16:creationId xmlns:a16="http://schemas.microsoft.com/office/drawing/2014/main" xmlns="" id="{61AB08DE-7126-4E4F-B1DF-C405058404C2}"/>
              </a:ext>
            </a:extLst>
          </p:cNvPr>
          <p:cNvCxnSpPr/>
          <p:nvPr/>
        </p:nvCxnSpPr>
        <p:spPr>
          <a:xfrm flipV="1">
            <a:off x="4674444" y="2795370"/>
            <a:ext cx="961827" cy="5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ector recto de flecha 11">
            <a:extLst>
              <a:ext uri="{FF2B5EF4-FFF2-40B4-BE49-F238E27FC236}">
                <a16:creationId xmlns:a16="http://schemas.microsoft.com/office/drawing/2014/main" xmlns="" id="{B61FD488-F45C-4F60-A4E9-FB33A965118D}"/>
              </a:ext>
            </a:extLst>
          </p:cNvPr>
          <p:cNvCxnSpPr>
            <a:cxnSpLocks/>
          </p:cNvCxnSpPr>
          <p:nvPr/>
        </p:nvCxnSpPr>
        <p:spPr>
          <a:xfrm flipV="1">
            <a:off x="4674444" y="3525752"/>
            <a:ext cx="961827" cy="5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xmlns="" id="{92B38D24-4A78-4665-BA91-F7A849AA2673}"/>
              </a:ext>
            </a:extLst>
          </p:cNvPr>
          <p:cNvCxnSpPr>
            <a:cxnSpLocks/>
          </p:cNvCxnSpPr>
          <p:nvPr/>
        </p:nvCxnSpPr>
        <p:spPr>
          <a:xfrm flipV="1">
            <a:off x="4674444" y="4350988"/>
            <a:ext cx="961827" cy="5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Imagen 14" descr="Diagrama&#10;&#10;Descripción generada automáticamente">
            <a:extLst>
              <a:ext uri="{FF2B5EF4-FFF2-40B4-BE49-F238E27FC236}">
                <a16:creationId xmlns:a16="http://schemas.microsoft.com/office/drawing/2014/main" xmlns="" id="{6485DCE7-BEF6-4F39-A018-690C513B07B9}"/>
              </a:ext>
            </a:extLst>
          </p:cNvPr>
          <p:cNvPicPr>
            <a:picLocks noChangeAspect="1"/>
          </p:cNvPicPr>
          <p:nvPr/>
        </p:nvPicPr>
        <p:blipFill rotWithShape="1">
          <a:blip r:embed="rId3"/>
          <a:srcRect l="3806" t="6774" r="7958" b="10000"/>
          <a:stretch/>
        </p:blipFill>
        <p:spPr>
          <a:xfrm>
            <a:off x="6017587" y="700875"/>
            <a:ext cx="1803919" cy="1815069"/>
          </a:xfrm>
          <a:prstGeom prst="rect">
            <a:avLst/>
          </a:prstGeom>
          <a:ln>
            <a:noFill/>
          </a:ln>
          <a:effectLst>
            <a:softEdge rad="112500"/>
          </a:effectLst>
        </p:spPr>
      </p:pic>
      <p:sp>
        <p:nvSpPr>
          <p:cNvPr id="15" name="CuadroTexto 14">
            <a:extLst>
              <a:ext uri="{FF2B5EF4-FFF2-40B4-BE49-F238E27FC236}">
                <a16:creationId xmlns:a16="http://schemas.microsoft.com/office/drawing/2014/main" xmlns="" id="{22D6A43A-8D70-43DC-9D39-1BD0B52685E0}"/>
              </a:ext>
            </a:extLst>
          </p:cNvPr>
          <p:cNvSpPr txBox="1"/>
          <p:nvPr/>
        </p:nvSpPr>
        <p:spPr>
          <a:xfrm>
            <a:off x="5628682" y="4822417"/>
            <a:ext cx="2904453"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Necesarias para el buen funcionamiento</a:t>
            </a:r>
          </a:p>
        </p:txBody>
      </p:sp>
      <p:cxnSp>
        <p:nvCxnSpPr>
          <p:cNvPr id="16" name="Conector recto de flecha 15">
            <a:extLst>
              <a:ext uri="{FF2B5EF4-FFF2-40B4-BE49-F238E27FC236}">
                <a16:creationId xmlns:a16="http://schemas.microsoft.com/office/drawing/2014/main" xmlns="" id="{A2CC38CD-F25A-403D-87A1-84B51A63785A}"/>
              </a:ext>
            </a:extLst>
          </p:cNvPr>
          <p:cNvCxnSpPr>
            <a:cxnSpLocks/>
          </p:cNvCxnSpPr>
          <p:nvPr/>
        </p:nvCxnSpPr>
        <p:spPr>
          <a:xfrm flipV="1">
            <a:off x="4674444" y="5119311"/>
            <a:ext cx="961827" cy="5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434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A23400E2-FC98-4C5D-B946-D86B5991D71F}"/>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REFERENCIAL</a:t>
            </a:r>
            <a:endParaRPr lang="en-US"/>
          </a:p>
        </p:txBody>
      </p:sp>
      <p:sp>
        <p:nvSpPr>
          <p:cNvPr id="7" name="CuadroTexto 6">
            <a:extLst>
              <a:ext uri="{FF2B5EF4-FFF2-40B4-BE49-F238E27FC236}">
                <a16:creationId xmlns:a16="http://schemas.microsoft.com/office/drawing/2014/main" xmlns="" id="{718D3D6E-039E-4E90-B8E3-19D719F21400}"/>
              </a:ext>
            </a:extLst>
          </p:cNvPr>
          <p:cNvSpPr txBox="1"/>
          <p:nvPr/>
        </p:nvSpPr>
        <p:spPr>
          <a:xfrm>
            <a:off x="459097" y="1085137"/>
            <a:ext cx="2344810"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Auditoría Interna</a:t>
            </a:r>
          </a:p>
        </p:txBody>
      </p:sp>
      <p:sp>
        <p:nvSpPr>
          <p:cNvPr id="8" name="CuadroTexto 7">
            <a:extLst>
              <a:ext uri="{FF2B5EF4-FFF2-40B4-BE49-F238E27FC236}">
                <a16:creationId xmlns:a16="http://schemas.microsoft.com/office/drawing/2014/main" xmlns="" id="{B672A347-A177-43CD-9545-F0AEE67B08A9}"/>
              </a:ext>
            </a:extLst>
          </p:cNvPr>
          <p:cNvSpPr txBox="1"/>
          <p:nvPr/>
        </p:nvSpPr>
        <p:spPr>
          <a:xfrm>
            <a:off x="459097" y="2289792"/>
            <a:ext cx="2344810" cy="83099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Si sus activos son mayores a USD 200 000 dólares</a:t>
            </a:r>
          </a:p>
        </p:txBody>
      </p:sp>
      <p:sp>
        <p:nvSpPr>
          <p:cNvPr id="9" name="CuadroTexto 8">
            <a:extLst>
              <a:ext uri="{FF2B5EF4-FFF2-40B4-BE49-F238E27FC236}">
                <a16:creationId xmlns:a16="http://schemas.microsoft.com/office/drawing/2014/main" xmlns="" id="{A13366D8-C151-4342-9985-0C2810C8F839}"/>
              </a:ext>
            </a:extLst>
          </p:cNvPr>
          <p:cNvSpPr txBox="1"/>
          <p:nvPr/>
        </p:nvSpPr>
        <p:spPr>
          <a:xfrm>
            <a:off x="3722101" y="1009252"/>
            <a:ext cx="5218909"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Los auditores previamente calificados serán responsables civiles, administrativa y de manera penal.</a:t>
            </a:r>
          </a:p>
        </p:txBody>
      </p:sp>
      <p:pic>
        <p:nvPicPr>
          <p:cNvPr id="10" name="Imagen 10" descr="Diagrama&#10;&#10;Descripción generada automáticamente">
            <a:extLst>
              <a:ext uri="{FF2B5EF4-FFF2-40B4-BE49-F238E27FC236}">
                <a16:creationId xmlns:a16="http://schemas.microsoft.com/office/drawing/2014/main" xmlns="" id="{C57AC642-A2EA-41BD-8B4A-63FBF01EF647}"/>
              </a:ext>
            </a:extLst>
          </p:cNvPr>
          <p:cNvPicPr>
            <a:picLocks noChangeAspect="1"/>
          </p:cNvPicPr>
          <p:nvPr/>
        </p:nvPicPr>
        <p:blipFill>
          <a:blip r:embed="rId2"/>
          <a:stretch>
            <a:fillRect/>
          </a:stretch>
        </p:blipFill>
        <p:spPr>
          <a:xfrm>
            <a:off x="3096060" y="1929698"/>
            <a:ext cx="5920833" cy="3728987"/>
          </a:xfrm>
          <a:prstGeom prst="rect">
            <a:avLst/>
          </a:prstGeom>
        </p:spPr>
      </p:pic>
      <p:sp>
        <p:nvSpPr>
          <p:cNvPr id="11" name="CuadroTexto 10">
            <a:extLst>
              <a:ext uri="{FF2B5EF4-FFF2-40B4-BE49-F238E27FC236}">
                <a16:creationId xmlns:a16="http://schemas.microsoft.com/office/drawing/2014/main" xmlns="" id="{42938914-A1EA-46F1-86AC-5AB6AD459E71}"/>
              </a:ext>
            </a:extLst>
          </p:cNvPr>
          <p:cNvSpPr txBox="1"/>
          <p:nvPr/>
        </p:nvSpPr>
        <p:spPr>
          <a:xfrm>
            <a:off x="459097" y="3987691"/>
            <a:ext cx="2344810" cy="132343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Permite evaluar procedimientos, sistemas y recursos que utilizan las cooperativas</a:t>
            </a:r>
          </a:p>
        </p:txBody>
      </p:sp>
      <p:cxnSp>
        <p:nvCxnSpPr>
          <p:cNvPr id="12" name="Conector recto de flecha 11">
            <a:extLst>
              <a:ext uri="{FF2B5EF4-FFF2-40B4-BE49-F238E27FC236}">
                <a16:creationId xmlns:a16="http://schemas.microsoft.com/office/drawing/2014/main" xmlns="" id="{CB8649B2-96B0-4825-A955-B4AA7574A3AC}"/>
              </a:ext>
            </a:extLst>
          </p:cNvPr>
          <p:cNvCxnSpPr/>
          <p:nvPr/>
        </p:nvCxnSpPr>
        <p:spPr>
          <a:xfrm flipV="1">
            <a:off x="2815291" y="1287179"/>
            <a:ext cx="914399" cy="5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xmlns="" id="{D81DDA1D-C25A-445A-91F3-C1765DEE44DA}"/>
              </a:ext>
            </a:extLst>
          </p:cNvPr>
          <p:cNvCxnSpPr/>
          <p:nvPr/>
        </p:nvCxnSpPr>
        <p:spPr>
          <a:xfrm>
            <a:off x="1668140" y="1426260"/>
            <a:ext cx="3794" cy="857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a:extLst>
              <a:ext uri="{FF2B5EF4-FFF2-40B4-BE49-F238E27FC236}">
                <a16:creationId xmlns:a16="http://schemas.microsoft.com/office/drawing/2014/main" xmlns="" id="{F144B5CE-2587-4092-8DA6-B7796E9FAAB6}"/>
              </a:ext>
            </a:extLst>
          </p:cNvPr>
          <p:cNvCxnSpPr>
            <a:cxnSpLocks/>
          </p:cNvCxnSpPr>
          <p:nvPr/>
        </p:nvCxnSpPr>
        <p:spPr>
          <a:xfrm>
            <a:off x="1668140" y="3124160"/>
            <a:ext cx="3794" cy="857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2722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DDD017-A5C8-4227-80A1-4BE70268F700}"/>
              </a:ext>
            </a:extLst>
          </p:cNvPr>
          <p:cNvSpPr>
            <a:spLocks noGrp="1"/>
          </p:cNvSpPr>
          <p:nvPr>
            <p:ph type="title"/>
          </p:nvPr>
        </p:nvSpPr>
        <p:spPr/>
        <p:txBody>
          <a:bodyPr/>
          <a:lstStyle/>
          <a:p>
            <a:pPr algn="r"/>
            <a:r>
              <a:rPr lang="es-EC">
                <a:solidFill>
                  <a:srgbClr val="FF0000"/>
                </a:solidFill>
              </a:rPr>
              <a:t>TEMARIO</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p:txBody>
          <a:bodyPr vert="horz" lIns="91440" tIns="45720" rIns="91440" bIns="45720" rtlCol="0" anchor="t">
            <a:normAutofit lnSpcReduction="10000"/>
          </a:bodyPr>
          <a:lstStyle/>
          <a:p>
            <a:pPr marL="514350" indent="-514350">
              <a:buFont typeface="+mj-lt"/>
              <a:buAutoNum type="arabicPeriod"/>
            </a:pPr>
            <a:r>
              <a:rPr lang="es-EC" b="1" dirty="0">
                <a:latin typeface="+mn-lt"/>
                <a:cs typeface="Arial"/>
                <a:hlinkClick r:id="rId2" action="ppaction://hlinksldjump"/>
              </a:rPr>
              <a:t>PROBLEMA DE INVESTIGACIÓN</a:t>
            </a:r>
            <a:endParaRPr lang="es-EC" b="1" dirty="0">
              <a:latin typeface="+mn-lt"/>
            </a:endParaRPr>
          </a:p>
          <a:p>
            <a:pPr marL="514350" indent="-514350">
              <a:buFont typeface="+mj-lt"/>
              <a:buAutoNum type="arabicPeriod"/>
            </a:pPr>
            <a:r>
              <a:rPr lang="es-EC" b="1" dirty="0">
                <a:latin typeface="+mn-lt"/>
                <a:cs typeface="Arial"/>
                <a:hlinkClick r:id="rId3" action="ppaction://hlinksldjump"/>
              </a:rPr>
              <a:t>OBJETIVOS</a:t>
            </a:r>
            <a:endParaRPr lang="es-EC" b="1" dirty="0">
              <a:latin typeface="+mn-lt"/>
            </a:endParaRPr>
          </a:p>
          <a:p>
            <a:pPr marL="514350" indent="-514350">
              <a:buFont typeface="+mj-lt"/>
              <a:buAutoNum type="arabicPeriod"/>
            </a:pPr>
            <a:r>
              <a:rPr lang="es-EC" b="1" dirty="0">
                <a:latin typeface="+mn-lt"/>
                <a:cs typeface="Arial"/>
                <a:hlinkClick r:id="rId4" action="ppaction://hlinksldjump"/>
              </a:rPr>
              <a:t>HIPOTESIS</a:t>
            </a:r>
            <a:endParaRPr lang="es-EC" b="1" dirty="0">
              <a:latin typeface="+mn-lt"/>
            </a:endParaRPr>
          </a:p>
          <a:p>
            <a:pPr marL="514350" indent="-514350">
              <a:buFont typeface="+mj-lt"/>
              <a:buAutoNum type="arabicPeriod"/>
            </a:pPr>
            <a:r>
              <a:rPr lang="es-EC" b="1" dirty="0">
                <a:latin typeface="+mn-lt"/>
                <a:cs typeface="Arial"/>
                <a:hlinkClick r:id="rId5" action="ppaction://hlinksldjump"/>
              </a:rPr>
              <a:t>MARCO TEÓRICO</a:t>
            </a:r>
            <a:endParaRPr lang="es-EC" b="1" dirty="0">
              <a:latin typeface="+mn-lt"/>
            </a:endParaRPr>
          </a:p>
          <a:p>
            <a:pPr marL="514350" indent="-514350">
              <a:buFont typeface="+mj-lt"/>
              <a:buAutoNum type="arabicPeriod"/>
            </a:pPr>
            <a:r>
              <a:rPr lang="es-EC" b="1" dirty="0">
                <a:latin typeface="+mn-lt"/>
                <a:cs typeface="Arial"/>
                <a:hlinkClick r:id="rId6" action="ppaction://hlinksldjump"/>
              </a:rPr>
              <a:t>MARCO REFERENCIAL</a:t>
            </a:r>
            <a:endParaRPr lang="es-EC" b="1" dirty="0">
              <a:latin typeface="+mn-lt"/>
            </a:endParaRPr>
          </a:p>
          <a:p>
            <a:pPr marL="514350" indent="-514350">
              <a:buAutoNum type="arabicPeriod"/>
            </a:pPr>
            <a:r>
              <a:rPr lang="es-EC" b="1" dirty="0">
                <a:latin typeface="+mn-lt"/>
                <a:cs typeface="Arial"/>
                <a:hlinkClick r:id="rId7" action="ppaction://hlinksldjump"/>
              </a:rPr>
              <a:t>DESCRIPCIÓN SITUACIONAL</a:t>
            </a:r>
            <a:endParaRPr lang="es-EC" b="1" dirty="0">
              <a:latin typeface="+mn-lt"/>
              <a:cs typeface="Arial"/>
            </a:endParaRPr>
          </a:p>
          <a:p>
            <a:pPr marL="514350" indent="-514350">
              <a:buAutoNum type="arabicPeriod"/>
            </a:pPr>
            <a:r>
              <a:rPr lang="es-EC" b="1" dirty="0">
                <a:latin typeface="+mn-lt"/>
                <a:cs typeface="Arial"/>
                <a:hlinkClick r:id="rId8" action="ppaction://hlinksldjump"/>
              </a:rPr>
              <a:t>METODOLOGÍA</a:t>
            </a:r>
            <a:endParaRPr lang="es-EC" b="1" dirty="0">
              <a:latin typeface="+mn-lt"/>
            </a:endParaRPr>
          </a:p>
          <a:p>
            <a:pPr marL="514350" indent="-514350">
              <a:buFont typeface="+mj-lt"/>
              <a:buAutoNum type="arabicPeriod"/>
            </a:pPr>
            <a:r>
              <a:rPr lang="es-EC" b="1" dirty="0">
                <a:latin typeface="+mn-lt"/>
                <a:cs typeface="Arial"/>
                <a:hlinkClick r:id="rId9" action="ppaction://hlinksldjump"/>
              </a:rPr>
              <a:t>RESULTADOS</a:t>
            </a:r>
            <a:endParaRPr lang="es-EC" b="1" dirty="0">
              <a:latin typeface="+mn-lt"/>
            </a:endParaRPr>
          </a:p>
          <a:p>
            <a:pPr marL="514350" indent="-514350">
              <a:buAutoNum type="arabicPeriod"/>
            </a:pPr>
            <a:r>
              <a:rPr lang="es-EC" b="1" dirty="0">
                <a:latin typeface="+mn-lt"/>
                <a:cs typeface="Arial"/>
                <a:hlinkClick r:id="rId10" action="ppaction://hlinksldjump"/>
              </a:rPr>
              <a:t>PROPUESTA</a:t>
            </a:r>
            <a:endParaRPr lang="es-EC" b="1" dirty="0">
              <a:latin typeface="+mn-lt"/>
              <a:cs typeface="Arial"/>
            </a:endParaRPr>
          </a:p>
          <a:p>
            <a:pPr marL="514350" indent="-514350">
              <a:buFont typeface="+mj-lt"/>
              <a:buAutoNum type="arabicPeriod"/>
            </a:pPr>
            <a:r>
              <a:rPr lang="es-EC" b="1" dirty="0">
                <a:latin typeface="+mn-lt"/>
                <a:hlinkClick r:id="rId11" action="ppaction://hlinksldjump"/>
              </a:rPr>
              <a:t>CONCLUSIONES</a:t>
            </a:r>
            <a:endParaRPr lang="es-EC" b="1" dirty="0">
              <a:latin typeface="+mn-lt"/>
            </a:endParaRPr>
          </a:p>
          <a:p>
            <a:pPr marL="514350" indent="-514350">
              <a:buFont typeface="+mj-lt"/>
              <a:buAutoNum type="arabicPeriod"/>
            </a:pPr>
            <a:r>
              <a:rPr lang="es-EC" b="1" dirty="0">
                <a:latin typeface="+mn-lt"/>
                <a:hlinkClick r:id="rId11" action="ppaction://hlinksldjump"/>
              </a:rPr>
              <a:t>RECOMENDACIONES</a:t>
            </a:r>
            <a:endParaRPr lang="es-EC" b="1" dirty="0">
              <a:latin typeface="+mn-lt"/>
            </a:endParaRPr>
          </a:p>
          <a:p>
            <a:pPr marL="514350" indent="-514350">
              <a:buFont typeface="+mj-lt"/>
              <a:buAutoNum type="arabicPeriod"/>
            </a:pPr>
            <a:endParaRPr lang="es-EC" b="1" dirty="0"/>
          </a:p>
        </p:txBody>
      </p:sp>
    </p:spTree>
    <p:extLst>
      <p:ext uri="{BB962C8B-B14F-4D97-AF65-F5344CB8AC3E}">
        <p14:creationId xmlns:p14="http://schemas.microsoft.com/office/powerpoint/2010/main" val="365602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980974" y="0"/>
            <a:ext cx="6102880" cy="584200"/>
          </a:xfrm>
        </p:spPr>
        <p:txBody>
          <a:bodyPr/>
          <a:lstStyle/>
          <a:p>
            <a:pPr algn="r"/>
            <a:r>
              <a:rPr lang="es-EC">
                <a:solidFill>
                  <a:srgbClr val="FF0000"/>
                </a:solidFill>
                <a:latin typeface="Arial"/>
                <a:cs typeface="Arial"/>
              </a:rPr>
              <a:t>DESCRIPCIÓN SITUACIONAL</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sp>
        <p:nvSpPr>
          <p:cNvPr id="5" name="TextBox 4">
            <a:extLst>
              <a:ext uri="{FF2B5EF4-FFF2-40B4-BE49-F238E27FC236}">
                <a16:creationId xmlns:a16="http://schemas.microsoft.com/office/drawing/2014/main" xmlns="" id="{C394EE44-DE62-4C65-9210-EB57442B9A62}"/>
              </a:ext>
            </a:extLst>
          </p:cNvPr>
          <p:cNvSpPr txBox="1"/>
          <p:nvPr/>
        </p:nvSpPr>
        <p:spPr>
          <a:xfrm>
            <a:off x="540588" y="799381"/>
            <a:ext cx="4525991" cy="646331"/>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cs typeface="Calibri"/>
              </a:rPr>
              <a:t>Evolución</a:t>
            </a:r>
            <a:r>
              <a:rPr lang="en-US" b="1">
                <a:cs typeface="Calibri"/>
              </a:rPr>
              <a:t> de las Cooperativas de Ahorro y </a:t>
            </a:r>
            <a:r>
              <a:rPr lang="en-US" b="1" err="1">
                <a:cs typeface="Calibri"/>
              </a:rPr>
              <a:t>Crédito</a:t>
            </a:r>
            <a:r>
              <a:rPr lang="en-US" b="1">
                <a:cs typeface="Calibri"/>
              </a:rPr>
              <a:t> del </a:t>
            </a:r>
            <a:r>
              <a:rPr lang="en-US" b="1" err="1">
                <a:cs typeface="Calibri"/>
              </a:rPr>
              <a:t>segmento</a:t>
            </a:r>
            <a:r>
              <a:rPr lang="en-US" b="1">
                <a:cs typeface="Calibri"/>
              </a:rPr>
              <a:t> 3 </a:t>
            </a:r>
            <a:r>
              <a:rPr lang="en-US" b="1" err="1">
                <a:cs typeface="Calibri"/>
              </a:rPr>
              <a:t>periodo</a:t>
            </a:r>
            <a:r>
              <a:rPr lang="en-US" b="1">
                <a:cs typeface="Calibri"/>
              </a:rPr>
              <a:t> 2016-2020</a:t>
            </a:r>
          </a:p>
        </p:txBody>
      </p:sp>
      <p:pic>
        <p:nvPicPr>
          <p:cNvPr id="9" name="Picture 9">
            <a:extLst>
              <a:ext uri="{FF2B5EF4-FFF2-40B4-BE49-F238E27FC236}">
                <a16:creationId xmlns:a16="http://schemas.microsoft.com/office/drawing/2014/main" xmlns="" id="{E12FB989-DB1E-421B-B11F-92522B48C133}"/>
              </a:ext>
            </a:extLst>
          </p:cNvPr>
          <p:cNvPicPr>
            <a:picLocks noChangeAspect="1"/>
          </p:cNvPicPr>
          <p:nvPr/>
        </p:nvPicPr>
        <p:blipFill>
          <a:blip r:embed="rId2"/>
          <a:stretch>
            <a:fillRect/>
          </a:stretch>
        </p:blipFill>
        <p:spPr>
          <a:xfrm>
            <a:off x="3128512" y="2074962"/>
            <a:ext cx="3016370" cy="3369435"/>
          </a:xfrm>
          <a:prstGeom prst="rect">
            <a:avLst/>
          </a:prstGeom>
        </p:spPr>
      </p:pic>
      <p:sp>
        <p:nvSpPr>
          <p:cNvPr id="12" name="TextBox 11">
            <a:extLst>
              <a:ext uri="{FF2B5EF4-FFF2-40B4-BE49-F238E27FC236}">
                <a16:creationId xmlns:a16="http://schemas.microsoft.com/office/drawing/2014/main" xmlns="" id="{A87736E9-89B1-4064-85C9-0AF58BB5954C}"/>
              </a:ext>
            </a:extLst>
          </p:cNvPr>
          <p:cNvSpPr txBox="1"/>
          <p:nvPr/>
        </p:nvSpPr>
        <p:spPr>
          <a:xfrm>
            <a:off x="439947" y="1963947"/>
            <a:ext cx="2700068" cy="120032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Del </a:t>
            </a:r>
            <a:r>
              <a:rPr lang="en-US" err="1">
                <a:cs typeface="Calibri"/>
              </a:rPr>
              <a:t>año</a:t>
            </a:r>
            <a:r>
              <a:rPr lang="en-US">
                <a:cs typeface="Calibri"/>
              </a:rPr>
              <a:t> 2016 al 2017 </a:t>
            </a:r>
            <a:r>
              <a:rPr lang="en-US" err="1">
                <a:cs typeface="Calibri"/>
              </a:rPr>
              <a:t>presenta</a:t>
            </a:r>
            <a:r>
              <a:rPr lang="en-US">
                <a:cs typeface="Calibri"/>
              </a:rPr>
              <a:t> un </a:t>
            </a:r>
            <a:r>
              <a:rPr lang="en-US" err="1">
                <a:cs typeface="Calibri"/>
              </a:rPr>
              <a:t>aumento</a:t>
            </a:r>
            <a:r>
              <a:rPr lang="en-US">
                <a:cs typeface="Calibri"/>
              </a:rPr>
              <a:t> del 15% </a:t>
            </a:r>
            <a:r>
              <a:rPr lang="en-US" err="1">
                <a:cs typeface="Calibri"/>
              </a:rPr>
              <a:t>por</a:t>
            </a:r>
            <a:r>
              <a:rPr lang="en-US">
                <a:cs typeface="Calibri"/>
              </a:rPr>
              <a:t> </a:t>
            </a:r>
            <a:r>
              <a:rPr lang="en-US" err="1">
                <a:cs typeface="Calibri"/>
              </a:rPr>
              <a:t>altas</a:t>
            </a:r>
            <a:r>
              <a:rPr lang="en-US">
                <a:cs typeface="Calibri"/>
              </a:rPr>
              <a:t> </a:t>
            </a:r>
            <a:r>
              <a:rPr lang="en-US" err="1">
                <a:cs typeface="Calibri"/>
              </a:rPr>
              <a:t>prestaciones</a:t>
            </a:r>
            <a:r>
              <a:rPr lang="en-US">
                <a:cs typeface="Calibri"/>
              </a:rPr>
              <a:t> de </a:t>
            </a:r>
            <a:r>
              <a:rPr lang="en-US" err="1">
                <a:cs typeface="Calibri"/>
              </a:rPr>
              <a:t>servicios</a:t>
            </a:r>
            <a:r>
              <a:rPr lang="en-US">
                <a:cs typeface="Calibri"/>
              </a:rPr>
              <a:t> </a:t>
            </a:r>
            <a:r>
              <a:rPr lang="en-US" err="1">
                <a:cs typeface="Calibri"/>
              </a:rPr>
              <a:t>financieros</a:t>
            </a:r>
          </a:p>
        </p:txBody>
      </p:sp>
      <p:sp>
        <p:nvSpPr>
          <p:cNvPr id="14" name="TextBox 13">
            <a:extLst>
              <a:ext uri="{FF2B5EF4-FFF2-40B4-BE49-F238E27FC236}">
                <a16:creationId xmlns:a16="http://schemas.microsoft.com/office/drawing/2014/main" xmlns="" id="{998E4642-FC8C-4572-82F8-5AE8672A6A63}"/>
              </a:ext>
            </a:extLst>
          </p:cNvPr>
          <p:cNvSpPr txBox="1"/>
          <p:nvPr/>
        </p:nvSpPr>
        <p:spPr>
          <a:xfrm>
            <a:off x="296173" y="4264324"/>
            <a:ext cx="2700068" cy="1200329"/>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Del </a:t>
            </a:r>
            <a:r>
              <a:rPr lang="en-US" err="1">
                <a:cs typeface="Calibri"/>
              </a:rPr>
              <a:t>año</a:t>
            </a:r>
            <a:r>
              <a:rPr lang="en-US">
                <a:cs typeface="Calibri"/>
              </a:rPr>
              <a:t> 2019 al 2020 </a:t>
            </a:r>
            <a:r>
              <a:rPr lang="en-US" err="1">
                <a:cs typeface="Calibri"/>
              </a:rPr>
              <a:t>disminución</a:t>
            </a:r>
            <a:r>
              <a:rPr lang="en-US">
                <a:cs typeface="Calibri"/>
              </a:rPr>
              <a:t> </a:t>
            </a:r>
            <a:r>
              <a:rPr lang="en-US" err="1">
                <a:cs typeface="Calibri"/>
              </a:rPr>
              <a:t>por</a:t>
            </a:r>
            <a:r>
              <a:rPr lang="en-US">
                <a:cs typeface="Calibri"/>
              </a:rPr>
              <a:t> 18% a causa de crisis sanitaria y </a:t>
            </a:r>
            <a:r>
              <a:rPr lang="en-US" err="1">
                <a:cs typeface="Calibri"/>
              </a:rPr>
              <a:t>acciones</a:t>
            </a:r>
          </a:p>
        </p:txBody>
      </p:sp>
      <p:sp>
        <p:nvSpPr>
          <p:cNvPr id="15" name="TextBox 14">
            <a:extLst>
              <a:ext uri="{FF2B5EF4-FFF2-40B4-BE49-F238E27FC236}">
                <a16:creationId xmlns:a16="http://schemas.microsoft.com/office/drawing/2014/main" xmlns="" id="{528F30A4-823C-4EC8-BFDD-579B6C85408E}"/>
              </a:ext>
            </a:extLst>
          </p:cNvPr>
          <p:cNvSpPr txBox="1"/>
          <p:nvPr/>
        </p:nvSpPr>
        <p:spPr>
          <a:xfrm>
            <a:off x="6205266" y="813758"/>
            <a:ext cx="2700068" cy="147732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
                <a:ea typeface="+mn-lt"/>
                <a:cs typeface="+mn-lt"/>
              </a:rPr>
              <a:t>Participación del 32% en Pichincha seguida de un 9% en la provincia de Cotopaxi y un 8% en la provincia de Azuay</a:t>
            </a:r>
            <a:endParaRPr lang="en-US"/>
          </a:p>
        </p:txBody>
      </p:sp>
      <p:sp>
        <p:nvSpPr>
          <p:cNvPr id="16" name="TextBox 15">
            <a:extLst>
              <a:ext uri="{FF2B5EF4-FFF2-40B4-BE49-F238E27FC236}">
                <a16:creationId xmlns:a16="http://schemas.microsoft.com/office/drawing/2014/main" xmlns="" id="{66A64A4F-E93A-43E6-9F4E-5918645B156F}"/>
              </a:ext>
            </a:extLst>
          </p:cNvPr>
          <p:cNvSpPr txBox="1"/>
          <p:nvPr/>
        </p:nvSpPr>
        <p:spPr>
          <a:xfrm>
            <a:off x="6205266" y="2740323"/>
            <a:ext cx="2700068" cy="2862322"/>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
                <a:ea typeface="+mn-lt"/>
                <a:cs typeface="+mn-lt"/>
              </a:rPr>
              <a:t>Ganancias 2016 por USD 2 841 366,52 dólares teniendo una variación positiva de 24% en 2018. En el año 2019  una disminución por el 78% debido a las acciones tomadas en el refinanciamiento de cartera</a:t>
            </a:r>
            <a:endParaRPr lang="en-US"/>
          </a:p>
        </p:txBody>
      </p:sp>
    </p:spTree>
    <p:extLst>
      <p:ext uri="{BB962C8B-B14F-4D97-AF65-F5344CB8AC3E}">
        <p14:creationId xmlns:p14="http://schemas.microsoft.com/office/powerpoint/2010/main" val="208704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980974" y="0"/>
            <a:ext cx="6102880" cy="584200"/>
          </a:xfrm>
        </p:spPr>
        <p:txBody>
          <a:bodyPr/>
          <a:lstStyle/>
          <a:p>
            <a:pPr algn="r"/>
            <a:r>
              <a:rPr lang="es-EC">
                <a:solidFill>
                  <a:srgbClr val="FF0000"/>
                </a:solidFill>
                <a:latin typeface="Arial"/>
                <a:cs typeface="Arial"/>
              </a:rPr>
              <a:t>DESCRIPCIÓN SITUACIONAL</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pic>
        <p:nvPicPr>
          <p:cNvPr id="9" name="Picture 9">
            <a:extLst>
              <a:ext uri="{FF2B5EF4-FFF2-40B4-BE49-F238E27FC236}">
                <a16:creationId xmlns:a16="http://schemas.microsoft.com/office/drawing/2014/main" xmlns="" id="{E12FB989-DB1E-421B-B11F-92522B48C133}"/>
              </a:ext>
            </a:extLst>
          </p:cNvPr>
          <p:cNvPicPr>
            <a:picLocks noChangeAspect="1"/>
          </p:cNvPicPr>
          <p:nvPr/>
        </p:nvPicPr>
        <p:blipFill>
          <a:blip r:embed="rId2"/>
          <a:stretch>
            <a:fillRect/>
          </a:stretch>
        </p:blipFill>
        <p:spPr>
          <a:xfrm>
            <a:off x="3286663" y="1916811"/>
            <a:ext cx="3016370" cy="3369435"/>
          </a:xfrm>
          <a:prstGeom prst="rect">
            <a:avLst/>
          </a:prstGeom>
        </p:spPr>
      </p:pic>
      <p:sp>
        <p:nvSpPr>
          <p:cNvPr id="12" name="TextBox 11">
            <a:extLst>
              <a:ext uri="{FF2B5EF4-FFF2-40B4-BE49-F238E27FC236}">
                <a16:creationId xmlns:a16="http://schemas.microsoft.com/office/drawing/2014/main" xmlns="" id="{A87736E9-89B1-4064-85C9-0AF58BB5954C}"/>
              </a:ext>
            </a:extLst>
          </p:cNvPr>
          <p:cNvSpPr txBox="1"/>
          <p:nvPr/>
        </p:nvSpPr>
        <p:spPr>
          <a:xfrm>
            <a:off x="353683" y="1316966"/>
            <a:ext cx="2700068" cy="1754326"/>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E</a:t>
            </a:r>
            <a:r>
              <a:rPr lang="es">
                <a:ea typeface="+mn-lt"/>
                <a:cs typeface="+mn-lt"/>
              </a:rPr>
              <a:t>l número de depositantes ha aumentado un 20% en el año 2018 manteniendo sus cifras hasta el año 2020, que disminuyeron en un 11% </a:t>
            </a:r>
            <a:endParaRPr lang="en-US">
              <a:cs typeface="Calibri"/>
            </a:endParaRPr>
          </a:p>
        </p:txBody>
      </p:sp>
      <p:sp>
        <p:nvSpPr>
          <p:cNvPr id="14" name="TextBox 13">
            <a:extLst>
              <a:ext uri="{FF2B5EF4-FFF2-40B4-BE49-F238E27FC236}">
                <a16:creationId xmlns:a16="http://schemas.microsoft.com/office/drawing/2014/main" xmlns="" id="{998E4642-FC8C-4572-82F8-5AE8672A6A63}"/>
              </a:ext>
            </a:extLst>
          </p:cNvPr>
          <p:cNvSpPr txBox="1"/>
          <p:nvPr/>
        </p:nvSpPr>
        <p:spPr>
          <a:xfrm>
            <a:off x="6291532" y="3430438"/>
            <a:ext cx="2700068" cy="230832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
                <a:ea typeface="+mn-lt"/>
                <a:cs typeface="+mn-lt"/>
              </a:rPr>
              <a:t>El número de cuentas registradas anualmente tubo su cúspide en 2019 con 1 288 462 cuentas teniendo una disminución de 121 344 en el año 2020 siendo una variación del 10%</a:t>
            </a:r>
            <a:endParaRPr lang="en-US"/>
          </a:p>
        </p:txBody>
      </p:sp>
    </p:spTree>
    <p:extLst>
      <p:ext uri="{BB962C8B-B14F-4D97-AF65-F5344CB8AC3E}">
        <p14:creationId xmlns:p14="http://schemas.microsoft.com/office/powerpoint/2010/main" val="131952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2" name="Picture 3202">
            <a:extLst>
              <a:ext uri="{FF2B5EF4-FFF2-40B4-BE49-F238E27FC236}">
                <a16:creationId xmlns:a16="http://schemas.microsoft.com/office/drawing/2014/main" xmlns="" id="{0A77527A-1713-496F-A9FB-0FAD1A26671E}"/>
              </a:ext>
            </a:extLst>
          </p:cNvPr>
          <p:cNvPicPr>
            <a:picLocks noChangeAspect="1"/>
          </p:cNvPicPr>
          <p:nvPr/>
        </p:nvPicPr>
        <p:blipFill>
          <a:blip r:embed="rId2"/>
          <a:stretch>
            <a:fillRect/>
          </a:stretch>
        </p:blipFill>
        <p:spPr>
          <a:xfrm>
            <a:off x="4781910" y="590089"/>
            <a:ext cx="4324708" cy="5462162"/>
          </a:xfrm>
          <a:prstGeom prst="rect">
            <a:avLst/>
          </a:prstGeom>
        </p:spPr>
      </p:pic>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980974" y="0"/>
            <a:ext cx="6102880" cy="584200"/>
          </a:xfrm>
        </p:spPr>
        <p:txBody>
          <a:bodyPr/>
          <a:lstStyle/>
          <a:p>
            <a:pPr algn="r"/>
            <a:r>
              <a:rPr lang="es-EC">
                <a:solidFill>
                  <a:srgbClr val="FF0000"/>
                </a:solidFill>
                <a:latin typeface="Arial"/>
                <a:cs typeface="Arial"/>
              </a:rPr>
              <a:t>DESCRIPCIÓN SITUACIONAL</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sp>
        <p:nvSpPr>
          <p:cNvPr id="5" name="TextBox 4">
            <a:extLst>
              <a:ext uri="{FF2B5EF4-FFF2-40B4-BE49-F238E27FC236}">
                <a16:creationId xmlns:a16="http://schemas.microsoft.com/office/drawing/2014/main" xmlns="" id="{58F425BB-23B9-44EA-93A5-A19D4F6B8903}"/>
              </a:ext>
            </a:extLst>
          </p:cNvPr>
          <p:cNvSpPr txBox="1"/>
          <p:nvPr/>
        </p:nvSpPr>
        <p:spPr>
          <a:xfrm>
            <a:off x="425569" y="641230"/>
            <a:ext cx="4525991" cy="646331"/>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cs typeface="Calibri"/>
              </a:rPr>
              <a:t>Índice</a:t>
            </a:r>
            <a:r>
              <a:rPr lang="en-US" b="1">
                <a:cs typeface="Calibri"/>
              </a:rPr>
              <a:t> de </a:t>
            </a:r>
            <a:r>
              <a:rPr lang="en-US" b="1" err="1">
                <a:cs typeface="Calibri"/>
              </a:rPr>
              <a:t>fraude</a:t>
            </a:r>
            <a:r>
              <a:rPr lang="en-US" b="1">
                <a:cs typeface="Calibri"/>
              </a:rPr>
              <a:t> y </a:t>
            </a:r>
            <a:r>
              <a:rPr lang="en-US" b="1" err="1">
                <a:cs typeface="Calibri"/>
              </a:rPr>
              <a:t>abuso</a:t>
            </a:r>
            <a:r>
              <a:rPr lang="en-US" b="1">
                <a:cs typeface="Calibri"/>
              </a:rPr>
              <a:t> </a:t>
            </a:r>
            <a:r>
              <a:rPr lang="en-US" b="1" err="1">
                <a:cs typeface="Calibri"/>
              </a:rPr>
              <a:t>periodo</a:t>
            </a:r>
            <a:r>
              <a:rPr lang="en-US" b="1">
                <a:cs typeface="Calibri"/>
              </a:rPr>
              <a:t> 2016-2020 (ACFE)</a:t>
            </a:r>
          </a:p>
        </p:txBody>
      </p:sp>
      <p:graphicFrame>
        <p:nvGraphicFramePr>
          <p:cNvPr id="6" name="Diagram 6">
            <a:extLst>
              <a:ext uri="{FF2B5EF4-FFF2-40B4-BE49-F238E27FC236}">
                <a16:creationId xmlns:a16="http://schemas.microsoft.com/office/drawing/2014/main" xmlns="" id="{AEA03364-42F2-46A4-801C-22DF4E885F32}"/>
              </a:ext>
            </a:extLst>
          </p:cNvPr>
          <p:cNvGraphicFramePr/>
          <p:nvPr>
            <p:extLst>
              <p:ext uri="{D42A27DB-BD31-4B8C-83A1-F6EECF244321}">
                <p14:modId xmlns:p14="http://schemas.microsoft.com/office/powerpoint/2010/main" val="2758892868"/>
              </p:ext>
            </p:extLst>
          </p:nvPr>
        </p:nvGraphicFramePr>
        <p:xfrm>
          <a:off x="-244415" y="1542690"/>
          <a:ext cx="5851584" cy="460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881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0">
            <a:extLst>
              <a:ext uri="{FF2B5EF4-FFF2-40B4-BE49-F238E27FC236}">
                <a16:creationId xmlns:a16="http://schemas.microsoft.com/office/drawing/2014/main" xmlns="" id="{EFE8224F-F16B-46AA-9ADC-564F95429447}"/>
              </a:ext>
            </a:extLst>
          </p:cNvPr>
          <p:cNvPicPr>
            <a:picLocks noChangeAspect="1"/>
          </p:cNvPicPr>
          <p:nvPr/>
        </p:nvPicPr>
        <p:blipFill>
          <a:blip r:embed="rId2"/>
          <a:stretch>
            <a:fillRect/>
          </a:stretch>
        </p:blipFill>
        <p:spPr>
          <a:xfrm>
            <a:off x="1618891" y="2686769"/>
            <a:ext cx="2743200" cy="1714500"/>
          </a:xfrm>
          <a:prstGeom prst="rect">
            <a:avLst/>
          </a:prstGeom>
        </p:spPr>
      </p:pic>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METODOLOGÍA</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graphicFrame>
        <p:nvGraphicFramePr>
          <p:cNvPr id="5" name="Diagram 5">
            <a:extLst>
              <a:ext uri="{FF2B5EF4-FFF2-40B4-BE49-F238E27FC236}">
                <a16:creationId xmlns:a16="http://schemas.microsoft.com/office/drawing/2014/main" xmlns="" id="{E8332ECA-D77E-4920-A66B-B997742FAC42}"/>
              </a:ext>
            </a:extLst>
          </p:cNvPr>
          <p:cNvGraphicFramePr/>
          <p:nvPr>
            <p:extLst>
              <p:ext uri="{D42A27DB-BD31-4B8C-83A1-F6EECF244321}">
                <p14:modId xmlns:p14="http://schemas.microsoft.com/office/powerpoint/2010/main" val="818526198"/>
              </p:ext>
            </p:extLst>
          </p:nvPr>
        </p:nvGraphicFramePr>
        <p:xfrm>
          <a:off x="244417" y="895711"/>
          <a:ext cx="5477772" cy="4836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1" name="TextBox 790">
            <a:extLst>
              <a:ext uri="{FF2B5EF4-FFF2-40B4-BE49-F238E27FC236}">
                <a16:creationId xmlns:a16="http://schemas.microsoft.com/office/drawing/2014/main" xmlns="" id="{0BFABFBC-5CC0-42A8-9FE4-7B337D9C2AF8}"/>
              </a:ext>
            </a:extLst>
          </p:cNvPr>
          <p:cNvSpPr txBox="1"/>
          <p:nvPr/>
        </p:nvSpPr>
        <p:spPr>
          <a:xfrm>
            <a:off x="6247501" y="740973"/>
            <a:ext cx="2326257" cy="2862322"/>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Fuentes </a:t>
            </a:r>
            <a:r>
              <a:rPr lang="en-US" b="1" err="1">
                <a:cs typeface="Calibri"/>
              </a:rPr>
              <a:t>primarias</a:t>
            </a:r>
            <a:r>
              <a:rPr lang="en-US" b="1">
                <a:cs typeface="Calibri"/>
              </a:rPr>
              <a:t>: </a:t>
            </a:r>
            <a:endParaRPr lang="en-US"/>
          </a:p>
          <a:p>
            <a:pPr marL="285750" indent="-285750">
              <a:buFont typeface="Arial"/>
              <a:buChar char="•"/>
            </a:pPr>
            <a:r>
              <a:rPr lang="en-US">
                <a:cs typeface="Calibri"/>
              </a:rPr>
              <a:t>Los </a:t>
            </a:r>
            <a:r>
              <a:rPr lang="en-US" err="1">
                <a:cs typeface="Calibri"/>
              </a:rPr>
              <a:t>documentos</a:t>
            </a:r>
            <a:r>
              <a:rPr lang="en-US">
                <a:cs typeface="Calibri"/>
              </a:rPr>
              <a:t> </a:t>
            </a:r>
            <a:r>
              <a:rPr lang="en-US" err="1">
                <a:cs typeface="Calibri"/>
              </a:rPr>
              <a:t>oficiales</a:t>
            </a:r>
            <a:r>
              <a:rPr lang="en-US">
                <a:cs typeface="Calibri"/>
              </a:rPr>
              <a:t> de la SEPS, Ecuador </a:t>
            </a:r>
            <a:r>
              <a:rPr lang="en-US" err="1">
                <a:cs typeface="Calibri"/>
              </a:rPr>
              <a:t>en</a:t>
            </a:r>
            <a:r>
              <a:rPr lang="en-US">
                <a:cs typeface="Calibri"/>
              </a:rPr>
              <a:t> </a:t>
            </a:r>
            <a:r>
              <a:rPr lang="en-US" err="1">
                <a:cs typeface="Calibri"/>
              </a:rPr>
              <a:t>cifras</a:t>
            </a:r>
            <a:r>
              <a:rPr lang="en-US">
                <a:cs typeface="Calibri"/>
              </a:rPr>
              <a:t>, </a:t>
            </a:r>
            <a:r>
              <a:rPr lang="en-US" err="1">
                <a:cs typeface="Calibri"/>
              </a:rPr>
              <a:t>normas</a:t>
            </a:r>
            <a:r>
              <a:rPr lang="en-US">
                <a:cs typeface="Calibri"/>
              </a:rPr>
              <a:t> y </a:t>
            </a:r>
            <a:r>
              <a:rPr lang="en-US" err="1">
                <a:cs typeface="Calibri"/>
              </a:rPr>
              <a:t>leyes</a:t>
            </a:r>
            <a:r>
              <a:rPr lang="en-US">
                <a:cs typeface="Calibri"/>
              </a:rPr>
              <a:t> </a:t>
            </a:r>
            <a:r>
              <a:rPr lang="en-US" err="1">
                <a:cs typeface="Calibri"/>
              </a:rPr>
              <a:t>ecuatorianas</a:t>
            </a:r>
            <a:r>
              <a:rPr lang="en-US">
                <a:cs typeface="Calibri"/>
              </a:rPr>
              <a:t>.</a:t>
            </a:r>
          </a:p>
          <a:p>
            <a:pPr marL="285750" indent="-285750">
              <a:buFont typeface="Arial"/>
              <a:buChar char="•"/>
            </a:pPr>
            <a:r>
              <a:rPr lang="en-US">
                <a:cs typeface="Calibri"/>
              </a:rPr>
              <a:t>Normas y </a:t>
            </a:r>
            <a:r>
              <a:rPr lang="en-US" err="1">
                <a:cs typeface="Calibri"/>
              </a:rPr>
              <a:t>políticas</a:t>
            </a:r>
            <a:r>
              <a:rPr lang="en-US">
                <a:cs typeface="Calibri"/>
              </a:rPr>
              <a:t> </a:t>
            </a:r>
            <a:r>
              <a:rPr lang="en-US" err="1">
                <a:cs typeface="Calibri"/>
              </a:rPr>
              <a:t>internacionales</a:t>
            </a:r>
            <a:r>
              <a:rPr lang="en-US">
                <a:cs typeface="Calibri"/>
              </a:rPr>
              <a:t> de </a:t>
            </a:r>
            <a:r>
              <a:rPr lang="en-US" err="1">
                <a:cs typeface="Calibri"/>
              </a:rPr>
              <a:t>auditoría</a:t>
            </a:r>
            <a:endParaRPr lang="en-US">
              <a:cs typeface="Calibri"/>
            </a:endParaRPr>
          </a:p>
          <a:p>
            <a:pPr marL="285750" indent="-285750">
              <a:buFont typeface="Arial"/>
              <a:buChar char="•"/>
            </a:pPr>
            <a:r>
              <a:rPr lang="en-US">
                <a:cs typeface="Calibri"/>
              </a:rPr>
              <a:t>La </a:t>
            </a:r>
            <a:r>
              <a:rPr lang="en-US" err="1">
                <a:cs typeface="Calibri"/>
              </a:rPr>
              <a:t>encuesta</a:t>
            </a:r>
            <a:endParaRPr lang="en-US">
              <a:cs typeface="Calibri"/>
            </a:endParaRPr>
          </a:p>
        </p:txBody>
      </p:sp>
      <p:sp>
        <p:nvSpPr>
          <p:cNvPr id="792" name="TextBox 791">
            <a:extLst>
              <a:ext uri="{FF2B5EF4-FFF2-40B4-BE49-F238E27FC236}">
                <a16:creationId xmlns:a16="http://schemas.microsoft.com/office/drawing/2014/main" xmlns="" id="{D1591FCF-97B3-4BA6-98AA-C6F6D0C74D38}"/>
              </a:ext>
            </a:extLst>
          </p:cNvPr>
          <p:cNvSpPr txBox="1"/>
          <p:nvPr/>
        </p:nvSpPr>
        <p:spPr>
          <a:xfrm>
            <a:off x="6304113" y="3859962"/>
            <a:ext cx="2211238" cy="2031325"/>
          </a:xfrm>
          <a:prstGeom prst="rect">
            <a:avLst/>
          </a:prstGeom>
          <a:solidFill>
            <a:schemeClr val="bg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Fuentes </a:t>
            </a:r>
            <a:r>
              <a:rPr lang="en-US" b="1" err="1"/>
              <a:t>secundaria</a:t>
            </a:r>
            <a:r>
              <a:rPr lang="en-US" b="1"/>
              <a:t>:</a:t>
            </a:r>
          </a:p>
          <a:p>
            <a:pPr marL="285750" indent="-285750">
              <a:buFont typeface="Arial"/>
              <a:buChar char="•"/>
            </a:pPr>
            <a:r>
              <a:rPr lang="en-US" err="1">
                <a:cs typeface="Calibri"/>
              </a:rPr>
              <a:t>Artículos</a:t>
            </a:r>
            <a:endParaRPr lang="en-US">
              <a:cs typeface="Calibri"/>
            </a:endParaRPr>
          </a:p>
          <a:p>
            <a:pPr marL="285750" indent="-285750">
              <a:buFont typeface="Arial"/>
              <a:buChar char="•"/>
            </a:pPr>
            <a:r>
              <a:rPr lang="en-US" err="1">
                <a:cs typeface="Calibri"/>
              </a:rPr>
              <a:t>Documentos</a:t>
            </a:r>
            <a:r>
              <a:rPr lang="en-US">
                <a:cs typeface="Calibri"/>
              </a:rPr>
              <a:t> </a:t>
            </a:r>
            <a:r>
              <a:rPr lang="en-US" err="1">
                <a:cs typeface="Calibri"/>
              </a:rPr>
              <a:t>divulgación</a:t>
            </a:r>
            <a:r>
              <a:rPr lang="en-US">
                <a:cs typeface="Calibri"/>
              </a:rPr>
              <a:t> </a:t>
            </a:r>
            <a:r>
              <a:rPr lang="en-US" err="1">
                <a:cs typeface="Calibri"/>
              </a:rPr>
              <a:t>científica</a:t>
            </a:r>
            <a:endParaRPr lang="en-US">
              <a:cs typeface="Calibri"/>
            </a:endParaRPr>
          </a:p>
          <a:p>
            <a:pPr marL="285750" indent="-285750">
              <a:buFont typeface="Arial"/>
              <a:buChar char="•"/>
            </a:pPr>
            <a:r>
              <a:rPr lang="en-US" err="1">
                <a:cs typeface="Calibri"/>
              </a:rPr>
              <a:t>Guía</a:t>
            </a:r>
            <a:r>
              <a:rPr lang="en-US">
                <a:cs typeface="Calibri"/>
              </a:rPr>
              <a:t> de </a:t>
            </a:r>
            <a:r>
              <a:rPr lang="en-US" err="1">
                <a:cs typeface="Calibri"/>
              </a:rPr>
              <a:t>manejo</a:t>
            </a:r>
            <a:r>
              <a:rPr lang="en-US">
                <a:cs typeface="Calibri"/>
              </a:rPr>
              <a:t> de </a:t>
            </a:r>
            <a:r>
              <a:rPr lang="en-US" err="1">
                <a:cs typeface="Calibri"/>
              </a:rPr>
              <a:t>fraude</a:t>
            </a:r>
            <a:endParaRPr lang="en-US">
              <a:cs typeface="Calibri"/>
            </a:endParaRPr>
          </a:p>
        </p:txBody>
      </p:sp>
    </p:spTree>
    <p:extLst>
      <p:ext uri="{BB962C8B-B14F-4D97-AF65-F5344CB8AC3E}">
        <p14:creationId xmlns:p14="http://schemas.microsoft.com/office/powerpoint/2010/main" val="841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METODOLOGÍA</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graphicFrame>
        <p:nvGraphicFramePr>
          <p:cNvPr id="5" name="Diagram 5">
            <a:extLst>
              <a:ext uri="{FF2B5EF4-FFF2-40B4-BE49-F238E27FC236}">
                <a16:creationId xmlns:a16="http://schemas.microsoft.com/office/drawing/2014/main" xmlns="" id="{FD4A70DA-121E-413B-9B05-B742F390191D}"/>
              </a:ext>
            </a:extLst>
          </p:cNvPr>
          <p:cNvGraphicFramePr/>
          <p:nvPr>
            <p:extLst>
              <p:ext uri="{D42A27DB-BD31-4B8C-83A1-F6EECF244321}">
                <p14:modId xmlns:p14="http://schemas.microsoft.com/office/powerpoint/2010/main" val="3164854922"/>
              </p:ext>
            </p:extLst>
          </p:nvPr>
        </p:nvGraphicFramePr>
        <p:xfrm>
          <a:off x="359434" y="1255143"/>
          <a:ext cx="3493699"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73" name="Picture 673">
            <a:extLst>
              <a:ext uri="{FF2B5EF4-FFF2-40B4-BE49-F238E27FC236}">
                <a16:creationId xmlns:a16="http://schemas.microsoft.com/office/drawing/2014/main" xmlns="" id="{E4C7B6BA-A466-4E61-ADAD-9E1A972FD709}"/>
              </a:ext>
            </a:extLst>
          </p:cNvPr>
          <p:cNvPicPr>
            <a:picLocks noChangeAspect="1"/>
          </p:cNvPicPr>
          <p:nvPr/>
        </p:nvPicPr>
        <p:blipFill>
          <a:blip r:embed="rId7"/>
          <a:stretch>
            <a:fillRect/>
          </a:stretch>
        </p:blipFill>
        <p:spPr>
          <a:xfrm>
            <a:off x="3948022" y="2195397"/>
            <a:ext cx="5259237" cy="2237170"/>
          </a:xfrm>
          <a:prstGeom prst="rect">
            <a:avLst/>
          </a:prstGeom>
        </p:spPr>
      </p:pic>
    </p:spTree>
    <p:extLst>
      <p:ext uri="{BB962C8B-B14F-4D97-AF65-F5344CB8AC3E}">
        <p14:creationId xmlns:p14="http://schemas.microsoft.com/office/powerpoint/2010/main" val="178615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METODOLOGÍA</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pic>
        <p:nvPicPr>
          <p:cNvPr id="4" name="Picture 4">
            <a:extLst>
              <a:ext uri="{FF2B5EF4-FFF2-40B4-BE49-F238E27FC236}">
                <a16:creationId xmlns:a16="http://schemas.microsoft.com/office/drawing/2014/main" xmlns="" id="{9C190CF4-B757-4598-B7B3-562AD3B8641A}"/>
              </a:ext>
            </a:extLst>
          </p:cNvPr>
          <p:cNvPicPr>
            <a:picLocks noChangeAspect="1"/>
          </p:cNvPicPr>
          <p:nvPr/>
        </p:nvPicPr>
        <p:blipFill>
          <a:blip r:embed="rId2"/>
          <a:stretch>
            <a:fillRect/>
          </a:stretch>
        </p:blipFill>
        <p:spPr>
          <a:xfrm>
            <a:off x="267419" y="735287"/>
            <a:ext cx="4310332" cy="5200520"/>
          </a:xfrm>
          <a:prstGeom prst="rect">
            <a:avLst/>
          </a:prstGeom>
        </p:spPr>
      </p:pic>
      <p:pic>
        <p:nvPicPr>
          <p:cNvPr id="5" name="Picture 5">
            <a:extLst>
              <a:ext uri="{FF2B5EF4-FFF2-40B4-BE49-F238E27FC236}">
                <a16:creationId xmlns:a16="http://schemas.microsoft.com/office/drawing/2014/main" xmlns="" id="{52C1B565-DFC3-446E-930F-AEB9A44F8E28}"/>
              </a:ext>
            </a:extLst>
          </p:cNvPr>
          <p:cNvPicPr>
            <a:picLocks noChangeAspect="1"/>
          </p:cNvPicPr>
          <p:nvPr/>
        </p:nvPicPr>
        <p:blipFill>
          <a:blip r:embed="rId3"/>
          <a:stretch>
            <a:fillRect/>
          </a:stretch>
        </p:blipFill>
        <p:spPr>
          <a:xfrm>
            <a:off x="4789985" y="796506"/>
            <a:ext cx="4150406" cy="5193101"/>
          </a:xfrm>
          <a:prstGeom prst="rect">
            <a:avLst/>
          </a:prstGeom>
        </p:spPr>
      </p:pic>
    </p:spTree>
    <p:extLst>
      <p:ext uri="{BB962C8B-B14F-4D97-AF65-F5344CB8AC3E}">
        <p14:creationId xmlns:p14="http://schemas.microsoft.com/office/powerpoint/2010/main" val="2346639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5572219" y="201283"/>
            <a:ext cx="3468504" cy="584200"/>
          </a:xfrm>
        </p:spPr>
        <p:txBody>
          <a:bodyPr/>
          <a:lstStyle/>
          <a:p>
            <a:pPr algn="r"/>
            <a:r>
              <a:rPr lang="es-EC">
                <a:solidFill>
                  <a:srgbClr val="FF0000"/>
                </a:solidFill>
                <a:latin typeface="Arial"/>
                <a:cs typeface="Arial"/>
              </a:rPr>
              <a:t>METODOLOGÍA</a:t>
            </a:r>
            <a:endParaRPr lang="es-EC" b="0">
              <a:latin typeface="Arial"/>
              <a:cs typeface="Arial"/>
            </a:endParaRPr>
          </a:p>
          <a:p>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pic>
        <p:nvPicPr>
          <p:cNvPr id="4" name="Picture 4">
            <a:extLst>
              <a:ext uri="{FF2B5EF4-FFF2-40B4-BE49-F238E27FC236}">
                <a16:creationId xmlns:a16="http://schemas.microsoft.com/office/drawing/2014/main" xmlns="" id="{63A46EFD-AD97-4DD5-9D9B-35E45CBB88C8}"/>
              </a:ext>
            </a:extLst>
          </p:cNvPr>
          <p:cNvPicPr>
            <a:picLocks noChangeAspect="1"/>
          </p:cNvPicPr>
          <p:nvPr/>
        </p:nvPicPr>
        <p:blipFill>
          <a:blip r:embed="rId2"/>
          <a:stretch>
            <a:fillRect/>
          </a:stretch>
        </p:blipFill>
        <p:spPr>
          <a:xfrm>
            <a:off x="209909" y="726890"/>
            <a:ext cx="4037162" cy="5418596"/>
          </a:xfrm>
          <a:prstGeom prst="rect">
            <a:avLst/>
          </a:prstGeom>
        </p:spPr>
      </p:pic>
      <p:pic>
        <p:nvPicPr>
          <p:cNvPr id="5" name="Picture 5">
            <a:extLst>
              <a:ext uri="{FF2B5EF4-FFF2-40B4-BE49-F238E27FC236}">
                <a16:creationId xmlns:a16="http://schemas.microsoft.com/office/drawing/2014/main" xmlns="" id="{3F3184FF-701C-4D26-B5FB-DECCFCA2FF51}"/>
              </a:ext>
            </a:extLst>
          </p:cNvPr>
          <p:cNvPicPr>
            <a:picLocks noChangeAspect="1"/>
          </p:cNvPicPr>
          <p:nvPr/>
        </p:nvPicPr>
        <p:blipFill>
          <a:blip r:embed="rId3"/>
          <a:stretch>
            <a:fillRect/>
          </a:stretch>
        </p:blipFill>
        <p:spPr>
          <a:xfrm>
            <a:off x="4456208" y="724619"/>
            <a:ext cx="4401017" cy="5394384"/>
          </a:xfrm>
          <a:prstGeom prst="rect">
            <a:avLst/>
          </a:prstGeom>
        </p:spPr>
      </p:pic>
    </p:spTree>
    <p:extLst>
      <p:ext uri="{BB962C8B-B14F-4D97-AF65-F5344CB8AC3E}">
        <p14:creationId xmlns:p14="http://schemas.microsoft.com/office/powerpoint/2010/main" val="105793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pic>
        <p:nvPicPr>
          <p:cNvPr id="6" name="Picture 6">
            <a:extLst>
              <a:ext uri="{FF2B5EF4-FFF2-40B4-BE49-F238E27FC236}">
                <a16:creationId xmlns:a16="http://schemas.microsoft.com/office/drawing/2014/main" xmlns="" id="{D4C8E29B-8CAF-4770-A251-2101F07783D1}"/>
              </a:ext>
            </a:extLst>
          </p:cNvPr>
          <p:cNvPicPr>
            <a:picLocks noChangeAspect="1"/>
          </p:cNvPicPr>
          <p:nvPr/>
        </p:nvPicPr>
        <p:blipFill>
          <a:blip r:embed="rId2"/>
          <a:stretch>
            <a:fillRect/>
          </a:stretch>
        </p:blipFill>
        <p:spPr>
          <a:xfrm>
            <a:off x="253042" y="817123"/>
            <a:ext cx="4180935" cy="5295640"/>
          </a:xfrm>
          <a:prstGeom prst="rect">
            <a:avLst/>
          </a:prstGeom>
        </p:spPr>
      </p:pic>
      <p:pic>
        <p:nvPicPr>
          <p:cNvPr id="7" name="Picture 7">
            <a:extLst>
              <a:ext uri="{FF2B5EF4-FFF2-40B4-BE49-F238E27FC236}">
                <a16:creationId xmlns:a16="http://schemas.microsoft.com/office/drawing/2014/main" xmlns="" id="{3BC4D495-4AFF-461A-BF8C-D9453101E376}"/>
              </a:ext>
            </a:extLst>
          </p:cNvPr>
          <p:cNvPicPr>
            <a:picLocks noChangeAspect="1"/>
          </p:cNvPicPr>
          <p:nvPr/>
        </p:nvPicPr>
        <p:blipFill>
          <a:blip r:embed="rId3"/>
          <a:stretch>
            <a:fillRect/>
          </a:stretch>
        </p:blipFill>
        <p:spPr>
          <a:xfrm>
            <a:off x="4681268" y="745696"/>
            <a:ext cx="4137803" cy="2577401"/>
          </a:xfrm>
          <a:prstGeom prst="rect">
            <a:avLst/>
          </a:prstGeom>
        </p:spPr>
      </p:pic>
      <p:sp>
        <p:nvSpPr>
          <p:cNvPr id="9" name="TextBox 8">
            <a:extLst>
              <a:ext uri="{FF2B5EF4-FFF2-40B4-BE49-F238E27FC236}">
                <a16:creationId xmlns:a16="http://schemas.microsoft.com/office/drawing/2014/main" xmlns="" id="{323D5D6A-0FEF-49C2-9C27-12657D4EE5CB}"/>
              </a:ext>
            </a:extLst>
          </p:cNvPr>
          <p:cNvSpPr txBox="1"/>
          <p:nvPr/>
        </p:nvSpPr>
        <p:spPr>
          <a:xfrm>
            <a:off x="4566249" y="34304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t>Expertos</a:t>
            </a:r>
            <a:r>
              <a:rPr lang="en-US" b="1"/>
              <a:t>:</a:t>
            </a:r>
          </a:p>
        </p:txBody>
      </p:sp>
      <p:pic>
        <p:nvPicPr>
          <p:cNvPr id="10" name="Picture 10">
            <a:extLst>
              <a:ext uri="{FF2B5EF4-FFF2-40B4-BE49-F238E27FC236}">
                <a16:creationId xmlns:a16="http://schemas.microsoft.com/office/drawing/2014/main" xmlns="" id="{A3B7E099-3BDA-4B86-97EB-48B5525368AF}"/>
              </a:ext>
            </a:extLst>
          </p:cNvPr>
          <p:cNvPicPr>
            <a:picLocks noChangeAspect="1"/>
          </p:cNvPicPr>
          <p:nvPr/>
        </p:nvPicPr>
        <p:blipFill>
          <a:blip r:embed="rId4"/>
          <a:stretch>
            <a:fillRect/>
          </a:stretch>
        </p:blipFill>
        <p:spPr>
          <a:xfrm>
            <a:off x="4853796" y="3908228"/>
            <a:ext cx="3965275" cy="2147055"/>
          </a:xfrm>
          <a:prstGeom prst="rect">
            <a:avLst/>
          </a:prstGeom>
        </p:spPr>
      </p:pic>
      <p:sp>
        <p:nvSpPr>
          <p:cNvPr id="14" name="Título 1">
            <a:extLst>
              <a:ext uri="{FF2B5EF4-FFF2-40B4-BE49-F238E27FC236}">
                <a16:creationId xmlns:a16="http://schemas.microsoft.com/office/drawing/2014/main" xmlns="" id="{E75FE0ED-C6F0-4606-874A-CF0F307E7DED}"/>
              </a:ext>
            </a:extLst>
          </p:cNvPr>
          <p:cNvSpPr txBox="1">
            <a:spLocks/>
          </p:cNvSpPr>
          <p:nvPr/>
        </p:nvSpPr>
        <p:spPr>
          <a:xfrm>
            <a:off x="5572219" y="201283"/>
            <a:ext cx="3468504"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a:solidFill>
                  <a:srgbClr val="FF0000"/>
                </a:solidFill>
                <a:latin typeface="Arial"/>
                <a:cs typeface="Arial"/>
              </a:rPr>
              <a:t>METODOLOGÍA</a:t>
            </a:r>
            <a:endParaRPr lang="es-EC" b="0">
              <a:latin typeface="Arial"/>
              <a:cs typeface="Arial"/>
            </a:endParaRPr>
          </a:p>
          <a:p>
            <a:endParaRPr lang="es-EC">
              <a:solidFill>
                <a:srgbClr val="FF0000"/>
              </a:solidFill>
            </a:endParaRPr>
          </a:p>
        </p:txBody>
      </p:sp>
    </p:spTree>
    <p:extLst>
      <p:ext uri="{BB962C8B-B14F-4D97-AF65-F5344CB8AC3E}">
        <p14:creationId xmlns:p14="http://schemas.microsoft.com/office/powerpoint/2010/main" val="1606763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sp>
        <p:nvSpPr>
          <p:cNvPr id="4" name="TextBox 3">
            <a:extLst>
              <a:ext uri="{FF2B5EF4-FFF2-40B4-BE49-F238E27FC236}">
                <a16:creationId xmlns:a16="http://schemas.microsoft.com/office/drawing/2014/main" xmlns="" id="{AFB3E1F7-DFC0-4D25-9905-BF9EFCA485CA}"/>
              </a:ext>
            </a:extLst>
          </p:cNvPr>
          <p:cNvSpPr txBox="1"/>
          <p:nvPr/>
        </p:nvSpPr>
        <p:spPr>
          <a:xfrm>
            <a:off x="526211" y="813758"/>
            <a:ext cx="3533954" cy="646331"/>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cs typeface="Calibri"/>
              </a:rPr>
              <a:t>Método</a:t>
            </a:r>
            <a:r>
              <a:rPr lang="en-US" b="1">
                <a:cs typeface="Calibri"/>
              </a:rPr>
              <a:t> de </a:t>
            </a:r>
            <a:r>
              <a:rPr lang="en-US" b="1" err="1">
                <a:cs typeface="Calibri"/>
              </a:rPr>
              <a:t>coeficiente</a:t>
            </a:r>
            <a:r>
              <a:rPr lang="en-US" b="1">
                <a:cs typeface="Calibri"/>
              </a:rPr>
              <a:t> de </a:t>
            </a:r>
            <a:r>
              <a:rPr lang="en-US" b="1" err="1">
                <a:cs typeface="Calibri"/>
              </a:rPr>
              <a:t>validación</a:t>
            </a:r>
            <a:r>
              <a:rPr lang="en-US" b="1">
                <a:cs typeface="Calibri"/>
              </a:rPr>
              <a:t> de </a:t>
            </a:r>
            <a:r>
              <a:rPr lang="en-US" b="1" err="1">
                <a:cs typeface="Calibri"/>
              </a:rPr>
              <a:t>contenido</a:t>
            </a:r>
            <a:r>
              <a:rPr lang="en-US" b="1">
                <a:cs typeface="Calibri"/>
              </a:rPr>
              <a:t> de Nieto</a:t>
            </a:r>
          </a:p>
        </p:txBody>
      </p:sp>
      <p:sp>
        <p:nvSpPr>
          <p:cNvPr id="5" name="TextBox 4">
            <a:extLst>
              <a:ext uri="{FF2B5EF4-FFF2-40B4-BE49-F238E27FC236}">
                <a16:creationId xmlns:a16="http://schemas.microsoft.com/office/drawing/2014/main" xmlns="" id="{486E561B-A379-46F7-91B5-94C8103CBD3E}"/>
              </a:ext>
            </a:extLst>
          </p:cNvPr>
          <p:cNvSpPr txBox="1"/>
          <p:nvPr/>
        </p:nvSpPr>
        <p:spPr>
          <a:xfrm>
            <a:off x="453426" y="1991803"/>
            <a:ext cx="3677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 </a:t>
            </a:r>
            <a:r>
              <a:rPr lang="en-US" err="1"/>
              <a:t>aplicó</a:t>
            </a:r>
            <a:r>
              <a:rPr lang="en-US"/>
              <a:t> las </a:t>
            </a:r>
            <a:r>
              <a:rPr lang="en-US" err="1"/>
              <a:t>siguientes</a:t>
            </a:r>
            <a:r>
              <a:rPr lang="en-US"/>
              <a:t> formulas:</a:t>
            </a:r>
            <a:endParaRPr lang="en-US">
              <a:cs typeface="Calibri"/>
            </a:endParaRPr>
          </a:p>
        </p:txBody>
      </p:sp>
      <p:pic>
        <p:nvPicPr>
          <p:cNvPr id="8" name="Picture 8">
            <a:extLst>
              <a:ext uri="{FF2B5EF4-FFF2-40B4-BE49-F238E27FC236}">
                <a16:creationId xmlns:a16="http://schemas.microsoft.com/office/drawing/2014/main" xmlns="" id="{9EF493E2-5B3F-4A12-84F6-A4C8840FD683}"/>
              </a:ext>
            </a:extLst>
          </p:cNvPr>
          <p:cNvPicPr>
            <a:picLocks noChangeAspect="1"/>
          </p:cNvPicPr>
          <p:nvPr/>
        </p:nvPicPr>
        <p:blipFill>
          <a:blip r:embed="rId2"/>
          <a:stretch>
            <a:fillRect/>
          </a:stretch>
        </p:blipFill>
        <p:spPr>
          <a:xfrm>
            <a:off x="3559385" y="2961916"/>
            <a:ext cx="1536400" cy="1178583"/>
          </a:xfrm>
          <a:prstGeom prst="rect">
            <a:avLst/>
          </a:prstGeom>
        </p:spPr>
      </p:pic>
      <p:pic>
        <p:nvPicPr>
          <p:cNvPr id="9" name="Picture 9">
            <a:extLst>
              <a:ext uri="{FF2B5EF4-FFF2-40B4-BE49-F238E27FC236}">
                <a16:creationId xmlns:a16="http://schemas.microsoft.com/office/drawing/2014/main" xmlns="" id="{784304B9-AC2D-464D-B561-E7289BD2E50F}"/>
              </a:ext>
            </a:extLst>
          </p:cNvPr>
          <p:cNvPicPr>
            <a:picLocks noChangeAspect="1"/>
          </p:cNvPicPr>
          <p:nvPr/>
        </p:nvPicPr>
        <p:blipFill>
          <a:blip r:embed="rId3"/>
          <a:stretch>
            <a:fillRect/>
          </a:stretch>
        </p:blipFill>
        <p:spPr>
          <a:xfrm>
            <a:off x="627571" y="3148193"/>
            <a:ext cx="1893498" cy="820408"/>
          </a:xfrm>
          <a:prstGeom prst="rect">
            <a:avLst/>
          </a:prstGeom>
        </p:spPr>
      </p:pic>
      <p:pic>
        <p:nvPicPr>
          <p:cNvPr id="10" name="Picture 10">
            <a:extLst>
              <a:ext uri="{FF2B5EF4-FFF2-40B4-BE49-F238E27FC236}">
                <a16:creationId xmlns:a16="http://schemas.microsoft.com/office/drawing/2014/main" xmlns="" id="{C65C46DB-FB88-4B53-909C-7DD4A3172F7D}"/>
              </a:ext>
            </a:extLst>
          </p:cNvPr>
          <p:cNvPicPr>
            <a:picLocks noChangeAspect="1"/>
          </p:cNvPicPr>
          <p:nvPr/>
        </p:nvPicPr>
        <p:blipFill>
          <a:blip r:embed="rId4"/>
          <a:stretch>
            <a:fillRect/>
          </a:stretch>
        </p:blipFill>
        <p:spPr>
          <a:xfrm>
            <a:off x="1523821" y="4824683"/>
            <a:ext cx="2530774" cy="587315"/>
          </a:xfrm>
          <a:prstGeom prst="rect">
            <a:avLst/>
          </a:prstGeom>
        </p:spPr>
      </p:pic>
      <p:sp>
        <p:nvSpPr>
          <p:cNvPr id="11" name="TextBox 10">
            <a:extLst>
              <a:ext uri="{FF2B5EF4-FFF2-40B4-BE49-F238E27FC236}">
                <a16:creationId xmlns:a16="http://schemas.microsoft.com/office/drawing/2014/main" xmlns="" id="{E84BDFBB-B685-407F-9806-DABD9C423D3A}"/>
              </a:ext>
            </a:extLst>
          </p:cNvPr>
          <p:cNvSpPr txBox="1"/>
          <p:nvPr/>
        </p:nvSpPr>
        <p:spPr>
          <a:xfrm>
            <a:off x="4981396" y="1142640"/>
            <a:ext cx="3490822" cy="923330"/>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a:ea typeface="+mn-lt"/>
                <a:cs typeface="+mn-lt"/>
              </a:rPr>
              <a:t>Los datos obtenidos debido a que las preguntas tienen un total de CVC mayor a 0.80 y 0.70</a:t>
            </a:r>
            <a:endParaRPr lang="en-US"/>
          </a:p>
        </p:txBody>
      </p:sp>
      <p:pic>
        <p:nvPicPr>
          <p:cNvPr id="13" name="Picture 13">
            <a:extLst>
              <a:ext uri="{FF2B5EF4-FFF2-40B4-BE49-F238E27FC236}">
                <a16:creationId xmlns:a16="http://schemas.microsoft.com/office/drawing/2014/main" xmlns="" id="{30C847AD-2958-4EC0-B364-891FCE0F05BD}"/>
              </a:ext>
            </a:extLst>
          </p:cNvPr>
          <p:cNvPicPr>
            <a:picLocks noChangeAspect="1"/>
          </p:cNvPicPr>
          <p:nvPr/>
        </p:nvPicPr>
        <p:blipFill>
          <a:blip r:embed="rId5"/>
          <a:stretch>
            <a:fillRect/>
          </a:stretch>
        </p:blipFill>
        <p:spPr>
          <a:xfrm>
            <a:off x="2941608" y="2531852"/>
            <a:ext cx="730371" cy="787879"/>
          </a:xfrm>
          <a:prstGeom prst="rect">
            <a:avLst/>
          </a:prstGeom>
        </p:spPr>
      </p:pic>
      <p:pic>
        <p:nvPicPr>
          <p:cNvPr id="14" name="Picture 14">
            <a:extLst>
              <a:ext uri="{FF2B5EF4-FFF2-40B4-BE49-F238E27FC236}">
                <a16:creationId xmlns:a16="http://schemas.microsoft.com/office/drawing/2014/main" xmlns="" id="{9EEBA5E2-2F90-4759-9E56-C13D3CE71E66}"/>
              </a:ext>
            </a:extLst>
          </p:cNvPr>
          <p:cNvPicPr>
            <a:picLocks noChangeAspect="1"/>
          </p:cNvPicPr>
          <p:nvPr/>
        </p:nvPicPr>
        <p:blipFill>
          <a:blip r:embed="rId6"/>
          <a:stretch>
            <a:fillRect/>
          </a:stretch>
        </p:blipFill>
        <p:spPr>
          <a:xfrm>
            <a:off x="123645" y="2474344"/>
            <a:ext cx="960409" cy="946030"/>
          </a:xfrm>
          <a:prstGeom prst="rect">
            <a:avLst/>
          </a:prstGeom>
        </p:spPr>
      </p:pic>
      <p:pic>
        <p:nvPicPr>
          <p:cNvPr id="15" name="Picture 15">
            <a:extLst>
              <a:ext uri="{FF2B5EF4-FFF2-40B4-BE49-F238E27FC236}">
                <a16:creationId xmlns:a16="http://schemas.microsoft.com/office/drawing/2014/main" xmlns="" id="{BC6B82EB-8CB2-4F0F-8B3C-69C65AE8D228}"/>
              </a:ext>
            </a:extLst>
          </p:cNvPr>
          <p:cNvPicPr>
            <a:picLocks noChangeAspect="1"/>
          </p:cNvPicPr>
          <p:nvPr/>
        </p:nvPicPr>
        <p:blipFill>
          <a:blip r:embed="rId7"/>
          <a:stretch>
            <a:fillRect/>
          </a:stretch>
        </p:blipFill>
        <p:spPr>
          <a:xfrm>
            <a:off x="620023" y="4566608"/>
            <a:ext cx="744029" cy="801538"/>
          </a:xfrm>
          <a:prstGeom prst="rect">
            <a:avLst/>
          </a:prstGeom>
        </p:spPr>
      </p:pic>
      <p:sp>
        <p:nvSpPr>
          <p:cNvPr id="17" name="Título 1">
            <a:extLst>
              <a:ext uri="{FF2B5EF4-FFF2-40B4-BE49-F238E27FC236}">
                <a16:creationId xmlns:a16="http://schemas.microsoft.com/office/drawing/2014/main" xmlns="" id="{1619A46E-B9F1-40EC-8965-9DA08CCAC483}"/>
              </a:ext>
            </a:extLst>
          </p:cNvPr>
          <p:cNvSpPr txBox="1">
            <a:spLocks/>
          </p:cNvSpPr>
          <p:nvPr/>
        </p:nvSpPr>
        <p:spPr>
          <a:xfrm>
            <a:off x="5586597" y="230038"/>
            <a:ext cx="3468504"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a:solidFill>
                  <a:srgbClr val="FF0000"/>
                </a:solidFill>
                <a:latin typeface="Arial"/>
                <a:cs typeface="Arial"/>
              </a:rPr>
              <a:t>METODOLOGÍA</a:t>
            </a:r>
            <a:endParaRPr lang="es-EC" b="0">
              <a:latin typeface="Arial"/>
              <a:cs typeface="Arial"/>
            </a:endParaRPr>
          </a:p>
          <a:p>
            <a:endParaRPr lang="es-EC">
              <a:solidFill>
                <a:srgbClr val="FF0000"/>
              </a:solidFill>
            </a:endParaRPr>
          </a:p>
        </p:txBody>
      </p:sp>
      <p:graphicFrame>
        <p:nvGraphicFramePr>
          <p:cNvPr id="20" name="Diagram 20">
            <a:extLst>
              <a:ext uri="{FF2B5EF4-FFF2-40B4-BE49-F238E27FC236}">
                <a16:creationId xmlns:a16="http://schemas.microsoft.com/office/drawing/2014/main" xmlns="" id="{6DE959A1-714B-43EA-BA6D-40847C863A2E}"/>
              </a:ext>
            </a:extLst>
          </p:cNvPr>
          <p:cNvGraphicFramePr/>
          <p:nvPr>
            <p:extLst>
              <p:ext uri="{D42A27DB-BD31-4B8C-83A1-F6EECF244321}">
                <p14:modId xmlns:p14="http://schemas.microsoft.com/office/powerpoint/2010/main" val="3152217709"/>
              </p:ext>
            </p:extLst>
          </p:nvPr>
        </p:nvGraphicFramePr>
        <p:xfrm>
          <a:off x="4054417" y="2477218"/>
          <a:ext cx="5319622" cy="3614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9476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sp>
        <p:nvSpPr>
          <p:cNvPr id="17" name="Título 1">
            <a:extLst>
              <a:ext uri="{FF2B5EF4-FFF2-40B4-BE49-F238E27FC236}">
                <a16:creationId xmlns:a16="http://schemas.microsoft.com/office/drawing/2014/main" xmlns="" id="{1619A46E-B9F1-40EC-8965-9DA08CCAC483}"/>
              </a:ext>
            </a:extLst>
          </p:cNvPr>
          <p:cNvSpPr txBox="1">
            <a:spLocks/>
          </p:cNvSpPr>
          <p:nvPr/>
        </p:nvSpPr>
        <p:spPr>
          <a:xfrm>
            <a:off x="5586597" y="230038"/>
            <a:ext cx="3468504"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a:solidFill>
                  <a:srgbClr val="FF0000"/>
                </a:solidFill>
                <a:latin typeface="Arial"/>
                <a:cs typeface="Arial"/>
              </a:rPr>
              <a:t>METODOLOGÍA</a:t>
            </a:r>
            <a:endParaRPr lang="es-EC" b="0">
              <a:latin typeface="Arial"/>
              <a:cs typeface="Arial"/>
            </a:endParaRPr>
          </a:p>
          <a:p>
            <a:endParaRPr lang="es-EC">
              <a:solidFill>
                <a:srgbClr val="FF0000"/>
              </a:solidFill>
            </a:endParaRPr>
          </a:p>
        </p:txBody>
      </p:sp>
      <p:sp>
        <p:nvSpPr>
          <p:cNvPr id="2" name="TextBox 1">
            <a:extLst>
              <a:ext uri="{FF2B5EF4-FFF2-40B4-BE49-F238E27FC236}">
                <a16:creationId xmlns:a16="http://schemas.microsoft.com/office/drawing/2014/main" xmlns="" id="{DF0DA204-085F-4706-9B59-33B6DAE93030}"/>
              </a:ext>
            </a:extLst>
          </p:cNvPr>
          <p:cNvSpPr txBox="1"/>
          <p:nvPr/>
        </p:nvSpPr>
        <p:spPr>
          <a:xfrm>
            <a:off x="3890513" y="684362"/>
            <a:ext cx="1377351" cy="461665"/>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err="1"/>
              <a:t>Muestra</a:t>
            </a:r>
            <a:endParaRPr lang="en-US" sz="2400" b="1" err="1">
              <a:cs typeface="Calibri"/>
            </a:endParaRPr>
          </a:p>
        </p:txBody>
      </p:sp>
      <p:pic>
        <p:nvPicPr>
          <p:cNvPr id="6" name="Picture 6">
            <a:extLst>
              <a:ext uri="{FF2B5EF4-FFF2-40B4-BE49-F238E27FC236}">
                <a16:creationId xmlns:a16="http://schemas.microsoft.com/office/drawing/2014/main" xmlns="" id="{8F468BAD-5FE0-44B5-9729-EF72052B2C66}"/>
              </a:ext>
            </a:extLst>
          </p:cNvPr>
          <p:cNvPicPr>
            <a:picLocks noChangeAspect="1"/>
          </p:cNvPicPr>
          <p:nvPr/>
        </p:nvPicPr>
        <p:blipFill>
          <a:blip r:embed="rId2"/>
          <a:stretch>
            <a:fillRect/>
          </a:stretch>
        </p:blipFill>
        <p:spPr>
          <a:xfrm>
            <a:off x="669985" y="1960924"/>
            <a:ext cx="2743200" cy="2102265"/>
          </a:xfrm>
          <a:prstGeom prst="rect">
            <a:avLst/>
          </a:prstGeom>
        </p:spPr>
      </p:pic>
      <p:sp>
        <p:nvSpPr>
          <p:cNvPr id="7" name="TextBox 6">
            <a:extLst>
              <a:ext uri="{FF2B5EF4-FFF2-40B4-BE49-F238E27FC236}">
                <a16:creationId xmlns:a16="http://schemas.microsoft.com/office/drawing/2014/main" xmlns="" id="{F18CF903-4B74-4B06-BC3E-2098EEAD4C24}"/>
              </a:ext>
            </a:extLst>
          </p:cNvPr>
          <p:cNvSpPr txBox="1"/>
          <p:nvPr/>
        </p:nvSpPr>
        <p:spPr>
          <a:xfrm>
            <a:off x="554068" y="1344823"/>
            <a:ext cx="32751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Número</a:t>
            </a:r>
            <a:r>
              <a:rPr lang="en-US"/>
              <a:t> de </a:t>
            </a:r>
            <a:r>
              <a:rPr lang="en-US" err="1"/>
              <a:t>cooperativas</a:t>
            </a:r>
            <a:r>
              <a:rPr lang="en-US"/>
              <a:t> </a:t>
            </a:r>
            <a:r>
              <a:rPr lang="en-US" err="1"/>
              <a:t>por</a:t>
            </a:r>
            <a:r>
              <a:rPr lang="en-US"/>
              <a:t> </a:t>
            </a:r>
            <a:r>
              <a:rPr lang="en-US" err="1"/>
              <a:t>segmento</a:t>
            </a:r>
            <a:r>
              <a:rPr lang="en-US"/>
              <a:t>:</a:t>
            </a:r>
            <a:endParaRPr lang="en-US" err="1">
              <a:cs typeface="Calibri"/>
            </a:endParaRPr>
          </a:p>
        </p:txBody>
      </p:sp>
      <p:pic>
        <p:nvPicPr>
          <p:cNvPr id="12" name="Picture 15">
            <a:extLst>
              <a:ext uri="{FF2B5EF4-FFF2-40B4-BE49-F238E27FC236}">
                <a16:creationId xmlns:a16="http://schemas.microsoft.com/office/drawing/2014/main" xmlns="" id="{A9944563-D4B3-480F-A917-476F9CA14026}"/>
              </a:ext>
            </a:extLst>
          </p:cNvPr>
          <p:cNvPicPr>
            <a:picLocks noChangeAspect="1"/>
          </p:cNvPicPr>
          <p:nvPr/>
        </p:nvPicPr>
        <p:blipFill>
          <a:blip r:embed="rId3"/>
          <a:stretch>
            <a:fillRect/>
          </a:stretch>
        </p:blipFill>
        <p:spPr>
          <a:xfrm>
            <a:off x="4784425" y="1801303"/>
            <a:ext cx="3025715" cy="825619"/>
          </a:xfrm>
          <a:prstGeom prst="rect">
            <a:avLst/>
          </a:prstGeom>
        </p:spPr>
      </p:pic>
      <p:pic>
        <p:nvPicPr>
          <p:cNvPr id="16" name="Picture 17">
            <a:extLst>
              <a:ext uri="{FF2B5EF4-FFF2-40B4-BE49-F238E27FC236}">
                <a16:creationId xmlns:a16="http://schemas.microsoft.com/office/drawing/2014/main" xmlns="" id="{7ED0832B-C753-43C5-8F04-9A5C1AAB4181}"/>
              </a:ext>
            </a:extLst>
          </p:cNvPr>
          <p:cNvPicPr>
            <a:picLocks noChangeAspect="1"/>
          </p:cNvPicPr>
          <p:nvPr/>
        </p:nvPicPr>
        <p:blipFill>
          <a:blip r:embed="rId4"/>
          <a:stretch>
            <a:fillRect/>
          </a:stretch>
        </p:blipFill>
        <p:spPr>
          <a:xfrm>
            <a:off x="3459192" y="2967118"/>
            <a:ext cx="5690558" cy="2347122"/>
          </a:xfrm>
          <a:prstGeom prst="rect">
            <a:avLst/>
          </a:prstGeom>
        </p:spPr>
      </p:pic>
      <p:sp>
        <p:nvSpPr>
          <p:cNvPr id="18" name="TextBox 17">
            <a:extLst>
              <a:ext uri="{FF2B5EF4-FFF2-40B4-BE49-F238E27FC236}">
                <a16:creationId xmlns:a16="http://schemas.microsoft.com/office/drawing/2014/main" xmlns="" id="{C325CFD3-AD68-47CC-889D-D991D3615443}"/>
              </a:ext>
            </a:extLst>
          </p:cNvPr>
          <p:cNvSpPr txBox="1"/>
          <p:nvPr/>
        </p:nvSpPr>
        <p:spPr>
          <a:xfrm>
            <a:off x="323131" y="4506943"/>
            <a:ext cx="2973238" cy="120032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a:ea typeface="+mn-lt"/>
                <a:cs typeface="+mn-lt"/>
              </a:rPr>
              <a:t>Nivel de confianza de 92% y un nivel de significancia del 8%, dando como resultado un tamaño de muestra de 51</a:t>
            </a:r>
            <a:endParaRPr lang="en-US"/>
          </a:p>
        </p:txBody>
      </p:sp>
      <p:sp>
        <p:nvSpPr>
          <p:cNvPr id="19" name="TextBox 18">
            <a:extLst>
              <a:ext uri="{FF2B5EF4-FFF2-40B4-BE49-F238E27FC236}">
                <a16:creationId xmlns:a16="http://schemas.microsoft.com/office/drawing/2014/main" xmlns="" id="{B22CC200-C3F1-4A36-A352-919729A6344D}"/>
              </a:ext>
            </a:extLst>
          </p:cNvPr>
          <p:cNvSpPr txBox="1"/>
          <p:nvPr/>
        </p:nvSpPr>
        <p:spPr>
          <a:xfrm>
            <a:off x="4034287" y="15326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Formula de </a:t>
            </a:r>
            <a:r>
              <a:rPr lang="en-US" err="1">
                <a:cs typeface="Calibri"/>
              </a:rPr>
              <a:t>muestreo</a:t>
            </a:r>
            <a:r>
              <a:rPr lang="en-US">
                <a:cs typeface="Calibri"/>
              </a:rPr>
              <a:t>:</a:t>
            </a:r>
          </a:p>
        </p:txBody>
      </p:sp>
    </p:spTree>
    <p:extLst>
      <p:ext uri="{BB962C8B-B14F-4D97-AF65-F5344CB8AC3E}">
        <p14:creationId xmlns:p14="http://schemas.microsoft.com/office/powerpoint/2010/main" val="18232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D64EA-EAD5-462F-9B85-A6862F1C4A38}"/>
              </a:ext>
            </a:extLst>
          </p:cNvPr>
          <p:cNvSpPr>
            <a:spLocks noGrp="1"/>
          </p:cNvSpPr>
          <p:nvPr>
            <p:ph type="title"/>
          </p:nvPr>
        </p:nvSpPr>
        <p:spPr>
          <a:xfrm>
            <a:off x="2524185" y="0"/>
            <a:ext cx="6530915" cy="584200"/>
          </a:xfrm>
        </p:spPr>
        <p:txBody>
          <a:bodyPr/>
          <a:lstStyle/>
          <a:p>
            <a:r>
              <a:rPr lang="en-US">
                <a:solidFill>
                  <a:srgbClr val="FF0000"/>
                </a:solidFill>
                <a:latin typeface="Arial"/>
                <a:cs typeface="Arial"/>
              </a:rPr>
              <a:t>PROBLEMA DE INVESTIGACIÓN</a:t>
            </a:r>
            <a:endParaRPr lang="en-US"/>
          </a:p>
        </p:txBody>
      </p:sp>
      <p:graphicFrame>
        <p:nvGraphicFramePr>
          <p:cNvPr id="4" name="Diagram 4">
            <a:extLst>
              <a:ext uri="{FF2B5EF4-FFF2-40B4-BE49-F238E27FC236}">
                <a16:creationId xmlns:a16="http://schemas.microsoft.com/office/drawing/2014/main" xmlns="" id="{DAB62366-A292-4BBD-B8F9-A644DC2DBFFE}"/>
              </a:ext>
            </a:extLst>
          </p:cNvPr>
          <p:cNvGraphicFramePr/>
          <p:nvPr>
            <p:extLst>
              <p:ext uri="{D42A27DB-BD31-4B8C-83A1-F6EECF244321}">
                <p14:modId xmlns:p14="http://schemas.microsoft.com/office/powerpoint/2010/main" val="990194453"/>
              </p:ext>
            </p:extLst>
          </p:nvPr>
        </p:nvGraphicFramePr>
        <p:xfrm>
          <a:off x="690113" y="133709"/>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8" name="TextBox 577">
            <a:extLst>
              <a:ext uri="{FF2B5EF4-FFF2-40B4-BE49-F238E27FC236}">
                <a16:creationId xmlns:a16="http://schemas.microsoft.com/office/drawing/2014/main" xmlns="" id="{F8C787B3-ECEB-4CEA-9F9A-292D8E1DA8FB}"/>
              </a:ext>
            </a:extLst>
          </p:cNvPr>
          <p:cNvSpPr txBox="1"/>
          <p:nvPr/>
        </p:nvSpPr>
        <p:spPr>
          <a:xfrm>
            <a:off x="6147759" y="1791419"/>
            <a:ext cx="2743200" cy="369332"/>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MIRA DE LA DELICUENCIA</a:t>
            </a:r>
          </a:p>
        </p:txBody>
      </p:sp>
      <p:sp>
        <p:nvSpPr>
          <p:cNvPr id="579" name="TextBox 578">
            <a:extLst>
              <a:ext uri="{FF2B5EF4-FFF2-40B4-BE49-F238E27FC236}">
                <a16:creationId xmlns:a16="http://schemas.microsoft.com/office/drawing/2014/main" xmlns="" id="{3759946D-15FD-40E7-83F1-92F7759DDC03}"/>
              </a:ext>
            </a:extLst>
          </p:cNvPr>
          <p:cNvSpPr txBox="1"/>
          <p:nvPr/>
        </p:nvSpPr>
        <p:spPr>
          <a:xfrm>
            <a:off x="6146859" y="2595652"/>
            <a:ext cx="2743200" cy="369332"/>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a:cs typeface="Calibri"/>
              </a:rPr>
              <a:t>Causas: internas o externas</a:t>
            </a:r>
          </a:p>
        </p:txBody>
      </p:sp>
      <p:sp>
        <p:nvSpPr>
          <p:cNvPr id="580" name="TextBox 579">
            <a:extLst>
              <a:ext uri="{FF2B5EF4-FFF2-40B4-BE49-F238E27FC236}">
                <a16:creationId xmlns:a16="http://schemas.microsoft.com/office/drawing/2014/main" xmlns="" id="{A5B24A8B-F4A4-4F80-94A0-8364E30F77F3}"/>
              </a:ext>
            </a:extLst>
          </p:cNvPr>
          <p:cNvSpPr txBox="1"/>
          <p:nvPr/>
        </p:nvSpPr>
        <p:spPr>
          <a:xfrm>
            <a:off x="6146859" y="3429538"/>
            <a:ext cx="2743200" cy="1200329"/>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a:cs typeface="Calibri"/>
              </a:rPr>
              <a:t>Consecuencias: negativas en aspectos financieros, legales, sociales y psicológicos </a:t>
            </a:r>
          </a:p>
        </p:txBody>
      </p:sp>
      <p:sp>
        <p:nvSpPr>
          <p:cNvPr id="587" name="Arrow: Down 586">
            <a:extLst>
              <a:ext uri="{FF2B5EF4-FFF2-40B4-BE49-F238E27FC236}">
                <a16:creationId xmlns:a16="http://schemas.microsoft.com/office/drawing/2014/main" xmlns="" id="{3E1C54F0-2DDB-4A4F-863B-63066CBF8462}"/>
              </a:ext>
            </a:extLst>
          </p:cNvPr>
          <p:cNvSpPr/>
          <p:nvPr/>
        </p:nvSpPr>
        <p:spPr>
          <a:xfrm>
            <a:off x="7420816" y="2149041"/>
            <a:ext cx="186906" cy="388189"/>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Arrow: Down 588">
            <a:extLst>
              <a:ext uri="{FF2B5EF4-FFF2-40B4-BE49-F238E27FC236}">
                <a16:creationId xmlns:a16="http://schemas.microsoft.com/office/drawing/2014/main" xmlns="" id="{C69FA9A9-E1B8-4C34-9B2B-7EFD6ECD15A4}"/>
              </a:ext>
            </a:extLst>
          </p:cNvPr>
          <p:cNvSpPr/>
          <p:nvPr/>
        </p:nvSpPr>
        <p:spPr>
          <a:xfrm>
            <a:off x="7420816" y="2997305"/>
            <a:ext cx="186906" cy="388189"/>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2" name="Picture 602">
            <a:extLst>
              <a:ext uri="{FF2B5EF4-FFF2-40B4-BE49-F238E27FC236}">
                <a16:creationId xmlns:a16="http://schemas.microsoft.com/office/drawing/2014/main" xmlns="" id="{0E92A02E-F4B6-4AD1-9986-9E10E7ED9860}"/>
              </a:ext>
            </a:extLst>
          </p:cNvPr>
          <p:cNvPicPr>
            <a:picLocks noChangeAspect="1"/>
          </p:cNvPicPr>
          <p:nvPr/>
        </p:nvPicPr>
        <p:blipFill>
          <a:blip r:embed="rId7"/>
          <a:stretch>
            <a:fillRect/>
          </a:stretch>
        </p:blipFill>
        <p:spPr>
          <a:xfrm>
            <a:off x="684362" y="3184373"/>
            <a:ext cx="4770407" cy="2358311"/>
          </a:xfrm>
          <a:prstGeom prst="rect">
            <a:avLst/>
          </a:prstGeom>
        </p:spPr>
      </p:pic>
    </p:spTree>
    <p:extLst>
      <p:ext uri="{BB962C8B-B14F-4D97-AF65-F5344CB8AC3E}">
        <p14:creationId xmlns:p14="http://schemas.microsoft.com/office/powerpoint/2010/main" val="1951926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56263" y="584200"/>
            <a:ext cx="2966848" cy="5704155"/>
          </a:xfrm>
          <a:prstGeom prst="rect">
            <a:avLst/>
          </a:prstGeom>
        </p:spPr>
      </p:pic>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6075426" y="0"/>
            <a:ext cx="3022806" cy="584200"/>
          </a:xfrm>
        </p:spPr>
        <p:txBody>
          <a:bodyPr/>
          <a:lstStyle/>
          <a:p>
            <a:r>
              <a:rPr lang="es-EC">
                <a:solidFill>
                  <a:srgbClr val="FF0000"/>
                </a:solidFill>
                <a:latin typeface="Arial"/>
                <a:cs typeface="Arial"/>
              </a:rPr>
              <a:t>RESULTADOS</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sp>
        <p:nvSpPr>
          <p:cNvPr id="4" name="TextBox 3">
            <a:extLst>
              <a:ext uri="{FF2B5EF4-FFF2-40B4-BE49-F238E27FC236}">
                <a16:creationId xmlns:a16="http://schemas.microsoft.com/office/drawing/2014/main" xmlns="" id="{85D6F14B-EEF5-4A3E-ACEE-4BBB8D327032}"/>
              </a:ext>
            </a:extLst>
          </p:cNvPr>
          <p:cNvSpPr txBox="1"/>
          <p:nvPr/>
        </p:nvSpPr>
        <p:spPr>
          <a:xfrm>
            <a:off x="569344" y="813759"/>
            <a:ext cx="2743200" cy="400110"/>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err="1">
                <a:cs typeface="Calibri"/>
              </a:rPr>
              <a:t>Análisis</a:t>
            </a:r>
            <a:r>
              <a:rPr lang="en-US" sz="2000" b="1" dirty="0">
                <a:cs typeface="Calibri"/>
              </a:rPr>
              <a:t> </a:t>
            </a:r>
            <a:r>
              <a:rPr lang="en-US" sz="2000" b="1" dirty="0" err="1">
                <a:cs typeface="Calibri"/>
              </a:rPr>
              <a:t>Uni</a:t>
            </a:r>
            <a:r>
              <a:rPr lang="en-US" sz="2000" b="1" dirty="0">
                <a:cs typeface="Calibri"/>
              </a:rPr>
              <a:t> </a:t>
            </a:r>
            <a:r>
              <a:rPr lang="en-US" sz="2000" b="1" dirty="0" err="1">
                <a:cs typeface="Calibri"/>
              </a:rPr>
              <a:t>variado</a:t>
            </a:r>
            <a:endParaRPr lang="en-US" sz="2000" b="1" dirty="0">
              <a:cs typeface="Calibri"/>
            </a:endParaRPr>
          </a:p>
        </p:txBody>
      </p:sp>
      <p:sp>
        <p:nvSpPr>
          <p:cNvPr id="6" name="TextBox 5">
            <a:extLst>
              <a:ext uri="{FF2B5EF4-FFF2-40B4-BE49-F238E27FC236}">
                <a16:creationId xmlns:a16="http://schemas.microsoft.com/office/drawing/2014/main" xmlns="" id="{EE832094-CD10-4613-9A57-4412F4DD622D}"/>
              </a:ext>
            </a:extLst>
          </p:cNvPr>
          <p:cNvSpPr txBox="1"/>
          <p:nvPr/>
        </p:nvSpPr>
        <p:spPr>
          <a:xfrm>
            <a:off x="5348795" y="1213869"/>
            <a:ext cx="3078925" cy="1200329"/>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t>Las cooperativas poseen un Consejo de Vigilancia, Consejo de Administración y Auditoría Externa e Interna </a:t>
            </a:r>
            <a:endParaRPr lang="en-US" dirty="0">
              <a:cs typeface="Calibri" panose="020F0502020204030204"/>
            </a:endParaRPr>
          </a:p>
        </p:txBody>
      </p:sp>
      <p:sp>
        <p:nvSpPr>
          <p:cNvPr id="10" name="TextBox 5">
            <a:extLst>
              <a:ext uri="{FF2B5EF4-FFF2-40B4-BE49-F238E27FC236}">
                <a16:creationId xmlns:a16="http://schemas.microsoft.com/office/drawing/2014/main" xmlns="" id="{EE832094-CD10-4613-9A57-4412F4DD622D}"/>
              </a:ext>
            </a:extLst>
          </p:cNvPr>
          <p:cNvSpPr txBox="1"/>
          <p:nvPr/>
        </p:nvSpPr>
        <p:spPr>
          <a:xfrm>
            <a:off x="3312544" y="2824000"/>
            <a:ext cx="3078925" cy="1200329"/>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t>El 39%de cooperativas que no posee un Comité Informático y un  Comité de Administración Integral de Riesgos</a:t>
            </a:r>
            <a:endParaRPr lang="en-US" dirty="0">
              <a:cs typeface="Calibri" panose="020F0502020204030204"/>
            </a:endParaRPr>
          </a:p>
        </p:txBody>
      </p:sp>
      <p:sp>
        <p:nvSpPr>
          <p:cNvPr id="11" name="TextBox 5">
            <a:extLst>
              <a:ext uri="{FF2B5EF4-FFF2-40B4-BE49-F238E27FC236}">
                <a16:creationId xmlns:a16="http://schemas.microsoft.com/office/drawing/2014/main" xmlns="" id="{EE832094-CD10-4613-9A57-4412F4DD622D}"/>
              </a:ext>
            </a:extLst>
          </p:cNvPr>
          <p:cNvSpPr txBox="1"/>
          <p:nvPr/>
        </p:nvSpPr>
        <p:spPr>
          <a:xfrm>
            <a:off x="5348795" y="4170196"/>
            <a:ext cx="3078925" cy="1754326"/>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s-ES" dirty="0"/>
              <a:t>Los resultados del fraude percibido en el 67% de las cooperativas encuestadas en el periodo 2016-2020, siendo de pérdidas económicas no significativas.</a:t>
            </a:r>
            <a:endParaRPr lang="es-EC" dirty="0"/>
          </a:p>
        </p:txBody>
      </p:sp>
    </p:spTree>
    <p:extLst>
      <p:ext uri="{BB962C8B-B14F-4D97-AF65-F5344CB8AC3E}">
        <p14:creationId xmlns:p14="http://schemas.microsoft.com/office/powerpoint/2010/main" val="2468754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6075426" y="0"/>
            <a:ext cx="3022806" cy="584200"/>
          </a:xfrm>
        </p:spPr>
        <p:txBody>
          <a:bodyPr/>
          <a:lstStyle/>
          <a:p>
            <a:r>
              <a:rPr lang="es-EC">
                <a:solidFill>
                  <a:srgbClr val="FF0000"/>
                </a:solidFill>
                <a:latin typeface="Arial"/>
                <a:cs typeface="Arial"/>
              </a:rPr>
              <a:t>RESULTADOS</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sp>
        <p:nvSpPr>
          <p:cNvPr id="4" name="TextBox 3">
            <a:extLst>
              <a:ext uri="{FF2B5EF4-FFF2-40B4-BE49-F238E27FC236}">
                <a16:creationId xmlns:a16="http://schemas.microsoft.com/office/drawing/2014/main" xmlns="" id="{85D6F14B-EEF5-4A3E-ACEE-4BBB8D327032}"/>
              </a:ext>
            </a:extLst>
          </p:cNvPr>
          <p:cNvSpPr txBox="1"/>
          <p:nvPr/>
        </p:nvSpPr>
        <p:spPr>
          <a:xfrm>
            <a:off x="569344" y="813759"/>
            <a:ext cx="2743200" cy="400110"/>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err="1">
                <a:cs typeface="Calibri"/>
              </a:rPr>
              <a:t>Análisis</a:t>
            </a:r>
            <a:r>
              <a:rPr lang="en-US" sz="2000" b="1">
                <a:cs typeface="Calibri"/>
              </a:rPr>
              <a:t> Bi </a:t>
            </a:r>
            <a:r>
              <a:rPr lang="en-US" sz="2000" b="1" err="1">
                <a:cs typeface="Calibri"/>
              </a:rPr>
              <a:t>variado</a:t>
            </a:r>
          </a:p>
        </p:txBody>
      </p:sp>
      <p:pic>
        <p:nvPicPr>
          <p:cNvPr id="5" name="Picture 5">
            <a:extLst>
              <a:ext uri="{FF2B5EF4-FFF2-40B4-BE49-F238E27FC236}">
                <a16:creationId xmlns:a16="http://schemas.microsoft.com/office/drawing/2014/main" xmlns="" id="{C2E46C72-D697-478D-9111-7653A4AF2A35}"/>
              </a:ext>
            </a:extLst>
          </p:cNvPr>
          <p:cNvPicPr>
            <a:picLocks noChangeAspect="1"/>
          </p:cNvPicPr>
          <p:nvPr/>
        </p:nvPicPr>
        <p:blipFill>
          <a:blip r:embed="rId2"/>
          <a:stretch>
            <a:fillRect/>
          </a:stretch>
        </p:blipFill>
        <p:spPr>
          <a:xfrm>
            <a:off x="123645" y="3497190"/>
            <a:ext cx="7099539" cy="2782222"/>
          </a:xfrm>
          <a:prstGeom prst="rect">
            <a:avLst/>
          </a:prstGeom>
        </p:spPr>
      </p:pic>
      <p:sp>
        <p:nvSpPr>
          <p:cNvPr id="6" name="TextBox 5">
            <a:extLst>
              <a:ext uri="{FF2B5EF4-FFF2-40B4-BE49-F238E27FC236}">
                <a16:creationId xmlns:a16="http://schemas.microsoft.com/office/drawing/2014/main" xmlns="" id="{EE832094-CD10-4613-9A57-4412F4DD622D}"/>
              </a:ext>
            </a:extLst>
          </p:cNvPr>
          <p:cNvSpPr txBox="1"/>
          <p:nvPr/>
        </p:nvSpPr>
        <p:spPr>
          <a:xfrm>
            <a:off x="3574212" y="684362"/>
            <a:ext cx="5446142" cy="923330"/>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
                <a:ea typeface="+mn-lt"/>
                <a:cs typeface="+mn-lt"/>
              </a:rPr>
              <a:t>Para sacar los puntos de corte A y B se aplica la prueba de </a:t>
            </a:r>
            <a:r>
              <a:rPr lang="es" err="1">
                <a:ea typeface="+mn-lt"/>
                <a:cs typeface="+mn-lt"/>
              </a:rPr>
              <a:t>Estanino</a:t>
            </a:r>
            <a:r>
              <a:rPr lang="es">
                <a:ea typeface="+mn-lt"/>
                <a:cs typeface="+mn-lt"/>
              </a:rPr>
              <a:t> debido a la distribución normal, ajustándose a Q1= 75%</a:t>
            </a:r>
            <a:endParaRPr lang="en-US">
              <a:cs typeface="Calibri" panose="020F0502020204030204"/>
            </a:endParaRPr>
          </a:p>
        </p:txBody>
      </p:sp>
      <p:pic>
        <p:nvPicPr>
          <p:cNvPr id="7" name="Picture 7">
            <a:extLst>
              <a:ext uri="{FF2B5EF4-FFF2-40B4-BE49-F238E27FC236}">
                <a16:creationId xmlns:a16="http://schemas.microsoft.com/office/drawing/2014/main" xmlns="" id="{A091E872-24C3-4A83-B7D2-26390C8A7069}"/>
              </a:ext>
            </a:extLst>
          </p:cNvPr>
          <p:cNvPicPr>
            <a:picLocks noChangeAspect="1"/>
          </p:cNvPicPr>
          <p:nvPr/>
        </p:nvPicPr>
        <p:blipFill>
          <a:blip r:embed="rId3"/>
          <a:stretch>
            <a:fillRect/>
          </a:stretch>
        </p:blipFill>
        <p:spPr>
          <a:xfrm>
            <a:off x="6118644" y="1210844"/>
            <a:ext cx="2902069" cy="496917"/>
          </a:xfrm>
          <a:prstGeom prst="rect">
            <a:avLst/>
          </a:prstGeom>
        </p:spPr>
      </p:pic>
      <p:pic>
        <p:nvPicPr>
          <p:cNvPr id="8" name="Picture 8">
            <a:extLst>
              <a:ext uri="{FF2B5EF4-FFF2-40B4-BE49-F238E27FC236}">
                <a16:creationId xmlns:a16="http://schemas.microsoft.com/office/drawing/2014/main" xmlns="" id="{05397530-7F89-4C0D-A034-0CCBBB38F084}"/>
              </a:ext>
            </a:extLst>
          </p:cNvPr>
          <p:cNvPicPr>
            <a:picLocks noChangeAspect="1"/>
          </p:cNvPicPr>
          <p:nvPr/>
        </p:nvPicPr>
        <p:blipFill>
          <a:blip r:embed="rId4"/>
          <a:stretch>
            <a:fillRect/>
          </a:stretch>
        </p:blipFill>
        <p:spPr>
          <a:xfrm>
            <a:off x="181155" y="1776159"/>
            <a:ext cx="2973237" cy="1666664"/>
          </a:xfrm>
          <a:prstGeom prst="rect">
            <a:avLst/>
          </a:prstGeom>
        </p:spPr>
      </p:pic>
      <p:pic>
        <p:nvPicPr>
          <p:cNvPr id="9" name="Picture 9">
            <a:extLst>
              <a:ext uri="{FF2B5EF4-FFF2-40B4-BE49-F238E27FC236}">
                <a16:creationId xmlns:a16="http://schemas.microsoft.com/office/drawing/2014/main" xmlns="" id="{D09600F0-83A4-4C11-9987-8DACEA070813}"/>
              </a:ext>
            </a:extLst>
          </p:cNvPr>
          <p:cNvPicPr>
            <a:picLocks noChangeAspect="1"/>
          </p:cNvPicPr>
          <p:nvPr/>
        </p:nvPicPr>
        <p:blipFill>
          <a:blip r:embed="rId5"/>
          <a:stretch>
            <a:fillRect/>
          </a:stretch>
        </p:blipFill>
        <p:spPr>
          <a:xfrm>
            <a:off x="3775495" y="1781070"/>
            <a:ext cx="3217652" cy="1656841"/>
          </a:xfrm>
          <a:prstGeom prst="rect">
            <a:avLst/>
          </a:prstGeom>
        </p:spPr>
      </p:pic>
    </p:spTree>
    <p:extLst>
      <p:ext uri="{BB962C8B-B14F-4D97-AF65-F5344CB8AC3E}">
        <p14:creationId xmlns:p14="http://schemas.microsoft.com/office/powerpoint/2010/main" val="3725678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6075426" y="0"/>
            <a:ext cx="3022806" cy="584200"/>
          </a:xfrm>
        </p:spPr>
        <p:txBody>
          <a:bodyPr/>
          <a:lstStyle/>
          <a:p>
            <a:r>
              <a:rPr lang="es-EC">
                <a:solidFill>
                  <a:srgbClr val="FF0000"/>
                </a:solidFill>
                <a:latin typeface="Arial"/>
                <a:cs typeface="Arial"/>
              </a:rPr>
              <a:t>RESULTADOS</a:t>
            </a:r>
            <a:endParaRPr lang="es-EC">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a:p>
          <a:p>
            <a:pPr marL="0" indent="0">
              <a:buNone/>
            </a:pPr>
            <a:endParaRPr lang="es-EC" b="1"/>
          </a:p>
        </p:txBody>
      </p:sp>
      <p:pic>
        <p:nvPicPr>
          <p:cNvPr id="4" name="Picture 4">
            <a:extLst>
              <a:ext uri="{FF2B5EF4-FFF2-40B4-BE49-F238E27FC236}">
                <a16:creationId xmlns:a16="http://schemas.microsoft.com/office/drawing/2014/main" xmlns="" id="{3D254D16-CEA4-418E-BE63-FC1B201E82D7}"/>
              </a:ext>
            </a:extLst>
          </p:cNvPr>
          <p:cNvPicPr>
            <a:picLocks noChangeAspect="1"/>
          </p:cNvPicPr>
          <p:nvPr/>
        </p:nvPicPr>
        <p:blipFill>
          <a:blip r:embed="rId2"/>
          <a:stretch>
            <a:fillRect/>
          </a:stretch>
        </p:blipFill>
        <p:spPr>
          <a:xfrm>
            <a:off x="526211" y="1595535"/>
            <a:ext cx="5144218" cy="3192479"/>
          </a:xfrm>
          <a:prstGeom prst="rect">
            <a:avLst/>
          </a:prstGeom>
        </p:spPr>
      </p:pic>
      <p:sp>
        <p:nvSpPr>
          <p:cNvPr id="5" name="TextBox 4">
            <a:extLst>
              <a:ext uri="{FF2B5EF4-FFF2-40B4-BE49-F238E27FC236}">
                <a16:creationId xmlns:a16="http://schemas.microsoft.com/office/drawing/2014/main" xmlns="" id="{CE2BE01C-C9A6-461A-87B0-0627AFC66DBE}"/>
              </a:ext>
            </a:extLst>
          </p:cNvPr>
          <p:cNvSpPr txBox="1"/>
          <p:nvPr/>
        </p:nvSpPr>
        <p:spPr>
          <a:xfrm>
            <a:off x="6205268" y="1058173"/>
            <a:ext cx="2743200" cy="1754326"/>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a:ea typeface="+mn-lt"/>
                <a:cs typeface="+mn-lt"/>
              </a:rPr>
              <a:t>Al obtener los puntos de corte A y B se introduce en la agrupación visual y se procede a sacar la prueba de Chi-cuadrado para definir su significancia</a:t>
            </a:r>
            <a:endParaRPr lang="en-US"/>
          </a:p>
        </p:txBody>
      </p:sp>
      <p:sp>
        <p:nvSpPr>
          <p:cNvPr id="6" name="TextBox 5">
            <a:extLst>
              <a:ext uri="{FF2B5EF4-FFF2-40B4-BE49-F238E27FC236}">
                <a16:creationId xmlns:a16="http://schemas.microsoft.com/office/drawing/2014/main" xmlns="" id="{8434916C-7E70-4FBD-AD66-80E09467721B}"/>
              </a:ext>
            </a:extLst>
          </p:cNvPr>
          <p:cNvSpPr txBox="1"/>
          <p:nvPr/>
        </p:nvSpPr>
        <p:spPr>
          <a:xfrm>
            <a:off x="6218747" y="3487049"/>
            <a:ext cx="2743200" cy="2308324"/>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a:ea typeface="+mn-lt"/>
                <a:cs typeface="+mn-lt"/>
              </a:rPr>
              <a:t>Valor de chi de 40,95 con una significancia de 2,74*10 </a:t>
            </a:r>
            <a:r>
              <a:rPr lang="es" sz="1600">
                <a:ea typeface="+mn-lt"/>
                <a:cs typeface="+mn-lt"/>
              </a:rPr>
              <a:t>-8</a:t>
            </a:r>
            <a:r>
              <a:rPr lang="es">
                <a:ea typeface="+mn-lt"/>
                <a:cs typeface="+mn-lt"/>
              </a:rPr>
              <a:t> , determinando que la correlación es significativa debido a que es menor a alfa= 0,005, rechazando la hipótesis nula </a:t>
            </a:r>
            <a:endParaRPr lang="en-US"/>
          </a:p>
        </p:txBody>
      </p:sp>
    </p:spTree>
    <p:extLst>
      <p:ext uri="{BB962C8B-B14F-4D97-AF65-F5344CB8AC3E}">
        <p14:creationId xmlns:p14="http://schemas.microsoft.com/office/powerpoint/2010/main" val="3584258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6247954" y="0"/>
            <a:ext cx="2821523" cy="598577"/>
          </a:xfrm>
        </p:spPr>
        <p:txBody>
          <a:bodyPr/>
          <a:lstStyle/>
          <a:p>
            <a:r>
              <a:rPr lang="es-EC">
                <a:solidFill>
                  <a:srgbClr val="FF0000"/>
                </a:solidFill>
                <a:latin typeface="Arial"/>
                <a:cs typeface="Arial"/>
              </a:rPr>
              <a:t>PROPUESTA</a:t>
            </a:r>
            <a:endParaRPr lang="es-EC">
              <a:solidFill>
                <a:srgbClr val="FF0000"/>
              </a:solidFill>
            </a:endParaRPr>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a:p>
          <a:p>
            <a:pPr marL="0" indent="0">
              <a:buNone/>
            </a:pPr>
            <a:endParaRPr lang="es-EC"/>
          </a:p>
          <a:p>
            <a:pPr marL="0" indent="0">
              <a:buFont typeface="Arial" panose="020B0604020202020204" pitchFamily="34" charset="0"/>
              <a:buNone/>
            </a:pPr>
            <a:endParaRPr lang="es-EC" b="1"/>
          </a:p>
        </p:txBody>
      </p:sp>
      <p:sp>
        <p:nvSpPr>
          <p:cNvPr id="8" name="CuadroTexto 7">
            <a:extLst>
              <a:ext uri="{FF2B5EF4-FFF2-40B4-BE49-F238E27FC236}">
                <a16:creationId xmlns:a16="http://schemas.microsoft.com/office/drawing/2014/main" xmlns="" id="{F0CD648E-BE4B-4B63-965E-36D3BCE73371}"/>
              </a:ext>
            </a:extLst>
          </p:cNvPr>
          <p:cNvSpPr txBox="1"/>
          <p:nvPr/>
        </p:nvSpPr>
        <p:spPr>
          <a:xfrm>
            <a:off x="563437" y="32250"/>
            <a:ext cx="3786602" cy="5232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a:ea typeface="+mn-lt"/>
                <a:cs typeface="+mn-lt"/>
              </a:rPr>
              <a:t>Modelo de Administración y Gestión Integral de Riesgos </a:t>
            </a:r>
            <a:endParaRPr lang="es-ES" sz="1600"/>
          </a:p>
        </p:txBody>
      </p:sp>
      <p:pic>
        <p:nvPicPr>
          <p:cNvPr id="11" name="Imagen 11" descr="Diagrama&#10;&#10;Descripción generada automáticamente">
            <a:extLst>
              <a:ext uri="{FF2B5EF4-FFF2-40B4-BE49-F238E27FC236}">
                <a16:creationId xmlns:a16="http://schemas.microsoft.com/office/drawing/2014/main" xmlns="" id="{0CD747FC-EFEE-407F-AB96-993F5771DFB7}"/>
              </a:ext>
            </a:extLst>
          </p:cNvPr>
          <p:cNvPicPr>
            <a:picLocks noChangeAspect="1"/>
          </p:cNvPicPr>
          <p:nvPr/>
        </p:nvPicPr>
        <p:blipFill>
          <a:blip r:embed="rId2"/>
          <a:stretch>
            <a:fillRect/>
          </a:stretch>
        </p:blipFill>
        <p:spPr>
          <a:xfrm>
            <a:off x="117621" y="798690"/>
            <a:ext cx="8899273" cy="4814801"/>
          </a:xfrm>
          <a:prstGeom prst="rect">
            <a:avLst/>
          </a:prstGeom>
        </p:spPr>
      </p:pic>
      <p:sp>
        <p:nvSpPr>
          <p:cNvPr id="13" name="CuadroTexto 12">
            <a:extLst>
              <a:ext uri="{FF2B5EF4-FFF2-40B4-BE49-F238E27FC236}">
                <a16:creationId xmlns:a16="http://schemas.microsoft.com/office/drawing/2014/main" xmlns="" id="{FDBC2C2F-AD12-45EA-8176-9AE5ADB7F0CE}"/>
              </a:ext>
            </a:extLst>
          </p:cNvPr>
          <p:cNvSpPr txBox="1"/>
          <p:nvPr/>
        </p:nvSpPr>
        <p:spPr>
          <a:xfrm>
            <a:off x="307329" y="4054089"/>
            <a:ext cx="4203963" cy="132343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b="1">
                <a:latin typeface="Arial"/>
                <a:cs typeface="Arial"/>
              </a:rPr>
              <a:t>Objetivo:</a:t>
            </a:r>
          </a:p>
          <a:p>
            <a:pPr algn="ctr"/>
            <a:r>
              <a:rPr lang="es-ES" sz="1600">
                <a:latin typeface="Arial"/>
                <a:cs typeface="Arial"/>
              </a:rPr>
              <a:t>Proporcionar una herramienta que ayude a identificar, medir, priorizar, controlar, mitigar y comunicar los riesgos para su apropiada administración y gestión</a:t>
            </a:r>
          </a:p>
        </p:txBody>
      </p:sp>
      <p:sp>
        <p:nvSpPr>
          <p:cNvPr id="14" name="CuadroTexto 13">
            <a:extLst>
              <a:ext uri="{FF2B5EF4-FFF2-40B4-BE49-F238E27FC236}">
                <a16:creationId xmlns:a16="http://schemas.microsoft.com/office/drawing/2014/main" xmlns="" id="{E2DA48CF-4D5E-43AB-BF44-85568A03BAC2}"/>
              </a:ext>
            </a:extLst>
          </p:cNvPr>
          <p:cNvSpPr txBox="1"/>
          <p:nvPr/>
        </p:nvSpPr>
        <p:spPr>
          <a:xfrm>
            <a:off x="307329" y="5742504"/>
            <a:ext cx="4203964"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Formará parte de la estrategia institucional</a:t>
            </a:r>
            <a:endParaRPr lang="es-ES" sz="1600" b="1">
              <a:latin typeface="Arial"/>
              <a:cs typeface="Arial"/>
            </a:endParaRPr>
          </a:p>
        </p:txBody>
      </p:sp>
      <p:sp>
        <p:nvSpPr>
          <p:cNvPr id="15" name="CuadroTexto 14">
            <a:extLst>
              <a:ext uri="{FF2B5EF4-FFF2-40B4-BE49-F238E27FC236}">
                <a16:creationId xmlns:a16="http://schemas.microsoft.com/office/drawing/2014/main" xmlns="" id="{27C89010-CF04-47B7-9240-274751371560}"/>
              </a:ext>
            </a:extLst>
          </p:cNvPr>
          <p:cNvSpPr txBox="1"/>
          <p:nvPr/>
        </p:nvSpPr>
        <p:spPr>
          <a:xfrm>
            <a:off x="4898300" y="1331757"/>
            <a:ext cx="3008794"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Definir la línea de negocio y el mapa de procesos</a:t>
            </a:r>
            <a:endParaRPr lang="es-ES"/>
          </a:p>
        </p:txBody>
      </p:sp>
      <p:sp>
        <p:nvSpPr>
          <p:cNvPr id="16" name="CuadroTexto 15">
            <a:extLst>
              <a:ext uri="{FF2B5EF4-FFF2-40B4-BE49-F238E27FC236}">
                <a16:creationId xmlns:a16="http://schemas.microsoft.com/office/drawing/2014/main" xmlns="" id="{B6E2FFAB-5F29-463B-AAD6-A1D7E1A22082}"/>
              </a:ext>
            </a:extLst>
          </p:cNvPr>
          <p:cNvSpPr txBox="1"/>
          <p:nvPr/>
        </p:nvSpPr>
        <p:spPr>
          <a:xfrm>
            <a:off x="6368549" y="2280305"/>
            <a:ext cx="2506065"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Identificación y análisis de procesos</a:t>
            </a:r>
          </a:p>
        </p:txBody>
      </p:sp>
      <p:cxnSp>
        <p:nvCxnSpPr>
          <p:cNvPr id="17" name="Conector: angular 16">
            <a:extLst>
              <a:ext uri="{FF2B5EF4-FFF2-40B4-BE49-F238E27FC236}">
                <a16:creationId xmlns:a16="http://schemas.microsoft.com/office/drawing/2014/main" xmlns="" id="{1EABF8BB-21B0-4646-9D85-1B5391788A2E}"/>
              </a:ext>
            </a:extLst>
          </p:cNvPr>
          <p:cNvCxnSpPr/>
          <p:nvPr/>
        </p:nvCxnSpPr>
        <p:spPr>
          <a:xfrm flipH="1">
            <a:off x="3925088" y="1624861"/>
            <a:ext cx="977006" cy="758837"/>
          </a:xfrm>
          <a:prstGeom prst="bentConnector3">
            <a:avLst/>
          </a:prstGeom>
        </p:spPr>
        <p:style>
          <a:lnRef idx="3">
            <a:schemeClr val="dk1"/>
          </a:lnRef>
          <a:fillRef idx="0">
            <a:schemeClr val="dk1"/>
          </a:fillRef>
          <a:effectRef idx="2">
            <a:schemeClr val="dk1"/>
          </a:effectRef>
          <a:fontRef idx="minor">
            <a:schemeClr val="tx1"/>
          </a:fontRef>
        </p:style>
      </p:cxnSp>
      <p:cxnSp>
        <p:nvCxnSpPr>
          <p:cNvPr id="18" name="Conector: angular 17">
            <a:extLst>
              <a:ext uri="{FF2B5EF4-FFF2-40B4-BE49-F238E27FC236}">
                <a16:creationId xmlns:a16="http://schemas.microsoft.com/office/drawing/2014/main" xmlns="" id="{3626D924-BD21-4F4C-85B3-903D70C86585}"/>
              </a:ext>
            </a:extLst>
          </p:cNvPr>
          <p:cNvCxnSpPr>
            <a:cxnSpLocks/>
          </p:cNvCxnSpPr>
          <p:nvPr/>
        </p:nvCxnSpPr>
        <p:spPr>
          <a:xfrm flipH="1">
            <a:off x="5395337" y="2573409"/>
            <a:ext cx="977006" cy="758837"/>
          </a:xfrm>
          <a:prstGeom prst="bentConnector3">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28574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0C70551E-BA35-442F-ABE2-3EEFFE07EA7A}"/>
              </a:ext>
            </a:extLst>
          </p:cNvPr>
          <p:cNvSpPr txBox="1"/>
          <p:nvPr/>
        </p:nvSpPr>
        <p:spPr>
          <a:xfrm>
            <a:off x="696233" y="952338"/>
            <a:ext cx="2069734"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Fase de evaluación</a:t>
            </a:r>
            <a:endParaRPr lang="es-ES"/>
          </a:p>
        </p:txBody>
      </p:sp>
      <p:sp>
        <p:nvSpPr>
          <p:cNvPr id="6" name="CuadroTexto 5">
            <a:extLst>
              <a:ext uri="{FF2B5EF4-FFF2-40B4-BE49-F238E27FC236}">
                <a16:creationId xmlns:a16="http://schemas.microsoft.com/office/drawing/2014/main" xmlns="" id="{43C8CA1F-1588-4004-A2FD-0928987B9F28}"/>
              </a:ext>
            </a:extLst>
          </p:cNvPr>
          <p:cNvSpPr txBox="1"/>
          <p:nvPr/>
        </p:nvSpPr>
        <p:spPr>
          <a:xfrm>
            <a:off x="440125" y="1711177"/>
            <a:ext cx="2857028" cy="156966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sz="1600">
                <a:latin typeface="Arial"/>
                <a:cs typeface="Arial"/>
              </a:rPr>
              <a:t>Discriminar eventos de riesgos</a:t>
            </a:r>
          </a:p>
          <a:p>
            <a:pPr marL="285750" indent="-285750">
              <a:buFont typeface="Arial"/>
              <a:buChar char="•"/>
            </a:pPr>
            <a:r>
              <a:rPr lang="es-ES" sz="1600">
                <a:latin typeface="Arial"/>
                <a:cs typeface="Arial"/>
              </a:rPr>
              <a:t>Levantamiento de información</a:t>
            </a:r>
          </a:p>
          <a:p>
            <a:pPr marL="285750" indent="-285750">
              <a:buFont typeface="Arial"/>
              <a:buChar char="•"/>
            </a:pPr>
            <a:r>
              <a:rPr lang="es-ES" sz="1600">
                <a:latin typeface="Arial"/>
                <a:cs typeface="Arial"/>
              </a:rPr>
              <a:t>Elaboración de la matriz de riesgo</a:t>
            </a:r>
          </a:p>
        </p:txBody>
      </p:sp>
      <p:pic>
        <p:nvPicPr>
          <p:cNvPr id="7" name="Imagen 7" descr="Tabla&#10;&#10;Descripción generada automáticamente">
            <a:extLst>
              <a:ext uri="{FF2B5EF4-FFF2-40B4-BE49-F238E27FC236}">
                <a16:creationId xmlns:a16="http://schemas.microsoft.com/office/drawing/2014/main" xmlns="" id="{8EA8901C-68C7-40AA-98EB-68D4106FB85F}"/>
              </a:ext>
            </a:extLst>
          </p:cNvPr>
          <p:cNvPicPr>
            <a:picLocks noChangeAspect="1"/>
          </p:cNvPicPr>
          <p:nvPr/>
        </p:nvPicPr>
        <p:blipFill>
          <a:blip r:embed="rId2"/>
          <a:stretch>
            <a:fillRect/>
          </a:stretch>
        </p:blipFill>
        <p:spPr>
          <a:xfrm>
            <a:off x="3598789" y="781401"/>
            <a:ext cx="5266336" cy="2421100"/>
          </a:xfrm>
          <a:prstGeom prst="rect">
            <a:avLst/>
          </a:prstGeom>
        </p:spPr>
      </p:pic>
      <p:pic>
        <p:nvPicPr>
          <p:cNvPr id="8" name="Imagen 8">
            <a:extLst>
              <a:ext uri="{FF2B5EF4-FFF2-40B4-BE49-F238E27FC236}">
                <a16:creationId xmlns:a16="http://schemas.microsoft.com/office/drawing/2014/main" xmlns="" id="{96852192-5711-468C-8B2C-1980D0F5ACE8}"/>
              </a:ext>
            </a:extLst>
          </p:cNvPr>
          <p:cNvPicPr>
            <a:picLocks noChangeAspect="1"/>
          </p:cNvPicPr>
          <p:nvPr/>
        </p:nvPicPr>
        <p:blipFill>
          <a:blip r:embed="rId3"/>
          <a:stretch>
            <a:fillRect/>
          </a:stretch>
        </p:blipFill>
        <p:spPr>
          <a:xfrm>
            <a:off x="3693645" y="3296510"/>
            <a:ext cx="5209424" cy="2513039"/>
          </a:xfrm>
          <a:prstGeom prst="rect">
            <a:avLst/>
          </a:prstGeom>
        </p:spPr>
      </p:pic>
      <p:pic>
        <p:nvPicPr>
          <p:cNvPr id="9" name="Imagen 9" descr="Interfaz de usuario gráfica, Texto, Aplicación&#10;&#10;Descripción generada automáticamente">
            <a:extLst>
              <a:ext uri="{FF2B5EF4-FFF2-40B4-BE49-F238E27FC236}">
                <a16:creationId xmlns:a16="http://schemas.microsoft.com/office/drawing/2014/main" xmlns="" id="{E8171F78-EF7E-409A-86FE-23478450EB02}"/>
              </a:ext>
            </a:extLst>
          </p:cNvPr>
          <p:cNvPicPr>
            <a:picLocks noChangeAspect="1"/>
          </p:cNvPicPr>
          <p:nvPr/>
        </p:nvPicPr>
        <p:blipFill>
          <a:blip r:embed="rId4"/>
          <a:stretch>
            <a:fillRect/>
          </a:stretch>
        </p:blipFill>
        <p:spPr>
          <a:xfrm>
            <a:off x="51222" y="3664574"/>
            <a:ext cx="3634834" cy="2061473"/>
          </a:xfrm>
          <a:prstGeom prst="rect">
            <a:avLst/>
          </a:prstGeom>
        </p:spPr>
      </p:pic>
      <p:cxnSp>
        <p:nvCxnSpPr>
          <p:cNvPr id="10" name="Conector recto de flecha 9">
            <a:extLst>
              <a:ext uri="{FF2B5EF4-FFF2-40B4-BE49-F238E27FC236}">
                <a16:creationId xmlns:a16="http://schemas.microsoft.com/office/drawing/2014/main" xmlns="" id="{0D7F665C-5F91-41D0-B612-F40DAD48F794}"/>
              </a:ext>
            </a:extLst>
          </p:cNvPr>
          <p:cNvCxnSpPr/>
          <p:nvPr/>
        </p:nvCxnSpPr>
        <p:spPr>
          <a:xfrm flipH="1">
            <a:off x="1756711" y="1302355"/>
            <a:ext cx="5691" cy="392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ítulo 1">
            <a:extLst>
              <a:ext uri="{FF2B5EF4-FFF2-40B4-BE49-F238E27FC236}">
                <a16:creationId xmlns:a16="http://schemas.microsoft.com/office/drawing/2014/main" xmlns="" id="{1CE6117D-BE0D-48AC-BE18-4849CB286CE9}"/>
              </a:ext>
            </a:extLst>
          </p:cNvPr>
          <p:cNvSpPr>
            <a:spLocks noGrp="1"/>
          </p:cNvSpPr>
          <p:nvPr>
            <p:ph type="title"/>
          </p:nvPr>
        </p:nvSpPr>
        <p:spPr>
          <a:xfrm>
            <a:off x="6247954" y="0"/>
            <a:ext cx="2821523" cy="598577"/>
          </a:xfrm>
        </p:spPr>
        <p:txBody>
          <a:bodyPr/>
          <a:lstStyle/>
          <a:p>
            <a:r>
              <a:rPr lang="es-EC">
                <a:solidFill>
                  <a:srgbClr val="FF0000"/>
                </a:solidFill>
                <a:latin typeface="Arial"/>
                <a:cs typeface="Arial"/>
              </a:rPr>
              <a:t>PROPUESTA</a:t>
            </a:r>
            <a:endParaRPr lang="es-EC">
              <a:solidFill>
                <a:srgbClr val="FF0000"/>
              </a:solidFill>
            </a:endParaRPr>
          </a:p>
        </p:txBody>
      </p:sp>
    </p:spTree>
    <p:extLst>
      <p:ext uri="{BB962C8B-B14F-4D97-AF65-F5344CB8AC3E}">
        <p14:creationId xmlns:p14="http://schemas.microsoft.com/office/powerpoint/2010/main" val="424360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8025680D-D4DE-4FC8-836F-F8B52AC25CA3}"/>
              </a:ext>
            </a:extLst>
          </p:cNvPr>
          <p:cNvSpPr txBox="1"/>
          <p:nvPr/>
        </p:nvSpPr>
        <p:spPr>
          <a:xfrm>
            <a:off x="3447021" y="819541"/>
            <a:ext cx="2069734" cy="33855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a:latin typeface="Arial"/>
                <a:cs typeface="Arial"/>
              </a:rPr>
              <a:t>Fase de mitigación</a:t>
            </a:r>
            <a:endParaRPr lang="es-ES"/>
          </a:p>
        </p:txBody>
      </p:sp>
      <p:pic>
        <p:nvPicPr>
          <p:cNvPr id="6" name="Imagen 6" descr="Tabla&#10;&#10;Descripción generada automáticamente">
            <a:extLst>
              <a:ext uri="{FF2B5EF4-FFF2-40B4-BE49-F238E27FC236}">
                <a16:creationId xmlns:a16="http://schemas.microsoft.com/office/drawing/2014/main" xmlns="" id="{6B167957-48AB-4C36-B06B-5D410EFA3D1C}"/>
              </a:ext>
            </a:extLst>
          </p:cNvPr>
          <p:cNvPicPr>
            <a:picLocks noChangeAspect="1"/>
          </p:cNvPicPr>
          <p:nvPr/>
        </p:nvPicPr>
        <p:blipFill>
          <a:blip r:embed="rId2"/>
          <a:stretch>
            <a:fillRect/>
          </a:stretch>
        </p:blipFill>
        <p:spPr>
          <a:xfrm>
            <a:off x="487553" y="1277882"/>
            <a:ext cx="8159407" cy="3078610"/>
          </a:xfrm>
          <a:prstGeom prst="rect">
            <a:avLst/>
          </a:prstGeom>
        </p:spPr>
      </p:pic>
      <p:sp>
        <p:nvSpPr>
          <p:cNvPr id="8" name="CuadroTexto 7">
            <a:extLst>
              <a:ext uri="{FF2B5EF4-FFF2-40B4-BE49-F238E27FC236}">
                <a16:creationId xmlns:a16="http://schemas.microsoft.com/office/drawing/2014/main" xmlns="" id="{0696099C-1196-4CD2-8A34-6F513A0FB404}"/>
              </a:ext>
            </a:extLst>
          </p:cNvPr>
          <p:cNvSpPr txBox="1"/>
          <p:nvPr/>
        </p:nvSpPr>
        <p:spPr>
          <a:xfrm>
            <a:off x="2564873" y="4604248"/>
            <a:ext cx="4194480" cy="83099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sz="1600">
                <a:latin typeface="Arial"/>
                <a:cs typeface="Arial"/>
              </a:rPr>
              <a:t>Diseño de la matriz de mitigación</a:t>
            </a:r>
          </a:p>
          <a:p>
            <a:pPr marL="285750" indent="-285750">
              <a:buFont typeface="Arial"/>
              <a:buChar char="•"/>
            </a:pPr>
            <a:r>
              <a:rPr lang="es-ES" sz="1600">
                <a:latin typeface="Arial"/>
                <a:cs typeface="Arial"/>
              </a:rPr>
              <a:t>Implementación de planes de mitigación</a:t>
            </a:r>
          </a:p>
          <a:p>
            <a:pPr marL="285750" indent="-285750">
              <a:buFont typeface="Arial"/>
              <a:buChar char="•"/>
            </a:pPr>
            <a:r>
              <a:rPr lang="es-ES" sz="1600">
                <a:latin typeface="Arial"/>
                <a:cs typeface="Arial"/>
              </a:rPr>
              <a:t>Seguimiento de los planes de mitigación</a:t>
            </a:r>
          </a:p>
        </p:txBody>
      </p:sp>
      <p:sp>
        <p:nvSpPr>
          <p:cNvPr id="10" name="Título 1">
            <a:extLst>
              <a:ext uri="{FF2B5EF4-FFF2-40B4-BE49-F238E27FC236}">
                <a16:creationId xmlns:a16="http://schemas.microsoft.com/office/drawing/2014/main" xmlns="" id="{9A4281CC-3A14-4D40-965D-7F7CC8C166C7}"/>
              </a:ext>
            </a:extLst>
          </p:cNvPr>
          <p:cNvSpPr>
            <a:spLocks noGrp="1"/>
          </p:cNvSpPr>
          <p:nvPr>
            <p:ph type="title"/>
          </p:nvPr>
        </p:nvSpPr>
        <p:spPr>
          <a:xfrm>
            <a:off x="6247954" y="0"/>
            <a:ext cx="2821523" cy="598577"/>
          </a:xfrm>
        </p:spPr>
        <p:txBody>
          <a:bodyPr/>
          <a:lstStyle/>
          <a:p>
            <a:r>
              <a:rPr lang="es-EC">
                <a:solidFill>
                  <a:srgbClr val="FF0000"/>
                </a:solidFill>
                <a:latin typeface="Arial"/>
                <a:cs typeface="Arial"/>
              </a:rPr>
              <a:t>PROPUESTA</a:t>
            </a:r>
            <a:endParaRPr lang="es-EC">
              <a:solidFill>
                <a:srgbClr val="FF0000"/>
              </a:solidFill>
            </a:endParaRPr>
          </a:p>
        </p:txBody>
      </p:sp>
    </p:spTree>
    <p:extLst>
      <p:ext uri="{BB962C8B-B14F-4D97-AF65-F5344CB8AC3E}">
        <p14:creationId xmlns:p14="http://schemas.microsoft.com/office/powerpoint/2010/main" val="4286061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535123" y="7637"/>
            <a:ext cx="8405679" cy="627331"/>
          </a:xfrm>
        </p:spPr>
        <p:txBody>
          <a:bodyPr/>
          <a:lstStyle/>
          <a:p>
            <a:r>
              <a:rPr lang="es-EC">
                <a:solidFill>
                  <a:srgbClr val="FF0000"/>
                </a:solidFill>
                <a:latin typeface="Arial"/>
                <a:cs typeface="Arial"/>
              </a:rPr>
              <a:t>CONCLUSIONES Y RECOMENDACIONES</a:t>
            </a:r>
            <a:endParaRPr lang="en-US"/>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a:p>
          <a:p>
            <a:pPr marL="0" indent="0">
              <a:buNone/>
            </a:pPr>
            <a:endParaRPr lang="es-EC" b="1"/>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a:p>
          <a:p>
            <a:pPr marL="0" indent="0">
              <a:buNone/>
            </a:pPr>
            <a:endParaRPr lang="es-EC"/>
          </a:p>
          <a:p>
            <a:pPr marL="0" indent="0">
              <a:buFont typeface="Arial" panose="020B0604020202020204" pitchFamily="34" charset="0"/>
              <a:buNone/>
            </a:pPr>
            <a:endParaRPr lang="es-EC" b="1"/>
          </a:p>
        </p:txBody>
      </p:sp>
      <p:graphicFrame>
        <p:nvGraphicFramePr>
          <p:cNvPr id="4" name="Diagram 6">
            <a:extLst>
              <a:ext uri="{FF2B5EF4-FFF2-40B4-BE49-F238E27FC236}">
                <a16:creationId xmlns:a16="http://schemas.microsoft.com/office/drawing/2014/main" xmlns="" id="{04F7C4BC-269B-4E32-94D9-03C1D6B07D7C}"/>
              </a:ext>
            </a:extLst>
          </p:cNvPr>
          <p:cNvGraphicFramePr/>
          <p:nvPr>
            <p:extLst>
              <p:ext uri="{D42A27DB-BD31-4B8C-83A1-F6EECF244321}">
                <p14:modId xmlns:p14="http://schemas.microsoft.com/office/powerpoint/2010/main" val="2778206556"/>
              </p:ext>
            </p:extLst>
          </p:nvPr>
        </p:nvGraphicFramePr>
        <p:xfrm>
          <a:off x="1006415" y="-1749725"/>
          <a:ext cx="7231810" cy="975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376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535123" y="7637"/>
            <a:ext cx="8405679" cy="627331"/>
          </a:xfrm>
        </p:spPr>
        <p:txBody>
          <a:bodyPr/>
          <a:lstStyle/>
          <a:p>
            <a:r>
              <a:rPr lang="es-EC">
                <a:solidFill>
                  <a:srgbClr val="FF0000"/>
                </a:solidFill>
                <a:latin typeface="Arial"/>
                <a:cs typeface="Arial"/>
              </a:rPr>
              <a:t>CONCLUSIONES Y RECOMENDACIONES</a:t>
            </a:r>
            <a:endParaRPr lang="en-US"/>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a:p>
          <a:p>
            <a:pPr marL="0" indent="0">
              <a:buNone/>
            </a:pPr>
            <a:endParaRPr lang="es-EC" b="1"/>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a:p>
          <a:p>
            <a:pPr marL="0" indent="0">
              <a:buNone/>
            </a:pPr>
            <a:endParaRPr lang="es-EC"/>
          </a:p>
          <a:p>
            <a:pPr marL="0" indent="0">
              <a:buFont typeface="Arial" panose="020B0604020202020204" pitchFamily="34" charset="0"/>
              <a:buNone/>
            </a:pPr>
            <a:endParaRPr lang="es-EC" b="1"/>
          </a:p>
        </p:txBody>
      </p:sp>
      <p:graphicFrame>
        <p:nvGraphicFramePr>
          <p:cNvPr id="4" name="Diagram 6">
            <a:extLst>
              <a:ext uri="{FF2B5EF4-FFF2-40B4-BE49-F238E27FC236}">
                <a16:creationId xmlns:a16="http://schemas.microsoft.com/office/drawing/2014/main" xmlns="" id="{04F7C4BC-269B-4E32-94D9-03C1D6B07D7C}"/>
              </a:ext>
            </a:extLst>
          </p:cNvPr>
          <p:cNvGraphicFramePr/>
          <p:nvPr>
            <p:extLst>
              <p:ext uri="{D42A27DB-BD31-4B8C-83A1-F6EECF244321}">
                <p14:modId xmlns:p14="http://schemas.microsoft.com/office/powerpoint/2010/main" val="1792376929"/>
              </p:ext>
            </p:extLst>
          </p:nvPr>
        </p:nvGraphicFramePr>
        <p:xfrm>
          <a:off x="776377" y="-829574"/>
          <a:ext cx="7605622" cy="79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346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535123" y="7637"/>
            <a:ext cx="8405679" cy="627331"/>
          </a:xfrm>
        </p:spPr>
        <p:txBody>
          <a:bodyPr/>
          <a:lstStyle/>
          <a:p>
            <a:r>
              <a:rPr lang="es-EC">
                <a:solidFill>
                  <a:srgbClr val="FF0000"/>
                </a:solidFill>
                <a:latin typeface="Arial"/>
                <a:cs typeface="Arial"/>
              </a:rPr>
              <a:t>CONCLUSIONES Y RECOMENDACIONES</a:t>
            </a:r>
            <a:endParaRPr lang="en-US"/>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a:p>
          <a:p>
            <a:pPr marL="0" indent="0">
              <a:buNone/>
            </a:pPr>
            <a:endParaRPr lang="es-EC" b="1"/>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a:p>
          <a:p>
            <a:pPr marL="0" indent="0">
              <a:buNone/>
            </a:pPr>
            <a:endParaRPr lang="es-EC"/>
          </a:p>
          <a:p>
            <a:pPr marL="0" indent="0">
              <a:buFont typeface="Arial" panose="020B0604020202020204" pitchFamily="34" charset="0"/>
              <a:buNone/>
            </a:pPr>
            <a:endParaRPr lang="es-EC" b="1"/>
          </a:p>
        </p:txBody>
      </p:sp>
      <p:graphicFrame>
        <p:nvGraphicFramePr>
          <p:cNvPr id="4" name="Diagram 6">
            <a:extLst>
              <a:ext uri="{FF2B5EF4-FFF2-40B4-BE49-F238E27FC236}">
                <a16:creationId xmlns:a16="http://schemas.microsoft.com/office/drawing/2014/main" xmlns="" id="{04F7C4BC-269B-4E32-94D9-03C1D6B07D7C}"/>
              </a:ext>
            </a:extLst>
          </p:cNvPr>
          <p:cNvGraphicFramePr/>
          <p:nvPr>
            <p:extLst>
              <p:ext uri="{D42A27DB-BD31-4B8C-83A1-F6EECF244321}">
                <p14:modId xmlns:p14="http://schemas.microsoft.com/office/powerpoint/2010/main" val="985860917"/>
              </p:ext>
            </p:extLst>
          </p:nvPr>
        </p:nvGraphicFramePr>
        <p:xfrm>
          <a:off x="1035170" y="-786441"/>
          <a:ext cx="7073660" cy="79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102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8223477" y="2358"/>
            <a:ext cx="1407490" cy="1766008"/>
            <a:chOff x="-648769" y="2358"/>
            <a:chExt cx="1876653" cy="1766008"/>
          </a:xfrm>
        </p:grpSpPr>
        <p:sp>
          <p:nvSpPr>
            <p:cNvPr id="12" name="Freeform: Shape 11">
              <a:extLst>
                <a:ext uri="{FF2B5EF4-FFF2-40B4-BE49-F238E27FC236}">
                  <a16:creationId xmlns:a16="http://schemas.microsoft.com/office/drawing/2014/main" xmlns=""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xmlns=""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6DA5EBAF-CFBD-43B7-8CEE-A7420F0AE5FD}"/>
              </a:ext>
            </a:extLst>
          </p:cNvPr>
          <p:cNvPicPr>
            <a:picLocks noGrp="1" noChangeAspect="1"/>
          </p:cNvPicPr>
          <p:nvPr>
            <p:ph idx="1"/>
          </p:nvPr>
        </p:nvPicPr>
        <p:blipFill>
          <a:blip r:embed="rId2"/>
          <a:stretch>
            <a:fillRect/>
          </a:stretch>
        </p:blipFill>
        <p:spPr>
          <a:xfrm>
            <a:off x="482600" y="1772793"/>
            <a:ext cx="8178799" cy="3312412"/>
          </a:xfrm>
          <a:prstGeom prst="rect">
            <a:avLst/>
          </a:prstGeom>
          <a:ln>
            <a:noFill/>
          </a:ln>
        </p:spPr>
      </p:pic>
    </p:spTree>
    <p:extLst>
      <p:ext uri="{BB962C8B-B14F-4D97-AF65-F5344CB8AC3E}">
        <p14:creationId xmlns:p14="http://schemas.microsoft.com/office/powerpoint/2010/main" val="328194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D64EA-EAD5-462F-9B85-A6862F1C4A38}"/>
              </a:ext>
            </a:extLst>
          </p:cNvPr>
          <p:cNvSpPr>
            <a:spLocks noGrp="1"/>
          </p:cNvSpPr>
          <p:nvPr>
            <p:ph type="title"/>
          </p:nvPr>
        </p:nvSpPr>
        <p:spPr>
          <a:xfrm>
            <a:off x="2524185" y="0"/>
            <a:ext cx="6530915" cy="584200"/>
          </a:xfrm>
        </p:spPr>
        <p:txBody>
          <a:bodyPr/>
          <a:lstStyle/>
          <a:p>
            <a:r>
              <a:rPr lang="en-US">
                <a:solidFill>
                  <a:srgbClr val="FF0000"/>
                </a:solidFill>
                <a:latin typeface="Arial"/>
                <a:cs typeface="Arial"/>
              </a:rPr>
              <a:t>PROBLEMA DE INVESTIGACIÓN</a:t>
            </a:r>
            <a:endParaRPr lang="en-US"/>
          </a:p>
        </p:txBody>
      </p:sp>
      <p:sp>
        <p:nvSpPr>
          <p:cNvPr id="10" name="TextBox 9">
            <a:extLst>
              <a:ext uri="{FF2B5EF4-FFF2-40B4-BE49-F238E27FC236}">
                <a16:creationId xmlns:a16="http://schemas.microsoft.com/office/drawing/2014/main" xmlns="" id="{8281B674-7BF1-4A11-9D3E-747FFCE92817}"/>
              </a:ext>
            </a:extLst>
          </p:cNvPr>
          <p:cNvSpPr txBox="1"/>
          <p:nvPr/>
        </p:nvSpPr>
        <p:spPr>
          <a:xfrm>
            <a:off x="554966" y="928777"/>
            <a:ext cx="4626633" cy="646331"/>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ANTECEDENTES DE CAUSAS DE FRAUDE EN EL ECUADOR:</a:t>
            </a:r>
            <a:endParaRPr lang="en-US"/>
          </a:p>
        </p:txBody>
      </p:sp>
      <p:graphicFrame>
        <p:nvGraphicFramePr>
          <p:cNvPr id="11" name="Diagram 11">
            <a:extLst>
              <a:ext uri="{FF2B5EF4-FFF2-40B4-BE49-F238E27FC236}">
                <a16:creationId xmlns:a16="http://schemas.microsoft.com/office/drawing/2014/main" xmlns="" id="{716D5FE1-F6BB-44DB-911C-864FE2D43CB3}"/>
              </a:ext>
            </a:extLst>
          </p:cNvPr>
          <p:cNvGraphicFramePr/>
          <p:nvPr>
            <p:extLst>
              <p:ext uri="{D42A27DB-BD31-4B8C-83A1-F6EECF244321}">
                <p14:modId xmlns:p14="http://schemas.microsoft.com/office/powerpoint/2010/main" val="1534192290"/>
              </p:ext>
            </p:extLst>
          </p:nvPr>
        </p:nvGraphicFramePr>
        <p:xfrm>
          <a:off x="603849" y="1672087"/>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15" name="TextBox 2314">
            <a:extLst>
              <a:ext uri="{FF2B5EF4-FFF2-40B4-BE49-F238E27FC236}">
                <a16:creationId xmlns:a16="http://schemas.microsoft.com/office/drawing/2014/main" xmlns="" id="{B1C5FB6B-B6BF-4ED9-93B8-6A361A09C356}"/>
              </a:ext>
            </a:extLst>
          </p:cNvPr>
          <p:cNvSpPr txBox="1"/>
          <p:nvPr/>
        </p:nvSpPr>
        <p:spPr>
          <a:xfrm>
            <a:off x="5917721" y="1316967"/>
            <a:ext cx="2743200" cy="923330"/>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t>Control de corrupción en el sector financiero por la rama de auditoría.</a:t>
            </a:r>
            <a:endParaRPr lang="es-EC" dirty="0">
              <a:cs typeface="Calibri"/>
            </a:endParaRPr>
          </a:p>
        </p:txBody>
      </p:sp>
      <p:sp>
        <p:nvSpPr>
          <p:cNvPr id="2316" name="TextBox 2315">
            <a:extLst>
              <a:ext uri="{FF2B5EF4-FFF2-40B4-BE49-F238E27FC236}">
                <a16:creationId xmlns:a16="http://schemas.microsoft.com/office/drawing/2014/main" xmlns="" id="{88E8110F-5995-4132-9480-D60E39C62975}"/>
              </a:ext>
            </a:extLst>
          </p:cNvPr>
          <p:cNvSpPr txBox="1"/>
          <p:nvPr/>
        </p:nvSpPr>
        <p:spPr>
          <a:xfrm>
            <a:off x="5917721" y="2582174"/>
            <a:ext cx="2743200" cy="92333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t>Sector propenso a perdidas por el volumen de dinero.</a:t>
            </a:r>
          </a:p>
        </p:txBody>
      </p:sp>
      <p:sp>
        <p:nvSpPr>
          <p:cNvPr id="2317" name="TextBox 2316">
            <a:extLst>
              <a:ext uri="{FF2B5EF4-FFF2-40B4-BE49-F238E27FC236}">
                <a16:creationId xmlns:a16="http://schemas.microsoft.com/office/drawing/2014/main" xmlns="" id="{4F0DCE82-5A57-42E4-BB6E-0307B4ADC8CB}"/>
              </a:ext>
            </a:extLst>
          </p:cNvPr>
          <p:cNvSpPr txBox="1"/>
          <p:nvPr/>
        </p:nvSpPr>
        <p:spPr>
          <a:xfrm>
            <a:off x="5917720" y="3804248"/>
            <a:ext cx="2743200" cy="923330"/>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dirty="0">
                <a:cs typeface="Calibri"/>
              </a:rPr>
              <a:t>Se busca nuevos métodos y técnicas que prevean fraudes</a:t>
            </a:r>
          </a:p>
        </p:txBody>
      </p:sp>
      <p:sp>
        <p:nvSpPr>
          <p:cNvPr id="14" name="TextBox 13">
            <a:extLst>
              <a:ext uri="{FF2B5EF4-FFF2-40B4-BE49-F238E27FC236}">
                <a16:creationId xmlns:a16="http://schemas.microsoft.com/office/drawing/2014/main" xmlns="" id="{8B8AABC4-7B7A-4405-887A-C792215F655D}"/>
              </a:ext>
            </a:extLst>
          </p:cNvPr>
          <p:cNvSpPr txBox="1"/>
          <p:nvPr/>
        </p:nvSpPr>
        <p:spPr>
          <a:xfrm>
            <a:off x="181155" y="5385759"/>
            <a:ext cx="87960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b="1" i="1">
                <a:ea typeface="+mn-lt"/>
                <a:cs typeface="+mn-lt"/>
              </a:rPr>
              <a:t>¿Cuál es la incidencia de la Auditoría Interna para la prevención de los fraudes en las Cooperativas de Ahorro y Crédito del Segmento 3 del Ecuador en el periodo 2016 - 2020?</a:t>
            </a:r>
            <a:r>
              <a:rPr lang="en-US" b="1" i="1">
                <a:ea typeface="+mn-lt"/>
                <a:cs typeface="+mn-lt"/>
              </a:rPr>
              <a:t> </a:t>
            </a:r>
            <a:endParaRPr lang="en-US" b="1" i="1"/>
          </a:p>
        </p:txBody>
      </p:sp>
    </p:spTree>
    <p:extLst>
      <p:ext uri="{BB962C8B-B14F-4D97-AF65-F5344CB8AC3E}">
        <p14:creationId xmlns:p14="http://schemas.microsoft.com/office/powerpoint/2010/main" val="281837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p:txBody>
          <a:bodyPr/>
          <a:lstStyle/>
          <a:p>
            <a:pPr algn="r"/>
            <a:r>
              <a:rPr lang="es-EC">
                <a:solidFill>
                  <a:srgbClr val="FF0000"/>
                </a:solidFill>
              </a:rPr>
              <a:t>OBJETIVOS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TextBox 4">
            <a:extLst>
              <a:ext uri="{FF2B5EF4-FFF2-40B4-BE49-F238E27FC236}">
                <a16:creationId xmlns:a16="http://schemas.microsoft.com/office/drawing/2014/main" xmlns="" id="{FC9B8BC8-7F6E-43AD-96D9-EEAA90B1F919}"/>
              </a:ext>
            </a:extLst>
          </p:cNvPr>
          <p:cNvSpPr txBox="1"/>
          <p:nvPr/>
        </p:nvSpPr>
        <p:spPr>
          <a:xfrm>
            <a:off x="842513" y="1273834"/>
            <a:ext cx="2743200" cy="369332"/>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OBJETIVO GENERAL</a:t>
            </a:r>
            <a:endParaRPr lang="en-US"/>
          </a:p>
        </p:txBody>
      </p:sp>
      <p:sp>
        <p:nvSpPr>
          <p:cNvPr id="8" name="TextBox 7">
            <a:extLst>
              <a:ext uri="{FF2B5EF4-FFF2-40B4-BE49-F238E27FC236}">
                <a16:creationId xmlns:a16="http://schemas.microsoft.com/office/drawing/2014/main" xmlns="" id="{2B89077E-50C5-4DAE-AD90-2807BA7BA87A}"/>
              </a:ext>
            </a:extLst>
          </p:cNvPr>
          <p:cNvSpPr txBox="1"/>
          <p:nvPr/>
        </p:nvSpPr>
        <p:spPr>
          <a:xfrm>
            <a:off x="842512" y="2912852"/>
            <a:ext cx="2743200" cy="369332"/>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OBJETIVO ESPECÍFICOS</a:t>
            </a:r>
            <a:endParaRPr lang="en-US"/>
          </a:p>
        </p:txBody>
      </p:sp>
      <p:sp>
        <p:nvSpPr>
          <p:cNvPr id="6" name="TextBox 5">
            <a:extLst>
              <a:ext uri="{FF2B5EF4-FFF2-40B4-BE49-F238E27FC236}">
                <a16:creationId xmlns:a16="http://schemas.microsoft.com/office/drawing/2014/main" xmlns="" id="{C185F8BF-2455-4084-A6DE-ECDA13F1FD2E}"/>
              </a:ext>
            </a:extLst>
          </p:cNvPr>
          <p:cNvSpPr txBox="1"/>
          <p:nvPr/>
        </p:nvSpPr>
        <p:spPr>
          <a:xfrm>
            <a:off x="1288211" y="1877683"/>
            <a:ext cx="7085162" cy="646331"/>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 dirty="0">
                <a:ea typeface="+mn-lt"/>
                <a:cs typeface="+mn-lt"/>
              </a:rPr>
              <a:t>Determinar si la Auditoría Interna contribuye a la disminución de fraudes en las Cooperativas de Ahorro y Crédito del Segmento 3.</a:t>
            </a:r>
            <a:endParaRPr lang="en-US" dirty="0"/>
          </a:p>
        </p:txBody>
      </p:sp>
      <p:sp>
        <p:nvSpPr>
          <p:cNvPr id="10" name="TextBox 9">
            <a:extLst>
              <a:ext uri="{FF2B5EF4-FFF2-40B4-BE49-F238E27FC236}">
                <a16:creationId xmlns:a16="http://schemas.microsoft.com/office/drawing/2014/main" xmlns="" id="{E2E3D218-E4AC-431E-90FE-77B7E8D9B8F2}"/>
              </a:ext>
            </a:extLst>
          </p:cNvPr>
          <p:cNvSpPr txBox="1"/>
          <p:nvPr/>
        </p:nvSpPr>
        <p:spPr>
          <a:xfrm>
            <a:off x="1288210" y="3674853"/>
            <a:ext cx="7085162" cy="1200329"/>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
                <a:ea typeface="+mn-lt"/>
                <a:cs typeface="+mn-lt"/>
              </a:rPr>
              <a:t>Sustentar la investigación sobre la base de estudios, teorías, leyes, normativas, relacionadas a la importancia que tiene la Auditoría Interna en la prevención de fraudes en las Cooperativas de Ahorro y Crédito.</a:t>
            </a:r>
            <a:endParaRPr lang="en-US">
              <a:ea typeface="+mn-lt"/>
              <a:cs typeface="+mn-lt"/>
            </a:endParaRPr>
          </a:p>
        </p:txBody>
      </p:sp>
      <p:sp>
        <p:nvSpPr>
          <p:cNvPr id="12" name="TextBox 11">
            <a:extLst>
              <a:ext uri="{FF2B5EF4-FFF2-40B4-BE49-F238E27FC236}">
                <a16:creationId xmlns:a16="http://schemas.microsoft.com/office/drawing/2014/main" xmlns="" id="{AC2718F4-2196-4547-BC76-04513A82AC09}"/>
              </a:ext>
            </a:extLst>
          </p:cNvPr>
          <p:cNvSpPr txBox="1"/>
          <p:nvPr/>
        </p:nvSpPr>
        <p:spPr>
          <a:xfrm>
            <a:off x="1288209" y="5069456"/>
            <a:ext cx="7085162" cy="923330"/>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
                <a:ea typeface="+mn-lt"/>
                <a:cs typeface="+mn-lt"/>
              </a:rPr>
              <a:t>Analizar la evolución de las Cooperativas de Ahorro y Crédito del Segmento 3 y la variación del índice de fraude durante el periodo 2016-2020.</a:t>
            </a:r>
            <a:endParaRPr lang="en-US">
              <a:ea typeface="+mn-lt"/>
              <a:cs typeface="+mn-lt"/>
            </a:endParaRPr>
          </a:p>
        </p:txBody>
      </p:sp>
    </p:spTree>
    <p:extLst>
      <p:ext uri="{BB962C8B-B14F-4D97-AF65-F5344CB8AC3E}">
        <p14:creationId xmlns:p14="http://schemas.microsoft.com/office/powerpoint/2010/main" val="164568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xmlns="" id="{8189B281-C404-432D-9964-85F615B41FB4}"/>
              </a:ext>
            </a:extLst>
          </p:cNvPr>
          <p:cNvPicPr>
            <a:picLocks noChangeAspect="1"/>
          </p:cNvPicPr>
          <p:nvPr/>
        </p:nvPicPr>
        <p:blipFill>
          <a:blip r:embed="rId2"/>
          <a:stretch>
            <a:fillRect/>
          </a:stretch>
        </p:blipFill>
        <p:spPr>
          <a:xfrm>
            <a:off x="4451232" y="595614"/>
            <a:ext cx="4770405" cy="5424940"/>
          </a:xfrm>
          <a:prstGeom prst="rect">
            <a:avLst/>
          </a:prstGeom>
        </p:spPr>
      </p:pic>
      <p:sp>
        <p:nvSpPr>
          <p:cNvPr id="2" name="Title 1">
            <a:extLst>
              <a:ext uri="{FF2B5EF4-FFF2-40B4-BE49-F238E27FC236}">
                <a16:creationId xmlns:a16="http://schemas.microsoft.com/office/drawing/2014/main" xmlns="" id="{CD8CD17C-B3E4-4F62-8404-2BB06E6C75E8}"/>
              </a:ext>
            </a:extLst>
          </p:cNvPr>
          <p:cNvSpPr>
            <a:spLocks noGrp="1"/>
          </p:cNvSpPr>
          <p:nvPr>
            <p:ph type="title"/>
          </p:nvPr>
        </p:nvSpPr>
        <p:spPr>
          <a:xfrm>
            <a:off x="4263845" y="230038"/>
            <a:ext cx="4762500" cy="584200"/>
          </a:xfrm>
        </p:spPr>
        <p:txBody>
          <a:bodyPr/>
          <a:lstStyle/>
          <a:p>
            <a:pPr algn="r"/>
            <a:r>
              <a:rPr lang="es-EC">
                <a:solidFill>
                  <a:srgbClr val="FF0000"/>
                </a:solidFill>
                <a:latin typeface="Arial"/>
                <a:cs typeface="Arial"/>
              </a:rPr>
              <a:t>OBJETIVOS</a:t>
            </a:r>
            <a:endParaRPr lang="en-US" b="0">
              <a:latin typeface="Arial"/>
              <a:cs typeface="Arial"/>
            </a:endParaRPr>
          </a:p>
          <a:p>
            <a:endParaRPr lang="en-US"/>
          </a:p>
        </p:txBody>
      </p:sp>
      <p:sp>
        <p:nvSpPr>
          <p:cNvPr id="5" name="TextBox 4">
            <a:extLst>
              <a:ext uri="{FF2B5EF4-FFF2-40B4-BE49-F238E27FC236}">
                <a16:creationId xmlns:a16="http://schemas.microsoft.com/office/drawing/2014/main" xmlns="" id="{C4A06D52-F237-418B-9E0D-08DB01204F68}"/>
              </a:ext>
            </a:extLst>
          </p:cNvPr>
          <p:cNvSpPr txBox="1"/>
          <p:nvPr/>
        </p:nvSpPr>
        <p:spPr>
          <a:xfrm>
            <a:off x="770626" y="943155"/>
            <a:ext cx="4569125" cy="1200329"/>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
                <a:ea typeface="+mn-lt"/>
                <a:cs typeface="+mn-lt"/>
              </a:rPr>
              <a:t>Describir las metodologías a aplicarse para la recopilación, procesamiento y análisis de la información referente a la auditoría interna en la prevención de fraudes.</a:t>
            </a:r>
            <a:endParaRPr lang="en-US">
              <a:ea typeface="+mn-lt"/>
              <a:cs typeface="+mn-lt"/>
            </a:endParaRPr>
          </a:p>
        </p:txBody>
      </p:sp>
      <p:sp>
        <p:nvSpPr>
          <p:cNvPr id="6" name="TextBox 5">
            <a:extLst>
              <a:ext uri="{FF2B5EF4-FFF2-40B4-BE49-F238E27FC236}">
                <a16:creationId xmlns:a16="http://schemas.microsoft.com/office/drawing/2014/main" xmlns="" id="{66EED494-97FA-4407-889A-3A0949FB1B74}"/>
              </a:ext>
            </a:extLst>
          </p:cNvPr>
          <p:cNvSpPr txBox="1"/>
          <p:nvPr/>
        </p:nvSpPr>
        <p:spPr>
          <a:xfrm>
            <a:off x="770624" y="2395268"/>
            <a:ext cx="4569125" cy="923330"/>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
                <a:ea typeface="+mn-lt"/>
                <a:cs typeface="+mn-lt"/>
              </a:rPr>
              <a:t>Interpretar los resultados en base a la recolección de datos mediante la encuesta para la validación de la hipótesis planteada</a:t>
            </a:r>
            <a:endParaRPr lang="en-US"/>
          </a:p>
        </p:txBody>
      </p:sp>
      <p:sp>
        <p:nvSpPr>
          <p:cNvPr id="7" name="TextBox 6">
            <a:extLst>
              <a:ext uri="{FF2B5EF4-FFF2-40B4-BE49-F238E27FC236}">
                <a16:creationId xmlns:a16="http://schemas.microsoft.com/office/drawing/2014/main" xmlns="" id="{E7B2A3AA-526B-4739-883F-6D6BA52F1F54}"/>
              </a:ext>
            </a:extLst>
          </p:cNvPr>
          <p:cNvSpPr txBox="1"/>
          <p:nvPr/>
        </p:nvSpPr>
        <p:spPr>
          <a:xfrm>
            <a:off x="770624" y="3617342"/>
            <a:ext cx="4569125" cy="1477328"/>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
                <a:ea typeface="+mn-lt"/>
                <a:cs typeface="+mn-lt"/>
              </a:rPr>
              <a:t>Diseñar un modelo de administración y gestión integral de riesgos que contribuye a la toma de decisiones parte de los Directivos de las Cooperativas de Ahorro y Crédito.</a:t>
            </a:r>
            <a:endParaRPr lang="en-US">
              <a:ea typeface="+mn-lt"/>
              <a:cs typeface="+mn-lt"/>
            </a:endParaRPr>
          </a:p>
        </p:txBody>
      </p:sp>
    </p:spTree>
    <p:extLst>
      <p:ext uri="{BB962C8B-B14F-4D97-AF65-F5344CB8AC3E}">
        <p14:creationId xmlns:p14="http://schemas.microsoft.com/office/powerpoint/2010/main" val="365227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6">
            <a:extLst>
              <a:ext uri="{FF2B5EF4-FFF2-40B4-BE49-F238E27FC236}">
                <a16:creationId xmlns:a16="http://schemas.microsoft.com/office/drawing/2014/main" xmlns="" id="{956A4874-944B-4C6A-8F07-1C177A4675D1}"/>
              </a:ext>
            </a:extLst>
          </p:cNvPr>
          <p:cNvPicPr>
            <a:picLocks noChangeAspect="1"/>
          </p:cNvPicPr>
          <p:nvPr/>
        </p:nvPicPr>
        <p:blipFill>
          <a:blip r:embed="rId2"/>
          <a:stretch>
            <a:fillRect/>
          </a:stretch>
        </p:blipFill>
        <p:spPr>
          <a:xfrm>
            <a:off x="1503873" y="401128"/>
            <a:ext cx="6035613" cy="5969479"/>
          </a:xfrm>
          <a:prstGeom prst="ellipse">
            <a:avLst/>
          </a:prstGeom>
          <a:ln>
            <a:noFill/>
          </a:ln>
          <a:effectLst>
            <a:softEdge rad="112500"/>
          </a:effectLst>
        </p:spPr>
      </p:pic>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HIPOTESIS Y VARIABLES</a:t>
            </a:r>
            <a:endParaRPr lang="en-US"/>
          </a:p>
        </p:txBody>
      </p:sp>
      <p:graphicFrame>
        <p:nvGraphicFramePr>
          <p:cNvPr id="3" name="Diagram 3">
            <a:extLst>
              <a:ext uri="{FF2B5EF4-FFF2-40B4-BE49-F238E27FC236}">
                <a16:creationId xmlns:a16="http://schemas.microsoft.com/office/drawing/2014/main" xmlns="" id="{C2C44685-F1BE-4575-87A2-C48EF931A1E0}"/>
              </a:ext>
            </a:extLst>
          </p:cNvPr>
          <p:cNvGraphicFramePr/>
          <p:nvPr>
            <p:extLst>
              <p:ext uri="{D42A27DB-BD31-4B8C-83A1-F6EECF244321}">
                <p14:modId xmlns:p14="http://schemas.microsoft.com/office/powerpoint/2010/main" val="2388874479"/>
              </p:ext>
            </p:extLst>
          </p:nvPr>
        </p:nvGraphicFramePr>
        <p:xfrm>
          <a:off x="-747623" y="593785"/>
          <a:ext cx="5865961" cy="3686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4">
            <a:extLst>
              <a:ext uri="{FF2B5EF4-FFF2-40B4-BE49-F238E27FC236}">
                <a16:creationId xmlns:a16="http://schemas.microsoft.com/office/drawing/2014/main" xmlns="" id="{AAEAC027-85D6-4E48-9771-7E638BD52B6D}"/>
              </a:ext>
            </a:extLst>
          </p:cNvPr>
          <p:cNvPicPr>
            <a:picLocks noChangeAspect="1"/>
          </p:cNvPicPr>
          <p:nvPr/>
        </p:nvPicPr>
        <p:blipFill>
          <a:blip r:embed="rId8"/>
          <a:stretch>
            <a:fillRect/>
          </a:stretch>
        </p:blipFill>
        <p:spPr>
          <a:xfrm>
            <a:off x="3890513" y="3810556"/>
            <a:ext cx="4957313" cy="2213001"/>
          </a:xfrm>
          <a:prstGeom prst="rect">
            <a:avLst/>
          </a:prstGeom>
        </p:spPr>
      </p:pic>
      <p:sp>
        <p:nvSpPr>
          <p:cNvPr id="33" name="TextBox 32">
            <a:extLst>
              <a:ext uri="{FF2B5EF4-FFF2-40B4-BE49-F238E27FC236}">
                <a16:creationId xmlns:a16="http://schemas.microsoft.com/office/drawing/2014/main" xmlns="" id="{79627009-CFBB-4ED5-BF67-620FE3EB6166}"/>
              </a:ext>
            </a:extLst>
          </p:cNvPr>
          <p:cNvSpPr txBox="1"/>
          <p:nvPr/>
        </p:nvSpPr>
        <p:spPr>
          <a:xfrm>
            <a:off x="195532" y="78500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HIPÓTESIS</a:t>
            </a:r>
          </a:p>
        </p:txBody>
      </p:sp>
      <p:sp>
        <p:nvSpPr>
          <p:cNvPr id="40" name="TextBox 39">
            <a:extLst>
              <a:ext uri="{FF2B5EF4-FFF2-40B4-BE49-F238E27FC236}">
                <a16:creationId xmlns:a16="http://schemas.microsoft.com/office/drawing/2014/main" xmlns="" id="{0C18BD6F-9548-4CD3-8F51-DC1C91EE460D}"/>
              </a:ext>
            </a:extLst>
          </p:cNvPr>
          <p:cNvSpPr txBox="1"/>
          <p:nvPr/>
        </p:nvSpPr>
        <p:spPr>
          <a:xfrm>
            <a:off x="7039154" y="311413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VARIABLES</a:t>
            </a:r>
          </a:p>
        </p:txBody>
      </p:sp>
    </p:spTree>
    <p:extLst>
      <p:ext uri="{BB962C8B-B14F-4D97-AF65-F5344CB8AC3E}">
        <p14:creationId xmlns:p14="http://schemas.microsoft.com/office/powerpoint/2010/main" val="309263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TEÓRICO</a:t>
            </a:r>
            <a:endParaRPr lang="es-EC">
              <a:solidFill>
                <a:srgbClr val="FF0000"/>
              </a:solidFill>
            </a:endParaRPr>
          </a:p>
        </p:txBody>
      </p:sp>
      <p:sp>
        <p:nvSpPr>
          <p:cNvPr id="6" name="TextBox 5">
            <a:extLst>
              <a:ext uri="{FF2B5EF4-FFF2-40B4-BE49-F238E27FC236}">
                <a16:creationId xmlns:a16="http://schemas.microsoft.com/office/drawing/2014/main" xmlns="" id="{09B4BA9C-BE3E-4545-A752-6E0750B6F276}"/>
              </a:ext>
            </a:extLst>
          </p:cNvPr>
          <p:cNvSpPr txBox="1"/>
          <p:nvPr/>
        </p:nvSpPr>
        <p:spPr>
          <a:xfrm>
            <a:off x="842513" y="1273834"/>
            <a:ext cx="2743200" cy="369332"/>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TEORÍA DE LA AGENCIA</a:t>
            </a:r>
            <a:endParaRPr lang="en-US"/>
          </a:p>
        </p:txBody>
      </p:sp>
      <p:graphicFrame>
        <p:nvGraphicFramePr>
          <p:cNvPr id="7" name="Diagram 10">
            <a:extLst>
              <a:ext uri="{FF2B5EF4-FFF2-40B4-BE49-F238E27FC236}">
                <a16:creationId xmlns:a16="http://schemas.microsoft.com/office/drawing/2014/main" xmlns="" id="{56463EDB-0461-44D1-8BED-3D8435055061}"/>
              </a:ext>
            </a:extLst>
          </p:cNvPr>
          <p:cNvGraphicFramePr/>
          <p:nvPr>
            <p:extLst>
              <p:ext uri="{D42A27DB-BD31-4B8C-83A1-F6EECF244321}">
                <p14:modId xmlns:p14="http://schemas.microsoft.com/office/powerpoint/2010/main" val="1612965444"/>
              </p:ext>
            </p:extLst>
          </p:nvPr>
        </p:nvGraphicFramePr>
        <p:xfrm>
          <a:off x="1121434" y="349369"/>
          <a:ext cx="6599207" cy="5282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5">
            <a:extLst>
              <a:ext uri="{FF2B5EF4-FFF2-40B4-BE49-F238E27FC236}">
                <a16:creationId xmlns:a16="http://schemas.microsoft.com/office/drawing/2014/main" xmlns="" id="{7408F03F-7F41-49EF-AB8C-CE41A4B4BBA3}"/>
              </a:ext>
            </a:extLst>
          </p:cNvPr>
          <p:cNvPicPr>
            <a:picLocks noChangeAspect="1"/>
          </p:cNvPicPr>
          <p:nvPr/>
        </p:nvPicPr>
        <p:blipFill>
          <a:blip r:embed="rId7"/>
          <a:stretch>
            <a:fillRect/>
          </a:stretch>
        </p:blipFill>
        <p:spPr>
          <a:xfrm>
            <a:off x="1647646" y="4277810"/>
            <a:ext cx="5647426" cy="1637927"/>
          </a:xfrm>
          <a:prstGeom prst="rect">
            <a:avLst/>
          </a:prstGeom>
        </p:spPr>
      </p:pic>
    </p:spTree>
    <p:extLst>
      <p:ext uri="{BB962C8B-B14F-4D97-AF65-F5344CB8AC3E}">
        <p14:creationId xmlns:p14="http://schemas.microsoft.com/office/powerpoint/2010/main" val="266827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a:solidFill>
                  <a:srgbClr val="FF0000"/>
                </a:solidFill>
                <a:latin typeface="Arial"/>
                <a:cs typeface="Arial"/>
              </a:rPr>
              <a:t>MARCO TEÓRICO</a:t>
            </a:r>
            <a:endParaRPr lang="es-EC">
              <a:solidFill>
                <a:srgbClr val="FF0000"/>
              </a:solidFill>
            </a:endParaRPr>
          </a:p>
        </p:txBody>
      </p:sp>
      <p:sp>
        <p:nvSpPr>
          <p:cNvPr id="3" name="TextBox 2">
            <a:extLst>
              <a:ext uri="{FF2B5EF4-FFF2-40B4-BE49-F238E27FC236}">
                <a16:creationId xmlns:a16="http://schemas.microsoft.com/office/drawing/2014/main" xmlns="" id="{8FD6F0AB-EF29-4D52-9C03-262C59834E0B}"/>
              </a:ext>
            </a:extLst>
          </p:cNvPr>
          <p:cNvSpPr txBox="1"/>
          <p:nvPr/>
        </p:nvSpPr>
        <p:spPr>
          <a:xfrm>
            <a:off x="842513" y="1273834"/>
            <a:ext cx="2743200" cy="369332"/>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TEORÍAS DEL FRAUDE</a:t>
            </a:r>
            <a:endParaRPr lang="en-US"/>
          </a:p>
        </p:txBody>
      </p:sp>
      <p:sp>
        <p:nvSpPr>
          <p:cNvPr id="5" name="TextBox 4">
            <a:extLst>
              <a:ext uri="{FF2B5EF4-FFF2-40B4-BE49-F238E27FC236}">
                <a16:creationId xmlns:a16="http://schemas.microsoft.com/office/drawing/2014/main" xmlns="" id="{3F1C69CD-4052-4E41-803E-18E0EA9FAC94}"/>
              </a:ext>
            </a:extLst>
          </p:cNvPr>
          <p:cNvSpPr txBox="1"/>
          <p:nvPr/>
        </p:nvSpPr>
        <p:spPr>
          <a:xfrm>
            <a:off x="3746740" y="2035834"/>
            <a:ext cx="2743200" cy="369332"/>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Triangulo del </a:t>
            </a:r>
            <a:r>
              <a:rPr lang="en-US" b="1" err="1">
                <a:cs typeface="Calibri"/>
              </a:rPr>
              <a:t>fraude</a:t>
            </a:r>
            <a:endParaRPr lang="en-US" b="1">
              <a:cs typeface="Calibri"/>
            </a:endParaRPr>
          </a:p>
        </p:txBody>
      </p:sp>
      <p:graphicFrame>
        <p:nvGraphicFramePr>
          <p:cNvPr id="6" name="Diagram 6">
            <a:extLst>
              <a:ext uri="{FF2B5EF4-FFF2-40B4-BE49-F238E27FC236}">
                <a16:creationId xmlns:a16="http://schemas.microsoft.com/office/drawing/2014/main" xmlns="" id="{7673B268-8C8A-4D69-90FF-CB29A59F25D7}"/>
              </a:ext>
            </a:extLst>
          </p:cNvPr>
          <p:cNvGraphicFramePr/>
          <p:nvPr>
            <p:extLst>
              <p:ext uri="{D42A27DB-BD31-4B8C-83A1-F6EECF244321}">
                <p14:modId xmlns:p14="http://schemas.microsoft.com/office/powerpoint/2010/main" val="3750309003"/>
              </p:ext>
            </p:extLst>
          </p:nvPr>
        </p:nvGraphicFramePr>
        <p:xfrm>
          <a:off x="460075" y="2462842"/>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2052">
            <a:extLst>
              <a:ext uri="{FF2B5EF4-FFF2-40B4-BE49-F238E27FC236}">
                <a16:creationId xmlns:a16="http://schemas.microsoft.com/office/drawing/2014/main" xmlns="" id="{47BCA53F-14CC-4324-B2B7-482D3A449DE7}"/>
              </a:ext>
            </a:extLst>
          </p:cNvPr>
          <p:cNvPicPr>
            <a:picLocks noChangeAspect="1"/>
          </p:cNvPicPr>
          <p:nvPr/>
        </p:nvPicPr>
        <p:blipFill>
          <a:blip r:embed="rId7"/>
          <a:stretch>
            <a:fillRect/>
          </a:stretch>
        </p:blipFill>
        <p:spPr>
          <a:xfrm>
            <a:off x="5328249" y="2659984"/>
            <a:ext cx="3749614" cy="3392709"/>
          </a:xfrm>
          <a:prstGeom prst="rect">
            <a:avLst/>
          </a:prstGeom>
        </p:spPr>
      </p:pic>
    </p:spTree>
    <p:extLst>
      <p:ext uri="{BB962C8B-B14F-4D97-AF65-F5344CB8AC3E}">
        <p14:creationId xmlns:p14="http://schemas.microsoft.com/office/powerpoint/2010/main" val="162216404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1533</Words>
  <Application>Microsoft Office PowerPoint</Application>
  <PresentationFormat>Presentación en pantalla (4:3)</PresentationFormat>
  <Paragraphs>249</Paragraphs>
  <Slides>39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Calibri</vt:lpstr>
      <vt:lpstr>Calibri Light</vt:lpstr>
      <vt:lpstr>Tema de Office</vt:lpstr>
      <vt:lpstr>Presentación de PowerPoint</vt:lpstr>
      <vt:lpstr>TEMARIO</vt:lpstr>
      <vt:lpstr>PROBLEMA DE INVESTIGACIÓN</vt:lpstr>
      <vt:lpstr>PROBLEMA DE INVESTIGACIÓN</vt:lpstr>
      <vt:lpstr>OBJETIVOS</vt:lpstr>
      <vt:lpstr>OBJETIVOS </vt:lpstr>
      <vt:lpstr>HIPOTESIS Y VARIABLES</vt:lpstr>
      <vt:lpstr>MARCO TEÓRICO</vt:lpstr>
      <vt:lpstr>MARCO TEÓRICO</vt:lpstr>
      <vt:lpstr>MARCO TEÓRICO</vt:lpstr>
      <vt:lpstr>MARCO TEÓRICO</vt:lpstr>
      <vt:lpstr>MARCO TEÓRICO</vt:lpstr>
      <vt:lpstr>MARCO TEÓRICO</vt:lpstr>
      <vt:lpstr>MARCO REFERENCIAL</vt:lpstr>
      <vt:lpstr>MARCO REFERENCIAL</vt:lpstr>
      <vt:lpstr>MARCO REFERENCIAL</vt:lpstr>
      <vt:lpstr>MARCO REFERENCIAL</vt:lpstr>
      <vt:lpstr>MARCO REFERENCIAL</vt:lpstr>
      <vt:lpstr>MARCO REFERENCIAL</vt:lpstr>
      <vt:lpstr>DESCRIPCIÓN SITUACIONAL</vt:lpstr>
      <vt:lpstr>DESCRIPCIÓN SITUACIONAL</vt:lpstr>
      <vt:lpstr>DESCRIPCIÓN SITUACIONAL</vt:lpstr>
      <vt:lpstr>METODOLOGÍA</vt:lpstr>
      <vt:lpstr>METODOLOGÍA</vt:lpstr>
      <vt:lpstr>METODOLOGÍA</vt:lpstr>
      <vt:lpstr>METODOLOGÍA </vt:lpstr>
      <vt:lpstr>Presentación de PowerPoint</vt:lpstr>
      <vt:lpstr>Presentación de PowerPoint</vt:lpstr>
      <vt:lpstr>Presentación de PowerPoint</vt:lpstr>
      <vt:lpstr>RESULTADOS</vt:lpstr>
      <vt:lpstr>RESULTADOS</vt:lpstr>
      <vt:lpstr>RESULTADOS</vt:lpstr>
      <vt:lpstr>PROPUESTA</vt:lpstr>
      <vt:lpstr>PROPUESTA</vt:lpstr>
      <vt:lpstr>PROPUESTA</vt:lpstr>
      <vt:lpstr>CONCLUSIONES Y RECOMENDACIONES</vt:lpstr>
      <vt:lpstr>CONCLUSIONES Y RECOMENDACIONES</vt:lpstr>
      <vt:lpstr>CONCLUSIONES Y 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Calderon Garcia Angel David</cp:lastModifiedBy>
  <cp:revision>13</cp:revision>
  <dcterms:created xsi:type="dcterms:W3CDTF">2017-04-26T17:31:47Z</dcterms:created>
  <dcterms:modified xsi:type="dcterms:W3CDTF">2022-03-21T14:28:51Z</dcterms:modified>
  <cp:contentStatus/>
</cp:coreProperties>
</file>