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8" r:id="rId4"/>
    <p:sldId id="265" r:id="rId5"/>
    <p:sldId id="267" r:id="rId6"/>
    <p:sldId id="268" r:id="rId7"/>
    <p:sldId id="270" r:id="rId8"/>
    <p:sldId id="271" r:id="rId9"/>
    <p:sldId id="272" r:id="rId10"/>
    <p:sldId id="274" r:id="rId11"/>
    <p:sldId id="275" r:id="rId12"/>
    <p:sldId id="276" r:id="rId13"/>
    <p:sldId id="277" r:id="rId14"/>
    <p:sldId id="278" r:id="rId15"/>
    <p:sldId id="266" r:id="rId16"/>
    <p:sldId id="269" r:id="rId17"/>
    <p:sldId id="279" r:id="rId18"/>
    <p:sldId id="280" r:id="rId19"/>
    <p:sldId id="286" r:id="rId20"/>
    <p:sldId id="285" r:id="rId21"/>
    <p:sldId id="287" r:id="rId22"/>
    <p:sldId id="288" r:id="rId23"/>
    <p:sldId id="289" r:id="rId24"/>
    <p:sldId id="290" r:id="rId25"/>
    <p:sldId id="291" r:id="rId26"/>
    <p:sldId id="292" r:id="rId27"/>
    <p:sldId id="293" r:id="rId28"/>
    <p:sldId id="294" r:id="rId29"/>
    <p:sldId id="295" r:id="rId30"/>
    <p:sldId id="297" r:id="rId31"/>
    <p:sldId id="298" r:id="rId32"/>
    <p:sldId id="299" r:id="rId33"/>
    <p:sldId id="300" r:id="rId34"/>
    <p:sldId id="301" r:id="rId35"/>
    <p:sldId id="307" r:id="rId36"/>
    <p:sldId id="261" r:id="rId37"/>
    <p:sldId id="303" r:id="rId38"/>
    <p:sldId id="304" r:id="rId39"/>
    <p:sldId id="305" r:id="rId40"/>
    <p:sldId id="306" r:id="rId41"/>
    <p:sldId id="309" r:id="rId42"/>
    <p:sldId id="310"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p:scale>
          <a:sx n="60" d="100"/>
          <a:sy n="60" d="100"/>
        </p:scale>
        <p:origin x="42" y="12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124E9-3284-42F9-8AE4-5F107F256650}" type="doc">
      <dgm:prSet loTypeId="urn:microsoft.com/office/officeart/2009/3/layout/BlockDescendingList" loCatId="list" qsTypeId="urn:microsoft.com/office/officeart/2005/8/quickstyle/simple1" qsCatId="simple" csTypeId="urn:microsoft.com/office/officeart/2005/8/colors/colorful5" csCatId="colorful" phldr="1"/>
      <dgm:spPr/>
      <dgm:t>
        <a:bodyPr/>
        <a:lstStyle/>
        <a:p>
          <a:endParaRPr lang="es-ES"/>
        </a:p>
      </dgm:t>
    </dgm:pt>
    <dgm:pt modelId="{9B60AE3D-F33A-4CBB-A7D6-775CD9697F06}">
      <dgm:prSet phldrT="[Texto]"/>
      <dgm:spPr>
        <a:solidFill>
          <a:srgbClr val="FFC000"/>
        </a:solidFill>
      </dgm:spPr>
      <dgm:t>
        <a:bodyPr/>
        <a:lstStyle/>
        <a:p>
          <a:r>
            <a:rPr lang="es-ES" dirty="0" smtClean="0">
              <a:solidFill>
                <a:schemeClr val="tx1"/>
              </a:solidFill>
            </a:rPr>
            <a:t>Naturaleza</a:t>
          </a:r>
          <a:endParaRPr lang="es-ES" dirty="0">
            <a:solidFill>
              <a:schemeClr val="tx1"/>
            </a:solidFill>
          </a:endParaRPr>
        </a:p>
      </dgm:t>
    </dgm:pt>
    <dgm:pt modelId="{7ABCFADF-1A30-4B31-9A8E-85538EE38A37}" type="parTrans" cxnId="{DF738F46-0220-4CB4-AAD5-F3C047401A51}">
      <dgm:prSet/>
      <dgm:spPr/>
      <dgm:t>
        <a:bodyPr/>
        <a:lstStyle/>
        <a:p>
          <a:endParaRPr lang="es-ES"/>
        </a:p>
      </dgm:t>
    </dgm:pt>
    <dgm:pt modelId="{966CEB21-83CC-4790-87F7-4BABED348DA2}" type="sibTrans" cxnId="{DF738F46-0220-4CB4-AAD5-F3C047401A51}">
      <dgm:prSet/>
      <dgm:spPr/>
      <dgm:t>
        <a:bodyPr/>
        <a:lstStyle/>
        <a:p>
          <a:endParaRPr lang="es-ES"/>
        </a:p>
      </dgm:t>
    </dgm:pt>
    <dgm:pt modelId="{A81296FA-C3FD-4A32-AB0D-D10F31EBCB21}">
      <dgm:prSet phldrT="[Texto]" custT="1"/>
      <dgm:spPr/>
      <dgm:t>
        <a:bodyPr/>
        <a:lstStyle/>
        <a:p>
          <a:endParaRPr lang="es-ES" sz="2800" dirty="0" smtClean="0"/>
        </a:p>
        <a:p>
          <a:r>
            <a:rPr lang="es-ES" sz="2800" dirty="0" smtClean="0"/>
            <a:t>Biología</a:t>
          </a:r>
          <a:endParaRPr lang="es-ES" sz="2800" dirty="0"/>
        </a:p>
      </dgm:t>
    </dgm:pt>
    <dgm:pt modelId="{048D8C2A-66E3-4373-8A8A-6DBAC4503A68}" type="parTrans" cxnId="{B0D14B41-9A70-44AF-8DBD-C872A0D0C1DD}">
      <dgm:prSet/>
      <dgm:spPr/>
      <dgm:t>
        <a:bodyPr/>
        <a:lstStyle/>
        <a:p>
          <a:endParaRPr lang="es-ES"/>
        </a:p>
      </dgm:t>
    </dgm:pt>
    <dgm:pt modelId="{08F6D349-55ED-4EDE-AF7E-81EBEB9E03F6}" type="sibTrans" cxnId="{B0D14B41-9A70-44AF-8DBD-C872A0D0C1DD}">
      <dgm:prSet/>
      <dgm:spPr/>
      <dgm:t>
        <a:bodyPr/>
        <a:lstStyle/>
        <a:p>
          <a:endParaRPr lang="es-ES"/>
        </a:p>
      </dgm:t>
    </dgm:pt>
    <dgm:pt modelId="{A5CB401A-3F8A-4AFB-9B5B-C48E76FD9873}">
      <dgm:prSet phldrT="[Texto]" custT="1"/>
      <dgm:spPr/>
      <dgm:t>
        <a:bodyPr/>
        <a:lstStyle/>
        <a:p>
          <a:r>
            <a:rPr lang="es-ES" sz="2800" dirty="0" smtClean="0"/>
            <a:t>Ecología</a:t>
          </a:r>
        </a:p>
        <a:p>
          <a:r>
            <a:rPr lang="es-ES" sz="2800" dirty="0" smtClean="0"/>
            <a:t>Etología</a:t>
          </a:r>
        </a:p>
        <a:p>
          <a:endParaRPr lang="es-ES" sz="2800" dirty="0"/>
        </a:p>
      </dgm:t>
    </dgm:pt>
    <dgm:pt modelId="{5E3F5B13-A415-4D64-B055-A167327BBE46}" type="parTrans" cxnId="{1A7A85FF-581B-4148-8EC1-CB868DCC7DFF}">
      <dgm:prSet/>
      <dgm:spPr/>
      <dgm:t>
        <a:bodyPr/>
        <a:lstStyle/>
        <a:p>
          <a:endParaRPr lang="es-ES"/>
        </a:p>
      </dgm:t>
    </dgm:pt>
    <dgm:pt modelId="{19C9AE79-F7E1-48F4-B9C6-ABE0053A0575}" type="sibTrans" cxnId="{1A7A85FF-581B-4148-8EC1-CB868DCC7DFF}">
      <dgm:prSet/>
      <dgm:spPr/>
      <dgm:t>
        <a:bodyPr/>
        <a:lstStyle/>
        <a:p>
          <a:endParaRPr lang="es-ES"/>
        </a:p>
      </dgm:t>
    </dgm:pt>
    <dgm:pt modelId="{8FAC69AC-C134-4468-B46B-E0890E3964BA}">
      <dgm:prSet phldrT="[Texto]"/>
      <dgm:spPr>
        <a:solidFill>
          <a:srgbClr val="92D050"/>
        </a:solidFill>
      </dgm:spPr>
      <dgm:t>
        <a:bodyPr/>
        <a:lstStyle/>
        <a:p>
          <a:r>
            <a:rPr lang="es-ES" dirty="0" smtClean="0">
              <a:solidFill>
                <a:schemeClr val="tx1"/>
              </a:solidFill>
            </a:rPr>
            <a:t>Teoría</a:t>
          </a:r>
          <a:endParaRPr lang="es-ES" dirty="0">
            <a:solidFill>
              <a:schemeClr val="tx1"/>
            </a:solidFill>
          </a:endParaRPr>
        </a:p>
      </dgm:t>
    </dgm:pt>
    <dgm:pt modelId="{2088F12A-EDA0-4779-9F13-3E39C40F4D05}" type="parTrans" cxnId="{79E352CB-51CC-4760-B855-86FFA3E50F63}">
      <dgm:prSet/>
      <dgm:spPr/>
      <dgm:t>
        <a:bodyPr/>
        <a:lstStyle/>
        <a:p>
          <a:endParaRPr lang="es-ES"/>
        </a:p>
      </dgm:t>
    </dgm:pt>
    <dgm:pt modelId="{EB378A49-5FA6-4182-BE37-81A1355F19A3}" type="sibTrans" cxnId="{79E352CB-51CC-4760-B855-86FFA3E50F63}">
      <dgm:prSet/>
      <dgm:spPr/>
      <dgm:t>
        <a:bodyPr/>
        <a:lstStyle/>
        <a:p>
          <a:endParaRPr lang="es-ES"/>
        </a:p>
      </dgm:t>
    </dgm:pt>
    <dgm:pt modelId="{0962D2A0-E630-4549-9780-6DB4166122C2}">
      <dgm:prSet phldrT="[Texto]" custT="1"/>
      <dgm:spPr/>
      <dgm:t>
        <a:bodyPr/>
        <a:lstStyle/>
        <a:p>
          <a:endParaRPr lang="es-ES" sz="2400" dirty="0" smtClean="0"/>
        </a:p>
        <a:p>
          <a:r>
            <a:rPr lang="es-ES" sz="2800" dirty="0" smtClean="0"/>
            <a:t>Caos</a:t>
          </a:r>
        </a:p>
        <a:p>
          <a:r>
            <a:rPr lang="es-ES" sz="2800" dirty="0" smtClean="0"/>
            <a:t>Sistemas</a:t>
          </a:r>
        </a:p>
      </dgm:t>
    </dgm:pt>
    <dgm:pt modelId="{6D4018B9-56DC-40DB-8AD2-5609E6E56F19}" type="parTrans" cxnId="{4369964D-B18D-4C25-97C5-1CAB74C8D788}">
      <dgm:prSet/>
      <dgm:spPr/>
      <dgm:t>
        <a:bodyPr/>
        <a:lstStyle/>
        <a:p>
          <a:endParaRPr lang="es-ES"/>
        </a:p>
      </dgm:t>
    </dgm:pt>
    <dgm:pt modelId="{42338B05-CC00-406E-B373-A7C0FE03D886}" type="sibTrans" cxnId="{4369964D-B18D-4C25-97C5-1CAB74C8D788}">
      <dgm:prSet/>
      <dgm:spPr/>
      <dgm:t>
        <a:bodyPr/>
        <a:lstStyle/>
        <a:p>
          <a:endParaRPr lang="es-ES"/>
        </a:p>
      </dgm:t>
    </dgm:pt>
    <dgm:pt modelId="{704B35F4-F637-4F1B-8D7D-D0DE87477404}">
      <dgm:prSet phldrT="[Texto]"/>
      <dgm:spPr>
        <a:solidFill>
          <a:schemeClr val="bg2">
            <a:lumMod val="50000"/>
          </a:schemeClr>
        </a:solidFill>
      </dgm:spPr>
      <dgm:t>
        <a:bodyPr/>
        <a:lstStyle/>
        <a:p>
          <a:r>
            <a:rPr lang="es-ES" dirty="0" smtClean="0">
              <a:solidFill>
                <a:schemeClr val="tx1"/>
              </a:solidFill>
            </a:rPr>
            <a:t>Área comercial</a:t>
          </a:r>
          <a:endParaRPr lang="es-ES" dirty="0">
            <a:solidFill>
              <a:schemeClr val="tx1"/>
            </a:solidFill>
          </a:endParaRPr>
        </a:p>
      </dgm:t>
    </dgm:pt>
    <dgm:pt modelId="{F6A6C441-EF1A-448E-99C6-F5A70FE3B14C}" type="parTrans" cxnId="{78BEEE47-FBCE-4C6D-AC6F-B7B3C57E6EEF}">
      <dgm:prSet/>
      <dgm:spPr/>
      <dgm:t>
        <a:bodyPr/>
        <a:lstStyle/>
        <a:p>
          <a:endParaRPr lang="es-ES"/>
        </a:p>
      </dgm:t>
    </dgm:pt>
    <dgm:pt modelId="{8FED9E28-BA53-4E34-B43F-F581C2AC2BF0}" type="sibTrans" cxnId="{78BEEE47-FBCE-4C6D-AC6F-B7B3C57E6EEF}">
      <dgm:prSet/>
      <dgm:spPr/>
      <dgm:t>
        <a:bodyPr/>
        <a:lstStyle/>
        <a:p>
          <a:endParaRPr lang="es-ES"/>
        </a:p>
      </dgm:t>
    </dgm:pt>
    <dgm:pt modelId="{913B8F0D-3C2B-4067-943B-2ED742F5EE96}">
      <dgm:prSet phldrT="[Texto]" custT="1"/>
      <dgm:spPr/>
      <dgm:t>
        <a:bodyPr/>
        <a:lstStyle/>
        <a:p>
          <a:endParaRPr lang="es-ES" sz="1800" dirty="0" smtClean="0"/>
        </a:p>
        <a:p>
          <a:r>
            <a:rPr lang="es-ES" sz="1800" dirty="0" smtClean="0"/>
            <a:t>Comunicación</a:t>
          </a:r>
          <a:endParaRPr lang="es-ES" sz="1600" dirty="0" smtClean="0"/>
        </a:p>
        <a:p>
          <a:r>
            <a:rPr lang="es-ES" sz="1600" dirty="0" smtClean="0"/>
            <a:t>Posicionamiento</a:t>
          </a:r>
        </a:p>
        <a:p>
          <a:r>
            <a:rPr lang="es-ES" sz="2400" dirty="0" smtClean="0"/>
            <a:t>Ventas</a:t>
          </a:r>
        </a:p>
        <a:p>
          <a:r>
            <a:rPr lang="es-ES" sz="2400" dirty="0" smtClean="0"/>
            <a:t>Marketing</a:t>
          </a:r>
          <a:endParaRPr lang="es-ES" sz="2400" dirty="0"/>
        </a:p>
      </dgm:t>
    </dgm:pt>
    <dgm:pt modelId="{5AE0D56C-6E2B-4A96-881A-D62CDDDDF866}" type="parTrans" cxnId="{6ADDBAEB-11F0-4AC9-8D4B-A19C55B0E4DC}">
      <dgm:prSet/>
      <dgm:spPr/>
      <dgm:t>
        <a:bodyPr/>
        <a:lstStyle/>
        <a:p>
          <a:endParaRPr lang="es-ES"/>
        </a:p>
      </dgm:t>
    </dgm:pt>
    <dgm:pt modelId="{6B833D3F-E8E9-4201-BFB8-03C844436B4C}" type="sibTrans" cxnId="{6ADDBAEB-11F0-4AC9-8D4B-A19C55B0E4DC}">
      <dgm:prSet/>
      <dgm:spPr/>
      <dgm:t>
        <a:bodyPr/>
        <a:lstStyle/>
        <a:p>
          <a:endParaRPr lang="es-ES"/>
        </a:p>
      </dgm:t>
    </dgm:pt>
    <dgm:pt modelId="{705340ED-BAA7-454C-8D5B-777D228FF1E7}" type="pres">
      <dgm:prSet presAssocID="{BA6124E9-3284-42F9-8AE4-5F107F256650}" presName="Name0" presStyleCnt="0">
        <dgm:presLayoutVars>
          <dgm:chMax val="7"/>
          <dgm:chPref val="7"/>
          <dgm:dir/>
          <dgm:animLvl val="lvl"/>
        </dgm:presLayoutVars>
      </dgm:prSet>
      <dgm:spPr/>
      <dgm:t>
        <a:bodyPr/>
        <a:lstStyle/>
        <a:p>
          <a:endParaRPr lang="es-ES"/>
        </a:p>
      </dgm:t>
    </dgm:pt>
    <dgm:pt modelId="{7C1EFA0E-F85A-46B4-9897-245CD0C24504}" type="pres">
      <dgm:prSet presAssocID="{9B60AE3D-F33A-4CBB-A7D6-775CD9697F06}" presName="parentText_1" presStyleLbl="node1" presStyleIdx="0" presStyleCnt="3">
        <dgm:presLayoutVars>
          <dgm:chMax val="1"/>
          <dgm:chPref val="1"/>
          <dgm:bulletEnabled val="1"/>
        </dgm:presLayoutVars>
      </dgm:prSet>
      <dgm:spPr/>
      <dgm:t>
        <a:bodyPr/>
        <a:lstStyle/>
        <a:p>
          <a:endParaRPr lang="es-ES"/>
        </a:p>
      </dgm:t>
    </dgm:pt>
    <dgm:pt modelId="{AF776ACA-CB09-4347-830C-96297FE2EA9E}" type="pres">
      <dgm:prSet presAssocID="{9B60AE3D-F33A-4CBB-A7D6-775CD9697F06}" presName="childText_1" presStyleLbl="node1" presStyleIdx="0" presStyleCnt="3">
        <dgm:presLayoutVars>
          <dgm:chMax val="0"/>
          <dgm:chPref val="0"/>
          <dgm:bulletEnabled val="1"/>
        </dgm:presLayoutVars>
      </dgm:prSet>
      <dgm:spPr/>
      <dgm:t>
        <a:bodyPr/>
        <a:lstStyle/>
        <a:p>
          <a:endParaRPr lang="es-ES"/>
        </a:p>
      </dgm:t>
    </dgm:pt>
    <dgm:pt modelId="{91B736BC-B239-4625-835B-2EF105230127}" type="pres">
      <dgm:prSet presAssocID="{9B60AE3D-F33A-4CBB-A7D6-775CD9697F06}" presName="accentShape_1" presStyleCnt="0"/>
      <dgm:spPr/>
    </dgm:pt>
    <dgm:pt modelId="{53825757-FF17-4210-8BC5-62376001D182}" type="pres">
      <dgm:prSet presAssocID="{9B60AE3D-F33A-4CBB-A7D6-775CD9697F06}" presName="imageRepeatNode" presStyleLbl="node1" presStyleIdx="0" presStyleCnt="3"/>
      <dgm:spPr/>
      <dgm:t>
        <a:bodyPr/>
        <a:lstStyle/>
        <a:p>
          <a:endParaRPr lang="es-ES"/>
        </a:p>
      </dgm:t>
    </dgm:pt>
    <dgm:pt modelId="{D5C16214-DB38-4B90-B592-97E4670EC06D}" type="pres">
      <dgm:prSet presAssocID="{8FAC69AC-C134-4468-B46B-E0890E3964BA}" presName="parentText_2" presStyleLbl="node1" presStyleIdx="0" presStyleCnt="3">
        <dgm:presLayoutVars>
          <dgm:chMax val="1"/>
          <dgm:chPref val="1"/>
          <dgm:bulletEnabled val="1"/>
        </dgm:presLayoutVars>
      </dgm:prSet>
      <dgm:spPr/>
      <dgm:t>
        <a:bodyPr/>
        <a:lstStyle/>
        <a:p>
          <a:endParaRPr lang="es-ES"/>
        </a:p>
      </dgm:t>
    </dgm:pt>
    <dgm:pt modelId="{E4C14960-31DA-494C-945D-D455A9D0B7C3}" type="pres">
      <dgm:prSet presAssocID="{8FAC69AC-C134-4468-B46B-E0890E3964BA}" presName="childText_2" presStyleLbl="node2" presStyleIdx="0" presStyleCnt="0">
        <dgm:presLayoutVars>
          <dgm:chMax val="0"/>
          <dgm:chPref val="0"/>
          <dgm:bulletEnabled val="1"/>
        </dgm:presLayoutVars>
      </dgm:prSet>
      <dgm:spPr/>
      <dgm:t>
        <a:bodyPr/>
        <a:lstStyle/>
        <a:p>
          <a:endParaRPr lang="es-ES"/>
        </a:p>
      </dgm:t>
    </dgm:pt>
    <dgm:pt modelId="{34AD75E8-D824-4D7C-8B41-148B5B4AB8C4}" type="pres">
      <dgm:prSet presAssocID="{8FAC69AC-C134-4468-B46B-E0890E3964BA}" presName="accentShape_2" presStyleCnt="0"/>
      <dgm:spPr/>
    </dgm:pt>
    <dgm:pt modelId="{8AF7CABB-5EA8-4AF1-8298-EE7037DD28DC}" type="pres">
      <dgm:prSet presAssocID="{8FAC69AC-C134-4468-B46B-E0890E3964BA}" presName="imageRepeatNode" presStyleLbl="node1" presStyleIdx="1" presStyleCnt="3"/>
      <dgm:spPr/>
      <dgm:t>
        <a:bodyPr/>
        <a:lstStyle/>
        <a:p>
          <a:endParaRPr lang="es-ES"/>
        </a:p>
      </dgm:t>
    </dgm:pt>
    <dgm:pt modelId="{8A360E45-197E-46B9-9C25-742CCEA5F150}" type="pres">
      <dgm:prSet presAssocID="{704B35F4-F637-4F1B-8D7D-D0DE87477404}" presName="parentText_3" presStyleLbl="node1" presStyleIdx="1" presStyleCnt="3">
        <dgm:presLayoutVars>
          <dgm:chMax val="1"/>
          <dgm:chPref val="1"/>
          <dgm:bulletEnabled val="1"/>
        </dgm:presLayoutVars>
      </dgm:prSet>
      <dgm:spPr/>
      <dgm:t>
        <a:bodyPr/>
        <a:lstStyle/>
        <a:p>
          <a:endParaRPr lang="es-ES"/>
        </a:p>
      </dgm:t>
    </dgm:pt>
    <dgm:pt modelId="{E4848B6A-E003-42DC-8D73-354080879765}" type="pres">
      <dgm:prSet presAssocID="{704B35F4-F637-4F1B-8D7D-D0DE87477404}" presName="childText_3" presStyleLbl="node2" presStyleIdx="0" presStyleCnt="0" custLinFactNeighborX="8613">
        <dgm:presLayoutVars>
          <dgm:chMax val="0"/>
          <dgm:chPref val="0"/>
          <dgm:bulletEnabled val="1"/>
        </dgm:presLayoutVars>
      </dgm:prSet>
      <dgm:spPr/>
      <dgm:t>
        <a:bodyPr/>
        <a:lstStyle/>
        <a:p>
          <a:endParaRPr lang="es-ES"/>
        </a:p>
      </dgm:t>
    </dgm:pt>
    <dgm:pt modelId="{4CB30321-8C0C-4D70-926A-4F2A42E685C7}" type="pres">
      <dgm:prSet presAssocID="{704B35F4-F637-4F1B-8D7D-D0DE87477404}" presName="accentShape_3" presStyleCnt="0"/>
      <dgm:spPr/>
    </dgm:pt>
    <dgm:pt modelId="{EC00443E-BE05-4EA1-BC6B-18826313BC72}" type="pres">
      <dgm:prSet presAssocID="{704B35F4-F637-4F1B-8D7D-D0DE87477404}" presName="imageRepeatNode" presStyleLbl="node1" presStyleIdx="2" presStyleCnt="3" custLinFactNeighborX="3398" custLinFactNeighborY="14874"/>
      <dgm:spPr/>
      <dgm:t>
        <a:bodyPr/>
        <a:lstStyle/>
        <a:p>
          <a:endParaRPr lang="es-ES"/>
        </a:p>
      </dgm:t>
    </dgm:pt>
  </dgm:ptLst>
  <dgm:cxnLst>
    <dgm:cxn modelId="{0156C600-0481-4236-9DB8-23D778426165}" type="presOf" srcId="{BA6124E9-3284-42F9-8AE4-5F107F256650}" destId="{705340ED-BAA7-454C-8D5B-777D228FF1E7}" srcOrd="0" destOrd="0" presId="urn:microsoft.com/office/officeart/2009/3/layout/BlockDescendingList"/>
    <dgm:cxn modelId="{1A7A85FF-581B-4148-8EC1-CB868DCC7DFF}" srcId="{9B60AE3D-F33A-4CBB-A7D6-775CD9697F06}" destId="{A5CB401A-3F8A-4AFB-9B5B-C48E76FD9873}" srcOrd="1" destOrd="0" parTransId="{5E3F5B13-A415-4D64-B055-A167327BBE46}" sibTransId="{19C9AE79-F7E1-48F4-B9C6-ABE0053A0575}"/>
    <dgm:cxn modelId="{B0D14B41-9A70-44AF-8DBD-C872A0D0C1DD}" srcId="{9B60AE3D-F33A-4CBB-A7D6-775CD9697F06}" destId="{A81296FA-C3FD-4A32-AB0D-D10F31EBCB21}" srcOrd="0" destOrd="0" parTransId="{048D8C2A-66E3-4373-8A8A-6DBAC4503A68}" sibTransId="{08F6D349-55ED-4EDE-AF7E-81EBEB9E03F6}"/>
    <dgm:cxn modelId="{82C1CFBA-67B3-4EC3-ADA2-F500396BC35E}" type="presOf" srcId="{704B35F4-F637-4F1B-8D7D-D0DE87477404}" destId="{8A360E45-197E-46B9-9C25-742CCEA5F150}" srcOrd="0" destOrd="0" presId="urn:microsoft.com/office/officeart/2009/3/layout/BlockDescendingList"/>
    <dgm:cxn modelId="{680AA2D3-4D1E-4072-81A1-8575768B431F}" type="presOf" srcId="{704B35F4-F637-4F1B-8D7D-D0DE87477404}" destId="{EC00443E-BE05-4EA1-BC6B-18826313BC72}" srcOrd="1" destOrd="0" presId="urn:microsoft.com/office/officeart/2009/3/layout/BlockDescendingList"/>
    <dgm:cxn modelId="{D0F19FA6-05EA-4368-B10E-A56E3F5FAA0B}" type="presOf" srcId="{A81296FA-C3FD-4A32-AB0D-D10F31EBCB21}" destId="{AF776ACA-CB09-4347-830C-96297FE2EA9E}" srcOrd="0" destOrd="0" presId="urn:microsoft.com/office/officeart/2009/3/layout/BlockDescendingList"/>
    <dgm:cxn modelId="{DF738F46-0220-4CB4-AAD5-F3C047401A51}" srcId="{BA6124E9-3284-42F9-8AE4-5F107F256650}" destId="{9B60AE3D-F33A-4CBB-A7D6-775CD9697F06}" srcOrd="0" destOrd="0" parTransId="{7ABCFADF-1A30-4B31-9A8E-85538EE38A37}" sibTransId="{966CEB21-83CC-4790-87F7-4BABED348DA2}"/>
    <dgm:cxn modelId="{79E352CB-51CC-4760-B855-86FFA3E50F63}" srcId="{BA6124E9-3284-42F9-8AE4-5F107F256650}" destId="{8FAC69AC-C134-4468-B46B-E0890E3964BA}" srcOrd="1" destOrd="0" parTransId="{2088F12A-EDA0-4779-9F13-3E39C40F4D05}" sibTransId="{EB378A49-5FA6-4182-BE37-81A1355F19A3}"/>
    <dgm:cxn modelId="{B2CE9472-43D7-4595-8108-2BA4639B2C6A}" type="presOf" srcId="{9B60AE3D-F33A-4CBB-A7D6-775CD9697F06}" destId="{7C1EFA0E-F85A-46B4-9897-245CD0C24504}" srcOrd="0" destOrd="0" presId="urn:microsoft.com/office/officeart/2009/3/layout/BlockDescendingList"/>
    <dgm:cxn modelId="{E799A253-BBD5-448E-90DB-E994BD4ECF90}" type="presOf" srcId="{8FAC69AC-C134-4468-B46B-E0890E3964BA}" destId="{D5C16214-DB38-4B90-B592-97E4670EC06D}" srcOrd="0" destOrd="0" presId="urn:microsoft.com/office/officeart/2009/3/layout/BlockDescendingList"/>
    <dgm:cxn modelId="{6ADDBAEB-11F0-4AC9-8D4B-A19C55B0E4DC}" srcId="{704B35F4-F637-4F1B-8D7D-D0DE87477404}" destId="{913B8F0D-3C2B-4067-943B-2ED742F5EE96}" srcOrd="0" destOrd="0" parTransId="{5AE0D56C-6E2B-4A96-881A-D62CDDDDF866}" sibTransId="{6B833D3F-E8E9-4201-BFB8-03C844436B4C}"/>
    <dgm:cxn modelId="{228CA3A2-B9AC-4D4D-9FD5-CE7127DBDE8D}" type="presOf" srcId="{913B8F0D-3C2B-4067-943B-2ED742F5EE96}" destId="{E4848B6A-E003-42DC-8D73-354080879765}" srcOrd="0" destOrd="0" presId="urn:microsoft.com/office/officeart/2009/3/layout/BlockDescendingList"/>
    <dgm:cxn modelId="{518C1445-87CF-4A1D-B01F-B2F2304CEE2B}" type="presOf" srcId="{A5CB401A-3F8A-4AFB-9B5B-C48E76FD9873}" destId="{AF776ACA-CB09-4347-830C-96297FE2EA9E}" srcOrd="0" destOrd="1" presId="urn:microsoft.com/office/officeart/2009/3/layout/BlockDescendingList"/>
    <dgm:cxn modelId="{78BEEE47-FBCE-4C6D-AC6F-B7B3C57E6EEF}" srcId="{BA6124E9-3284-42F9-8AE4-5F107F256650}" destId="{704B35F4-F637-4F1B-8D7D-D0DE87477404}" srcOrd="2" destOrd="0" parTransId="{F6A6C441-EF1A-448E-99C6-F5A70FE3B14C}" sibTransId="{8FED9E28-BA53-4E34-B43F-F581C2AC2BF0}"/>
    <dgm:cxn modelId="{4369964D-B18D-4C25-97C5-1CAB74C8D788}" srcId="{8FAC69AC-C134-4468-B46B-E0890E3964BA}" destId="{0962D2A0-E630-4549-9780-6DB4166122C2}" srcOrd="0" destOrd="0" parTransId="{6D4018B9-56DC-40DB-8AD2-5609E6E56F19}" sibTransId="{42338B05-CC00-406E-B373-A7C0FE03D886}"/>
    <dgm:cxn modelId="{E41949A7-A979-4DC9-8C0C-0C3614177B0A}" type="presOf" srcId="{0962D2A0-E630-4549-9780-6DB4166122C2}" destId="{E4C14960-31DA-494C-945D-D455A9D0B7C3}" srcOrd="0" destOrd="0" presId="urn:microsoft.com/office/officeart/2009/3/layout/BlockDescendingList"/>
    <dgm:cxn modelId="{6110956B-C7CB-4E99-923F-7BF476DD43E4}" type="presOf" srcId="{9B60AE3D-F33A-4CBB-A7D6-775CD9697F06}" destId="{53825757-FF17-4210-8BC5-62376001D182}" srcOrd="1" destOrd="0" presId="urn:microsoft.com/office/officeart/2009/3/layout/BlockDescendingList"/>
    <dgm:cxn modelId="{E36EF4F5-13E8-40B5-A27E-FFB64A284362}" type="presOf" srcId="{8FAC69AC-C134-4468-B46B-E0890E3964BA}" destId="{8AF7CABB-5EA8-4AF1-8298-EE7037DD28DC}" srcOrd="1" destOrd="0" presId="urn:microsoft.com/office/officeart/2009/3/layout/BlockDescendingList"/>
    <dgm:cxn modelId="{3E08FCAF-3201-4125-B366-4959812299A9}" type="presParOf" srcId="{705340ED-BAA7-454C-8D5B-777D228FF1E7}" destId="{7C1EFA0E-F85A-46B4-9897-245CD0C24504}" srcOrd="0" destOrd="0" presId="urn:microsoft.com/office/officeart/2009/3/layout/BlockDescendingList"/>
    <dgm:cxn modelId="{65C8430D-A820-46C9-8B38-DE9AAD15B9B3}" type="presParOf" srcId="{705340ED-BAA7-454C-8D5B-777D228FF1E7}" destId="{AF776ACA-CB09-4347-830C-96297FE2EA9E}" srcOrd="1" destOrd="0" presId="urn:microsoft.com/office/officeart/2009/3/layout/BlockDescendingList"/>
    <dgm:cxn modelId="{2BF90330-9AE4-4276-B487-2C7C78186C60}" type="presParOf" srcId="{705340ED-BAA7-454C-8D5B-777D228FF1E7}" destId="{91B736BC-B239-4625-835B-2EF105230127}" srcOrd="2" destOrd="0" presId="urn:microsoft.com/office/officeart/2009/3/layout/BlockDescendingList"/>
    <dgm:cxn modelId="{4EAF276B-0B01-4B94-8A6F-CBD18F9B9CFD}" type="presParOf" srcId="{91B736BC-B239-4625-835B-2EF105230127}" destId="{53825757-FF17-4210-8BC5-62376001D182}" srcOrd="0" destOrd="0" presId="urn:microsoft.com/office/officeart/2009/3/layout/BlockDescendingList"/>
    <dgm:cxn modelId="{A1FFBBE4-92EA-4E68-8774-7058EFE72A98}" type="presParOf" srcId="{705340ED-BAA7-454C-8D5B-777D228FF1E7}" destId="{D5C16214-DB38-4B90-B592-97E4670EC06D}" srcOrd="3" destOrd="0" presId="urn:microsoft.com/office/officeart/2009/3/layout/BlockDescendingList"/>
    <dgm:cxn modelId="{31933AC2-D3EE-4EF6-AAF1-929937CF5615}" type="presParOf" srcId="{705340ED-BAA7-454C-8D5B-777D228FF1E7}" destId="{E4C14960-31DA-494C-945D-D455A9D0B7C3}" srcOrd="4" destOrd="0" presId="urn:microsoft.com/office/officeart/2009/3/layout/BlockDescendingList"/>
    <dgm:cxn modelId="{C68E08C2-00BF-4F86-B160-80147D613010}" type="presParOf" srcId="{705340ED-BAA7-454C-8D5B-777D228FF1E7}" destId="{34AD75E8-D824-4D7C-8B41-148B5B4AB8C4}" srcOrd="5" destOrd="0" presId="urn:microsoft.com/office/officeart/2009/3/layout/BlockDescendingList"/>
    <dgm:cxn modelId="{B90C4ED2-4196-42EE-AA1F-B66F92B94F91}" type="presParOf" srcId="{34AD75E8-D824-4D7C-8B41-148B5B4AB8C4}" destId="{8AF7CABB-5EA8-4AF1-8298-EE7037DD28DC}" srcOrd="0" destOrd="0" presId="urn:microsoft.com/office/officeart/2009/3/layout/BlockDescendingList"/>
    <dgm:cxn modelId="{94FB196F-2707-4E0B-8325-A4CAEB051CD0}" type="presParOf" srcId="{705340ED-BAA7-454C-8D5B-777D228FF1E7}" destId="{8A360E45-197E-46B9-9C25-742CCEA5F150}" srcOrd="6" destOrd="0" presId="urn:microsoft.com/office/officeart/2009/3/layout/BlockDescendingList"/>
    <dgm:cxn modelId="{D9EA147D-4A98-480D-92E8-640B3D61EB0E}" type="presParOf" srcId="{705340ED-BAA7-454C-8D5B-777D228FF1E7}" destId="{E4848B6A-E003-42DC-8D73-354080879765}" srcOrd="7" destOrd="0" presId="urn:microsoft.com/office/officeart/2009/3/layout/BlockDescendingList"/>
    <dgm:cxn modelId="{FA08A771-09DE-456A-BF05-52D72402887F}" type="presParOf" srcId="{705340ED-BAA7-454C-8D5B-777D228FF1E7}" destId="{4CB30321-8C0C-4D70-926A-4F2A42E685C7}" srcOrd="8" destOrd="0" presId="urn:microsoft.com/office/officeart/2009/3/layout/BlockDescendingList"/>
    <dgm:cxn modelId="{CA159E94-B3AF-4381-ADED-200CC1E77622}" type="presParOf" srcId="{4CB30321-8C0C-4D70-926A-4F2A42E685C7}" destId="{EC00443E-BE05-4EA1-BC6B-18826313BC72}" srcOrd="0" destOrd="0" presId="urn:microsoft.com/office/officeart/2009/3/layout/BlockDescending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F3288-388D-4B8A-9DA3-934585D6D6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345F846C-24B5-4C62-A748-17ACF8C3D42F}">
      <dgm:prSet phldrT="[Texto]" custT="1"/>
      <dgm:spPr>
        <a:solidFill>
          <a:schemeClr val="bg1"/>
        </a:solidFill>
      </dgm:spPr>
      <dgm:t>
        <a:bodyPr/>
        <a:lstStyle/>
        <a:p>
          <a:pPr algn="just"/>
          <a:r>
            <a:rPr lang="es-ES" sz="2200" b="1" i="0" dirty="0" smtClean="0">
              <a:solidFill>
                <a:srgbClr val="FFC000"/>
              </a:solidFill>
              <a:latin typeface="+mj-lt"/>
            </a:rPr>
            <a:t>SE</a:t>
          </a:r>
          <a:r>
            <a:rPr lang="es-ES" sz="2200" b="1" i="0" dirty="0" smtClean="0">
              <a:solidFill>
                <a:schemeClr val="tx1"/>
              </a:solidFill>
              <a:latin typeface="+mj-lt"/>
            </a:rPr>
            <a:t>A</a:t>
          </a:r>
          <a:r>
            <a:rPr lang="es-ES" sz="2200" b="1" i="0" dirty="0" smtClean="0">
              <a:solidFill>
                <a:srgbClr val="FFC000"/>
              </a:solidFill>
              <a:latin typeface="+mj-lt"/>
            </a:rPr>
            <a:t>RCH EN</a:t>
          </a:r>
          <a:r>
            <a:rPr lang="es-ES" sz="2200" b="1" i="0" dirty="0" smtClean="0">
              <a:solidFill>
                <a:schemeClr val="tx1"/>
              </a:solidFill>
              <a:latin typeface="+mj-lt"/>
            </a:rPr>
            <a:t>G</a:t>
          </a:r>
          <a:r>
            <a:rPr lang="es-ES" sz="2200" b="1" i="0" dirty="0" smtClean="0">
              <a:solidFill>
                <a:srgbClr val="FFC000"/>
              </a:solidFill>
              <a:latin typeface="+mj-lt"/>
            </a:rPr>
            <a:t>INE OP</a:t>
          </a:r>
          <a:r>
            <a:rPr lang="es-ES" sz="2200" b="1" i="0" dirty="0" smtClean="0">
              <a:solidFill>
                <a:schemeClr val="tx1"/>
              </a:solidFill>
              <a:latin typeface="+mj-lt"/>
            </a:rPr>
            <a:t>T</a:t>
          </a:r>
          <a:r>
            <a:rPr lang="es-ES" sz="2200" b="1" i="0" dirty="0" smtClean="0">
              <a:solidFill>
                <a:srgbClr val="FFC000"/>
              </a:solidFill>
              <a:latin typeface="+mj-lt"/>
            </a:rPr>
            <a:t>IMIZATION</a:t>
          </a:r>
          <a:r>
            <a:rPr lang="es-ES" sz="2200" b="1" i="0" dirty="0" smtClean="0">
              <a:solidFill>
                <a:schemeClr val="tx1"/>
              </a:solidFill>
              <a:latin typeface="+mj-lt"/>
            </a:rPr>
            <a:t>: </a:t>
          </a:r>
          <a:r>
            <a:rPr lang="es-ES" sz="2000" b="0" i="0" dirty="0" smtClean="0">
              <a:solidFill>
                <a:schemeClr val="tx1"/>
              </a:solidFill>
              <a:effectLst/>
              <a:latin typeface="+mj-lt"/>
              <a:cs typeface="Times New Roman" panose="02020603050405020304" pitchFamily="18" charset="0"/>
            </a:rPr>
            <a:t>O</a:t>
          </a:r>
          <a:r>
            <a:rPr lang="es-ES" sz="2000" b="0" i="0" dirty="0" smtClean="0">
              <a:solidFill>
                <a:schemeClr val="tx1"/>
              </a:solidFill>
              <a:latin typeface="+mj-lt"/>
              <a:cs typeface="Times New Roman" panose="02020603050405020304" pitchFamily="18" charset="0"/>
            </a:rPr>
            <a:t>ptimización de motores de búsqueda son el conjunto de acciones y técnicas que se emplean para mejorar el posicionamiento (la visibilidad) en buscadores de un sitio web en Internet, dentro de los resultados en los motores de búsqueda.</a:t>
          </a:r>
          <a:endParaRPr lang="es-ES" sz="2000" b="0" dirty="0">
            <a:solidFill>
              <a:schemeClr val="tx1"/>
            </a:solidFill>
            <a:latin typeface="+mj-lt"/>
            <a:cs typeface="Times New Roman" panose="02020603050405020304" pitchFamily="18" charset="0"/>
          </a:endParaRPr>
        </a:p>
      </dgm:t>
    </dgm:pt>
    <dgm:pt modelId="{73B54376-EF8A-4BBF-8A6E-61122DB9DEBB}" type="parTrans" cxnId="{91B0B87F-3964-4C6B-BB1E-0F51214F0B2E}">
      <dgm:prSet/>
      <dgm:spPr/>
      <dgm:t>
        <a:bodyPr/>
        <a:lstStyle/>
        <a:p>
          <a:endParaRPr lang="es-ES" sz="1800">
            <a:solidFill>
              <a:schemeClr val="tx1"/>
            </a:solidFill>
            <a:latin typeface="+mj-lt"/>
          </a:endParaRPr>
        </a:p>
      </dgm:t>
    </dgm:pt>
    <dgm:pt modelId="{B62DF703-594E-42D3-B12A-039EE3015FB3}" type="sibTrans" cxnId="{91B0B87F-3964-4C6B-BB1E-0F51214F0B2E}">
      <dgm:prSet/>
      <dgm:spPr/>
      <dgm:t>
        <a:bodyPr/>
        <a:lstStyle/>
        <a:p>
          <a:endParaRPr lang="es-ES" sz="1800">
            <a:solidFill>
              <a:schemeClr val="tx1"/>
            </a:solidFill>
            <a:latin typeface="+mj-lt"/>
          </a:endParaRPr>
        </a:p>
      </dgm:t>
    </dgm:pt>
    <dgm:pt modelId="{5085962E-EB02-46BB-BCA3-8E30AF40BE48}">
      <dgm:prSet phldrT="[Texto]" custT="1"/>
      <dgm:spPr>
        <a:solidFill>
          <a:schemeClr val="bg1"/>
        </a:solidFill>
      </dgm:spPr>
      <dgm:t>
        <a:bodyPr/>
        <a:lstStyle/>
        <a:p>
          <a:pPr algn="just"/>
          <a:r>
            <a:rPr lang="es-ES" sz="2200" b="1" dirty="0" smtClean="0">
              <a:solidFill>
                <a:srgbClr val="002060"/>
              </a:solidFill>
              <a:latin typeface="+mj-lt"/>
            </a:rPr>
            <a:t>ST</a:t>
          </a:r>
          <a:r>
            <a:rPr lang="es-ES" sz="2200" b="1" dirty="0" smtClean="0">
              <a:solidFill>
                <a:schemeClr val="tx1"/>
              </a:solidFill>
              <a:latin typeface="+mj-lt"/>
            </a:rPr>
            <a:t>O</a:t>
          </a:r>
          <a:r>
            <a:rPr lang="es-ES" sz="2200" b="1" dirty="0" smtClean="0">
              <a:solidFill>
                <a:srgbClr val="002060"/>
              </a:solidFill>
              <a:latin typeface="+mj-lt"/>
            </a:rPr>
            <a:t>RY TE</a:t>
          </a:r>
          <a:r>
            <a:rPr lang="es-ES" sz="2200" b="1" dirty="0" smtClean="0">
              <a:solidFill>
                <a:schemeClr val="tx1"/>
              </a:solidFill>
              <a:latin typeface="+mj-lt"/>
            </a:rPr>
            <a:t>L</a:t>
          </a:r>
          <a:r>
            <a:rPr lang="es-ES" sz="2200" b="1" dirty="0" smtClean="0">
              <a:solidFill>
                <a:srgbClr val="002060"/>
              </a:solidFill>
              <a:latin typeface="+mj-lt"/>
            </a:rPr>
            <a:t>LING</a:t>
          </a:r>
          <a:r>
            <a:rPr lang="es-ES" sz="2200" b="1" dirty="0" smtClean="0">
              <a:solidFill>
                <a:schemeClr val="tx1"/>
              </a:solidFill>
              <a:latin typeface="+mj-lt"/>
            </a:rPr>
            <a:t>: </a:t>
          </a:r>
          <a:r>
            <a:rPr lang="es-ES" sz="2200" b="0" dirty="0" smtClean="0">
              <a:solidFill>
                <a:schemeClr val="tx1"/>
              </a:solidFill>
              <a:latin typeface="+mj-lt"/>
            </a:rPr>
            <a:t>E</a:t>
          </a:r>
          <a:r>
            <a:rPr lang="es-ES" sz="2000" b="0" i="0" dirty="0" smtClean="0">
              <a:solidFill>
                <a:schemeClr val="tx1"/>
              </a:solidFill>
              <a:latin typeface="+mj-lt"/>
              <a:cs typeface="Times New Roman" panose="02020603050405020304" pitchFamily="18" charset="0"/>
            </a:rPr>
            <a:t>s el arte de contar una historia usando lenguaje sensorial presentado de tal forma que trasmite a los oyentes la capacidad de interiorizar, comprender y crear significado personal de ello.</a:t>
          </a:r>
          <a:endParaRPr lang="es-ES" sz="2000" b="0" dirty="0">
            <a:solidFill>
              <a:schemeClr val="tx1"/>
            </a:solidFill>
            <a:latin typeface="+mj-lt"/>
            <a:cs typeface="Times New Roman" panose="02020603050405020304" pitchFamily="18" charset="0"/>
          </a:endParaRPr>
        </a:p>
      </dgm:t>
    </dgm:pt>
    <dgm:pt modelId="{CD6CD730-182D-49B9-A669-E25EAA1403B9}" type="parTrans" cxnId="{8D966994-AC3E-46C3-9053-D05759FB41A3}">
      <dgm:prSet/>
      <dgm:spPr/>
      <dgm:t>
        <a:bodyPr/>
        <a:lstStyle/>
        <a:p>
          <a:endParaRPr lang="es-ES" sz="1800">
            <a:solidFill>
              <a:schemeClr val="tx1"/>
            </a:solidFill>
            <a:latin typeface="+mj-lt"/>
          </a:endParaRPr>
        </a:p>
      </dgm:t>
    </dgm:pt>
    <dgm:pt modelId="{E0020FC9-0010-4A94-8B60-CC5499E6965A}" type="sibTrans" cxnId="{8D966994-AC3E-46C3-9053-D05759FB41A3}">
      <dgm:prSet/>
      <dgm:spPr/>
      <dgm:t>
        <a:bodyPr/>
        <a:lstStyle/>
        <a:p>
          <a:endParaRPr lang="es-ES" sz="1800">
            <a:solidFill>
              <a:schemeClr val="tx1"/>
            </a:solidFill>
            <a:latin typeface="+mj-lt"/>
          </a:endParaRPr>
        </a:p>
      </dgm:t>
    </dgm:pt>
    <dgm:pt modelId="{69118E40-5613-476C-9FB6-7B8E33805E81}">
      <dgm:prSet phldrT="[Texto]" custT="1"/>
      <dgm:spPr>
        <a:solidFill>
          <a:schemeClr val="bg1"/>
        </a:solidFill>
      </dgm:spPr>
      <dgm:t>
        <a:bodyPr/>
        <a:lstStyle/>
        <a:p>
          <a:pPr algn="just"/>
          <a:r>
            <a:rPr lang="es-ES" sz="2200" b="1" dirty="0" smtClean="0">
              <a:solidFill>
                <a:srgbClr val="C00000"/>
              </a:solidFill>
              <a:latin typeface="+mj-lt"/>
            </a:rPr>
            <a:t>MA</a:t>
          </a:r>
          <a:r>
            <a:rPr lang="es-ES" sz="2200" b="1" dirty="0" smtClean="0">
              <a:solidFill>
                <a:schemeClr val="tx1"/>
              </a:solidFill>
              <a:latin typeface="+mj-lt"/>
            </a:rPr>
            <a:t>R</a:t>
          </a:r>
          <a:r>
            <a:rPr lang="es-ES" sz="2200" b="1" dirty="0" smtClean="0">
              <a:solidFill>
                <a:srgbClr val="C00000"/>
              </a:solidFill>
              <a:latin typeface="+mj-lt"/>
            </a:rPr>
            <a:t>KETING SE</a:t>
          </a:r>
          <a:r>
            <a:rPr lang="es-ES" sz="2200" b="1" dirty="0" smtClean="0">
              <a:solidFill>
                <a:schemeClr val="tx1"/>
              </a:solidFill>
              <a:latin typeface="+mj-lt"/>
            </a:rPr>
            <a:t>N</a:t>
          </a:r>
          <a:r>
            <a:rPr lang="es-ES" sz="2200" b="1" dirty="0" smtClean="0">
              <a:solidFill>
                <a:srgbClr val="C00000"/>
              </a:solidFill>
              <a:latin typeface="+mj-lt"/>
            </a:rPr>
            <a:t>SORIAL</a:t>
          </a:r>
          <a:r>
            <a:rPr lang="es-ES" sz="2200" b="0" dirty="0" smtClean="0">
              <a:solidFill>
                <a:schemeClr val="tx1"/>
              </a:solidFill>
              <a:latin typeface="+mj-lt"/>
            </a:rPr>
            <a:t>: S</a:t>
          </a:r>
          <a:r>
            <a:rPr lang="es-ES" sz="2000" b="0" dirty="0" smtClean="0">
              <a:solidFill>
                <a:schemeClr val="tx1"/>
              </a:solidFill>
              <a:latin typeface="+mj-lt"/>
              <a:cs typeface="Times New Roman" panose="02020603050405020304" pitchFamily="18" charset="0"/>
            </a:rPr>
            <a:t>e dirige hacia los sentidos de los consumidores. Esta técnica va dirigida hacia los sentidos de los consumidores buscando una estimulación de estos para de esa manera crear un ambiente agradable para el cliente.</a:t>
          </a:r>
          <a:endParaRPr lang="es-ES" sz="2000" b="0" dirty="0">
            <a:solidFill>
              <a:schemeClr val="tx1"/>
            </a:solidFill>
            <a:latin typeface="+mj-lt"/>
            <a:cs typeface="Times New Roman" panose="02020603050405020304" pitchFamily="18" charset="0"/>
          </a:endParaRPr>
        </a:p>
      </dgm:t>
    </dgm:pt>
    <dgm:pt modelId="{BF9B9BD4-429E-4918-8E7C-00AA37C1DE83}" type="parTrans" cxnId="{54997C30-13DD-43CB-91F8-88F8A9B635F5}">
      <dgm:prSet/>
      <dgm:spPr/>
      <dgm:t>
        <a:bodyPr/>
        <a:lstStyle/>
        <a:p>
          <a:endParaRPr lang="es-ES" sz="1800">
            <a:solidFill>
              <a:schemeClr val="tx1"/>
            </a:solidFill>
            <a:latin typeface="+mj-lt"/>
          </a:endParaRPr>
        </a:p>
      </dgm:t>
    </dgm:pt>
    <dgm:pt modelId="{502AD61E-C617-4D2D-A609-273DBCA8F059}" type="sibTrans" cxnId="{54997C30-13DD-43CB-91F8-88F8A9B635F5}">
      <dgm:prSet/>
      <dgm:spPr/>
      <dgm:t>
        <a:bodyPr/>
        <a:lstStyle/>
        <a:p>
          <a:endParaRPr lang="es-ES" sz="1800">
            <a:solidFill>
              <a:schemeClr val="tx1"/>
            </a:solidFill>
            <a:latin typeface="+mj-lt"/>
          </a:endParaRPr>
        </a:p>
      </dgm:t>
    </dgm:pt>
    <dgm:pt modelId="{F6CF76E5-3B40-46C7-B977-DA40AA5E1D6A}" type="pres">
      <dgm:prSet presAssocID="{8F7F3288-388D-4B8A-9DA3-934585D6D6E9}" presName="linear" presStyleCnt="0">
        <dgm:presLayoutVars>
          <dgm:dir/>
          <dgm:animLvl val="lvl"/>
          <dgm:resizeHandles val="exact"/>
        </dgm:presLayoutVars>
      </dgm:prSet>
      <dgm:spPr/>
      <dgm:t>
        <a:bodyPr/>
        <a:lstStyle/>
        <a:p>
          <a:endParaRPr lang="es-ES"/>
        </a:p>
      </dgm:t>
    </dgm:pt>
    <dgm:pt modelId="{791ED44A-9147-409A-BA09-416056D44824}" type="pres">
      <dgm:prSet presAssocID="{345F846C-24B5-4C62-A748-17ACF8C3D42F}" presName="parentLin" presStyleCnt="0"/>
      <dgm:spPr/>
    </dgm:pt>
    <dgm:pt modelId="{7CA3FD80-7DCB-477D-8A6F-2EE1F2B2183C}" type="pres">
      <dgm:prSet presAssocID="{345F846C-24B5-4C62-A748-17ACF8C3D42F}" presName="parentLeftMargin" presStyleLbl="node1" presStyleIdx="0" presStyleCnt="3"/>
      <dgm:spPr/>
      <dgm:t>
        <a:bodyPr/>
        <a:lstStyle/>
        <a:p>
          <a:endParaRPr lang="es-ES"/>
        </a:p>
      </dgm:t>
    </dgm:pt>
    <dgm:pt modelId="{31494FF9-4BE6-4A1D-9512-A182AD807EB2}" type="pres">
      <dgm:prSet presAssocID="{345F846C-24B5-4C62-A748-17ACF8C3D42F}" presName="parentText" presStyleLbl="node1" presStyleIdx="0" presStyleCnt="3" custScaleX="120963">
        <dgm:presLayoutVars>
          <dgm:chMax val="0"/>
          <dgm:bulletEnabled val="1"/>
        </dgm:presLayoutVars>
      </dgm:prSet>
      <dgm:spPr/>
      <dgm:t>
        <a:bodyPr/>
        <a:lstStyle/>
        <a:p>
          <a:endParaRPr lang="es-ES"/>
        </a:p>
      </dgm:t>
    </dgm:pt>
    <dgm:pt modelId="{093343CC-B242-42E1-AF2C-105D06E5268A}" type="pres">
      <dgm:prSet presAssocID="{345F846C-24B5-4C62-A748-17ACF8C3D42F}" presName="negativeSpace" presStyleCnt="0"/>
      <dgm:spPr/>
    </dgm:pt>
    <dgm:pt modelId="{6CAC5541-7204-47CA-AF80-7A91E7005962}" type="pres">
      <dgm:prSet presAssocID="{345F846C-24B5-4C62-A748-17ACF8C3D42F}" presName="childText" presStyleLbl="conFgAcc1" presStyleIdx="0" presStyleCnt="3">
        <dgm:presLayoutVars>
          <dgm:bulletEnabled val="1"/>
        </dgm:presLayoutVars>
      </dgm:prSet>
      <dgm:spPr/>
    </dgm:pt>
    <dgm:pt modelId="{70225962-9C41-49A9-8EC5-DC8952811B7C}" type="pres">
      <dgm:prSet presAssocID="{B62DF703-594E-42D3-B12A-039EE3015FB3}" presName="spaceBetweenRectangles" presStyleCnt="0"/>
      <dgm:spPr/>
    </dgm:pt>
    <dgm:pt modelId="{153971B8-DADE-46AE-88EE-8F754D1DFE77}" type="pres">
      <dgm:prSet presAssocID="{5085962E-EB02-46BB-BCA3-8E30AF40BE48}" presName="parentLin" presStyleCnt="0"/>
      <dgm:spPr/>
    </dgm:pt>
    <dgm:pt modelId="{F4D5B644-CFB3-47D2-83D9-056F727D99B1}" type="pres">
      <dgm:prSet presAssocID="{5085962E-EB02-46BB-BCA3-8E30AF40BE48}" presName="parentLeftMargin" presStyleLbl="node1" presStyleIdx="0" presStyleCnt="3"/>
      <dgm:spPr/>
      <dgm:t>
        <a:bodyPr/>
        <a:lstStyle/>
        <a:p>
          <a:endParaRPr lang="es-ES"/>
        </a:p>
      </dgm:t>
    </dgm:pt>
    <dgm:pt modelId="{82216635-E5A1-4BC2-A84D-1D0B2BEC517F}" type="pres">
      <dgm:prSet presAssocID="{5085962E-EB02-46BB-BCA3-8E30AF40BE48}" presName="parentText" presStyleLbl="node1" presStyleIdx="1" presStyleCnt="3" custScaleX="116096">
        <dgm:presLayoutVars>
          <dgm:chMax val="0"/>
          <dgm:bulletEnabled val="1"/>
        </dgm:presLayoutVars>
      </dgm:prSet>
      <dgm:spPr/>
      <dgm:t>
        <a:bodyPr/>
        <a:lstStyle/>
        <a:p>
          <a:endParaRPr lang="es-ES"/>
        </a:p>
      </dgm:t>
    </dgm:pt>
    <dgm:pt modelId="{2A4F9998-CE2B-4D81-AC03-93B48A902B70}" type="pres">
      <dgm:prSet presAssocID="{5085962E-EB02-46BB-BCA3-8E30AF40BE48}" presName="negativeSpace" presStyleCnt="0"/>
      <dgm:spPr/>
    </dgm:pt>
    <dgm:pt modelId="{B2BA5F7A-AB5D-4525-8779-604B3AEFD856}" type="pres">
      <dgm:prSet presAssocID="{5085962E-EB02-46BB-BCA3-8E30AF40BE48}" presName="childText" presStyleLbl="conFgAcc1" presStyleIdx="1" presStyleCnt="3">
        <dgm:presLayoutVars>
          <dgm:bulletEnabled val="1"/>
        </dgm:presLayoutVars>
      </dgm:prSet>
      <dgm:spPr/>
    </dgm:pt>
    <dgm:pt modelId="{B8C7FC31-1F6B-496C-961C-3E986D7D8A3F}" type="pres">
      <dgm:prSet presAssocID="{E0020FC9-0010-4A94-8B60-CC5499E6965A}" presName="spaceBetweenRectangles" presStyleCnt="0"/>
      <dgm:spPr/>
    </dgm:pt>
    <dgm:pt modelId="{2D67A3A0-5AD7-4B56-B399-C28253186D4D}" type="pres">
      <dgm:prSet presAssocID="{69118E40-5613-476C-9FB6-7B8E33805E81}" presName="parentLin" presStyleCnt="0"/>
      <dgm:spPr/>
    </dgm:pt>
    <dgm:pt modelId="{9DDAF2FD-EFCE-4D52-A8F3-D57E43AD3788}" type="pres">
      <dgm:prSet presAssocID="{69118E40-5613-476C-9FB6-7B8E33805E81}" presName="parentLeftMargin" presStyleLbl="node1" presStyleIdx="1" presStyleCnt="3"/>
      <dgm:spPr/>
      <dgm:t>
        <a:bodyPr/>
        <a:lstStyle/>
        <a:p>
          <a:endParaRPr lang="es-ES"/>
        </a:p>
      </dgm:t>
    </dgm:pt>
    <dgm:pt modelId="{DFC15388-8D2C-4FCF-921B-3D94BB6AB104}" type="pres">
      <dgm:prSet presAssocID="{69118E40-5613-476C-9FB6-7B8E33805E81}" presName="parentText" presStyleLbl="node1" presStyleIdx="2" presStyleCnt="3" custScaleX="111230">
        <dgm:presLayoutVars>
          <dgm:chMax val="0"/>
          <dgm:bulletEnabled val="1"/>
        </dgm:presLayoutVars>
      </dgm:prSet>
      <dgm:spPr/>
      <dgm:t>
        <a:bodyPr/>
        <a:lstStyle/>
        <a:p>
          <a:endParaRPr lang="es-ES"/>
        </a:p>
      </dgm:t>
    </dgm:pt>
    <dgm:pt modelId="{4374D02C-0FBC-4948-AB25-917A75977834}" type="pres">
      <dgm:prSet presAssocID="{69118E40-5613-476C-9FB6-7B8E33805E81}" presName="negativeSpace" presStyleCnt="0"/>
      <dgm:spPr/>
    </dgm:pt>
    <dgm:pt modelId="{DCECB713-92F8-4802-BC6F-95024F70E9D5}" type="pres">
      <dgm:prSet presAssocID="{69118E40-5613-476C-9FB6-7B8E33805E81}" presName="childText" presStyleLbl="conFgAcc1" presStyleIdx="2" presStyleCnt="3">
        <dgm:presLayoutVars>
          <dgm:bulletEnabled val="1"/>
        </dgm:presLayoutVars>
      </dgm:prSet>
      <dgm:spPr/>
    </dgm:pt>
  </dgm:ptLst>
  <dgm:cxnLst>
    <dgm:cxn modelId="{1653176A-3D3E-4360-8F95-A40BB830C671}" type="presOf" srcId="{345F846C-24B5-4C62-A748-17ACF8C3D42F}" destId="{31494FF9-4BE6-4A1D-9512-A182AD807EB2}" srcOrd="1" destOrd="0" presId="urn:microsoft.com/office/officeart/2005/8/layout/list1"/>
    <dgm:cxn modelId="{19BA3274-62F9-4E45-ADED-2741F3C542F1}" type="presOf" srcId="{5085962E-EB02-46BB-BCA3-8E30AF40BE48}" destId="{F4D5B644-CFB3-47D2-83D9-056F727D99B1}" srcOrd="0" destOrd="0" presId="urn:microsoft.com/office/officeart/2005/8/layout/list1"/>
    <dgm:cxn modelId="{8D966994-AC3E-46C3-9053-D05759FB41A3}" srcId="{8F7F3288-388D-4B8A-9DA3-934585D6D6E9}" destId="{5085962E-EB02-46BB-BCA3-8E30AF40BE48}" srcOrd="1" destOrd="0" parTransId="{CD6CD730-182D-49B9-A669-E25EAA1403B9}" sibTransId="{E0020FC9-0010-4A94-8B60-CC5499E6965A}"/>
    <dgm:cxn modelId="{6A5202C5-9B2D-4C92-9DDA-D55302073DB7}" type="presOf" srcId="{345F846C-24B5-4C62-A748-17ACF8C3D42F}" destId="{7CA3FD80-7DCB-477D-8A6F-2EE1F2B2183C}" srcOrd="0" destOrd="0" presId="urn:microsoft.com/office/officeart/2005/8/layout/list1"/>
    <dgm:cxn modelId="{D00C7F56-E776-4C02-9660-16959082BDA0}" type="presOf" srcId="{69118E40-5613-476C-9FB6-7B8E33805E81}" destId="{DFC15388-8D2C-4FCF-921B-3D94BB6AB104}" srcOrd="1" destOrd="0" presId="urn:microsoft.com/office/officeart/2005/8/layout/list1"/>
    <dgm:cxn modelId="{727E09C0-73FB-4690-B792-7B7089506772}" type="presOf" srcId="{8F7F3288-388D-4B8A-9DA3-934585D6D6E9}" destId="{F6CF76E5-3B40-46C7-B977-DA40AA5E1D6A}" srcOrd="0" destOrd="0" presId="urn:microsoft.com/office/officeart/2005/8/layout/list1"/>
    <dgm:cxn modelId="{46E1D97F-C689-48A6-9E7E-3466B19FF0E8}" type="presOf" srcId="{5085962E-EB02-46BB-BCA3-8E30AF40BE48}" destId="{82216635-E5A1-4BC2-A84D-1D0B2BEC517F}" srcOrd="1" destOrd="0" presId="urn:microsoft.com/office/officeart/2005/8/layout/list1"/>
    <dgm:cxn modelId="{91B0B87F-3964-4C6B-BB1E-0F51214F0B2E}" srcId="{8F7F3288-388D-4B8A-9DA3-934585D6D6E9}" destId="{345F846C-24B5-4C62-A748-17ACF8C3D42F}" srcOrd="0" destOrd="0" parTransId="{73B54376-EF8A-4BBF-8A6E-61122DB9DEBB}" sibTransId="{B62DF703-594E-42D3-B12A-039EE3015FB3}"/>
    <dgm:cxn modelId="{E7B188F7-C811-4303-B0C8-376F852AA034}" type="presOf" srcId="{69118E40-5613-476C-9FB6-7B8E33805E81}" destId="{9DDAF2FD-EFCE-4D52-A8F3-D57E43AD3788}" srcOrd="0" destOrd="0" presId="urn:microsoft.com/office/officeart/2005/8/layout/list1"/>
    <dgm:cxn modelId="{54997C30-13DD-43CB-91F8-88F8A9B635F5}" srcId="{8F7F3288-388D-4B8A-9DA3-934585D6D6E9}" destId="{69118E40-5613-476C-9FB6-7B8E33805E81}" srcOrd="2" destOrd="0" parTransId="{BF9B9BD4-429E-4918-8E7C-00AA37C1DE83}" sibTransId="{502AD61E-C617-4D2D-A609-273DBCA8F059}"/>
    <dgm:cxn modelId="{D2AEAF50-D54E-493B-9CE9-E0536A66D5A6}" type="presParOf" srcId="{F6CF76E5-3B40-46C7-B977-DA40AA5E1D6A}" destId="{791ED44A-9147-409A-BA09-416056D44824}" srcOrd="0" destOrd="0" presId="urn:microsoft.com/office/officeart/2005/8/layout/list1"/>
    <dgm:cxn modelId="{E1B95AF7-B90C-4F7F-A686-14C726856505}" type="presParOf" srcId="{791ED44A-9147-409A-BA09-416056D44824}" destId="{7CA3FD80-7DCB-477D-8A6F-2EE1F2B2183C}" srcOrd="0" destOrd="0" presId="urn:microsoft.com/office/officeart/2005/8/layout/list1"/>
    <dgm:cxn modelId="{0B39DB6A-D727-447B-907A-B910CF8B8A45}" type="presParOf" srcId="{791ED44A-9147-409A-BA09-416056D44824}" destId="{31494FF9-4BE6-4A1D-9512-A182AD807EB2}" srcOrd="1" destOrd="0" presId="urn:microsoft.com/office/officeart/2005/8/layout/list1"/>
    <dgm:cxn modelId="{1E7F8B4C-64CC-485D-85DC-5D7715293B54}" type="presParOf" srcId="{F6CF76E5-3B40-46C7-B977-DA40AA5E1D6A}" destId="{093343CC-B242-42E1-AF2C-105D06E5268A}" srcOrd="1" destOrd="0" presId="urn:microsoft.com/office/officeart/2005/8/layout/list1"/>
    <dgm:cxn modelId="{3EF39C09-19C0-471C-922D-C8310C08B6FA}" type="presParOf" srcId="{F6CF76E5-3B40-46C7-B977-DA40AA5E1D6A}" destId="{6CAC5541-7204-47CA-AF80-7A91E7005962}" srcOrd="2" destOrd="0" presId="urn:microsoft.com/office/officeart/2005/8/layout/list1"/>
    <dgm:cxn modelId="{0650FF36-9C77-4E77-AE2D-059CDA4430DD}" type="presParOf" srcId="{F6CF76E5-3B40-46C7-B977-DA40AA5E1D6A}" destId="{70225962-9C41-49A9-8EC5-DC8952811B7C}" srcOrd="3" destOrd="0" presId="urn:microsoft.com/office/officeart/2005/8/layout/list1"/>
    <dgm:cxn modelId="{01DBD033-88AD-431D-B6A9-DCFBC687D931}" type="presParOf" srcId="{F6CF76E5-3B40-46C7-B977-DA40AA5E1D6A}" destId="{153971B8-DADE-46AE-88EE-8F754D1DFE77}" srcOrd="4" destOrd="0" presId="urn:microsoft.com/office/officeart/2005/8/layout/list1"/>
    <dgm:cxn modelId="{1046709B-C3A1-47F6-A7FA-5823FA55C3DC}" type="presParOf" srcId="{153971B8-DADE-46AE-88EE-8F754D1DFE77}" destId="{F4D5B644-CFB3-47D2-83D9-056F727D99B1}" srcOrd="0" destOrd="0" presId="urn:microsoft.com/office/officeart/2005/8/layout/list1"/>
    <dgm:cxn modelId="{99FBC848-4CDD-47C0-AF17-C60E6F84457A}" type="presParOf" srcId="{153971B8-DADE-46AE-88EE-8F754D1DFE77}" destId="{82216635-E5A1-4BC2-A84D-1D0B2BEC517F}" srcOrd="1" destOrd="0" presId="urn:microsoft.com/office/officeart/2005/8/layout/list1"/>
    <dgm:cxn modelId="{9277B63E-9B19-422D-9044-00BF17EE0CE2}" type="presParOf" srcId="{F6CF76E5-3B40-46C7-B977-DA40AA5E1D6A}" destId="{2A4F9998-CE2B-4D81-AC03-93B48A902B70}" srcOrd="5" destOrd="0" presId="urn:microsoft.com/office/officeart/2005/8/layout/list1"/>
    <dgm:cxn modelId="{8E4F1A94-5764-4BA4-8304-1AD3F28E034E}" type="presParOf" srcId="{F6CF76E5-3B40-46C7-B977-DA40AA5E1D6A}" destId="{B2BA5F7A-AB5D-4525-8779-604B3AEFD856}" srcOrd="6" destOrd="0" presId="urn:microsoft.com/office/officeart/2005/8/layout/list1"/>
    <dgm:cxn modelId="{AC72C15A-3662-4093-912A-0CA241AA9F3E}" type="presParOf" srcId="{F6CF76E5-3B40-46C7-B977-DA40AA5E1D6A}" destId="{B8C7FC31-1F6B-496C-961C-3E986D7D8A3F}" srcOrd="7" destOrd="0" presId="urn:microsoft.com/office/officeart/2005/8/layout/list1"/>
    <dgm:cxn modelId="{14B352C9-8EE4-48B9-B991-5CB5C12C2132}" type="presParOf" srcId="{F6CF76E5-3B40-46C7-B977-DA40AA5E1D6A}" destId="{2D67A3A0-5AD7-4B56-B399-C28253186D4D}" srcOrd="8" destOrd="0" presId="urn:microsoft.com/office/officeart/2005/8/layout/list1"/>
    <dgm:cxn modelId="{DA3BB8EA-6450-49E2-BEEC-5F4CBE160E21}" type="presParOf" srcId="{2D67A3A0-5AD7-4B56-B399-C28253186D4D}" destId="{9DDAF2FD-EFCE-4D52-A8F3-D57E43AD3788}" srcOrd="0" destOrd="0" presId="urn:microsoft.com/office/officeart/2005/8/layout/list1"/>
    <dgm:cxn modelId="{F2E9A8DA-1F91-4679-9925-6E4965D61520}" type="presParOf" srcId="{2D67A3A0-5AD7-4B56-B399-C28253186D4D}" destId="{DFC15388-8D2C-4FCF-921B-3D94BB6AB104}" srcOrd="1" destOrd="0" presId="urn:microsoft.com/office/officeart/2005/8/layout/list1"/>
    <dgm:cxn modelId="{FD1FFEA2-9670-4F74-AECE-6F1D99B0D385}" type="presParOf" srcId="{F6CF76E5-3B40-46C7-B977-DA40AA5E1D6A}" destId="{4374D02C-0FBC-4948-AB25-917A75977834}" srcOrd="9" destOrd="0" presId="urn:microsoft.com/office/officeart/2005/8/layout/list1"/>
    <dgm:cxn modelId="{EA42FE86-ADE6-46D1-B64F-F414450A29A3}" type="presParOf" srcId="{F6CF76E5-3B40-46C7-B977-DA40AA5E1D6A}" destId="{DCECB713-92F8-4802-BC6F-95024F70E9D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0443E-BE05-4EA1-BC6B-18826313BC72}">
      <dsp:nvSpPr>
        <dsp:cNvPr id="0" name=""/>
        <dsp:cNvSpPr/>
      </dsp:nvSpPr>
      <dsp:spPr>
        <a:xfrm>
          <a:off x="5398868" y="1355208"/>
          <a:ext cx="2135779" cy="4063458"/>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lvl="0" algn="r" defTabSz="1600200">
            <a:lnSpc>
              <a:spcPct val="90000"/>
            </a:lnSpc>
            <a:spcBef>
              <a:spcPct val="0"/>
            </a:spcBef>
            <a:spcAft>
              <a:spcPct val="35000"/>
            </a:spcAft>
          </a:pPr>
          <a:r>
            <a:rPr lang="es-ES" sz="3600" kern="1200" dirty="0" smtClean="0">
              <a:solidFill>
                <a:schemeClr val="tx1"/>
              </a:solidFill>
            </a:rPr>
            <a:t>Área comercial</a:t>
          </a:r>
          <a:endParaRPr lang="es-ES" sz="3600" kern="1200" dirty="0">
            <a:solidFill>
              <a:schemeClr val="tx1"/>
            </a:solidFill>
          </a:endParaRPr>
        </a:p>
      </dsp:txBody>
      <dsp:txXfrm rot="16200000">
        <a:off x="5375702" y="2906113"/>
        <a:ext cx="3657112" cy="555302"/>
      </dsp:txXfrm>
    </dsp:sp>
    <dsp:sp modelId="{8AF7CABB-5EA8-4AF1-8298-EE7037DD28DC}">
      <dsp:nvSpPr>
        <dsp:cNvPr id="0" name=""/>
        <dsp:cNvSpPr/>
      </dsp:nvSpPr>
      <dsp:spPr>
        <a:xfrm>
          <a:off x="2999547" y="645905"/>
          <a:ext cx="2135779" cy="4746752"/>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lvl="0" algn="r" defTabSz="1600200">
            <a:lnSpc>
              <a:spcPct val="90000"/>
            </a:lnSpc>
            <a:spcBef>
              <a:spcPct val="0"/>
            </a:spcBef>
            <a:spcAft>
              <a:spcPct val="35000"/>
            </a:spcAft>
          </a:pPr>
          <a:r>
            <a:rPr lang="es-ES" sz="3600" kern="1200" dirty="0" smtClean="0">
              <a:solidFill>
                <a:schemeClr val="tx1"/>
              </a:solidFill>
            </a:rPr>
            <a:t>Teoría</a:t>
          </a:r>
          <a:endParaRPr lang="es-ES" sz="3600" kern="1200" dirty="0">
            <a:solidFill>
              <a:schemeClr val="tx1"/>
            </a:solidFill>
          </a:endParaRPr>
        </a:p>
      </dsp:txBody>
      <dsp:txXfrm rot="16200000">
        <a:off x="2668899" y="2504292"/>
        <a:ext cx="4272077" cy="555302"/>
      </dsp:txXfrm>
    </dsp:sp>
    <dsp:sp modelId="{53825757-FF17-4210-8BC5-62376001D182}">
      <dsp:nvSpPr>
        <dsp:cNvPr id="0" name=""/>
        <dsp:cNvSpPr/>
      </dsp:nvSpPr>
      <dsp:spPr>
        <a:xfrm>
          <a:off x="665926" y="0"/>
          <a:ext cx="2135779" cy="539265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lvl="0" algn="r" defTabSz="1600200">
            <a:lnSpc>
              <a:spcPct val="90000"/>
            </a:lnSpc>
            <a:spcBef>
              <a:spcPct val="0"/>
            </a:spcBef>
            <a:spcAft>
              <a:spcPct val="35000"/>
            </a:spcAft>
          </a:pPr>
          <a:r>
            <a:rPr lang="es-ES" sz="3600" kern="1200" dirty="0" smtClean="0">
              <a:solidFill>
                <a:schemeClr val="tx1"/>
              </a:solidFill>
            </a:rPr>
            <a:t>Naturaleza</a:t>
          </a:r>
          <a:endParaRPr lang="es-ES" sz="3600" kern="1200" dirty="0">
            <a:solidFill>
              <a:schemeClr val="tx1"/>
            </a:solidFill>
          </a:endParaRPr>
        </a:p>
      </dsp:txBody>
      <dsp:txXfrm rot="16200000">
        <a:off x="44621" y="2149044"/>
        <a:ext cx="4853391" cy="555302"/>
      </dsp:txXfrm>
    </dsp:sp>
    <dsp:sp modelId="{AF776ACA-CB09-4347-830C-96297FE2EA9E}">
      <dsp:nvSpPr>
        <dsp:cNvPr id="0" name=""/>
        <dsp:cNvSpPr/>
      </dsp:nvSpPr>
      <dsp:spPr>
        <a:xfrm>
          <a:off x="665926" y="0"/>
          <a:ext cx="1516403" cy="54186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s-ES" sz="2800" kern="1200" dirty="0" smtClean="0"/>
        </a:p>
        <a:p>
          <a:pPr lvl="0" algn="l" defTabSz="1244600">
            <a:lnSpc>
              <a:spcPct val="90000"/>
            </a:lnSpc>
            <a:spcBef>
              <a:spcPct val="0"/>
            </a:spcBef>
            <a:spcAft>
              <a:spcPct val="35000"/>
            </a:spcAft>
          </a:pPr>
          <a:r>
            <a:rPr lang="es-ES" sz="2800" kern="1200" dirty="0" smtClean="0"/>
            <a:t>Biología</a:t>
          </a:r>
          <a:endParaRPr lang="es-ES" sz="2800" kern="1200" dirty="0"/>
        </a:p>
        <a:p>
          <a:pPr lvl="0" algn="l" defTabSz="1244600">
            <a:lnSpc>
              <a:spcPct val="90000"/>
            </a:lnSpc>
            <a:spcBef>
              <a:spcPct val="0"/>
            </a:spcBef>
            <a:spcAft>
              <a:spcPct val="35000"/>
            </a:spcAft>
          </a:pPr>
          <a:r>
            <a:rPr lang="es-ES" sz="2800" kern="1200" dirty="0" smtClean="0"/>
            <a:t>Ecología</a:t>
          </a:r>
        </a:p>
        <a:p>
          <a:pPr lvl="0" algn="l" defTabSz="1244600">
            <a:lnSpc>
              <a:spcPct val="90000"/>
            </a:lnSpc>
            <a:spcBef>
              <a:spcPct val="0"/>
            </a:spcBef>
            <a:spcAft>
              <a:spcPct val="35000"/>
            </a:spcAft>
          </a:pPr>
          <a:r>
            <a:rPr lang="es-ES" sz="2800" kern="1200" dirty="0" smtClean="0"/>
            <a:t>Etología</a:t>
          </a:r>
        </a:p>
        <a:p>
          <a:pPr lvl="0" algn="l" defTabSz="1244600">
            <a:lnSpc>
              <a:spcPct val="90000"/>
            </a:lnSpc>
            <a:spcBef>
              <a:spcPct val="0"/>
            </a:spcBef>
            <a:spcAft>
              <a:spcPct val="35000"/>
            </a:spcAft>
          </a:pPr>
          <a:endParaRPr lang="es-ES" sz="2800" kern="1200" dirty="0"/>
        </a:p>
      </dsp:txBody>
      <dsp:txXfrm>
        <a:off x="665926" y="0"/>
        <a:ext cx="1516403" cy="5418667"/>
      </dsp:txXfrm>
    </dsp:sp>
    <dsp:sp modelId="{E4C14960-31DA-494C-945D-D455A9D0B7C3}">
      <dsp:nvSpPr>
        <dsp:cNvPr id="0" name=""/>
        <dsp:cNvSpPr/>
      </dsp:nvSpPr>
      <dsp:spPr>
        <a:xfrm>
          <a:off x="2999547" y="645905"/>
          <a:ext cx="1516403" cy="4772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s-ES" sz="2400" kern="1200" dirty="0" smtClean="0"/>
        </a:p>
        <a:p>
          <a:pPr lvl="0" algn="l" defTabSz="1066800">
            <a:lnSpc>
              <a:spcPct val="90000"/>
            </a:lnSpc>
            <a:spcBef>
              <a:spcPct val="0"/>
            </a:spcBef>
            <a:spcAft>
              <a:spcPct val="35000"/>
            </a:spcAft>
          </a:pPr>
          <a:r>
            <a:rPr lang="es-ES" sz="2800" kern="1200" dirty="0" smtClean="0"/>
            <a:t>Caos</a:t>
          </a:r>
        </a:p>
        <a:p>
          <a:pPr lvl="0" algn="l" defTabSz="1066800">
            <a:lnSpc>
              <a:spcPct val="90000"/>
            </a:lnSpc>
            <a:spcBef>
              <a:spcPct val="0"/>
            </a:spcBef>
            <a:spcAft>
              <a:spcPct val="35000"/>
            </a:spcAft>
          </a:pPr>
          <a:r>
            <a:rPr lang="es-ES" sz="2800" kern="1200" dirty="0" smtClean="0"/>
            <a:t>Sistemas</a:t>
          </a:r>
        </a:p>
      </dsp:txBody>
      <dsp:txXfrm>
        <a:off x="2999547" y="645905"/>
        <a:ext cx="1516403" cy="4772761"/>
      </dsp:txXfrm>
    </dsp:sp>
    <dsp:sp modelId="{E4848B6A-E003-42DC-8D73-354080879765}">
      <dsp:nvSpPr>
        <dsp:cNvPr id="0" name=""/>
        <dsp:cNvSpPr/>
      </dsp:nvSpPr>
      <dsp:spPr>
        <a:xfrm>
          <a:off x="5456902" y="1331366"/>
          <a:ext cx="1516403" cy="40873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s-ES" sz="1800" kern="1200" dirty="0" smtClean="0"/>
        </a:p>
        <a:p>
          <a:pPr lvl="0" algn="l" defTabSz="800100">
            <a:lnSpc>
              <a:spcPct val="90000"/>
            </a:lnSpc>
            <a:spcBef>
              <a:spcPct val="0"/>
            </a:spcBef>
            <a:spcAft>
              <a:spcPct val="35000"/>
            </a:spcAft>
          </a:pPr>
          <a:r>
            <a:rPr lang="es-ES" sz="1800" kern="1200" dirty="0" smtClean="0"/>
            <a:t>Comunicación</a:t>
          </a:r>
          <a:endParaRPr lang="es-ES" sz="1600" kern="1200" dirty="0" smtClean="0"/>
        </a:p>
        <a:p>
          <a:pPr lvl="0" algn="l" defTabSz="800100">
            <a:lnSpc>
              <a:spcPct val="90000"/>
            </a:lnSpc>
            <a:spcBef>
              <a:spcPct val="0"/>
            </a:spcBef>
            <a:spcAft>
              <a:spcPct val="35000"/>
            </a:spcAft>
          </a:pPr>
          <a:r>
            <a:rPr lang="es-ES" sz="1600" kern="1200" dirty="0" smtClean="0"/>
            <a:t>Posicionamiento</a:t>
          </a:r>
        </a:p>
        <a:p>
          <a:pPr lvl="0" algn="l" defTabSz="800100">
            <a:lnSpc>
              <a:spcPct val="90000"/>
            </a:lnSpc>
            <a:spcBef>
              <a:spcPct val="0"/>
            </a:spcBef>
            <a:spcAft>
              <a:spcPct val="35000"/>
            </a:spcAft>
          </a:pPr>
          <a:r>
            <a:rPr lang="es-ES" sz="2400" kern="1200" dirty="0" smtClean="0"/>
            <a:t>Ventas</a:t>
          </a:r>
        </a:p>
        <a:p>
          <a:pPr lvl="0" algn="l" defTabSz="800100">
            <a:lnSpc>
              <a:spcPct val="90000"/>
            </a:lnSpc>
            <a:spcBef>
              <a:spcPct val="0"/>
            </a:spcBef>
            <a:spcAft>
              <a:spcPct val="35000"/>
            </a:spcAft>
          </a:pPr>
          <a:r>
            <a:rPr lang="es-ES" sz="2400" kern="1200" dirty="0" smtClean="0"/>
            <a:t>Marketing</a:t>
          </a:r>
          <a:endParaRPr lang="es-ES" sz="2400" kern="1200" dirty="0"/>
        </a:p>
      </dsp:txBody>
      <dsp:txXfrm>
        <a:off x="5456902" y="1331366"/>
        <a:ext cx="1516403" cy="408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C5541-7204-47CA-AF80-7A91E7005962}">
      <dsp:nvSpPr>
        <dsp:cNvPr id="0" name=""/>
        <dsp:cNvSpPr/>
      </dsp:nvSpPr>
      <dsp:spPr>
        <a:xfrm>
          <a:off x="0" y="694098"/>
          <a:ext cx="11078028" cy="118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94FF9-4BE6-4A1D-9512-A182AD807EB2}">
      <dsp:nvSpPr>
        <dsp:cNvPr id="0" name=""/>
        <dsp:cNvSpPr/>
      </dsp:nvSpPr>
      <dsp:spPr>
        <a:xfrm>
          <a:off x="553901" y="378"/>
          <a:ext cx="9380220" cy="138744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06" tIns="0" rIns="293106" bIns="0" numCol="1" spcCol="1270" anchor="ctr" anchorCtr="0">
          <a:noAutofit/>
        </a:bodyPr>
        <a:lstStyle/>
        <a:p>
          <a:pPr lvl="0" algn="just" defTabSz="977900">
            <a:lnSpc>
              <a:spcPct val="90000"/>
            </a:lnSpc>
            <a:spcBef>
              <a:spcPct val="0"/>
            </a:spcBef>
            <a:spcAft>
              <a:spcPct val="35000"/>
            </a:spcAft>
          </a:pPr>
          <a:r>
            <a:rPr lang="es-ES" sz="2200" b="1" i="0" kern="1200" dirty="0" smtClean="0">
              <a:solidFill>
                <a:srgbClr val="FFC000"/>
              </a:solidFill>
              <a:latin typeface="+mj-lt"/>
            </a:rPr>
            <a:t>SE</a:t>
          </a:r>
          <a:r>
            <a:rPr lang="es-ES" sz="2200" b="1" i="0" kern="1200" dirty="0" smtClean="0">
              <a:solidFill>
                <a:schemeClr val="tx1"/>
              </a:solidFill>
              <a:latin typeface="+mj-lt"/>
            </a:rPr>
            <a:t>A</a:t>
          </a:r>
          <a:r>
            <a:rPr lang="es-ES" sz="2200" b="1" i="0" kern="1200" dirty="0" smtClean="0">
              <a:solidFill>
                <a:srgbClr val="FFC000"/>
              </a:solidFill>
              <a:latin typeface="+mj-lt"/>
            </a:rPr>
            <a:t>RCH EN</a:t>
          </a:r>
          <a:r>
            <a:rPr lang="es-ES" sz="2200" b="1" i="0" kern="1200" dirty="0" smtClean="0">
              <a:solidFill>
                <a:schemeClr val="tx1"/>
              </a:solidFill>
              <a:latin typeface="+mj-lt"/>
            </a:rPr>
            <a:t>G</a:t>
          </a:r>
          <a:r>
            <a:rPr lang="es-ES" sz="2200" b="1" i="0" kern="1200" dirty="0" smtClean="0">
              <a:solidFill>
                <a:srgbClr val="FFC000"/>
              </a:solidFill>
              <a:latin typeface="+mj-lt"/>
            </a:rPr>
            <a:t>INE OP</a:t>
          </a:r>
          <a:r>
            <a:rPr lang="es-ES" sz="2200" b="1" i="0" kern="1200" dirty="0" smtClean="0">
              <a:solidFill>
                <a:schemeClr val="tx1"/>
              </a:solidFill>
              <a:latin typeface="+mj-lt"/>
            </a:rPr>
            <a:t>T</a:t>
          </a:r>
          <a:r>
            <a:rPr lang="es-ES" sz="2200" b="1" i="0" kern="1200" dirty="0" smtClean="0">
              <a:solidFill>
                <a:srgbClr val="FFC000"/>
              </a:solidFill>
              <a:latin typeface="+mj-lt"/>
            </a:rPr>
            <a:t>IMIZATION</a:t>
          </a:r>
          <a:r>
            <a:rPr lang="es-ES" sz="2200" b="1" i="0" kern="1200" dirty="0" smtClean="0">
              <a:solidFill>
                <a:schemeClr val="tx1"/>
              </a:solidFill>
              <a:latin typeface="+mj-lt"/>
            </a:rPr>
            <a:t>: </a:t>
          </a:r>
          <a:r>
            <a:rPr lang="es-ES" sz="2000" b="0" i="0" kern="1200" dirty="0" smtClean="0">
              <a:solidFill>
                <a:schemeClr val="tx1"/>
              </a:solidFill>
              <a:effectLst/>
              <a:latin typeface="+mj-lt"/>
              <a:cs typeface="Times New Roman" panose="02020603050405020304" pitchFamily="18" charset="0"/>
            </a:rPr>
            <a:t>O</a:t>
          </a:r>
          <a:r>
            <a:rPr lang="es-ES" sz="2000" b="0" i="0" kern="1200" dirty="0" smtClean="0">
              <a:solidFill>
                <a:schemeClr val="tx1"/>
              </a:solidFill>
              <a:latin typeface="+mj-lt"/>
              <a:cs typeface="Times New Roman" panose="02020603050405020304" pitchFamily="18" charset="0"/>
            </a:rPr>
            <a:t>ptimización de motores de búsqueda son el conjunto de acciones y técnicas que se emplean para mejorar el posicionamiento (la visibilidad) en buscadores de un sitio web en Internet, dentro de los resultados en los motores de búsqueda.</a:t>
          </a:r>
          <a:endParaRPr lang="es-ES" sz="2000" b="0" kern="1200" dirty="0">
            <a:solidFill>
              <a:schemeClr val="tx1"/>
            </a:solidFill>
            <a:latin typeface="+mj-lt"/>
            <a:cs typeface="Times New Roman" panose="02020603050405020304" pitchFamily="18" charset="0"/>
          </a:endParaRPr>
        </a:p>
      </dsp:txBody>
      <dsp:txXfrm>
        <a:off x="621630" y="68107"/>
        <a:ext cx="9244762" cy="1251982"/>
      </dsp:txXfrm>
    </dsp:sp>
    <dsp:sp modelId="{B2BA5F7A-AB5D-4525-8779-604B3AEFD856}">
      <dsp:nvSpPr>
        <dsp:cNvPr id="0" name=""/>
        <dsp:cNvSpPr/>
      </dsp:nvSpPr>
      <dsp:spPr>
        <a:xfrm>
          <a:off x="0" y="2826019"/>
          <a:ext cx="11078028" cy="11844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216635-E5A1-4BC2-A84D-1D0B2BEC517F}">
      <dsp:nvSpPr>
        <dsp:cNvPr id="0" name=""/>
        <dsp:cNvSpPr/>
      </dsp:nvSpPr>
      <dsp:spPr>
        <a:xfrm>
          <a:off x="553901" y="2132299"/>
          <a:ext cx="9002803" cy="138744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06" tIns="0" rIns="293106" bIns="0" numCol="1" spcCol="1270" anchor="ctr" anchorCtr="0">
          <a:noAutofit/>
        </a:bodyPr>
        <a:lstStyle/>
        <a:p>
          <a:pPr lvl="0" algn="just" defTabSz="977900">
            <a:lnSpc>
              <a:spcPct val="90000"/>
            </a:lnSpc>
            <a:spcBef>
              <a:spcPct val="0"/>
            </a:spcBef>
            <a:spcAft>
              <a:spcPct val="35000"/>
            </a:spcAft>
          </a:pPr>
          <a:r>
            <a:rPr lang="es-ES" sz="2200" b="1" kern="1200" dirty="0" smtClean="0">
              <a:solidFill>
                <a:srgbClr val="002060"/>
              </a:solidFill>
              <a:latin typeface="+mj-lt"/>
            </a:rPr>
            <a:t>ST</a:t>
          </a:r>
          <a:r>
            <a:rPr lang="es-ES" sz="2200" b="1" kern="1200" dirty="0" smtClean="0">
              <a:solidFill>
                <a:schemeClr val="tx1"/>
              </a:solidFill>
              <a:latin typeface="+mj-lt"/>
            </a:rPr>
            <a:t>O</a:t>
          </a:r>
          <a:r>
            <a:rPr lang="es-ES" sz="2200" b="1" kern="1200" dirty="0" smtClean="0">
              <a:solidFill>
                <a:srgbClr val="002060"/>
              </a:solidFill>
              <a:latin typeface="+mj-lt"/>
            </a:rPr>
            <a:t>RY TE</a:t>
          </a:r>
          <a:r>
            <a:rPr lang="es-ES" sz="2200" b="1" kern="1200" dirty="0" smtClean="0">
              <a:solidFill>
                <a:schemeClr val="tx1"/>
              </a:solidFill>
              <a:latin typeface="+mj-lt"/>
            </a:rPr>
            <a:t>L</a:t>
          </a:r>
          <a:r>
            <a:rPr lang="es-ES" sz="2200" b="1" kern="1200" dirty="0" smtClean="0">
              <a:solidFill>
                <a:srgbClr val="002060"/>
              </a:solidFill>
              <a:latin typeface="+mj-lt"/>
            </a:rPr>
            <a:t>LING</a:t>
          </a:r>
          <a:r>
            <a:rPr lang="es-ES" sz="2200" b="1" kern="1200" dirty="0" smtClean="0">
              <a:solidFill>
                <a:schemeClr val="tx1"/>
              </a:solidFill>
              <a:latin typeface="+mj-lt"/>
            </a:rPr>
            <a:t>: </a:t>
          </a:r>
          <a:r>
            <a:rPr lang="es-ES" sz="2200" b="0" kern="1200" dirty="0" smtClean="0">
              <a:solidFill>
                <a:schemeClr val="tx1"/>
              </a:solidFill>
              <a:latin typeface="+mj-lt"/>
            </a:rPr>
            <a:t>E</a:t>
          </a:r>
          <a:r>
            <a:rPr lang="es-ES" sz="2000" b="0" i="0" kern="1200" dirty="0" smtClean="0">
              <a:solidFill>
                <a:schemeClr val="tx1"/>
              </a:solidFill>
              <a:latin typeface="+mj-lt"/>
              <a:cs typeface="Times New Roman" panose="02020603050405020304" pitchFamily="18" charset="0"/>
            </a:rPr>
            <a:t>s el arte de contar una historia usando lenguaje sensorial presentado de tal forma que trasmite a los oyentes la capacidad de interiorizar, comprender y crear significado personal de ello.</a:t>
          </a:r>
          <a:endParaRPr lang="es-ES" sz="2000" b="0" kern="1200" dirty="0">
            <a:solidFill>
              <a:schemeClr val="tx1"/>
            </a:solidFill>
            <a:latin typeface="+mj-lt"/>
            <a:cs typeface="Times New Roman" panose="02020603050405020304" pitchFamily="18" charset="0"/>
          </a:endParaRPr>
        </a:p>
      </dsp:txBody>
      <dsp:txXfrm>
        <a:off x="621630" y="2200028"/>
        <a:ext cx="8867345" cy="1251982"/>
      </dsp:txXfrm>
    </dsp:sp>
    <dsp:sp modelId="{DCECB713-92F8-4802-BC6F-95024F70E9D5}">
      <dsp:nvSpPr>
        <dsp:cNvPr id="0" name=""/>
        <dsp:cNvSpPr/>
      </dsp:nvSpPr>
      <dsp:spPr>
        <a:xfrm>
          <a:off x="0" y="4957938"/>
          <a:ext cx="11078028" cy="1184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C15388-8D2C-4FCF-921B-3D94BB6AB104}">
      <dsp:nvSpPr>
        <dsp:cNvPr id="0" name=""/>
        <dsp:cNvSpPr/>
      </dsp:nvSpPr>
      <dsp:spPr>
        <a:xfrm>
          <a:off x="553901" y="4264219"/>
          <a:ext cx="8625463" cy="138744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06" tIns="0" rIns="293106" bIns="0" numCol="1" spcCol="1270" anchor="ctr" anchorCtr="0">
          <a:noAutofit/>
        </a:bodyPr>
        <a:lstStyle/>
        <a:p>
          <a:pPr lvl="0" algn="just" defTabSz="977900">
            <a:lnSpc>
              <a:spcPct val="90000"/>
            </a:lnSpc>
            <a:spcBef>
              <a:spcPct val="0"/>
            </a:spcBef>
            <a:spcAft>
              <a:spcPct val="35000"/>
            </a:spcAft>
          </a:pPr>
          <a:r>
            <a:rPr lang="es-ES" sz="2200" b="1" kern="1200" dirty="0" smtClean="0">
              <a:solidFill>
                <a:srgbClr val="C00000"/>
              </a:solidFill>
              <a:latin typeface="+mj-lt"/>
            </a:rPr>
            <a:t>MA</a:t>
          </a:r>
          <a:r>
            <a:rPr lang="es-ES" sz="2200" b="1" kern="1200" dirty="0" smtClean="0">
              <a:solidFill>
                <a:schemeClr val="tx1"/>
              </a:solidFill>
              <a:latin typeface="+mj-lt"/>
            </a:rPr>
            <a:t>R</a:t>
          </a:r>
          <a:r>
            <a:rPr lang="es-ES" sz="2200" b="1" kern="1200" dirty="0" smtClean="0">
              <a:solidFill>
                <a:srgbClr val="C00000"/>
              </a:solidFill>
              <a:latin typeface="+mj-lt"/>
            </a:rPr>
            <a:t>KETING SE</a:t>
          </a:r>
          <a:r>
            <a:rPr lang="es-ES" sz="2200" b="1" kern="1200" dirty="0" smtClean="0">
              <a:solidFill>
                <a:schemeClr val="tx1"/>
              </a:solidFill>
              <a:latin typeface="+mj-lt"/>
            </a:rPr>
            <a:t>N</a:t>
          </a:r>
          <a:r>
            <a:rPr lang="es-ES" sz="2200" b="1" kern="1200" dirty="0" smtClean="0">
              <a:solidFill>
                <a:srgbClr val="C00000"/>
              </a:solidFill>
              <a:latin typeface="+mj-lt"/>
            </a:rPr>
            <a:t>SORIAL</a:t>
          </a:r>
          <a:r>
            <a:rPr lang="es-ES" sz="2200" b="0" kern="1200" dirty="0" smtClean="0">
              <a:solidFill>
                <a:schemeClr val="tx1"/>
              </a:solidFill>
              <a:latin typeface="+mj-lt"/>
            </a:rPr>
            <a:t>: S</a:t>
          </a:r>
          <a:r>
            <a:rPr lang="es-ES" sz="2000" b="0" kern="1200" dirty="0" smtClean="0">
              <a:solidFill>
                <a:schemeClr val="tx1"/>
              </a:solidFill>
              <a:latin typeface="+mj-lt"/>
              <a:cs typeface="Times New Roman" panose="02020603050405020304" pitchFamily="18" charset="0"/>
            </a:rPr>
            <a:t>e dirige hacia los sentidos de los consumidores. Esta técnica va dirigida hacia los sentidos de los consumidores buscando una estimulación de estos para de esa manera crear un ambiente agradable para el cliente.</a:t>
          </a:r>
          <a:endParaRPr lang="es-ES" sz="2000" b="0" kern="1200" dirty="0">
            <a:solidFill>
              <a:schemeClr val="tx1"/>
            </a:solidFill>
            <a:latin typeface="+mj-lt"/>
            <a:cs typeface="Times New Roman" panose="02020603050405020304" pitchFamily="18" charset="0"/>
          </a:endParaRPr>
        </a:p>
      </dsp:txBody>
      <dsp:txXfrm>
        <a:off x="621630" y="4331948"/>
        <a:ext cx="8490005" cy="1251982"/>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3EFE250-E0EE-42FC-8C33-A66861F1DF5E}" type="datetimeFigureOut">
              <a:rPr lang="es-ES" smtClean="0"/>
              <a:t>02/09/2021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5732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3EFE250-E0EE-42FC-8C33-A66861F1DF5E}" type="datetimeFigureOut">
              <a:rPr lang="es-ES" smtClean="0"/>
              <a:t>02/09/2021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305404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3EFE250-E0EE-42FC-8C33-A66861F1DF5E}" type="datetimeFigureOut">
              <a:rPr lang="es-ES" smtClean="0"/>
              <a:t>02/09/2021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289804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3EFE250-E0EE-42FC-8C33-A66861F1DF5E}" type="datetimeFigureOut">
              <a:rPr lang="es-ES" smtClean="0"/>
              <a:t>02/09/2021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400577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3EFE250-E0EE-42FC-8C33-A66861F1DF5E}" type="datetimeFigureOut">
              <a:rPr lang="es-ES" smtClean="0"/>
              <a:t>02/09/2021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369103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3EFE250-E0EE-42FC-8C33-A66861F1DF5E}" type="datetimeFigureOut">
              <a:rPr lang="es-ES" smtClean="0"/>
              <a:t>02/09/2021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211609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3EFE250-E0EE-42FC-8C33-A66861F1DF5E}" type="datetimeFigureOut">
              <a:rPr lang="es-ES" smtClean="0"/>
              <a:t>02/09/2021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5356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3EFE250-E0EE-42FC-8C33-A66861F1DF5E}" type="datetimeFigureOut">
              <a:rPr lang="es-ES" smtClean="0"/>
              <a:t>02/09/2021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291691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EFE250-E0EE-42FC-8C33-A66861F1DF5E}" type="datetimeFigureOut">
              <a:rPr lang="es-ES" smtClean="0"/>
              <a:t>02/09/2021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268349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3EFE250-E0EE-42FC-8C33-A66861F1DF5E}" type="datetimeFigureOut">
              <a:rPr lang="es-ES" smtClean="0"/>
              <a:t>02/09/2021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91792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3EFE250-E0EE-42FC-8C33-A66861F1DF5E}" type="datetimeFigureOut">
              <a:rPr lang="es-ES" smtClean="0"/>
              <a:t>02/09/2021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1CEAAB-6180-47CB-BDB8-3F8D48856EB8}" type="slidenum">
              <a:rPr lang="es-ES" smtClean="0"/>
              <a:t>‹Nº›</a:t>
            </a:fld>
            <a:endParaRPr lang="es-ES"/>
          </a:p>
        </p:txBody>
      </p:sp>
    </p:spTree>
    <p:extLst>
      <p:ext uri="{BB962C8B-B14F-4D97-AF65-F5344CB8AC3E}">
        <p14:creationId xmlns:p14="http://schemas.microsoft.com/office/powerpoint/2010/main" val="168373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FE250-E0EE-42FC-8C33-A66861F1DF5E}" type="datetimeFigureOut">
              <a:rPr lang="es-ES" smtClean="0"/>
              <a:t>02/09/2021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CEAAB-6180-47CB-BDB8-3F8D48856EB8}" type="slidenum">
              <a:rPr lang="es-ES" smtClean="0"/>
              <a:t>‹Nº›</a:t>
            </a:fld>
            <a:endParaRPr lang="es-ES"/>
          </a:p>
        </p:txBody>
      </p:sp>
    </p:spTree>
    <p:extLst>
      <p:ext uri="{BB962C8B-B14F-4D97-AF65-F5344CB8AC3E}">
        <p14:creationId xmlns:p14="http://schemas.microsoft.com/office/powerpoint/2010/main" val="133621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13"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diagramQuickStyle" Target="../diagrams/quickStyle1.xml"/><Relationship Id="rId5" Type="http://schemas.openxmlformats.org/officeDocument/2006/relationships/image" Target="../media/image8.jpeg"/><Relationship Id="rId10" Type="http://schemas.openxmlformats.org/officeDocument/2006/relationships/diagramLayout" Target="../diagrams/layout1.xml"/><Relationship Id="rId4" Type="http://schemas.openxmlformats.org/officeDocument/2006/relationships/image" Target="../media/image7.png"/><Relationship Id="rId9"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2875" y="165647"/>
            <a:ext cx="6924675" cy="6526705"/>
          </a:xfrm>
          <a:prstGeom prst="rect">
            <a:avLst/>
          </a:prstGeom>
        </p:spPr>
      </p:pic>
      <p:sp>
        <p:nvSpPr>
          <p:cNvPr id="5" name="Rectángulo 4"/>
          <p:cNvSpPr/>
          <p:nvPr/>
        </p:nvSpPr>
        <p:spPr>
          <a:xfrm rot="20990910">
            <a:off x="7575002" y="-522865"/>
            <a:ext cx="5267088" cy="7124868"/>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354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2" name="1 Título"/>
          <p:cNvSpPr>
            <a:spLocks noGrp="1"/>
          </p:cNvSpPr>
          <p:nvPr>
            <p:ph type="title"/>
          </p:nvPr>
        </p:nvSpPr>
        <p:spPr>
          <a:xfrm>
            <a:off x="495300" y="344344"/>
            <a:ext cx="10515600" cy="1325563"/>
          </a:xfrm>
        </p:spPr>
        <p:txBody>
          <a:bodyPr>
            <a:normAutofit/>
          </a:bodyPr>
          <a:lstStyle/>
          <a:p>
            <a:r>
              <a:rPr lang="es-ES" sz="4000" b="1" dirty="0" smtClean="0">
                <a:effectLst>
                  <a:outerShdw blurRad="38100" dist="38100" dir="2700000" algn="tl">
                    <a:srgbClr val="000000">
                      <a:alpha val="43137"/>
                    </a:srgbClr>
                  </a:outerShdw>
                </a:effectLst>
              </a:rPr>
              <a:t>PUBLICACIONES  EN FACEBOOK</a:t>
            </a:r>
            <a:endParaRPr lang="es-EC" sz="40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38200" y="1825625"/>
            <a:ext cx="6050973" cy="4351338"/>
          </a:xfrm>
        </p:spPr>
        <p:txBody>
          <a:bodyPr>
            <a:noAutofit/>
          </a:bodyPr>
          <a:lstStyle/>
          <a:p>
            <a:r>
              <a:rPr lang="es-ES" dirty="0" smtClean="0"/>
              <a:t>Una página de </a:t>
            </a:r>
            <a:r>
              <a:rPr lang="es-ES" b="1" i="1" dirty="0" smtClean="0">
                <a:solidFill>
                  <a:srgbClr val="0070C0"/>
                </a:solidFill>
              </a:rPr>
              <a:t>Facebook</a:t>
            </a:r>
            <a:r>
              <a:rPr lang="es-ES" dirty="0" smtClean="0">
                <a:solidFill>
                  <a:srgbClr val="0070C0"/>
                </a:solidFill>
              </a:rPr>
              <a:t> </a:t>
            </a:r>
            <a:r>
              <a:rPr lang="es-ES" dirty="0" smtClean="0"/>
              <a:t>puede ser creada de forma gratuita </a:t>
            </a:r>
            <a:r>
              <a:rPr lang="es-ES" dirty="0" smtClean="0">
                <a:solidFill>
                  <a:srgbClr val="00B050"/>
                </a:solidFill>
              </a:rPr>
              <a:t>«</a:t>
            </a:r>
            <a:r>
              <a:rPr lang="es-ES" i="1" dirty="0" smtClean="0">
                <a:solidFill>
                  <a:srgbClr val="00B050"/>
                </a:solidFill>
              </a:rPr>
              <a:t>orgánica» </a:t>
            </a:r>
            <a:r>
              <a:rPr lang="es-ES" dirty="0" smtClean="0"/>
              <a:t>y conquistar seguidores a través de su interacción continua en la red social. A través de «</a:t>
            </a:r>
            <a:r>
              <a:rPr lang="es-ES" b="1" i="1" dirty="0" err="1" smtClean="0">
                <a:solidFill>
                  <a:srgbClr val="0070C0"/>
                </a:solidFill>
              </a:rPr>
              <a:t>likes</a:t>
            </a:r>
            <a:r>
              <a:rPr lang="es-ES" dirty="0" smtClean="0"/>
              <a:t>» y «</a:t>
            </a:r>
            <a:r>
              <a:rPr lang="es-ES" b="1" i="1" dirty="0" smtClean="0">
                <a:solidFill>
                  <a:srgbClr val="0070C0"/>
                </a:solidFill>
              </a:rPr>
              <a:t>seguir</a:t>
            </a:r>
            <a:r>
              <a:rPr lang="es-ES" dirty="0" smtClean="0"/>
              <a:t>» se crea una comunidad virtual de personas que interactúan con determinada marca porque tienen interés en el </a:t>
            </a:r>
            <a:r>
              <a:rPr lang="es-ES" b="1" i="1" dirty="0" smtClean="0">
                <a:solidFill>
                  <a:srgbClr val="0070C0"/>
                </a:solidFill>
              </a:rPr>
              <a:t>contenido</a:t>
            </a:r>
            <a:r>
              <a:rPr lang="es-ES" dirty="0" smtClean="0"/>
              <a:t> que comparte. </a:t>
            </a:r>
            <a:endParaRPr lang="es-EC" dirty="0"/>
          </a:p>
        </p:txBody>
      </p:sp>
      <p:pic>
        <p:nvPicPr>
          <p:cNvPr id="4098" name="Picture 2" descr="C:\Users\Servidor\Downloads\WhatsApp Image 2021-08-26 at 11.36.27.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812" y="1288472"/>
            <a:ext cx="4127313" cy="51292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10" y="5661344"/>
            <a:ext cx="1237340" cy="128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249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2" name="1 Título"/>
          <p:cNvSpPr>
            <a:spLocks noGrp="1"/>
          </p:cNvSpPr>
          <p:nvPr>
            <p:ph type="title"/>
          </p:nvPr>
        </p:nvSpPr>
        <p:spPr>
          <a:xfrm>
            <a:off x="495300" y="344344"/>
            <a:ext cx="10515600" cy="1325563"/>
          </a:xfrm>
        </p:spPr>
        <p:txBody>
          <a:bodyPr>
            <a:normAutofit/>
          </a:bodyPr>
          <a:lstStyle/>
          <a:p>
            <a:r>
              <a:rPr lang="es-ES" sz="4000" b="1" dirty="0" smtClean="0">
                <a:effectLst>
                  <a:outerShdw blurRad="38100" dist="38100" dir="2700000" algn="tl">
                    <a:srgbClr val="000000">
                      <a:alpha val="43137"/>
                    </a:srgbClr>
                  </a:outerShdw>
                </a:effectLst>
              </a:rPr>
              <a:t>PUBLICACIONES  EN FACEBOOK</a:t>
            </a:r>
            <a:endParaRPr lang="es-EC" sz="40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38200" y="1825625"/>
            <a:ext cx="6050973" cy="4351338"/>
          </a:xfrm>
        </p:spPr>
        <p:txBody>
          <a:bodyPr>
            <a:normAutofit/>
          </a:bodyPr>
          <a:lstStyle/>
          <a:p>
            <a:r>
              <a:rPr lang="es-ES" b="1" i="1" dirty="0" smtClean="0">
                <a:solidFill>
                  <a:srgbClr val="0070C0"/>
                </a:solidFill>
              </a:rPr>
              <a:t>Facebook</a:t>
            </a:r>
            <a:r>
              <a:rPr lang="es-ES" dirty="0" smtClean="0">
                <a:solidFill>
                  <a:srgbClr val="0070C0"/>
                </a:solidFill>
              </a:rPr>
              <a:t> </a:t>
            </a:r>
            <a:r>
              <a:rPr lang="es-ES" dirty="0" smtClean="0"/>
              <a:t>permite a sus usuarios </a:t>
            </a:r>
            <a:r>
              <a:rPr lang="es-ES" b="1" i="1" dirty="0" smtClean="0">
                <a:solidFill>
                  <a:srgbClr val="00B050"/>
                </a:solidFill>
              </a:rPr>
              <a:t>promocionar</a:t>
            </a:r>
            <a:r>
              <a:rPr lang="es-ES" dirty="0" smtClean="0"/>
              <a:t> una publicación para llegar a una </a:t>
            </a:r>
            <a:r>
              <a:rPr lang="es-ES" b="1" i="1" dirty="0" smtClean="0">
                <a:solidFill>
                  <a:srgbClr val="0070C0"/>
                </a:solidFill>
              </a:rPr>
              <a:t>audiencia</a:t>
            </a:r>
            <a:r>
              <a:rPr lang="es-ES" dirty="0" smtClean="0">
                <a:solidFill>
                  <a:srgbClr val="0070C0"/>
                </a:solidFill>
              </a:rPr>
              <a:t> </a:t>
            </a:r>
            <a:r>
              <a:rPr lang="es-ES" dirty="0" smtClean="0"/>
              <a:t>más grande que aún no los conocía y que pueden estar interesados en su contenido. Los creadores de contenido pueden determinar parámetros del público como: Objetivo, características demográficas, presupuesto, objetivo, ubicación, entre otras. </a:t>
            </a:r>
            <a:endParaRPr lang="es-EC" dirty="0"/>
          </a:p>
        </p:txBody>
      </p:sp>
      <p:pic>
        <p:nvPicPr>
          <p:cNvPr id="5124" name="Picture 4" descr="C:\Users\Servidor\Downloads\WhatsApp Image 2021-08-26 at 11.36.27 (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2849" y="971548"/>
            <a:ext cx="4038601" cy="52578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10" y="5661344"/>
            <a:ext cx="1237340" cy="128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629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2" name="1 Título"/>
          <p:cNvSpPr>
            <a:spLocks noGrp="1"/>
          </p:cNvSpPr>
          <p:nvPr>
            <p:ph type="title"/>
          </p:nvPr>
        </p:nvSpPr>
        <p:spPr>
          <a:xfrm>
            <a:off x="495300" y="344344"/>
            <a:ext cx="10515600" cy="1325563"/>
          </a:xfrm>
        </p:spPr>
        <p:txBody>
          <a:bodyPr>
            <a:normAutofit/>
          </a:bodyPr>
          <a:lstStyle/>
          <a:p>
            <a:r>
              <a:rPr lang="es-ES" sz="4000" b="1" dirty="0" smtClean="0">
                <a:effectLst>
                  <a:outerShdw blurRad="38100" dist="38100" dir="2700000" algn="tl">
                    <a:srgbClr val="000000">
                      <a:alpha val="43137"/>
                    </a:srgbClr>
                  </a:outerShdw>
                </a:effectLst>
              </a:rPr>
              <a:t>PUBLICACIONES  EN FACEBOOK</a:t>
            </a:r>
            <a:endParaRPr lang="es-EC" sz="40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38200" y="1825625"/>
            <a:ext cx="6050973" cy="2891518"/>
          </a:xfrm>
        </p:spPr>
        <p:txBody>
          <a:bodyPr>
            <a:noAutofit/>
          </a:bodyPr>
          <a:lstStyle/>
          <a:p>
            <a:r>
              <a:rPr lang="es-ES" b="1" i="1" dirty="0" smtClean="0">
                <a:solidFill>
                  <a:srgbClr val="0070C0"/>
                </a:solidFill>
              </a:rPr>
              <a:t>Facebook</a:t>
            </a:r>
            <a:r>
              <a:rPr lang="es-ES" dirty="0" smtClean="0">
                <a:solidFill>
                  <a:srgbClr val="0070C0"/>
                </a:solidFill>
              </a:rPr>
              <a:t> </a:t>
            </a:r>
            <a:r>
              <a:rPr lang="es-ES" dirty="0" smtClean="0"/>
              <a:t>compró a </a:t>
            </a:r>
            <a:r>
              <a:rPr lang="es-ES" b="1" i="1" dirty="0" err="1" smtClean="0">
                <a:solidFill>
                  <a:srgbClr val="FF0000"/>
                </a:solidFill>
              </a:rPr>
              <a:t>Instagram</a:t>
            </a:r>
            <a:r>
              <a:rPr lang="es-ES" dirty="0" smtClean="0">
                <a:solidFill>
                  <a:srgbClr val="FF0000"/>
                </a:solidFill>
              </a:rPr>
              <a:t> </a:t>
            </a:r>
            <a:r>
              <a:rPr lang="es-ES" dirty="0" smtClean="0"/>
              <a:t>y </a:t>
            </a:r>
            <a:r>
              <a:rPr lang="es-ES" b="1" i="1" dirty="0" err="1" smtClean="0">
                <a:solidFill>
                  <a:srgbClr val="00B050"/>
                </a:solidFill>
              </a:rPr>
              <a:t>Whatsapp</a:t>
            </a:r>
            <a:r>
              <a:rPr lang="es-ES" dirty="0" smtClean="0"/>
              <a:t>, por esta razón pueden funcionar como redes sociales vinculadas lo que brinda múltiples soluciones para que los usuarios puedan </a:t>
            </a:r>
            <a:r>
              <a:rPr lang="es-ES" b="1" i="1" dirty="0" smtClean="0">
                <a:solidFill>
                  <a:srgbClr val="7030A0"/>
                </a:solidFill>
              </a:rPr>
              <a:t>interactuar</a:t>
            </a:r>
            <a:r>
              <a:rPr lang="es-ES" dirty="0" smtClean="0">
                <a:solidFill>
                  <a:srgbClr val="7030A0"/>
                </a:solidFill>
              </a:rPr>
              <a:t> </a:t>
            </a:r>
            <a:r>
              <a:rPr lang="es-ES" dirty="0" smtClean="0"/>
              <a:t>con la marca de diversas maneras. </a:t>
            </a:r>
            <a:endParaRPr lang="es-EC" sz="3200" dirty="0"/>
          </a:p>
        </p:txBody>
      </p:sp>
      <p:pic>
        <p:nvPicPr>
          <p:cNvPr id="6147" name="Picture 3" descr="C:\Users\Servidor\Downloads\WhatsApp Image 2021-08-26 at 11.36.2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66750"/>
            <a:ext cx="4171950" cy="589825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10" y="5661344"/>
            <a:ext cx="1237340" cy="128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398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216522" cy="6858000"/>
            <a:chOff x="0" y="0"/>
            <a:chExt cx="12216522" cy="6858000"/>
          </a:xfrm>
        </p:grpSpPr>
        <p:pic>
          <p:nvPicPr>
            <p:cNvPr id="8"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11196454" y="67512"/>
              <a:ext cx="1020068" cy="1208558"/>
            </a:xfrm>
            <a:prstGeom prst="rect">
              <a:avLst/>
            </a:prstGeom>
          </p:spPr>
        </p:pic>
      </p:grpSp>
      <p:sp>
        <p:nvSpPr>
          <p:cNvPr id="2" name="1 Título"/>
          <p:cNvSpPr>
            <a:spLocks noGrp="1"/>
          </p:cNvSpPr>
          <p:nvPr>
            <p:ph type="title"/>
          </p:nvPr>
        </p:nvSpPr>
        <p:spPr>
          <a:xfrm>
            <a:off x="495300" y="344344"/>
            <a:ext cx="10515600" cy="1325563"/>
          </a:xfrm>
        </p:spPr>
        <p:txBody>
          <a:bodyPr>
            <a:normAutofit/>
          </a:bodyPr>
          <a:lstStyle/>
          <a:p>
            <a:r>
              <a:rPr lang="es-ES" sz="4000" b="1" dirty="0" smtClean="0">
                <a:effectLst>
                  <a:outerShdw blurRad="38100" dist="38100" dir="2700000" algn="tl">
                    <a:srgbClr val="000000">
                      <a:alpha val="43137"/>
                    </a:srgbClr>
                  </a:outerShdw>
                </a:effectLst>
              </a:rPr>
              <a:t>PUBLICACIONES  EN FACEBOOK</a:t>
            </a:r>
            <a:endParaRPr lang="es-EC" sz="40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38201" y="1825625"/>
            <a:ext cx="5809342" cy="3501118"/>
          </a:xfrm>
        </p:spPr>
        <p:txBody>
          <a:bodyPr>
            <a:noAutofit/>
          </a:bodyPr>
          <a:lstStyle/>
          <a:p>
            <a:r>
              <a:rPr lang="es-ES" dirty="0" smtClean="0"/>
              <a:t>Las segmentación de mercado tradicional de marketing se aplica también en las plataformas digitales, </a:t>
            </a:r>
            <a:r>
              <a:rPr lang="es-ES" b="1" i="1" dirty="0" smtClean="0">
                <a:solidFill>
                  <a:srgbClr val="0070C0"/>
                </a:solidFill>
              </a:rPr>
              <a:t>Facebook</a:t>
            </a:r>
            <a:r>
              <a:rPr lang="es-ES" dirty="0" smtClean="0">
                <a:solidFill>
                  <a:srgbClr val="0070C0"/>
                </a:solidFill>
              </a:rPr>
              <a:t> </a:t>
            </a:r>
            <a:r>
              <a:rPr lang="es-ES" dirty="0" smtClean="0"/>
              <a:t>permite al usuario establecer características de la audiencia hacia la cual quiere dirigir su publicación y que probablemente estarán interesados en </a:t>
            </a:r>
            <a:r>
              <a:rPr lang="es-ES" b="1" i="1" dirty="0" smtClean="0">
                <a:solidFill>
                  <a:srgbClr val="00B050"/>
                </a:solidFill>
              </a:rPr>
              <a:t>interactuar</a:t>
            </a:r>
            <a:r>
              <a:rPr lang="es-ES" dirty="0" smtClean="0"/>
              <a:t> con la </a:t>
            </a:r>
            <a:r>
              <a:rPr lang="es-ES" b="1" i="1" dirty="0" smtClean="0">
                <a:solidFill>
                  <a:schemeClr val="accent2">
                    <a:lumMod val="75000"/>
                  </a:schemeClr>
                </a:solidFill>
              </a:rPr>
              <a:t>marca</a:t>
            </a:r>
            <a:r>
              <a:rPr lang="es-ES" dirty="0" smtClean="0"/>
              <a:t>.</a:t>
            </a:r>
            <a:endParaRPr lang="es-EC" sz="3200" dirty="0"/>
          </a:p>
        </p:txBody>
      </p:sp>
      <p:pic>
        <p:nvPicPr>
          <p:cNvPr id="7170" name="Picture 2" descr="C:\Users\Servidor\Downloads\WhatsApp Image 2021-08-26 at 11.36.28 (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575" y="420573"/>
            <a:ext cx="4225925" cy="61755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10" y="5661344"/>
            <a:ext cx="1237340" cy="128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914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0"/>
            <a:ext cx="12216522" cy="6858000"/>
            <a:chOff x="0" y="0"/>
            <a:chExt cx="12216522" cy="6858000"/>
          </a:xfrm>
        </p:grpSpPr>
        <p:pic>
          <p:nvPicPr>
            <p:cNvPr id="9"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stretch>
              <a:fillRect/>
            </a:stretch>
          </p:blipFill>
          <p:spPr>
            <a:xfrm>
              <a:off x="11196454" y="67512"/>
              <a:ext cx="1020068" cy="1208558"/>
            </a:xfrm>
            <a:prstGeom prst="rect">
              <a:avLst/>
            </a:prstGeom>
          </p:spPr>
        </p:pic>
      </p:grpSp>
      <p:pic>
        <p:nvPicPr>
          <p:cNvPr id="8194" name="Picture 2" descr="C:\Users\Servidor\Downloads\WhatsApp Image 2021-08-26 at 11.36.3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38" y="533400"/>
            <a:ext cx="4255495" cy="60902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495300" y="344344"/>
            <a:ext cx="10515600" cy="1325563"/>
          </a:xfrm>
        </p:spPr>
        <p:txBody>
          <a:bodyPr>
            <a:normAutofit/>
          </a:bodyPr>
          <a:lstStyle/>
          <a:p>
            <a:r>
              <a:rPr lang="es-ES" sz="4000" b="1" dirty="0" smtClean="0">
                <a:effectLst>
                  <a:outerShdw blurRad="38100" dist="38100" dir="2700000" algn="tl">
                    <a:srgbClr val="000000">
                      <a:alpha val="43137"/>
                    </a:srgbClr>
                  </a:outerShdw>
                </a:effectLst>
              </a:rPr>
              <a:t>PUBLICACIONES  EN FACEBOOK</a:t>
            </a:r>
            <a:endParaRPr lang="es-EC" sz="4000" b="1" dirty="0">
              <a:effectLst>
                <a:outerShdw blurRad="38100" dist="38100" dir="2700000" algn="tl">
                  <a:srgbClr val="000000">
                    <a:alpha val="43137"/>
                  </a:srgbClr>
                </a:outerShdw>
              </a:effectLst>
            </a:endParaRPr>
          </a:p>
        </p:txBody>
      </p:sp>
      <p:sp>
        <p:nvSpPr>
          <p:cNvPr id="6" name="2 Marcador de contenido"/>
          <p:cNvSpPr>
            <a:spLocks noGrp="1"/>
          </p:cNvSpPr>
          <p:nvPr>
            <p:ph idx="1"/>
          </p:nvPr>
        </p:nvSpPr>
        <p:spPr>
          <a:xfrm>
            <a:off x="838201" y="1825625"/>
            <a:ext cx="5809342" cy="3501118"/>
          </a:xfrm>
        </p:spPr>
        <p:txBody>
          <a:bodyPr>
            <a:noAutofit/>
          </a:bodyPr>
          <a:lstStyle/>
          <a:p>
            <a:r>
              <a:rPr lang="es-ES" dirty="0" smtClean="0"/>
              <a:t>El usuario puede determinar la cantidad que desea invertir en la publicación y el número de días que desea que dure. Se podrá obtener un detalle de una media de la </a:t>
            </a:r>
            <a:r>
              <a:rPr lang="es-ES" b="1" i="1" dirty="0" smtClean="0">
                <a:solidFill>
                  <a:srgbClr val="0070C0"/>
                </a:solidFill>
              </a:rPr>
              <a:t>cantidad de personas </a:t>
            </a:r>
            <a:r>
              <a:rPr lang="es-ES" dirty="0" smtClean="0"/>
              <a:t>que visualizarán el post de acuerdo a los valores ingresados y una media de la </a:t>
            </a:r>
            <a:r>
              <a:rPr lang="es-ES" b="1" i="1" dirty="0" smtClean="0">
                <a:solidFill>
                  <a:srgbClr val="0070C0"/>
                </a:solidFill>
              </a:rPr>
              <a:t>inversión diaria</a:t>
            </a:r>
            <a:r>
              <a:rPr lang="es-ES" dirty="0" smtClean="0"/>
              <a:t>. </a:t>
            </a:r>
            <a:endParaRPr lang="es-EC" sz="32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10" y="5661344"/>
            <a:ext cx="1237340" cy="128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578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216522" cy="6858000"/>
            <a:chOff x="0" y="0"/>
            <a:chExt cx="12216522" cy="6858000"/>
          </a:xfrm>
        </p:grpSpPr>
        <p:pic>
          <p:nvPicPr>
            <p:cNvPr id="8"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11196454" y="67512"/>
              <a:ext cx="1020068" cy="1208558"/>
            </a:xfrm>
            <a:prstGeom prst="rect">
              <a:avLst/>
            </a:prstGeom>
          </p:spPr>
        </p:pic>
      </p:grpSp>
      <p:pic>
        <p:nvPicPr>
          <p:cNvPr id="4" name="Imagen 3"/>
          <p:cNvPicPr>
            <a:picLocks noChangeAspect="1"/>
          </p:cNvPicPr>
          <p:nvPr/>
        </p:nvPicPr>
        <p:blipFill>
          <a:blip r:embed="rId4"/>
          <a:stretch>
            <a:fillRect/>
          </a:stretch>
        </p:blipFill>
        <p:spPr>
          <a:xfrm>
            <a:off x="157390" y="4180341"/>
            <a:ext cx="11815374" cy="2017259"/>
          </a:xfrm>
          <a:prstGeom prst="rect">
            <a:avLst/>
          </a:prstGeom>
        </p:spPr>
      </p:pic>
      <p:pic>
        <p:nvPicPr>
          <p:cNvPr id="5" name="Imagen 4"/>
          <p:cNvPicPr>
            <a:picLocks noChangeAspect="1"/>
          </p:cNvPicPr>
          <p:nvPr/>
        </p:nvPicPr>
        <p:blipFill>
          <a:blip r:embed="rId5"/>
          <a:stretch>
            <a:fillRect/>
          </a:stretch>
        </p:blipFill>
        <p:spPr>
          <a:xfrm>
            <a:off x="2407103" y="238218"/>
            <a:ext cx="3874269" cy="3651610"/>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6697" y="374519"/>
            <a:ext cx="3648134" cy="3379009"/>
          </a:xfrm>
          <a:prstGeom prst="rect">
            <a:avLst/>
          </a:prstGeom>
        </p:spPr>
      </p:pic>
    </p:spTree>
    <p:extLst>
      <p:ext uri="{BB962C8B-B14F-4D97-AF65-F5344CB8AC3E}">
        <p14:creationId xmlns:p14="http://schemas.microsoft.com/office/powerpoint/2010/main" val="1396952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6"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1196454" y="67512"/>
              <a:ext cx="1020068" cy="1208558"/>
            </a:xfrm>
            <a:prstGeom prst="rect">
              <a:avLst/>
            </a:prstGeom>
          </p:spPr>
        </p:pic>
      </p:grpSp>
      <p:pic>
        <p:nvPicPr>
          <p:cNvPr id="4102" name="Picture 6" descr="Podrás compartir tu estado de WhatsApp en Facebook o Instagram muy pronto -  Blog Oficial Phone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981" y="4237206"/>
            <a:ext cx="4337766" cy="2439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1674315554"/>
              </p:ext>
            </p:extLst>
          </p:nvPr>
        </p:nvGraphicFramePr>
        <p:xfrm>
          <a:off x="130628" y="130628"/>
          <a:ext cx="11945257" cy="3686133"/>
        </p:xfrm>
        <a:graphic>
          <a:graphicData uri="http://schemas.openxmlformats.org/drawingml/2006/table">
            <a:tbl>
              <a:tblPr>
                <a:tableStyleId>{5C22544A-7EE6-4342-B048-85BDC9FD1C3A}</a:tableStyleId>
              </a:tblPr>
              <a:tblGrid>
                <a:gridCol w="1215420"/>
                <a:gridCol w="1948695"/>
                <a:gridCol w="1886857"/>
                <a:gridCol w="1462037"/>
                <a:gridCol w="2232625"/>
                <a:gridCol w="1211167"/>
                <a:gridCol w="1078340"/>
                <a:gridCol w="910116"/>
              </a:tblGrid>
              <a:tr h="782896">
                <a:tc>
                  <a:txBody>
                    <a:bodyPr/>
                    <a:lstStyle/>
                    <a:p>
                      <a:pPr algn="ctr" fontAlgn="ctr"/>
                      <a:r>
                        <a:rPr lang="es-EC" sz="1500" b="1" u="none" strike="noStrike" dirty="0" smtClean="0">
                          <a:effectLst/>
                        </a:rPr>
                        <a:t>NOMBRE</a:t>
                      </a:r>
                      <a:endParaRPr lang="es-EC" sz="1500" b="1" i="0" u="none" strike="noStrike" dirty="0">
                        <a:solidFill>
                          <a:srgbClr val="FFFFFF"/>
                        </a:solidFill>
                        <a:effectLst/>
                        <a:latin typeface="Arial"/>
                      </a:endParaRPr>
                    </a:p>
                  </a:txBody>
                  <a:tcPr marL="0" marR="0" marT="0" marB="0" anchor="ctr">
                    <a:solidFill>
                      <a:schemeClr val="accent2">
                        <a:lumMod val="60000"/>
                        <a:lumOff val="40000"/>
                      </a:schemeClr>
                    </a:solidFill>
                  </a:tcPr>
                </a:tc>
                <a:tc>
                  <a:txBody>
                    <a:bodyPr/>
                    <a:lstStyle/>
                    <a:p>
                      <a:pPr algn="ctr" fontAlgn="ctr"/>
                      <a:r>
                        <a:rPr lang="es-EC" sz="1500" b="1" u="none" strike="noStrike" dirty="0" smtClean="0">
                          <a:effectLst/>
                        </a:rPr>
                        <a:t>OBJETIVO</a:t>
                      </a:r>
                      <a:endParaRPr lang="es-EC" sz="1500" b="1" i="0" u="none" strike="noStrike" dirty="0">
                        <a:solidFill>
                          <a:srgbClr val="FFFFFF"/>
                        </a:solidFill>
                        <a:effectLst/>
                        <a:latin typeface="Arial"/>
                      </a:endParaRPr>
                    </a:p>
                  </a:txBody>
                  <a:tcPr marL="0" marR="0" marT="0" marB="0" anchor="ctr">
                    <a:solidFill>
                      <a:schemeClr val="accent2">
                        <a:lumMod val="60000"/>
                        <a:lumOff val="40000"/>
                      </a:schemeClr>
                    </a:solidFill>
                  </a:tcPr>
                </a:tc>
                <a:tc>
                  <a:txBody>
                    <a:bodyPr/>
                    <a:lstStyle/>
                    <a:p>
                      <a:pPr algn="ctr" fontAlgn="ctr"/>
                      <a:r>
                        <a:rPr lang="es-ES" sz="1500" b="1" u="none" strike="noStrike" dirty="0" smtClean="0">
                          <a:effectLst/>
                        </a:rPr>
                        <a:t>TIPO DE ANUNCIO</a:t>
                      </a:r>
                    </a:p>
                  </a:txBody>
                  <a:tcPr marL="0" marR="0" marT="0" marB="0" anchor="ctr">
                    <a:solidFill>
                      <a:schemeClr val="accent2">
                        <a:lumMod val="60000"/>
                        <a:lumOff val="40000"/>
                      </a:schemeClr>
                    </a:solidFill>
                  </a:tcPr>
                </a:tc>
                <a:tc>
                  <a:txBody>
                    <a:bodyPr/>
                    <a:lstStyle/>
                    <a:p>
                      <a:pPr algn="ctr" fontAlgn="ctr"/>
                      <a:r>
                        <a:rPr lang="es-EC" sz="1500" b="1" u="none" strike="noStrike" dirty="0" smtClean="0">
                          <a:effectLst/>
                        </a:rPr>
                        <a:t>PLATAFORMA</a:t>
                      </a:r>
                      <a:r>
                        <a:rPr lang="es-EC" sz="1500" b="1" u="none" strike="noStrike" baseline="0" dirty="0" smtClean="0">
                          <a:effectLst/>
                        </a:rPr>
                        <a:t> DIGITAL</a:t>
                      </a:r>
                      <a:endParaRPr lang="es-EC" sz="1500" b="1" i="0" u="none" strike="noStrike" dirty="0">
                        <a:solidFill>
                          <a:srgbClr val="FFFFFF"/>
                        </a:solidFill>
                        <a:effectLst/>
                        <a:latin typeface="Arial"/>
                      </a:endParaRPr>
                    </a:p>
                  </a:txBody>
                  <a:tcPr marL="0" marR="0" marT="0" marB="0" anchor="ctr">
                    <a:solidFill>
                      <a:schemeClr val="accent2">
                        <a:lumMod val="60000"/>
                        <a:lumOff val="40000"/>
                      </a:schemeClr>
                    </a:solidFill>
                  </a:tcPr>
                </a:tc>
                <a:tc>
                  <a:txBody>
                    <a:bodyPr/>
                    <a:lstStyle/>
                    <a:p>
                      <a:pPr algn="ctr" fontAlgn="ctr"/>
                      <a:r>
                        <a:rPr lang="es-EC" sz="1500" b="1" u="none" strike="noStrike" dirty="0" smtClean="0">
                          <a:effectLst/>
                        </a:rPr>
                        <a:t>AUDIENCIA</a:t>
                      </a:r>
                      <a:endParaRPr lang="es-EC" sz="1500" b="1" i="0" u="none" strike="noStrike" dirty="0">
                        <a:solidFill>
                          <a:srgbClr val="FFFFFF"/>
                        </a:solidFill>
                        <a:effectLst/>
                        <a:latin typeface="Arial"/>
                      </a:endParaRPr>
                    </a:p>
                  </a:txBody>
                  <a:tcPr marL="0" marR="0" marT="0" marB="0" anchor="ctr">
                    <a:solidFill>
                      <a:schemeClr val="accent2">
                        <a:lumMod val="60000"/>
                        <a:lumOff val="40000"/>
                      </a:schemeClr>
                    </a:solidFill>
                  </a:tcPr>
                </a:tc>
                <a:tc>
                  <a:txBody>
                    <a:bodyPr/>
                    <a:lstStyle/>
                    <a:p>
                      <a:pPr algn="ctr" fontAlgn="ctr"/>
                      <a:r>
                        <a:rPr lang="es-EC" sz="1500" b="1" u="none" strike="noStrike" dirty="0" smtClean="0">
                          <a:effectLst/>
                        </a:rPr>
                        <a:t>PRESUPUESTO</a:t>
                      </a:r>
                      <a:endParaRPr lang="es-EC" sz="1500" b="1" i="0" u="none" strike="noStrike" dirty="0">
                        <a:solidFill>
                          <a:srgbClr val="FFFFFF"/>
                        </a:solidFill>
                        <a:effectLst/>
                        <a:latin typeface="Arial"/>
                      </a:endParaRPr>
                    </a:p>
                  </a:txBody>
                  <a:tcPr marL="0" marR="0" marT="0" marB="0" anchor="ctr">
                    <a:solidFill>
                      <a:schemeClr val="accent2">
                        <a:lumMod val="60000"/>
                        <a:lumOff val="40000"/>
                      </a:schemeClr>
                    </a:solidFill>
                  </a:tcPr>
                </a:tc>
                <a:tc>
                  <a:txBody>
                    <a:bodyPr/>
                    <a:lstStyle/>
                    <a:p>
                      <a:pPr algn="ctr" fontAlgn="ctr"/>
                      <a:r>
                        <a:rPr lang="es-EC" sz="1500" b="1" u="none" strike="noStrike" dirty="0" smtClean="0">
                          <a:effectLst/>
                        </a:rPr>
                        <a:t>FECHA</a:t>
                      </a:r>
                      <a:endParaRPr lang="es-EC" sz="1500" b="1" i="0" u="none" strike="noStrike" dirty="0">
                        <a:solidFill>
                          <a:srgbClr val="FFFFFF"/>
                        </a:solidFill>
                        <a:effectLst/>
                        <a:latin typeface="Arial"/>
                      </a:endParaRPr>
                    </a:p>
                  </a:txBody>
                  <a:tcPr marL="0" marR="0" marT="0" marB="0" anchor="ctr">
                    <a:solidFill>
                      <a:schemeClr val="accent2">
                        <a:lumMod val="60000"/>
                        <a:lumOff val="40000"/>
                      </a:schemeClr>
                    </a:solidFill>
                  </a:tcPr>
                </a:tc>
                <a:tc>
                  <a:txBody>
                    <a:bodyPr/>
                    <a:lstStyle/>
                    <a:p>
                      <a:pPr algn="ctr" fontAlgn="ctr"/>
                      <a:r>
                        <a:rPr lang="es-EC" sz="1500" b="1" u="none" strike="noStrike" dirty="0" smtClean="0">
                          <a:effectLst/>
                        </a:rPr>
                        <a:t>ESTADO</a:t>
                      </a:r>
                      <a:endParaRPr lang="es-EC" sz="1500" b="1" i="0" u="none" strike="noStrike" dirty="0">
                        <a:solidFill>
                          <a:srgbClr val="FFFFFF"/>
                        </a:solidFill>
                        <a:effectLst/>
                        <a:latin typeface="Arial"/>
                      </a:endParaRPr>
                    </a:p>
                  </a:txBody>
                  <a:tcPr marL="0" marR="0" marT="0" marB="0" anchor="ctr">
                    <a:solidFill>
                      <a:schemeClr val="accent2">
                        <a:lumMod val="60000"/>
                        <a:lumOff val="40000"/>
                      </a:schemeClr>
                    </a:solidFill>
                  </a:tcPr>
                </a:tc>
              </a:tr>
              <a:tr h="2903237">
                <a:tc>
                  <a:txBody>
                    <a:bodyPr/>
                    <a:lstStyle/>
                    <a:p>
                      <a:pPr algn="l" fontAlgn="ctr"/>
                      <a:r>
                        <a:rPr lang="es-EC" sz="1800" b="1" u="none" strike="noStrike" dirty="0">
                          <a:effectLst/>
                          <a:latin typeface="+mj-lt"/>
                        </a:rPr>
                        <a:t>CAMPAÑA </a:t>
                      </a:r>
                      <a:endParaRPr lang="es-EC" sz="1800" b="1" u="none" strike="noStrike" dirty="0" smtClean="0">
                        <a:effectLst/>
                        <a:latin typeface="+mj-lt"/>
                      </a:endParaRPr>
                    </a:p>
                    <a:p>
                      <a:pPr algn="l" fontAlgn="ctr"/>
                      <a:r>
                        <a:rPr lang="es-EC" sz="1800" b="1" u="none" strike="noStrike" dirty="0" smtClean="0">
                          <a:effectLst/>
                          <a:latin typeface="+mj-lt"/>
                        </a:rPr>
                        <a:t>JULIO</a:t>
                      </a:r>
                    </a:p>
                    <a:p>
                      <a:pPr algn="l" fontAlgn="ctr"/>
                      <a:r>
                        <a:rPr lang="es-EC" sz="1800" b="1" u="none" strike="noStrike" dirty="0" smtClean="0">
                          <a:effectLst/>
                          <a:latin typeface="+mj-lt"/>
                        </a:rPr>
                        <a:t>TESIS </a:t>
                      </a:r>
                      <a:r>
                        <a:rPr lang="es-EC" sz="1400" b="1" u="none" strike="noStrike" dirty="0">
                          <a:effectLst/>
                          <a:latin typeface="+mj-lt"/>
                        </a:rPr>
                        <a:t>CITROGOMITAS</a:t>
                      </a:r>
                      <a:endParaRPr lang="es-EC" sz="1400" b="1" i="0" u="none" strike="noStrike" dirty="0">
                        <a:solidFill>
                          <a:srgbClr val="000000"/>
                        </a:solidFill>
                        <a:effectLst/>
                        <a:latin typeface="+mj-lt"/>
                      </a:endParaRPr>
                    </a:p>
                  </a:txBody>
                  <a:tcPr marL="0" marR="0" marT="0" marB="0" anchor="ctr"/>
                </a:tc>
                <a:tc>
                  <a:txBody>
                    <a:bodyPr/>
                    <a:lstStyle/>
                    <a:p>
                      <a:pPr algn="l" fontAlgn="ctr"/>
                      <a:r>
                        <a:rPr lang="es-ES" sz="1600" u="none" strike="noStrike" dirty="0">
                          <a:effectLst/>
                          <a:latin typeface="+mj-lt"/>
                        </a:rPr>
                        <a:t>Posicionamiento de </a:t>
                      </a:r>
                      <a:r>
                        <a:rPr lang="es-ES" sz="1600" u="none" strike="noStrike" dirty="0" smtClean="0">
                          <a:effectLst/>
                          <a:latin typeface="+mj-lt"/>
                        </a:rPr>
                        <a:t>la</a:t>
                      </a:r>
                      <a:r>
                        <a:rPr lang="es-ES" sz="1600" u="none" strike="noStrike" baseline="0" dirty="0" smtClean="0">
                          <a:effectLst/>
                          <a:latin typeface="+mj-lt"/>
                        </a:rPr>
                        <a:t> </a:t>
                      </a:r>
                      <a:r>
                        <a:rPr lang="es-ES" sz="1600" u="none" strike="noStrike" dirty="0" smtClean="0">
                          <a:effectLst/>
                          <a:latin typeface="+mj-lt"/>
                        </a:rPr>
                        <a:t>marca </a:t>
                      </a:r>
                      <a:r>
                        <a:rPr lang="es-ES" sz="1600" u="none" strike="noStrike" dirty="0">
                          <a:effectLst/>
                          <a:latin typeface="+mj-lt"/>
                        </a:rPr>
                        <a:t>en la mente de </a:t>
                      </a:r>
                      <a:r>
                        <a:rPr lang="es-ES" sz="1600" u="none" strike="noStrike" dirty="0" smtClean="0">
                          <a:effectLst/>
                          <a:latin typeface="+mj-lt"/>
                        </a:rPr>
                        <a:t>los clientes potenciales y </a:t>
                      </a:r>
                      <a:r>
                        <a:rPr lang="es-ES" sz="1600" u="none" strike="noStrike" dirty="0">
                          <a:effectLst/>
                          <a:latin typeface="+mj-lt"/>
                        </a:rPr>
                        <a:t>generación de </a:t>
                      </a:r>
                      <a:r>
                        <a:rPr lang="es-ES" sz="1600" u="none" strike="noStrike" dirty="0" smtClean="0">
                          <a:effectLst/>
                          <a:latin typeface="+mj-lt"/>
                        </a:rPr>
                        <a:t>ventas.</a:t>
                      </a:r>
                      <a:r>
                        <a:rPr lang="es-ES" sz="1600" u="none" strike="noStrike" dirty="0">
                          <a:effectLst/>
                          <a:latin typeface="+mj-lt"/>
                        </a:rPr>
                        <a:t/>
                      </a:r>
                      <a:br>
                        <a:rPr lang="es-ES" sz="1600" u="none" strike="noStrike" dirty="0">
                          <a:effectLst/>
                          <a:latin typeface="+mj-lt"/>
                        </a:rPr>
                      </a:br>
                      <a:r>
                        <a:rPr lang="es-ES" sz="1600" u="none" strike="noStrike" dirty="0">
                          <a:effectLst/>
                          <a:latin typeface="+mj-lt"/>
                        </a:rPr>
                        <a:t>Promover </a:t>
                      </a:r>
                      <a:r>
                        <a:rPr lang="es-ES" sz="1600" u="none" strike="noStrike" dirty="0" smtClean="0">
                          <a:effectLst/>
                          <a:latin typeface="+mj-lt"/>
                        </a:rPr>
                        <a:t>el consumo de </a:t>
                      </a:r>
                      <a:r>
                        <a:rPr lang="es-ES" sz="1600" u="none" strike="noStrike" dirty="0" err="1" smtClean="0">
                          <a:effectLst/>
                          <a:latin typeface="+mj-lt"/>
                        </a:rPr>
                        <a:t>Citrogomitas</a:t>
                      </a:r>
                      <a:r>
                        <a:rPr lang="es-ES" sz="1600" u="none" strike="noStrike" dirty="0" smtClean="0">
                          <a:effectLst/>
                          <a:latin typeface="+mj-lt"/>
                        </a:rPr>
                        <a:t>.</a:t>
                      </a:r>
                      <a:r>
                        <a:rPr lang="es-ES" sz="1600" u="none" strike="noStrike" dirty="0">
                          <a:effectLst/>
                          <a:latin typeface="+mj-lt"/>
                        </a:rPr>
                        <a:t/>
                      </a:r>
                      <a:br>
                        <a:rPr lang="es-ES" sz="1600" u="none" strike="noStrike" dirty="0">
                          <a:effectLst/>
                          <a:latin typeface="+mj-lt"/>
                        </a:rPr>
                      </a:br>
                      <a:r>
                        <a:rPr lang="es-ES" sz="1600" u="none" strike="noStrike" dirty="0" smtClean="0">
                          <a:effectLst/>
                          <a:latin typeface="+mj-lt"/>
                        </a:rPr>
                        <a:t>Fidelizar a la marca  </a:t>
                      </a:r>
                      <a:r>
                        <a:rPr lang="es-ES" sz="1600" u="none" strike="noStrike" dirty="0">
                          <a:effectLst/>
                          <a:latin typeface="+mj-lt"/>
                        </a:rPr>
                        <a:t>ante el cliente como su mejor aliado para cuidar de la salud de </a:t>
                      </a:r>
                      <a:r>
                        <a:rPr lang="es-ES" sz="1600" u="none" strike="noStrike" dirty="0" smtClean="0">
                          <a:effectLst/>
                          <a:latin typeface="+mj-lt"/>
                        </a:rPr>
                        <a:t>la familia</a:t>
                      </a:r>
                      <a:r>
                        <a:rPr lang="es-ES" sz="1600" u="none" strike="noStrike" dirty="0">
                          <a:effectLst/>
                          <a:latin typeface="+mj-lt"/>
                        </a:rPr>
                        <a:t>.</a:t>
                      </a:r>
                      <a:endParaRPr lang="es-ES" sz="1600" b="0" i="0" u="none" strike="noStrike" dirty="0">
                        <a:solidFill>
                          <a:srgbClr val="000000"/>
                        </a:solidFill>
                        <a:effectLst/>
                        <a:latin typeface="+mj-lt"/>
                      </a:endParaRPr>
                    </a:p>
                  </a:txBody>
                  <a:tcPr marL="0" marR="0" marT="0" marB="0" anchor="ctr"/>
                </a:tc>
                <a:tc>
                  <a:txBody>
                    <a:bodyPr/>
                    <a:lstStyle/>
                    <a:p>
                      <a:pPr algn="l" fontAlgn="ctr"/>
                      <a:r>
                        <a:rPr lang="es-ES" sz="1600" b="1" u="none" strike="noStrike" dirty="0" smtClean="0">
                          <a:effectLst/>
                          <a:latin typeface="+mj-lt"/>
                        </a:rPr>
                        <a:t>Video</a:t>
                      </a:r>
                      <a:r>
                        <a:rPr lang="es-ES" sz="1600" u="none" strike="noStrike" dirty="0" smtClean="0">
                          <a:effectLst/>
                          <a:latin typeface="+mj-lt"/>
                        </a:rPr>
                        <a:t>: Animación que incentiva a</a:t>
                      </a:r>
                      <a:r>
                        <a:rPr lang="es-ES" sz="1600" u="none" strike="noStrike" baseline="0" dirty="0" smtClean="0">
                          <a:effectLst/>
                          <a:latin typeface="+mj-lt"/>
                        </a:rPr>
                        <a:t> la audiencia a</a:t>
                      </a:r>
                      <a:r>
                        <a:rPr lang="es-ES" sz="1600" u="none" strike="noStrike" dirty="0" smtClean="0">
                          <a:effectLst/>
                          <a:latin typeface="+mj-lt"/>
                        </a:rPr>
                        <a:t> probar </a:t>
                      </a:r>
                      <a:r>
                        <a:rPr lang="es-ES" sz="1600" u="none" strike="noStrike" dirty="0" err="1" smtClean="0">
                          <a:effectLst/>
                          <a:latin typeface="+mj-lt"/>
                        </a:rPr>
                        <a:t>Citrogomitas</a:t>
                      </a:r>
                      <a:r>
                        <a:rPr lang="es-ES" sz="1600" u="none" strike="noStrike" dirty="0" smtClean="0">
                          <a:effectLst/>
                          <a:latin typeface="+mj-lt"/>
                        </a:rPr>
                        <a:t> de jengibre y eucalipto. </a:t>
                      </a:r>
                    </a:p>
                    <a:p>
                      <a:pPr algn="l" fontAlgn="ctr"/>
                      <a:r>
                        <a:rPr lang="es-ES" sz="1600" b="1" u="none" strike="noStrike" dirty="0" smtClean="0">
                          <a:effectLst/>
                          <a:latin typeface="+mj-lt"/>
                        </a:rPr>
                        <a:t>Colores predominantes</a:t>
                      </a:r>
                      <a:r>
                        <a:rPr lang="es-ES" sz="1600" u="none" strike="noStrike" dirty="0" smtClean="0">
                          <a:effectLst/>
                          <a:latin typeface="+mj-lt"/>
                        </a:rPr>
                        <a:t>: Naranja y verde relacionados con tonos naturales - Biología y Ecología.</a:t>
                      </a:r>
                      <a:endParaRPr lang="es-ES" sz="1600" b="0" i="0" u="none" strike="noStrike" dirty="0">
                        <a:solidFill>
                          <a:srgbClr val="000000"/>
                        </a:solidFill>
                        <a:effectLst/>
                        <a:latin typeface="+mj-lt"/>
                      </a:endParaRPr>
                    </a:p>
                  </a:txBody>
                  <a:tcPr marL="0" marR="0" marT="0" marB="0" anchor="ctr"/>
                </a:tc>
                <a:tc>
                  <a:txBody>
                    <a:bodyPr/>
                    <a:lstStyle/>
                    <a:p>
                      <a:pPr algn="l" fontAlgn="ctr"/>
                      <a:r>
                        <a:rPr lang="es-EC" sz="1800" u="none" strike="noStrike" dirty="0" smtClean="0">
                          <a:effectLst/>
                          <a:latin typeface="+mj-lt"/>
                        </a:rPr>
                        <a:t>Facebook  </a:t>
                      </a:r>
                    </a:p>
                    <a:p>
                      <a:pPr algn="l" fontAlgn="ctr"/>
                      <a:r>
                        <a:rPr lang="es-EC" sz="1800" u="none" strike="noStrike" dirty="0" err="1" smtClean="0">
                          <a:effectLst/>
                          <a:latin typeface="+mj-lt"/>
                        </a:rPr>
                        <a:t>Instagram</a:t>
                      </a:r>
                      <a:r>
                        <a:rPr lang="es-EC" sz="1800" u="none" strike="noStrike" dirty="0" smtClean="0">
                          <a:effectLst/>
                          <a:latin typeface="+mj-lt"/>
                        </a:rPr>
                        <a:t> </a:t>
                      </a:r>
                    </a:p>
                    <a:p>
                      <a:pPr algn="l" fontAlgn="ctr"/>
                      <a:r>
                        <a:rPr lang="es-EC" sz="1800" u="none" strike="noStrike" dirty="0" smtClean="0">
                          <a:effectLst/>
                          <a:latin typeface="+mj-lt"/>
                        </a:rPr>
                        <a:t>Messenger</a:t>
                      </a:r>
                    </a:p>
                    <a:p>
                      <a:pPr algn="l" fontAlgn="ctr"/>
                      <a:r>
                        <a:rPr lang="es-EC" sz="1800" u="none" strike="noStrike" dirty="0" err="1" smtClean="0">
                          <a:effectLst/>
                          <a:latin typeface="+mj-lt"/>
                        </a:rPr>
                        <a:t>Whatsapp</a:t>
                      </a:r>
                      <a:r>
                        <a:rPr lang="es-EC" sz="1800" u="none" strike="noStrike" dirty="0" smtClean="0">
                          <a:effectLst/>
                          <a:latin typeface="+mj-lt"/>
                        </a:rPr>
                        <a:t> </a:t>
                      </a:r>
                      <a:r>
                        <a:rPr lang="es-EC" sz="1800" u="none" strike="noStrike" dirty="0">
                          <a:effectLst/>
                          <a:latin typeface="+mj-lt"/>
                        </a:rPr>
                        <a:t>Business</a:t>
                      </a:r>
                      <a:r>
                        <a:rPr lang="es-EC" sz="1400" u="none" strike="noStrike" dirty="0">
                          <a:effectLst/>
                          <a:latin typeface="+mj-lt"/>
                        </a:rPr>
                        <a:t> </a:t>
                      </a:r>
                      <a:endParaRPr lang="es-EC" sz="1400" b="0" i="0" u="none" strike="noStrike" dirty="0">
                        <a:solidFill>
                          <a:srgbClr val="000000"/>
                        </a:solidFill>
                        <a:effectLst/>
                        <a:latin typeface="+mj-lt"/>
                      </a:endParaRPr>
                    </a:p>
                  </a:txBody>
                  <a:tcPr marL="0" marR="0" marT="0" marB="0" anchor="ctr"/>
                </a:tc>
                <a:tc>
                  <a:txBody>
                    <a:bodyPr/>
                    <a:lstStyle/>
                    <a:p>
                      <a:pPr algn="l" fontAlgn="t"/>
                      <a:r>
                        <a:rPr lang="es-ES" sz="1600" b="1" u="none" strike="noStrike" dirty="0">
                          <a:effectLst/>
                          <a:latin typeface="+mj-lt"/>
                        </a:rPr>
                        <a:t>Geográfica</a:t>
                      </a:r>
                      <a:r>
                        <a:rPr lang="es-ES" sz="1600" u="none" strike="noStrike" dirty="0">
                          <a:effectLst/>
                          <a:latin typeface="+mj-lt"/>
                        </a:rPr>
                        <a:t>: Cuenca, Riobamba, Quito, </a:t>
                      </a:r>
                      <a:r>
                        <a:rPr lang="es-ES" sz="1600" u="none" strike="noStrike" dirty="0" err="1">
                          <a:effectLst/>
                          <a:latin typeface="+mj-lt"/>
                        </a:rPr>
                        <a:t>Guayaqui</a:t>
                      </a:r>
                      <a:r>
                        <a:rPr lang="es-ES" sz="1600" u="none" strike="noStrike" dirty="0">
                          <a:effectLst/>
                          <a:latin typeface="+mj-lt"/>
                        </a:rPr>
                        <a:t>.</a:t>
                      </a:r>
                      <a:br>
                        <a:rPr lang="es-ES" sz="1600" u="none" strike="noStrike" dirty="0">
                          <a:effectLst/>
                          <a:latin typeface="+mj-lt"/>
                        </a:rPr>
                      </a:br>
                      <a:r>
                        <a:rPr lang="es-ES" sz="1600" b="1" u="none" strike="noStrike" dirty="0" smtClean="0">
                          <a:effectLst/>
                          <a:latin typeface="+mj-lt"/>
                        </a:rPr>
                        <a:t>Edad</a:t>
                      </a:r>
                      <a:r>
                        <a:rPr lang="es-ES" sz="1600" u="none" strike="noStrike" dirty="0">
                          <a:effectLst/>
                          <a:latin typeface="+mj-lt"/>
                        </a:rPr>
                        <a:t>: 25-65 años</a:t>
                      </a:r>
                      <a:br>
                        <a:rPr lang="es-ES" sz="1600" u="none" strike="noStrike" dirty="0">
                          <a:effectLst/>
                          <a:latin typeface="+mj-lt"/>
                        </a:rPr>
                      </a:br>
                      <a:r>
                        <a:rPr lang="es-ES" sz="1600" b="1" u="none" strike="noStrike" dirty="0" smtClean="0">
                          <a:effectLst/>
                          <a:latin typeface="+mj-lt"/>
                        </a:rPr>
                        <a:t>Sexo</a:t>
                      </a:r>
                      <a:r>
                        <a:rPr lang="es-ES" sz="1600" u="none" strike="noStrike" dirty="0">
                          <a:effectLst/>
                          <a:latin typeface="+mj-lt"/>
                        </a:rPr>
                        <a:t>: </a:t>
                      </a:r>
                      <a:r>
                        <a:rPr lang="es-ES" sz="1600" u="none" strike="noStrike" dirty="0" smtClean="0">
                          <a:effectLst/>
                          <a:latin typeface="+mj-lt"/>
                        </a:rPr>
                        <a:t>Mujeres y</a:t>
                      </a:r>
                      <a:r>
                        <a:rPr lang="es-ES" sz="1600" u="none" strike="noStrike" baseline="0" dirty="0" smtClean="0">
                          <a:effectLst/>
                          <a:latin typeface="+mj-lt"/>
                        </a:rPr>
                        <a:t> h</a:t>
                      </a:r>
                      <a:r>
                        <a:rPr lang="es-ES" sz="1600" u="none" strike="noStrike" kern="1200" dirty="0" smtClean="0">
                          <a:solidFill>
                            <a:schemeClr val="dk1"/>
                          </a:solidFill>
                          <a:effectLst/>
                          <a:latin typeface="+mn-lt"/>
                          <a:ea typeface="+mn-ea"/>
                          <a:cs typeface="+mn-cs"/>
                        </a:rPr>
                        <a:t>ombres</a:t>
                      </a:r>
                      <a:r>
                        <a:rPr lang="es-ES" sz="1600" u="none" strike="noStrike" dirty="0">
                          <a:effectLst/>
                          <a:latin typeface="+mj-lt"/>
                        </a:rPr>
                        <a:t/>
                      </a:r>
                      <a:br>
                        <a:rPr lang="es-ES" sz="1600" u="none" strike="noStrike" dirty="0">
                          <a:effectLst/>
                          <a:latin typeface="+mj-lt"/>
                        </a:rPr>
                      </a:br>
                      <a:r>
                        <a:rPr lang="es-ES" sz="1600" b="1" u="none" strike="noStrike" dirty="0" smtClean="0">
                          <a:effectLst/>
                          <a:latin typeface="+mj-lt"/>
                        </a:rPr>
                        <a:t>Intereses</a:t>
                      </a:r>
                      <a:r>
                        <a:rPr lang="es-ES" sz="1600" u="none" strike="noStrike" dirty="0">
                          <a:effectLst/>
                          <a:latin typeface="+mj-lt"/>
                        </a:rPr>
                        <a:t>: Bienestar, salud, productos saludables. </a:t>
                      </a:r>
                      <a:br>
                        <a:rPr lang="es-ES" sz="1600" u="none" strike="noStrike" dirty="0">
                          <a:effectLst/>
                          <a:latin typeface="+mj-lt"/>
                        </a:rPr>
                      </a:br>
                      <a:r>
                        <a:rPr lang="es-ES" sz="1600" u="none" strike="noStrike" dirty="0" smtClean="0">
                          <a:effectLst/>
                          <a:latin typeface="+mj-lt"/>
                        </a:rPr>
                        <a:t>Público </a:t>
                      </a:r>
                      <a:r>
                        <a:rPr lang="es-ES" sz="1600" u="none" strike="noStrike" dirty="0">
                          <a:effectLst/>
                          <a:latin typeface="+mj-lt"/>
                        </a:rPr>
                        <a:t>amplio predeterminado por la </a:t>
                      </a:r>
                      <a:r>
                        <a:rPr lang="es-ES" sz="1600" u="none" strike="noStrike" dirty="0" smtClean="0">
                          <a:effectLst/>
                          <a:latin typeface="+mj-lt"/>
                        </a:rPr>
                        <a:t>aplicación</a:t>
                      </a:r>
                      <a:endParaRPr lang="es-ES" sz="1600" b="0" i="0" u="none" strike="noStrike" dirty="0">
                        <a:solidFill>
                          <a:srgbClr val="000000"/>
                        </a:solidFill>
                        <a:effectLst/>
                        <a:latin typeface="+mj-lt"/>
                      </a:endParaRPr>
                    </a:p>
                  </a:txBody>
                  <a:tcPr marL="0" marR="0" marT="0" marB="0"/>
                </a:tc>
                <a:tc>
                  <a:txBody>
                    <a:bodyPr/>
                    <a:lstStyle/>
                    <a:p>
                      <a:pPr algn="ctr" fontAlgn="ctr"/>
                      <a:r>
                        <a:rPr lang="es-EC" sz="1800" u="none" strike="noStrike" dirty="0" smtClean="0">
                          <a:effectLst/>
                          <a:latin typeface="+mj-lt"/>
                        </a:rPr>
                        <a:t>$13</a:t>
                      </a:r>
                      <a:endParaRPr lang="es-EC" sz="1800" b="0" i="0" u="none" strike="noStrike" dirty="0">
                        <a:solidFill>
                          <a:srgbClr val="000000"/>
                        </a:solidFill>
                        <a:effectLst/>
                        <a:latin typeface="+mj-lt"/>
                      </a:endParaRPr>
                    </a:p>
                  </a:txBody>
                  <a:tcPr marL="0" marR="0" marT="0" marB="0" anchor="ctr"/>
                </a:tc>
                <a:tc>
                  <a:txBody>
                    <a:bodyPr/>
                    <a:lstStyle/>
                    <a:p>
                      <a:pPr algn="ctr" fontAlgn="ctr"/>
                      <a:r>
                        <a:rPr lang="es-ES" sz="1800" b="0" i="0" u="none" strike="noStrike" dirty="0" smtClean="0">
                          <a:solidFill>
                            <a:srgbClr val="000000"/>
                          </a:solidFill>
                          <a:effectLst/>
                          <a:latin typeface="+mj-lt"/>
                        </a:rPr>
                        <a:t>10 Julio – 05 Agosto</a:t>
                      </a:r>
                      <a:r>
                        <a:rPr lang="es-ES" sz="1800" b="0" i="0" u="none" strike="noStrike" baseline="0" dirty="0" smtClean="0">
                          <a:solidFill>
                            <a:srgbClr val="000000"/>
                          </a:solidFill>
                          <a:effectLst/>
                          <a:latin typeface="+mj-lt"/>
                        </a:rPr>
                        <a:t> </a:t>
                      </a:r>
                      <a:r>
                        <a:rPr lang="es-ES" sz="1800" b="0" i="0" u="none" strike="noStrike" dirty="0" smtClean="0">
                          <a:solidFill>
                            <a:srgbClr val="000000"/>
                          </a:solidFill>
                          <a:effectLst/>
                          <a:latin typeface="+mj-lt"/>
                        </a:rPr>
                        <a:t>2021</a:t>
                      </a:r>
                      <a:endParaRPr lang="es-EC" sz="1800" b="0" i="0" u="none" strike="noStrike" dirty="0">
                        <a:solidFill>
                          <a:srgbClr val="000000"/>
                        </a:solidFill>
                        <a:effectLst/>
                        <a:latin typeface="+mj-lt"/>
                      </a:endParaRPr>
                    </a:p>
                  </a:txBody>
                  <a:tcPr marL="0" marR="0" marT="0" marB="0" anchor="ctr"/>
                </a:tc>
                <a:tc>
                  <a:txBody>
                    <a:bodyPr/>
                    <a:lstStyle/>
                    <a:p>
                      <a:pPr algn="ctr" fontAlgn="ctr"/>
                      <a:r>
                        <a:rPr lang="es-EC" sz="1800" u="none" strike="noStrike" dirty="0" smtClean="0">
                          <a:effectLst/>
                          <a:latin typeface="+mj-lt"/>
                        </a:rPr>
                        <a:t>Publicada</a:t>
                      </a:r>
                      <a:endParaRPr lang="es-EC" sz="1800" b="0" i="0" u="none" strike="noStrike" dirty="0">
                        <a:solidFill>
                          <a:srgbClr val="000000"/>
                        </a:solidFill>
                        <a:effectLst/>
                        <a:latin typeface="+mj-lt"/>
                      </a:endParaRPr>
                    </a:p>
                  </a:txBody>
                  <a:tcPr marL="0" marR="0" marT="0" marB="0" anchor="ctr"/>
                </a:tc>
              </a:tr>
            </a:tbl>
          </a:graphicData>
        </a:graphic>
      </p:graphicFrame>
      <p:pic>
        <p:nvPicPr>
          <p:cNvPr id="11" name="Imagen 3"/>
          <p:cNvPicPr>
            <a:picLocks noChangeAspect="1"/>
          </p:cNvPicPr>
          <p:nvPr/>
        </p:nvPicPr>
        <p:blipFill>
          <a:blip r:embed="rId5"/>
          <a:stretch>
            <a:fillRect/>
          </a:stretch>
        </p:blipFill>
        <p:spPr>
          <a:xfrm>
            <a:off x="6444343" y="4067258"/>
            <a:ext cx="2960910" cy="2790742"/>
          </a:xfrm>
          <a:prstGeom prst="rect">
            <a:avLst/>
          </a:prstGeom>
        </p:spPr>
      </p:pic>
    </p:spTree>
    <p:extLst>
      <p:ext uri="{BB962C8B-B14F-4D97-AF65-F5344CB8AC3E}">
        <p14:creationId xmlns:p14="http://schemas.microsoft.com/office/powerpoint/2010/main" val="2398136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16522" cy="6858000"/>
            <a:chOff x="0" y="0"/>
            <a:chExt cx="12216522" cy="6858000"/>
          </a:xfrm>
        </p:grpSpPr>
        <p:pic>
          <p:nvPicPr>
            <p:cNvPr id="13"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3"/>
            <a:stretch>
              <a:fillRect/>
            </a:stretch>
          </p:blipFill>
          <p:spPr>
            <a:xfrm>
              <a:off x="11196454" y="67512"/>
              <a:ext cx="1020068" cy="1208558"/>
            </a:xfrm>
            <a:prstGeom prst="rect">
              <a:avLst/>
            </a:prstGeom>
          </p:spPr>
        </p:pic>
      </p:gr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14" b="6784"/>
          <a:stretch/>
        </p:blipFill>
        <p:spPr bwMode="auto">
          <a:xfrm>
            <a:off x="10974620" y="5661344"/>
            <a:ext cx="1217380" cy="119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8011886" y="667654"/>
            <a:ext cx="3744685"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Publicidad pagada en Facebook</a:t>
            </a:r>
            <a:endParaRPr lang="es-EC" sz="2000" b="1" dirty="0">
              <a:effectLst>
                <a:outerShdw blurRad="38100" dist="38100" dir="2700000" algn="tl">
                  <a:srgbClr val="000000">
                    <a:alpha val="43137"/>
                  </a:srgbClr>
                </a:outerShdw>
              </a:effectLst>
            </a:endParaRPr>
          </a:p>
        </p:txBody>
      </p:sp>
      <p:sp>
        <p:nvSpPr>
          <p:cNvPr id="11" name="10 CuadroTexto"/>
          <p:cNvSpPr txBox="1"/>
          <p:nvPr/>
        </p:nvSpPr>
        <p:spPr>
          <a:xfrm>
            <a:off x="8011886" y="5625051"/>
            <a:ext cx="3744685"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Botón de Messenger</a:t>
            </a:r>
            <a:endParaRPr lang="es-EC" sz="2000" b="1" dirty="0">
              <a:effectLst>
                <a:outerShdw blurRad="38100" dist="38100" dir="2700000" algn="tl">
                  <a:srgbClr val="000000">
                    <a:alpha val="43137"/>
                  </a:srgbClr>
                </a:outerShdw>
              </a:effectLst>
            </a:endParaRPr>
          </a:p>
        </p:txBody>
      </p:sp>
      <p:pic>
        <p:nvPicPr>
          <p:cNvPr id="17" name="16 Imagen" descr="Interfaz de usuario gráfica, Aplicación&#10;&#10;Descripción generada automáticamente"/>
          <p:cNvPicPr/>
          <p:nvPr/>
        </p:nvPicPr>
        <p:blipFill rotWithShape="1">
          <a:blip r:embed="rId5">
            <a:extLst>
              <a:ext uri="{28A0092B-C50C-407E-A947-70E740481C1C}">
                <a14:useLocalDpi xmlns:a14="http://schemas.microsoft.com/office/drawing/2010/main" val="0"/>
              </a:ext>
            </a:extLst>
          </a:blip>
          <a:srcRect b="17612"/>
          <a:stretch/>
        </p:blipFill>
        <p:spPr bwMode="auto">
          <a:xfrm>
            <a:off x="83003" y="191241"/>
            <a:ext cx="4953454" cy="6470816"/>
          </a:xfrm>
          <a:prstGeom prst="rect">
            <a:avLst/>
          </a:prstGeom>
          <a:ln>
            <a:noFill/>
          </a:ln>
          <a:extLst>
            <a:ext uri="{53640926-AAD7-44D8-BBD7-CCE9431645EC}">
              <a14:shadowObscured xmlns:a14="http://schemas.microsoft.com/office/drawing/2010/main"/>
            </a:ext>
          </a:extLst>
        </p:spPr>
      </p:pic>
      <p:sp>
        <p:nvSpPr>
          <p:cNvPr id="16" name="15 CuadroTexto"/>
          <p:cNvSpPr txBox="1"/>
          <p:nvPr/>
        </p:nvSpPr>
        <p:spPr>
          <a:xfrm>
            <a:off x="8011885" y="3229716"/>
            <a:ext cx="3744685" cy="707886"/>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Video animado desarrollado por el equipo creativo de </a:t>
            </a:r>
            <a:r>
              <a:rPr lang="es-ES" sz="2000" b="1" dirty="0" err="1" smtClean="0">
                <a:effectLst>
                  <a:outerShdw blurRad="38100" dist="38100" dir="2700000" algn="tl">
                    <a:srgbClr val="000000">
                      <a:alpha val="43137"/>
                    </a:srgbClr>
                  </a:outerShdw>
                </a:effectLst>
              </a:rPr>
              <a:t>Wildland</a:t>
            </a:r>
            <a:endParaRPr lang="es-EC" sz="2000" b="1" dirty="0">
              <a:effectLst>
                <a:outerShdw blurRad="38100" dist="38100" dir="2700000" algn="tl">
                  <a:srgbClr val="000000">
                    <a:alpha val="43137"/>
                  </a:srgbClr>
                </a:outerShdw>
              </a:effectLst>
            </a:endParaRPr>
          </a:p>
        </p:txBody>
      </p:sp>
      <p:cxnSp>
        <p:nvCxnSpPr>
          <p:cNvPr id="7" name="6 Conector recto de flecha"/>
          <p:cNvCxnSpPr/>
          <p:nvPr/>
        </p:nvCxnSpPr>
        <p:spPr>
          <a:xfrm>
            <a:off x="2721428" y="885369"/>
            <a:ext cx="51743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5094514" y="3429771"/>
            <a:ext cx="2801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746171" y="5841994"/>
            <a:ext cx="30915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833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2" name="1 Título"/>
          <p:cNvSpPr>
            <a:spLocks noGrp="1"/>
          </p:cNvSpPr>
          <p:nvPr>
            <p:ph type="title"/>
          </p:nvPr>
        </p:nvSpPr>
        <p:spPr/>
        <p:txBody>
          <a:bodyPr/>
          <a:lstStyle/>
          <a:p>
            <a:r>
              <a:rPr lang="es-ES" b="1" dirty="0" smtClean="0"/>
              <a:t>RESULTADOS</a:t>
            </a:r>
            <a:endParaRPr lang="es-EC" b="1" dirty="0"/>
          </a:p>
        </p:txBody>
      </p:sp>
      <p:sp>
        <p:nvSpPr>
          <p:cNvPr id="3" name="2 Marcador de contenido"/>
          <p:cNvSpPr>
            <a:spLocks noGrp="1"/>
          </p:cNvSpPr>
          <p:nvPr>
            <p:ph idx="1"/>
          </p:nvPr>
        </p:nvSpPr>
        <p:spPr>
          <a:xfrm>
            <a:off x="838200" y="1825625"/>
            <a:ext cx="10515600" cy="2122261"/>
          </a:xfrm>
        </p:spPr>
        <p:txBody>
          <a:bodyPr/>
          <a:lstStyle/>
          <a:p>
            <a:pPr marL="0" indent="0" algn="just">
              <a:buNone/>
            </a:pPr>
            <a:r>
              <a:rPr lang="es-EC" dirty="0"/>
              <a:t>La campaña de </a:t>
            </a:r>
            <a:r>
              <a:rPr lang="es-EC" b="1" i="1" dirty="0">
                <a:solidFill>
                  <a:srgbClr val="00B050"/>
                </a:solidFill>
              </a:rPr>
              <a:t>marketing digital </a:t>
            </a:r>
            <a:r>
              <a:rPr lang="es-EC" dirty="0"/>
              <a:t>implementada en las redes sociales de </a:t>
            </a:r>
            <a:r>
              <a:rPr lang="es-EC" dirty="0" err="1"/>
              <a:t>Wildland</a:t>
            </a:r>
            <a:r>
              <a:rPr lang="es-EC" dirty="0"/>
              <a:t>, como estrategia comercial, para la promoción y publicidad de </a:t>
            </a:r>
            <a:r>
              <a:rPr lang="es-EC" dirty="0" err="1"/>
              <a:t>Citrogomitas</a:t>
            </a:r>
            <a:r>
              <a:rPr lang="es-EC" dirty="0"/>
              <a:t> fue ejecutada con éxito y arrojó una serie de resultados interesantes que permitirán a la empresa tomar decisiones para su crecimiento y sostenibilidad en el tiempo. </a:t>
            </a:r>
          </a:p>
        </p:txBody>
      </p:sp>
      <p:pic>
        <p:nvPicPr>
          <p:cNvPr id="4" name="Picture 6" descr="Podrás compartir tu estado de WhatsApp en Facebook o Instagram muy pronto -  Blog Oficial Phone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981" y="4237206"/>
            <a:ext cx="4337766" cy="243999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p:cNvPicPr>
            <a:picLocks noChangeAspect="1"/>
          </p:cNvPicPr>
          <p:nvPr/>
        </p:nvPicPr>
        <p:blipFill>
          <a:blip r:embed="rId5"/>
          <a:stretch>
            <a:fillRect/>
          </a:stretch>
        </p:blipFill>
        <p:spPr>
          <a:xfrm>
            <a:off x="6444343" y="4067258"/>
            <a:ext cx="2960910" cy="2790742"/>
          </a:xfrm>
          <a:prstGeom prst="rect">
            <a:avLst/>
          </a:prstGeom>
        </p:spPr>
      </p:pic>
    </p:spTree>
    <p:extLst>
      <p:ext uri="{BB962C8B-B14F-4D97-AF65-F5344CB8AC3E}">
        <p14:creationId xmlns:p14="http://schemas.microsoft.com/office/powerpoint/2010/main" val="3966319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2" name="1 Título"/>
          <p:cNvSpPr>
            <a:spLocks noGrp="1"/>
          </p:cNvSpPr>
          <p:nvPr>
            <p:ph type="title"/>
          </p:nvPr>
        </p:nvSpPr>
        <p:spPr/>
        <p:txBody>
          <a:bodyPr/>
          <a:lstStyle/>
          <a:p>
            <a:r>
              <a:rPr lang="es-ES" b="1" dirty="0" smtClean="0"/>
              <a:t>RESULTADOS</a:t>
            </a:r>
            <a:endParaRPr lang="es-EC" b="1" dirty="0"/>
          </a:p>
        </p:txBody>
      </p:sp>
      <p:sp>
        <p:nvSpPr>
          <p:cNvPr id="3" name="2 Marcador de contenido"/>
          <p:cNvSpPr>
            <a:spLocks noGrp="1"/>
          </p:cNvSpPr>
          <p:nvPr>
            <p:ph idx="1"/>
          </p:nvPr>
        </p:nvSpPr>
        <p:spPr>
          <a:xfrm>
            <a:off x="838200" y="1825625"/>
            <a:ext cx="10515600" cy="2122261"/>
          </a:xfrm>
        </p:spPr>
        <p:txBody>
          <a:bodyPr>
            <a:normAutofit fontScale="92500" lnSpcReduction="20000"/>
          </a:bodyPr>
          <a:lstStyle/>
          <a:p>
            <a:pPr marL="0" indent="0" algn="just">
              <a:buNone/>
            </a:pPr>
            <a:r>
              <a:rPr lang="es-ES" dirty="0"/>
              <a:t>Los resultados de la </a:t>
            </a:r>
            <a:r>
              <a:rPr lang="es-ES" b="1" i="1" dirty="0">
                <a:solidFill>
                  <a:srgbClr val="00B050"/>
                </a:solidFill>
              </a:rPr>
              <a:t>campaña digital </a:t>
            </a:r>
            <a:r>
              <a:rPr lang="es-ES" dirty="0"/>
              <a:t>han sido enfocados en función de su efectividad en la audiencia objetiva. Los clientes son el motor de un negocio, son los socios estratégicos que constantemente inyectan recursos económicos para que la corporación siga funcionando a largo plazo. Sin clientes no hay negocio, por esta razón es importante implementar estrategias para cuidar de los clientes actuales y dar la bienvenida a nuevos clientes a la </a:t>
            </a:r>
            <a:r>
              <a:rPr lang="es-ES" b="1" i="1" dirty="0">
                <a:solidFill>
                  <a:srgbClr val="00B050"/>
                </a:solidFill>
              </a:rPr>
              <a:t>comunidad digital</a:t>
            </a:r>
            <a:r>
              <a:rPr lang="es-ES" dirty="0"/>
              <a:t>. </a:t>
            </a:r>
            <a:endParaRPr lang="es-EC" dirty="0"/>
          </a:p>
        </p:txBody>
      </p:sp>
      <p:pic>
        <p:nvPicPr>
          <p:cNvPr id="4" name="Picture 6" descr="Podrás compartir tu estado de WhatsApp en Facebook o Instagram muy pronto -  Blog Oficial Phone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981" y="4237206"/>
            <a:ext cx="4337766" cy="243999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p:cNvPicPr>
            <a:picLocks noChangeAspect="1"/>
          </p:cNvPicPr>
          <p:nvPr/>
        </p:nvPicPr>
        <p:blipFill>
          <a:blip r:embed="rId5"/>
          <a:stretch>
            <a:fillRect/>
          </a:stretch>
        </p:blipFill>
        <p:spPr>
          <a:xfrm>
            <a:off x="6444343" y="4067258"/>
            <a:ext cx="2960910" cy="2790742"/>
          </a:xfrm>
          <a:prstGeom prst="rect">
            <a:avLst/>
          </a:prstGeom>
        </p:spPr>
      </p:pic>
    </p:spTree>
    <p:extLst>
      <p:ext uri="{BB962C8B-B14F-4D97-AF65-F5344CB8AC3E}">
        <p14:creationId xmlns:p14="http://schemas.microsoft.com/office/powerpoint/2010/main" val="3839706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25" y="261918"/>
            <a:ext cx="2134812" cy="257174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134935" y="4482011"/>
            <a:ext cx="11916229" cy="667657"/>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a:effectLst>
                  <a:outerShdw blurRad="38100" dist="38100" dir="2700000" algn="tl">
                    <a:srgbClr val="000000">
                      <a:alpha val="43137"/>
                    </a:srgbClr>
                  </a:outerShdw>
                </a:effectLst>
              </a:rPr>
              <a:t>Marketing Digital: La Naturaleza de las </a:t>
            </a:r>
            <a:r>
              <a:rPr lang="es-ES" b="1" dirty="0" err="1">
                <a:effectLst>
                  <a:outerShdw blurRad="38100" dist="38100" dir="2700000" algn="tl">
                    <a:srgbClr val="000000">
                      <a:alpha val="43137"/>
                    </a:srgbClr>
                  </a:outerShdw>
                </a:effectLst>
              </a:rPr>
              <a:t>Citrogomitas</a:t>
            </a:r>
            <a:endParaRPr lang="es-ES" b="1" dirty="0">
              <a:effectLst>
                <a:outerShdw blurRad="38100" dist="38100" dir="2700000" algn="tl">
                  <a:srgbClr val="000000">
                    <a:alpha val="43137"/>
                  </a:srgbClr>
                </a:outerShdw>
              </a:effectLst>
            </a:endParaRPr>
          </a:p>
        </p:txBody>
      </p:sp>
      <p:sp>
        <p:nvSpPr>
          <p:cNvPr id="9" name="Título 1"/>
          <p:cNvSpPr txBox="1">
            <a:spLocks/>
          </p:cNvSpPr>
          <p:nvPr/>
        </p:nvSpPr>
        <p:spPr>
          <a:xfrm>
            <a:off x="134935" y="5290345"/>
            <a:ext cx="11916229" cy="1132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400" i="1" dirty="0"/>
              <a:t>Vega Aguilar </a:t>
            </a:r>
            <a:r>
              <a:rPr lang="es-ES" sz="3400" i="1" dirty="0" err="1"/>
              <a:t>Jhon</a:t>
            </a:r>
            <a:r>
              <a:rPr lang="es-ES" sz="3400" i="1" dirty="0"/>
              <a:t> Henry</a:t>
            </a:r>
          </a:p>
          <a:p>
            <a:r>
              <a:rPr lang="es-ES" sz="3400" i="1" dirty="0" err="1"/>
              <a:t>Yaulema</a:t>
            </a:r>
            <a:r>
              <a:rPr lang="es-ES" sz="3400" i="1" dirty="0"/>
              <a:t> Santander Kevin </a:t>
            </a:r>
            <a:r>
              <a:rPr lang="es-ES" sz="3400" i="1" dirty="0" smtClean="0"/>
              <a:t>Ernesto</a:t>
            </a:r>
            <a:endParaRPr lang="es-ES" sz="3400" i="1" dirty="0"/>
          </a:p>
        </p:txBody>
      </p:sp>
      <p:sp>
        <p:nvSpPr>
          <p:cNvPr id="11" name="Título 1"/>
          <p:cNvSpPr txBox="1">
            <a:spLocks/>
          </p:cNvSpPr>
          <p:nvPr/>
        </p:nvSpPr>
        <p:spPr>
          <a:xfrm>
            <a:off x="287335" y="3089387"/>
            <a:ext cx="11916229" cy="667657"/>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a:effectLst>
                  <a:outerShdw blurRad="38100" dist="38100" dir="2700000" algn="tl">
                    <a:srgbClr val="000000">
                      <a:alpha val="43137"/>
                    </a:srgbClr>
                  </a:outerShdw>
                </a:effectLst>
              </a:rPr>
              <a:t>Marketing Digital: La Naturaleza de las </a:t>
            </a:r>
            <a:r>
              <a:rPr lang="es-ES" b="1" dirty="0" err="1">
                <a:effectLst>
                  <a:outerShdw blurRad="38100" dist="38100" dir="2700000" algn="tl">
                    <a:srgbClr val="000000">
                      <a:alpha val="43137"/>
                    </a:srgbClr>
                  </a:outerShdw>
                </a:effectLst>
              </a:rPr>
              <a:t>Citrogomitas</a:t>
            </a:r>
            <a:endParaRPr lang="es-ES" b="1" dirty="0">
              <a:effectLst>
                <a:outerShdw blurRad="38100" dist="38100" dir="2700000" algn="tl">
                  <a:srgbClr val="000000">
                    <a:alpha val="43137"/>
                  </a:srgbClr>
                </a:outerShdw>
              </a:effectLst>
            </a:endParaRPr>
          </a:p>
        </p:txBody>
      </p:sp>
      <p:pic>
        <p:nvPicPr>
          <p:cNvPr id="12" name="1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1250" y="121875"/>
            <a:ext cx="1651585" cy="948546"/>
          </a:xfrm>
          <a:prstGeom prst="rect">
            <a:avLst/>
          </a:prstGeom>
          <a:effectLst>
            <a:outerShdw blurRad="50800" dist="38100" dir="2700000" algn="tl" rotWithShape="0">
              <a:prstClr val="black">
                <a:alpha val="40000"/>
              </a:prstClr>
            </a:outerShdw>
          </a:effectLst>
        </p:spPr>
      </p:pic>
      <p:pic>
        <p:nvPicPr>
          <p:cNvPr id="13" name="2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4501" y="1627787"/>
            <a:ext cx="1085082" cy="9706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9170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pic>
        <p:nvPicPr>
          <p:cNvPr id="4" name="3 Imagen" descr="Gráfico, Gráfico de líneas&#10;&#10;Descripción generada automáticamente"/>
          <p:cNvPicPr/>
          <p:nvPr/>
        </p:nvPicPr>
        <p:blipFill>
          <a:blip r:embed="rId4"/>
          <a:stretch>
            <a:fillRect/>
          </a:stretch>
        </p:blipFill>
        <p:spPr>
          <a:xfrm>
            <a:off x="711200" y="1132116"/>
            <a:ext cx="10624458" cy="5065487"/>
          </a:xfrm>
          <a:prstGeom prst="rect">
            <a:avLst/>
          </a:prstGeom>
        </p:spPr>
      </p:pic>
      <p:sp>
        <p:nvSpPr>
          <p:cNvPr id="6" name="5 Rectángulo"/>
          <p:cNvSpPr/>
          <p:nvPr/>
        </p:nvSpPr>
        <p:spPr>
          <a:xfrm>
            <a:off x="5075477" y="520503"/>
            <a:ext cx="1895904" cy="461665"/>
          </a:xfrm>
          <a:prstGeom prst="rect">
            <a:avLst/>
          </a:prstGeom>
        </p:spPr>
        <p:txBody>
          <a:bodyPr wrap="none">
            <a:spAutoFit/>
          </a:bodyPr>
          <a:lstStyle/>
          <a:p>
            <a:r>
              <a:rPr lang="es-EC" sz="2400" b="1" dirty="0"/>
              <a:t>Rendimiento </a:t>
            </a:r>
            <a:endParaRPr lang="es-EC" sz="2400" dirty="0"/>
          </a:p>
        </p:txBody>
      </p:sp>
    </p:spTree>
    <p:extLst>
      <p:ext uri="{BB962C8B-B14F-4D97-AF65-F5344CB8AC3E}">
        <p14:creationId xmlns:p14="http://schemas.microsoft.com/office/powerpoint/2010/main" val="3553562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0"/>
            <a:ext cx="12216522" cy="6858000"/>
            <a:chOff x="0" y="0"/>
            <a:chExt cx="12216522" cy="6858000"/>
          </a:xfrm>
        </p:grpSpPr>
        <p:pic>
          <p:nvPicPr>
            <p:cNvPr id="5"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1196454" y="67512"/>
              <a:ext cx="1020068" cy="1208558"/>
            </a:xfrm>
            <a:prstGeom prst="rect">
              <a:avLst/>
            </a:prstGeom>
          </p:spPr>
        </p:pic>
      </p:grpSp>
      <p:pic>
        <p:nvPicPr>
          <p:cNvPr id="3" name="2 Imagen" descr="Interfaz de usuario gráfica, Gráfico&#10;&#10;Descripción generada automáticamente"/>
          <p:cNvPicPr/>
          <p:nvPr/>
        </p:nvPicPr>
        <p:blipFill>
          <a:blip r:embed="rId4"/>
          <a:stretch>
            <a:fillRect/>
          </a:stretch>
        </p:blipFill>
        <p:spPr>
          <a:xfrm>
            <a:off x="740229" y="1117599"/>
            <a:ext cx="10392228" cy="5326743"/>
          </a:xfrm>
          <a:prstGeom prst="rect">
            <a:avLst/>
          </a:prstGeom>
        </p:spPr>
      </p:pic>
      <p:sp>
        <p:nvSpPr>
          <p:cNvPr id="2" name="1 Rectángulo"/>
          <p:cNvSpPr/>
          <p:nvPr/>
        </p:nvSpPr>
        <p:spPr>
          <a:xfrm>
            <a:off x="4144121" y="544676"/>
            <a:ext cx="4265078" cy="461665"/>
          </a:xfrm>
          <a:prstGeom prst="rect">
            <a:avLst/>
          </a:prstGeom>
        </p:spPr>
        <p:txBody>
          <a:bodyPr wrap="none">
            <a:spAutoFit/>
          </a:bodyPr>
          <a:lstStyle/>
          <a:p>
            <a:r>
              <a:rPr lang="es-EC" sz="2400" b="1" dirty="0"/>
              <a:t>Datos demográficos: Resultados</a:t>
            </a:r>
            <a:endParaRPr lang="es-EC" sz="2400" dirty="0"/>
          </a:p>
        </p:txBody>
      </p:sp>
    </p:spTree>
    <p:extLst>
      <p:ext uri="{BB962C8B-B14F-4D97-AF65-F5344CB8AC3E}">
        <p14:creationId xmlns:p14="http://schemas.microsoft.com/office/powerpoint/2010/main" val="288925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6"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1196454" y="67512"/>
              <a:ext cx="1020068" cy="1208558"/>
            </a:xfrm>
            <a:prstGeom prst="rect">
              <a:avLst/>
            </a:prstGeom>
          </p:spPr>
        </p:pic>
      </p:grpSp>
      <p:sp>
        <p:nvSpPr>
          <p:cNvPr id="2" name="1 Rectángulo"/>
          <p:cNvSpPr/>
          <p:nvPr/>
        </p:nvSpPr>
        <p:spPr>
          <a:xfrm>
            <a:off x="4218996" y="544676"/>
            <a:ext cx="3855607" cy="461665"/>
          </a:xfrm>
          <a:prstGeom prst="rect">
            <a:avLst/>
          </a:prstGeom>
        </p:spPr>
        <p:txBody>
          <a:bodyPr wrap="none">
            <a:spAutoFit/>
          </a:bodyPr>
          <a:lstStyle/>
          <a:p>
            <a:r>
              <a:rPr lang="es-EC" sz="2400" b="1" dirty="0"/>
              <a:t>Datos demográficos: </a:t>
            </a:r>
            <a:r>
              <a:rPr lang="es-EC" sz="2400" b="1" dirty="0" smtClean="0"/>
              <a:t>Alcance</a:t>
            </a:r>
            <a:endParaRPr lang="es-EC" sz="2400" dirty="0"/>
          </a:p>
        </p:txBody>
      </p:sp>
      <p:pic>
        <p:nvPicPr>
          <p:cNvPr id="4" name="3 Imagen" descr="Interfaz de usuario gráfica, Gráfico, Aplicación, Gráfico de barras&#10;&#10;Descripción generada automáticamente"/>
          <p:cNvPicPr/>
          <p:nvPr/>
        </p:nvPicPr>
        <p:blipFill>
          <a:blip r:embed="rId4"/>
          <a:stretch>
            <a:fillRect/>
          </a:stretch>
        </p:blipFill>
        <p:spPr>
          <a:xfrm>
            <a:off x="754743" y="1146629"/>
            <a:ext cx="10784114" cy="5225141"/>
          </a:xfrm>
          <a:prstGeom prst="rect">
            <a:avLst/>
          </a:prstGeom>
        </p:spPr>
      </p:pic>
    </p:spTree>
    <p:extLst>
      <p:ext uri="{BB962C8B-B14F-4D97-AF65-F5344CB8AC3E}">
        <p14:creationId xmlns:p14="http://schemas.microsoft.com/office/powerpoint/2010/main" val="1155792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0"/>
            <a:ext cx="12216522" cy="6858000"/>
            <a:chOff x="0" y="0"/>
            <a:chExt cx="12216522" cy="6858000"/>
          </a:xfrm>
        </p:grpSpPr>
        <p:pic>
          <p:nvPicPr>
            <p:cNvPr id="6"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1196454" y="67512"/>
              <a:ext cx="1020068" cy="1208558"/>
            </a:xfrm>
            <a:prstGeom prst="rect">
              <a:avLst/>
            </a:prstGeom>
          </p:spPr>
        </p:pic>
      </p:grpSp>
      <p:sp>
        <p:nvSpPr>
          <p:cNvPr id="2" name="1 Rectángulo"/>
          <p:cNvSpPr/>
          <p:nvPr/>
        </p:nvSpPr>
        <p:spPr>
          <a:xfrm>
            <a:off x="3884246" y="544676"/>
            <a:ext cx="4432624" cy="461665"/>
          </a:xfrm>
          <a:prstGeom prst="rect">
            <a:avLst/>
          </a:prstGeom>
        </p:spPr>
        <p:txBody>
          <a:bodyPr wrap="none">
            <a:spAutoFit/>
          </a:bodyPr>
          <a:lstStyle/>
          <a:p>
            <a:r>
              <a:rPr lang="es-EC" sz="2400" b="1" dirty="0"/>
              <a:t>Datos demográficos: </a:t>
            </a:r>
            <a:r>
              <a:rPr lang="es-EC" sz="2400" b="1" dirty="0" smtClean="0"/>
              <a:t>Impresiones</a:t>
            </a:r>
            <a:endParaRPr lang="es-EC" sz="2400" dirty="0"/>
          </a:p>
        </p:txBody>
      </p:sp>
      <p:pic>
        <p:nvPicPr>
          <p:cNvPr id="5" name="4 Imagen" descr="Gráfico&#10;&#10;Descripción generada automáticamente"/>
          <p:cNvPicPr/>
          <p:nvPr/>
        </p:nvPicPr>
        <p:blipFill>
          <a:blip r:embed="rId4"/>
          <a:stretch>
            <a:fillRect/>
          </a:stretch>
        </p:blipFill>
        <p:spPr>
          <a:xfrm>
            <a:off x="546145" y="1160779"/>
            <a:ext cx="11108826" cy="5385163"/>
          </a:xfrm>
          <a:prstGeom prst="rect">
            <a:avLst/>
          </a:prstGeom>
        </p:spPr>
      </p:pic>
    </p:spTree>
    <p:extLst>
      <p:ext uri="{BB962C8B-B14F-4D97-AF65-F5344CB8AC3E}">
        <p14:creationId xmlns:p14="http://schemas.microsoft.com/office/powerpoint/2010/main" val="3459105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0"/>
            <a:ext cx="12216522" cy="6858000"/>
            <a:chOff x="0" y="0"/>
            <a:chExt cx="12216522" cy="6858000"/>
          </a:xfrm>
        </p:grpSpPr>
        <p:pic>
          <p:nvPicPr>
            <p:cNvPr id="9"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stretch>
              <a:fillRect/>
            </a:stretch>
          </p:blipFill>
          <p:spPr>
            <a:xfrm>
              <a:off x="11196454" y="67512"/>
              <a:ext cx="1020068" cy="1208558"/>
            </a:xfrm>
            <a:prstGeom prst="rect">
              <a:avLst/>
            </a:prstGeom>
          </p:spPr>
        </p:pic>
      </p:grpSp>
      <p:sp>
        <p:nvSpPr>
          <p:cNvPr id="2" name="1 Rectángulo"/>
          <p:cNvSpPr/>
          <p:nvPr/>
        </p:nvSpPr>
        <p:spPr>
          <a:xfrm>
            <a:off x="3594879" y="501133"/>
            <a:ext cx="4965590" cy="461665"/>
          </a:xfrm>
          <a:prstGeom prst="rect">
            <a:avLst/>
          </a:prstGeom>
        </p:spPr>
        <p:txBody>
          <a:bodyPr wrap="none">
            <a:spAutoFit/>
          </a:bodyPr>
          <a:lstStyle/>
          <a:p>
            <a:r>
              <a:rPr lang="es-EC" sz="2400" b="1" dirty="0"/>
              <a:t>Datos demográficos: </a:t>
            </a:r>
            <a:r>
              <a:rPr lang="es-EC" sz="2400" b="1" dirty="0" smtClean="0"/>
              <a:t>Importe gastado</a:t>
            </a:r>
            <a:endParaRPr lang="es-EC" sz="2400" dirty="0"/>
          </a:p>
        </p:txBody>
      </p:sp>
      <p:pic>
        <p:nvPicPr>
          <p:cNvPr id="4" name="3 Imagen" descr="Gráfico&#10;&#10;Descripción generada automáticamente"/>
          <p:cNvPicPr/>
          <p:nvPr/>
        </p:nvPicPr>
        <p:blipFill>
          <a:blip r:embed="rId4"/>
          <a:stretch>
            <a:fillRect/>
          </a:stretch>
        </p:blipFill>
        <p:spPr>
          <a:xfrm>
            <a:off x="514893" y="1132115"/>
            <a:ext cx="11125563" cy="5399314"/>
          </a:xfrm>
          <a:prstGeom prst="rect">
            <a:avLst/>
          </a:prstGeom>
        </p:spPr>
      </p:pic>
    </p:spTree>
    <p:extLst>
      <p:ext uri="{BB962C8B-B14F-4D97-AF65-F5344CB8AC3E}">
        <p14:creationId xmlns:p14="http://schemas.microsoft.com/office/powerpoint/2010/main" val="1350136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0"/>
            <a:ext cx="12216522" cy="6858000"/>
            <a:chOff x="0" y="0"/>
            <a:chExt cx="12216522" cy="6858000"/>
          </a:xfrm>
        </p:grpSpPr>
        <p:pic>
          <p:nvPicPr>
            <p:cNvPr id="6"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1196454" y="67512"/>
              <a:ext cx="1020068" cy="1208558"/>
            </a:xfrm>
            <a:prstGeom prst="rect">
              <a:avLst/>
            </a:prstGeom>
          </p:spPr>
        </p:pic>
      </p:grpSp>
      <p:sp>
        <p:nvSpPr>
          <p:cNvPr id="2" name="1 Rectángulo"/>
          <p:cNvSpPr/>
          <p:nvPr/>
        </p:nvSpPr>
        <p:spPr>
          <a:xfrm>
            <a:off x="4542193" y="501133"/>
            <a:ext cx="3067699" cy="461665"/>
          </a:xfrm>
          <a:prstGeom prst="rect">
            <a:avLst/>
          </a:prstGeom>
        </p:spPr>
        <p:txBody>
          <a:bodyPr wrap="none">
            <a:spAutoFit/>
          </a:bodyPr>
          <a:lstStyle/>
          <a:p>
            <a:r>
              <a:rPr lang="es-EC" sz="2400" b="1" dirty="0" smtClean="0"/>
              <a:t>Rendimiento del video</a:t>
            </a:r>
            <a:endParaRPr lang="es-EC" sz="2400" dirty="0"/>
          </a:p>
        </p:txBody>
      </p:sp>
      <p:pic>
        <p:nvPicPr>
          <p:cNvPr id="5" name="4 Imagen" descr="Tabla&#10;&#10;Descripción generada automáticamente con confianza baja"/>
          <p:cNvPicPr/>
          <p:nvPr/>
        </p:nvPicPr>
        <p:blipFill>
          <a:blip r:embed="rId4"/>
          <a:stretch>
            <a:fillRect/>
          </a:stretch>
        </p:blipFill>
        <p:spPr>
          <a:xfrm>
            <a:off x="395515" y="1104174"/>
            <a:ext cx="11361056" cy="5485312"/>
          </a:xfrm>
          <a:prstGeom prst="rect">
            <a:avLst/>
          </a:prstGeom>
          <a:ln w="3175">
            <a:solidFill>
              <a:schemeClr val="tx1"/>
            </a:solidFill>
          </a:ln>
        </p:spPr>
      </p:pic>
    </p:spTree>
    <p:extLst>
      <p:ext uri="{BB962C8B-B14F-4D97-AF65-F5344CB8AC3E}">
        <p14:creationId xmlns:p14="http://schemas.microsoft.com/office/powerpoint/2010/main" val="1531341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6"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1196454" y="67512"/>
              <a:ext cx="1020068" cy="1208558"/>
            </a:xfrm>
            <a:prstGeom prst="rect">
              <a:avLst/>
            </a:prstGeom>
          </p:spPr>
        </p:pic>
      </p:grpSp>
      <p:sp>
        <p:nvSpPr>
          <p:cNvPr id="2" name="1 Rectángulo"/>
          <p:cNvSpPr/>
          <p:nvPr/>
        </p:nvSpPr>
        <p:spPr>
          <a:xfrm>
            <a:off x="3849582" y="559241"/>
            <a:ext cx="4492833" cy="461665"/>
          </a:xfrm>
          <a:prstGeom prst="rect">
            <a:avLst/>
          </a:prstGeom>
        </p:spPr>
        <p:txBody>
          <a:bodyPr wrap="none">
            <a:spAutoFit/>
          </a:bodyPr>
          <a:lstStyle/>
          <a:p>
            <a:r>
              <a:rPr lang="es-EC" sz="2400" b="1" dirty="0" smtClean="0"/>
              <a:t>Plataforma: Alcance &amp; Resultados</a:t>
            </a:r>
            <a:endParaRPr lang="es-EC" sz="2400" dirty="0"/>
          </a:p>
        </p:txBody>
      </p:sp>
      <p:pic>
        <p:nvPicPr>
          <p:cNvPr id="4" name="3 Imagen" descr="Gráfico&#10;&#10;Descripción generada automáticamente"/>
          <p:cNvPicPr/>
          <p:nvPr/>
        </p:nvPicPr>
        <p:blipFill>
          <a:blip r:embed="rId4">
            <a:extLst>
              <a:ext uri="{28A0092B-C50C-407E-A947-70E740481C1C}">
                <a14:useLocalDpi xmlns:a14="http://schemas.microsoft.com/office/drawing/2010/main" val="0"/>
              </a:ext>
            </a:extLst>
          </a:blip>
          <a:stretch>
            <a:fillRect/>
          </a:stretch>
        </p:blipFill>
        <p:spPr>
          <a:xfrm>
            <a:off x="474456" y="1161914"/>
            <a:ext cx="11243083" cy="5267915"/>
          </a:xfrm>
          <a:prstGeom prst="rect">
            <a:avLst/>
          </a:prstGeom>
        </p:spPr>
      </p:pic>
    </p:spTree>
    <p:extLst>
      <p:ext uri="{BB962C8B-B14F-4D97-AF65-F5344CB8AC3E}">
        <p14:creationId xmlns:p14="http://schemas.microsoft.com/office/powerpoint/2010/main" val="252496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0"/>
            <a:ext cx="12216522" cy="6858000"/>
            <a:chOff x="0" y="0"/>
            <a:chExt cx="12216522" cy="6858000"/>
          </a:xfrm>
        </p:grpSpPr>
        <p:pic>
          <p:nvPicPr>
            <p:cNvPr id="6"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1196454" y="67512"/>
              <a:ext cx="1020068" cy="1208558"/>
            </a:xfrm>
            <a:prstGeom prst="rect">
              <a:avLst/>
            </a:prstGeom>
          </p:spPr>
        </p:pic>
      </p:grpSp>
      <p:sp>
        <p:nvSpPr>
          <p:cNvPr id="2" name="1 Rectángulo"/>
          <p:cNvSpPr/>
          <p:nvPr/>
        </p:nvSpPr>
        <p:spPr>
          <a:xfrm>
            <a:off x="4854972" y="535118"/>
            <a:ext cx="2461764" cy="461665"/>
          </a:xfrm>
          <a:prstGeom prst="rect">
            <a:avLst/>
          </a:prstGeom>
        </p:spPr>
        <p:txBody>
          <a:bodyPr wrap="none">
            <a:spAutoFit/>
          </a:bodyPr>
          <a:lstStyle/>
          <a:p>
            <a:r>
              <a:rPr lang="es-EC" sz="2400" b="1" dirty="0" smtClean="0"/>
              <a:t>Público alcanzado</a:t>
            </a:r>
            <a:endParaRPr lang="es-EC" sz="2400" dirty="0"/>
          </a:p>
        </p:txBody>
      </p:sp>
      <p:pic>
        <p:nvPicPr>
          <p:cNvPr id="5" name="4 Imagen" descr="Interfaz de usuario gráfica, Aplicación&#10;&#10;Descripción generada automáticamente"/>
          <p:cNvPicPr/>
          <p:nvPr/>
        </p:nvPicPr>
        <p:blipFill>
          <a:blip r:embed="rId4"/>
          <a:stretch>
            <a:fillRect/>
          </a:stretch>
        </p:blipFill>
        <p:spPr>
          <a:xfrm>
            <a:off x="661881" y="1282154"/>
            <a:ext cx="10847947" cy="5017045"/>
          </a:xfrm>
          <a:prstGeom prst="rect">
            <a:avLst/>
          </a:prstGeom>
        </p:spPr>
      </p:pic>
    </p:spTree>
    <p:extLst>
      <p:ext uri="{BB962C8B-B14F-4D97-AF65-F5344CB8AC3E}">
        <p14:creationId xmlns:p14="http://schemas.microsoft.com/office/powerpoint/2010/main" val="2281648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pic>
        <p:nvPicPr>
          <p:cNvPr id="4" name="3 Imagen" descr="Imagen que contiene Interfaz de usuario gráfica&#10;&#10;Descripción generada automáticamente"/>
          <p:cNvPicPr/>
          <p:nvPr/>
        </p:nvPicPr>
        <p:blipFill>
          <a:blip r:embed="rId4"/>
          <a:stretch>
            <a:fillRect/>
          </a:stretch>
        </p:blipFill>
        <p:spPr>
          <a:xfrm>
            <a:off x="598713" y="1211398"/>
            <a:ext cx="11230429" cy="5276487"/>
          </a:xfrm>
          <a:prstGeom prst="rect">
            <a:avLst/>
          </a:prstGeom>
          <a:ln>
            <a:solidFill>
              <a:schemeClr val="tx1"/>
            </a:solidFill>
          </a:ln>
        </p:spPr>
      </p:pic>
      <p:sp>
        <p:nvSpPr>
          <p:cNvPr id="6" name="5 Rectángulo"/>
          <p:cNvSpPr/>
          <p:nvPr/>
        </p:nvSpPr>
        <p:spPr>
          <a:xfrm>
            <a:off x="4983045" y="535118"/>
            <a:ext cx="2461764" cy="461665"/>
          </a:xfrm>
          <a:prstGeom prst="rect">
            <a:avLst/>
          </a:prstGeom>
        </p:spPr>
        <p:txBody>
          <a:bodyPr wrap="none">
            <a:spAutoFit/>
          </a:bodyPr>
          <a:lstStyle/>
          <a:p>
            <a:r>
              <a:rPr lang="es-EC" sz="2400" b="1" dirty="0" smtClean="0"/>
              <a:t>Público alcanzado</a:t>
            </a:r>
            <a:endParaRPr lang="es-EC" sz="2400" dirty="0"/>
          </a:p>
        </p:txBody>
      </p:sp>
    </p:spTree>
    <p:extLst>
      <p:ext uri="{BB962C8B-B14F-4D97-AF65-F5344CB8AC3E}">
        <p14:creationId xmlns:p14="http://schemas.microsoft.com/office/powerpoint/2010/main" val="3691145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6" name="5 Rectángulo"/>
          <p:cNvSpPr/>
          <p:nvPr/>
        </p:nvSpPr>
        <p:spPr>
          <a:xfrm>
            <a:off x="3290845" y="491575"/>
            <a:ext cx="5759077" cy="461665"/>
          </a:xfrm>
          <a:prstGeom prst="rect">
            <a:avLst/>
          </a:prstGeom>
        </p:spPr>
        <p:txBody>
          <a:bodyPr wrap="none">
            <a:spAutoFit/>
          </a:bodyPr>
          <a:lstStyle/>
          <a:p>
            <a:r>
              <a:rPr lang="es-EC" sz="2400" b="1" dirty="0"/>
              <a:t>Público alcanzado – Estadística comparativa</a:t>
            </a:r>
            <a:endParaRPr lang="es-EC" sz="2400" dirty="0"/>
          </a:p>
        </p:txBody>
      </p:sp>
      <p:pic>
        <p:nvPicPr>
          <p:cNvPr id="5" name="4 Imagen" descr="Gráfico, Gráfico de líneas&#10;&#10;Descripción generada automáticamente"/>
          <p:cNvPicPr/>
          <p:nvPr/>
        </p:nvPicPr>
        <p:blipFill>
          <a:blip r:embed="rId4">
            <a:extLst>
              <a:ext uri="{28A0092B-C50C-407E-A947-70E740481C1C}">
                <a14:useLocalDpi xmlns:a14="http://schemas.microsoft.com/office/drawing/2010/main" val="0"/>
              </a:ext>
            </a:extLst>
          </a:blip>
          <a:stretch>
            <a:fillRect/>
          </a:stretch>
        </p:blipFill>
        <p:spPr>
          <a:xfrm>
            <a:off x="482599" y="1130844"/>
            <a:ext cx="11375571" cy="5473156"/>
          </a:xfrm>
          <a:prstGeom prst="rect">
            <a:avLst/>
          </a:prstGeom>
          <a:ln>
            <a:solidFill>
              <a:schemeClr val="tx1"/>
            </a:solidFill>
          </a:ln>
        </p:spPr>
      </p:pic>
    </p:spTree>
    <p:extLst>
      <p:ext uri="{BB962C8B-B14F-4D97-AF65-F5344CB8AC3E}">
        <p14:creationId xmlns:p14="http://schemas.microsoft.com/office/powerpoint/2010/main" val="1976969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24522" y="0"/>
            <a:ext cx="12216522" cy="6858000"/>
            <a:chOff x="0" y="0"/>
            <a:chExt cx="12216522" cy="6858000"/>
          </a:xfrm>
        </p:grpSpPr>
        <p:pic>
          <p:nvPicPr>
            <p:cNvPr id="16"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a:blip r:embed="rId3"/>
            <a:stretch>
              <a:fillRect/>
            </a:stretch>
          </p:blipFill>
          <p:spPr>
            <a:xfrm>
              <a:off x="11196454" y="67512"/>
              <a:ext cx="1020068" cy="1208558"/>
            </a:xfrm>
            <a:prstGeom prst="rect">
              <a:avLst/>
            </a:prstGeom>
          </p:spPr>
        </p:pic>
      </p:gr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428895" cy="2249714"/>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9371" y="4818"/>
            <a:ext cx="2244896" cy="2244896"/>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214619"/>
            <a:ext cx="2244897" cy="2244897"/>
          </a:xfrm>
          <a:prstGeom prst="rect">
            <a:avLst/>
          </a:prstGeom>
          <a:ln>
            <a:solidFill>
              <a:schemeClr val="tx1"/>
            </a:solidFill>
          </a:ln>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4897" y="2214620"/>
            <a:ext cx="2409371" cy="2244896"/>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459517"/>
            <a:ext cx="4654267" cy="2398484"/>
          </a:xfrm>
          <a:prstGeom prst="rect">
            <a:avLst/>
          </a:prstGeom>
        </p:spPr>
      </p:pic>
      <p:graphicFrame>
        <p:nvGraphicFramePr>
          <p:cNvPr id="11" name="Diagrama 10"/>
          <p:cNvGraphicFramePr/>
          <p:nvPr>
            <p:extLst>
              <p:ext uri="{D42A27DB-BD31-4B8C-83A1-F6EECF244321}">
                <p14:modId xmlns:p14="http://schemas.microsoft.com/office/powerpoint/2010/main" val="365095493"/>
              </p:ext>
            </p:extLst>
          </p:nvPr>
        </p:nvGraphicFramePr>
        <p:xfrm>
          <a:off x="4388194" y="758363"/>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02440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0" y="0"/>
            <a:ext cx="12216522" cy="6858000"/>
            <a:chOff x="0" y="0"/>
            <a:chExt cx="12216522" cy="6858000"/>
          </a:xfrm>
        </p:grpSpPr>
        <p:pic>
          <p:nvPicPr>
            <p:cNvPr id="14"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a:blip r:embed="rId3"/>
            <a:stretch>
              <a:fillRect/>
            </a:stretch>
          </p:blipFill>
          <p:spPr>
            <a:xfrm>
              <a:off x="11196454" y="67512"/>
              <a:ext cx="1020068" cy="1208558"/>
            </a:xfrm>
            <a:prstGeom prst="rect">
              <a:avLst/>
            </a:prstGeom>
          </p:spPr>
        </p:pic>
      </p:gr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14" b="6784"/>
          <a:stretch/>
        </p:blipFill>
        <p:spPr bwMode="auto">
          <a:xfrm>
            <a:off x="10974620" y="5661344"/>
            <a:ext cx="1217380" cy="119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8011886" y="420916"/>
            <a:ext cx="3744685"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Publicidad pagada en Facebook</a:t>
            </a:r>
            <a:endParaRPr lang="es-EC" sz="2000" b="1" dirty="0">
              <a:effectLst>
                <a:outerShdw blurRad="38100" dist="38100" dir="2700000" algn="tl">
                  <a:srgbClr val="000000">
                    <a:alpha val="43137"/>
                  </a:srgbClr>
                </a:outerShdw>
              </a:effectLst>
            </a:endParaRPr>
          </a:p>
        </p:txBody>
      </p:sp>
      <p:sp>
        <p:nvSpPr>
          <p:cNvPr id="11" name="10 CuadroTexto"/>
          <p:cNvSpPr txBox="1"/>
          <p:nvPr/>
        </p:nvSpPr>
        <p:spPr>
          <a:xfrm>
            <a:off x="8011886" y="5625051"/>
            <a:ext cx="3744685" cy="400110"/>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Botón de Messenger</a:t>
            </a:r>
            <a:endParaRPr lang="es-EC" sz="2000" b="1" dirty="0">
              <a:effectLst>
                <a:outerShdw blurRad="38100" dist="38100" dir="2700000" algn="tl">
                  <a:srgbClr val="000000">
                    <a:alpha val="43137"/>
                  </a:srgbClr>
                </a:outerShdw>
              </a:effectLst>
            </a:endParaRPr>
          </a:p>
        </p:txBody>
      </p:sp>
      <p:sp>
        <p:nvSpPr>
          <p:cNvPr id="16" name="15 CuadroTexto"/>
          <p:cNvSpPr txBox="1"/>
          <p:nvPr/>
        </p:nvSpPr>
        <p:spPr>
          <a:xfrm>
            <a:off x="8011885" y="3229716"/>
            <a:ext cx="3744685" cy="707886"/>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Video animado desarrollado por el equipo creativo de </a:t>
            </a:r>
            <a:r>
              <a:rPr lang="es-ES" sz="2000" b="1" dirty="0" err="1" smtClean="0">
                <a:effectLst>
                  <a:outerShdw blurRad="38100" dist="38100" dir="2700000" algn="tl">
                    <a:srgbClr val="000000">
                      <a:alpha val="43137"/>
                    </a:srgbClr>
                  </a:outerShdw>
                </a:effectLst>
              </a:rPr>
              <a:t>Wildland</a:t>
            </a:r>
            <a:endParaRPr lang="es-EC" sz="2000" b="1" dirty="0">
              <a:effectLst>
                <a:outerShdw blurRad="38100" dist="38100" dir="2700000" algn="tl">
                  <a:srgbClr val="000000">
                    <a:alpha val="43137"/>
                  </a:srgbClr>
                </a:outerShdw>
              </a:effectLst>
            </a:endParaRPr>
          </a:p>
        </p:txBody>
      </p:sp>
      <p:pic>
        <p:nvPicPr>
          <p:cNvPr id="12" name="11 Imagen" descr="Interfaz de usuario gráfica, Texto, Aplicación&#10;&#10;Descripción generada automáticamente"/>
          <p:cNvPicPr/>
          <p:nvPr/>
        </p:nvPicPr>
        <p:blipFill rotWithShape="1">
          <a:blip r:embed="rId5">
            <a:extLst>
              <a:ext uri="{28A0092B-C50C-407E-A947-70E740481C1C}">
                <a14:useLocalDpi xmlns:a14="http://schemas.microsoft.com/office/drawing/2010/main" val="0"/>
              </a:ext>
            </a:extLst>
          </a:blip>
          <a:srcRect t="5807" r="-110" b="13333"/>
          <a:stretch/>
        </p:blipFill>
        <p:spPr bwMode="auto">
          <a:xfrm>
            <a:off x="188685" y="258832"/>
            <a:ext cx="4557485" cy="6127453"/>
          </a:xfrm>
          <a:prstGeom prst="rect">
            <a:avLst/>
          </a:prstGeom>
          <a:ln>
            <a:noFill/>
          </a:ln>
          <a:extLst>
            <a:ext uri="{53640926-AAD7-44D8-BBD7-CCE9431645EC}">
              <a14:shadowObscured xmlns:a14="http://schemas.microsoft.com/office/drawing/2010/main"/>
            </a:ext>
          </a:extLst>
        </p:spPr>
      </p:pic>
      <p:cxnSp>
        <p:nvCxnSpPr>
          <p:cNvPr id="7" name="6 Conector recto de flecha"/>
          <p:cNvCxnSpPr/>
          <p:nvPr/>
        </p:nvCxnSpPr>
        <p:spPr>
          <a:xfrm>
            <a:off x="2721428" y="638631"/>
            <a:ext cx="51743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470400" y="5825106"/>
            <a:ext cx="3367314" cy="16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368800" y="3429771"/>
            <a:ext cx="35269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70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2" name="1 Título"/>
          <p:cNvSpPr>
            <a:spLocks noGrp="1"/>
          </p:cNvSpPr>
          <p:nvPr>
            <p:ph type="title"/>
          </p:nvPr>
        </p:nvSpPr>
        <p:spPr/>
        <p:txBody>
          <a:bodyPr/>
          <a:lstStyle/>
          <a:p>
            <a:r>
              <a:rPr lang="es-ES" b="1" dirty="0" smtClean="0"/>
              <a:t>RESULTADOS</a:t>
            </a:r>
            <a:endParaRPr lang="es-EC" b="1" dirty="0"/>
          </a:p>
        </p:txBody>
      </p:sp>
      <p:sp>
        <p:nvSpPr>
          <p:cNvPr id="3" name="2 Marcador de contenido"/>
          <p:cNvSpPr>
            <a:spLocks noGrp="1"/>
          </p:cNvSpPr>
          <p:nvPr>
            <p:ph idx="1"/>
          </p:nvPr>
        </p:nvSpPr>
        <p:spPr>
          <a:xfrm>
            <a:off x="867229" y="1607911"/>
            <a:ext cx="10515600" cy="2122261"/>
          </a:xfrm>
        </p:spPr>
        <p:txBody>
          <a:bodyPr>
            <a:normAutofit fontScale="92500" lnSpcReduction="20000"/>
          </a:bodyPr>
          <a:lstStyle/>
          <a:p>
            <a:pPr algn="just"/>
            <a:r>
              <a:rPr lang="es-EC" dirty="0"/>
              <a:t>La </a:t>
            </a:r>
            <a:r>
              <a:rPr lang="es-EC" b="1" i="1" dirty="0">
                <a:solidFill>
                  <a:srgbClr val="00B050"/>
                </a:solidFill>
              </a:rPr>
              <a:t>inteligencia de negocios </a:t>
            </a:r>
            <a:r>
              <a:rPr lang="es-EC" dirty="0"/>
              <a:t>consiste en obtener información confiable para el desarrollo de productos y servicios de éxito y ello implica, en primer lugar, indagar y comprender qué y cómo piensan los </a:t>
            </a:r>
            <a:r>
              <a:rPr lang="es-EC" dirty="0" smtClean="0"/>
              <a:t>clientes. La </a:t>
            </a:r>
            <a:r>
              <a:rPr lang="es-EC" dirty="0"/>
              <a:t>estrategia comercial de Marketing digital permite a </a:t>
            </a:r>
            <a:r>
              <a:rPr lang="es-EC" dirty="0" err="1"/>
              <a:t>Wildland</a:t>
            </a:r>
            <a:r>
              <a:rPr lang="es-EC" dirty="0"/>
              <a:t> investigar acerca de las necesidades y deseos de los clientes y sus características similares. La información es un tesoro </a:t>
            </a:r>
            <a:r>
              <a:rPr lang="es-EC" dirty="0" smtClean="0"/>
              <a:t>para </a:t>
            </a:r>
            <a:r>
              <a:rPr lang="es-EC" dirty="0"/>
              <a:t>la toma de decisiones, el incremento de ventas y negocios a largo plazo. </a:t>
            </a:r>
          </a:p>
        </p:txBody>
      </p:sp>
      <p:pic>
        <p:nvPicPr>
          <p:cNvPr id="4" name="Picture 6" descr="Podrás compartir tu estado de WhatsApp en Facebook o Instagram muy pronto -  Blog Oficial Phone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981" y="4237206"/>
            <a:ext cx="4337766" cy="243999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p:cNvPicPr>
            <a:picLocks noChangeAspect="1"/>
          </p:cNvPicPr>
          <p:nvPr/>
        </p:nvPicPr>
        <p:blipFill>
          <a:blip r:embed="rId5"/>
          <a:stretch>
            <a:fillRect/>
          </a:stretch>
        </p:blipFill>
        <p:spPr>
          <a:xfrm>
            <a:off x="6444343" y="4067258"/>
            <a:ext cx="2960910" cy="2790742"/>
          </a:xfrm>
          <a:prstGeom prst="rect">
            <a:avLst/>
          </a:prstGeom>
        </p:spPr>
      </p:pic>
    </p:spTree>
    <p:extLst>
      <p:ext uri="{BB962C8B-B14F-4D97-AF65-F5344CB8AC3E}">
        <p14:creationId xmlns:p14="http://schemas.microsoft.com/office/powerpoint/2010/main" val="152865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643526" y="869223"/>
            <a:ext cx="11069501" cy="5792833"/>
          </a:xfrm>
          <a:prstGeom prst="rect">
            <a:avLst/>
          </a:prstGeom>
          <a:noFill/>
          <a:ln>
            <a:noFill/>
          </a:ln>
        </p:spPr>
      </p:pic>
      <p:sp>
        <p:nvSpPr>
          <p:cNvPr id="5" name="4 Rectángulo"/>
          <p:cNvSpPr/>
          <p:nvPr/>
        </p:nvSpPr>
        <p:spPr>
          <a:xfrm>
            <a:off x="5216218" y="297935"/>
            <a:ext cx="1826975" cy="461665"/>
          </a:xfrm>
          <a:prstGeom prst="rect">
            <a:avLst/>
          </a:prstGeom>
        </p:spPr>
        <p:txBody>
          <a:bodyPr wrap="none">
            <a:spAutoFit/>
          </a:bodyPr>
          <a:lstStyle/>
          <a:p>
            <a:r>
              <a:rPr lang="es-EC" sz="2400" b="1" dirty="0"/>
              <a:t>Rendimiento</a:t>
            </a:r>
            <a:endParaRPr lang="es-EC" sz="2400" dirty="0"/>
          </a:p>
        </p:txBody>
      </p:sp>
    </p:spTree>
    <p:extLst>
      <p:ext uri="{BB962C8B-B14F-4D97-AF65-F5344CB8AC3E}">
        <p14:creationId xmlns:p14="http://schemas.microsoft.com/office/powerpoint/2010/main" val="2779624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0"/>
            <a:ext cx="12216522" cy="6858000"/>
            <a:chOff x="0" y="0"/>
            <a:chExt cx="12216522" cy="6858000"/>
          </a:xfrm>
        </p:grpSpPr>
        <p:pic>
          <p:nvPicPr>
            <p:cNvPr id="5"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1196454" y="67512"/>
              <a:ext cx="1020068" cy="1208558"/>
            </a:xfrm>
            <a:prstGeom prst="rect">
              <a:avLst/>
            </a:prstGeom>
          </p:spPr>
        </p:pic>
      </p:grpSp>
      <p:pic>
        <p:nvPicPr>
          <p:cNvPr id="2" name="1 Imagen" descr="Gráfico&#10;&#10;Descripción generada automáticamente con confianza media"/>
          <p:cNvPicPr/>
          <p:nvPr/>
        </p:nvPicPr>
        <p:blipFill>
          <a:blip r:embed="rId4"/>
          <a:stretch>
            <a:fillRect/>
          </a:stretch>
        </p:blipFill>
        <p:spPr>
          <a:xfrm>
            <a:off x="676139" y="894396"/>
            <a:ext cx="10906261" cy="5564460"/>
          </a:xfrm>
          <a:prstGeom prst="rect">
            <a:avLst/>
          </a:prstGeom>
        </p:spPr>
      </p:pic>
      <p:sp>
        <p:nvSpPr>
          <p:cNvPr id="3" name="2 Rectángulo"/>
          <p:cNvSpPr/>
          <p:nvPr/>
        </p:nvSpPr>
        <p:spPr>
          <a:xfrm>
            <a:off x="3937194" y="283420"/>
            <a:ext cx="4384149" cy="461665"/>
          </a:xfrm>
          <a:prstGeom prst="rect">
            <a:avLst/>
          </a:prstGeom>
        </p:spPr>
        <p:txBody>
          <a:bodyPr wrap="none">
            <a:spAutoFit/>
          </a:bodyPr>
          <a:lstStyle/>
          <a:p>
            <a:r>
              <a:rPr lang="es-EC" sz="2400" b="1" dirty="0"/>
              <a:t>Datos demográficos: Sexo y edad</a:t>
            </a:r>
            <a:endParaRPr lang="es-EC" sz="2400" dirty="0"/>
          </a:p>
        </p:txBody>
      </p:sp>
    </p:spTree>
    <p:extLst>
      <p:ext uri="{BB962C8B-B14F-4D97-AF65-F5344CB8AC3E}">
        <p14:creationId xmlns:p14="http://schemas.microsoft.com/office/powerpoint/2010/main" val="185250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0"/>
            <a:ext cx="12216522" cy="6858000"/>
            <a:chOff x="0" y="0"/>
            <a:chExt cx="12216522" cy="6858000"/>
          </a:xfrm>
        </p:grpSpPr>
        <p:pic>
          <p:nvPicPr>
            <p:cNvPr id="5"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1196454" y="67512"/>
              <a:ext cx="1020068" cy="1208558"/>
            </a:xfrm>
            <a:prstGeom prst="rect">
              <a:avLst/>
            </a:prstGeom>
          </p:spPr>
        </p:pic>
      </p:grpSp>
      <p:pic>
        <p:nvPicPr>
          <p:cNvPr id="2" name="1 Imagen" descr="Interfaz de usuario gráfica, Gráfico&#10;&#10;Descripción generada automáticamente"/>
          <p:cNvPicPr/>
          <p:nvPr/>
        </p:nvPicPr>
        <p:blipFill>
          <a:blip r:embed="rId4"/>
          <a:stretch>
            <a:fillRect/>
          </a:stretch>
        </p:blipFill>
        <p:spPr>
          <a:xfrm>
            <a:off x="528681" y="962978"/>
            <a:ext cx="11169831" cy="5713594"/>
          </a:xfrm>
          <a:prstGeom prst="rect">
            <a:avLst/>
          </a:prstGeom>
        </p:spPr>
      </p:pic>
      <p:sp>
        <p:nvSpPr>
          <p:cNvPr id="3" name="2 Rectángulo"/>
          <p:cNvSpPr/>
          <p:nvPr/>
        </p:nvSpPr>
        <p:spPr>
          <a:xfrm>
            <a:off x="5200108" y="283420"/>
            <a:ext cx="1826975" cy="461665"/>
          </a:xfrm>
          <a:prstGeom prst="rect">
            <a:avLst/>
          </a:prstGeom>
        </p:spPr>
        <p:txBody>
          <a:bodyPr wrap="none">
            <a:spAutoFit/>
          </a:bodyPr>
          <a:lstStyle/>
          <a:p>
            <a:r>
              <a:rPr lang="es-EC" sz="2400" b="1" dirty="0" smtClean="0"/>
              <a:t>Rendimiento</a:t>
            </a:r>
            <a:endParaRPr lang="es-EC" sz="2400" dirty="0"/>
          </a:p>
        </p:txBody>
      </p:sp>
    </p:spTree>
    <p:extLst>
      <p:ext uri="{BB962C8B-B14F-4D97-AF65-F5344CB8AC3E}">
        <p14:creationId xmlns:p14="http://schemas.microsoft.com/office/powerpoint/2010/main" val="185250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3" name="2 Marcador de contenido"/>
          <p:cNvSpPr>
            <a:spLocks noGrp="1"/>
          </p:cNvSpPr>
          <p:nvPr>
            <p:ph idx="1"/>
          </p:nvPr>
        </p:nvSpPr>
        <p:spPr>
          <a:xfrm>
            <a:off x="838200" y="1825625"/>
            <a:ext cx="10515600" cy="3312432"/>
          </a:xfrm>
        </p:spPr>
        <p:txBody>
          <a:bodyPr>
            <a:normAutofit fontScale="92500" lnSpcReduction="10000"/>
          </a:bodyPr>
          <a:lstStyle/>
          <a:p>
            <a:pPr marL="0" indent="0" algn="just">
              <a:buNone/>
            </a:pPr>
            <a:r>
              <a:rPr lang="es-EC" dirty="0" smtClean="0"/>
              <a:t>La </a:t>
            </a:r>
            <a:r>
              <a:rPr lang="es-EC" dirty="0"/>
              <a:t>audiencia actual de </a:t>
            </a:r>
            <a:r>
              <a:rPr lang="es-EC" dirty="0" err="1"/>
              <a:t>Wildland</a:t>
            </a:r>
            <a:r>
              <a:rPr lang="es-EC" dirty="0"/>
              <a:t> en Facebook e </a:t>
            </a:r>
            <a:r>
              <a:rPr lang="es-EC" dirty="0" err="1" smtClean="0"/>
              <a:t>Instagram</a:t>
            </a:r>
            <a:r>
              <a:rPr lang="es-EC" dirty="0" smtClean="0"/>
              <a:t> está conformada por </a:t>
            </a:r>
            <a:r>
              <a:rPr lang="es-EC" dirty="0"/>
              <a:t>un interesante </a:t>
            </a:r>
            <a:r>
              <a:rPr lang="es-EC" dirty="0" smtClean="0"/>
              <a:t>público, aquellas personas </a:t>
            </a:r>
            <a:r>
              <a:rPr lang="es-EC" dirty="0"/>
              <a:t>que vieron el contenido, les pareció interesante y decidieron seguir la actividad de la página a futuro. </a:t>
            </a:r>
            <a:endParaRPr lang="es-EC" dirty="0" smtClean="0"/>
          </a:p>
          <a:p>
            <a:pPr marL="0" indent="0" algn="just">
              <a:buNone/>
            </a:pPr>
            <a:endParaRPr lang="es-EC" dirty="0"/>
          </a:p>
          <a:p>
            <a:pPr marL="0" indent="0" algn="just">
              <a:buNone/>
            </a:pPr>
            <a:r>
              <a:rPr lang="es-EC" dirty="0" smtClean="0"/>
              <a:t>Esta </a:t>
            </a:r>
            <a:r>
              <a:rPr lang="es-EC" dirty="0"/>
              <a:t>audiencia que decidió </a:t>
            </a:r>
            <a:r>
              <a:rPr lang="es-EC" dirty="0" smtClean="0"/>
              <a:t>«</a:t>
            </a:r>
            <a:r>
              <a:rPr lang="es-EC" i="1" dirty="0" smtClean="0">
                <a:solidFill>
                  <a:srgbClr val="00B050"/>
                </a:solidFill>
              </a:rPr>
              <a:t>seguir</a:t>
            </a:r>
            <a:r>
              <a:rPr lang="es-EC" dirty="0" smtClean="0"/>
              <a:t>» a </a:t>
            </a:r>
            <a:r>
              <a:rPr lang="es-EC" dirty="0" err="1" smtClean="0"/>
              <a:t>Wildland</a:t>
            </a:r>
            <a:r>
              <a:rPr lang="es-EC" dirty="0" smtClean="0"/>
              <a:t> en Facebook recibirá futuro contenido </a:t>
            </a:r>
            <a:r>
              <a:rPr lang="es-EC" dirty="0"/>
              <a:t>de forma </a:t>
            </a:r>
            <a:r>
              <a:rPr lang="es-EC" dirty="0" smtClean="0"/>
              <a:t>«</a:t>
            </a:r>
            <a:r>
              <a:rPr lang="es-EC" i="1" dirty="0" smtClean="0">
                <a:solidFill>
                  <a:srgbClr val="00B050"/>
                </a:solidFill>
              </a:rPr>
              <a:t>orgánica</a:t>
            </a:r>
            <a:r>
              <a:rPr lang="es-EC" dirty="0" smtClean="0"/>
              <a:t>», </a:t>
            </a:r>
            <a:r>
              <a:rPr lang="es-EC" dirty="0"/>
              <a:t>es decir, ya no será necesario pagar para transmitirles información </a:t>
            </a:r>
            <a:r>
              <a:rPr lang="es-EC" dirty="0" smtClean="0"/>
              <a:t>a </a:t>
            </a:r>
            <a:r>
              <a:rPr lang="es-EC" dirty="0"/>
              <a:t>través de la plataforma. En </a:t>
            </a:r>
            <a:r>
              <a:rPr lang="es-EC" b="1" dirty="0" err="1">
                <a:solidFill>
                  <a:srgbClr val="0070C0"/>
                </a:solidFill>
              </a:rPr>
              <a:t>f</a:t>
            </a:r>
            <a:r>
              <a:rPr lang="es-EC" b="1" dirty="0" err="1" smtClean="0">
                <a:solidFill>
                  <a:srgbClr val="0070C0"/>
                </a:solidFill>
              </a:rPr>
              <a:t>acebook</a:t>
            </a:r>
            <a:r>
              <a:rPr lang="es-EC" dirty="0" smtClean="0"/>
              <a:t> </a:t>
            </a:r>
            <a:r>
              <a:rPr lang="es-EC" dirty="0"/>
              <a:t>la </a:t>
            </a:r>
            <a:r>
              <a:rPr lang="es-EC" dirty="0" smtClean="0"/>
              <a:t>marca cuenta </a:t>
            </a:r>
            <a:r>
              <a:rPr lang="es-EC" dirty="0"/>
              <a:t>con 6.5 mil “Me gusta”, la mayoría son mujeres entre 25 y 45 años de edad</a:t>
            </a:r>
            <a:r>
              <a:rPr lang="es-EC" dirty="0" smtClean="0"/>
              <a:t>.</a:t>
            </a:r>
            <a:endParaRPr lang="es-EC" dirty="0"/>
          </a:p>
        </p:txBody>
      </p:sp>
      <p:sp>
        <p:nvSpPr>
          <p:cNvPr id="4" name="Título 1"/>
          <p:cNvSpPr>
            <a:spLocks noGrp="1"/>
          </p:cNvSpPr>
          <p:nvPr>
            <p:ph type="title"/>
          </p:nvPr>
        </p:nvSpPr>
        <p:spPr>
          <a:xfrm>
            <a:off x="838200" y="365125"/>
            <a:ext cx="10515600" cy="1325563"/>
          </a:xfrm>
        </p:spPr>
        <p:txBody>
          <a:bodyPr/>
          <a:lstStyle/>
          <a:p>
            <a:r>
              <a:rPr lang="es-ES" b="1" dirty="0" smtClean="0">
                <a:solidFill>
                  <a:srgbClr val="C00000"/>
                </a:solidFill>
                <a:effectLst>
                  <a:outerShdw blurRad="38100" dist="38100" dir="2700000" algn="tl">
                    <a:srgbClr val="000000">
                      <a:alpha val="43137"/>
                    </a:srgbClr>
                  </a:outerShdw>
                </a:effectLst>
              </a:rPr>
              <a:t>Conclusiones y puntos de discusión</a:t>
            </a:r>
            <a:endParaRPr lang="es-ES" b="1" dirty="0">
              <a:solidFill>
                <a:srgbClr val="C00000"/>
              </a:solidFill>
              <a:effectLst>
                <a:outerShdw blurRad="38100" dist="38100" dir="2700000" algn="tl">
                  <a:srgbClr val="000000">
                    <a:alpha val="43137"/>
                  </a:srgbClr>
                </a:outerShdw>
              </a:effectLst>
            </a:endParaRPr>
          </a:p>
        </p:txBody>
      </p:sp>
      <p:pic>
        <p:nvPicPr>
          <p:cNvPr id="6" name="Imagen 3"/>
          <p:cNvPicPr>
            <a:picLocks noChangeAspect="1"/>
          </p:cNvPicPr>
          <p:nvPr/>
        </p:nvPicPr>
        <p:blipFill>
          <a:blip r:embed="rId4"/>
          <a:stretch>
            <a:fillRect/>
          </a:stretch>
        </p:blipFill>
        <p:spPr>
          <a:xfrm>
            <a:off x="10378338" y="5148572"/>
            <a:ext cx="1813662" cy="1709428"/>
          </a:xfrm>
          <a:prstGeom prst="rect">
            <a:avLst/>
          </a:prstGeom>
        </p:spPr>
      </p:pic>
    </p:spTree>
    <p:extLst>
      <p:ext uri="{BB962C8B-B14F-4D97-AF65-F5344CB8AC3E}">
        <p14:creationId xmlns:p14="http://schemas.microsoft.com/office/powerpoint/2010/main" val="2271796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11196454" y="67512"/>
              <a:ext cx="1020068" cy="1208558"/>
            </a:xfrm>
            <a:prstGeom prst="rect">
              <a:avLst/>
            </a:prstGeom>
          </p:spPr>
        </p:pic>
      </p:grpSp>
      <p:sp>
        <p:nvSpPr>
          <p:cNvPr id="3" name="Marcador de contenido 2"/>
          <p:cNvSpPr>
            <a:spLocks noGrp="1"/>
          </p:cNvSpPr>
          <p:nvPr>
            <p:ph idx="1"/>
          </p:nvPr>
        </p:nvSpPr>
        <p:spPr>
          <a:xfrm>
            <a:off x="838200" y="1564373"/>
            <a:ext cx="9394371" cy="4351338"/>
          </a:xfrm>
        </p:spPr>
        <p:txBody>
          <a:bodyPr>
            <a:normAutofit lnSpcReduction="10000"/>
          </a:bodyPr>
          <a:lstStyle/>
          <a:p>
            <a:pPr marL="0" indent="0" algn="just">
              <a:buNone/>
            </a:pPr>
            <a:r>
              <a:rPr lang="es-ES" dirty="0"/>
              <a:t>La empresa </a:t>
            </a:r>
            <a:r>
              <a:rPr lang="es-ES" dirty="0" err="1"/>
              <a:t>Wildland</a:t>
            </a:r>
            <a:r>
              <a:rPr lang="es-ES" dirty="0"/>
              <a:t> tiene un equipo comercial encargado de proponer y ejecutar </a:t>
            </a:r>
            <a:r>
              <a:rPr lang="es-ES" b="1" i="1" dirty="0">
                <a:solidFill>
                  <a:srgbClr val="00B050"/>
                </a:solidFill>
              </a:rPr>
              <a:t>estrategias de marketing </a:t>
            </a:r>
            <a:r>
              <a:rPr lang="es-ES" dirty="0"/>
              <a:t>con el objetivo de posicionar la marca en la mente del consumidor como su mejor aliado para cuidar la salud de su familia con productos ricos y sanos. </a:t>
            </a:r>
            <a:endParaRPr lang="es-ES" dirty="0" smtClean="0"/>
          </a:p>
          <a:p>
            <a:pPr marL="0" indent="0" algn="just">
              <a:buNone/>
            </a:pPr>
            <a:endParaRPr lang="es-ES" dirty="0"/>
          </a:p>
          <a:p>
            <a:pPr marL="0" indent="0" algn="just">
              <a:buNone/>
            </a:pPr>
            <a:r>
              <a:rPr lang="es-ES" dirty="0" smtClean="0"/>
              <a:t>Una </a:t>
            </a:r>
            <a:r>
              <a:rPr lang="es-ES" dirty="0"/>
              <a:t>vez que se ha creado un vínculo con el cliente a través de una plataforma digital es un trabajo constante el mantenerlo enganchado, </a:t>
            </a:r>
            <a:r>
              <a:rPr lang="es-ES" dirty="0" smtClean="0"/>
              <a:t>es necesario compartir </a:t>
            </a:r>
            <a:r>
              <a:rPr lang="es-ES" dirty="0"/>
              <a:t>contenido periódicamente y motivarlo a participar en los </a:t>
            </a:r>
            <a:r>
              <a:rPr lang="es-ES" dirty="0" err="1"/>
              <a:t>posts</a:t>
            </a:r>
            <a:r>
              <a:rPr lang="es-ES" dirty="0"/>
              <a:t>, por ejemplo, a través de un sistema de recompensa por </a:t>
            </a:r>
            <a:r>
              <a:rPr lang="es-ES" i="1" dirty="0">
                <a:solidFill>
                  <a:srgbClr val="C00000"/>
                </a:solidFill>
              </a:rPr>
              <a:t>interacción</a:t>
            </a:r>
            <a:r>
              <a:rPr lang="es-ES" dirty="0"/>
              <a:t>. </a:t>
            </a:r>
            <a:endParaRPr lang="es-EC" dirty="0"/>
          </a:p>
        </p:txBody>
      </p:sp>
      <p:pic>
        <p:nvPicPr>
          <p:cNvPr id="5" name="Imagen 3"/>
          <p:cNvPicPr>
            <a:picLocks noChangeAspect="1"/>
          </p:cNvPicPr>
          <p:nvPr/>
        </p:nvPicPr>
        <p:blipFill>
          <a:blip r:embed="rId4"/>
          <a:stretch>
            <a:fillRect/>
          </a:stretch>
        </p:blipFill>
        <p:spPr>
          <a:xfrm>
            <a:off x="10378338" y="5148572"/>
            <a:ext cx="1813662" cy="1709428"/>
          </a:xfrm>
          <a:prstGeom prst="rect">
            <a:avLst/>
          </a:prstGeom>
        </p:spPr>
      </p:pic>
      <p:sp>
        <p:nvSpPr>
          <p:cNvPr id="8" name="Título 1"/>
          <p:cNvSpPr>
            <a:spLocks noGrp="1"/>
          </p:cNvSpPr>
          <p:nvPr>
            <p:ph type="title"/>
          </p:nvPr>
        </p:nvSpPr>
        <p:spPr>
          <a:xfrm>
            <a:off x="838200" y="365125"/>
            <a:ext cx="10515600" cy="1325563"/>
          </a:xfrm>
        </p:spPr>
        <p:txBody>
          <a:bodyPr/>
          <a:lstStyle/>
          <a:p>
            <a:r>
              <a:rPr lang="es-ES" b="1" dirty="0" smtClean="0">
                <a:solidFill>
                  <a:srgbClr val="0070C0"/>
                </a:solidFill>
                <a:effectLst>
                  <a:outerShdw blurRad="38100" dist="38100" dir="2700000" algn="tl">
                    <a:srgbClr val="000000">
                      <a:alpha val="43137"/>
                    </a:srgbClr>
                  </a:outerShdw>
                </a:effectLst>
              </a:rPr>
              <a:t>Conclusiones y puntos de discusión</a:t>
            </a:r>
            <a:endParaRPr lang="es-E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3120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3" name="Marcador de contenido 2"/>
          <p:cNvSpPr>
            <a:spLocks noGrp="1"/>
          </p:cNvSpPr>
          <p:nvPr>
            <p:ph idx="1"/>
          </p:nvPr>
        </p:nvSpPr>
        <p:spPr/>
        <p:txBody>
          <a:bodyPr/>
          <a:lstStyle/>
          <a:p>
            <a:pPr marL="0" indent="0" algn="just">
              <a:buNone/>
            </a:pPr>
            <a:r>
              <a:rPr lang="es-ES" dirty="0" smtClean="0"/>
              <a:t>Las </a:t>
            </a:r>
            <a:r>
              <a:rPr lang="es-ES" dirty="0"/>
              <a:t>plataformas digitales representan una oportunidad para que el equipo comercial de </a:t>
            </a:r>
            <a:r>
              <a:rPr lang="es-ES" dirty="0" err="1"/>
              <a:t>Wildland</a:t>
            </a:r>
            <a:r>
              <a:rPr lang="es-ES" dirty="0"/>
              <a:t> promocione sus productos de forma </a:t>
            </a:r>
            <a:r>
              <a:rPr lang="es-ES" i="1" dirty="0">
                <a:solidFill>
                  <a:srgbClr val="C00000"/>
                </a:solidFill>
              </a:rPr>
              <a:t>eficiente</a:t>
            </a:r>
            <a:r>
              <a:rPr lang="es-ES" dirty="0"/>
              <a:t> ya que se invierte la menor cantidad de recursos económicos y se direcciona la campaña hacia una audiencia con características similares que probablemente estarán interesados en adquirir los productos de la marca. </a:t>
            </a:r>
            <a:endParaRPr lang="es-ES" dirty="0" smtClean="0"/>
          </a:p>
          <a:p>
            <a:pPr marL="0" indent="0" algn="just">
              <a:buNone/>
            </a:pPr>
            <a:r>
              <a:rPr lang="es-ES" dirty="0" smtClean="0"/>
              <a:t>Una </a:t>
            </a:r>
            <a:r>
              <a:rPr lang="es-ES" dirty="0"/>
              <a:t>adecuada segmentación de mercado y la definición del </a:t>
            </a:r>
            <a:r>
              <a:rPr lang="es-ES" b="1" i="1" dirty="0" err="1">
                <a:solidFill>
                  <a:srgbClr val="00B050"/>
                </a:solidFill>
              </a:rPr>
              <a:t>buyer</a:t>
            </a:r>
            <a:r>
              <a:rPr lang="es-ES" b="1" i="1" dirty="0">
                <a:solidFill>
                  <a:srgbClr val="00B050"/>
                </a:solidFill>
              </a:rPr>
              <a:t> persona </a:t>
            </a:r>
            <a:r>
              <a:rPr lang="es-ES" dirty="0"/>
              <a:t>permitirán que los resultados de la campaña digital sean exitosos y se transformen en cierre de negocios. </a:t>
            </a:r>
            <a:endParaRPr lang="es-EC" dirty="0"/>
          </a:p>
        </p:txBody>
      </p:sp>
      <p:pic>
        <p:nvPicPr>
          <p:cNvPr id="4" name="Picture 6" descr="Podrás compartir tu estado de WhatsApp en Facebook o Instagram muy pronto -  Blog Oficial Phone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4966" y="5363418"/>
            <a:ext cx="2657034" cy="1494582"/>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accent4">
                    <a:lumMod val="75000"/>
                  </a:schemeClr>
                </a:solidFill>
                <a:effectLst>
                  <a:outerShdw blurRad="38100" dist="38100" dir="2700000" algn="tl">
                    <a:srgbClr val="000000">
                      <a:alpha val="43137"/>
                    </a:srgbClr>
                  </a:outerShdw>
                </a:effectLst>
              </a:rPr>
              <a:t>Conclusiones y puntos de discusión</a:t>
            </a:r>
            <a:endParaRPr lang="es-ES" b="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354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3" name="Marcador de contenido 2"/>
          <p:cNvSpPr>
            <a:spLocks noGrp="1"/>
          </p:cNvSpPr>
          <p:nvPr>
            <p:ph idx="1"/>
          </p:nvPr>
        </p:nvSpPr>
        <p:spPr/>
        <p:txBody>
          <a:bodyPr/>
          <a:lstStyle/>
          <a:p>
            <a:pPr marL="0" indent="0" algn="just">
              <a:buNone/>
            </a:pPr>
            <a:r>
              <a:rPr lang="es-ES" dirty="0"/>
              <a:t>La </a:t>
            </a:r>
            <a:r>
              <a:rPr lang="es-ES" b="1" i="1" dirty="0">
                <a:solidFill>
                  <a:srgbClr val="00B050"/>
                </a:solidFill>
              </a:rPr>
              <a:t>inteligencia de negocios </a:t>
            </a:r>
            <a:r>
              <a:rPr lang="es-ES" dirty="0"/>
              <a:t>es una estrategia comercial en la que se denota la importancia de recabar datos e información acerca de los clientes, sus necesidades y sus deseos con la misión de mantener en la compañía una cultura de mejora continua. </a:t>
            </a:r>
            <a:endParaRPr lang="es-ES" dirty="0" smtClean="0"/>
          </a:p>
          <a:p>
            <a:pPr marL="0" indent="0" algn="just">
              <a:buNone/>
            </a:pPr>
            <a:endParaRPr lang="es-ES" dirty="0"/>
          </a:p>
          <a:p>
            <a:pPr marL="0" indent="0" algn="just">
              <a:buNone/>
            </a:pPr>
            <a:r>
              <a:rPr lang="es-ES" dirty="0" smtClean="0"/>
              <a:t>La </a:t>
            </a:r>
            <a:r>
              <a:rPr lang="es-ES" dirty="0"/>
              <a:t>información se transforma en </a:t>
            </a:r>
            <a:r>
              <a:rPr lang="es-ES" i="1" dirty="0">
                <a:solidFill>
                  <a:srgbClr val="C00000"/>
                </a:solidFill>
              </a:rPr>
              <a:t>conocimiento</a:t>
            </a:r>
            <a:r>
              <a:rPr lang="es-ES" dirty="0">
                <a:solidFill>
                  <a:srgbClr val="C00000"/>
                </a:solidFill>
              </a:rPr>
              <a:t> </a:t>
            </a:r>
            <a:r>
              <a:rPr lang="es-ES" dirty="0"/>
              <a:t>cuando es filtrada y analizada para la futura toma de decisiones respecto al contenido que se comparte en plataformas digitales y respecto al producto mismo. </a:t>
            </a:r>
            <a:endParaRPr lang="es-EC" dirty="0"/>
          </a:p>
        </p:txBody>
      </p:sp>
      <p:pic>
        <p:nvPicPr>
          <p:cNvPr id="4" name="Imagen 3"/>
          <p:cNvPicPr>
            <a:picLocks noChangeAspect="1"/>
          </p:cNvPicPr>
          <p:nvPr/>
        </p:nvPicPr>
        <p:blipFill>
          <a:blip r:embed="rId4"/>
          <a:stretch>
            <a:fillRect/>
          </a:stretch>
        </p:blipFill>
        <p:spPr>
          <a:xfrm>
            <a:off x="10378338" y="5148572"/>
            <a:ext cx="1813662" cy="1709428"/>
          </a:xfrm>
          <a:prstGeom prst="rect">
            <a:avLst/>
          </a:prstGeom>
        </p:spPr>
      </p:pic>
      <p:sp>
        <p:nvSpPr>
          <p:cNvPr id="6" name="Título 1"/>
          <p:cNvSpPr>
            <a:spLocks noGrp="1"/>
          </p:cNvSpPr>
          <p:nvPr>
            <p:ph type="title"/>
          </p:nvPr>
        </p:nvSpPr>
        <p:spPr>
          <a:xfrm>
            <a:off x="838200" y="365125"/>
            <a:ext cx="10515600" cy="1325563"/>
          </a:xfrm>
        </p:spPr>
        <p:txBody>
          <a:bodyPr/>
          <a:lstStyle/>
          <a:p>
            <a:r>
              <a:rPr lang="es-ES" b="1" dirty="0" smtClean="0">
                <a:solidFill>
                  <a:schemeClr val="accent6">
                    <a:lumMod val="75000"/>
                  </a:schemeClr>
                </a:solidFill>
                <a:effectLst>
                  <a:outerShdw blurRad="38100" dist="38100" dir="2700000" algn="tl">
                    <a:srgbClr val="000000">
                      <a:alpha val="43137"/>
                    </a:srgbClr>
                  </a:outerShdw>
                </a:effectLst>
              </a:rPr>
              <a:t>Conclusiones y puntos de discusión</a:t>
            </a:r>
            <a:endParaRPr lang="es-E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9831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3" name="Marcador de contenido 2"/>
          <p:cNvSpPr>
            <a:spLocks noGrp="1"/>
          </p:cNvSpPr>
          <p:nvPr>
            <p:ph idx="1"/>
          </p:nvPr>
        </p:nvSpPr>
        <p:spPr>
          <a:xfrm>
            <a:off x="838200" y="1680485"/>
            <a:ext cx="10515600" cy="4351338"/>
          </a:xfrm>
        </p:spPr>
        <p:txBody>
          <a:bodyPr/>
          <a:lstStyle/>
          <a:p>
            <a:pPr marL="0" indent="0" algn="just">
              <a:buNone/>
            </a:pPr>
            <a:r>
              <a:rPr lang="es-ES" dirty="0"/>
              <a:t>El equipo de creación y diseño que da origen al material publicitario debe estar en constante retroalimentación con la </a:t>
            </a:r>
            <a:r>
              <a:rPr lang="es-ES" b="1" i="1" dirty="0">
                <a:solidFill>
                  <a:srgbClr val="00B050"/>
                </a:solidFill>
              </a:rPr>
              <a:t>esencia del producto</a:t>
            </a:r>
            <a:r>
              <a:rPr lang="es-ES" dirty="0"/>
              <a:t>, la historia de la marca y las tendencias del mercado para impregnar esta información en las imágenes y videos que serán compartidas en las plataformas digitales. </a:t>
            </a:r>
            <a:endParaRPr lang="es-ES" dirty="0" smtClean="0"/>
          </a:p>
          <a:p>
            <a:pPr marL="0" indent="0" algn="just">
              <a:buNone/>
            </a:pPr>
            <a:r>
              <a:rPr lang="es-ES" dirty="0" smtClean="0"/>
              <a:t>Los </a:t>
            </a:r>
            <a:r>
              <a:rPr lang="es-ES" dirty="0"/>
              <a:t>colores, las formas, la tipografía, la música y las imágenes que conforman el diseño y la forma en que el </a:t>
            </a:r>
            <a:r>
              <a:rPr lang="es-ES" b="1" i="1" dirty="0">
                <a:solidFill>
                  <a:srgbClr val="C00000"/>
                </a:solidFill>
              </a:rPr>
              <a:t>cerebro</a:t>
            </a:r>
            <a:r>
              <a:rPr lang="es-ES" dirty="0">
                <a:solidFill>
                  <a:srgbClr val="C00000"/>
                </a:solidFill>
              </a:rPr>
              <a:t> </a:t>
            </a:r>
            <a:r>
              <a:rPr lang="es-ES" dirty="0"/>
              <a:t>lo procesa en los primeros segundos es esencial para garantizar que el usuario se quedará en nuestro perfil e interactuará con la marca en determinada publicación. </a:t>
            </a:r>
            <a:endParaRPr lang="es-EC" dirty="0"/>
          </a:p>
        </p:txBody>
      </p:sp>
      <p:pic>
        <p:nvPicPr>
          <p:cNvPr id="4" name="Picture 6" descr="Podrás compartir tu estado de WhatsApp en Facebook o Instagram muy pronto -  Blog Oficial Phone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4966" y="5363418"/>
            <a:ext cx="2657034" cy="1494582"/>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838200" y="365125"/>
            <a:ext cx="10515600" cy="1325563"/>
          </a:xfrm>
        </p:spPr>
        <p:txBody>
          <a:bodyPr/>
          <a:lstStyle/>
          <a:p>
            <a:r>
              <a:rPr lang="es-ES" b="1" dirty="0" smtClean="0">
                <a:effectLst>
                  <a:outerShdw blurRad="38100" dist="38100" dir="2700000" algn="tl">
                    <a:srgbClr val="000000">
                      <a:alpha val="43137"/>
                    </a:srgbClr>
                  </a:outerShdw>
                </a:effectLst>
              </a:rPr>
              <a:t>Conclusiones y puntos de discusión</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3828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0" y="0"/>
            <a:ext cx="12216522" cy="6858000"/>
            <a:chOff x="0" y="0"/>
            <a:chExt cx="12216522" cy="6858000"/>
          </a:xfrm>
        </p:grpSpPr>
        <p:pic>
          <p:nvPicPr>
            <p:cNvPr id="8"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11196454" y="67512"/>
              <a:ext cx="1020068" cy="1208558"/>
            </a:xfrm>
            <a:prstGeom prst="rect">
              <a:avLst/>
            </a:prstGeom>
          </p:spPr>
        </p:pic>
      </p:grpSp>
      <p:sp>
        <p:nvSpPr>
          <p:cNvPr id="5" name="Rectángulo 4"/>
          <p:cNvSpPr/>
          <p:nvPr/>
        </p:nvSpPr>
        <p:spPr>
          <a:xfrm>
            <a:off x="957942" y="1766840"/>
            <a:ext cx="10319658" cy="2677656"/>
          </a:xfrm>
          <a:prstGeom prst="rect">
            <a:avLst/>
          </a:prstGeom>
        </p:spPr>
        <p:txBody>
          <a:bodyPr wrap="square">
            <a:spAutoFit/>
          </a:bodyPr>
          <a:lstStyle/>
          <a:p>
            <a:pPr algn="just"/>
            <a:r>
              <a:rPr lang="es-ES" sz="2800" dirty="0">
                <a:latin typeface="+mj-lt"/>
                <a:ea typeface="Calibri" panose="020F0502020204030204" pitchFamily="34" charset="0"/>
              </a:rPr>
              <a:t>Es la forma de más rápido crecimiento del marketing directo. Utiliza herramientas </a:t>
            </a:r>
            <a:r>
              <a:rPr lang="es-ES" sz="2800" dirty="0" smtClean="0">
                <a:latin typeface="+mj-lt"/>
                <a:ea typeface="Calibri" panose="020F0502020204030204" pitchFamily="34" charset="0"/>
              </a:rPr>
              <a:t>como </a:t>
            </a:r>
            <a:r>
              <a:rPr lang="es-ES" sz="2800" b="1" i="1" dirty="0">
                <a:solidFill>
                  <a:srgbClr val="00B050"/>
                </a:solidFill>
                <a:latin typeface="+mj-lt"/>
                <a:ea typeface="Calibri" panose="020F0502020204030204" pitchFamily="34" charset="0"/>
              </a:rPr>
              <a:t>sitios web, videos en línea, correo electrónico, blogs, social media, aplicaciones y anuncios móviles </a:t>
            </a:r>
            <a:r>
              <a:rPr lang="es-ES" sz="2800" dirty="0">
                <a:latin typeface="+mj-lt"/>
                <a:ea typeface="Calibri" panose="020F0502020204030204" pitchFamily="34" charset="0"/>
              </a:rPr>
              <a:t>y otras plataformas digitales que involucran de manera directa a los </a:t>
            </a:r>
            <a:r>
              <a:rPr lang="es-ES" sz="2800" b="1" i="1" dirty="0">
                <a:solidFill>
                  <a:srgbClr val="FF0000"/>
                </a:solidFill>
                <a:latin typeface="+mj-lt"/>
                <a:ea typeface="Calibri" panose="020F0502020204030204" pitchFamily="34" charset="0"/>
              </a:rPr>
              <a:t>consumidores</a:t>
            </a:r>
            <a:r>
              <a:rPr lang="es-ES" sz="2800" dirty="0">
                <a:solidFill>
                  <a:srgbClr val="FF0000"/>
                </a:solidFill>
                <a:latin typeface="+mj-lt"/>
                <a:ea typeface="Calibri" panose="020F0502020204030204" pitchFamily="34" charset="0"/>
              </a:rPr>
              <a:t> </a:t>
            </a:r>
            <a:r>
              <a:rPr lang="es-ES" sz="2800" dirty="0">
                <a:latin typeface="+mj-lt"/>
                <a:ea typeface="Calibri" panose="020F0502020204030204" pitchFamily="34" charset="0"/>
              </a:rPr>
              <a:t>en cualquier parte y en todo momento por medio de sus computadoras, teléfonos inteligentes, </a:t>
            </a:r>
            <a:r>
              <a:rPr lang="es-ES" sz="2800" dirty="0" smtClean="0">
                <a:latin typeface="+mj-lt"/>
                <a:ea typeface="Calibri" panose="020F0502020204030204" pitchFamily="34" charset="0"/>
              </a:rPr>
              <a:t>tabletas y </a:t>
            </a:r>
            <a:r>
              <a:rPr lang="es-ES" sz="2800" dirty="0">
                <a:latin typeface="+mj-lt"/>
                <a:ea typeface="Calibri" panose="020F0502020204030204" pitchFamily="34" charset="0"/>
              </a:rPr>
              <a:t>otros dispositivos </a:t>
            </a:r>
            <a:r>
              <a:rPr lang="es-ES" sz="2800" dirty="0" smtClean="0">
                <a:latin typeface="+mj-lt"/>
                <a:ea typeface="Calibri" panose="020F0502020204030204" pitchFamily="34" charset="0"/>
              </a:rPr>
              <a:t>digitales.</a:t>
            </a:r>
            <a:endParaRPr lang="es-ES" sz="2800" dirty="0">
              <a:latin typeface="+mj-lt"/>
            </a:endParaRPr>
          </a:p>
        </p:txBody>
      </p:sp>
      <p:sp>
        <p:nvSpPr>
          <p:cNvPr id="6" name="Título 1"/>
          <p:cNvSpPr>
            <a:spLocks noGrp="1"/>
          </p:cNvSpPr>
          <p:nvPr>
            <p:ph type="title"/>
          </p:nvPr>
        </p:nvSpPr>
        <p:spPr>
          <a:xfrm>
            <a:off x="838200" y="365125"/>
            <a:ext cx="10515600" cy="1325563"/>
          </a:xfrm>
        </p:spPr>
        <p:txBody>
          <a:bodyPr/>
          <a:lstStyle/>
          <a:p>
            <a:r>
              <a:rPr lang="es-ES" b="1" dirty="0" smtClean="0">
                <a:effectLst>
                  <a:outerShdw blurRad="38100" dist="38100" dir="2700000" algn="tl">
                    <a:srgbClr val="000000">
                      <a:alpha val="43137"/>
                    </a:srgbClr>
                  </a:outerShdw>
                </a:effectLst>
              </a:rPr>
              <a:t>Marketing digital</a:t>
            </a:r>
            <a:endParaRPr lang="es-ES" b="1" dirty="0">
              <a:effectLst>
                <a:outerShdw blurRad="38100" dist="38100" dir="2700000" algn="tl">
                  <a:srgbClr val="000000">
                    <a:alpha val="43137"/>
                  </a:srgbClr>
                </a:outerShdw>
              </a:effectLst>
            </a:endParaRPr>
          </a:p>
        </p:txBody>
      </p:sp>
      <p:pic>
        <p:nvPicPr>
          <p:cNvPr id="7" name="Imagen 6"/>
          <p:cNvPicPr>
            <a:picLocks noChangeAspect="1"/>
          </p:cNvPicPr>
          <p:nvPr/>
        </p:nvPicPr>
        <p:blipFill rotWithShape="1">
          <a:blip r:embed="rId4"/>
          <a:srcRect b="17445"/>
          <a:stretch/>
        </p:blipFill>
        <p:spPr>
          <a:xfrm>
            <a:off x="4894489" y="4933439"/>
            <a:ext cx="4667250" cy="1148047"/>
          </a:xfrm>
          <a:prstGeom prst="rect">
            <a:avLst/>
          </a:prstGeom>
        </p:spPr>
      </p:pic>
      <p:pic>
        <p:nvPicPr>
          <p:cNvPr id="9" name="Imagen 8"/>
          <p:cNvPicPr>
            <a:picLocks noChangeAspect="1"/>
          </p:cNvPicPr>
          <p:nvPr/>
        </p:nvPicPr>
        <p:blipFill rotWithShape="1">
          <a:blip r:embed="rId5"/>
          <a:srcRect t="5683"/>
          <a:stretch/>
        </p:blipFill>
        <p:spPr>
          <a:xfrm>
            <a:off x="9518197" y="5007429"/>
            <a:ext cx="992150" cy="986971"/>
          </a:xfrm>
          <a:prstGeom prst="rect">
            <a:avLst/>
          </a:prstGeom>
        </p:spPr>
      </p:pic>
      <p:pic>
        <p:nvPicPr>
          <p:cNvPr id="2052" name="Picture 4" descr="Icono Correo electrónico, gmail, logo, mail, sociales, medios de  comunicación Gratis de Social Media Logo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128" b="13955"/>
          <a:stretch/>
        </p:blipFill>
        <p:spPr bwMode="auto">
          <a:xfrm>
            <a:off x="10539375" y="5038619"/>
            <a:ext cx="1167113" cy="85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12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3" name="Marcador de contenido 2"/>
          <p:cNvSpPr>
            <a:spLocks noGrp="1"/>
          </p:cNvSpPr>
          <p:nvPr>
            <p:ph idx="1"/>
          </p:nvPr>
        </p:nvSpPr>
        <p:spPr>
          <a:xfrm>
            <a:off x="769569" y="1535340"/>
            <a:ext cx="9492031" cy="4351338"/>
          </a:xfrm>
        </p:spPr>
        <p:txBody>
          <a:bodyPr>
            <a:normAutofit lnSpcReduction="10000"/>
          </a:bodyPr>
          <a:lstStyle/>
          <a:p>
            <a:pPr marL="0" indent="0" algn="just">
              <a:buNone/>
            </a:pPr>
            <a:r>
              <a:rPr lang="es-ES" dirty="0"/>
              <a:t>El mercado se encuentra en constante cambio, cada día aparecen nuevas plataformas digitales y son menos las personas que se quedan fuera de la nube. La marca que no está en plataformas digitales es obsoleta y está destinada a desaparecer. </a:t>
            </a:r>
            <a:endParaRPr lang="es-ES" dirty="0" smtClean="0"/>
          </a:p>
          <a:p>
            <a:pPr marL="0" indent="0" algn="just">
              <a:buNone/>
            </a:pPr>
            <a:r>
              <a:rPr lang="es-ES" dirty="0" smtClean="0"/>
              <a:t>La </a:t>
            </a:r>
            <a:r>
              <a:rPr lang="es-ES" dirty="0"/>
              <a:t>pandemia ha incentivado a más personas a participar en operaciones de </a:t>
            </a:r>
            <a:r>
              <a:rPr lang="es-ES" b="1" i="1" dirty="0">
                <a:solidFill>
                  <a:srgbClr val="00B050"/>
                </a:solidFill>
              </a:rPr>
              <a:t>comercio electrónico </a:t>
            </a:r>
            <a:r>
              <a:rPr lang="es-ES" dirty="0"/>
              <a:t>ya que se sienten más seguros al no exponerse a salir y contagiarse, prefieren quedarse en casa y recibir el producto en la puerta de su casa. Los clientes antes de dar luz verde a una compra en línea fijan su atención en </a:t>
            </a:r>
            <a:r>
              <a:rPr lang="es-ES" i="1" dirty="0">
                <a:solidFill>
                  <a:srgbClr val="C00000"/>
                </a:solidFill>
              </a:rPr>
              <a:t>comentarios y recomendaciones </a:t>
            </a:r>
            <a:r>
              <a:rPr lang="es-ES" dirty="0"/>
              <a:t>de clientes antiguos en redes sociales, es importante gestionar el servicio post venta de manera eficaz. </a:t>
            </a:r>
            <a:endParaRPr lang="es-EC" dirty="0"/>
          </a:p>
        </p:txBody>
      </p:sp>
      <p:pic>
        <p:nvPicPr>
          <p:cNvPr id="4" name="Imagen 3"/>
          <p:cNvPicPr>
            <a:picLocks noChangeAspect="1"/>
          </p:cNvPicPr>
          <p:nvPr/>
        </p:nvPicPr>
        <p:blipFill>
          <a:blip r:embed="rId4"/>
          <a:stretch>
            <a:fillRect/>
          </a:stretch>
        </p:blipFill>
        <p:spPr>
          <a:xfrm>
            <a:off x="10378338" y="5148572"/>
            <a:ext cx="1813662" cy="1709428"/>
          </a:xfrm>
          <a:prstGeom prst="rect">
            <a:avLst/>
          </a:prstGeom>
        </p:spPr>
      </p:pic>
      <p:sp>
        <p:nvSpPr>
          <p:cNvPr id="6" name="Título 1"/>
          <p:cNvSpPr>
            <a:spLocks noGrp="1"/>
          </p:cNvSpPr>
          <p:nvPr>
            <p:ph type="title"/>
          </p:nvPr>
        </p:nvSpPr>
        <p:spPr>
          <a:xfrm>
            <a:off x="838200" y="365125"/>
            <a:ext cx="10515600" cy="1325563"/>
          </a:xfrm>
        </p:spPr>
        <p:txBody>
          <a:bodyPr/>
          <a:lstStyle/>
          <a:p>
            <a:r>
              <a:rPr lang="es-ES" b="1" dirty="0" smtClean="0">
                <a:solidFill>
                  <a:schemeClr val="accent2">
                    <a:lumMod val="75000"/>
                  </a:schemeClr>
                </a:solidFill>
                <a:effectLst>
                  <a:outerShdw blurRad="38100" dist="38100" dir="2700000" algn="tl">
                    <a:srgbClr val="000000">
                      <a:alpha val="43137"/>
                    </a:srgbClr>
                  </a:outerShdw>
                </a:effectLst>
              </a:rPr>
              <a:t>Conclusiones y puntos de discusión</a:t>
            </a:r>
            <a:endParaRPr lang="es-ES"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4429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3" name="2 Marcador de contenido"/>
          <p:cNvSpPr>
            <a:spLocks noGrp="1"/>
          </p:cNvSpPr>
          <p:nvPr>
            <p:ph idx="1"/>
          </p:nvPr>
        </p:nvSpPr>
        <p:spPr>
          <a:xfrm>
            <a:off x="838200" y="1825625"/>
            <a:ext cx="9540138" cy="4351338"/>
          </a:xfrm>
        </p:spPr>
        <p:txBody>
          <a:bodyPr>
            <a:normAutofit/>
          </a:bodyPr>
          <a:lstStyle/>
          <a:p>
            <a:pPr marL="0" indent="0" algn="just">
              <a:buNone/>
            </a:pPr>
            <a:r>
              <a:rPr lang="es-ES" dirty="0"/>
              <a:t>Existe una relación directa entre la teoría de la comunicación y la capacidad del equipo creativo de desarrollar un mensaje comprensible para la </a:t>
            </a:r>
            <a:r>
              <a:rPr lang="es-ES" i="1" dirty="0">
                <a:solidFill>
                  <a:srgbClr val="C00000"/>
                </a:solidFill>
              </a:rPr>
              <a:t>audiencia</a:t>
            </a:r>
            <a:r>
              <a:rPr lang="es-ES" dirty="0"/>
              <a:t> para transmitirles los beneficios de las </a:t>
            </a:r>
            <a:r>
              <a:rPr lang="es-ES" dirty="0" err="1"/>
              <a:t>citrogomitas</a:t>
            </a:r>
            <a:r>
              <a:rPr lang="es-ES" dirty="0"/>
              <a:t>. De esta manera se incentiva a los usuarios a interactuar en las publicaciones y recomendar la marca. </a:t>
            </a:r>
            <a:endParaRPr lang="es-EC" dirty="0"/>
          </a:p>
          <a:p>
            <a:pPr marL="0" indent="0" algn="just">
              <a:buNone/>
            </a:pPr>
            <a:r>
              <a:rPr lang="es-ES" dirty="0"/>
              <a:t>Las temáticas que tratan sobre biología, ecología y etología sirvieron de cimientos para el diseño de material publicitario que incluye </a:t>
            </a:r>
            <a:r>
              <a:rPr lang="es-ES" i="1" dirty="0">
                <a:solidFill>
                  <a:srgbClr val="00B050"/>
                </a:solidFill>
              </a:rPr>
              <a:t>imágenes y videos </a:t>
            </a:r>
            <a:r>
              <a:rPr lang="es-ES" dirty="0"/>
              <a:t>en los que se transmite un mensaje de concientización por parte de la compañía y sus productos, entre ellos, las </a:t>
            </a:r>
            <a:r>
              <a:rPr lang="es-ES" dirty="0" err="1"/>
              <a:t>citrogomitas</a:t>
            </a:r>
            <a:r>
              <a:rPr lang="es-ES" dirty="0"/>
              <a:t>. </a:t>
            </a:r>
            <a:endParaRPr lang="es-EC" dirty="0"/>
          </a:p>
        </p:txBody>
      </p:sp>
      <p:sp>
        <p:nvSpPr>
          <p:cNvPr id="4" name="Título 1"/>
          <p:cNvSpPr>
            <a:spLocks noGrp="1"/>
          </p:cNvSpPr>
          <p:nvPr>
            <p:ph type="title"/>
          </p:nvPr>
        </p:nvSpPr>
        <p:spPr>
          <a:xfrm>
            <a:off x="838200" y="365125"/>
            <a:ext cx="10515600" cy="1325563"/>
          </a:xfrm>
        </p:spPr>
        <p:txBody>
          <a:bodyPr/>
          <a:lstStyle/>
          <a:p>
            <a:r>
              <a:rPr lang="es-ES" b="1" dirty="0" smtClean="0">
                <a:solidFill>
                  <a:srgbClr val="C00000"/>
                </a:solidFill>
                <a:effectLst>
                  <a:outerShdw blurRad="38100" dist="38100" dir="2700000" algn="tl">
                    <a:srgbClr val="000000">
                      <a:alpha val="43137"/>
                    </a:srgbClr>
                  </a:outerShdw>
                </a:effectLst>
              </a:rPr>
              <a:t>Conclusiones y puntos de discusión</a:t>
            </a:r>
            <a:endParaRPr lang="es-ES" b="1" dirty="0">
              <a:solidFill>
                <a:srgbClr val="C00000"/>
              </a:solidFill>
              <a:effectLst>
                <a:outerShdw blurRad="38100" dist="38100" dir="2700000" algn="tl">
                  <a:srgbClr val="000000">
                    <a:alpha val="43137"/>
                  </a:srgbClr>
                </a:outerShdw>
              </a:effectLst>
            </a:endParaRPr>
          </a:p>
        </p:txBody>
      </p:sp>
      <p:pic>
        <p:nvPicPr>
          <p:cNvPr id="5" name="Imagen 3"/>
          <p:cNvPicPr>
            <a:picLocks noChangeAspect="1"/>
          </p:cNvPicPr>
          <p:nvPr/>
        </p:nvPicPr>
        <p:blipFill>
          <a:blip r:embed="rId4"/>
          <a:stretch>
            <a:fillRect/>
          </a:stretch>
        </p:blipFill>
        <p:spPr>
          <a:xfrm>
            <a:off x="10378338" y="5148572"/>
            <a:ext cx="1813662" cy="1709428"/>
          </a:xfrm>
          <a:prstGeom prst="rect">
            <a:avLst/>
          </a:prstGeom>
        </p:spPr>
      </p:pic>
    </p:spTree>
    <p:extLst>
      <p:ext uri="{BB962C8B-B14F-4D97-AF65-F5344CB8AC3E}">
        <p14:creationId xmlns:p14="http://schemas.microsoft.com/office/powerpoint/2010/main" val="215641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216522" cy="6858000"/>
            <a:chOff x="0" y="0"/>
            <a:chExt cx="12216522" cy="6858000"/>
          </a:xfrm>
        </p:grpSpPr>
        <p:pic>
          <p:nvPicPr>
            <p:cNvPr id="8"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11196454" y="67512"/>
              <a:ext cx="1020068" cy="1208558"/>
            </a:xfrm>
            <a:prstGeom prst="rect">
              <a:avLst/>
            </a:prstGeom>
          </p:spPr>
        </p:pic>
      </p:grpSp>
      <p:pic>
        <p:nvPicPr>
          <p:cNvPr id="4" name="Imagen 3"/>
          <p:cNvPicPr>
            <a:picLocks noChangeAspect="1"/>
          </p:cNvPicPr>
          <p:nvPr/>
        </p:nvPicPr>
        <p:blipFill>
          <a:blip r:embed="rId4"/>
          <a:stretch>
            <a:fillRect/>
          </a:stretch>
        </p:blipFill>
        <p:spPr>
          <a:xfrm>
            <a:off x="142875" y="165647"/>
            <a:ext cx="6924675" cy="6526705"/>
          </a:xfrm>
          <a:prstGeom prst="rect">
            <a:avLst/>
          </a:prstGeom>
        </p:spPr>
      </p:pic>
      <p:sp>
        <p:nvSpPr>
          <p:cNvPr id="5" name="Rectángulo 4"/>
          <p:cNvSpPr/>
          <p:nvPr/>
        </p:nvSpPr>
        <p:spPr>
          <a:xfrm rot="20990910">
            <a:off x="7575002" y="-522865"/>
            <a:ext cx="5267088" cy="7124868"/>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ítulo 1"/>
          <p:cNvSpPr txBox="1">
            <a:spLocks/>
          </p:cNvSpPr>
          <p:nvPr/>
        </p:nvSpPr>
        <p:spPr>
          <a:xfrm>
            <a:off x="6832577" y="2376787"/>
            <a:ext cx="504008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smtClean="0">
                <a:effectLst>
                  <a:outerShdw blurRad="38100" dist="38100" dir="2700000" algn="tl">
                    <a:srgbClr val="000000">
                      <a:alpha val="43137"/>
                    </a:srgbClr>
                  </a:outerShdw>
                </a:effectLst>
                <a:latin typeface="Arial Black" pitchFamily="34" charset="0"/>
              </a:rPr>
              <a:t>Gracias</a:t>
            </a:r>
            <a:endParaRPr lang="es-ES" b="1"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1451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3466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0" y="0"/>
            <a:ext cx="12216522" cy="6858000"/>
            <a:chOff x="0" y="0"/>
            <a:chExt cx="12216522" cy="6858000"/>
          </a:xfrm>
        </p:grpSpPr>
        <p:pic>
          <p:nvPicPr>
            <p:cNvPr id="12"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3"/>
            <a:stretch>
              <a:fillRect/>
            </a:stretch>
          </p:blipFill>
          <p:spPr>
            <a:xfrm>
              <a:off x="11196454" y="67512"/>
              <a:ext cx="1020068" cy="1208558"/>
            </a:xfrm>
            <a:prstGeom prst="rect">
              <a:avLst/>
            </a:prstGeom>
          </p:spPr>
        </p:pic>
      </p:grpSp>
      <p:sp>
        <p:nvSpPr>
          <p:cNvPr id="4" name="Rectángulo 3"/>
          <p:cNvSpPr/>
          <p:nvPr/>
        </p:nvSpPr>
        <p:spPr>
          <a:xfrm>
            <a:off x="7003525" y="377723"/>
            <a:ext cx="4419217" cy="6093976"/>
          </a:xfrm>
          <a:prstGeom prst="rect">
            <a:avLst/>
          </a:prstGeom>
        </p:spPr>
        <p:txBody>
          <a:bodyPr wrap="square">
            <a:spAutoFit/>
          </a:bodyPr>
          <a:lstStyle/>
          <a:p>
            <a:pPr algn="just">
              <a:lnSpc>
                <a:spcPct val="150000"/>
              </a:lnSpc>
              <a:spcAft>
                <a:spcPts val="0"/>
              </a:spcAft>
            </a:pPr>
            <a:r>
              <a:rPr lang="es-ES" sz="2600" b="1" dirty="0" smtClean="0">
                <a:solidFill>
                  <a:srgbClr val="002060"/>
                </a:solidFill>
                <a:latin typeface="+mj-lt"/>
                <a:ea typeface="Calibri" panose="020F0502020204030204" pitchFamily="34" charset="0"/>
                <a:cs typeface="Times New Roman" panose="02020603050405020304" pitchFamily="18" charset="0"/>
              </a:rPr>
              <a:t>Facebook</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19,5 </a:t>
            </a:r>
            <a:r>
              <a:rPr lang="es-ES" sz="2600" dirty="0">
                <a:latin typeface="+mj-lt"/>
                <a:ea typeface="Calibri" panose="020F0502020204030204" pitchFamily="34" charset="0"/>
                <a:cs typeface="Times New Roman" panose="02020603050405020304" pitchFamily="18" charset="0"/>
              </a:rPr>
              <a:t>horas </a:t>
            </a:r>
            <a:endParaRPr lang="es-ES" sz="2600" dirty="0" smtClean="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smtClean="0">
                <a:solidFill>
                  <a:srgbClr val="002060"/>
                </a:solidFill>
                <a:latin typeface="+mj-lt"/>
                <a:ea typeface="Calibri" panose="020F0502020204030204" pitchFamily="34" charset="0"/>
                <a:cs typeface="Times New Roman" panose="02020603050405020304" pitchFamily="18" charset="0"/>
              </a:rPr>
              <a:t>WhatsApp</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19,4 </a:t>
            </a:r>
            <a:r>
              <a:rPr lang="es-ES" sz="2600" dirty="0">
                <a:latin typeface="+mj-lt"/>
                <a:ea typeface="Calibri" panose="020F0502020204030204" pitchFamily="34" charset="0"/>
                <a:cs typeface="Times New Roman" panose="02020603050405020304" pitchFamily="18" charset="0"/>
              </a:rPr>
              <a:t>horas </a:t>
            </a:r>
            <a:endParaRPr lang="es-ES" sz="2600" dirty="0" smtClean="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smtClean="0">
                <a:solidFill>
                  <a:srgbClr val="002060"/>
                </a:solidFill>
                <a:latin typeface="+mj-lt"/>
                <a:ea typeface="Calibri" panose="020F0502020204030204" pitchFamily="34" charset="0"/>
                <a:cs typeface="Times New Roman" panose="02020603050405020304" pitchFamily="18" charset="0"/>
              </a:rPr>
              <a:t>VK: </a:t>
            </a:r>
            <a:r>
              <a:rPr lang="es-ES" sz="2600" dirty="0" smtClean="0">
                <a:latin typeface="+mj-lt"/>
                <a:ea typeface="Calibri" panose="020F0502020204030204" pitchFamily="34" charset="0"/>
                <a:cs typeface="Times New Roman" panose="02020603050405020304" pitchFamily="18" charset="0"/>
              </a:rPr>
              <a:t>3,9 horas (Rusia)</a:t>
            </a:r>
            <a:endParaRPr lang="es-ES" sz="2600"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err="1" smtClean="0">
                <a:solidFill>
                  <a:srgbClr val="002060"/>
                </a:solidFill>
                <a:latin typeface="+mj-lt"/>
                <a:ea typeface="Calibri" panose="020F0502020204030204" pitchFamily="34" charset="0"/>
                <a:cs typeface="Times New Roman" panose="02020603050405020304" pitchFamily="18" charset="0"/>
              </a:rPr>
              <a:t>TikTok</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13,3 horas</a:t>
            </a:r>
            <a:endParaRPr lang="es-ES" sz="2600"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smtClean="0">
                <a:solidFill>
                  <a:srgbClr val="002060"/>
                </a:solidFill>
                <a:latin typeface="+mj-lt"/>
                <a:ea typeface="Calibri" panose="020F0502020204030204" pitchFamily="34" charset="0"/>
                <a:cs typeface="Times New Roman" panose="02020603050405020304" pitchFamily="18" charset="0"/>
              </a:rPr>
              <a:t>Line</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10,6 horas (Japón)</a:t>
            </a:r>
            <a:endParaRPr lang="es-ES" sz="2600"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smtClean="0">
                <a:solidFill>
                  <a:srgbClr val="002060"/>
                </a:solidFill>
                <a:latin typeface="+mj-lt"/>
                <a:ea typeface="Calibri" panose="020F0502020204030204" pitchFamily="34" charset="0"/>
                <a:cs typeface="Times New Roman" panose="02020603050405020304" pitchFamily="18" charset="0"/>
              </a:rPr>
              <a:t>Instagram</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10,3 </a:t>
            </a:r>
            <a:r>
              <a:rPr lang="es-ES" sz="2600" dirty="0">
                <a:latin typeface="+mj-lt"/>
                <a:ea typeface="Calibri" panose="020F0502020204030204" pitchFamily="34" charset="0"/>
                <a:cs typeface="Times New Roman" panose="02020603050405020304" pitchFamily="18" charset="0"/>
              </a:rPr>
              <a:t>horas </a:t>
            </a:r>
            <a:endParaRPr lang="es-ES" sz="2600" dirty="0" smtClean="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smtClean="0">
                <a:solidFill>
                  <a:srgbClr val="002060"/>
                </a:solidFill>
                <a:latin typeface="+mj-lt"/>
                <a:ea typeface="Calibri" panose="020F0502020204030204" pitchFamily="34" charset="0"/>
                <a:cs typeface="Times New Roman" panose="02020603050405020304" pitchFamily="18" charset="0"/>
              </a:rPr>
              <a:t>WhatsApp Business</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9,3 horas</a:t>
            </a:r>
            <a:endParaRPr lang="es-ES" sz="2600"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smtClean="0">
                <a:solidFill>
                  <a:srgbClr val="002060"/>
                </a:solidFill>
                <a:latin typeface="+mj-lt"/>
                <a:ea typeface="Calibri" panose="020F0502020204030204" pitchFamily="34" charset="0"/>
                <a:cs typeface="Times New Roman" panose="02020603050405020304" pitchFamily="18" charset="0"/>
              </a:rPr>
              <a:t>Twitter</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5,6 horas</a:t>
            </a:r>
            <a:endParaRPr lang="es-ES" sz="2600"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err="1" smtClean="0">
                <a:solidFill>
                  <a:srgbClr val="002060"/>
                </a:solidFill>
                <a:latin typeface="+mj-lt"/>
                <a:ea typeface="Calibri" panose="020F0502020204030204" pitchFamily="34" charset="0"/>
                <a:cs typeface="Times New Roman" panose="02020603050405020304" pitchFamily="18" charset="0"/>
              </a:rPr>
              <a:t>Telegram</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2,9 </a:t>
            </a:r>
            <a:r>
              <a:rPr lang="es-ES" sz="2600" dirty="0" smtClean="0">
                <a:latin typeface="+mj-lt"/>
                <a:ea typeface="Calibri" panose="020F0502020204030204" pitchFamily="34" charset="0"/>
                <a:cs typeface="Times New Roman" panose="02020603050405020304" pitchFamily="18" charset="0"/>
              </a:rPr>
              <a:t>horas</a:t>
            </a:r>
            <a:endParaRPr lang="es-ES" sz="2600"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es-ES" sz="2600" b="1" dirty="0">
                <a:solidFill>
                  <a:srgbClr val="002060"/>
                </a:solidFill>
                <a:latin typeface="+mj-lt"/>
                <a:ea typeface="Calibri" panose="020F0502020204030204" pitchFamily="34" charset="0"/>
                <a:cs typeface="Times New Roman" panose="02020603050405020304" pitchFamily="18" charset="0"/>
              </a:rPr>
              <a:t>FB </a:t>
            </a:r>
            <a:r>
              <a:rPr lang="es-ES" sz="2600" b="1" dirty="0" smtClean="0">
                <a:solidFill>
                  <a:srgbClr val="002060"/>
                </a:solidFill>
                <a:latin typeface="+mj-lt"/>
                <a:ea typeface="Calibri" panose="020F0502020204030204" pitchFamily="34" charset="0"/>
                <a:cs typeface="Times New Roman" panose="02020603050405020304" pitchFamily="18" charset="0"/>
              </a:rPr>
              <a:t>Messenger</a:t>
            </a:r>
            <a:r>
              <a:rPr lang="es-ES" sz="2600" b="1" dirty="0" smtClean="0">
                <a:latin typeface="+mj-lt"/>
                <a:ea typeface="Calibri" panose="020F0502020204030204" pitchFamily="34" charset="0"/>
                <a:cs typeface="Times New Roman" panose="02020603050405020304" pitchFamily="18" charset="0"/>
              </a:rPr>
              <a:t>: </a:t>
            </a:r>
            <a:r>
              <a:rPr lang="es-ES" sz="2600" dirty="0" smtClean="0">
                <a:latin typeface="+mj-lt"/>
                <a:ea typeface="Calibri" panose="020F0502020204030204" pitchFamily="34" charset="0"/>
                <a:cs typeface="Times New Roman" panose="02020603050405020304" pitchFamily="18" charset="0"/>
              </a:rPr>
              <a:t>2,7 </a:t>
            </a:r>
            <a:r>
              <a:rPr lang="es-ES" sz="2600" dirty="0">
                <a:latin typeface="+mj-lt"/>
                <a:ea typeface="Calibri" panose="020F0502020204030204" pitchFamily="34" charset="0"/>
                <a:cs typeface="Times New Roman" panose="02020603050405020304" pitchFamily="18" charset="0"/>
              </a:rPr>
              <a:t>horas </a:t>
            </a:r>
            <a:endParaRPr lang="es-ES" sz="2600" dirty="0">
              <a:effectLst/>
              <a:latin typeface="+mj-lt"/>
              <a:ea typeface="Calibri" panose="020F0502020204030204" pitchFamily="34" charset="0"/>
              <a:cs typeface="Times New Roman" panose="02020603050405020304" pitchFamily="18" charset="0"/>
            </a:endParaRPr>
          </a:p>
        </p:txBody>
      </p:sp>
      <p:pic>
        <p:nvPicPr>
          <p:cNvPr id="3074" name="Picture 2" descr="Agencia Social Media | Gestión de redes sociales | Adrenalina"/>
          <p:cNvPicPr>
            <a:picLocks noChangeAspect="1" noChangeArrowheads="1"/>
          </p:cNvPicPr>
          <p:nvPr/>
        </p:nvPicPr>
        <p:blipFill rotWithShape="1">
          <a:blip r:embed="rId4">
            <a:extLst>
              <a:ext uri="{28A0092B-C50C-407E-A947-70E740481C1C}">
                <a14:useLocalDpi xmlns:a14="http://schemas.microsoft.com/office/drawing/2010/main" val="0"/>
              </a:ext>
            </a:extLst>
          </a:blip>
          <a:srcRect l="3852"/>
          <a:stretch/>
        </p:blipFill>
        <p:spPr bwMode="auto">
          <a:xfrm>
            <a:off x="518697" y="1816821"/>
            <a:ext cx="5797096" cy="490537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300983" y="275771"/>
            <a:ext cx="10515600" cy="1325563"/>
          </a:xfrm>
        </p:spPr>
        <p:txBody>
          <a:bodyPr>
            <a:normAutofit/>
          </a:bodyPr>
          <a:lstStyle/>
          <a:p>
            <a:r>
              <a:rPr lang="es-ES" sz="4000" b="1" dirty="0" smtClean="0">
                <a:effectLst>
                  <a:outerShdw blurRad="38100" dist="38100" dir="2700000" algn="tl">
                    <a:srgbClr val="000000">
                      <a:alpha val="43137"/>
                    </a:srgbClr>
                  </a:outerShdw>
                </a:effectLst>
              </a:rPr>
              <a:t>Tiempo que los usuarios </a:t>
            </a:r>
            <a:br>
              <a:rPr lang="es-ES" sz="4000" b="1" dirty="0" smtClean="0">
                <a:effectLst>
                  <a:outerShdw blurRad="38100" dist="38100" dir="2700000" algn="tl">
                    <a:srgbClr val="000000">
                      <a:alpha val="43137"/>
                    </a:srgbClr>
                  </a:outerShdw>
                </a:effectLst>
              </a:rPr>
            </a:br>
            <a:r>
              <a:rPr lang="es-ES" sz="4000" b="1" dirty="0" smtClean="0">
                <a:effectLst>
                  <a:outerShdw blurRad="38100" dist="38100" dir="2700000" algn="tl">
                    <a:srgbClr val="000000">
                      <a:alpha val="43137"/>
                    </a:srgbClr>
                  </a:outerShdw>
                </a:effectLst>
              </a:rPr>
              <a:t>invierten en redes sociales </a:t>
            </a:r>
            <a:endParaRPr lang="es-E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838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3" name="Grupo 2"/>
          <p:cNvGrpSpPr/>
          <p:nvPr/>
        </p:nvGrpSpPr>
        <p:grpSpPr>
          <a:xfrm>
            <a:off x="0" y="0"/>
            <a:ext cx="12216522" cy="6858000"/>
            <a:chOff x="0" y="0"/>
            <a:chExt cx="12216522" cy="6858000"/>
          </a:xfrm>
        </p:grpSpPr>
        <p:pic>
          <p:nvPicPr>
            <p:cNvPr id="4"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1196454" y="67512"/>
              <a:ext cx="1020068" cy="1208558"/>
            </a:xfrm>
            <a:prstGeom prst="rect">
              <a:avLst/>
            </a:prstGeom>
          </p:spPr>
        </p:pic>
      </p:grpSp>
      <p:pic>
        <p:nvPicPr>
          <p:cNvPr id="5122" name="Picture 2" descr="Rompiendo el SEO de Facebook: consejos de optimización que obtienen  rankings de página más altos - Marketing de Affde"/>
          <p:cNvPicPr>
            <a:picLocks noChangeAspect="1" noChangeArrowheads="1"/>
          </p:cNvPicPr>
          <p:nvPr/>
        </p:nvPicPr>
        <p:blipFill rotWithShape="1">
          <a:blip r:embed="rId4">
            <a:extLst>
              <a:ext uri="{28A0092B-C50C-407E-A947-70E740481C1C}">
                <a14:useLocalDpi xmlns:a14="http://schemas.microsoft.com/office/drawing/2010/main" val="0"/>
              </a:ext>
            </a:extLst>
          </a:blip>
          <a:srcRect t="6873" b="6391"/>
          <a:stretch/>
        </p:blipFill>
        <p:spPr bwMode="auto">
          <a:xfrm>
            <a:off x="1848530" y="67512"/>
            <a:ext cx="8494939" cy="673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23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pple actualiza su app Music para Android con un nuevo diseño y mejoras en  la interf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713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5"/>
          <p:cNvGraphicFramePr>
            <a:graphicFrameLocks noGrp="1"/>
          </p:cNvGraphicFramePr>
          <p:nvPr>
            <p:ph idx="1"/>
            <p:extLst>
              <p:ext uri="{D42A27DB-BD31-4B8C-83A1-F6EECF244321}">
                <p14:modId xmlns:p14="http://schemas.microsoft.com/office/powerpoint/2010/main" val="2449517903"/>
              </p:ext>
            </p:extLst>
          </p:nvPr>
        </p:nvGraphicFramePr>
        <p:xfrm>
          <a:off x="330201" y="287111"/>
          <a:ext cx="11078028" cy="6142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110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12216522" cy="6858000"/>
            <a:chOff x="0" y="0"/>
            <a:chExt cx="12216522" cy="6858000"/>
          </a:xfrm>
        </p:grpSpPr>
        <p:pic>
          <p:nvPicPr>
            <p:cNvPr id="7" name="Picture 4" descr="8 ideas de Fondos para diapositivas elegantes | fondos para diapositivas  elegantes, elaboracion de tesis, metodos de estudio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11196454" y="67512"/>
              <a:ext cx="1020068" cy="1208558"/>
            </a:xfrm>
            <a:prstGeom prst="rect">
              <a:avLst/>
            </a:prstGeom>
          </p:spPr>
        </p:pic>
      </p:grpSp>
      <p:sp>
        <p:nvSpPr>
          <p:cNvPr id="2" name="Título 1"/>
          <p:cNvSpPr>
            <a:spLocks noGrp="1"/>
          </p:cNvSpPr>
          <p:nvPr>
            <p:ph type="title"/>
          </p:nvPr>
        </p:nvSpPr>
        <p:spPr/>
        <p:txBody>
          <a:bodyPr/>
          <a:lstStyle/>
          <a:p>
            <a:r>
              <a:rPr lang="es-ES" b="1" dirty="0" smtClean="0">
                <a:effectLst>
                  <a:outerShdw blurRad="38100" dist="38100" dir="2700000" algn="tl">
                    <a:srgbClr val="000000">
                      <a:alpha val="43137"/>
                    </a:srgbClr>
                  </a:outerShdw>
                </a:effectLst>
              </a:rPr>
              <a:t>Beneficios del marketing digital</a:t>
            </a:r>
            <a:endParaRPr lang="es-ES"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96204010"/>
              </p:ext>
            </p:extLst>
          </p:nvPr>
        </p:nvGraphicFramePr>
        <p:xfrm>
          <a:off x="838198" y="1825621"/>
          <a:ext cx="10149117" cy="3138264"/>
        </p:xfrm>
        <a:graphic>
          <a:graphicData uri="http://schemas.openxmlformats.org/drawingml/2006/table">
            <a:tbl>
              <a:tblPr firstRow="1" bandRow="1">
                <a:tableStyleId>{00A15C55-8517-42AA-B614-E9B94910E393}</a:tableStyleId>
              </a:tblPr>
              <a:tblGrid>
                <a:gridCol w="3383039"/>
                <a:gridCol w="3383039"/>
                <a:gridCol w="3383039"/>
              </a:tblGrid>
              <a:tr h="1569132">
                <a:tc>
                  <a:txBody>
                    <a:bodyPr/>
                    <a:lstStyle/>
                    <a:p>
                      <a:r>
                        <a:rPr lang="es-ES" sz="2800" b="0" dirty="0" smtClean="0"/>
                        <a:t>Costos menores</a:t>
                      </a:r>
                      <a:endParaRPr lang="es-ES" sz="2800" b="0" dirty="0">
                        <a:solidFill>
                          <a:schemeClr val="tx1"/>
                        </a:solidFill>
                      </a:endParaRPr>
                    </a:p>
                  </a:txBody>
                  <a:tcPr/>
                </a:tc>
                <a:tc>
                  <a:txBody>
                    <a:bodyPr/>
                    <a:lstStyle/>
                    <a:p>
                      <a:r>
                        <a:rPr lang="es-ES" sz="2800" b="0" kern="1200" dirty="0" smtClean="0">
                          <a:effectLst/>
                        </a:rPr>
                        <a:t>Segmentación exhaustiva</a:t>
                      </a:r>
                      <a:endParaRPr lang="es-ES" sz="2800" b="0" dirty="0">
                        <a:solidFill>
                          <a:schemeClr val="tx1"/>
                        </a:solidFill>
                      </a:endParaRPr>
                    </a:p>
                  </a:txBody>
                  <a:tcPr/>
                </a:tc>
                <a:tc>
                  <a:txBody>
                    <a:bodyPr/>
                    <a:lstStyle/>
                    <a:p>
                      <a:r>
                        <a:rPr lang="es-ES" sz="2800" b="0" kern="1200" dirty="0" smtClean="0">
                          <a:effectLst/>
                        </a:rPr>
                        <a:t>Menor tiempo de reacción</a:t>
                      </a:r>
                      <a:endParaRPr lang="es-ES" sz="2800" b="0" dirty="0">
                        <a:solidFill>
                          <a:schemeClr val="tx1"/>
                        </a:solidFill>
                      </a:endParaRPr>
                    </a:p>
                  </a:txBody>
                  <a:tcPr/>
                </a:tc>
              </a:tr>
              <a:tr h="1569132">
                <a:tc>
                  <a:txBody>
                    <a:bodyPr/>
                    <a:lstStyle/>
                    <a:p>
                      <a:r>
                        <a:rPr lang="es-ES" sz="2800" b="0" kern="1200" dirty="0" smtClean="0">
                          <a:effectLst/>
                        </a:rPr>
                        <a:t>Integración entre el consumidor y sus necesidades</a:t>
                      </a:r>
                      <a:endParaRPr lang="es-ES" sz="2800" b="0" dirty="0">
                        <a:solidFill>
                          <a:schemeClr val="tx1"/>
                        </a:solidFill>
                      </a:endParaRPr>
                    </a:p>
                  </a:txBody>
                  <a:tcPr/>
                </a:tc>
                <a:tc>
                  <a:txBody>
                    <a:bodyPr/>
                    <a:lstStyle/>
                    <a:p>
                      <a:r>
                        <a:rPr lang="es-ES" sz="2800" b="0" kern="1200" dirty="0" smtClean="0">
                          <a:effectLst/>
                        </a:rPr>
                        <a:t>Resultados inmediatos</a:t>
                      </a:r>
                      <a:endParaRPr lang="es-ES" sz="28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kern="1200" dirty="0" smtClean="0">
                          <a:effectLst/>
                        </a:rPr>
                        <a:t>Mayor flexibilidad</a:t>
                      </a:r>
                      <a:endParaRPr lang="es-ES" sz="2800" b="0" dirty="0" smtClean="0">
                        <a:solidFill>
                          <a:schemeClr val="tx1"/>
                        </a:solidFill>
                      </a:endParaRPr>
                    </a:p>
                  </a:txBody>
                  <a:tcPr/>
                </a:tc>
              </a:tr>
            </a:tbl>
          </a:graphicData>
        </a:graphic>
      </p:graphicFrame>
      <p:pic>
        <p:nvPicPr>
          <p:cNvPr id="5" name="Imagen 4"/>
          <p:cNvPicPr>
            <a:picLocks noChangeAspect="1"/>
          </p:cNvPicPr>
          <p:nvPr/>
        </p:nvPicPr>
        <p:blipFill>
          <a:blip r:embed="rId4"/>
          <a:stretch>
            <a:fillRect/>
          </a:stretch>
        </p:blipFill>
        <p:spPr>
          <a:xfrm>
            <a:off x="5448578" y="5098818"/>
            <a:ext cx="6349098" cy="1447125"/>
          </a:xfrm>
          <a:prstGeom prst="rect">
            <a:avLst/>
          </a:prstGeom>
        </p:spPr>
      </p:pic>
    </p:spTree>
    <p:extLst>
      <p:ext uri="{BB962C8B-B14F-4D97-AF65-F5344CB8AC3E}">
        <p14:creationId xmlns:p14="http://schemas.microsoft.com/office/powerpoint/2010/main" val="1407888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1639</Words>
  <Application>Microsoft Office PowerPoint</Application>
  <PresentationFormat>Panorámica</PresentationFormat>
  <Paragraphs>124</Paragraphs>
  <Slides>42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Marketing digital</vt:lpstr>
      <vt:lpstr>Presentación de PowerPoint</vt:lpstr>
      <vt:lpstr>Tiempo que los usuarios  invierten en redes sociales </vt:lpstr>
      <vt:lpstr>Presentación de PowerPoint</vt:lpstr>
      <vt:lpstr>Presentación de PowerPoint</vt:lpstr>
      <vt:lpstr>Beneficios del marketing digital</vt:lpstr>
      <vt:lpstr>PUBLICACIONES  EN FACEBOOK</vt:lpstr>
      <vt:lpstr>PUBLICACIONES  EN FACEBOOK</vt:lpstr>
      <vt:lpstr>PUBLICACIONES  EN FACEBOOK</vt:lpstr>
      <vt:lpstr>PUBLICACIONES  EN FACEBOOK</vt:lpstr>
      <vt:lpstr>PUBLICACIONES  EN FACEBOOK</vt:lpstr>
      <vt:lpstr>Presentación de PowerPoint</vt:lpstr>
      <vt:lpstr>Presentación de PowerPoint</vt:lpstr>
      <vt:lpstr>Presentación de PowerPoint</vt:lpstr>
      <vt:lpstr>RESULTADOS</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Conclusiones y puntos de discusión</vt:lpstr>
      <vt:lpstr>Conclusiones y puntos de discusión</vt:lpstr>
      <vt:lpstr>Presentación de PowerPoint</vt:lpstr>
      <vt:lpstr>Conclusiones y puntos de discusión</vt:lpstr>
      <vt:lpstr>Conclusiones y puntos de discusión</vt:lpstr>
      <vt:lpstr>Conclusiones y puntos de discusión</vt:lpstr>
      <vt:lpstr>Conclusiones y puntos de discusión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Wildland</dc:title>
  <dc:creator>Usuario de Windows</dc:creator>
  <cp:lastModifiedBy>USUARIO</cp:lastModifiedBy>
  <cp:revision>78</cp:revision>
  <dcterms:created xsi:type="dcterms:W3CDTF">2021-08-18T03:42:51Z</dcterms:created>
  <dcterms:modified xsi:type="dcterms:W3CDTF">2021-09-02T17:13:21Z</dcterms:modified>
</cp:coreProperties>
</file>