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361" r:id="rId2"/>
    <p:sldId id="362" r:id="rId3"/>
    <p:sldId id="363" r:id="rId4"/>
    <p:sldId id="364" r:id="rId5"/>
    <p:sldId id="365" r:id="rId6"/>
    <p:sldId id="366" r:id="rId7"/>
    <p:sldId id="457" r:id="rId8"/>
    <p:sldId id="452" r:id="rId9"/>
    <p:sldId id="453" r:id="rId10"/>
    <p:sldId id="426" r:id="rId11"/>
    <p:sldId id="370" r:id="rId12"/>
    <p:sldId id="371" r:id="rId13"/>
    <p:sldId id="406" r:id="rId14"/>
    <p:sldId id="407" r:id="rId15"/>
    <p:sldId id="409" r:id="rId16"/>
    <p:sldId id="411" r:id="rId17"/>
    <p:sldId id="413" r:id="rId18"/>
    <p:sldId id="373" r:id="rId19"/>
    <p:sldId id="440" r:id="rId20"/>
    <p:sldId id="442" r:id="rId21"/>
    <p:sldId id="443" r:id="rId22"/>
    <p:sldId id="444" r:id="rId23"/>
    <p:sldId id="447" r:id="rId24"/>
    <p:sldId id="439" r:id="rId25"/>
    <p:sldId id="374" r:id="rId26"/>
    <p:sldId id="375" r:id="rId27"/>
    <p:sldId id="383" r:id="rId28"/>
    <p:sldId id="384" r:id="rId29"/>
    <p:sldId id="386" r:id="rId30"/>
    <p:sldId id="388" r:id="rId31"/>
    <p:sldId id="390" r:id="rId32"/>
    <p:sldId id="433" r:id="rId33"/>
    <p:sldId id="449" r:id="rId34"/>
    <p:sldId id="394" r:id="rId35"/>
    <p:sldId id="437" r:id="rId36"/>
    <p:sldId id="436" r:id="rId37"/>
    <p:sldId id="435" r:id="rId38"/>
    <p:sldId id="438" r:id="rId39"/>
    <p:sldId id="424" r:id="rId40"/>
    <p:sldId id="423" r:id="rId41"/>
    <p:sldId id="422" r:id="rId42"/>
    <p:sldId id="421" r:id="rId43"/>
    <p:sldId id="419" r:id="rId44"/>
    <p:sldId id="417" r:id="rId45"/>
    <p:sldId id="416" r:id="rId46"/>
    <p:sldId id="425" r:id="rId47"/>
    <p:sldId id="392" r:id="rId48"/>
    <p:sldId id="455" r:id="rId49"/>
    <p:sldId id="454" r:id="rId50"/>
    <p:sldId id="404" r:id="rId51"/>
    <p:sldId id="380" r:id="rId52"/>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AB3C7D"/>
    <a:srgbClr val="CC0066"/>
    <a:srgbClr val="8EFAC8"/>
    <a:srgbClr val="6677CD"/>
    <a:srgbClr val="E0B57D"/>
    <a:srgbClr val="5CE158"/>
    <a:srgbClr val="00C5FF"/>
    <a:srgbClr val="097AF7"/>
    <a:srgbClr val="6234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F4B37-62EE-4630-A235-C91972D1423F}" v="80" dt="2022-03-07T23:22:41.595"/>
    <p1510:client id="{5700EC75-3912-4DC3-989A-6B696D5D659C}" v="53" dt="2022-03-07T21:04:56.343"/>
    <p1510:client id="{C1D851D6-84C6-4E43-A650-E4E725922F98}" v="21" dt="2022-03-08T02:14:46.986"/>
    <p1510:client id="{D5D028B0-5E1E-4AF8-8392-A89A5E970203}" v="2" dt="2022-03-08T03:23:41.242"/>
    <p1510:client id="{E17ED8C7-2054-485E-ACA0-81DE5F073A13}" v="4" dt="2022-03-07T21:06:15.32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úl Paredes" userId="7c924745e70fe002" providerId="LiveId" clId="{0D06208D-5708-4C47-8669-DC0778257058}"/>
    <pc:docChg chg="undo custSel delSld modSld">
      <pc:chgData name="Raúl Paredes" userId="7c924745e70fe002" providerId="LiveId" clId="{0D06208D-5708-4C47-8669-DC0778257058}" dt="2022-03-08T02:40:29.869" v="1234" actId="20577"/>
      <pc:docMkLst>
        <pc:docMk/>
      </pc:docMkLst>
      <pc:sldChg chg="modSp mod">
        <pc:chgData name="Raúl Paredes" userId="7c924745e70fe002" providerId="LiveId" clId="{0D06208D-5708-4C47-8669-DC0778257058}" dt="2022-03-07T17:51:32.037" v="0" actId="1076"/>
        <pc:sldMkLst>
          <pc:docMk/>
          <pc:sldMk cId="1735209534" sldId="362"/>
        </pc:sldMkLst>
        <pc:picChg chg="mod">
          <ac:chgData name="Raúl Paredes" userId="7c924745e70fe002" providerId="LiveId" clId="{0D06208D-5708-4C47-8669-DC0778257058}" dt="2022-03-07T17:51:32.037" v="0" actId="1076"/>
          <ac:picMkLst>
            <pc:docMk/>
            <pc:sldMk cId="1735209534" sldId="362"/>
            <ac:picMk id="4" creationId="{844530B2-3B37-4500-8505-B12151AB2488}"/>
          </ac:picMkLst>
        </pc:picChg>
      </pc:sldChg>
      <pc:sldChg chg="addSp delSp modSp mod modAnim">
        <pc:chgData name="Raúl Paredes" userId="7c924745e70fe002" providerId="LiveId" clId="{0D06208D-5708-4C47-8669-DC0778257058}" dt="2022-03-07T23:02:00.957" v="834" actId="478"/>
        <pc:sldMkLst>
          <pc:docMk/>
          <pc:sldMk cId="739997449" sldId="364"/>
        </pc:sldMkLst>
        <pc:spChg chg="mod">
          <ac:chgData name="Raúl Paredes" userId="7c924745e70fe002" providerId="LiveId" clId="{0D06208D-5708-4C47-8669-DC0778257058}" dt="2022-03-07T21:45:58.570" v="397" actId="1038"/>
          <ac:spMkLst>
            <pc:docMk/>
            <pc:sldMk cId="739997449" sldId="364"/>
            <ac:spMk id="2" creationId="{00000000-0000-0000-0000-000000000000}"/>
          </ac:spMkLst>
        </pc:spChg>
        <pc:spChg chg="mod">
          <ac:chgData name="Raúl Paredes" userId="7c924745e70fe002" providerId="LiveId" clId="{0D06208D-5708-4C47-8669-DC0778257058}" dt="2022-03-07T21:46:08.536" v="400" actId="14100"/>
          <ac:spMkLst>
            <pc:docMk/>
            <pc:sldMk cId="739997449" sldId="364"/>
            <ac:spMk id="3" creationId="{00000000-0000-0000-0000-000000000000}"/>
          </ac:spMkLst>
        </pc:spChg>
        <pc:spChg chg="mod">
          <ac:chgData name="Raúl Paredes" userId="7c924745e70fe002" providerId="LiveId" clId="{0D06208D-5708-4C47-8669-DC0778257058}" dt="2022-03-07T21:18:25.942" v="162" actId="164"/>
          <ac:spMkLst>
            <pc:docMk/>
            <pc:sldMk cId="739997449" sldId="364"/>
            <ac:spMk id="5" creationId="{00000000-0000-0000-0000-000000000000}"/>
          </ac:spMkLst>
        </pc:spChg>
        <pc:spChg chg="mod">
          <ac:chgData name="Raúl Paredes" userId="7c924745e70fe002" providerId="LiveId" clId="{0D06208D-5708-4C47-8669-DC0778257058}" dt="2022-03-07T21:18:25.942" v="162" actId="164"/>
          <ac:spMkLst>
            <pc:docMk/>
            <pc:sldMk cId="739997449" sldId="364"/>
            <ac:spMk id="6" creationId="{00000000-0000-0000-0000-000000000000}"/>
          </ac:spMkLst>
        </pc:spChg>
        <pc:spChg chg="add del mod">
          <ac:chgData name="Raúl Paredes" userId="7c924745e70fe002" providerId="LiveId" clId="{0D06208D-5708-4C47-8669-DC0778257058}" dt="2022-03-07T21:19:56.212" v="174" actId="478"/>
          <ac:spMkLst>
            <pc:docMk/>
            <pc:sldMk cId="739997449" sldId="364"/>
            <ac:spMk id="9" creationId="{D2FA3D26-CD7B-4467-87D2-3776C393FD6E}"/>
          </ac:spMkLst>
        </pc:spChg>
        <pc:spChg chg="add mod topLvl">
          <ac:chgData name="Raúl Paredes" userId="7c924745e70fe002" providerId="LiveId" clId="{0D06208D-5708-4C47-8669-DC0778257058}" dt="2022-03-07T21:42:28.613" v="375" actId="1038"/>
          <ac:spMkLst>
            <pc:docMk/>
            <pc:sldMk cId="739997449" sldId="364"/>
            <ac:spMk id="10" creationId="{87E43BA2-9B79-438B-8E93-A9F59F9F7DF7}"/>
          </ac:spMkLst>
        </pc:spChg>
        <pc:spChg chg="add mod topLvl">
          <ac:chgData name="Raúl Paredes" userId="7c924745e70fe002" providerId="LiveId" clId="{0D06208D-5708-4C47-8669-DC0778257058}" dt="2022-03-07T21:41:57.781" v="364" actId="1036"/>
          <ac:spMkLst>
            <pc:docMk/>
            <pc:sldMk cId="739997449" sldId="364"/>
            <ac:spMk id="11" creationId="{FC26596A-2590-4154-A4B8-8F4B27209D8C}"/>
          </ac:spMkLst>
        </pc:spChg>
        <pc:spChg chg="add mod topLvl">
          <ac:chgData name="Raúl Paredes" userId="7c924745e70fe002" providerId="LiveId" clId="{0D06208D-5708-4C47-8669-DC0778257058}" dt="2022-03-07T21:41:26.699" v="359" actId="14100"/>
          <ac:spMkLst>
            <pc:docMk/>
            <pc:sldMk cId="739997449" sldId="364"/>
            <ac:spMk id="14" creationId="{E08D8B1F-6963-4BD1-BBAC-F7FF9290D5A7}"/>
          </ac:spMkLst>
        </pc:spChg>
        <pc:spChg chg="add mod topLvl">
          <ac:chgData name="Raúl Paredes" userId="7c924745e70fe002" providerId="LiveId" clId="{0D06208D-5708-4C47-8669-DC0778257058}" dt="2022-03-07T21:38:19.509" v="339" actId="165"/>
          <ac:spMkLst>
            <pc:docMk/>
            <pc:sldMk cId="739997449" sldId="364"/>
            <ac:spMk id="15" creationId="{CC42F888-9918-4A5E-A3C3-56E30ED33FC3}"/>
          </ac:spMkLst>
        </pc:spChg>
        <pc:spChg chg="add del">
          <ac:chgData name="Raúl Paredes" userId="7c924745e70fe002" providerId="LiveId" clId="{0D06208D-5708-4C47-8669-DC0778257058}" dt="2022-03-07T21:26:49.878" v="191" actId="11529"/>
          <ac:spMkLst>
            <pc:docMk/>
            <pc:sldMk cId="739997449" sldId="364"/>
            <ac:spMk id="16" creationId="{F30998F5-65D7-4423-B13B-410E365E975B}"/>
          </ac:spMkLst>
        </pc:spChg>
        <pc:spChg chg="add mod topLvl">
          <ac:chgData name="Raúl Paredes" userId="7c924745e70fe002" providerId="LiveId" clId="{0D06208D-5708-4C47-8669-DC0778257058}" dt="2022-03-07T21:41:14.740" v="357" actId="1036"/>
          <ac:spMkLst>
            <pc:docMk/>
            <pc:sldMk cId="739997449" sldId="364"/>
            <ac:spMk id="18" creationId="{CD1E47AD-287E-498A-A44B-54582A02C616}"/>
          </ac:spMkLst>
        </pc:spChg>
        <pc:spChg chg="add mod">
          <ac:chgData name="Raúl Paredes" userId="7c924745e70fe002" providerId="LiveId" clId="{0D06208D-5708-4C47-8669-DC0778257058}" dt="2022-03-07T22:03:28.872" v="812" actId="313"/>
          <ac:spMkLst>
            <pc:docMk/>
            <pc:sldMk cId="739997449" sldId="364"/>
            <ac:spMk id="21" creationId="{95B98E5E-CCAB-42A1-ABDB-4B6446D552B7}"/>
          </ac:spMkLst>
        </pc:spChg>
        <pc:grpChg chg="add del mod">
          <ac:chgData name="Raúl Paredes" userId="7c924745e70fe002" providerId="LiveId" clId="{0D06208D-5708-4C47-8669-DC0778257058}" dt="2022-03-07T21:29:21.328" v="199" actId="478"/>
          <ac:grpSpMkLst>
            <pc:docMk/>
            <pc:sldMk cId="739997449" sldId="364"/>
            <ac:grpSpMk id="8" creationId="{41E5BDF6-AD29-4926-932A-5A3A48C029BF}"/>
          </ac:grpSpMkLst>
        </pc:grpChg>
        <pc:grpChg chg="add del mod">
          <ac:chgData name="Raúl Paredes" userId="7c924745e70fe002" providerId="LiveId" clId="{0D06208D-5708-4C47-8669-DC0778257058}" dt="2022-03-07T21:38:19.509" v="339" actId="165"/>
          <ac:grpSpMkLst>
            <pc:docMk/>
            <pc:sldMk cId="739997449" sldId="364"/>
            <ac:grpSpMk id="19" creationId="{59A782C6-2FC5-4F31-9A5F-81045584D364}"/>
          </ac:grpSpMkLst>
        </pc:grpChg>
        <pc:picChg chg="add del mod">
          <ac:chgData name="Raúl Paredes" userId="7c924745e70fe002" providerId="LiveId" clId="{0D06208D-5708-4C47-8669-DC0778257058}" dt="2022-03-07T23:02:00.957" v="834" actId="478"/>
          <ac:picMkLst>
            <pc:docMk/>
            <pc:sldMk cId="739997449" sldId="364"/>
            <ac:picMk id="12" creationId="{636A9F29-FCD6-43D6-81B2-BB1F157B1AD2}"/>
          </ac:picMkLst>
        </pc:picChg>
        <pc:picChg chg="mod ord">
          <ac:chgData name="Raúl Paredes" userId="7c924745e70fe002" providerId="LiveId" clId="{0D06208D-5708-4C47-8669-DC0778257058}" dt="2022-03-07T21:37:20.324" v="336" actId="167"/>
          <ac:picMkLst>
            <pc:docMk/>
            <pc:sldMk cId="739997449" sldId="364"/>
            <ac:picMk id="17" creationId="{649DEA43-5B5D-4DF5-801E-23A714259682}"/>
          </ac:picMkLst>
        </pc:picChg>
      </pc:sldChg>
      <pc:sldChg chg="addSp modSp mod modAnim modNotesTx">
        <pc:chgData name="Raúl Paredes" userId="7c924745e70fe002" providerId="LiveId" clId="{0D06208D-5708-4C47-8669-DC0778257058}" dt="2022-03-08T02:04:05.703" v="913"/>
        <pc:sldMkLst>
          <pc:docMk/>
          <pc:sldMk cId="3629978429" sldId="365"/>
        </pc:sldMkLst>
        <pc:spChg chg="mod">
          <ac:chgData name="Raúl Paredes" userId="7c924745e70fe002" providerId="LiveId" clId="{0D06208D-5708-4C47-8669-DC0778257058}" dt="2022-03-08T00:32:02.443" v="893" actId="164"/>
          <ac:spMkLst>
            <pc:docMk/>
            <pc:sldMk cId="3629978429" sldId="365"/>
            <ac:spMk id="76" creationId="{17F4C93C-3BD9-4905-941B-7374448D4B13}"/>
          </ac:spMkLst>
        </pc:spChg>
        <pc:spChg chg="mod">
          <ac:chgData name="Raúl Paredes" userId="7c924745e70fe002" providerId="LiveId" clId="{0D06208D-5708-4C47-8669-DC0778257058}" dt="2022-03-08T00:32:02.443" v="893" actId="164"/>
          <ac:spMkLst>
            <pc:docMk/>
            <pc:sldMk cId="3629978429" sldId="365"/>
            <ac:spMk id="78" creationId="{A1D4CA6E-B466-4EA7-AFB5-DB6BB945EA00}"/>
          </ac:spMkLst>
        </pc:spChg>
        <pc:spChg chg="mod">
          <ac:chgData name="Raúl Paredes" userId="7c924745e70fe002" providerId="LiveId" clId="{0D06208D-5708-4C47-8669-DC0778257058}" dt="2022-03-08T00:32:02.443" v="893" actId="164"/>
          <ac:spMkLst>
            <pc:docMk/>
            <pc:sldMk cId="3629978429" sldId="365"/>
            <ac:spMk id="82" creationId="{5F143EAA-43BC-46AF-912A-3598F8492FCF}"/>
          </ac:spMkLst>
        </pc:spChg>
        <pc:grpChg chg="add mod">
          <ac:chgData name="Raúl Paredes" userId="7c924745e70fe002" providerId="LiveId" clId="{0D06208D-5708-4C47-8669-DC0778257058}" dt="2022-03-08T00:32:51.018" v="898" actId="164"/>
          <ac:grpSpMkLst>
            <pc:docMk/>
            <pc:sldMk cId="3629978429" sldId="365"/>
            <ac:grpSpMk id="2" creationId="{8F587EF8-604F-4755-AF06-40425146182A}"/>
          </ac:grpSpMkLst>
        </pc:grpChg>
        <pc:grpChg chg="add mod">
          <ac:chgData name="Raúl Paredes" userId="7c924745e70fe002" providerId="LiveId" clId="{0D06208D-5708-4C47-8669-DC0778257058}" dt="2022-03-08T00:32:51.018" v="898" actId="164"/>
          <ac:grpSpMkLst>
            <pc:docMk/>
            <pc:sldMk cId="3629978429" sldId="365"/>
            <ac:grpSpMk id="10" creationId="{35FF8CB3-4447-4281-99DF-0C631702C173}"/>
          </ac:grpSpMkLst>
        </pc:grpChg>
        <pc:picChg chg="mod">
          <ac:chgData name="Raúl Paredes" userId="7c924745e70fe002" providerId="LiveId" clId="{0D06208D-5708-4C47-8669-DC0778257058}" dt="2022-03-08T00:13:35.136" v="850"/>
          <ac:picMkLst>
            <pc:docMk/>
            <pc:sldMk cId="3629978429" sldId="365"/>
            <ac:picMk id="13" creationId="{256D916F-74A5-4506-A910-A7BDAD3CCC77}"/>
          </ac:picMkLst>
        </pc:picChg>
        <pc:cxnChg chg="mod">
          <ac:chgData name="Raúl Paredes" userId="7c924745e70fe002" providerId="LiveId" clId="{0D06208D-5708-4C47-8669-DC0778257058}" dt="2022-03-08T00:32:51.018" v="898" actId="164"/>
          <ac:cxnSpMkLst>
            <pc:docMk/>
            <pc:sldMk cId="3629978429" sldId="365"/>
            <ac:cxnSpMk id="9" creationId="{1ED07C8D-1039-4F22-8949-0C7898FF7907}"/>
          </ac:cxnSpMkLst>
        </pc:cxnChg>
        <pc:cxnChg chg="mod">
          <ac:chgData name="Raúl Paredes" userId="7c924745e70fe002" providerId="LiveId" clId="{0D06208D-5708-4C47-8669-DC0778257058}" dt="2022-03-08T00:32:02.443" v="893" actId="164"/>
          <ac:cxnSpMkLst>
            <pc:docMk/>
            <pc:sldMk cId="3629978429" sldId="365"/>
            <ac:cxnSpMk id="80" creationId="{9EFB191E-2D8D-4D21-B29E-4F13FE42023C}"/>
          </ac:cxnSpMkLst>
        </pc:cxnChg>
      </pc:sldChg>
      <pc:sldChg chg="addSp modSp mod modAnim modNotesTx">
        <pc:chgData name="Raúl Paredes" userId="7c924745e70fe002" providerId="LiveId" clId="{0D06208D-5708-4C47-8669-DC0778257058}" dt="2022-03-08T02:22:48.769" v="932" actId="20577"/>
        <pc:sldMkLst>
          <pc:docMk/>
          <pc:sldMk cId="34761656" sldId="411"/>
        </pc:sldMkLst>
        <pc:spChg chg="add mod ord">
          <ac:chgData name="Raúl Paredes" userId="7c924745e70fe002" providerId="LiveId" clId="{0D06208D-5708-4C47-8669-DC0778257058}" dt="2022-03-07T18:08:37.332" v="63" actId="1076"/>
          <ac:spMkLst>
            <pc:docMk/>
            <pc:sldMk cId="34761656" sldId="411"/>
            <ac:spMk id="11" creationId="{560F842A-93BD-4FDC-998C-E09A2C23BE9D}"/>
          </ac:spMkLst>
        </pc:spChg>
        <pc:spChg chg="mod">
          <ac:chgData name="Raúl Paredes" userId="7c924745e70fe002" providerId="LiveId" clId="{0D06208D-5708-4C47-8669-DC0778257058}" dt="2022-03-07T18:06:38.877" v="56" actId="1076"/>
          <ac:spMkLst>
            <pc:docMk/>
            <pc:sldMk cId="34761656" sldId="411"/>
            <ac:spMk id="12" creationId="{C241F959-DBEB-4867-BAD2-051DC2DF0277}"/>
          </ac:spMkLst>
        </pc:spChg>
        <pc:picChg chg="add mod ord">
          <ac:chgData name="Raúl Paredes" userId="7c924745e70fe002" providerId="LiveId" clId="{0D06208D-5708-4C47-8669-DC0778257058}" dt="2022-03-07T17:57:59.804" v="13" actId="167"/>
          <ac:picMkLst>
            <pc:docMk/>
            <pc:sldMk cId="34761656" sldId="411"/>
            <ac:picMk id="10" creationId="{BE983F5D-BE9B-4EAE-9CB8-66FDF8777714}"/>
          </ac:picMkLst>
        </pc:picChg>
      </pc:sldChg>
      <pc:sldChg chg="modSp mod modNotesTx">
        <pc:chgData name="Raúl Paredes" userId="7c924745e70fe002" providerId="LiveId" clId="{0D06208D-5708-4C47-8669-DC0778257058}" dt="2022-03-08T02:40:29.869" v="1234" actId="20577"/>
        <pc:sldMkLst>
          <pc:docMk/>
          <pc:sldMk cId="1673515365" sldId="413"/>
        </pc:sldMkLst>
        <pc:spChg chg="mod">
          <ac:chgData name="Raúl Paredes" userId="7c924745e70fe002" providerId="LiveId" clId="{0D06208D-5708-4C47-8669-DC0778257058}" dt="2022-03-08T02:40:29.869" v="1234" actId="20577"/>
          <ac:spMkLst>
            <pc:docMk/>
            <pc:sldMk cId="1673515365" sldId="413"/>
            <ac:spMk id="7" creationId="{53E3428E-72A7-4EF6-8D17-F6CAEC8A8538}"/>
          </ac:spMkLst>
        </pc:spChg>
        <pc:graphicFrameChg chg="modGraphic">
          <ac:chgData name="Raúl Paredes" userId="7c924745e70fe002" providerId="LiveId" clId="{0D06208D-5708-4C47-8669-DC0778257058}" dt="2022-03-07T18:57:02.872" v="146" actId="113"/>
          <ac:graphicFrameMkLst>
            <pc:docMk/>
            <pc:sldMk cId="1673515365" sldId="413"/>
            <ac:graphicFrameMk id="11" creationId="{67753805-5B97-4D21-9813-C8A2C08B1729}"/>
          </ac:graphicFrameMkLst>
        </pc:graphicFrameChg>
      </pc:sldChg>
      <pc:sldChg chg="del">
        <pc:chgData name="Raúl Paredes" userId="7c924745e70fe002" providerId="LiveId" clId="{0D06208D-5708-4C47-8669-DC0778257058}" dt="2022-03-07T18:38:30.027" v="67" actId="2696"/>
        <pc:sldMkLst>
          <pc:docMk/>
          <pc:sldMk cId="1784316323" sldId="456"/>
        </pc:sldMkLst>
      </pc:sldChg>
    </pc:docChg>
  </pc:docChgLst>
  <pc:docChgLst>
    <pc:chgData name="Daniel Escalante" userId="ed4f101882e086fe" providerId="Windows Live" clId="Web-{C1D851D6-84C6-4E43-A650-E4E725922F98}"/>
    <pc:docChg chg="modSld">
      <pc:chgData name="Daniel Escalante" userId="ed4f101882e086fe" providerId="Windows Live" clId="Web-{C1D851D6-84C6-4E43-A650-E4E725922F98}" dt="2022-03-08T02:14:46.986" v="21" actId="20577"/>
      <pc:docMkLst>
        <pc:docMk/>
      </pc:docMkLst>
      <pc:sldChg chg="modSp">
        <pc:chgData name="Daniel Escalante" userId="ed4f101882e086fe" providerId="Windows Live" clId="Web-{C1D851D6-84C6-4E43-A650-E4E725922F98}" dt="2022-03-08T02:14:46.986" v="21" actId="20577"/>
        <pc:sldMkLst>
          <pc:docMk/>
          <pc:sldMk cId="1910859076" sldId="416"/>
        </pc:sldMkLst>
        <pc:spChg chg="mod">
          <ac:chgData name="Daniel Escalante" userId="ed4f101882e086fe" providerId="Windows Live" clId="Web-{C1D851D6-84C6-4E43-A650-E4E725922F98}" dt="2022-03-08T02:14:46.986" v="21" actId="20577"/>
          <ac:spMkLst>
            <pc:docMk/>
            <pc:sldMk cId="1910859076" sldId="416"/>
            <ac:spMk id="14" creationId="{988266AA-7B59-4048-8EDE-4F2654CC1919}"/>
          </ac:spMkLst>
        </pc:spChg>
      </pc:sldChg>
    </pc:docChg>
  </pc:docChgLst>
  <pc:docChgLst>
    <pc:chgData name="Jefferson Ligña" userId="2ec3ff00a3fe702c" providerId="Windows Live" clId="Web-{5700EC75-3912-4DC3-989A-6B696D5D659C}"/>
    <pc:docChg chg="modSld">
      <pc:chgData name="Jefferson Ligña" userId="2ec3ff00a3fe702c" providerId="Windows Live" clId="Web-{5700EC75-3912-4DC3-989A-6B696D5D659C}" dt="2022-03-07T21:04:56.343" v="51" actId="14100"/>
      <pc:docMkLst>
        <pc:docMk/>
      </pc:docMkLst>
      <pc:sldChg chg="modSp">
        <pc:chgData name="Jefferson Ligña" userId="2ec3ff00a3fe702c" providerId="Windows Live" clId="Web-{5700EC75-3912-4DC3-989A-6B696D5D659C}" dt="2022-03-07T21:04:56.343" v="51" actId="14100"/>
        <pc:sldMkLst>
          <pc:docMk/>
          <pc:sldMk cId="3459782889" sldId="366"/>
        </pc:sldMkLst>
        <pc:spChg chg="mod">
          <ac:chgData name="Jefferson Ligña" userId="2ec3ff00a3fe702c" providerId="Windows Live" clId="Web-{5700EC75-3912-4DC3-989A-6B696D5D659C}" dt="2022-03-07T21:04:52.343" v="50" actId="14100"/>
          <ac:spMkLst>
            <pc:docMk/>
            <pc:sldMk cId="3459782889" sldId="366"/>
            <ac:spMk id="27" creationId="{E5B44DE1-982E-4C2B-AE6F-0A7CAE188F5A}"/>
          </ac:spMkLst>
        </pc:spChg>
        <pc:spChg chg="mod">
          <ac:chgData name="Jefferson Ligña" userId="2ec3ff00a3fe702c" providerId="Windows Live" clId="Web-{5700EC75-3912-4DC3-989A-6B696D5D659C}" dt="2022-03-07T21:04:56.343" v="51" actId="14100"/>
          <ac:spMkLst>
            <pc:docMk/>
            <pc:sldMk cId="3459782889" sldId="366"/>
            <ac:spMk id="29" creationId="{6D64E651-C279-4CE4-AFC7-A48BDAE80349}"/>
          </ac:spMkLst>
        </pc:spChg>
      </pc:sldChg>
    </pc:docChg>
  </pc:docChgLst>
  <pc:docChgLst>
    <pc:chgData name="Christian Araujo" userId="540261165a697426" providerId="LiveId" clId="{3F9F4B37-62EE-4630-A235-C91972D1423F}"/>
    <pc:docChg chg="undo custSel modSld">
      <pc:chgData name="Christian Araujo" userId="540261165a697426" providerId="LiveId" clId="{3F9F4B37-62EE-4630-A235-C91972D1423F}" dt="2022-03-08T00:10:25.350" v="81" actId="20577"/>
      <pc:docMkLst>
        <pc:docMk/>
      </pc:docMkLst>
      <pc:sldChg chg="modSp mod">
        <pc:chgData name="Christian Araujo" userId="540261165a697426" providerId="LiveId" clId="{3F9F4B37-62EE-4630-A235-C91972D1423F}" dt="2022-03-08T00:10:25.350" v="81" actId="20577"/>
        <pc:sldMkLst>
          <pc:docMk/>
          <pc:sldMk cId="3359661558" sldId="386"/>
        </pc:sldMkLst>
        <pc:spChg chg="mod">
          <ac:chgData name="Christian Araujo" userId="540261165a697426" providerId="LiveId" clId="{3F9F4B37-62EE-4630-A235-C91972D1423F}" dt="2022-03-08T00:10:25.350" v="81" actId="20577"/>
          <ac:spMkLst>
            <pc:docMk/>
            <pc:sldMk cId="3359661558" sldId="386"/>
            <ac:spMk id="17" creationId="{7BAA3CB4-3FBC-4283-ACF8-30B4203F90B5}"/>
          </ac:spMkLst>
        </pc:spChg>
      </pc:sldChg>
      <pc:sldChg chg="modSp mod">
        <pc:chgData name="Christian Araujo" userId="540261165a697426" providerId="LiveId" clId="{3F9F4B37-62EE-4630-A235-C91972D1423F}" dt="2022-03-07T23:22:41.596" v="79" actId="6549"/>
        <pc:sldMkLst>
          <pc:docMk/>
          <pc:sldMk cId="478205974" sldId="390"/>
        </pc:sldMkLst>
        <pc:spChg chg="mod">
          <ac:chgData name="Christian Araujo" userId="540261165a697426" providerId="LiveId" clId="{3F9F4B37-62EE-4630-A235-C91972D1423F}" dt="2022-03-07T23:22:41.596" v="79" actId="6549"/>
          <ac:spMkLst>
            <pc:docMk/>
            <pc:sldMk cId="478205974" sldId="390"/>
            <ac:spMk id="14" creationId="{988266AA-7B59-4048-8EDE-4F2654CC1919}"/>
          </ac:spMkLst>
        </pc:spChg>
      </pc:sldChg>
      <pc:sldChg chg="modSp mod">
        <pc:chgData name="Christian Araujo" userId="540261165a697426" providerId="LiveId" clId="{3F9F4B37-62EE-4630-A235-C91972D1423F}" dt="2022-03-07T23:17:40.037" v="1" actId="404"/>
        <pc:sldMkLst>
          <pc:docMk/>
          <pc:sldMk cId="1910859076" sldId="416"/>
        </pc:sldMkLst>
        <pc:spChg chg="mod">
          <ac:chgData name="Christian Araujo" userId="540261165a697426" providerId="LiveId" clId="{3F9F4B37-62EE-4630-A235-C91972D1423F}" dt="2022-03-07T23:17:40.037" v="1" actId="404"/>
          <ac:spMkLst>
            <pc:docMk/>
            <pc:sldMk cId="1910859076" sldId="416"/>
            <ac:spMk id="14" creationId="{988266AA-7B59-4048-8EDE-4F2654CC1919}"/>
          </ac:spMkLst>
        </pc:spChg>
      </pc:sldChg>
    </pc:docChg>
  </pc:docChgLst>
  <pc:docChgLst>
    <pc:chgData name="Kari Escobar" userId="171c8cc0487a7846" providerId="Windows Live" clId="Web-{D5D028B0-5E1E-4AF8-8392-A89A5E970203}"/>
    <pc:docChg chg="modSld">
      <pc:chgData name="Kari Escobar" userId="171c8cc0487a7846" providerId="Windows Live" clId="Web-{D5D028B0-5E1E-4AF8-8392-A89A5E970203}" dt="2022-03-08T03:23:41.242" v="1"/>
      <pc:docMkLst>
        <pc:docMk/>
      </pc:docMkLst>
      <pc:sldChg chg="addSp delSp">
        <pc:chgData name="Kari Escobar" userId="171c8cc0487a7846" providerId="Windows Live" clId="Web-{D5D028B0-5E1E-4AF8-8392-A89A5E970203}" dt="2022-03-08T03:23:41.242" v="1"/>
        <pc:sldMkLst>
          <pc:docMk/>
          <pc:sldMk cId="989029721" sldId="361"/>
        </pc:sldMkLst>
        <pc:spChg chg="add del">
          <ac:chgData name="Kari Escobar" userId="171c8cc0487a7846" providerId="Windows Live" clId="Web-{D5D028B0-5E1E-4AF8-8392-A89A5E970203}" dt="2022-03-08T03:23:41.242" v="1"/>
          <ac:spMkLst>
            <pc:docMk/>
            <pc:sldMk cId="989029721" sldId="361"/>
            <ac:spMk id="10" creationId="{053FD2E9-144D-4821-ADBD-6EF07397FD2A}"/>
          </ac:spMkLst>
        </pc:spChg>
      </pc:sldChg>
    </pc:docChg>
  </pc:docChgLst>
  <pc:docChgLst>
    <pc:chgData name="Jefferson Ligña" userId="2ec3ff00a3fe702c" providerId="LiveId" clId="{C6FDB0D4-11A6-47B3-B364-9BE6FA6067F3}"/>
    <pc:docChg chg="undo custSel addSld delSld modSld">
      <pc:chgData name="Jefferson Ligña" userId="2ec3ff00a3fe702c" providerId="LiveId" clId="{C6FDB0D4-11A6-47B3-B364-9BE6FA6067F3}" dt="2022-03-08T02:41:11.007" v="658" actId="20577"/>
      <pc:docMkLst>
        <pc:docMk/>
      </pc:docMkLst>
      <pc:sldChg chg="modSp mod">
        <pc:chgData name="Jefferson Ligña" userId="2ec3ff00a3fe702c" providerId="LiveId" clId="{C6FDB0D4-11A6-47B3-B364-9BE6FA6067F3}" dt="2022-03-08T02:41:11.007" v="658" actId="20577"/>
        <pc:sldMkLst>
          <pc:docMk/>
          <pc:sldMk cId="3459782889" sldId="366"/>
        </pc:sldMkLst>
        <pc:spChg chg="mod">
          <ac:chgData name="Jefferson Ligña" userId="2ec3ff00a3fe702c" providerId="LiveId" clId="{C6FDB0D4-11A6-47B3-B364-9BE6FA6067F3}" dt="2022-03-08T02:41:11.007" v="658" actId="20577"/>
          <ac:spMkLst>
            <pc:docMk/>
            <pc:sldMk cId="3459782889" sldId="366"/>
            <ac:spMk id="780" creationId="{00000000-0000-0000-0000-000000000000}"/>
          </ac:spMkLst>
        </pc:spChg>
      </pc:sldChg>
      <pc:sldChg chg="delSp modSp del mod">
        <pc:chgData name="Jefferson Ligña" userId="2ec3ff00a3fe702c" providerId="LiveId" clId="{C6FDB0D4-11A6-47B3-B364-9BE6FA6067F3}" dt="2022-03-07T21:07:23.849" v="3" actId="47"/>
        <pc:sldMkLst>
          <pc:docMk/>
          <pc:sldMk cId="1231095576" sldId="367"/>
        </pc:sldMkLst>
        <pc:picChg chg="del mod">
          <ac:chgData name="Jefferson Ligña" userId="2ec3ff00a3fe702c" providerId="LiveId" clId="{C6FDB0D4-11A6-47B3-B364-9BE6FA6067F3}" dt="2022-03-07T21:07:00.960" v="1" actId="478"/>
          <ac:picMkLst>
            <pc:docMk/>
            <pc:sldMk cId="1231095576" sldId="367"/>
            <ac:picMk id="9" creationId="{A6DD6C69-7A09-4932-8F92-2BC00BAD1052}"/>
          </ac:picMkLst>
        </pc:picChg>
      </pc:sldChg>
      <pc:sldChg chg="modSp mod">
        <pc:chgData name="Jefferson Ligña" userId="2ec3ff00a3fe702c" providerId="LiveId" clId="{C6FDB0D4-11A6-47B3-B364-9BE6FA6067F3}" dt="2022-03-07T23:01:39.730" v="643" actId="313"/>
        <pc:sldMkLst>
          <pc:docMk/>
          <pc:sldMk cId="2300866081" sldId="439"/>
        </pc:sldMkLst>
        <pc:spChg chg="mod">
          <ac:chgData name="Jefferson Ligña" userId="2ec3ff00a3fe702c" providerId="LiveId" clId="{C6FDB0D4-11A6-47B3-B364-9BE6FA6067F3}" dt="2022-03-07T23:01:39.730" v="643" actId="313"/>
          <ac:spMkLst>
            <pc:docMk/>
            <pc:sldMk cId="2300866081" sldId="439"/>
            <ac:spMk id="15" creationId="{EFC7EF67-8E82-42A4-BB75-7DCA29CC23D4}"/>
          </ac:spMkLst>
        </pc:spChg>
      </pc:sldChg>
      <pc:sldChg chg="modSp mod">
        <pc:chgData name="Jefferson Ligña" userId="2ec3ff00a3fe702c" providerId="LiveId" clId="{C6FDB0D4-11A6-47B3-B364-9BE6FA6067F3}" dt="2022-03-07T21:34:46.338" v="42" actId="1076"/>
        <pc:sldMkLst>
          <pc:docMk/>
          <pc:sldMk cId="2987622722" sldId="444"/>
        </pc:sldMkLst>
        <pc:picChg chg="mod">
          <ac:chgData name="Jefferson Ligña" userId="2ec3ff00a3fe702c" providerId="LiveId" clId="{C6FDB0D4-11A6-47B3-B364-9BE6FA6067F3}" dt="2022-03-07T21:34:46.338" v="42" actId="1076"/>
          <ac:picMkLst>
            <pc:docMk/>
            <pc:sldMk cId="2987622722" sldId="444"/>
            <ac:picMk id="3" creationId="{AF3B9DD8-BB80-484A-96BB-6251F9705CAF}"/>
          </ac:picMkLst>
        </pc:picChg>
      </pc:sldChg>
      <pc:sldChg chg="modSp add mod">
        <pc:chgData name="Jefferson Ligña" userId="2ec3ff00a3fe702c" providerId="LiveId" clId="{C6FDB0D4-11A6-47B3-B364-9BE6FA6067F3}" dt="2022-03-07T22:00:37.170" v="297" actId="20577"/>
        <pc:sldMkLst>
          <pc:docMk/>
          <pc:sldMk cId="2131304170" sldId="457"/>
        </pc:sldMkLst>
        <pc:spChg chg="mod">
          <ac:chgData name="Jefferson Ligña" userId="2ec3ff00a3fe702c" providerId="LiveId" clId="{C6FDB0D4-11A6-47B3-B364-9BE6FA6067F3}" dt="2022-03-07T22:00:37.170" v="297" actId="20577"/>
          <ac:spMkLst>
            <pc:docMk/>
            <pc:sldMk cId="2131304170" sldId="457"/>
            <ac:spMk id="14" creationId="{A387F04E-401E-43D2-B5DD-7956A84EBD6B}"/>
          </ac:spMkLst>
        </pc:spChg>
      </pc:sldChg>
    </pc:docChg>
  </pc:docChgLst>
  <pc:docChgLst>
    <pc:chgData name="Jefferson Ligña" userId="2ec3ff00a3fe702c" providerId="Windows Live" clId="Web-{E17ED8C7-2054-485E-ACA0-81DE5F073A13}"/>
    <pc:docChg chg="modSld">
      <pc:chgData name="Jefferson Ligña" userId="2ec3ff00a3fe702c" providerId="Windows Live" clId="Web-{E17ED8C7-2054-485E-ACA0-81DE5F073A13}" dt="2022-03-07T21:06:15.329" v="2"/>
      <pc:docMkLst>
        <pc:docMk/>
      </pc:docMkLst>
      <pc:sldChg chg="addSp delSp modSp">
        <pc:chgData name="Jefferson Ligña" userId="2ec3ff00a3fe702c" providerId="Windows Live" clId="Web-{E17ED8C7-2054-485E-ACA0-81DE5F073A13}" dt="2022-03-07T21:06:15.329" v="2"/>
        <pc:sldMkLst>
          <pc:docMk/>
          <pc:sldMk cId="1231095576" sldId="367"/>
        </pc:sldMkLst>
        <pc:picChg chg="add del mod">
          <ac:chgData name="Jefferson Ligña" userId="2ec3ff00a3fe702c" providerId="Windows Live" clId="Web-{E17ED8C7-2054-485E-ACA0-81DE5F073A13}" dt="2022-03-07T21:06:15.329" v="2"/>
          <ac:picMkLst>
            <pc:docMk/>
            <pc:sldMk cId="1231095576" sldId="367"/>
            <ac:picMk id="9" creationId="{A6DD6C69-7A09-4932-8F92-2BC00BAD105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8007C-24D7-45F2-9D6B-C77DCDD0C7C6}"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s-EC"/>
        </a:p>
      </dgm:t>
    </dgm:pt>
    <dgm:pt modelId="{1F5FE0BC-3DFA-45ED-BDA9-F693D26BC90F}">
      <dgm:prSet phldrT="[Texto]" custT="1"/>
      <dgm:spPr/>
      <dgm:t>
        <a:bodyPr/>
        <a:lstStyle/>
        <a:p>
          <a:r>
            <a:rPr lang="es-ES" sz="1600" b="0" i="0"/>
            <a:t>Datos proporcionados por el municipio difieren de los datos observados.</a:t>
          </a:r>
          <a:endParaRPr lang="es-EC" sz="1600" b="0"/>
        </a:p>
      </dgm:t>
    </dgm:pt>
    <dgm:pt modelId="{24AEF4E2-7E15-4A5A-AEA4-D555193E3658}" type="parTrans" cxnId="{2ECABCF8-12DA-4A8A-9346-CCD34515F88E}">
      <dgm:prSet/>
      <dgm:spPr/>
      <dgm:t>
        <a:bodyPr/>
        <a:lstStyle/>
        <a:p>
          <a:endParaRPr lang="es-EC" sz="1400"/>
        </a:p>
      </dgm:t>
    </dgm:pt>
    <dgm:pt modelId="{61AC2975-371A-4EA4-9D76-7DA12B774206}" type="sibTrans" cxnId="{2ECABCF8-12DA-4A8A-9346-CCD34515F88E}">
      <dgm:prSet/>
      <dgm:spPr/>
      <dgm:t>
        <a:bodyPr/>
        <a:lstStyle/>
        <a:p>
          <a:endParaRPr lang="es-EC" sz="1400"/>
        </a:p>
      </dgm:t>
    </dgm:pt>
    <dgm:pt modelId="{5B51C3D6-5509-4C9A-9123-940501D8B094}">
      <dgm:prSet phldrT="[Texto]" custT="1"/>
      <dgm:spPr/>
      <dgm:t>
        <a:bodyPr/>
        <a:lstStyle/>
        <a:p>
          <a:r>
            <a:rPr lang="es-ES" sz="1600" b="0" i="0"/>
            <a:t>En la simulación de eventos sísmicos de OpenQuake</a:t>
          </a:r>
          <a:endParaRPr lang="es-EC" sz="1600" b="0"/>
        </a:p>
      </dgm:t>
    </dgm:pt>
    <dgm:pt modelId="{34DEBE68-148A-41AF-9419-BB609168471A}" type="parTrans" cxnId="{C04092C1-5199-4549-883C-7D8F6E9C0B4D}">
      <dgm:prSet/>
      <dgm:spPr/>
      <dgm:t>
        <a:bodyPr/>
        <a:lstStyle/>
        <a:p>
          <a:endParaRPr lang="es-EC" sz="1400"/>
        </a:p>
      </dgm:t>
    </dgm:pt>
    <dgm:pt modelId="{03D98FDE-E300-4F96-8B96-2C6C65EBE06F}" type="sibTrans" cxnId="{C04092C1-5199-4549-883C-7D8F6E9C0B4D}">
      <dgm:prSet/>
      <dgm:spPr/>
      <dgm:t>
        <a:bodyPr/>
        <a:lstStyle/>
        <a:p>
          <a:endParaRPr lang="es-EC" sz="1400"/>
        </a:p>
      </dgm:t>
    </dgm:pt>
    <dgm:pt modelId="{938FA6A2-8AD6-4150-83C0-9B1B4BAA2989}">
      <dgm:prSet phldrT="[Texto]" custT="1"/>
      <dgm:spPr/>
      <dgm:t>
        <a:bodyPr/>
        <a:lstStyle/>
        <a:p>
          <a:r>
            <a:rPr lang="es-419" sz="1600"/>
            <a:t>Análisis de pérdidas más detallado.</a:t>
          </a:r>
          <a:endParaRPr lang="es-EC" sz="1600"/>
        </a:p>
      </dgm:t>
    </dgm:pt>
    <dgm:pt modelId="{559D9A84-DE29-46DD-AA47-96402CDDE33E}" type="parTrans" cxnId="{CA0B001B-F8C7-458F-84A2-78DEC8700B6B}">
      <dgm:prSet/>
      <dgm:spPr/>
      <dgm:t>
        <a:bodyPr/>
        <a:lstStyle/>
        <a:p>
          <a:endParaRPr lang="es-EC" sz="1400"/>
        </a:p>
      </dgm:t>
    </dgm:pt>
    <dgm:pt modelId="{13BAC3C2-B86F-44F9-ABE0-2F3B7569789E}" type="sibTrans" cxnId="{CA0B001B-F8C7-458F-84A2-78DEC8700B6B}">
      <dgm:prSet/>
      <dgm:spPr/>
      <dgm:t>
        <a:bodyPr/>
        <a:lstStyle/>
        <a:p>
          <a:endParaRPr lang="es-EC" sz="1400"/>
        </a:p>
      </dgm:t>
    </dgm:pt>
    <dgm:pt modelId="{36EB2A99-BB36-40BA-8A4C-14DBFEEF4F31}">
      <dgm:prSet phldrT="[Texto]" custT="1"/>
      <dgm:spPr/>
      <dgm:t>
        <a:bodyPr/>
        <a:lstStyle/>
        <a:p>
          <a:pPr>
            <a:buNone/>
          </a:pPr>
          <a:r>
            <a:rPr lang="es-ES" sz="1600" b="0" i="0"/>
            <a:t>Informar a los propietarios o habitantes acerca de los objetivos de la investigación.</a:t>
          </a:r>
          <a:endParaRPr lang="es-EC" sz="1600" b="0"/>
        </a:p>
      </dgm:t>
    </dgm:pt>
    <dgm:pt modelId="{F157ED35-3C04-4247-A0FE-0C90E55CEA3F}" type="parTrans" cxnId="{A8A247FD-3CBA-4BC0-89B1-F6824B2B3D58}">
      <dgm:prSet/>
      <dgm:spPr/>
      <dgm:t>
        <a:bodyPr/>
        <a:lstStyle/>
        <a:p>
          <a:endParaRPr lang="es-EC" sz="1400"/>
        </a:p>
      </dgm:t>
    </dgm:pt>
    <dgm:pt modelId="{10AA70CA-3FE5-43EA-BEC0-AB0672CE2CF0}" type="sibTrans" cxnId="{A8A247FD-3CBA-4BC0-89B1-F6824B2B3D58}">
      <dgm:prSet/>
      <dgm:spPr/>
      <dgm:t>
        <a:bodyPr/>
        <a:lstStyle/>
        <a:p>
          <a:endParaRPr lang="es-EC" sz="1400"/>
        </a:p>
      </dgm:t>
    </dgm:pt>
    <dgm:pt modelId="{A14B622A-67A9-47EE-841B-A8D1644B05C8}">
      <dgm:prSet phldrT="[Texto]" custT="1"/>
      <dgm:spPr/>
      <dgm:t>
        <a:bodyPr/>
        <a:lstStyle/>
        <a:p>
          <a:r>
            <a:rPr lang="es-419" sz="1600"/>
            <a:t>Medidas de seguridad e identificación.</a:t>
          </a:r>
          <a:endParaRPr lang="es-EC" sz="1600"/>
        </a:p>
      </dgm:t>
    </dgm:pt>
    <dgm:pt modelId="{C564F62F-EBB3-49B0-B6C5-814AFF98F3F0}" type="parTrans" cxnId="{8E07888D-D157-477E-B3CC-5D7A56248664}">
      <dgm:prSet/>
      <dgm:spPr/>
      <dgm:t>
        <a:bodyPr/>
        <a:lstStyle/>
        <a:p>
          <a:endParaRPr lang="es-ES"/>
        </a:p>
      </dgm:t>
    </dgm:pt>
    <dgm:pt modelId="{F6CDDBB4-99F6-49E8-8A43-E86ADAD5BFCD}" type="sibTrans" cxnId="{8E07888D-D157-477E-B3CC-5D7A56248664}">
      <dgm:prSet/>
      <dgm:spPr/>
      <dgm:t>
        <a:bodyPr/>
        <a:lstStyle/>
        <a:p>
          <a:endParaRPr lang="es-ES"/>
        </a:p>
      </dgm:t>
    </dgm:pt>
    <dgm:pt modelId="{D2058224-45B4-4D1E-A4E2-F2FA275E1A46}" type="pres">
      <dgm:prSet presAssocID="{C578007C-24D7-45F2-9D6B-C77DCDD0C7C6}" presName="linear" presStyleCnt="0">
        <dgm:presLayoutVars>
          <dgm:animLvl val="lvl"/>
          <dgm:resizeHandles val="exact"/>
        </dgm:presLayoutVars>
      </dgm:prSet>
      <dgm:spPr/>
    </dgm:pt>
    <dgm:pt modelId="{6F78899B-A0D0-4864-A5DC-DEAC60673CD9}" type="pres">
      <dgm:prSet presAssocID="{1F5FE0BC-3DFA-45ED-BDA9-F693D26BC90F}" presName="parentText" presStyleLbl="node1" presStyleIdx="0" presStyleCnt="5" custScaleX="58573" custScaleY="63573" custLinFactY="-51413" custLinFactNeighborX="-16898" custLinFactNeighborY="-100000">
        <dgm:presLayoutVars>
          <dgm:chMax val="0"/>
          <dgm:bulletEnabled val="1"/>
        </dgm:presLayoutVars>
      </dgm:prSet>
      <dgm:spPr/>
    </dgm:pt>
    <dgm:pt modelId="{8270E04A-CAF1-4693-A8C2-60F307AA4B20}" type="pres">
      <dgm:prSet presAssocID="{61AC2975-371A-4EA4-9D76-7DA12B774206}" presName="spacer" presStyleCnt="0"/>
      <dgm:spPr/>
    </dgm:pt>
    <dgm:pt modelId="{74B0BBF1-BAF6-4A4B-A687-157A9C54539D}" type="pres">
      <dgm:prSet presAssocID="{36EB2A99-BB36-40BA-8A4C-14DBFEEF4F31}" presName="parentText" presStyleLbl="node1" presStyleIdx="1" presStyleCnt="5" custScaleX="66879" custScaleY="53084" custLinFactY="-24061" custLinFactNeighborX="14223" custLinFactNeighborY="-100000">
        <dgm:presLayoutVars>
          <dgm:chMax val="0"/>
          <dgm:bulletEnabled val="1"/>
        </dgm:presLayoutVars>
      </dgm:prSet>
      <dgm:spPr/>
    </dgm:pt>
    <dgm:pt modelId="{2B008495-46B1-4FE4-B0C9-A8ADD799D33B}" type="pres">
      <dgm:prSet presAssocID="{10AA70CA-3FE5-43EA-BEC0-AB0672CE2CF0}" presName="spacer" presStyleCnt="0"/>
      <dgm:spPr/>
    </dgm:pt>
    <dgm:pt modelId="{7D3D6227-DB7E-4805-A366-CA8DD5002515}" type="pres">
      <dgm:prSet presAssocID="{5B51C3D6-5509-4C9A-9123-940501D8B094}" presName="parentText" presStyleLbl="node1" presStyleIdx="2" presStyleCnt="5" custScaleX="57742" custScaleY="38751" custLinFactNeighborX="-8950" custLinFactNeighborY="8283">
        <dgm:presLayoutVars>
          <dgm:chMax val="0"/>
          <dgm:bulletEnabled val="1"/>
        </dgm:presLayoutVars>
      </dgm:prSet>
      <dgm:spPr/>
    </dgm:pt>
    <dgm:pt modelId="{78A1FB95-BC31-428E-8E02-2015F7F32BDF}" type="pres">
      <dgm:prSet presAssocID="{03D98FDE-E300-4F96-8B96-2C6C65EBE06F}" presName="spacer" presStyleCnt="0"/>
      <dgm:spPr/>
    </dgm:pt>
    <dgm:pt modelId="{7F497845-636C-4AC4-82E4-5D6E4CF56DEA}" type="pres">
      <dgm:prSet presAssocID="{938FA6A2-8AD6-4150-83C0-9B1B4BAA2989}" presName="parentText" presStyleLbl="node1" presStyleIdx="3" presStyleCnt="5" custScaleX="47367" custScaleY="50360" custLinFactY="26573" custLinFactNeighborX="9303" custLinFactNeighborY="100000">
        <dgm:presLayoutVars>
          <dgm:chMax val="0"/>
          <dgm:bulletEnabled val="1"/>
        </dgm:presLayoutVars>
      </dgm:prSet>
      <dgm:spPr/>
    </dgm:pt>
    <dgm:pt modelId="{718860CB-075E-4487-AC8B-40C2867CA7AA}" type="pres">
      <dgm:prSet presAssocID="{13BAC3C2-B86F-44F9-ABE0-2F3B7569789E}" presName="spacer" presStyleCnt="0"/>
      <dgm:spPr/>
    </dgm:pt>
    <dgm:pt modelId="{2A291326-AEAD-47BF-8FA8-3D22EB174B6D}" type="pres">
      <dgm:prSet presAssocID="{A14B622A-67A9-47EE-841B-A8D1644B05C8}" presName="parentText" presStyleLbl="node1" presStyleIdx="4" presStyleCnt="5" custScaleX="42524" custScaleY="40954" custLinFactY="63059" custLinFactNeighborX="-27813" custLinFactNeighborY="100000">
        <dgm:presLayoutVars>
          <dgm:chMax val="0"/>
          <dgm:bulletEnabled val="1"/>
        </dgm:presLayoutVars>
      </dgm:prSet>
      <dgm:spPr/>
    </dgm:pt>
  </dgm:ptLst>
  <dgm:cxnLst>
    <dgm:cxn modelId="{9EC7F501-1540-4EEE-8E77-5E25360F2512}" type="presOf" srcId="{36EB2A99-BB36-40BA-8A4C-14DBFEEF4F31}" destId="{74B0BBF1-BAF6-4A4B-A687-157A9C54539D}" srcOrd="0" destOrd="0" presId="urn:microsoft.com/office/officeart/2005/8/layout/vList2"/>
    <dgm:cxn modelId="{CA0B001B-F8C7-458F-84A2-78DEC8700B6B}" srcId="{C578007C-24D7-45F2-9D6B-C77DCDD0C7C6}" destId="{938FA6A2-8AD6-4150-83C0-9B1B4BAA2989}" srcOrd="3" destOrd="0" parTransId="{559D9A84-DE29-46DD-AA47-96402CDDE33E}" sibTransId="{13BAC3C2-B86F-44F9-ABE0-2F3B7569789E}"/>
    <dgm:cxn modelId="{CCBBDD5D-457D-4609-9289-A290FC377388}" type="presOf" srcId="{C578007C-24D7-45F2-9D6B-C77DCDD0C7C6}" destId="{D2058224-45B4-4D1E-A4E2-F2FA275E1A46}" srcOrd="0" destOrd="0" presId="urn:microsoft.com/office/officeart/2005/8/layout/vList2"/>
    <dgm:cxn modelId="{54B1CC85-6318-46E8-8E52-F59D64BC2396}" type="presOf" srcId="{938FA6A2-8AD6-4150-83C0-9B1B4BAA2989}" destId="{7F497845-636C-4AC4-82E4-5D6E4CF56DEA}" srcOrd="0" destOrd="0" presId="urn:microsoft.com/office/officeart/2005/8/layout/vList2"/>
    <dgm:cxn modelId="{8E07888D-D157-477E-B3CC-5D7A56248664}" srcId="{C578007C-24D7-45F2-9D6B-C77DCDD0C7C6}" destId="{A14B622A-67A9-47EE-841B-A8D1644B05C8}" srcOrd="4" destOrd="0" parTransId="{C564F62F-EBB3-49B0-B6C5-814AFF98F3F0}" sibTransId="{F6CDDBB4-99F6-49E8-8A43-E86ADAD5BFCD}"/>
    <dgm:cxn modelId="{846D7794-F829-4CB2-9064-18198263112D}" type="presOf" srcId="{1F5FE0BC-3DFA-45ED-BDA9-F693D26BC90F}" destId="{6F78899B-A0D0-4864-A5DC-DEAC60673CD9}" srcOrd="0" destOrd="0" presId="urn:microsoft.com/office/officeart/2005/8/layout/vList2"/>
    <dgm:cxn modelId="{C04092C1-5199-4549-883C-7D8F6E9C0B4D}" srcId="{C578007C-24D7-45F2-9D6B-C77DCDD0C7C6}" destId="{5B51C3D6-5509-4C9A-9123-940501D8B094}" srcOrd="2" destOrd="0" parTransId="{34DEBE68-148A-41AF-9419-BB609168471A}" sibTransId="{03D98FDE-E300-4F96-8B96-2C6C65EBE06F}"/>
    <dgm:cxn modelId="{7809A4D3-55FE-4693-9E86-9241BC619F8C}" type="presOf" srcId="{A14B622A-67A9-47EE-841B-A8D1644B05C8}" destId="{2A291326-AEAD-47BF-8FA8-3D22EB174B6D}" srcOrd="0" destOrd="0" presId="urn:microsoft.com/office/officeart/2005/8/layout/vList2"/>
    <dgm:cxn modelId="{467D91DE-B8A6-423D-AFF4-50E6485D1D73}" type="presOf" srcId="{5B51C3D6-5509-4C9A-9123-940501D8B094}" destId="{7D3D6227-DB7E-4805-A366-CA8DD5002515}" srcOrd="0" destOrd="0" presId="urn:microsoft.com/office/officeart/2005/8/layout/vList2"/>
    <dgm:cxn modelId="{2ECABCF8-12DA-4A8A-9346-CCD34515F88E}" srcId="{C578007C-24D7-45F2-9D6B-C77DCDD0C7C6}" destId="{1F5FE0BC-3DFA-45ED-BDA9-F693D26BC90F}" srcOrd="0" destOrd="0" parTransId="{24AEF4E2-7E15-4A5A-AEA4-D555193E3658}" sibTransId="{61AC2975-371A-4EA4-9D76-7DA12B774206}"/>
    <dgm:cxn modelId="{A8A247FD-3CBA-4BC0-89B1-F6824B2B3D58}" srcId="{C578007C-24D7-45F2-9D6B-C77DCDD0C7C6}" destId="{36EB2A99-BB36-40BA-8A4C-14DBFEEF4F31}" srcOrd="1" destOrd="0" parTransId="{F157ED35-3C04-4247-A0FE-0C90E55CEA3F}" sibTransId="{10AA70CA-3FE5-43EA-BEC0-AB0672CE2CF0}"/>
    <dgm:cxn modelId="{1DF4A670-D37E-4901-BCB9-E4A76CC2978F}" type="presParOf" srcId="{D2058224-45B4-4D1E-A4E2-F2FA275E1A46}" destId="{6F78899B-A0D0-4864-A5DC-DEAC60673CD9}" srcOrd="0" destOrd="0" presId="urn:microsoft.com/office/officeart/2005/8/layout/vList2"/>
    <dgm:cxn modelId="{C914CEC7-F66E-49D0-A68A-0C8B880CCB5D}" type="presParOf" srcId="{D2058224-45B4-4D1E-A4E2-F2FA275E1A46}" destId="{8270E04A-CAF1-4693-A8C2-60F307AA4B20}" srcOrd="1" destOrd="0" presId="urn:microsoft.com/office/officeart/2005/8/layout/vList2"/>
    <dgm:cxn modelId="{5413DA19-B690-4A9F-8013-3739A385FCE9}" type="presParOf" srcId="{D2058224-45B4-4D1E-A4E2-F2FA275E1A46}" destId="{74B0BBF1-BAF6-4A4B-A687-157A9C54539D}" srcOrd="2" destOrd="0" presId="urn:microsoft.com/office/officeart/2005/8/layout/vList2"/>
    <dgm:cxn modelId="{201757CC-1ABB-408F-9DEB-EE36E97352CE}" type="presParOf" srcId="{D2058224-45B4-4D1E-A4E2-F2FA275E1A46}" destId="{2B008495-46B1-4FE4-B0C9-A8ADD799D33B}" srcOrd="3" destOrd="0" presId="urn:microsoft.com/office/officeart/2005/8/layout/vList2"/>
    <dgm:cxn modelId="{F6674EF4-8CF2-4150-9F1D-2CEF9363BD0C}" type="presParOf" srcId="{D2058224-45B4-4D1E-A4E2-F2FA275E1A46}" destId="{7D3D6227-DB7E-4805-A366-CA8DD5002515}" srcOrd="4" destOrd="0" presId="urn:microsoft.com/office/officeart/2005/8/layout/vList2"/>
    <dgm:cxn modelId="{D56C8FE1-E804-41D9-B9FB-A5485D91CD44}" type="presParOf" srcId="{D2058224-45B4-4D1E-A4E2-F2FA275E1A46}" destId="{78A1FB95-BC31-428E-8E02-2015F7F32BDF}" srcOrd="5" destOrd="0" presId="urn:microsoft.com/office/officeart/2005/8/layout/vList2"/>
    <dgm:cxn modelId="{E09904CC-B90A-40E7-98D0-D8972A01BAB2}" type="presParOf" srcId="{D2058224-45B4-4D1E-A4E2-F2FA275E1A46}" destId="{7F497845-636C-4AC4-82E4-5D6E4CF56DEA}" srcOrd="6" destOrd="0" presId="urn:microsoft.com/office/officeart/2005/8/layout/vList2"/>
    <dgm:cxn modelId="{493E1B9A-6252-48B7-9898-436488C0A254}" type="presParOf" srcId="{D2058224-45B4-4D1E-A4E2-F2FA275E1A46}" destId="{718860CB-075E-4487-AC8B-40C2867CA7AA}" srcOrd="7" destOrd="0" presId="urn:microsoft.com/office/officeart/2005/8/layout/vList2"/>
    <dgm:cxn modelId="{F31852FB-F880-4259-8CDB-AF6391CD2628}" type="presParOf" srcId="{D2058224-45B4-4D1E-A4E2-F2FA275E1A46}" destId="{2A291326-AEAD-47BF-8FA8-3D22EB174B6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578007C-24D7-45F2-9D6B-C77DCDD0C7C6}" type="doc">
      <dgm:prSet loTypeId="urn:microsoft.com/office/officeart/2005/8/layout/vList2" loCatId="list" qsTypeId="urn:microsoft.com/office/officeart/2005/8/quickstyle/simple2" qsCatId="simple" csTypeId="urn:microsoft.com/office/officeart/2005/8/colors/accent5_1" csCatId="accent5" phldr="1"/>
      <dgm:spPr/>
      <dgm:t>
        <a:bodyPr/>
        <a:lstStyle/>
        <a:p>
          <a:endParaRPr lang="es-EC"/>
        </a:p>
      </dgm:t>
    </dgm:pt>
    <dgm:pt modelId="{1F5FE0BC-3DFA-45ED-BDA9-F693D26BC90F}">
      <dgm:prSet phldrT="[Texto]" custT="1"/>
      <dgm:spPr/>
      <dgm:t>
        <a:bodyPr/>
        <a:lstStyle/>
        <a:p>
          <a:pPr algn="ctr"/>
          <a:r>
            <a:rPr lang="es-419" sz="1600"/>
            <a:t>Planes de concientización</a:t>
          </a:r>
          <a:endParaRPr lang="es-EC" sz="1600"/>
        </a:p>
      </dgm:t>
    </dgm:pt>
    <dgm:pt modelId="{24AEF4E2-7E15-4A5A-AEA4-D555193E3658}" type="parTrans" cxnId="{2ECABCF8-12DA-4A8A-9346-CCD34515F88E}">
      <dgm:prSet/>
      <dgm:spPr/>
      <dgm:t>
        <a:bodyPr/>
        <a:lstStyle/>
        <a:p>
          <a:endParaRPr lang="es-EC"/>
        </a:p>
      </dgm:t>
    </dgm:pt>
    <dgm:pt modelId="{61AC2975-371A-4EA4-9D76-7DA12B774206}" type="sibTrans" cxnId="{2ECABCF8-12DA-4A8A-9346-CCD34515F88E}">
      <dgm:prSet/>
      <dgm:spPr/>
      <dgm:t>
        <a:bodyPr/>
        <a:lstStyle/>
        <a:p>
          <a:endParaRPr lang="es-EC"/>
        </a:p>
      </dgm:t>
    </dgm:pt>
    <dgm:pt modelId="{5B51C3D6-5509-4C9A-9123-940501D8B094}">
      <dgm:prSet phldrT="[Texto]" custT="1"/>
      <dgm:spPr/>
      <dgm:t>
        <a:bodyPr/>
        <a:lstStyle/>
        <a:p>
          <a:pPr algn="ctr"/>
          <a:r>
            <a:rPr lang="es-419" sz="1600"/>
            <a:t>Plan de gestión de riesgo</a:t>
          </a:r>
          <a:endParaRPr lang="es-EC" sz="1600"/>
        </a:p>
      </dgm:t>
    </dgm:pt>
    <dgm:pt modelId="{34DEBE68-148A-41AF-9419-BB609168471A}" type="parTrans" cxnId="{C04092C1-5199-4549-883C-7D8F6E9C0B4D}">
      <dgm:prSet/>
      <dgm:spPr/>
      <dgm:t>
        <a:bodyPr/>
        <a:lstStyle/>
        <a:p>
          <a:endParaRPr lang="es-EC"/>
        </a:p>
      </dgm:t>
    </dgm:pt>
    <dgm:pt modelId="{03D98FDE-E300-4F96-8B96-2C6C65EBE06F}" type="sibTrans" cxnId="{C04092C1-5199-4549-883C-7D8F6E9C0B4D}">
      <dgm:prSet/>
      <dgm:spPr/>
      <dgm:t>
        <a:bodyPr/>
        <a:lstStyle/>
        <a:p>
          <a:endParaRPr lang="es-EC"/>
        </a:p>
      </dgm:t>
    </dgm:pt>
    <dgm:pt modelId="{23A97D5B-A990-4F84-8FFC-686D85641EC5}">
      <dgm:prSet phldrT="[Texto]" custT="1"/>
      <dgm:spPr/>
      <dgm:t>
        <a:bodyPr/>
        <a:lstStyle/>
        <a:p>
          <a:pPr algn="ctr">
            <a:buFont typeface="Symbol" panose="05050102010706020507" pitchFamily="18" charset="2"/>
            <a:buChar char=""/>
          </a:pPr>
          <a:r>
            <a:rPr lang="es-419" sz="1600"/>
            <a:t>Reforzamiento estructural </a:t>
          </a:r>
          <a:endParaRPr lang="es-EC" sz="1600"/>
        </a:p>
      </dgm:t>
    </dgm:pt>
    <dgm:pt modelId="{DCAEACD5-BCF0-41DE-A593-BE15AF209B34}" type="parTrans" cxnId="{EB5AFD17-D4E6-4CFB-8F02-88015962278B}">
      <dgm:prSet/>
      <dgm:spPr/>
      <dgm:t>
        <a:bodyPr/>
        <a:lstStyle/>
        <a:p>
          <a:endParaRPr lang="es-EC"/>
        </a:p>
      </dgm:t>
    </dgm:pt>
    <dgm:pt modelId="{273B4DDC-F9EA-4704-9C10-D915848B227A}" type="sibTrans" cxnId="{EB5AFD17-D4E6-4CFB-8F02-88015962278B}">
      <dgm:prSet/>
      <dgm:spPr/>
      <dgm:t>
        <a:bodyPr/>
        <a:lstStyle/>
        <a:p>
          <a:endParaRPr lang="es-EC"/>
        </a:p>
      </dgm:t>
    </dgm:pt>
    <dgm:pt modelId="{3E5C8EEE-03A4-436E-92FF-25D10732F80F}">
      <dgm:prSet phldrT="[Texto]" custT="1"/>
      <dgm:spPr/>
      <dgm:t>
        <a:bodyPr/>
        <a:lstStyle/>
        <a:p>
          <a:pPr algn="ctr">
            <a:buFont typeface="Symbol" panose="05050102010706020507" pitchFamily="18" charset="2"/>
            <a:buChar char=""/>
          </a:pPr>
          <a:r>
            <a:rPr lang="es-EC" sz="1600"/>
            <a:t>Costo de reposición acorde a las zonas y tipologías</a:t>
          </a:r>
        </a:p>
      </dgm:t>
    </dgm:pt>
    <dgm:pt modelId="{238528F5-A265-4904-B30A-E3204EE89C2C}" type="parTrans" cxnId="{EBE94E11-835B-4046-9355-EE202D8D4D22}">
      <dgm:prSet/>
      <dgm:spPr/>
      <dgm:t>
        <a:bodyPr/>
        <a:lstStyle/>
        <a:p>
          <a:endParaRPr lang="es-ES"/>
        </a:p>
      </dgm:t>
    </dgm:pt>
    <dgm:pt modelId="{BCD962CB-1C79-4F35-A6EF-D3D190AB6C11}" type="sibTrans" cxnId="{EBE94E11-835B-4046-9355-EE202D8D4D22}">
      <dgm:prSet/>
      <dgm:spPr/>
      <dgm:t>
        <a:bodyPr/>
        <a:lstStyle/>
        <a:p>
          <a:endParaRPr lang="es-ES"/>
        </a:p>
      </dgm:t>
    </dgm:pt>
    <dgm:pt modelId="{D2058224-45B4-4D1E-A4E2-F2FA275E1A46}" type="pres">
      <dgm:prSet presAssocID="{C578007C-24D7-45F2-9D6B-C77DCDD0C7C6}" presName="linear" presStyleCnt="0">
        <dgm:presLayoutVars>
          <dgm:animLvl val="lvl"/>
          <dgm:resizeHandles val="exact"/>
        </dgm:presLayoutVars>
      </dgm:prSet>
      <dgm:spPr/>
    </dgm:pt>
    <dgm:pt modelId="{6F78899B-A0D0-4864-A5DC-DEAC60673CD9}" type="pres">
      <dgm:prSet presAssocID="{1F5FE0BC-3DFA-45ED-BDA9-F693D26BC90F}" presName="parentText" presStyleLbl="node1" presStyleIdx="0" presStyleCnt="4" custScaleX="42217" custScaleY="44379" custLinFactY="-75362" custLinFactNeighborX="-26159" custLinFactNeighborY="-100000">
        <dgm:presLayoutVars>
          <dgm:chMax val="0"/>
          <dgm:bulletEnabled val="1"/>
        </dgm:presLayoutVars>
      </dgm:prSet>
      <dgm:spPr/>
    </dgm:pt>
    <dgm:pt modelId="{BCFBF6D7-FCF8-4010-8213-E214030C7637}" type="pres">
      <dgm:prSet presAssocID="{61AC2975-371A-4EA4-9D76-7DA12B774206}" presName="spacer" presStyleCnt="0"/>
      <dgm:spPr/>
    </dgm:pt>
    <dgm:pt modelId="{7D3D6227-DB7E-4805-A366-CA8DD5002515}" type="pres">
      <dgm:prSet presAssocID="{5B51C3D6-5509-4C9A-9123-940501D8B094}" presName="parentText" presStyleLbl="node1" presStyleIdx="1" presStyleCnt="4" custScaleX="42217" custScaleY="44379" custLinFactNeighborX="24825" custLinFactNeighborY="-68465">
        <dgm:presLayoutVars>
          <dgm:chMax val="0"/>
          <dgm:bulletEnabled val="1"/>
        </dgm:presLayoutVars>
      </dgm:prSet>
      <dgm:spPr/>
    </dgm:pt>
    <dgm:pt modelId="{B2CA2399-1D7A-4B3D-B121-7E28E081AD44}" type="pres">
      <dgm:prSet presAssocID="{03D98FDE-E300-4F96-8B96-2C6C65EBE06F}" presName="spacer" presStyleCnt="0"/>
      <dgm:spPr/>
    </dgm:pt>
    <dgm:pt modelId="{FF1CE657-18AA-4FED-B856-A2236F75B121}" type="pres">
      <dgm:prSet presAssocID="{23A97D5B-A990-4F84-8FFC-686D85641EC5}" presName="parentText" presStyleLbl="node1" presStyleIdx="2" presStyleCnt="4" custScaleX="42217" custScaleY="44379" custLinFactY="117146" custLinFactNeighborX="-24759" custLinFactNeighborY="200000">
        <dgm:presLayoutVars>
          <dgm:chMax val="0"/>
          <dgm:bulletEnabled val="1"/>
        </dgm:presLayoutVars>
      </dgm:prSet>
      <dgm:spPr/>
    </dgm:pt>
    <dgm:pt modelId="{6A156721-E54A-437F-97C0-00DFEADE186C}" type="pres">
      <dgm:prSet presAssocID="{273B4DDC-F9EA-4704-9C10-D915848B227A}" presName="spacer" presStyleCnt="0"/>
      <dgm:spPr/>
    </dgm:pt>
    <dgm:pt modelId="{619084BB-CD3A-42E4-96B9-6FC7C2F0FBE3}" type="pres">
      <dgm:prSet presAssocID="{3E5C8EEE-03A4-436E-92FF-25D10732F80F}" presName="parentText" presStyleLbl="node1" presStyleIdx="3" presStyleCnt="4" custScaleX="42217" custScaleY="50296" custLinFactY="-51797" custLinFactNeighborX="24697" custLinFactNeighborY="-100000">
        <dgm:presLayoutVars>
          <dgm:chMax val="0"/>
          <dgm:bulletEnabled val="1"/>
        </dgm:presLayoutVars>
      </dgm:prSet>
      <dgm:spPr/>
    </dgm:pt>
  </dgm:ptLst>
  <dgm:cxnLst>
    <dgm:cxn modelId="{EBE94E11-835B-4046-9355-EE202D8D4D22}" srcId="{C578007C-24D7-45F2-9D6B-C77DCDD0C7C6}" destId="{3E5C8EEE-03A4-436E-92FF-25D10732F80F}" srcOrd="3" destOrd="0" parTransId="{238528F5-A265-4904-B30A-E3204EE89C2C}" sibTransId="{BCD962CB-1C79-4F35-A6EF-D3D190AB6C11}"/>
    <dgm:cxn modelId="{0BE7EA13-7C43-4512-B856-1DB118CB1B85}" type="presOf" srcId="{23A97D5B-A990-4F84-8FFC-686D85641EC5}" destId="{FF1CE657-18AA-4FED-B856-A2236F75B121}" srcOrd="0" destOrd="0" presId="urn:microsoft.com/office/officeart/2005/8/layout/vList2"/>
    <dgm:cxn modelId="{EB5AFD17-D4E6-4CFB-8F02-88015962278B}" srcId="{C578007C-24D7-45F2-9D6B-C77DCDD0C7C6}" destId="{23A97D5B-A990-4F84-8FFC-686D85641EC5}" srcOrd="2" destOrd="0" parTransId="{DCAEACD5-BCF0-41DE-A593-BE15AF209B34}" sibTransId="{273B4DDC-F9EA-4704-9C10-D915848B227A}"/>
    <dgm:cxn modelId="{CCBBDD5D-457D-4609-9289-A290FC377388}" type="presOf" srcId="{C578007C-24D7-45F2-9D6B-C77DCDD0C7C6}" destId="{D2058224-45B4-4D1E-A4E2-F2FA275E1A46}" srcOrd="0" destOrd="0" presId="urn:microsoft.com/office/officeart/2005/8/layout/vList2"/>
    <dgm:cxn modelId="{846D7794-F829-4CB2-9064-18198263112D}" type="presOf" srcId="{1F5FE0BC-3DFA-45ED-BDA9-F693D26BC90F}" destId="{6F78899B-A0D0-4864-A5DC-DEAC60673CD9}" srcOrd="0" destOrd="0" presId="urn:microsoft.com/office/officeart/2005/8/layout/vList2"/>
    <dgm:cxn modelId="{C04092C1-5199-4549-883C-7D8F6E9C0B4D}" srcId="{C578007C-24D7-45F2-9D6B-C77DCDD0C7C6}" destId="{5B51C3D6-5509-4C9A-9123-940501D8B094}" srcOrd="1" destOrd="0" parTransId="{34DEBE68-148A-41AF-9419-BB609168471A}" sibTransId="{03D98FDE-E300-4F96-8B96-2C6C65EBE06F}"/>
    <dgm:cxn modelId="{467D91DE-B8A6-423D-AFF4-50E6485D1D73}" type="presOf" srcId="{5B51C3D6-5509-4C9A-9123-940501D8B094}" destId="{7D3D6227-DB7E-4805-A366-CA8DD5002515}" srcOrd="0" destOrd="0" presId="urn:microsoft.com/office/officeart/2005/8/layout/vList2"/>
    <dgm:cxn modelId="{91A189F8-C0C8-45B8-88DC-4462F0B35BEB}" type="presOf" srcId="{3E5C8EEE-03A4-436E-92FF-25D10732F80F}" destId="{619084BB-CD3A-42E4-96B9-6FC7C2F0FBE3}" srcOrd="0" destOrd="0" presId="urn:microsoft.com/office/officeart/2005/8/layout/vList2"/>
    <dgm:cxn modelId="{2ECABCF8-12DA-4A8A-9346-CCD34515F88E}" srcId="{C578007C-24D7-45F2-9D6B-C77DCDD0C7C6}" destId="{1F5FE0BC-3DFA-45ED-BDA9-F693D26BC90F}" srcOrd="0" destOrd="0" parTransId="{24AEF4E2-7E15-4A5A-AEA4-D555193E3658}" sibTransId="{61AC2975-371A-4EA4-9D76-7DA12B774206}"/>
    <dgm:cxn modelId="{1DF4A670-D37E-4901-BCB9-E4A76CC2978F}" type="presParOf" srcId="{D2058224-45B4-4D1E-A4E2-F2FA275E1A46}" destId="{6F78899B-A0D0-4864-A5DC-DEAC60673CD9}" srcOrd="0" destOrd="0" presId="urn:microsoft.com/office/officeart/2005/8/layout/vList2"/>
    <dgm:cxn modelId="{42370A1C-8812-4555-A12F-06A50CB07481}" type="presParOf" srcId="{D2058224-45B4-4D1E-A4E2-F2FA275E1A46}" destId="{BCFBF6D7-FCF8-4010-8213-E214030C7637}" srcOrd="1" destOrd="0" presId="urn:microsoft.com/office/officeart/2005/8/layout/vList2"/>
    <dgm:cxn modelId="{F6674EF4-8CF2-4150-9F1D-2CEF9363BD0C}" type="presParOf" srcId="{D2058224-45B4-4D1E-A4E2-F2FA275E1A46}" destId="{7D3D6227-DB7E-4805-A366-CA8DD5002515}" srcOrd="2" destOrd="0" presId="urn:microsoft.com/office/officeart/2005/8/layout/vList2"/>
    <dgm:cxn modelId="{7C2EEFFB-3835-4D06-BB12-3AC9EF60C39E}" type="presParOf" srcId="{D2058224-45B4-4D1E-A4E2-F2FA275E1A46}" destId="{B2CA2399-1D7A-4B3D-B121-7E28E081AD44}" srcOrd="3" destOrd="0" presId="urn:microsoft.com/office/officeart/2005/8/layout/vList2"/>
    <dgm:cxn modelId="{8614CBDF-95C2-4283-BF6E-FF26B5D544F4}" type="presParOf" srcId="{D2058224-45B4-4D1E-A4E2-F2FA275E1A46}" destId="{FF1CE657-18AA-4FED-B856-A2236F75B121}" srcOrd="4" destOrd="0" presId="urn:microsoft.com/office/officeart/2005/8/layout/vList2"/>
    <dgm:cxn modelId="{5680F0CC-5323-4EB0-81CA-32266FED03FF}" type="presParOf" srcId="{D2058224-45B4-4D1E-A4E2-F2FA275E1A46}" destId="{6A156721-E54A-437F-97C0-00DFEADE186C}" srcOrd="5" destOrd="0" presId="urn:microsoft.com/office/officeart/2005/8/layout/vList2"/>
    <dgm:cxn modelId="{091ADF05-FA51-4CAF-837B-C2F4B4F323D8}" type="presParOf" srcId="{D2058224-45B4-4D1E-A4E2-F2FA275E1A46}" destId="{619084BB-CD3A-42E4-96B9-6FC7C2F0FBE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899B-A0D0-4864-A5DC-DEAC60673CD9}">
      <dsp:nvSpPr>
        <dsp:cNvPr id="0" name=""/>
        <dsp:cNvSpPr/>
      </dsp:nvSpPr>
      <dsp:spPr>
        <a:xfrm>
          <a:off x="336422" y="157327"/>
          <a:ext cx="5164537" cy="773556"/>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a:t>Datos proporcionados por el municipio difieren de los datos observados.</a:t>
          </a:r>
          <a:endParaRPr lang="es-EC" sz="1600" b="0" kern="1200"/>
        </a:p>
      </dsp:txBody>
      <dsp:txXfrm>
        <a:off x="374184" y="195089"/>
        <a:ext cx="5089013" cy="698032"/>
      </dsp:txXfrm>
    </dsp:sp>
    <dsp:sp modelId="{74B0BBF1-BAF6-4A4B-A687-157A9C54539D}">
      <dsp:nvSpPr>
        <dsp:cNvPr id="0" name=""/>
        <dsp:cNvSpPr/>
      </dsp:nvSpPr>
      <dsp:spPr>
        <a:xfrm>
          <a:off x="2714263" y="1450903"/>
          <a:ext cx="5896899" cy="645926"/>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a:t>Informar a los propietarios o habitantes acerca de los objetivos de la investigación.</a:t>
          </a:r>
          <a:endParaRPr lang="es-EC" sz="1600" b="0" kern="1200"/>
        </a:p>
      </dsp:txBody>
      <dsp:txXfrm>
        <a:off x="2745795" y="1482435"/>
        <a:ext cx="5833835" cy="582862"/>
      </dsp:txXfrm>
    </dsp:sp>
    <dsp:sp modelId="{7D3D6227-DB7E-4805-A366-CA8DD5002515}">
      <dsp:nvSpPr>
        <dsp:cNvPr id="0" name=""/>
        <dsp:cNvSpPr/>
      </dsp:nvSpPr>
      <dsp:spPr>
        <a:xfrm>
          <a:off x="1073854" y="2779509"/>
          <a:ext cx="5091265" cy="471522"/>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a:t>En la simulación de eventos sísmicos de OpenQuake</a:t>
          </a:r>
          <a:endParaRPr lang="es-EC" sz="1600" b="0" kern="1200"/>
        </a:p>
      </dsp:txBody>
      <dsp:txXfrm>
        <a:off x="1096872" y="2802527"/>
        <a:ext cx="5045229" cy="425486"/>
      </dsp:txXfrm>
    </dsp:sp>
    <dsp:sp modelId="{7F497845-636C-4AC4-82E4-5D6E4CF56DEA}">
      <dsp:nvSpPr>
        <dsp:cNvPr id="0" name=""/>
        <dsp:cNvSpPr/>
      </dsp:nvSpPr>
      <dsp:spPr>
        <a:xfrm>
          <a:off x="3140666" y="3933266"/>
          <a:ext cx="4176474" cy="61278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419" sz="1600" kern="1200"/>
            <a:t>Análisis de pérdidas más detallado.</a:t>
          </a:r>
          <a:endParaRPr lang="es-EC" sz="1600" kern="1200"/>
        </a:p>
      </dsp:txBody>
      <dsp:txXfrm>
        <a:off x="3170579" y="3963179"/>
        <a:ext cx="4116648" cy="552954"/>
      </dsp:txXfrm>
    </dsp:sp>
    <dsp:sp modelId="{2A291326-AEAD-47BF-8FA8-3D22EB174B6D}">
      <dsp:nvSpPr>
        <dsp:cNvPr id="0" name=""/>
        <dsp:cNvSpPr/>
      </dsp:nvSpPr>
      <dsp:spPr>
        <a:xfrm>
          <a:off x="81559" y="5177208"/>
          <a:ext cx="3749454" cy="498328"/>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419" sz="1600" kern="1200"/>
            <a:t>Medidas de seguridad e identificación.</a:t>
          </a:r>
          <a:endParaRPr lang="es-EC" sz="1600" kern="1200"/>
        </a:p>
      </dsp:txBody>
      <dsp:txXfrm>
        <a:off x="105885" y="5201534"/>
        <a:ext cx="3700802" cy="449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8899B-A0D0-4864-A5DC-DEAC60673CD9}">
      <dsp:nvSpPr>
        <dsp:cNvPr id="0" name=""/>
        <dsp:cNvSpPr/>
      </dsp:nvSpPr>
      <dsp:spPr>
        <a:xfrm>
          <a:off x="233008" y="81909"/>
          <a:ext cx="3599974" cy="5400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419" sz="1600" kern="1200"/>
            <a:t>Planes de concientización</a:t>
          </a:r>
          <a:endParaRPr lang="es-EC" sz="1600" kern="1200"/>
        </a:p>
      </dsp:txBody>
      <dsp:txXfrm>
        <a:off x="259369" y="108270"/>
        <a:ext cx="3547252" cy="487281"/>
      </dsp:txXfrm>
    </dsp:sp>
    <dsp:sp modelId="{7D3D6227-DB7E-4805-A366-CA8DD5002515}">
      <dsp:nvSpPr>
        <dsp:cNvPr id="0" name=""/>
        <dsp:cNvSpPr/>
      </dsp:nvSpPr>
      <dsp:spPr>
        <a:xfrm>
          <a:off x="4580573" y="1785151"/>
          <a:ext cx="3599974" cy="5400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419" sz="1600" kern="1200"/>
            <a:t>Plan de gestión de riesgo</a:t>
          </a:r>
          <a:endParaRPr lang="es-EC" sz="1600" kern="1200"/>
        </a:p>
      </dsp:txBody>
      <dsp:txXfrm>
        <a:off x="4606934" y="1811512"/>
        <a:ext cx="3547252" cy="487281"/>
      </dsp:txXfrm>
    </dsp:sp>
    <dsp:sp modelId="{FF1CE657-18AA-4FED-B856-A2236F75B121}">
      <dsp:nvSpPr>
        <dsp:cNvPr id="0" name=""/>
        <dsp:cNvSpPr/>
      </dsp:nvSpPr>
      <dsp:spPr>
        <a:xfrm>
          <a:off x="352391" y="4440354"/>
          <a:ext cx="3599974" cy="540003"/>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419" sz="1600" kern="1200"/>
            <a:t>Reforzamiento estructural </a:t>
          </a:r>
          <a:endParaRPr lang="es-EC" sz="1600" kern="1200"/>
        </a:p>
      </dsp:txBody>
      <dsp:txXfrm>
        <a:off x="378752" y="4466715"/>
        <a:ext cx="3547252" cy="487281"/>
      </dsp:txXfrm>
    </dsp:sp>
    <dsp:sp modelId="{619084BB-CD3A-42E4-96B9-6FC7C2F0FBE3}">
      <dsp:nvSpPr>
        <dsp:cNvPr id="0" name=""/>
        <dsp:cNvSpPr/>
      </dsp:nvSpPr>
      <dsp:spPr>
        <a:xfrm>
          <a:off x="4569658" y="2550259"/>
          <a:ext cx="3599974" cy="612001"/>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C" sz="1600" kern="1200"/>
            <a:t>Costo de reposición acorde a las zonas y tipologías</a:t>
          </a:r>
        </a:p>
      </dsp:txBody>
      <dsp:txXfrm>
        <a:off x="4599533" y="2580134"/>
        <a:ext cx="3540224" cy="55225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965492E-617F-44AF-B4A4-24526909BE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2FB1E778-980E-4D07-A90C-53A30880D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06E386-41F6-43D6-AF31-1E00B0A43C2D}" type="datetimeFigureOut">
              <a:rPr lang="es-EC" smtClean="0"/>
              <a:t>7/3/2022</a:t>
            </a:fld>
            <a:endParaRPr lang="es-EC"/>
          </a:p>
        </p:txBody>
      </p:sp>
      <p:sp>
        <p:nvSpPr>
          <p:cNvPr id="4" name="Marcador de pie de página 3">
            <a:extLst>
              <a:ext uri="{FF2B5EF4-FFF2-40B4-BE49-F238E27FC236}">
                <a16:creationId xmlns:a16="http://schemas.microsoft.com/office/drawing/2014/main" id="{6164CC11-6278-4FDA-8606-87252371EC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EC"/>
              <a:t>No.</a:t>
            </a:r>
          </a:p>
        </p:txBody>
      </p:sp>
      <p:sp>
        <p:nvSpPr>
          <p:cNvPr id="5" name="Marcador de número de diapositiva 4">
            <a:extLst>
              <a:ext uri="{FF2B5EF4-FFF2-40B4-BE49-F238E27FC236}">
                <a16:creationId xmlns:a16="http://schemas.microsoft.com/office/drawing/2014/main" id="{3B93D645-B321-47F7-95E5-DABE822F98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969A06-E9EC-4028-8A50-0C379C9A7C21}" type="slidenum">
              <a:rPr lang="es-EC" smtClean="0"/>
              <a:t>‹#›</a:t>
            </a:fld>
            <a:endParaRPr lang="es-EC"/>
          </a:p>
        </p:txBody>
      </p:sp>
    </p:spTree>
    <p:extLst>
      <p:ext uri="{BB962C8B-B14F-4D97-AF65-F5344CB8AC3E}">
        <p14:creationId xmlns:p14="http://schemas.microsoft.com/office/powerpoint/2010/main" val="3225696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4218F-AC05-43E5-8478-7DF3B796DA40}" type="datetimeFigureOut">
              <a:rPr lang="en-US" smtClean="0"/>
              <a:t>3/7/2022</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No.</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95F22-5737-4F09-84FD-01274378B0FA}" type="slidenum">
              <a:rPr lang="en-US" smtClean="0"/>
              <a:t>‹#›</a:t>
            </a:fld>
            <a:endParaRPr lang="en-US"/>
          </a:p>
        </p:txBody>
      </p:sp>
    </p:spTree>
    <p:extLst>
      <p:ext uri="{BB962C8B-B14F-4D97-AF65-F5344CB8AC3E}">
        <p14:creationId xmlns:p14="http://schemas.microsoft.com/office/powerpoint/2010/main" val="166404980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n-US"/>
          </a:p>
        </p:txBody>
      </p:sp>
      <p:sp>
        <p:nvSpPr>
          <p:cNvPr id="4" name="Marcador de pie de página 3">
            <a:extLst>
              <a:ext uri="{FF2B5EF4-FFF2-40B4-BE49-F238E27FC236}">
                <a16:creationId xmlns:a16="http://schemas.microsoft.com/office/drawing/2014/main" id="{8D15AEC2-5348-4CEA-833D-A4AB1DB1E69B}"/>
              </a:ext>
            </a:extLst>
          </p:cNvPr>
          <p:cNvSpPr>
            <a:spLocks noGrp="1"/>
          </p:cNvSpPr>
          <p:nvPr>
            <p:ph type="ftr" sz="quarter" idx="4"/>
          </p:nvPr>
        </p:nvSpPr>
        <p:spPr/>
        <p:txBody>
          <a:bodyPr/>
          <a:lstStyle/>
          <a:p>
            <a:r>
              <a:rPr lang="en-US"/>
              <a:t>No.</a:t>
            </a:r>
          </a:p>
        </p:txBody>
      </p:sp>
    </p:spTree>
    <p:extLst>
      <p:ext uri="{BB962C8B-B14F-4D97-AF65-F5344CB8AC3E}">
        <p14:creationId xmlns:p14="http://schemas.microsoft.com/office/powerpoint/2010/main" val="22326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3</a:t>
            </a:fld>
            <a:endParaRPr lang="en-US"/>
          </a:p>
        </p:txBody>
      </p:sp>
    </p:spTree>
    <p:extLst>
      <p:ext uri="{BB962C8B-B14F-4D97-AF65-F5344CB8AC3E}">
        <p14:creationId xmlns:p14="http://schemas.microsoft.com/office/powerpoint/2010/main" val="333094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EC" sz="1800">
                <a:effectLst/>
                <a:latin typeface="Calibri" panose="020F0502020204030204" pitchFamily="34" charset="0"/>
                <a:ea typeface="DengXian" panose="02010600030101010101" pitchFamily="2" charset="-122"/>
                <a:cs typeface="Times New Roman" panose="02020603050405020304" pitchFamily="18" charset="0"/>
              </a:rPr>
              <a:t>Buena tarde mi Nombre es Raúl Paredes e iniciare con los objetivos</a:t>
            </a:r>
          </a:p>
          <a:p>
            <a:pPr>
              <a:lnSpc>
                <a:spcPct val="107000"/>
              </a:lnSpc>
              <a:spcAft>
                <a:spcPts val="800"/>
              </a:spcAft>
            </a:pPr>
            <a:r>
              <a:rPr lang="es-EC" sz="1800">
                <a:effectLst/>
                <a:latin typeface="Calibri" panose="020F0502020204030204" pitchFamily="34" charset="0"/>
                <a:ea typeface="DengXian" panose="02010600030101010101" pitchFamily="2" charset="-122"/>
                <a:cs typeface="Times New Roman" panose="02020603050405020304" pitchFamily="18" charset="0"/>
              </a:rPr>
              <a:t>El objetivo general del proyecto fue la Elaboración de un modelo de exposición y vulnerabilidad sísmica de las edificaciones residenciales existentes en la parroquia de huachi Chico</a:t>
            </a:r>
          </a:p>
          <a:p>
            <a:r>
              <a:rPr lang="es-EC" sz="1800">
                <a:effectLst/>
                <a:latin typeface="Calibri" panose="020F0502020204030204" pitchFamily="34" charset="0"/>
                <a:ea typeface="DengXian" panose="02010600030101010101" pitchFamily="2" charset="-122"/>
                <a:cs typeface="Times New Roman" panose="02020603050405020304" pitchFamily="18" charset="0"/>
              </a:rPr>
              <a:t>Para ello se dividió la parroquia en 5 zonas y los objetivos específicos se plantearon de acuerdo a la delimitación de cada una de ellas.</a:t>
            </a:r>
            <a:endParaRPr lang="es-EC"/>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4</a:t>
            </a:fld>
            <a:endParaRPr lang="en-US"/>
          </a:p>
        </p:txBody>
      </p:sp>
    </p:spTree>
    <p:extLst>
      <p:ext uri="{BB962C8B-B14F-4D97-AF65-F5344CB8AC3E}">
        <p14:creationId xmlns:p14="http://schemas.microsoft.com/office/powerpoint/2010/main" val="51902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EC" sz="1800">
                <a:effectLst/>
                <a:latin typeface="Calibri" panose="020F0502020204030204" pitchFamily="34" charset="0"/>
                <a:ea typeface="DengXian" panose="02010600030101010101" pitchFamily="2" charset="-122"/>
                <a:cs typeface="Times New Roman" panose="02020603050405020304" pitchFamily="18" charset="0"/>
              </a:rPr>
              <a:t>Para entender mejor el trabajo realizado, necesito introducirlos a conceptos básicos como son: </a:t>
            </a:r>
          </a:p>
          <a:p>
            <a:pPr>
              <a:lnSpc>
                <a:spcPct val="107000"/>
              </a:lnSpc>
              <a:spcAft>
                <a:spcPts val="800"/>
              </a:spcAft>
            </a:pPr>
            <a:r>
              <a:rPr lang="es-EC" sz="1800">
                <a:effectLst/>
                <a:latin typeface="Calibri" panose="020F0502020204030204" pitchFamily="34" charset="0"/>
                <a:ea typeface="DengXian" panose="02010600030101010101" pitchFamily="2" charset="-122"/>
                <a:cs typeface="Times New Roman" panose="02020603050405020304" pitchFamily="18" charset="0"/>
              </a:rPr>
              <a:t>..Riesgo Sísmico entendido como la </a:t>
            </a:r>
            <a:r>
              <a:rPr lang="es-ES" sz="1800">
                <a:effectLst/>
                <a:latin typeface="Calibri" panose="020F0502020204030204" pitchFamily="34" charset="0"/>
                <a:ea typeface="DengXian" panose="02010600030101010101" pitchFamily="2" charset="-122"/>
                <a:cs typeface="Times New Roman" panose="02020603050405020304" pitchFamily="18" charset="0"/>
              </a:rPr>
              <a:t>Probabilidad de que se produzcan daños o pérdidas humanas y económicas a causa de un posible evento.</a:t>
            </a:r>
          </a:p>
          <a:p>
            <a:pPr marL="0" marR="0" lvl="0" indent="0" algn="l" defTabSz="914400" rtl="0" eaLnBrk="1" fontAlgn="auto" latinLnBrk="0" hangingPunct="1">
              <a:lnSpc>
                <a:spcPct val="107000"/>
              </a:lnSpc>
              <a:spcBef>
                <a:spcPts val="0"/>
              </a:spcBef>
              <a:spcAft>
                <a:spcPts val="800"/>
              </a:spcAft>
              <a:buClrTx/>
              <a:buSzTx/>
              <a:buFontTx/>
              <a:buNone/>
              <a:tabLst/>
              <a:defRPr/>
            </a:pPr>
            <a:r>
              <a:rPr lang="es-EC" sz="1800">
                <a:effectLst/>
                <a:latin typeface="Calibri" panose="020F0502020204030204" pitchFamily="34" charset="0"/>
                <a:ea typeface="DengXian" panose="02010600030101010101" pitchFamily="2" charset="-122"/>
                <a:cs typeface="Times New Roman" panose="02020603050405020304" pitchFamily="18" charset="0"/>
              </a:rPr>
              <a:t>..modelo de </a:t>
            </a:r>
            <a:r>
              <a:rPr lang="es-ES" sz="1800">
                <a:effectLst/>
                <a:latin typeface="Calibri" panose="020F0502020204030204" pitchFamily="34" charset="0"/>
                <a:ea typeface="DengXian" panose="02010600030101010101" pitchFamily="2" charset="-122"/>
                <a:cs typeface="Times New Roman" panose="02020603050405020304" pitchFamily="18" charset="0"/>
              </a:rPr>
              <a:t>Amenaza, un componente ligado al sitio donde se construye y a las características del terreno, representa la Probabilidad de ocurrencia de un fenómeno potencialmente destructivo a una </a:t>
            </a:r>
            <a:r>
              <a:rPr lang="es-EC" sz="1800">
                <a:effectLst/>
                <a:latin typeface="Calibri" panose="020F0502020204030204" pitchFamily="34" charset="0"/>
                <a:ea typeface="DengXian" panose="02010600030101010101" pitchFamily="2" charset="-122"/>
                <a:cs typeface="Times New Roman" panose="02020603050405020304" pitchFamily="18" charset="0"/>
              </a:rPr>
              <a:t>una intensidad determinada </a:t>
            </a:r>
            <a:r>
              <a:rPr lang="es-ES" sz="1800">
                <a:effectLst/>
                <a:latin typeface="Calibri" panose="020F0502020204030204" pitchFamily="34" charset="0"/>
                <a:ea typeface="DengXian" panose="02010600030101010101" pitchFamily="2" charset="-122"/>
                <a:cs typeface="Times New Roman" panose="02020603050405020304" pitchFamily="18" charset="0"/>
              </a:rPr>
              <a:t>en un área específica.</a:t>
            </a:r>
          </a:p>
          <a:p>
            <a:pPr marL="0" marR="0" lvl="0" indent="0" algn="l" defTabSz="914400" rtl="0" eaLnBrk="1" fontAlgn="auto" latinLnBrk="0" hangingPunct="1">
              <a:lnSpc>
                <a:spcPct val="107000"/>
              </a:lnSpc>
              <a:spcBef>
                <a:spcPts val="0"/>
              </a:spcBef>
              <a:spcAft>
                <a:spcPts val="800"/>
              </a:spcAft>
              <a:buClrTx/>
              <a:buSzTx/>
              <a:buFontTx/>
              <a:buNone/>
              <a:tabLst/>
              <a:defRPr/>
            </a:pPr>
            <a:r>
              <a:rPr lang="es-EC" sz="1800">
                <a:effectLst/>
                <a:latin typeface="Calibri" panose="020F0502020204030204" pitchFamily="34" charset="0"/>
                <a:ea typeface="DengXian" panose="02010600030101010101" pitchFamily="2" charset="-122"/>
                <a:cs typeface="Times New Roman" panose="02020603050405020304" pitchFamily="18" charset="0"/>
              </a:rPr>
              <a:t>..Vulnerabilidad sísmica Definida como la probabilidad de daño que presenta la infraestructura expuesta cuando es sometida  a un movimiento </a:t>
            </a:r>
            <a:r>
              <a:rPr lang="es-EC" sz="1800" err="1">
                <a:effectLst/>
                <a:latin typeface="Calibri" panose="020F0502020204030204" pitchFamily="34" charset="0"/>
                <a:ea typeface="DengXian" panose="02010600030101010101" pitchFamily="2" charset="-122"/>
                <a:cs typeface="Times New Roman" panose="02020603050405020304" pitchFamily="18" charset="0"/>
              </a:rPr>
              <a:t>telurico</a:t>
            </a:r>
            <a:r>
              <a:rPr lang="es-EC" sz="1800">
                <a:effectLst/>
                <a:latin typeface="Calibri" panose="020F0502020204030204" pitchFamily="34" charset="0"/>
                <a:ea typeface="DengXian" panose="02010600030101010101" pitchFamily="2" charset="-122"/>
                <a:cs typeface="Times New Roman" panose="02020603050405020304" pitchFamily="18" charset="0"/>
              </a:rPr>
              <a:t>  ; </a:t>
            </a:r>
          </a:p>
          <a:p>
            <a:pPr>
              <a:lnSpc>
                <a:spcPct val="107000"/>
              </a:lnSpc>
              <a:spcAft>
                <a:spcPts val="800"/>
              </a:spcAft>
            </a:pPr>
            <a:r>
              <a:rPr lang="es-EC" sz="1800">
                <a:effectLst/>
                <a:latin typeface="Calibri" panose="020F0502020204030204" pitchFamily="34" charset="0"/>
                <a:ea typeface="DengXian" panose="02010600030101010101" pitchFamily="2" charset="-122"/>
                <a:cs typeface="Times New Roman" panose="02020603050405020304" pitchFamily="18" charset="0"/>
              </a:rPr>
              <a:t>..Exposición sísmica, que consiste en la cuantificación de personas y elementos expuestos (como edificaciones, vías, líneas vitales, etc.) a los efectos de un sismo; </a:t>
            </a:r>
          </a:p>
          <a:p>
            <a:endParaRPr lang="es-EC"/>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5</a:t>
            </a:fld>
            <a:endParaRPr lang="en-US"/>
          </a:p>
        </p:txBody>
      </p:sp>
    </p:spTree>
    <p:extLst>
      <p:ext uri="{BB962C8B-B14F-4D97-AF65-F5344CB8AC3E}">
        <p14:creationId xmlns:p14="http://schemas.microsoft.com/office/powerpoint/2010/main" val="86264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a:effectLst/>
                <a:latin typeface="Calibri" panose="020F0502020204030204" pitchFamily="34" charset="0"/>
                <a:ea typeface="DengXian" panose="02010600030101010101" pitchFamily="2" charset="-122"/>
                <a:cs typeface="Times New Roman" panose="02020603050405020304" pitchFamily="18" charset="0"/>
              </a:rPr>
              <a:t>De igual forma los resultados a través de la NEC , nos muestran un alta presencia de construcciones vulnerables seguido por residencias de vulnerabilidad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a:effectLst/>
                <a:latin typeface="Calibri" panose="020F0502020204030204" pitchFamily="34" charset="0"/>
                <a:ea typeface="DengXian" panose="02010600030101010101" pitchFamily="2" charset="-122"/>
                <a:cs typeface="Times New Roman" panose="02020603050405020304" pitchFamily="18" charset="0"/>
              </a:rPr>
              <a:t>En configuración de ello, los valores de riesgo </a:t>
            </a:r>
            <a:r>
              <a:rPr lang="es-EC" sz="1800" err="1">
                <a:effectLst/>
                <a:latin typeface="Calibri" panose="020F0502020204030204" pitchFamily="34" charset="0"/>
                <a:ea typeface="DengXian" panose="02010600030101010101" pitchFamily="2" charset="-122"/>
                <a:cs typeface="Times New Roman" panose="02020603050405020304" pitchFamily="18" charset="0"/>
              </a:rPr>
              <a:t>sismico</a:t>
            </a:r>
            <a:r>
              <a:rPr lang="es-EC" sz="1800">
                <a:effectLst/>
                <a:latin typeface="Calibri" panose="020F0502020204030204" pitchFamily="34" charset="0"/>
                <a:ea typeface="DengXian" panose="02010600030101010101" pitchFamily="2" charset="-122"/>
                <a:cs typeface="Times New Roman" panose="02020603050405020304" pitchFamily="18" charset="0"/>
              </a:rPr>
              <a:t> obtenidos a través de la metodología FUNVISIS nos muestran un 38.75% De Riesgo </a:t>
            </a:r>
            <a:r>
              <a:rPr lang="es-EC" sz="1800" err="1">
                <a:effectLst/>
                <a:latin typeface="Calibri" panose="020F0502020204030204" pitchFamily="34" charset="0"/>
                <a:ea typeface="DengXian" panose="02010600030101010101" pitchFamily="2" charset="-122"/>
                <a:cs typeface="Times New Roman" panose="02020603050405020304" pitchFamily="18" charset="0"/>
              </a:rPr>
              <a:t>alto,un</a:t>
            </a:r>
            <a:r>
              <a:rPr lang="es-EC" sz="1800">
                <a:effectLst/>
                <a:latin typeface="Calibri" panose="020F0502020204030204" pitchFamily="34" charset="0"/>
                <a:ea typeface="DengXian" panose="02010600030101010101" pitchFamily="2" charset="-122"/>
                <a:cs typeface="Times New Roman" panose="02020603050405020304" pitchFamily="18" charset="0"/>
              </a:rPr>
              <a:t> 20. 37 medio alto y un 19.82% de riesgo elevado que en total suman un 78.94% de predios expuestos a una considerable tasa de riesgo.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a:effectLst/>
              <a:latin typeface="Calibri" panose="020F0502020204030204" pitchFamily="34" charset="0"/>
              <a:ea typeface="DengXian" panose="02010600030101010101" pitchFamily="2" charset="-122"/>
              <a:cs typeface="Times New Roman" panose="02020603050405020304" pitchFamily="18" charset="0"/>
            </a:endParaRPr>
          </a:p>
          <a:p>
            <a:endParaRPr lang="es-EC"/>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15</a:t>
            </a:fld>
            <a:endParaRPr lang="en-US"/>
          </a:p>
        </p:txBody>
      </p:sp>
    </p:spTree>
    <p:extLst>
      <p:ext uri="{BB962C8B-B14F-4D97-AF65-F5344CB8AC3E}">
        <p14:creationId xmlns:p14="http://schemas.microsoft.com/office/powerpoint/2010/main" val="331849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ES" sz="1800">
                <a:effectLst/>
                <a:latin typeface="Calibri" panose="020F0502020204030204" pitchFamily="34" charset="0"/>
                <a:ea typeface="DengXian" panose="02010600030101010101" pitchFamily="2" charset="-122"/>
                <a:cs typeface="Times New Roman" panose="02020603050405020304" pitchFamily="18" charset="0"/>
              </a:rPr>
              <a:t>De la misma manera , mediante el modelo de exposición se obtuvo los valores de costo e índice de perdidas estructurales exponiendo que:</a:t>
            </a:r>
            <a:br>
              <a:rPr lang="es-ES" sz="1800">
                <a:effectLst/>
                <a:latin typeface="Calibri" panose="020F0502020204030204" pitchFamily="34" charset="0"/>
                <a:ea typeface="DengXian" panose="02010600030101010101" pitchFamily="2" charset="-122"/>
                <a:cs typeface="Times New Roman" panose="02020603050405020304" pitchFamily="18" charset="0"/>
              </a:rPr>
            </a:br>
            <a:r>
              <a:rPr lang="es-ES" sz="1800">
                <a:effectLst/>
                <a:latin typeface="Calibri" panose="020F0502020204030204" pitchFamily="34" charset="0"/>
                <a:ea typeface="DengXian" panose="02010600030101010101" pitchFamily="2" charset="-122"/>
                <a:cs typeface="Times New Roman" panose="02020603050405020304" pitchFamily="18" charset="0"/>
              </a:rPr>
              <a:t>En costo de perdidas definimos 5 clasificaciones , siendo la primera la mas representativa con un 70.04% seguido de un costo de 10000 a 20000 con el 28.83%</a:t>
            </a:r>
            <a:endParaRPr lang="es-EC" sz="180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a:effectLst/>
                <a:latin typeface="Calibri" panose="020F0502020204030204" pitchFamily="34" charset="0"/>
                <a:ea typeface="DengXian" panose="02010600030101010101" pitchFamily="2" charset="-122"/>
                <a:cs typeface="Times New Roman" panose="02020603050405020304" pitchFamily="18" charset="0"/>
              </a:rPr>
              <a:t>Con los valores de pérdidas y el costo total estimado de cada construcción se calcula los índices de perdidas del sector, dando valores que se apegan a los primeros resultados con un 53.18% bajo y un 45.85% medio bajo.</a:t>
            </a:r>
            <a:endParaRPr lang="es-EC"/>
          </a:p>
          <a:p>
            <a:endParaRPr lang="es-EC"/>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16</a:t>
            </a:fld>
            <a:endParaRPr lang="en-US"/>
          </a:p>
        </p:txBody>
      </p:sp>
    </p:spTree>
    <p:extLst>
      <p:ext uri="{BB962C8B-B14F-4D97-AF65-F5344CB8AC3E}">
        <p14:creationId xmlns:p14="http://schemas.microsoft.com/office/powerpoint/2010/main" val="57706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a:latin typeface="Arial"/>
                <a:cs typeface="Arial"/>
              </a:rPr>
              <a:t>Como conclusión tenemos que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a:latin typeface="Arial"/>
                <a:cs typeface="Arial"/>
              </a:rPr>
              <a:t>1. Esto nos plantea un escenario de vulnerabilidad general Alta para la zona 1.</a:t>
            </a:r>
            <a:endParaRPr lang="en-US"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a:latin typeface="Arial"/>
                <a:cs typeface="Arial"/>
              </a:rPr>
              <a:t>3. A partir de este resultado se evidencia que la zona 1 tiene un rango más alto de perdidas estructurales con respecto a las demás zonas ya que comprende un área de mayor densidad poblacional y residencial en comparación a las otras, además se pudo evidenciar que era una de las zonas más antiguas en cuanto a construcciones.</a:t>
            </a:r>
            <a:endParaRPr lang="es-ES" sz="1200">
              <a:latin typeface="Arial"/>
              <a:cs typeface="Arial"/>
            </a:endParaRPr>
          </a:p>
          <a:p>
            <a:endParaRPr lang="es-EC"/>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17</a:t>
            </a:fld>
            <a:endParaRPr lang="en-US"/>
          </a:p>
        </p:txBody>
      </p:sp>
    </p:spTree>
    <p:extLst>
      <p:ext uri="{BB962C8B-B14F-4D97-AF65-F5344CB8AC3E}">
        <p14:creationId xmlns:p14="http://schemas.microsoft.com/office/powerpoint/2010/main" val="300325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049" name="CorelDRAW" r:id="rId3" imgW="7748626" imgH="4759452" progId="CorelDRAW.Graphic.12">
                  <p:embed/>
                </p:oleObj>
              </mc:Choice>
              <mc:Fallback>
                <p:oleObj name="CorelDRAW" r:id="rId3" imgW="7748626" imgH="4759452" progId="CorelDRAW.Graphic.12">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3534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42899434"/>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6112304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51982205"/>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343131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2515991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71980730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693062358"/>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82080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46216060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4612837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med">
    <p:pull/>
  </p:transition>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7.png"/><Relationship Id="rId5" Type="http://schemas.openxmlformats.org/officeDocument/2006/relationships/diagramQuickStyle" Target="../diagrams/quickStyle1.xml"/><Relationship Id="rId10" Type="http://schemas.openxmlformats.org/officeDocument/2006/relationships/image" Target="../media/image96.png"/><Relationship Id="rId4" Type="http://schemas.openxmlformats.org/officeDocument/2006/relationships/diagramLayout" Target="../diagrams/layout1.xml"/><Relationship Id="rId9" Type="http://schemas.openxmlformats.org/officeDocument/2006/relationships/image" Target="../media/image95.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0.jpeg"/><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03.jpeg"/><Relationship Id="rId5" Type="http://schemas.openxmlformats.org/officeDocument/2006/relationships/diagramLayout" Target="../diagrams/layout2.xml"/><Relationship Id="rId10" Type="http://schemas.openxmlformats.org/officeDocument/2006/relationships/image" Target="../media/image102.jpeg"/><Relationship Id="rId4" Type="http://schemas.openxmlformats.org/officeDocument/2006/relationships/diagramData" Target="../diagrams/data2.xml"/><Relationship Id="rId9"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962FB9-5082-4368-8639-C1AA5E4783F4}"/>
              </a:ext>
            </a:extLst>
          </p:cNvPr>
          <p:cNvSpPr txBox="1"/>
          <p:nvPr/>
        </p:nvSpPr>
        <p:spPr>
          <a:xfrm>
            <a:off x="1691679" y="1090613"/>
            <a:ext cx="6598538" cy="523220"/>
          </a:xfrm>
          <a:prstGeom prst="rect">
            <a:avLst/>
          </a:prstGeom>
          <a:noFill/>
        </p:spPr>
        <p:txBody>
          <a:bodyPr wrap="square">
            <a:spAutoFit/>
          </a:bodyPr>
          <a:lstStyle/>
          <a:p>
            <a:pPr algn="ctr"/>
            <a:r>
              <a:rPr lang="es-EC" sz="1400" b="1"/>
              <a:t>DEPARTAMENTO DE CIENCIAS DE LA TIERRA Y DE LA CONSTRUCCIÓN </a:t>
            </a:r>
            <a:br>
              <a:rPr lang="es-EC" sz="1400" b="1"/>
            </a:br>
            <a:r>
              <a:rPr lang="es-EC" sz="1400" b="1"/>
              <a:t>CARRERA DE INGENIERÍA CIVIL </a:t>
            </a:r>
          </a:p>
        </p:txBody>
      </p:sp>
      <p:sp>
        <p:nvSpPr>
          <p:cNvPr id="5" name="Rectángulo 4"/>
          <p:cNvSpPr/>
          <p:nvPr/>
        </p:nvSpPr>
        <p:spPr>
          <a:xfrm>
            <a:off x="683568" y="1676223"/>
            <a:ext cx="7966689" cy="523220"/>
          </a:xfrm>
          <a:prstGeom prst="rect">
            <a:avLst/>
          </a:prstGeom>
        </p:spPr>
        <p:txBody>
          <a:bodyPr wrap="square">
            <a:spAutoFit/>
          </a:bodyPr>
          <a:lstStyle/>
          <a:p>
            <a:pPr algn="ctr"/>
            <a:r>
              <a:rPr lang="es-EC" sz="1400"/>
              <a:t>TRABAJO DE INTEGRACIÓN CURRICULAR PREVIO A LA OBTENCIÓN DEL TÍTULO DE INGENIERO CIVIL</a:t>
            </a:r>
          </a:p>
        </p:txBody>
      </p:sp>
      <p:sp>
        <p:nvSpPr>
          <p:cNvPr id="7" name="Google Shape;59;p1"/>
          <p:cNvSpPr txBox="1"/>
          <p:nvPr/>
        </p:nvSpPr>
        <p:spPr>
          <a:xfrm>
            <a:off x="759325" y="2304499"/>
            <a:ext cx="8352928" cy="954067"/>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chemeClr val="dk1"/>
              </a:buClr>
              <a:buSzPts val="2800"/>
            </a:pPr>
            <a:r>
              <a:rPr lang="es-MX" sz="1400" b="1" i="0" u="none">
                <a:solidFill>
                  <a:schemeClr val="dk1"/>
                </a:solidFill>
                <a:latin typeface="+mn-lt"/>
                <a:ea typeface="Times New Roman"/>
                <a:cs typeface="Arial" panose="020B0604020202020204" pitchFamily="34" charset="0"/>
                <a:sym typeface="Times New Roman"/>
              </a:rPr>
              <a:t>“</a:t>
            </a:r>
            <a:r>
              <a:rPr lang="es-419" sz="1400" b="1" i="0" u="none">
                <a:solidFill>
                  <a:schemeClr val="dk1"/>
                </a:solidFill>
                <a:latin typeface="+mn-lt"/>
                <a:ea typeface="Times New Roman"/>
                <a:cs typeface="Times New Roman" panose="02020603050405020304" pitchFamily="18" charset="0"/>
                <a:sym typeface="Times New Roman"/>
              </a:rPr>
              <a:t>GENERACIÓN DE UN MODELO DE EXPOSICIÓN Y VULNERABILIDAD VISUAL SÍSMICA DE EDIFICACIONES RESIDENCIALES EXISTENTES EN LA PARROQUIA HUACHI CHICO </a:t>
            </a:r>
            <a:r>
              <a:rPr lang="es-419" sz="1400" b="1">
                <a:solidFill>
                  <a:schemeClr val="dk1"/>
                </a:solidFill>
                <a:latin typeface="+mn-lt"/>
                <a:ea typeface="Times New Roman"/>
                <a:cs typeface="Times New Roman" panose="02020603050405020304" pitchFamily="18" charset="0"/>
                <a:sym typeface="Times New Roman"/>
              </a:rPr>
              <a:t>EN EL CANTÓN AMBATO, PROVINCIA DE TUNGURAHUA UTILIZANDO HERRAMIENTAS OPEN SOURCE DE LA FUNDACIÓN </a:t>
            </a:r>
            <a:r>
              <a:rPr lang="en-US" sz="1400" b="1">
                <a:solidFill>
                  <a:schemeClr val="dk1"/>
                </a:solidFill>
                <a:latin typeface="+mn-lt"/>
                <a:ea typeface="Times New Roman"/>
                <a:cs typeface="Times New Roman" panose="02020603050405020304" pitchFamily="18" charset="0"/>
                <a:sym typeface="Times New Roman"/>
              </a:rPr>
              <a:t>GLOBAL EARTHQUAKE MODEL</a:t>
            </a:r>
            <a:r>
              <a:rPr lang="es-MX" sz="1400" b="1" i="0" u="none">
                <a:solidFill>
                  <a:schemeClr val="dk1"/>
                </a:solidFill>
                <a:latin typeface="+mn-lt"/>
                <a:ea typeface="Times New Roman"/>
                <a:cs typeface="Arial" panose="020B0604020202020204" pitchFamily="34" charset="0"/>
                <a:sym typeface="Times New Roman"/>
              </a:rPr>
              <a:t>”</a:t>
            </a:r>
            <a:endParaRPr lang="es-MX" sz="1600" b="1">
              <a:latin typeface="+mn-lt"/>
              <a:cs typeface="Arial" panose="020B0604020202020204" pitchFamily="34" charset="0"/>
            </a:endParaRPr>
          </a:p>
        </p:txBody>
      </p:sp>
      <p:sp>
        <p:nvSpPr>
          <p:cNvPr id="8" name="CuadroTexto 7">
            <a:extLst>
              <a:ext uri="{FF2B5EF4-FFF2-40B4-BE49-F238E27FC236}">
                <a16:creationId xmlns:a16="http://schemas.microsoft.com/office/drawing/2014/main" id="{89A29095-7F0E-43C4-9F36-63AFE6EB50D3}"/>
              </a:ext>
            </a:extLst>
          </p:cNvPr>
          <p:cNvSpPr txBox="1"/>
          <p:nvPr/>
        </p:nvSpPr>
        <p:spPr>
          <a:xfrm>
            <a:off x="2915816" y="3505801"/>
            <a:ext cx="4572000" cy="307777"/>
          </a:xfrm>
          <a:prstGeom prst="rect">
            <a:avLst/>
          </a:prstGeom>
          <a:noFill/>
        </p:spPr>
        <p:txBody>
          <a:bodyPr wrap="square">
            <a:spAutoFit/>
          </a:bodyPr>
          <a:lstStyle/>
          <a:p>
            <a:pPr marL="0" marR="0" lvl="0" indent="0" algn="ctr" rtl="0">
              <a:lnSpc>
                <a:spcPct val="100000"/>
              </a:lnSpc>
              <a:spcBef>
                <a:spcPts val="0"/>
              </a:spcBef>
              <a:spcAft>
                <a:spcPts val="0"/>
              </a:spcAft>
              <a:buClr>
                <a:srgbClr val="262626"/>
              </a:buClr>
              <a:buSzPts val="2800"/>
              <a:buFont typeface="Arial"/>
              <a:buNone/>
            </a:pPr>
            <a:r>
              <a:rPr lang="pt-BR" sz="1400">
                <a:latin typeface="Arial" panose="020B0604020202020204" pitchFamily="34" charset="0"/>
                <a:ea typeface="Times New Roman"/>
                <a:cs typeface="Arial" panose="020B0604020202020204" pitchFamily="34" charset="0"/>
                <a:sym typeface="Times New Roman"/>
              </a:rPr>
              <a:t>ING</a:t>
            </a:r>
            <a:r>
              <a:rPr lang="pt-BR" sz="1400" i="0" u="none" strike="noStrike" cap="none">
                <a:latin typeface="Arial" panose="020B0604020202020204" pitchFamily="34" charset="0"/>
                <a:ea typeface="Times New Roman"/>
                <a:cs typeface="Arial" panose="020B0604020202020204" pitchFamily="34" charset="0"/>
                <a:sym typeface="Times New Roman"/>
              </a:rPr>
              <a:t>. </a:t>
            </a:r>
            <a:r>
              <a:rPr lang="es-419" sz="1400" i="0" u="none" strike="noStrike" cap="none">
                <a:ea typeface="Times New Roman"/>
                <a:cs typeface="Arial" panose="020B0604020202020204" pitchFamily="34" charset="0"/>
                <a:sym typeface="Times New Roman"/>
              </a:rPr>
              <a:t>POVEDA HINOJOSA, J</a:t>
            </a:r>
            <a:r>
              <a:rPr lang="es-EC" sz="1400" i="0" u="none" strike="noStrike" cap="none">
                <a:ea typeface="Times New Roman"/>
                <a:cs typeface="Arial" panose="020B0604020202020204" pitchFamily="34" charset="0"/>
                <a:sym typeface="Times New Roman"/>
              </a:rPr>
              <a:t>ÓSE DANIEL MSC.</a:t>
            </a:r>
            <a:endParaRPr lang="es-EC" sz="1400">
              <a:latin typeface="Arial" panose="020B0604020202020204" pitchFamily="34" charset="0"/>
              <a:cs typeface="Arial" panose="020B0604020202020204" pitchFamily="34" charset="0"/>
            </a:endParaRPr>
          </a:p>
        </p:txBody>
      </p:sp>
      <p:sp>
        <p:nvSpPr>
          <p:cNvPr id="9" name="Google Shape;60;p1"/>
          <p:cNvSpPr/>
          <p:nvPr/>
        </p:nvSpPr>
        <p:spPr>
          <a:xfrm>
            <a:off x="1691680" y="4235297"/>
            <a:ext cx="7420574" cy="1708120"/>
          </a:xfrm>
          <a:prstGeom prst="rect">
            <a:avLst/>
          </a:prstGeom>
          <a:noFill/>
          <a:ln>
            <a:noFill/>
          </a:ln>
        </p:spPr>
        <p:txBody>
          <a:bodyPr spcFirstLastPara="1" wrap="square" lIns="91425" tIns="45700" rIns="91425" bIns="45700" numCol="2" anchor="t" anchorCtr="0">
            <a:spAutoFit/>
          </a:bodyPr>
          <a:lstStyle/>
          <a:p>
            <a:pPr marR="0" lvl="0" algn="ctr" rtl="0">
              <a:lnSpc>
                <a:spcPct val="150000"/>
              </a:lnSpc>
              <a:spcBef>
                <a:spcPts val="0"/>
              </a:spcBef>
              <a:spcAft>
                <a:spcPts val="0"/>
              </a:spcAft>
              <a:buClr>
                <a:srgbClr val="262626"/>
              </a:buClr>
              <a:buSzPts val="2800"/>
            </a:pPr>
            <a:r>
              <a:rPr lang="es-EC" sz="1400">
                <a:latin typeface="+mn-lt"/>
                <a:ea typeface="Times New Roman"/>
                <a:cs typeface="Arial" panose="020B0604020202020204" pitchFamily="34" charset="0"/>
                <a:sym typeface="Times New Roman"/>
              </a:rPr>
              <a:t>CHRISTIAN EDUARDO, ARAUJO FRANCO</a:t>
            </a:r>
            <a:r>
              <a:rPr lang="en-001" sz="1400" i="0" u="none" strike="noStrike" cap="none">
                <a:latin typeface="+mn-lt"/>
                <a:ea typeface="Times New Roman"/>
                <a:cs typeface="Arial" panose="020B0604020202020204" pitchFamily="34" charset="0"/>
                <a:sym typeface="Times New Roman"/>
              </a:rPr>
              <a:t> </a:t>
            </a:r>
          </a:p>
          <a:p>
            <a:pPr algn="ctr">
              <a:lnSpc>
                <a:spcPct val="150000"/>
              </a:lnSpc>
              <a:spcBef>
                <a:spcPts val="0"/>
              </a:spcBef>
              <a:spcAft>
                <a:spcPts val="0"/>
              </a:spcAft>
              <a:buClr>
                <a:srgbClr val="262626"/>
              </a:buClr>
              <a:buSzPts val="2800"/>
            </a:pPr>
            <a:r>
              <a:rPr lang="es-EC" sz="1400">
                <a:latin typeface="+mn-lt"/>
                <a:ea typeface="Times New Roman"/>
                <a:cs typeface="Arial"/>
                <a:sym typeface="Times New Roman"/>
              </a:rPr>
              <a:t>DANIEL ALEJANDRO, ESCALANTE</a:t>
            </a:r>
            <a:r>
              <a:rPr lang="en-001" sz="1400">
                <a:latin typeface="+mn-lt"/>
                <a:ea typeface="Times New Roman"/>
                <a:cs typeface="Arial"/>
                <a:sym typeface="Times New Roman"/>
              </a:rPr>
              <a:t> </a:t>
            </a:r>
            <a:r>
              <a:rPr lang="es-ES" sz="1400">
                <a:latin typeface="+mn-lt"/>
                <a:ea typeface="Times New Roman"/>
                <a:cs typeface="Arial"/>
                <a:sym typeface="Times New Roman"/>
              </a:rPr>
              <a:t>LÓPEZ</a:t>
            </a:r>
            <a:endParaRPr lang="en-001" sz="1400">
              <a:latin typeface="+mn-lt"/>
              <a:ea typeface="Times New Roman"/>
              <a:cs typeface="Arial" panose="020B0604020202020204" pitchFamily="34" charset="0"/>
            </a:endParaRPr>
          </a:p>
          <a:p>
            <a:pPr algn="ctr">
              <a:lnSpc>
                <a:spcPct val="150000"/>
              </a:lnSpc>
              <a:spcBef>
                <a:spcPts val="0"/>
              </a:spcBef>
              <a:spcAft>
                <a:spcPts val="0"/>
              </a:spcAft>
            </a:pPr>
            <a:r>
              <a:rPr lang="es-EC" sz="1400">
                <a:latin typeface="+mn-lt"/>
                <a:cs typeface="Arial"/>
              </a:rPr>
              <a:t>KARINA MICAELA, ESCOBAR ACURIO</a:t>
            </a:r>
            <a:endParaRPr lang="en-001">
              <a:cs typeface="Arial"/>
            </a:endParaRPr>
          </a:p>
          <a:p>
            <a:pPr marR="0" lvl="0" algn="ctr" rtl="0">
              <a:lnSpc>
                <a:spcPct val="150000"/>
              </a:lnSpc>
              <a:spcBef>
                <a:spcPts val="0"/>
              </a:spcBef>
              <a:spcAft>
                <a:spcPts val="0"/>
              </a:spcAft>
              <a:buClr>
                <a:srgbClr val="262626"/>
              </a:buClr>
              <a:buSzPts val="2800"/>
            </a:pPr>
            <a:r>
              <a:rPr lang="es-EC" sz="1400">
                <a:latin typeface="+mn-lt"/>
                <a:ea typeface="Times New Roman"/>
                <a:cs typeface="Arial" panose="020B0604020202020204" pitchFamily="34" charset="0"/>
                <a:sym typeface="Times New Roman"/>
              </a:rPr>
              <a:t>JEFFERSON HERNÁN, LIGÑA CONZA</a:t>
            </a:r>
            <a:endParaRPr lang="en-001" sz="1400">
              <a:latin typeface="+mn-lt"/>
              <a:ea typeface="Times New Roman"/>
              <a:cs typeface="Arial" panose="020B0604020202020204" pitchFamily="34" charset="0"/>
              <a:sym typeface="Times New Roman"/>
            </a:endParaRPr>
          </a:p>
          <a:p>
            <a:pPr algn="ctr">
              <a:lnSpc>
                <a:spcPct val="150000"/>
              </a:lnSpc>
              <a:spcBef>
                <a:spcPts val="0"/>
              </a:spcBef>
              <a:spcAft>
                <a:spcPts val="0"/>
              </a:spcAft>
              <a:buSzPts val="2800"/>
            </a:pPr>
            <a:endParaRPr lang="es-EC" sz="1400">
              <a:latin typeface="+mn-lt"/>
              <a:ea typeface="Times New Roman"/>
              <a:cs typeface="Arial"/>
            </a:endParaRPr>
          </a:p>
          <a:p>
            <a:pPr algn="ctr">
              <a:lnSpc>
                <a:spcPct val="150000"/>
              </a:lnSpc>
              <a:spcBef>
                <a:spcPts val="0"/>
              </a:spcBef>
              <a:spcAft>
                <a:spcPts val="0"/>
              </a:spcAft>
              <a:buSzPts val="2800"/>
            </a:pPr>
            <a:r>
              <a:rPr lang="es-EC" sz="1400">
                <a:latin typeface="+mn-lt"/>
                <a:ea typeface="Times New Roman"/>
                <a:cs typeface="Arial"/>
              </a:rPr>
              <a:t>ANDREE RAFAEL, ORDÓÑEZ SOSA</a:t>
            </a:r>
            <a:endParaRPr lang="es-EC" sz="1400">
              <a:latin typeface="+mn-lt"/>
              <a:ea typeface="Times New Roman"/>
              <a:cs typeface="Arial"/>
              <a:sym typeface="Times New Roman"/>
            </a:endParaRPr>
          </a:p>
          <a:p>
            <a:pPr marR="0" lvl="0" algn="ctr" rtl="0">
              <a:lnSpc>
                <a:spcPct val="150000"/>
              </a:lnSpc>
              <a:spcBef>
                <a:spcPts val="0"/>
              </a:spcBef>
              <a:spcAft>
                <a:spcPts val="0"/>
              </a:spcAft>
              <a:buClr>
                <a:srgbClr val="262626"/>
              </a:buClr>
              <a:buSzPts val="2800"/>
            </a:pPr>
            <a:r>
              <a:rPr lang="es-EC" sz="1400">
                <a:latin typeface="+mn-lt"/>
                <a:ea typeface="Times New Roman"/>
                <a:cs typeface="Arial" panose="020B0604020202020204" pitchFamily="34" charset="0"/>
                <a:sym typeface="Times New Roman"/>
              </a:rPr>
              <a:t>RAÚL ALEJANDRO, PAREDES</a:t>
            </a:r>
            <a:r>
              <a:rPr lang="en-001" sz="1400">
                <a:latin typeface="+mn-lt"/>
                <a:ea typeface="Times New Roman"/>
                <a:cs typeface="Arial" panose="020B0604020202020204" pitchFamily="34" charset="0"/>
                <a:sym typeface="Times New Roman"/>
              </a:rPr>
              <a:t> </a:t>
            </a:r>
            <a:r>
              <a:rPr lang="es-ES" sz="1400">
                <a:latin typeface="+mn-lt"/>
                <a:ea typeface="Times New Roman"/>
                <a:cs typeface="Arial" panose="020B0604020202020204" pitchFamily="34" charset="0"/>
                <a:sym typeface="Times New Roman"/>
              </a:rPr>
              <a:t>DÁVILA</a:t>
            </a:r>
            <a:endParaRPr lang="es-EC" sz="1400">
              <a:latin typeface="+mn-lt"/>
              <a:ea typeface="Times New Roman"/>
              <a:cs typeface="Arial" panose="020B0604020202020204" pitchFamily="34" charset="0"/>
              <a:sym typeface="Times New Roman"/>
            </a:endParaRPr>
          </a:p>
          <a:p>
            <a:pPr marR="0" lvl="0" algn="ctr" rtl="0">
              <a:lnSpc>
                <a:spcPct val="150000"/>
              </a:lnSpc>
              <a:spcBef>
                <a:spcPts val="0"/>
              </a:spcBef>
              <a:spcAft>
                <a:spcPts val="0"/>
              </a:spcAft>
              <a:buClr>
                <a:srgbClr val="262626"/>
              </a:buClr>
              <a:buSzPts val="2800"/>
            </a:pPr>
            <a:r>
              <a:rPr lang="es-EC" sz="1400">
                <a:latin typeface="+mn-lt"/>
                <a:ea typeface="Times New Roman"/>
                <a:cs typeface="Arial" panose="020B0604020202020204" pitchFamily="34" charset="0"/>
                <a:sym typeface="Times New Roman"/>
              </a:rPr>
              <a:t>FRANCISCO FERNANDO, RUIZ CAZAR</a:t>
            </a:r>
            <a:endParaRPr lang="en-001" sz="1400">
              <a:latin typeface="+mn-lt"/>
              <a:ea typeface="Times New Roman"/>
              <a:cs typeface="Arial" panose="020B0604020202020204" pitchFamily="34" charset="0"/>
              <a:sym typeface="Times New Roman"/>
            </a:endParaRPr>
          </a:p>
        </p:txBody>
      </p:sp>
      <p:sp>
        <p:nvSpPr>
          <p:cNvPr id="6" name="Rectángulo 5"/>
          <p:cNvSpPr/>
          <p:nvPr/>
        </p:nvSpPr>
        <p:spPr>
          <a:xfrm>
            <a:off x="1878356" y="3986580"/>
            <a:ext cx="1200906" cy="369332"/>
          </a:xfrm>
          <a:prstGeom prst="rect">
            <a:avLst/>
          </a:prstGeom>
        </p:spPr>
        <p:txBody>
          <a:bodyPr wrap="none">
            <a:spAutoFit/>
          </a:bodyPr>
          <a:lstStyle/>
          <a:p>
            <a:pPr lvl="0" algn="ctr">
              <a:spcBef>
                <a:spcPts val="0"/>
              </a:spcBef>
              <a:spcAft>
                <a:spcPts val="0"/>
              </a:spcAft>
              <a:buClr>
                <a:srgbClr val="262626"/>
              </a:buClr>
              <a:buSzPts val="2800"/>
            </a:pPr>
            <a:r>
              <a:rPr lang="pt-BR" sz="1400" b="1">
                <a:ea typeface="Times New Roman"/>
                <a:cs typeface="Arial" panose="020B0604020202020204" pitchFamily="34" charset="0"/>
                <a:sym typeface="Times New Roman"/>
              </a:rPr>
              <a:t>AUTORES</a:t>
            </a:r>
            <a:r>
              <a:rPr lang="pt-BR" b="1">
                <a:ea typeface="Times New Roman"/>
                <a:cs typeface="Arial" panose="020B0604020202020204" pitchFamily="34" charset="0"/>
                <a:sym typeface="Times New Roman"/>
              </a:rPr>
              <a:t>:</a:t>
            </a:r>
            <a:r>
              <a:rPr lang="en-001" b="1">
                <a:ea typeface="Times New Roman"/>
                <a:cs typeface="Arial" panose="020B0604020202020204" pitchFamily="34" charset="0"/>
                <a:sym typeface="Times New Roman"/>
              </a:rPr>
              <a:t> </a:t>
            </a:r>
          </a:p>
        </p:txBody>
      </p:sp>
      <p:sp>
        <p:nvSpPr>
          <p:cNvPr id="11" name="Rectángulo 10"/>
          <p:cNvSpPr/>
          <p:nvPr/>
        </p:nvSpPr>
        <p:spPr>
          <a:xfrm>
            <a:off x="1878356" y="3435054"/>
            <a:ext cx="939616" cy="369332"/>
          </a:xfrm>
          <a:prstGeom prst="rect">
            <a:avLst/>
          </a:prstGeom>
        </p:spPr>
        <p:txBody>
          <a:bodyPr wrap="none">
            <a:spAutoFit/>
          </a:bodyPr>
          <a:lstStyle/>
          <a:p>
            <a:pPr lvl="0" algn="ctr">
              <a:spcBef>
                <a:spcPts val="0"/>
              </a:spcBef>
              <a:spcAft>
                <a:spcPts val="0"/>
              </a:spcAft>
              <a:buClr>
                <a:srgbClr val="262626"/>
              </a:buClr>
              <a:buSzPts val="2800"/>
            </a:pPr>
            <a:r>
              <a:rPr lang="en-001" sz="1400" b="1">
                <a:ea typeface="Times New Roman"/>
                <a:cs typeface="Arial" panose="020B0604020202020204" pitchFamily="34" charset="0"/>
                <a:sym typeface="Times New Roman"/>
              </a:rPr>
              <a:t>TUTOR</a:t>
            </a:r>
            <a:r>
              <a:rPr lang="pt-BR" b="1">
                <a:ea typeface="Times New Roman"/>
                <a:cs typeface="Arial" panose="020B0604020202020204" pitchFamily="34" charset="0"/>
                <a:sym typeface="Times New Roman"/>
              </a:rPr>
              <a:t>:</a:t>
            </a:r>
            <a:r>
              <a:rPr lang="en-001" b="1">
                <a:ea typeface="Times New Roman"/>
                <a:cs typeface="Arial" panose="020B0604020202020204" pitchFamily="34" charset="0"/>
                <a:sym typeface="Times New Roman"/>
              </a:rPr>
              <a:t> </a:t>
            </a:r>
          </a:p>
        </p:txBody>
      </p:sp>
      <p:sp>
        <p:nvSpPr>
          <p:cNvPr id="12" name="Google Shape;59;p1"/>
          <p:cNvSpPr txBox="1"/>
          <p:nvPr/>
        </p:nvSpPr>
        <p:spPr>
          <a:xfrm>
            <a:off x="7350061" y="5319757"/>
            <a:ext cx="183124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s-EC" sz="1400">
                <a:latin typeface="+mn-lt"/>
                <a:cs typeface="Times New Roman" panose="02020603050405020304" pitchFamily="18" charset="0"/>
              </a:rPr>
              <a:t>Marzo - </a:t>
            </a:r>
            <a:r>
              <a:rPr lang="en-001" sz="1400">
                <a:latin typeface="+mn-lt"/>
                <a:cs typeface="Times New Roman" panose="02020603050405020304" pitchFamily="18" charset="0"/>
              </a:rPr>
              <a:t>202</a:t>
            </a:r>
            <a:r>
              <a:rPr lang="es-EC" sz="1400">
                <a:latin typeface="+mn-lt"/>
                <a:cs typeface="Times New Roman" panose="02020603050405020304" pitchFamily="18" charset="0"/>
              </a:rPr>
              <a:t>2</a:t>
            </a:r>
            <a:endParaRPr lang="es-MX" sz="1400">
              <a:latin typeface="+mn-lt"/>
              <a:cs typeface="Arial" panose="020B0604020202020204" pitchFamily="34" charset="0"/>
            </a:endParaRPr>
          </a:p>
        </p:txBody>
      </p:sp>
      <p:sp>
        <p:nvSpPr>
          <p:cNvPr id="4" name="Rectángulo 3">
            <a:extLst>
              <a:ext uri="{FF2B5EF4-FFF2-40B4-BE49-F238E27FC236}">
                <a16:creationId xmlns:a16="http://schemas.microsoft.com/office/drawing/2014/main" id="{C11BE833-E3E5-423F-868E-A6022955F42E}"/>
              </a:ext>
            </a:extLst>
          </p:cNvPr>
          <p:cNvSpPr/>
          <p:nvPr/>
        </p:nvSpPr>
        <p:spPr>
          <a:xfrm>
            <a:off x="230001" y="110793"/>
            <a:ext cx="3169545" cy="841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3">
            <a:extLst>
              <a:ext uri="{FF2B5EF4-FFF2-40B4-BE49-F238E27FC236}">
                <a16:creationId xmlns:a16="http://schemas.microsoft.com/office/drawing/2014/main" id="{3A7927A9-A635-43FD-9427-72F665AD184E}"/>
              </a:ext>
            </a:extLst>
          </p:cNvPr>
          <p:cNvPicPr>
            <a:picLocks noChangeAspect="1"/>
          </p:cNvPicPr>
          <p:nvPr/>
        </p:nvPicPr>
        <p:blipFill>
          <a:blip r:embed="rId2"/>
          <a:stretch>
            <a:fillRect/>
          </a:stretch>
        </p:blipFill>
        <p:spPr>
          <a:xfrm>
            <a:off x="185124" y="4121"/>
            <a:ext cx="3935285" cy="1099696"/>
          </a:xfrm>
          <a:prstGeom prst="rect">
            <a:avLst/>
          </a:prstGeom>
        </p:spPr>
      </p:pic>
    </p:spTree>
    <p:extLst>
      <p:ext uri="{BB962C8B-B14F-4D97-AF65-F5344CB8AC3E}">
        <p14:creationId xmlns:p14="http://schemas.microsoft.com/office/powerpoint/2010/main" val="98902972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30368"/>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04. METODOLOGÍA</a:t>
            </a:r>
            <a:endParaRPr lang="es-ES" sz="2000" b="1">
              <a:cs typeface="Arial"/>
            </a:endParaRPr>
          </a:p>
        </p:txBody>
      </p:sp>
      <p:sp>
        <p:nvSpPr>
          <p:cNvPr id="782" name="Google Shape;3410;p29"/>
          <p:cNvSpPr txBox="1"/>
          <p:nvPr/>
        </p:nvSpPr>
        <p:spPr>
          <a:xfrm>
            <a:off x="264548" y="689577"/>
            <a:ext cx="2374876" cy="1089002"/>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VALIDEZ Y CONFIANZA</a:t>
            </a: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377573"/>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10</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18" name="Google Shape;3410;p29">
            <a:extLst>
              <a:ext uri="{FF2B5EF4-FFF2-40B4-BE49-F238E27FC236}">
                <a16:creationId xmlns:a16="http://schemas.microsoft.com/office/drawing/2014/main" id="{81CBFD49-8B7E-42A7-BE82-E8483053E21E}"/>
              </a:ext>
            </a:extLst>
          </p:cNvPr>
          <p:cNvSpPr txBox="1"/>
          <p:nvPr/>
        </p:nvSpPr>
        <p:spPr>
          <a:xfrm>
            <a:off x="5771076" y="4930897"/>
            <a:ext cx="3108121" cy="1089002"/>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TÉCNICAS DE ANÁLISIS DE DATOS</a:t>
            </a:r>
          </a:p>
        </p:txBody>
      </p:sp>
      <p:cxnSp>
        <p:nvCxnSpPr>
          <p:cNvPr id="11" name="Conector recto de flecha 10">
            <a:extLst>
              <a:ext uri="{FF2B5EF4-FFF2-40B4-BE49-F238E27FC236}">
                <a16:creationId xmlns:a16="http://schemas.microsoft.com/office/drawing/2014/main" id="{BFA734FF-C60B-426B-9B8A-9251F4FDF1B1}"/>
              </a:ext>
            </a:extLst>
          </p:cNvPr>
          <p:cNvCxnSpPr>
            <a:cxnSpLocks/>
          </p:cNvCxnSpPr>
          <p:nvPr/>
        </p:nvCxnSpPr>
        <p:spPr>
          <a:xfrm flipV="1">
            <a:off x="7326109" y="4464203"/>
            <a:ext cx="5751" cy="54000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3" name="Conector recto de flecha 12">
            <a:extLst>
              <a:ext uri="{FF2B5EF4-FFF2-40B4-BE49-F238E27FC236}">
                <a16:creationId xmlns:a16="http://schemas.microsoft.com/office/drawing/2014/main" id="{57C78511-505A-49E4-A420-B07C9BCC20A4}"/>
              </a:ext>
            </a:extLst>
          </p:cNvPr>
          <p:cNvCxnSpPr/>
          <p:nvPr/>
        </p:nvCxnSpPr>
        <p:spPr>
          <a:xfrm flipH="1">
            <a:off x="1463672" y="1664830"/>
            <a:ext cx="5751" cy="698037"/>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pic>
        <p:nvPicPr>
          <p:cNvPr id="15" name="Imagen 16" descr="Tabla, Excel&#10;&#10;Descripción generada automáticamente">
            <a:extLst>
              <a:ext uri="{FF2B5EF4-FFF2-40B4-BE49-F238E27FC236}">
                <a16:creationId xmlns:a16="http://schemas.microsoft.com/office/drawing/2014/main" id="{85696247-B81A-4D41-ADEA-EEBF408CC466}"/>
              </a:ext>
            </a:extLst>
          </p:cNvPr>
          <p:cNvPicPr>
            <a:picLocks noChangeAspect="1"/>
          </p:cNvPicPr>
          <p:nvPr/>
        </p:nvPicPr>
        <p:blipFill rotWithShape="1">
          <a:blip r:embed="rId3"/>
          <a:srcRect t="6789" r="330" b="926"/>
          <a:stretch/>
        </p:blipFill>
        <p:spPr>
          <a:xfrm>
            <a:off x="6579079" y="834134"/>
            <a:ext cx="2561622" cy="1658095"/>
          </a:xfrm>
          <a:prstGeom prst="rect">
            <a:avLst/>
          </a:prstGeom>
        </p:spPr>
      </p:pic>
      <p:pic>
        <p:nvPicPr>
          <p:cNvPr id="17" name="Imagen 19" descr="Logotipo, nombre de la empresa&#10;&#10;Descripción generada automáticamente">
            <a:extLst>
              <a:ext uri="{FF2B5EF4-FFF2-40B4-BE49-F238E27FC236}">
                <a16:creationId xmlns:a16="http://schemas.microsoft.com/office/drawing/2014/main" id="{7360366C-3CAC-4481-9A3F-1078DA1A04E9}"/>
              </a:ext>
            </a:extLst>
          </p:cNvPr>
          <p:cNvPicPr>
            <a:picLocks noChangeAspect="1"/>
          </p:cNvPicPr>
          <p:nvPr/>
        </p:nvPicPr>
        <p:blipFill rotWithShape="1">
          <a:blip r:embed="rId4"/>
          <a:srcRect l="5236" t="13246" r="5680" b="8974"/>
          <a:stretch/>
        </p:blipFill>
        <p:spPr>
          <a:xfrm>
            <a:off x="5932098" y="3529499"/>
            <a:ext cx="2443762" cy="879890"/>
          </a:xfrm>
          <a:prstGeom prst="rect">
            <a:avLst/>
          </a:prstGeom>
        </p:spPr>
      </p:pic>
      <p:pic>
        <p:nvPicPr>
          <p:cNvPr id="20" name="Imagen 21" descr="Logotipo, nombre de la empresa&#10;&#10;Descripción generada automáticamente">
            <a:extLst>
              <a:ext uri="{FF2B5EF4-FFF2-40B4-BE49-F238E27FC236}">
                <a16:creationId xmlns:a16="http://schemas.microsoft.com/office/drawing/2014/main" id="{982B556E-1D26-4F24-BD6F-F92FE9BC6BE5}"/>
              </a:ext>
            </a:extLst>
          </p:cNvPr>
          <p:cNvPicPr>
            <a:picLocks noChangeAspect="1"/>
          </p:cNvPicPr>
          <p:nvPr/>
        </p:nvPicPr>
        <p:blipFill rotWithShape="1">
          <a:blip r:embed="rId5"/>
          <a:srcRect l="24907" t="22340" r="21990" b="27659"/>
          <a:stretch/>
        </p:blipFill>
        <p:spPr>
          <a:xfrm>
            <a:off x="4790148" y="2759927"/>
            <a:ext cx="1456730" cy="669075"/>
          </a:xfrm>
          <a:prstGeom prst="rect">
            <a:avLst/>
          </a:prstGeom>
        </p:spPr>
      </p:pic>
      <p:pic>
        <p:nvPicPr>
          <p:cNvPr id="22" name="Imagen 22" descr="Logotipo, nombre de la empresa&#10;&#10;Descripción generada automáticamente">
            <a:extLst>
              <a:ext uri="{FF2B5EF4-FFF2-40B4-BE49-F238E27FC236}">
                <a16:creationId xmlns:a16="http://schemas.microsoft.com/office/drawing/2014/main" id="{80E27280-1078-4C35-A4EF-1183944B6FE0}"/>
              </a:ext>
            </a:extLst>
          </p:cNvPr>
          <p:cNvPicPr>
            <a:picLocks noChangeAspect="1"/>
          </p:cNvPicPr>
          <p:nvPr/>
        </p:nvPicPr>
        <p:blipFill rotWithShape="1">
          <a:blip r:embed="rId6"/>
          <a:srcRect t="22340" r="524" b="21277"/>
          <a:stretch/>
        </p:blipFill>
        <p:spPr>
          <a:xfrm>
            <a:off x="6420927" y="2684212"/>
            <a:ext cx="2728840" cy="758806"/>
          </a:xfrm>
          <a:prstGeom prst="rect">
            <a:avLst/>
          </a:prstGeom>
        </p:spPr>
      </p:pic>
      <p:pic>
        <p:nvPicPr>
          <p:cNvPr id="23" name="Imagen 24" descr="Mapa&#10;&#10;Descripción generada automáticamente">
            <a:extLst>
              <a:ext uri="{FF2B5EF4-FFF2-40B4-BE49-F238E27FC236}">
                <a16:creationId xmlns:a16="http://schemas.microsoft.com/office/drawing/2014/main" id="{1CC05A80-B4A7-4959-8C92-AC46D118ECF7}"/>
              </a:ext>
            </a:extLst>
          </p:cNvPr>
          <p:cNvPicPr>
            <a:picLocks noChangeAspect="1"/>
          </p:cNvPicPr>
          <p:nvPr/>
        </p:nvPicPr>
        <p:blipFill>
          <a:blip r:embed="rId7"/>
          <a:stretch>
            <a:fillRect/>
          </a:stretch>
        </p:blipFill>
        <p:spPr>
          <a:xfrm>
            <a:off x="4364966" y="831176"/>
            <a:ext cx="2225615" cy="1658818"/>
          </a:xfrm>
          <a:prstGeom prst="rect">
            <a:avLst/>
          </a:prstGeom>
        </p:spPr>
      </p:pic>
      <p:pic>
        <p:nvPicPr>
          <p:cNvPr id="25" name="Imagen 25" descr="Icono&#10;&#10;Descripción generada automáticamente">
            <a:extLst>
              <a:ext uri="{FF2B5EF4-FFF2-40B4-BE49-F238E27FC236}">
                <a16:creationId xmlns:a16="http://schemas.microsoft.com/office/drawing/2014/main" id="{81107F4E-40BB-4A23-A5A5-3455B8463EFB}"/>
              </a:ext>
            </a:extLst>
          </p:cNvPr>
          <p:cNvPicPr>
            <a:picLocks noChangeAspect="1"/>
          </p:cNvPicPr>
          <p:nvPr/>
        </p:nvPicPr>
        <p:blipFill>
          <a:blip r:embed="rId8"/>
          <a:stretch>
            <a:fillRect/>
          </a:stretch>
        </p:blipFill>
        <p:spPr>
          <a:xfrm>
            <a:off x="181155" y="2355040"/>
            <a:ext cx="2398144" cy="2076033"/>
          </a:xfrm>
          <a:prstGeom prst="rect">
            <a:avLst/>
          </a:prstGeom>
        </p:spPr>
      </p:pic>
      <p:pic>
        <p:nvPicPr>
          <p:cNvPr id="27" name="Imagen 27">
            <a:extLst>
              <a:ext uri="{FF2B5EF4-FFF2-40B4-BE49-F238E27FC236}">
                <a16:creationId xmlns:a16="http://schemas.microsoft.com/office/drawing/2014/main" id="{07E1A5FB-DE1F-48F0-9C62-ACBC95F6D252}"/>
              </a:ext>
            </a:extLst>
          </p:cNvPr>
          <p:cNvPicPr>
            <a:picLocks noChangeAspect="1"/>
          </p:cNvPicPr>
          <p:nvPr/>
        </p:nvPicPr>
        <p:blipFill rotWithShape="1">
          <a:blip r:embed="rId9"/>
          <a:srcRect l="21990" r="18325" b="1042"/>
          <a:stretch/>
        </p:blipFill>
        <p:spPr>
          <a:xfrm>
            <a:off x="1935191" y="4252823"/>
            <a:ext cx="2370550" cy="1989917"/>
          </a:xfrm>
          <a:prstGeom prst="rect">
            <a:avLst/>
          </a:prstGeom>
        </p:spPr>
      </p:pic>
    </p:spTree>
    <p:extLst>
      <p:ext uri="{BB962C8B-B14F-4D97-AF65-F5344CB8AC3E}">
        <p14:creationId xmlns:p14="http://schemas.microsoft.com/office/powerpoint/2010/main" val="260126058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cs typeface="Arial"/>
              </a:rPr>
              <a:t>11</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8" name="Imagen 8" descr="Diagrama, Dibujo de ingeniería&#10;&#10;Descripción generada automáticamente">
            <a:extLst>
              <a:ext uri="{FF2B5EF4-FFF2-40B4-BE49-F238E27FC236}">
                <a16:creationId xmlns:a16="http://schemas.microsoft.com/office/drawing/2014/main" id="{DA196DC3-F3E6-4B35-93D7-65211A2C5F27}"/>
              </a:ext>
            </a:extLst>
          </p:cNvPr>
          <p:cNvPicPr>
            <a:picLocks noChangeAspect="1"/>
          </p:cNvPicPr>
          <p:nvPr/>
        </p:nvPicPr>
        <p:blipFill>
          <a:blip r:embed="rId3"/>
          <a:stretch>
            <a:fillRect/>
          </a:stretch>
        </p:blipFill>
        <p:spPr>
          <a:xfrm>
            <a:off x="1630285" y="616807"/>
            <a:ext cx="7433678" cy="5197957"/>
          </a:xfrm>
          <a:prstGeom prst="rect">
            <a:avLst/>
          </a:prstGeom>
        </p:spPr>
      </p:pic>
      <p:sp>
        <p:nvSpPr>
          <p:cNvPr id="2" name="Google Shape;3410;p29">
            <a:extLst>
              <a:ext uri="{FF2B5EF4-FFF2-40B4-BE49-F238E27FC236}">
                <a16:creationId xmlns:a16="http://schemas.microsoft.com/office/drawing/2014/main" id="{9410A709-F44A-4063-9DD7-A1C8243EE75A}"/>
              </a:ext>
            </a:extLst>
          </p:cNvPr>
          <p:cNvSpPr txBox="1"/>
          <p:nvPr/>
        </p:nvSpPr>
        <p:spPr>
          <a:xfrm>
            <a:off x="5828586" y="28218"/>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1</a:t>
            </a:r>
          </a:p>
        </p:txBody>
      </p:sp>
      <p:sp>
        <p:nvSpPr>
          <p:cNvPr id="3" name="Google Shape;3412;p29">
            <a:extLst>
              <a:ext uri="{FF2B5EF4-FFF2-40B4-BE49-F238E27FC236}">
                <a16:creationId xmlns:a16="http://schemas.microsoft.com/office/drawing/2014/main" id="{82CEAAEF-4CE7-41DA-9767-D9B1AEABFE4F}"/>
              </a:ext>
            </a:extLst>
          </p:cNvPr>
          <p:cNvSpPr txBox="1"/>
          <p:nvPr/>
        </p:nvSpPr>
        <p:spPr>
          <a:xfrm>
            <a:off x="78894" y="1158147"/>
            <a:ext cx="1498155" cy="124895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NÚMERO DE PISOS</a:t>
            </a:r>
          </a:p>
        </p:txBody>
      </p:sp>
      <p:sp>
        <p:nvSpPr>
          <p:cNvPr id="7" name="Rectangle 3">
            <a:extLst>
              <a:ext uri="{FF2B5EF4-FFF2-40B4-BE49-F238E27FC236}">
                <a16:creationId xmlns:a16="http://schemas.microsoft.com/office/drawing/2014/main" id="{C2FB88BA-7C53-40DE-9ACF-D64A921ABFE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angle 4">
            <a:extLst>
              <a:ext uri="{FF2B5EF4-FFF2-40B4-BE49-F238E27FC236}">
                <a16:creationId xmlns:a16="http://schemas.microsoft.com/office/drawing/2014/main" id="{2C6CC5D2-0B5F-426F-BF7A-008448F3CC12}"/>
              </a:ext>
            </a:extLst>
          </p:cNvPr>
          <p:cNvSpPr>
            <a:spLocks noChangeArrowheads="1"/>
          </p:cNvSpPr>
          <p:nvPr/>
        </p:nvSpPr>
        <p:spPr bwMode="auto">
          <a:xfrm>
            <a:off x="0" y="377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238247845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cs typeface="Arial"/>
              </a:rPr>
              <a:t>12</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pic>
        <p:nvPicPr>
          <p:cNvPr id="7" name="Imagen 7" descr="Gráfico&#10;&#10;Descripción generada automáticamente">
            <a:extLst>
              <a:ext uri="{FF2B5EF4-FFF2-40B4-BE49-F238E27FC236}">
                <a16:creationId xmlns:a16="http://schemas.microsoft.com/office/drawing/2014/main" id="{D2407897-2169-4054-8868-3115BE286145}"/>
              </a:ext>
            </a:extLst>
          </p:cNvPr>
          <p:cNvPicPr>
            <a:picLocks noChangeAspect="1"/>
          </p:cNvPicPr>
          <p:nvPr/>
        </p:nvPicPr>
        <p:blipFill>
          <a:blip r:embed="rId3"/>
          <a:stretch>
            <a:fillRect/>
          </a:stretch>
        </p:blipFill>
        <p:spPr>
          <a:xfrm>
            <a:off x="-46810" y="1179274"/>
            <a:ext cx="4710190" cy="3312000"/>
          </a:xfrm>
          <a:prstGeom prst="rect">
            <a:avLst/>
          </a:prstGeom>
        </p:spPr>
      </p:pic>
      <p:pic>
        <p:nvPicPr>
          <p:cNvPr id="8" name="Imagen 9" descr="Gráfico&#10;&#10;Descripción generada automáticamente">
            <a:extLst>
              <a:ext uri="{FF2B5EF4-FFF2-40B4-BE49-F238E27FC236}">
                <a16:creationId xmlns:a16="http://schemas.microsoft.com/office/drawing/2014/main" id="{60A13E85-E095-45C5-8D03-CA4A85A2C4D9}"/>
              </a:ext>
            </a:extLst>
          </p:cNvPr>
          <p:cNvPicPr>
            <a:picLocks noChangeAspect="1"/>
          </p:cNvPicPr>
          <p:nvPr/>
        </p:nvPicPr>
        <p:blipFill>
          <a:blip r:embed="rId4"/>
          <a:stretch>
            <a:fillRect/>
          </a:stretch>
        </p:blipFill>
        <p:spPr>
          <a:xfrm>
            <a:off x="4600154" y="2423446"/>
            <a:ext cx="4563756" cy="3312000"/>
          </a:xfrm>
          <a:prstGeom prst="rect">
            <a:avLst/>
          </a:prstGeom>
        </p:spPr>
      </p:pic>
      <p:sp>
        <p:nvSpPr>
          <p:cNvPr id="9" name="Google Shape;3410;p29">
            <a:extLst>
              <a:ext uri="{FF2B5EF4-FFF2-40B4-BE49-F238E27FC236}">
                <a16:creationId xmlns:a16="http://schemas.microsoft.com/office/drawing/2014/main" id="{3E9EA6CD-A5DA-482F-B32E-712AC1EECDDA}"/>
              </a:ext>
            </a:extLst>
          </p:cNvPr>
          <p:cNvSpPr txBox="1"/>
          <p:nvPr/>
        </p:nvSpPr>
        <p:spPr>
          <a:xfrm>
            <a:off x="5828586" y="28218"/>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1</a:t>
            </a:r>
          </a:p>
        </p:txBody>
      </p:sp>
      <p:sp>
        <p:nvSpPr>
          <p:cNvPr id="10" name="Rectángulo 9">
            <a:extLst>
              <a:ext uri="{FF2B5EF4-FFF2-40B4-BE49-F238E27FC236}">
                <a16:creationId xmlns:a16="http://schemas.microsoft.com/office/drawing/2014/main" id="{9CED9293-3BAE-4718-A378-31ED7C8322F9}"/>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251DBBDF-FD24-4736-8E00-9E7E6F69BD8E}"/>
              </a:ext>
            </a:extLst>
          </p:cNvPr>
          <p:cNvSpPr txBox="1"/>
          <p:nvPr/>
        </p:nvSpPr>
        <p:spPr>
          <a:xfrm>
            <a:off x="111505" y="712449"/>
            <a:ext cx="300392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TECHO</a:t>
            </a:r>
          </a:p>
        </p:txBody>
      </p:sp>
      <p:sp>
        <p:nvSpPr>
          <p:cNvPr id="15" name="Google Shape;3412;p29">
            <a:extLst>
              <a:ext uri="{FF2B5EF4-FFF2-40B4-BE49-F238E27FC236}">
                <a16:creationId xmlns:a16="http://schemas.microsoft.com/office/drawing/2014/main" id="{1B7F3D65-D5C3-4BD6-98A9-1E1B414BDC7A}"/>
              </a:ext>
            </a:extLst>
          </p:cNvPr>
          <p:cNvSpPr txBox="1"/>
          <p:nvPr/>
        </p:nvSpPr>
        <p:spPr>
          <a:xfrm>
            <a:off x="5963090" y="5485732"/>
            <a:ext cx="300392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PAREDES</a:t>
            </a:r>
          </a:p>
        </p:txBody>
      </p:sp>
    </p:spTree>
    <p:extLst>
      <p:ext uri="{BB962C8B-B14F-4D97-AF65-F5344CB8AC3E}">
        <p14:creationId xmlns:p14="http://schemas.microsoft.com/office/powerpoint/2010/main" val="46700941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cs typeface="Arial"/>
              </a:rPr>
              <a:t>13</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7" name="Imagen 7" descr="Diagrama&#10;&#10;Descripción generada automáticamente">
            <a:extLst>
              <a:ext uri="{FF2B5EF4-FFF2-40B4-BE49-F238E27FC236}">
                <a16:creationId xmlns:a16="http://schemas.microsoft.com/office/drawing/2014/main" id="{82D977A4-21E7-4F8F-992C-123B8533B584}"/>
              </a:ext>
            </a:extLst>
          </p:cNvPr>
          <p:cNvPicPr>
            <a:picLocks noChangeAspect="1"/>
          </p:cNvPicPr>
          <p:nvPr/>
        </p:nvPicPr>
        <p:blipFill>
          <a:blip r:embed="rId3"/>
          <a:stretch>
            <a:fillRect/>
          </a:stretch>
        </p:blipFill>
        <p:spPr>
          <a:xfrm>
            <a:off x="3794" y="1327797"/>
            <a:ext cx="5342220" cy="4268802"/>
          </a:xfrm>
          <a:prstGeom prst="rect">
            <a:avLst/>
          </a:prstGeom>
        </p:spPr>
      </p:pic>
      <p:graphicFrame>
        <p:nvGraphicFramePr>
          <p:cNvPr id="9" name="Tabla 8">
            <a:extLst>
              <a:ext uri="{FF2B5EF4-FFF2-40B4-BE49-F238E27FC236}">
                <a16:creationId xmlns:a16="http://schemas.microsoft.com/office/drawing/2014/main" id="{DDFCC8E4-B555-4A9B-B862-98B0F344064B}"/>
              </a:ext>
            </a:extLst>
          </p:cNvPr>
          <p:cNvGraphicFramePr>
            <a:graphicFrameLocks noGrp="1"/>
          </p:cNvGraphicFramePr>
          <p:nvPr>
            <p:extLst>
              <p:ext uri="{D42A27DB-BD31-4B8C-83A1-F6EECF244321}">
                <p14:modId xmlns:p14="http://schemas.microsoft.com/office/powerpoint/2010/main" val="882924149"/>
              </p:ext>
            </p:extLst>
          </p:nvPr>
        </p:nvGraphicFramePr>
        <p:xfrm>
          <a:off x="5349808" y="1356422"/>
          <a:ext cx="3779756" cy="4216318"/>
        </p:xfrm>
        <a:graphic>
          <a:graphicData uri="http://schemas.openxmlformats.org/drawingml/2006/table">
            <a:tbl>
              <a:tblPr firstRow="1" bandRow="1">
                <a:tableStyleId>{5940675A-B579-460E-94D1-54222C63F5DA}</a:tableStyleId>
              </a:tblPr>
              <a:tblGrid>
                <a:gridCol w="2146089">
                  <a:extLst>
                    <a:ext uri="{9D8B030D-6E8A-4147-A177-3AD203B41FA5}">
                      <a16:colId xmlns:a16="http://schemas.microsoft.com/office/drawing/2014/main" val="2628242067"/>
                    </a:ext>
                  </a:extLst>
                </a:gridCol>
                <a:gridCol w="934906">
                  <a:extLst>
                    <a:ext uri="{9D8B030D-6E8A-4147-A177-3AD203B41FA5}">
                      <a16:colId xmlns:a16="http://schemas.microsoft.com/office/drawing/2014/main" val="444277113"/>
                    </a:ext>
                  </a:extLst>
                </a:gridCol>
                <a:gridCol w="698761">
                  <a:extLst>
                    <a:ext uri="{9D8B030D-6E8A-4147-A177-3AD203B41FA5}">
                      <a16:colId xmlns:a16="http://schemas.microsoft.com/office/drawing/2014/main" val="984425373"/>
                    </a:ext>
                  </a:extLst>
                </a:gridCol>
              </a:tblGrid>
              <a:tr h="190500">
                <a:tc>
                  <a:txBody>
                    <a:bodyPr/>
                    <a:lstStyle/>
                    <a:p>
                      <a:pPr algn="ctr" rtl="0" fontAlgn="base"/>
                      <a:r>
                        <a:rPr lang="es-419" sz="1000">
                          <a:effectLst/>
                        </a:rPr>
                        <a:t>TIPOLOGÍAS </a:t>
                      </a:r>
                    </a:p>
                  </a:txBody>
                  <a:tcPr anchor="ctr"/>
                </a:tc>
                <a:tc>
                  <a:txBody>
                    <a:bodyPr/>
                    <a:lstStyle/>
                    <a:p>
                      <a:pPr algn="ctr" rtl="0" fontAlgn="base"/>
                      <a:r>
                        <a:rPr lang="es-419" sz="1000">
                          <a:effectLst/>
                        </a:rPr>
                        <a:t>N.º de Predios </a:t>
                      </a:r>
                    </a:p>
                  </a:txBody>
                  <a:tcPr anchor="ctr"/>
                </a:tc>
                <a:tc>
                  <a:txBody>
                    <a:bodyPr/>
                    <a:lstStyle/>
                    <a:p>
                      <a:pPr algn="ctr" rtl="0" fontAlgn="base"/>
                      <a:r>
                        <a:rPr lang="es-419" sz="1000">
                          <a:effectLst/>
                        </a:rPr>
                        <a:t>% </a:t>
                      </a:r>
                    </a:p>
                  </a:txBody>
                  <a:tcPr anchor="ctr"/>
                </a:tc>
                <a:extLst>
                  <a:ext uri="{0D108BD9-81ED-4DB2-BD59-A6C34878D82A}">
                    <a16:rowId xmlns:a16="http://schemas.microsoft.com/office/drawing/2014/main" val="1394264509"/>
                  </a:ext>
                </a:extLst>
              </a:tr>
              <a:tr h="190500">
                <a:tc>
                  <a:txBody>
                    <a:bodyPr/>
                    <a:lstStyle/>
                    <a:p>
                      <a:pPr algn="ctr" rtl="0" fontAlgn="base"/>
                      <a:r>
                        <a:rPr lang="en-US" sz="1000">
                          <a:effectLst/>
                        </a:rPr>
                        <a:t>CR+CIP/LFINF+DNO+RMT1:1-2 </a:t>
                      </a:r>
                    </a:p>
                  </a:txBody>
                  <a:tcPr anchor="ctr">
                    <a:solidFill>
                      <a:schemeClr val="bg2">
                        <a:lumMod val="20000"/>
                        <a:lumOff val="80000"/>
                      </a:schemeClr>
                    </a:solidFill>
                  </a:tcPr>
                </a:tc>
                <a:tc>
                  <a:txBody>
                    <a:bodyPr/>
                    <a:lstStyle/>
                    <a:p>
                      <a:pPr algn="ctr" rtl="0" fontAlgn="base"/>
                      <a:r>
                        <a:rPr lang="es-419" sz="1000">
                          <a:effectLst/>
                        </a:rPr>
                        <a:t>109 </a:t>
                      </a:r>
                    </a:p>
                  </a:txBody>
                  <a:tcPr anchor="ctr">
                    <a:solidFill>
                      <a:schemeClr val="bg2">
                        <a:lumMod val="20000"/>
                        <a:lumOff val="80000"/>
                      </a:schemeClr>
                    </a:solidFill>
                  </a:tcPr>
                </a:tc>
                <a:tc>
                  <a:txBody>
                    <a:bodyPr/>
                    <a:lstStyle/>
                    <a:p>
                      <a:pPr algn="ctr" rtl="0" fontAlgn="base"/>
                      <a:r>
                        <a:rPr lang="es-419" sz="1000">
                          <a:effectLst/>
                        </a:rPr>
                        <a:t>5,47% </a:t>
                      </a:r>
                    </a:p>
                  </a:txBody>
                  <a:tcPr anchor="ctr">
                    <a:solidFill>
                      <a:schemeClr val="bg2">
                        <a:lumMod val="20000"/>
                        <a:lumOff val="80000"/>
                      </a:schemeClr>
                    </a:solidFill>
                  </a:tcPr>
                </a:tc>
                <a:extLst>
                  <a:ext uri="{0D108BD9-81ED-4DB2-BD59-A6C34878D82A}">
                    <a16:rowId xmlns:a16="http://schemas.microsoft.com/office/drawing/2014/main" val="885114579"/>
                  </a:ext>
                </a:extLst>
              </a:tr>
              <a:tr h="190500">
                <a:tc>
                  <a:txBody>
                    <a:bodyPr/>
                    <a:lstStyle/>
                    <a:p>
                      <a:pPr algn="ctr" rtl="0" fontAlgn="base"/>
                      <a:r>
                        <a:rPr lang="en-US" sz="1000">
                          <a:effectLst/>
                        </a:rPr>
                        <a:t>CR+CIP/LFINF+DNO+RMT1:3-4 </a:t>
                      </a:r>
                    </a:p>
                  </a:txBody>
                  <a:tcPr anchor="ctr">
                    <a:solidFill>
                      <a:schemeClr val="accent1">
                        <a:lumMod val="50000"/>
                      </a:schemeClr>
                    </a:solidFill>
                  </a:tcPr>
                </a:tc>
                <a:tc>
                  <a:txBody>
                    <a:bodyPr/>
                    <a:lstStyle/>
                    <a:p>
                      <a:pPr algn="ctr" rtl="0" fontAlgn="base"/>
                      <a:r>
                        <a:rPr lang="es-419" sz="1000">
                          <a:effectLst/>
                        </a:rPr>
                        <a:t>5 </a:t>
                      </a:r>
                    </a:p>
                  </a:txBody>
                  <a:tcPr anchor="ctr">
                    <a:solidFill>
                      <a:schemeClr val="accent1">
                        <a:lumMod val="50000"/>
                      </a:schemeClr>
                    </a:solidFill>
                  </a:tcPr>
                </a:tc>
                <a:tc>
                  <a:txBody>
                    <a:bodyPr/>
                    <a:lstStyle/>
                    <a:p>
                      <a:pPr algn="ctr" rtl="0" fontAlgn="base"/>
                      <a:r>
                        <a:rPr lang="es-419" sz="1000">
                          <a:effectLst/>
                        </a:rPr>
                        <a:t>0,25% </a:t>
                      </a:r>
                    </a:p>
                  </a:txBody>
                  <a:tcPr anchor="ctr">
                    <a:solidFill>
                      <a:schemeClr val="accent1">
                        <a:lumMod val="50000"/>
                      </a:schemeClr>
                    </a:solidFill>
                  </a:tcPr>
                </a:tc>
                <a:extLst>
                  <a:ext uri="{0D108BD9-81ED-4DB2-BD59-A6C34878D82A}">
                    <a16:rowId xmlns:a16="http://schemas.microsoft.com/office/drawing/2014/main" val="4113541915"/>
                  </a:ext>
                </a:extLst>
              </a:tr>
              <a:tr h="190500">
                <a:tc>
                  <a:txBody>
                    <a:bodyPr/>
                    <a:lstStyle/>
                    <a:p>
                      <a:pPr algn="ctr" rtl="0" fontAlgn="base"/>
                      <a:r>
                        <a:rPr lang="en-US" sz="1000">
                          <a:effectLst/>
                        </a:rPr>
                        <a:t>CR+CIP/LFINF+DNO+RMT6:1-3 </a:t>
                      </a:r>
                    </a:p>
                  </a:txBody>
                  <a:tcPr anchor="ctr">
                    <a:solidFill>
                      <a:srgbClr val="0EEDE9"/>
                    </a:solidFill>
                  </a:tcPr>
                </a:tc>
                <a:tc>
                  <a:txBody>
                    <a:bodyPr/>
                    <a:lstStyle/>
                    <a:p>
                      <a:pPr algn="ctr" rtl="0" fontAlgn="base"/>
                      <a:r>
                        <a:rPr lang="es-419" sz="1000">
                          <a:effectLst/>
                        </a:rPr>
                        <a:t>143 </a:t>
                      </a:r>
                    </a:p>
                  </a:txBody>
                  <a:tcPr anchor="ctr">
                    <a:solidFill>
                      <a:srgbClr val="0EEDE9"/>
                    </a:solidFill>
                  </a:tcPr>
                </a:tc>
                <a:tc>
                  <a:txBody>
                    <a:bodyPr/>
                    <a:lstStyle/>
                    <a:p>
                      <a:pPr algn="ctr" rtl="0" fontAlgn="base"/>
                      <a:r>
                        <a:rPr lang="es-419" sz="1000">
                          <a:effectLst/>
                        </a:rPr>
                        <a:t>7,18% </a:t>
                      </a:r>
                    </a:p>
                  </a:txBody>
                  <a:tcPr anchor="ctr">
                    <a:solidFill>
                      <a:srgbClr val="0EEDE9"/>
                    </a:solidFill>
                  </a:tcPr>
                </a:tc>
                <a:extLst>
                  <a:ext uri="{0D108BD9-81ED-4DB2-BD59-A6C34878D82A}">
                    <a16:rowId xmlns:a16="http://schemas.microsoft.com/office/drawing/2014/main" val="3505032160"/>
                  </a:ext>
                </a:extLst>
              </a:tr>
              <a:tr h="190500">
                <a:tc>
                  <a:txBody>
                    <a:bodyPr/>
                    <a:lstStyle/>
                    <a:p>
                      <a:pPr algn="ctr" rtl="0" fontAlgn="base"/>
                      <a:r>
                        <a:rPr lang="en-US" sz="1000">
                          <a:effectLst/>
                        </a:rPr>
                        <a:t>CR+CIP/LFINF+DNO+RMT6:4-6 </a:t>
                      </a:r>
                    </a:p>
                  </a:txBody>
                  <a:tcPr anchor="ctr">
                    <a:solidFill>
                      <a:srgbClr val="E4BD2C"/>
                    </a:solidFill>
                  </a:tcPr>
                </a:tc>
                <a:tc>
                  <a:txBody>
                    <a:bodyPr/>
                    <a:lstStyle/>
                    <a:p>
                      <a:pPr algn="ctr" rtl="0" fontAlgn="base"/>
                      <a:r>
                        <a:rPr lang="es-419" sz="1000">
                          <a:effectLst/>
                        </a:rPr>
                        <a:t>10 </a:t>
                      </a:r>
                    </a:p>
                  </a:txBody>
                  <a:tcPr anchor="ctr">
                    <a:solidFill>
                      <a:srgbClr val="E4BD2C"/>
                    </a:solidFill>
                  </a:tcPr>
                </a:tc>
                <a:tc>
                  <a:txBody>
                    <a:bodyPr/>
                    <a:lstStyle/>
                    <a:p>
                      <a:pPr algn="ctr" rtl="0" fontAlgn="base"/>
                      <a:r>
                        <a:rPr lang="es-419" sz="1000">
                          <a:effectLst/>
                        </a:rPr>
                        <a:t>0,50% </a:t>
                      </a:r>
                    </a:p>
                  </a:txBody>
                  <a:tcPr anchor="ctr">
                    <a:solidFill>
                      <a:srgbClr val="E4BD2C"/>
                    </a:solidFill>
                  </a:tcPr>
                </a:tc>
                <a:extLst>
                  <a:ext uri="{0D108BD9-81ED-4DB2-BD59-A6C34878D82A}">
                    <a16:rowId xmlns:a16="http://schemas.microsoft.com/office/drawing/2014/main" val="3755981435"/>
                  </a:ext>
                </a:extLst>
              </a:tr>
              <a:tr h="190500">
                <a:tc>
                  <a:txBody>
                    <a:bodyPr/>
                    <a:lstStyle/>
                    <a:p>
                      <a:pPr algn="ctr" rtl="0" fontAlgn="base"/>
                      <a:r>
                        <a:rPr lang="en-US" sz="1000">
                          <a:effectLst/>
                        </a:rPr>
                        <a:t>CR+CIP/LFINF+DNO+RMT7:1-4 </a:t>
                      </a:r>
                    </a:p>
                  </a:txBody>
                  <a:tcPr anchor="ctr">
                    <a:solidFill>
                      <a:srgbClr val="6234ED"/>
                    </a:solidFill>
                  </a:tcPr>
                </a:tc>
                <a:tc>
                  <a:txBody>
                    <a:bodyPr/>
                    <a:lstStyle/>
                    <a:p>
                      <a:pPr algn="ctr" rtl="0" fontAlgn="base"/>
                      <a:r>
                        <a:rPr lang="es-419" sz="1000">
                          <a:effectLst/>
                        </a:rPr>
                        <a:t>26 </a:t>
                      </a:r>
                    </a:p>
                  </a:txBody>
                  <a:tcPr anchor="ctr">
                    <a:solidFill>
                      <a:srgbClr val="6234ED"/>
                    </a:solidFill>
                  </a:tcPr>
                </a:tc>
                <a:tc>
                  <a:txBody>
                    <a:bodyPr/>
                    <a:lstStyle/>
                    <a:p>
                      <a:pPr algn="ctr" rtl="0" fontAlgn="base"/>
                      <a:r>
                        <a:rPr lang="es-419" sz="1000">
                          <a:effectLst/>
                        </a:rPr>
                        <a:t>1,31% </a:t>
                      </a:r>
                    </a:p>
                  </a:txBody>
                  <a:tcPr anchor="ctr">
                    <a:solidFill>
                      <a:srgbClr val="6234ED"/>
                    </a:solidFill>
                  </a:tcPr>
                </a:tc>
                <a:extLst>
                  <a:ext uri="{0D108BD9-81ED-4DB2-BD59-A6C34878D82A}">
                    <a16:rowId xmlns:a16="http://schemas.microsoft.com/office/drawing/2014/main" val="920260121"/>
                  </a:ext>
                </a:extLst>
              </a:tr>
              <a:tr h="190500">
                <a:tc>
                  <a:txBody>
                    <a:bodyPr/>
                    <a:lstStyle/>
                    <a:p>
                      <a:pPr algn="ctr" rtl="0" fontAlgn="base"/>
                      <a:r>
                        <a:rPr lang="en-US" sz="1000">
                          <a:effectLst/>
                        </a:rPr>
                        <a:t>CR+CIP/LFINF+DUC+RMN:1-2 </a:t>
                      </a:r>
                    </a:p>
                  </a:txBody>
                  <a:tcPr anchor="ctr">
                    <a:solidFill>
                      <a:srgbClr val="496A6E">
                        <a:alpha val="88000"/>
                      </a:srgbClr>
                    </a:solidFill>
                  </a:tcPr>
                </a:tc>
                <a:tc>
                  <a:txBody>
                    <a:bodyPr/>
                    <a:lstStyle/>
                    <a:p>
                      <a:pPr algn="ctr" rtl="0" fontAlgn="base"/>
                      <a:r>
                        <a:rPr lang="es-419" sz="1000">
                          <a:effectLst/>
                        </a:rPr>
                        <a:t>875 </a:t>
                      </a:r>
                    </a:p>
                  </a:txBody>
                  <a:tcPr anchor="ctr">
                    <a:solidFill>
                      <a:srgbClr val="496A6E">
                        <a:alpha val="88000"/>
                      </a:srgbClr>
                    </a:solidFill>
                  </a:tcPr>
                </a:tc>
                <a:tc>
                  <a:txBody>
                    <a:bodyPr/>
                    <a:lstStyle/>
                    <a:p>
                      <a:pPr algn="ctr" rtl="0" fontAlgn="base"/>
                      <a:r>
                        <a:rPr lang="es-419" sz="1000">
                          <a:effectLst/>
                        </a:rPr>
                        <a:t>43,95% </a:t>
                      </a:r>
                    </a:p>
                  </a:txBody>
                  <a:tcPr anchor="ctr">
                    <a:solidFill>
                      <a:srgbClr val="496A6E">
                        <a:alpha val="88000"/>
                      </a:srgbClr>
                    </a:solidFill>
                  </a:tcPr>
                </a:tc>
                <a:extLst>
                  <a:ext uri="{0D108BD9-81ED-4DB2-BD59-A6C34878D82A}">
                    <a16:rowId xmlns:a16="http://schemas.microsoft.com/office/drawing/2014/main" val="988805841"/>
                  </a:ext>
                </a:extLst>
              </a:tr>
              <a:tr h="190500">
                <a:tc>
                  <a:txBody>
                    <a:bodyPr/>
                    <a:lstStyle/>
                    <a:p>
                      <a:pPr algn="ctr" rtl="0" fontAlgn="base"/>
                      <a:r>
                        <a:rPr lang="en-US" sz="1000">
                          <a:effectLst/>
                        </a:rPr>
                        <a:t>CR+CIP/LFINF+DUC+RMN:3-5 </a:t>
                      </a:r>
                    </a:p>
                  </a:txBody>
                  <a:tcPr anchor="ctr">
                    <a:solidFill>
                      <a:srgbClr val="006600"/>
                    </a:solidFill>
                  </a:tcPr>
                </a:tc>
                <a:tc>
                  <a:txBody>
                    <a:bodyPr/>
                    <a:lstStyle/>
                    <a:p>
                      <a:pPr algn="ctr" rtl="0" fontAlgn="base"/>
                      <a:r>
                        <a:rPr lang="es-419" sz="1000">
                          <a:effectLst/>
                        </a:rPr>
                        <a:t>422 </a:t>
                      </a:r>
                    </a:p>
                  </a:txBody>
                  <a:tcPr anchor="ctr">
                    <a:solidFill>
                      <a:srgbClr val="006600"/>
                    </a:solidFill>
                  </a:tcPr>
                </a:tc>
                <a:tc>
                  <a:txBody>
                    <a:bodyPr/>
                    <a:lstStyle/>
                    <a:p>
                      <a:pPr algn="ctr" rtl="0" fontAlgn="base"/>
                      <a:r>
                        <a:rPr lang="es-419" sz="1000">
                          <a:effectLst/>
                        </a:rPr>
                        <a:t>21,20% </a:t>
                      </a:r>
                    </a:p>
                  </a:txBody>
                  <a:tcPr anchor="ctr">
                    <a:solidFill>
                      <a:srgbClr val="006600"/>
                    </a:solidFill>
                  </a:tcPr>
                </a:tc>
                <a:extLst>
                  <a:ext uri="{0D108BD9-81ED-4DB2-BD59-A6C34878D82A}">
                    <a16:rowId xmlns:a16="http://schemas.microsoft.com/office/drawing/2014/main" val="1313075787"/>
                  </a:ext>
                </a:extLst>
              </a:tr>
              <a:tr h="190500">
                <a:tc>
                  <a:txBody>
                    <a:bodyPr/>
                    <a:lstStyle/>
                    <a:p>
                      <a:pPr algn="ctr" rtl="0" fontAlgn="base"/>
                      <a:r>
                        <a:rPr lang="en-US" sz="1000">
                          <a:effectLst/>
                        </a:rPr>
                        <a:t>CR+CIP/LFINF+DUC+RMN:6-10 </a:t>
                      </a:r>
                    </a:p>
                  </a:txBody>
                  <a:tcPr anchor="ctr">
                    <a:solidFill>
                      <a:srgbClr val="FA461E">
                        <a:alpha val="90000"/>
                      </a:srgbClr>
                    </a:solidFill>
                  </a:tcPr>
                </a:tc>
                <a:tc>
                  <a:txBody>
                    <a:bodyPr/>
                    <a:lstStyle/>
                    <a:p>
                      <a:pPr algn="ctr" rtl="0" fontAlgn="base"/>
                      <a:r>
                        <a:rPr lang="es-419" sz="1000">
                          <a:effectLst/>
                        </a:rPr>
                        <a:t>2 </a:t>
                      </a:r>
                    </a:p>
                  </a:txBody>
                  <a:tcPr anchor="ctr">
                    <a:solidFill>
                      <a:srgbClr val="FA461E">
                        <a:alpha val="90000"/>
                      </a:srgbClr>
                    </a:solidFill>
                  </a:tcPr>
                </a:tc>
                <a:tc>
                  <a:txBody>
                    <a:bodyPr/>
                    <a:lstStyle/>
                    <a:p>
                      <a:pPr algn="ctr" rtl="0" fontAlgn="base"/>
                      <a:r>
                        <a:rPr lang="es-419" sz="1000">
                          <a:effectLst/>
                        </a:rPr>
                        <a:t>0,10% </a:t>
                      </a:r>
                    </a:p>
                  </a:txBody>
                  <a:tcPr anchor="ctr">
                    <a:solidFill>
                      <a:srgbClr val="FA461E">
                        <a:alpha val="90000"/>
                      </a:srgbClr>
                    </a:solidFill>
                  </a:tcPr>
                </a:tc>
                <a:extLst>
                  <a:ext uri="{0D108BD9-81ED-4DB2-BD59-A6C34878D82A}">
                    <a16:rowId xmlns:a16="http://schemas.microsoft.com/office/drawing/2014/main" val="214730605"/>
                  </a:ext>
                </a:extLst>
              </a:tr>
              <a:tr h="190500">
                <a:tc>
                  <a:txBody>
                    <a:bodyPr/>
                    <a:lstStyle/>
                    <a:p>
                      <a:pPr algn="ctr" rtl="0" fontAlgn="base"/>
                      <a:r>
                        <a:rPr lang="es-419" sz="1000">
                          <a:effectLst/>
                        </a:rPr>
                        <a:t>EU/LN+DNO+RMT1:1-3 </a:t>
                      </a:r>
                    </a:p>
                  </a:txBody>
                  <a:tcPr anchor="ctr">
                    <a:solidFill>
                      <a:srgbClr val="C0D618"/>
                    </a:solidFill>
                  </a:tcPr>
                </a:tc>
                <a:tc>
                  <a:txBody>
                    <a:bodyPr/>
                    <a:lstStyle/>
                    <a:p>
                      <a:pPr algn="ctr" rtl="0" fontAlgn="base"/>
                      <a:r>
                        <a:rPr lang="es-419" sz="1000">
                          <a:effectLst/>
                        </a:rPr>
                        <a:t>12 </a:t>
                      </a:r>
                    </a:p>
                  </a:txBody>
                  <a:tcPr anchor="ctr">
                    <a:solidFill>
                      <a:srgbClr val="C0D618"/>
                    </a:solidFill>
                  </a:tcPr>
                </a:tc>
                <a:tc>
                  <a:txBody>
                    <a:bodyPr/>
                    <a:lstStyle/>
                    <a:p>
                      <a:pPr algn="ctr" rtl="0" fontAlgn="base"/>
                      <a:r>
                        <a:rPr lang="es-419" sz="1000">
                          <a:effectLst/>
                        </a:rPr>
                        <a:t>0,60% </a:t>
                      </a:r>
                    </a:p>
                  </a:txBody>
                  <a:tcPr anchor="ctr">
                    <a:solidFill>
                      <a:srgbClr val="C0D618"/>
                    </a:solidFill>
                  </a:tcPr>
                </a:tc>
                <a:extLst>
                  <a:ext uri="{0D108BD9-81ED-4DB2-BD59-A6C34878D82A}">
                    <a16:rowId xmlns:a16="http://schemas.microsoft.com/office/drawing/2014/main" val="2563493928"/>
                  </a:ext>
                </a:extLst>
              </a:tr>
              <a:tr h="190500">
                <a:tc>
                  <a:txBody>
                    <a:bodyPr/>
                    <a:lstStyle/>
                    <a:p>
                      <a:pPr algn="ctr" rtl="0" fontAlgn="base"/>
                      <a:r>
                        <a:rPr lang="es-419" sz="1000">
                          <a:effectLst/>
                        </a:rPr>
                        <a:t>EU/LN+DNO+RMT6:1-2 </a:t>
                      </a:r>
                    </a:p>
                  </a:txBody>
                  <a:tcPr anchor="ctr">
                    <a:solidFill>
                      <a:srgbClr val="C41879"/>
                    </a:solidFill>
                  </a:tcPr>
                </a:tc>
                <a:tc>
                  <a:txBody>
                    <a:bodyPr/>
                    <a:lstStyle/>
                    <a:p>
                      <a:pPr algn="ctr" rtl="0" fontAlgn="base"/>
                      <a:r>
                        <a:rPr lang="es-419" sz="1000">
                          <a:effectLst/>
                        </a:rPr>
                        <a:t>2 </a:t>
                      </a:r>
                    </a:p>
                  </a:txBody>
                  <a:tcPr anchor="ctr">
                    <a:solidFill>
                      <a:srgbClr val="C41879"/>
                    </a:solidFill>
                  </a:tcPr>
                </a:tc>
                <a:tc>
                  <a:txBody>
                    <a:bodyPr/>
                    <a:lstStyle/>
                    <a:p>
                      <a:pPr algn="ctr" rtl="0" fontAlgn="base"/>
                      <a:r>
                        <a:rPr lang="es-419" sz="1000">
                          <a:effectLst/>
                        </a:rPr>
                        <a:t>0,10% </a:t>
                      </a:r>
                    </a:p>
                  </a:txBody>
                  <a:tcPr anchor="ctr">
                    <a:solidFill>
                      <a:srgbClr val="C41879"/>
                    </a:solidFill>
                  </a:tcPr>
                </a:tc>
                <a:extLst>
                  <a:ext uri="{0D108BD9-81ED-4DB2-BD59-A6C34878D82A}">
                    <a16:rowId xmlns:a16="http://schemas.microsoft.com/office/drawing/2014/main" val="2568870629"/>
                  </a:ext>
                </a:extLst>
              </a:tr>
              <a:tr h="248879">
                <a:tc>
                  <a:txBody>
                    <a:bodyPr/>
                    <a:lstStyle/>
                    <a:p>
                      <a:pPr algn="ctr" rtl="0" fontAlgn="base"/>
                      <a:r>
                        <a:rPr lang="es-419" sz="1000">
                          <a:effectLst/>
                        </a:rPr>
                        <a:t>EU/LN+DNO+RMT7:2 </a:t>
                      </a:r>
                    </a:p>
                  </a:txBody>
                  <a:tcPr anchor="ctr">
                    <a:solidFill>
                      <a:schemeClr val="bg2">
                        <a:lumMod val="40000"/>
                        <a:lumOff val="60000"/>
                      </a:schemeClr>
                    </a:solidFill>
                  </a:tcPr>
                </a:tc>
                <a:tc>
                  <a:txBody>
                    <a:bodyPr/>
                    <a:lstStyle/>
                    <a:p>
                      <a:pPr algn="ctr" rtl="0" fontAlgn="base"/>
                      <a:r>
                        <a:rPr lang="es-419" sz="1000">
                          <a:effectLst/>
                        </a:rPr>
                        <a:t>1 </a:t>
                      </a:r>
                    </a:p>
                  </a:txBody>
                  <a:tcPr anchor="ctr">
                    <a:solidFill>
                      <a:schemeClr val="bg2">
                        <a:lumMod val="40000"/>
                        <a:lumOff val="60000"/>
                      </a:schemeClr>
                    </a:solidFill>
                  </a:tcPr>
                </a:tc>
                <a:tc>
                  <a:txBody>
                    <a:bodyPr/>
                    <a:lstStyle/>
                    <a:p>
                      <a:pPr algn="ctr" rtl="0" fontAlgn="base"/>
                      <a:r>
                        <a:rPr lang="es-419" sz="1000">
                          <a:effectLst/>
                        </a:rPr>
                        <a:t>0,05% </a:t>
                      </a:r>
                    </a:p>
                  </a:txBody>
                  <a:tcPr anchor="ctr">
                    <a:solidFill>
                      <a:schemeClr val="bg2">
                        <a:lumMod val="40000"/>
                        <a:lumOff val="60000"/>
                      </a:schemeClr>
                    </a:solidFill>
                  </a:tcPr>
                </a:tc>
                <a:extLst>
                  <a:ext uri="{0D108BD9-81ED-4DB2-BD59-A6C34878D82A}">
                    <a16:rowId xmlns:a16="http://schemas.microsoft.com/office/drawing/2014/main" val="356057775"/>
                  </a:ext>
                </a:extLst>
              </a:tr>
              <a:tr h="190500">
                <a:tc>
                  <a:txBody>
                    <a:bodyPr/>
                    <a:lstStyle/>
                    <a:p>
                      <a:pPr algn="ctr" rtl="0" fontAlgn="base"/>
                      <a:r>
                        <a:rPr lang="es-419" sz="1000">
                          <a:effectLst/>
                        </a:rPr>
                        <a:t>MATO/LN+DUC+RMN:1-4 </a:t>
                      </a:r>
                    </a:p>
                  </a:txBody>
                  <a:tcPr anchor="ctr">
                    <a:solidFill>
                      <a:schemeClr val="accent1">
                        <a:lumMod val="90000"/>
                      </a:schemeClr>
                    </a:solidFill>
                  </a:tcPr>
                </a:tc>
                <a:tc>
                  <a:txBody>
                    <a:bodyPr/>
                    <a:lstStyle/>
                    <a:p>
                      <a:pPr algn="ctr" rtl="0" fontAlgn="base"/>
                      <a:r>
                        <a:rPr lang="es-419" sz="1000">
                          <a:effectLst/>
                        </a:rPr>
                        <a:t>1 </a:t>
                      </a:r>
                    </a:p>
                  </a:txBody>
                  <a:tcPr anchor="ctr">
                    <a:solidFill>
                      <a:schemeClr val="accent1">
                        <a:lumMod val="90000"/>
                      </a:schemeClr>
                    </a:solidFill>
                  </a:tcPr>
                </a:tc>
                <a:tc>
                  <a:txBody>
                    <a:bodyPr/>
                    <a:lstStyle/>
                    <a:p>
                      <a:pPr algn="ctr" rtl="0" fontAlgn="base"/>
                      <a:r>
                        <a:rPr lang="es-419" sz="1000">
                          <a:effectLst/>
                        </a:rPr>
                        <a:t>0,05% </a:t>
                      </a:r>
                    </a:p>
                  </a:txBody>
                  <a:tcPr anchor="ctr">
                    <a:solidFill>
                      <a:schemeClr val="accent1">
                        <a:lumMod val="90000"/>
                      </a:schemeClr>
                    </a:solidFill>
                  </a:tcPr>
                </a:tc>
                <a:extLst>
                  <a:ext uri="{0D108BD9-81ED-4DB2-BD59-A6C34878D82A}">
                    <a16:rowId xmlns:a16="http://schemas.microsoft.com/office/drawing/2014/main" val="4013333868"/>
                  </a:ext>
                </a:extLst>
              </a:tr>
              <a:tr h="248879">
                <a:tc>
                  <a:txBody>
                    <a:bodyPr/>
                    <a:lstStyle/>
                    <a:p>
                      <a:pPr algn="ctr" rtl="0" fontAlgn="base"/>
                      <a:r>
                        <a:rPr lang="en-US" sz="1000">
                          <a:effectLst/>
                        </a:rPr>
                        <a:t>W+W99/LN+DNO+RMT1:1-2 </a:t>
                      </a:r>
                    </a:p>
                  </a:txBody>
                  <a:tcPr anchor="ctr">
                    <a:solidFill>
                      <a:srgbClr val="851855"/>
                    </a:solidFill>
                  </a:tcPr>
                </a:tc>
                <a:tc>
                  <a:txBody>
                    <a:bodyPr/>
                    <a:lstStyle/>
                    <a:p>
                      <a:pPr algn="ctr" rtl="0" fontAlgn="base"/>
                      <a:r>
                        <a:rPr lang="es-419" sz="1000">
                          <a:effectLst/>
                        </a:rPr>
                        <a:t>1 </a:t>
                      </a:r>
                    </a:p>
                  </a:txBody>
                  <a:tcPr anchor="ctr">
                    <a:solidFill>
                      <a:srgbClr val="851855"/>
                    </a:solidFill>
                  </a:tcPr>
                </a:tc>
                <a:tc>
                  <a:txBody>
                    <a:bodyPr/>
                    <a:lstStyle/>
                    <a:p>
                      <a:pPr algn="ctr" rtl="0" fontAlgn="base"/>
                      <a:r>
                        <a:rPr lang="es-419" sz="1000">
                          <a:effectLst/>
                        </a:rPr>
                        <a:t>0,05% </a:t>
                      </a:r>
                    </a:p>
                  </a:txBody>
                  <a:tcPr anchor="ctr">
                    <a:solidFill>
                      <a:srgbClr val="851855"/>
                    </a:solidFill>
                  </a:tcPr>
                </a:tc>
                <a:extLst>
                  <a:ext uri="{0D108BD9-81ED-4DB2-BD59-A6C34878D82A}">
                    <a16:rowId xmlns:a16="http://schemas.microsoft.com/office/drawing/2014/main" val="1397733632"/>
                  </a:ext>
                </a:extLst>
              </a:tr>
              <a:tr h="190500">
                <a:tc>
                  <a:txBody>
                    <a:bodyPr/>
                    <a:lstStyle/>
                    <a:p>
                      <a:pPr algn="ctr" rtl="0" fontAlgn="base"/>
                      <a:r>
                        <a:rPr lang="es-419" sz="1000">
                          <a:effectLst/>
                        </a:rPr>
                        <a:t>Baldío / Otra ocupación </a:t>
                      </a:r>
                    </a:p>
                  </a:txBody>
                  <a:tcPr anchor="ctr"/>
                </a:tc>
                <a:tc>
                  <a:txBody>
                    <a:bodyPr/>
                    <a:lstStyle/>
                    <a:p>
                      <a:pPr algn="ctr" rtl="0" fontAlgn="base"/>
                      <a:r>
                        <a:rPr lang="es-419" sz="1000">
                          <a:effectLst/>
                        </a:rPr>
                        <a:t>382 </a:t>
                      </a:r>
                    </a:p>
                  </a:txBody>
                  <a:tcPr anchor="ctr"/>
                </a:tc>
                <a:tc>
                  <a:txBody>
                    <a:bodyPr/>
                    <a:lstStyle/>
                    <a:p>
                      <a:pPr algn="ctr" rtl="0" fontAlgn="base"/>
                      <a:r>
                        <a:rPr lang="es-419" sz="1000">
                          <a:effectLst/>
                        </a:rPr>
                        <a:t>19,19% </a:t>
                      </a:r>
                    </a:p>
                  </a:txBody>
                  <a:tcPr anchor="ctr"/>
                </a:tc>
                <a:extLst>
                  <a:ext uri="{0D108BD9-81ED-4DB2-BD59-A6C34878D82A}">
                    <a16:rowId xmlns:a16="http://schemas.microsoft.com/office/drawing/2014/main" val="1951568256"/>
                  </a:ext>
                </a:extLst>
              </a:tr>
              <a:tr h="190500">
                <a:tc>
                  <a:txBody>
                    <a:bodyPr/>
                    <a:lstStyle/>
                    <a:p>
                      <a:pPr lvl="0" algn="ctr">
                        <a:buNone/>
                      </a:pPr>
                      <a:r>
                        <a:rPr lang="es-419" sz="1000">
                          <a:effectLst/>
                        </a:rPr>
                        <a:t>Total</a:t>
                      </a:r>
                      <a:endParaRPr lang="es-ES"/>
                    </a:p>
                  </a:txBody>
                  <a:tcPr anchor="ctr"/>
                </a:tc>
                <a:tc>
                  <a:txBody>
                    <a:bodyPr/>
                    <a:lstStyle/>
                    <a:p>
                      <a:pPr algn="ctr" rtl="0" fontAlgn="base"/>
                      <a:r>
                        <a:rPr lang="es-419" sz="1000">
                          <a:effectLst/>
                        </a:rPr>
                        <a:t>1991 </a:t>
                      </a:r>
                    </a:p>
                  </a:txBody>
                  <a:tcPr anchor="ctr"/>
                </a:tc>
                <a:tc>
                  <a:txBody>
                    <a:bodyPr/>
                    <a:lstStyle/>
                    <a:p>
                      <a:pPr algn="ctr" rtl="0" fontAlgn="base"/>
                      <a:r>
                        <a:rPr lang="es-419" sz="1000">
                          <a:effectLst/>
                        </a:rPr>
                        <a:t>100,00% </a:t>
                      </a:r>
                    </a:p>
                  </a:txBody>
                  <a:tcPr anchor="ctr"/>
                </a:tc>
                <a:extLst>
                  <a:ext uri="{0D108BD9-81ED-4DB2-BD59-A6C34878D82A}">
                    <a16:rowId xmlns:a16="http://schemas.microsoft.com/office/drawing/2014/main" val="4269948349"/>
                  </a:ext>
                </a:extLst>
              </a:tr>
            </a:tbl>
          </a:graphicData>
        </a:graphic>
      </p:graphicFrame>
      <p:sp>
        <p:nvSpPr>
          <p:cNvPr id="2" name="Google Shape;3410;p29">
            <a:extLst>
              <a:ext uri="{FF2B5EF4-FFF2-40B4-BE49-F238E27FC236}">
                <a16:creationId xmlns:a16="http://schemas.microsoft.com/office/drawing/2014/main" id="{8F317016-6675-451A-91AB-C5F868F19CC4}"/>
              </a:ext>
            </a:extLst>
          </p:cNvPr>
          <p:cNvSpPr txBox="1"/>
          <p:nvPr/>
        </p:nvSpPr>
        <p:spPr>
          <a:xfrm>
            <a:off x="5828586" y="28218"/>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1</a:t>
            </a:r>
          </a:p>
        </p:txBody>
      </p:sp>
      <p:sp>
        <p:nvSpPr>
          <p:cNvPr id="8" name="Rectángulo 7">
            <a:extLst>
              <a:ext uri="{FF2B5EF4-FFF2-40B4-BE49-F238E27FC236}">
                <a16:creationId xmlns:a16="http://schemas.microsoft.com/office/drawing/2014/main" id="{9D8DAED8-9008-480D-A186-D81B77CDBCE0}"/>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8CAEF686-06CD-49E2-8D86-52D5CCD6E4C2}"/>
              </a:ext>
            </a:extLst>
          </p:cNvPr>
          <p:cNvSpPr txBox="1"/>
          <p:nvPr/>
        </p:nvSpPr>
        <p:spPr>
          <a:xfrm>
            <a:off x="2555656" y="626185"/>
            <a:ext cx="3780297"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TIPOLOGÍAS ESTRUCTURALES</a:t>
            </a:r>
          </a:p>
        </p:txBody>
      </p:sp>
    </p:spTree>
    <p:extLst>
      <p:ext uri="{BB962C8B-B14F-4D97-AF65-F5344CB8AC3E}">
        <p14:creationId xmlns:p14="http://schemas.microsoft.com/office/powerpoint/2010/main" val="148111085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cs typeface="Arial"/>
              </a:rPr>
              <a:t>14</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11" name="Imagen 2" descr="Diagrama&#10;&#10;Descripción generada automáticamente">
            <a:extLst>
              <a:ext uri="{FF2B5EF4-FFF2-40B4-BE49-F238E27FC236}">
                <a16:creationId xmlns:a16="http://schemas.microsoft.com/office/drawing/2014/main" id="{E6CB5BA5-34F7-4A09-AB73-1724363DD7BA}"/>
              </a:ext>
            </a:extLst>
          </p:cNvPr>
          <p:cNvPicPr>
            <a:picLocks noChangeAspect="1"/>
          </p:cNvPicPr>
          <p:nvPr/>
        </p:nvPicPr>
        <p:blipFill rotWithShape="1">
          <a:blip r:embed="rId3"/>
          <a:srcRect t="3179" b="-147"/>
          <a:stretch/>
        </p:blipFill>
        <p:spPr>
          <a:xfrm>
            <a:off x="4488708" y="2458896"/>
            <a:ext cx="4638460" cy="3168000"/>
          </a:xfrm>
          <a:prstGeom prst="rect">
            <a:avLst/>
          </a:prstGeom>
        </p:spPr>
      </p:pic>
      <p:pic>
        <p:nvPicPr>
          <p:cNvPr id="8" name="Imagen 8" descr="Gráfico&#10;&#10;Descripción generada automáticamente">
            <a:extLst>
              <a:ext uri="{FF2B5EF4-FFF2-40B4-BE49-F238E27FC236}">
                <a16:creationId xmlns:a16="http://schemas.microsoft.com/office/drawing/2014/main" id="{B754D418-01B1-458A-B74E-38101EA4E410}"/>
              </a:ext>
            </a:extLst>
          </p:cNvPr>
          <p:cNvPicPr>
            <a:picLocks noChangeAspect="1"/>
          </p:cNvPicPr>
          <p:nvPr/>
        </p:nvPicPr>
        <p:blipFill rotWithShape="1">
          <a:blip r:embed="rId4"/>
          <a:srcRect t="3683" b="68"/>
          <a:stretch/>
        </p:blipFill>
        <p:spPr>
          <a:xfrm>
            <a:off x="20268" y="1076680"/>
            <a:ext cx="4536477" cy="3168000"/>
          </a:xfrm>
          <a:prstGeom prst="rect">
            <a:avLst/>
          </a:prstGeom>
        </p:spPr>
      </p:pic>
      <p:sp>
        <p:nvSpPr>
          <p:cNvPr id="2" name="Google Shape;3410;p29">
            <a:extLst>
              <a:ext uri="{FF2B5EF4-FFF2-40B4-BE49-F238E27FC236}">
                <a16:creationId xmlns:a16="http://schemas.microsoft.com/office/drawing/2014/main" id="{5ED664DD-1DA6-4851-BD37-2C30C4739E8C}"/>
              </a:ext>
            </a:extLst>
          </p:cNvPr>
          <p:cNvSpPr txBox="1"/>
          <p:nvPr/>
        </p:nvSpPr>
        <p:spPr>
          <a:xfrm>
            <a:off x="5828586" y="28218"/>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1</a:t>
            </a:r>
          </a:p>
        </p:txBody>
      </p:sp>
      <p:sp>
        <p:nvSpPr>
          <p:cNvPr id="7" name="Rectángulo 6">
            <a:extLst>
              <a:ext uri="{FF2B5EF4-FFF2-40B4-BE49-F238E27FC236}">
                <a16:creationId xmlns:a16="http://schemas.microsoft.com/office/drawing/2014/main" id="{072E94B4-DEAD-44AC-BBE0-ADA8F1EEF221}"/>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A6A64FC6-6257-4CD9-BFD0-5BC6F1B12F80}"/>
              </a:ext>
            </a:extLst>
          </p:cNvPr>
          <p:cNvSpPr txBox="1"/>
          <p:nvPr/>
        </p:nvSpPr>
        <p:spPr>
          <a:xfrm>
            <a:off x="576286" y="532605"/>
            <a:ext cx="273912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FUNVISIS</a:t>
            </a:r>
          </a:p>
        </p:txBody>
      </p:sp>
      <p:sp>
        <p:nvSpPr>
          <p:cNvPr id="12" name="Google Shape;3412;p29">
            <a:extLst>
              <a:ext uri="{FF2B5EF4-FFF2-40B4-BE49-F238E27FC236}">
                <a16:creationId xmlns:a16="http://schemas.microsoft.com/office/drawing/2014/main" id="{DDE029A3-6DB3-4266-AD8A-AC9B21309FCE}"/>
              </a:ext>
            </a:extLst>
          </p:cNvPr>
          <p:cNvSpPr txBox="1"/>
          <p:nvPr/>
        </p:nvSpPr>
        <p:spPr>
          <a:xfrm>
            <a:off x="5230290" y="5541176"/>
            <a:ext cx="330199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FEMAP-154</a:t>
            </a:r>
          </a:p>
        </p:txBody>
      </p:sp>
    </p:spTree>
    <p:extLst>
      <p:ext uri="{BB962C8B-B14F-4D97-AF65-F5344CB8AC3E}">
        <p14:creationId xmlns:p14="http://schemas.microsoft.com/office/powerpoint/2010/main" val="2598266404"/>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2" descr="Imagen que contiene Gráfico&#10;&#10;Descripción generada automáticamente">
            <a:extLst>
              <a:ext uri="{FF2B5EF4-FFF2-40B4-BE49-F238E27FC236}">
                <a16:creationId xmlns:a16="http://schemas.microsoft.com/office/drawing/2014/main" id="{C4A26EFD-9D9E-4750-98E4-8B027B063F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97" t="3981"/>
          <a:stretch/>
        </p:blipFill>
        <p:spPr>
          <a:xfrm>
            <a:off x="234722" y="786049"/>
            <a:ext cx="7436077" cy="5254966"/>
          </a:xfrm>
          <a:prstGeom prst="rect">
            <a:avLst/>
          </a:prstGeom>
        </p:spPr>
      </p:pic>
      <p:sp>
        <p:nvSpPr>
          <p:cNvPr id="14" name="Google Shape;3412;p29">
            <a:extLst>
              <a:ext uri="{FF2B5EF4-FFF2-40B4-BE49-F238E27FC236}">
                <a16:creationId xmlns:a16="http://schemas.microsoft.com/office/drawing/2014/main" id="{E6776AAD-C45A-4225-A37D-264361D8674D}"/>
              </a:ext>
            </a:extLst>
          </p:cNvPr>
          <p:cNvSpPr txBox="1"/>
          <p:nvPr/>
        </p:nvSpPr>
        <p:spPr>
          <a:xfrm>
            <a:off x="5109539" y="5337925"/>
            <a:ext cx="3240360" cy="65361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RIESGO SISMICO</a:t>
            </a:r>
          </a:p>
        </p:txBody>
      </p:sp>
      <p:pic>
        <p:nvPicPr>
          <p:cNvPr id="3" name="Imagen 6" descr="Diagrama&#10;&#10;Descripción generada automáticamente">
            <a:extLst>
              <a:ext uri="{FF2B5EF4-FFF2-40B4-BE49-F238E27FC236}">
                <a16:creationId xmlns:a16="http://schemas.microsoft.com/office/drawing/2014/main" id="{A5E68898-3C4A-4901-AC86-09E71B123D8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4172"/>
          <a:stretch/>
        </p:blipFill>
        <p:spPr>
          <a:xfrm>
            <a:off x="234722" y="786049"/>
            <a:ext cx="7711324" cy="5319601"/>
          </a:xfrm>
          <a:prstGeom prst="rect">
            <a:avLst/>
          </a:prstGeom>
        </p:spPr>
      </p:pic>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cs typeface="Arial"/>
              </a:rPr>
              <a:t>15</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7"/>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7" name="Google Shape;3410;p29">
            <a:extLst>
              <a:ext uri="{FF2B5EF4-FFF2-40B4-BE49-F238E27FC236}">
                <a16:creationId xmlns:a16="http://schemas.microsoft.com/office/drawing/2014/main" id="{0BE85BBE-9B29-4562-9775-2A3444A8F12E}"/>
              </a:ext>
            </a:extLst>
          </p:cNvPr>
          <p:cNvSpPr txBox="1"/>
          <p:nvPr/>
        </p:nvSpPr>
        <p:spPr>
          <a:xfrm>
            <a:off x="5828586" y="28218"/>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1</a:t>
            </a:r>
          </a:p>
        </p:txBody>
      </p:sp>
      <p:sp>
        <p:nvSpPr>
          <p:cNvPr id="8" name="Rectángulo 7">
            <a:extLst>
              <a:ext uri="{FF2B5EF4-FFF2-40B4-BE49-F238E27FC236}">
                <a16:creationId xmlns:a16="http://schemas.microsoft.com/office/drawing/2014/main" id="{44E8EC1D-B6F1-493E-A458-D7D03AADFEDE}"/>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2" name="Google Shape;3412;p29">
            <a:extLst>
              <a:ext uri="{FF2B5EF4-FFF2-40B4-BE49-F238E27FC236}">
                <a16:creationId xmlns:a16="http://schemas.microsoft.com/office/drawing/2014/main" id="{FA24F2B2-419C-4979-BD68-5016BB8DCA94}"/>
              </a:ext>
            </a:extLst>
          </p:cNvPr>
          <p:cNvSpPr txBox="1"/>
          <p:nvPr/>
        </p:nvSpPr>
        <p:spPr>
          <a:xfrm>
            <a:off x="5828586" y="5344480"/>
            <a:ext cx="358726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NEC 2015</a:t>
            </a:r>
          </a:p>
        </p:txBody>
      </p:sp>
    </p:spTree>
    <p:extLst>
      <p:ext uri="{BB962C8B-B14F-4D97-AF65-F5344CB8AC3E}">
        <p14:creationId xmlns:p14="http://schemas.microsoft.com/office/powerpoint/2010/main" val="3750945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6" descr="Gráfico, Diagrama&#10;&#10;Descripción generada automáticamente">
            <a:extLst>
              <a:ext uri="{FF2B5EF4-FFF2-40B4-BE49-F238E27FC236}">
                <a16:creationId xmlns:a16="http://schemas.microsoft.com/office/drawing/2014/main" id="{BE983F5D-BE9B-4EAE-9CB8-66FDF8777714}"/>
              </a:ext>
            </a:extLst>
          </p:cNvPr>
          <p:cNvPicPr>
            <a:picLocks noChangeAspect="1"/>
          </p:cNvPicPr>
          <p:nvPr/>
        </p:nvPicPr>
        <p:blipFill rotWithShape="1">
          <a:blip r:embed="rId3"/>
          <a:srcRect t="3168"/>
          <a:stretch/>
        </p:blipFill>
        <p:spPr>
          <a:xfrm>
            <a:off x="554597" y="1067682"/>
            <a:ext cx="7285135" cy="5131756"/>
          </a:xfrm>
          <a:prstGeom prst="rect">
            <a:avLst/>
          </a:prstGeom>
        </p:spPr>
      </p:pic>
      <p:pic>
        <p:nvPicPr>
          <p:cNvPr id="4" name="Imagen 3">
            <a:extLst>
              <a:ext uri="{FF2B5EF4-FFF2-40B4-BE49-F238E27FC236}">
                <a16:creationId xmlns:a16="http://schemas.microsoft.com/office/drawing/2014/main" id="{AF99E343-7389-4DFA-B387-1B4B2C9F0B47}"/>
              </a:ext>
            </a:extLst>
          </p:cNvPr>
          <p:cNvPicPr>
            <a:picLocks noChangeAspect="1"/>
          </p:cNvPicPr>
          <p:nvPr/>
        </p:nvPicPr>
        <p:blipFill>
          <a:blip r:embed="rId4"/>
          <a:stretch>
            <a:fillRect/>
          </a:stretch>
        </p:blipFill>
        <p:spPr>
          <a:xfrm>
            <a:off x="560442" y="994920"/>
            <a:ext cx="7589520" cy="5230053"/>
          </a:xfrm>
          <a:prstGeom prst="rect">
            <a:avLst/>
          </a:prstGeom>
        </p:spPr>
      </p:pic>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cs typeface="Arial"/>
              </a:rPr>
              <a:t>16</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5"/>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7" name="Google Shape;3410;p29">
            <a:extLst>
              <a:ext uri="{FF2B5EF4-FFF2-40B4-BE49-F238E27FC236}">
                <a16:creationId xmlns:a16="http://schemas.microsoft.com/office/drawing/2014/main" id="{DBB4DC59-7800-49F5-A59A-BDDB98418500}"/>
              </a:ext>
            </a:extLst>
          </p:cNvPr>
          <p:cNvSpPr txBox="1"/>
          <p:nvPr/>
        </p:nvSpPr>
        <p:spPr>
          <a:xfrm>
            <a:off x="5713567" y="-115556"/>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1</a:t>
            </a:r>
          </a:p>
        </p:txBody>
      </p:sp>
      <p:sp>
        <p:nvSpPr>
          <p:cNvPr id="9" name="Rectángulo 8">
            <a:extLst>
              <a:ext uri="{FF2B5EF4-FFF2-40B4-BE49-F238E27FC236}">
                <a16:creationId xmlns:a16="http://schemas.microsoft.com/office/drawing/2014/main" id="{45480706-4391-46E2-8B7C-05E648E4EE8D}"/>
              </a:ext>
            </a:extLst>
          </p:cNvPr>
          <p:cNvSpPr/>
          <p:nvPr/>
        </p:nvSpPr>
        <p:spPr>
          <a:xfrm>
            <a:off x="64493" y="-2714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2" name="Google Shape;3412;p29">
            <a:extLst>
              <a:ext uri="{FF2B5EF4-FFF2-40B4-BE49-F238E27FC236}">
                <a16:creationId xmlns:a16="http://schemas.microsoft.com/office/drawing/2014/main" id="{C241F959-DBEB-4867-BAD2-051DC2DF0277}"/>
              </a:ext>
            </a:extLst>
          </p:cNvPr>
          <p:cNvSpPr txBox="1"/>
          <p:nvPr/>
        </p:nvSpPr>
        <p:spPr>
          <a:xfrm>
            <a:off x="560442" y="526168"/>
            <a:ext cx="4572052" cy="56705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 PORCENTAJE </a:t>
            </a:r>
          </a:p>
        </p:txBody>
      </p:sp>
      <p:sp>
        <p:nvSpPr>
          <p:cNvPr id="11" name="Google Shape;3412;p29">
            <a:extLst>
              <a:ext uri="{FF2B5EF4-FFF2-40B4-BE49-F238E27FC236}">
                <a16:creationId xmlns:a16="http://schemas.microsoft.com/office/drawing/2014/main" id="{560F842A-93BD-4FDC-998C-E09A2C23BE9D}"/>
              </a:ext>
            </a:extLst>
          </p:cNvPr>
          <p:cNvSpPr txBox="1"/>
          <p:nvPr/>
        </p:nvSpPr>
        <p:spPr>
          <a:xfrm>
            <a:off x="554597" y="633027"/>
            <a:ext cx="4790196" cy="378505"/>
          </a:xfrm>
          <a:prstGeom prst="rect">
            <a:avLst/>
          </a:prstGeom>
          <a:solidFill>
            <a:schemeClr val="bg1"/>
          </a:solid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a:t>
            </a:r>
          </a:p>
        </p:txBody>
      </p:sp>
    </p:spTree>
    <p:extLst>
      <p:ext uri="{BB962C8B-B14F-4D97-AF65-F5344CB8AC3E}">
        <p14:creationId xmlns:p14="http://schemas.microsoft.com/office/powerpoint/2010/main" val="3476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275642" y="618277"/>
            <a:ext cx="4620919" cy="1019093"/>
          </a:xfrm>
          <a:prstGeom prst="rect">
            <a:avLst/>
          </a:prstGeom>
          <a:noFill/>
          <a:ln>
            <a:noFill/>
          </a:ln>
        </p:spPr>
        <p:txBody>
          <a:bodyPr spcFirstLastPara="1" wrap="square" lIns="91425" tIns="91425" rIns="91425" bIns="91425" anchor="ctr" anchorCtr="0">
            <a:noAutofit/>
          </a:bodyPr>
          <a:lstStyle/>
          <a:p>
            <a:pPr algn="just">
              <a:spcAft>
                <a:spcPts val="800"/>
              </a:spcAft>
            </a:pPr>
            <a:endParaRPr lang="es-EC" sz="1400">
              <a:latin typeface="Roboto" panose="02000000000000000000" pitchFamily="2" charset="0"/>
              <a:ea typeface="Roboto" panose="02000000000000000000" pitchFamily="2" charset="0"/>
              <a:cs typeface="Times New Roman" panose="02020603050405020304" pitchFamily="18" charset="0"/>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cs typeface="Arial"/>
              </a:rPr>
              <a:t>17</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3"/>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7" name="CuadroTexto 6">
            <a:extLst>
              <a:ext uri="{FF2B5EF4-FFF2-40B4-BE49-F238E27FC236}">
                <a16:creationId xmlns:a16="http://schemas.microsoft.com/office/drawing/2014/main" id="{53E3428E-72A7-4EF6-8D17-F6CAEC8A8538}"/>
              </a:ext>
            </a:extLst>
          </p:cNvPr>
          <p:cNvSpPr txBox="1"/>
          <p:nvPr/>
        </p:nvSpPr>
        <p:spPr>
          <a:xfrm>
            <a:off x="247440" y="1473086"/>
            <a:ext cx="562453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panose="020B0604020202020204" pitchFamily="34" charset="0"/>
              <a:buChar char="•"/>
            </a:pPr>
            <a:r>
              <a:rPr lang="es-419" sz="1600">
                <a:latin typeface="Arial"/>
                <a:cs typeface="Arial"/>
              </a:rPr>
              <a:t>Con un 75.85% de edificaciones vulnerables según la NEC, un 81.67% según el FEMA P-154 y un 33.67% a través de la metodología FUNVISIS, la zona 1 presenta un escenario de vulnerabilidad general Alta.</a:t>
            </a:r>
          </a:p>
          <a:p>
            <a:pPr marL="285750" indent="-285750" algn="just">
              <a:buFont typeface="Arial" panose="020B0604020202020204" pitchFamily="34" charset="0"/>
              <a:buChar char="•"/>
            </a:pPr>
            <a:endParaRPr lang="es-419" sz="1600">
              <a:latin typeface="Arial"/>
              <a:cs typeface="Arial"/>
            </a:endParaRPr>
          </a:p>
          <a:p>
            <a:pPr marL="285750" indent="-285750" algn="just">
              <a:buFont typeface="Arial" panose="020B0604020202020204" pitchFamily="34" charset="0"/>
              <a:buChar char="•"/>
            </a:pPr>
            <a:r>
              <a:rPr lang="es-419" sz="1600">
                <a:latin typeface="Arial"/>
                <a:cs typeface="Arial"/>
              </a:rPr>
              <a:t>El 77.8% de las construcciones encajan en 4 tipologías con las siguientes características </a:t>
            </a:r>
            <a:r>
              <a:rPr lang="es-419" sz="1600" i="1">
                <a:latin typeface="Arial"/>
                <a:cs typeface="Arial"/>
              </a:rPr>
              <a:t>Pórticos de hormigón armado rellenos con paredes de bloque o ladrillo y que cuentan con techos de concreto, teja, planchas metálicas o láminas de asbesto.</a:t>
            </a:r>
          </a:p>
          <a:p>
            <a:pPr algn="just"/>
            <a:endParaRPr lang="es-419" sz="1600">
              <a:latin typeface="Arial"/>
              <a:cs typeface="Arial"/>
            </a:endParaRPr>
          </a:p>
          <a:p>
            <a:pPr marL="285750" indent="-285750" algn="just">
              <a:buFont typeface="Arial" panose="020B0604020202020204" pitchFamily="34" charset="0"/>
              <a:buChar char="•"/>
            </a:pPr>
            <a:r>
              <a:rPr lang="es-419" sz="1600">
                <a:latin typeface="Arial"/>
                <a:cs typeface="Arial"/>
              </a:rPr>
              <a:t>La zona tiene un índice de pérdidas a nivel general del 12,33%, lo que representa un valor de pérdida de $14 557 900,00. </a:t>
            </a:r>
            <a:endParaRPr lang="es-ES" sz="2000">
              <a:cs typeface="Arial" panose="020B0604020202020204" pitchFamily="34" charset="0"/>
            </a:endParaRPr>
          </a:p>
        </p:txBody>
      </p:sp>
      <p:sp>
        <p:nvSpPr>
          <p:cNvPr id="2" name="Google Shape;3410;p29">
            <a:extLst>
              <a:ext uri="{FF2B5EF4-FFF2-40B4-BE49-F238E27FC236}">
                <a16:creationId xmlns:a16="http://schemas.microsoft.com/office/drawing/2014/main" id="{D59DC60F-3EF5-4640-A54A-C5123E62CBD9}"/>
              </a:ext>
            </a:extLst>
          </p:cNvPr>
          <p:cNvSpPr txBox="1"/>
          <p:nvPr/>
        </p:nvSpPr>
        <p:spPr>
          <a:xfrm>
            <a:off x="5828586" y="28218"/>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1</a:t>
            </a:r>
          </a:p>
        </p:txBody>
      </p:sp>
      <p:sp>
        <p:nvSpPr>
          <p:cNvPr id="4" name="Rectángulo 3">
            <a:extLst>
              <a:ext uri="{FF2B5EF4-FFF2-40B4-BE49-F238E27FC236}">
                <a16:creationId xmlns:a16="http://schemas.microsoft.com/office/drawing/2014/main" id="{AA619D9A-8EC9-46C0-BE07-C9B103EB309C}"/>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CONCLUSIONES</a:t>
            </a:r>
            <a:endParaRPr lang="en-US" sz="2000" b="1">
              <a:cs typeface="Arial"/>
            </a:endParaRPr>
          </a:p>
        </p:txBody>
      </p:sp>
      <p:graphicFrame>
        <p:nvGraphicFramePr>
          <p:cNvPr id="11" name="Tabla 10">
            <a:extLst>
              <a:ext uri="{FF2B5EF4-FFF2-40B4-BE49-F238E27FC236}">
                <a16:creationId xmlns:a16="http://schemas.microsoft.com/office/drawing/2014/main" id="{67753805-5B97-4D21-9813-C8A2C08B1729}"/>
              </a:ext>
            </a:extLst>
          </p:cNvPr>
          <p:cNvGraphicFramePr>
            <a:graphicFrameLocks noGrp="1"/>
          </p:cNvGraphicFramePr>
          <p:nvPr>
            <p:extLst>
              <p:ext uri="{D42A27DB-BD31-4B8C-83A1-F6EECF244321}">
                <p14:modId xmlns:p14="http://schemas.microsoft.com/office/powerpoint/2010/main" val="351972049"/>
              </p:ext>
            </p:extLst>
          </p:nvPr>
        </p:nvGraphicFramePr>
        <p:xfrm>
          <a:off x="6053468" y="2033920"/>
          <a:ext cx="2921117" cy="2409939"/>
        </p:xfrm>
        <a:graphic>
          <a:graphicData uri="http://schemas.openxmlformats.org/drawingml/2006/table">
            <a:tbl>
              <a:tblPr firstRow="1" bandRow="1">
                <a:tableStyleId>{5940675A-B579-460E-94D1-54222C63F5DA}</a:tableStyleId>
              </a:tblPr>
              <a:tblGrid>
                <a:gridCol w="309625">
                  <a:extLst>
                    <a:ext uri="{9D8B030D-6E8A-4147-A177-3AD203B41FA5}">
                      <a16:colId xmlns:a16="http://schemas.microsoft.com/office/drawing/2014/main" val="1641323645"/>
                    </a:ext>
                  </a:extLst>
                </a:gridCol>
                <a:gridCol w="2079897">
                  <a:extLst>
                    <a:ext uri="{9D8B030D-6E8A-4147-A177-3AD203B41FA5}">
                      <a16:colId xmlns:a16="http://schemas.microsoft.com/office/drawing/2014/main" val="2628242067"/>
                    </a:ext>
                  </a:extLst>
                </a:gridCol>
                <a:gridCol w="531595">
                  <a:extLst>
                    <a:ext uri="{9D8B030D-6E8A-4147-A177-3AD203B41FA5}">
                      <a16:colId xmlns:a16="http://schemas.microsoft.com/office/drawing/2014/main" val="984425373"/>
                    </a:ext>
                  </a:extLst>
                </a:gridCol>
              </a:tblGrid>
              <a:tr h="315875">
                <a:tc>
                  <a:txBody>
                    <a:bodyPr/>
                    <a:lstStyle/>
                    <a:p>
                      <a:pPr algn="ctr" rtl="0" fontAlgn="base"/>
                      <a:r>
                        <a:rPr lang="es-419" sz="1000">
                          <a:effectLst/>
                        </a:rPr>
                        <a:t>N</a:t>
                      </a:r>
                    </a:p>
                  </a:txBody>
                  <a:tcPr anchor="ctr"/>
                </a:tc>
                <a:tc>
                  <a:txBody>
                    <a:bodyPr/>
                    <a:lstStyle/>
                    <a:p>
                      <a:pPr algn="ctr" rtl="0" fontAlgn="base"/>
                      <a:r>
                        <a:rPr lang="es-419" sz="1000">
                          <a:effectLst/>
                        </a:rPr>
                        <a:t>TIPOLOGÍAS </a:t>
                      </a:r>
                    </a:p>
                  </a:txBody>
                  <a:tcPr anchor="ctr"/>
                </a:tc>
                <a:tc>
                  <a:txBody>
                    <a:bodyPr/>
                    <a:lstStyle/>
                    <a:p>
                      <a:pPr algn="ctr" rtl="0" fontAlgn="base"/>
                      <a:r>
                        <a:rPr lang="es-419" sz="1000">
                          <a:effectLst/>
                        </a:rPr>
                        <a:t>% </a:t>
                      </a:r>
                    </a:p>
                  </a:txBody>
                  <a:tcPr anchor="ctr"/>
                </a:tc>
                <a:extLst>
                  <a:ext uri="{0D108BD9-81ED-4DB2-BD59-A6C34878D82A}">
                    <a16:rowId xmlns:a16="http://schemas.microsoft.com/office/drawing/2014/main" val="1394264509"/>
                  </a:ext>
                </a:extLst>
              </a:tr>
              <a:tr h="404387">
                <a:tc>
                  <a:txBody>
                    <a:bodyPr/>
                    <a:lstStyle/>
                    <a:p>
                      <a:pPr algn="ctr" rtl="0" fontAlgn="base"/>
                      <a:r>
                        <a:rPr lang="en-US" sz="1000">
                          <a:effectLst/>
                        </a:rPr>
                        <a:t>1</a:t>
                      </a:r>
                    </a:p>
                  </a:txBody>
                  <a:tcPr anchor="ctr">
                    <a:solidFill>
                      <a:schemeClr val="bg2">
                        <a:lumMod val="20000"/>
                        <a:lumOff val="80000"/>
                      </a:schemeClr>
                    </a:solidFill>
                  </a:tcPr>
                </a:tc>
                <a:tc>
                  <a:txBody>
                    <a:bodyPr/>
                    <a:lstStyle/>
                    <a:p>
                      <a:pPr algn="ctr" rtl="0" fontAlgn="base"/>
                      <a:r>
                        <a:rPr lang="en-US" sz="1000" b="1">
                          <a:solidFill>
                            <a:srgbClr val="6234ED"/>
                          </a:solidFill>
                          <a:effectLst/>
                        </a:rPr>
                        <a:t>CR+CIP/LFINF+</a:t>
                      </a:r>
                      <a:r>
                        <a:rPr lang="en-US" sz="1000">
                          <a:solidFill>
                            <a:schemeClr val="tx1"/>
                          </a:solidFill>
                          <a:effectLst/>
                        </a:rPr>
                        <a:t>DNO+RMT1:1-2 </a:t>
                      </a:r>
                    </a:p>
                  </a:txBody>
                  <a:tcPr anchor="ctr">
                    <a:solidFill>
                      <a:schemeClr val="bg2">
                        <a:lumMod val="40000"/>
                        <a:lumOff val="60000"/>
                      </a:schemeClr>
                    </a:solidFill>
                  </a:tcPr>
                </a:tc>
                <a:tc>
                  <a:txBody>
                    <a:bodyPr/>
                    <a:lstStyle/>
                    <a:p>
                      <a:pPr algn="ctr" rtl="0" fontAlgn="base"/>
                      <a:r>
                        <a:rPr lang="es-419" sz="1000">
                          <a:effectLst/>
                        </a:rPr>
                        <a:t>5,47</a:t>
                      </a:r>
                    </a:p>
                  </a:txBody>
                  <a:tcPr anchor="ctr">
                    <a:solidFill>
                      <a:schemeClr val="bg2">
                        <a:lumMod val="20000"/>
                        <a:lumOff val="80000"/>
                      </a:schemeClr>
                    </a:solidFill>
                  </a:tcPr>
                </a:tc>
                <a:extLst>
                  <a:ext uri="{0D108BD9-81ED-4DB2-BD59-A6C34878D82A}">
                    <a16:rowId xmlns:a16="http://schemas.microsoft.com/office/drawing/2014/main" val="885114579"/>
                  </a:ext>
                </a:extLst>
              </a:tr>
              <a:tr h="404387">
                <a:tc>
                  <a:txBody>
                    <a:bodyPr/>
                    <a:lstStyle/>
                    <a:p>
                      <a:pPr algn="ctr" rtl="0" fontAlgn="base"/>
                      <a:r>
                        <a:rPr lang="en-US" sz="1000">
                          <a:effectLst/>
                        </a:rPr>
                        <a:t>3</a:t>
                      </a:r>
                    </a:p>
                  </a:txBody>
                  <a:tcPr anchor="ctr">
                    <a:solidFill>
                      <a:srgbClr val="0EEDE9"/>
                    </a:solidFill>
                  </a:tcPr>
                </a:tc>
                <a:tc>
                  <a:txBody>
                    <a:bodyPr/>
                    <a:lstStyle/>
                    <a:p>
                      <a:pPr algn="ctr" rtl="0" fontAlgn="base"/>
                      <a:r>
                        <a:rPr lang="en-US" sz="1000" b="1">
                          <a:solidFill>
                            <a:srgbClr val="6234ED"/>
                          </a:solidFill>
                          <a:effectLst/>
                        </a:rPr>
                        <a:t>CR+CIP/LFINF+</a:t>
                      </a:r>
                      <a:r>
                        <a:rPr lang="en-US" sz="1000">
                          <a:solidFill>
                            <a:schemeClr val="tx1"/>
                          </a:solidFill>
                          <a:effectLst/>
                        </a:rPr>
                        <a:t>DNO+RMT6:1-3 </a:t>
                      </a:r>
                    </a:p>
                  </a:txBody>
                  <a:tcPr anchor="ctr">
                    <a:solidFill>
                      <a:schemeClr val="bg2">
                        <a:lumMod val="40000"/>
                        <a:lumOff val="60000"/>
                      </a:schemeClr>
                    </a:solidFill>
                  </a:tcPr>
                </a:tc>
                <a:tc>
                  <a:txBody>
                    <a:bodyPr/>
                    <a:lstStyle/>
                    <a:p>
                      <a:pPr algn="ctr" rtl="0" fontAlgn="base"/>
                      <a:r>
                        <a:rPr lang="es-419" sz="1000">
                          <a:effectLst/>
                        </a:rPr>
                        <a:t>7,18</a:t>
                      </a:r>
                    </a:p>
                  </a:txBody>
                  <a:tcPr anchor="ctr">
                    <a:solidFill>
                      <a:srgbClr val="0EEDE9"/>
                    </a:solidFill>
                  </a:tcPr>
                </a:tc>
                <a:extLst>
                  <a:ext uri="{0D108BD9-81ED-4DB2-BD59-A6C34878D82A}">
                    <a16:rowId xmlns:a16="http://schemas.microsoft.com/office/drawing/2014/main" val="3505032160"/>
                  </a:ext>
                </a:extLst>
              </a:tr>
              <a:tr h="428430">
                <a:tc>
                  <a:txBody>
                    <a:bodyPr/>
                    <a:lstStyle/>
                    <a:p>
                      <a:pPr algn="ctr" rtl="0" fontAlgn="base"/>
                      <a:r>
                        <a:rPr lang="en-US" sz="1000">
                          <a:solidFill>
                            <a:schemeClr val="bg1">
                              <a:lumMod val="95000"/>
                            </a:schemeClr>
                          </a:solidFill>
                          <a:effectLst/>
                        </a:rPr>
                        <a:t>6</a:t>
                      </a:r>
                    </a:p>
                  </a:txBody>
                  <a:tcPr anchor="ctr">
                    <a:solidFill>
                      <a:srgbClr val="496A6E">
                        <a:alpha val="88000"/>
                      </a:srgbClr>
                    </a:solidFill>
                  </a:tcPr>
                </a:tc>
                <a:tc>
                  <a:txBody>
                    <a:bodyPr/>
                    <a:lstStyle/>
                    <a:p>
                      <a:pPr algn="ctr" rtl="0" fontAlgn="base"/>
                      <a:r>
                        <a:rPr lang="en-US" sz="1000" b="1">
                          <a:solidFill>
                            <a:srgbClr val="6234ED"/>
                          </a:solidFill>
                          <a:effectLst/>
                        </a:rPr>
                        <a:t>CR+CIP/LFINF+</a:t>
                      </a:r>
                      <a:r>
                        <a:rPr lang="en-US" sz="1000">
                          <a:solidFill>
                            <a:schemeClr val="tx1"/>
                          </a:solidFill>
                          <a:effectLst/>
                        </a:rPr>
                        <a:t>DUC+RMN:1-2 </a:t>
                      </a:r>
                    </a:p>
                  </a:txBody>
                  <a:tcPr anchor="ctr">
                    <a:solidFill>
                      <a:schemeClr val="bg2">
                        <a:lumMod val="40000"/>
                        <a:lumOff val="60000"/>
                      </a:schemeClr>
                    </a:solidFill>
                  </a:tcPr>
                </a:tc>
                <a:tc>
                  <a:txBody>
                    <a:bodyPr/>
                    <a:lstStyle/>
                    <a:p>
                      <a:pPr algn="ctr" rtl="0" fontAlgn="base"/>
                      <a:r>
                        <a:rPr lang="es-419" sz="1000">
                          <a:solidFill>
                            <a:schemeClr val="bg1">
                              <a:lumMod val="95000"/>
                            </a:schemeClr>
                          </a:solidFill>
                          <a:effectLst/>
                        </a:rPr>
                        <a:t>43,95</a:t>
                      </a:r>
                    </a:p>
                  </a:txBody>
                  <a:tcPr anchor="ctr">
                    <a:solidFill>
                      <a:srgbClr val="496A6E">
                        <a:alpha val="88000"/>
                      </a:srgbClr>
                    </a:solidFill>
                  </a:tcPr>
                </a:tc>
                <a:extLst>
                  <a:ext uri="{0D108BD9-81ED-4DB2-BD59-A6C34878D82A}">
                    <a16:rowId xmlns:a16="http://schemas.microsoft.com/office/drawing/2014/main" val="988805841"/>
                  </a:ext>
                </a:extLst>
              </a:tr>
              <a:tr h="428430">
                <a:tc>
                  <a:txBody>
                    <a:bodyPr/>
                    <a:lstStyle/>
                    <a:p>
                      <a:pPr algn="ctr" rtl="0" fontAlgn="base"/>
                      <a:r>
                        <a:rPr lang="en-US" sz="1000">
                          <a:solidFill>
                            <a:schemeClr val="bg1">
                              <a:lumMod val="95000"/>
                            </a:schemeClr>
                          </a:solidFill>
                          <a:effectLst/>
                        </a:rPr>
                        <a:t>7</a:t>
                      </a:r>
                    </a:p>
                  </a:txBody>
                  <a:tcPr anchor="ctr">
                    <a:solidFill>
                      <a:srgbClr val="006600"/>
                    </a:solidFill>
                  </a:tcPr>
                </a:tc>
                <a:tc>
                  <a:txBody>
                    <a:bodyPr/>
                    <a:lstStyle/>
                    <a:p>
                      <a:pPr algn="ctr" rtl="0" fontAlgn="base"/>
                      <a:r>
                        <a:rPr lang="en-US" sz="1000" b="1">
                          <a:solidFill>
                            <a:srgbClr val="6234ED"/>
                          </a:solidFill>
                          <a:effectLst/>
                        </a:rPr>
                        <a:t>CR+CIP/LFINF+</a:t>
                      </a:r>
                      <a:r>
                        <a:rPr lang="en-US" sz="1000">
                          <a:solidFill>
                            <a:schemeClr val="tx1"/>
                          </a:solidFill>
                          <a:effectLst/>
                        </a:rPr>
                        <a:t>DUC+RMN:3-5 </a:t>
                      </a:r>
                    </a:p>
                  </a:txBody>
                  <a:tcPr anchor="ctr">
                    <a:solidFill>
                      <a:schemeClr val="bg2">
                        <a:lumMod val="40000"/>
                        <a:lumOff val="60000"/>
                      </a:schemeClr>
                    </a:solidFill>
                  </a:tcPr>
                </a:tc>
                <a:tc>
                  <a:txBody>
                    <a:bodyPr/>
                    <a:lstStyle/>
                    <a:p>
                      <a:pPr algn="ctr" rtl="0" fontAlgn="base"/>
                      <a:r>
                        <a:rPr lang="es-419" sz="1000">
                          <a:solidFill>
                            <a:schemeClr val="bg1">
                              <a:lumMod val="95000"/>
                            </a:schemeClr>
                          </a:solidFill>
                          <a:effectLst/>
                        </a:rPr>
                        <a:t>21,20</a:t>
                      </a:r>
                    </a:p>
                  </a:txBody>
                  <a:tcPr anchor="ctr">
                    <a:solidFill>
                      <a:srgbClr val="006600"/>
                    </a:solidFill>
                  </a:tcPr>
                </a:tc>
                <a:extLst>
                  <a:ext uri="{0D108BD9-81ED-4DB2-BD59-A6C34878D82A}">
                    <a16:rowId xmlns:a16="http://schemas.microsoft.com/office/drawing/2014/main" val="1313075787"/>
                  </a:ext>
                </a:extLst>
              </a:tr>
              <a:tr h="428430">
                <a:tc>
                  <a:txBody>
                    <a:bodyPr/>
                    <a:lstStyle/>
                    <a:p>
                      <a:pPr algn="ctr" rtl="0" fontAlgn="base"/>
                      <a:endParaRPr lang="es-419" sz="1000">
                        <a:effectLst/>
                      </a:endParaRPr>
                    </a:p>
                  </a:txBody>
                  <a:tcPr anchor="ctr"/>
                </a:tc>
                <a:tc>
                  <a:txBody>
                    <a:bodyPr/>
                    <a:lstStyle/>
                    <a:p>
                      <a:pPr algn="ctr" rtl="0" fontAlgn="base"/>
                      <a:r>
                        <a:rPr lang="es-419" sz="1000">
                          <a:effectLst/>
                        </a:rPr>
                        <a:t>Baldío / Otra ocupación </a:t>
                      </a:r>
                    </a:p>
                  </a:txBody>
                  <a:tcPr anchor="ctr"/>
                </a:tc>
                <a:tc>
                  <a:txBody>
                    <a:bodyPr/>
                    <a:lstStyle/>
                    <a:p>
                      <a:pPr algn="ctr" rtl="0" fontAlgn="base"/>
                      <a:r>
                        <a:rPr lang="es-419" sz="1000">
                          <a:effectLst/>
                        </a:rPr>
                        <a:t>19,19 </a:t>
                      </a:r>
                    </a:p>
                  </a:txBody>
                  <a:tcPr anchor="ctr"/>
                </a:tc>
                <a:extLst>
                  <a:ext uri="{0D108BD9-81ED-4DB2-BD59-A6C34878D82A}">
                    <a16:rowId xmlns:a16="http://schemas.microsoft.com/office/drawing/2014/main" val="1951568256"/>
                  </a:ext>
                </a:extLst>
              </a:tr>
            </a:tbl>
          </a:graphicData>
        </a:graphic>
      </p:graphicFrame>
    </p:spTree>
    <p:extLst>
      <p:ext uri="{BB962C8B-B14F-4D97-AF65-F5344CB8AC3E}">
        <p14:creationId xmlns:p14="http://schemas.microsoft.com/office/powerpoint/2010/main" val="1673515365"/>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275642" y="618277"/>
            <a:ext cx="4620919" cy="1019093"/>
          </a:xfrm>
          <a:prstGeom prst="rect">
            <a:avLst/>
          </a:prstGeom>
          <a:noFill/>
          <a:ln>
            <a:noFill/>
          </a:ln>
        </p:spPr>
        <p:txBody>
          <a:bodyPr spcFirstLastPara="1" wrap="square" lIns="91425" tIns="91425" rIns="91425" bIns="91425" anchor="ctr" anchorCtr="0">
            <a:noAutofit/>
          </a:bodyPr>
          <a:lstStyle/>
          <a:p>
            <a:pPr algn="just">
              <a:spcAft>
                <a:spcPts val="800"/>
              </a:spcAft>
            </a:pPr>
            <a:endParaRPr lang="es-EC" sz="1400">
              <a:latin typeface="Roboto" panose="02000000000000000000" pitchFamily="2" charset="0"/>
              <a:ea typeface="Roboto" panose="02000000000000000000" pitchFamily="2" charset="0"/>
              <a:cs typeface="Times New Roman" panose="02020603050405020304" pitchFamily="18" charset="0"/>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18</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3" name="Google Shape;3410;p29">
            <a:extLst>
              <a:ext uri="{FF2B5EF4-FFF2-40B4-BE49-F238E27FC236}">
                <a16:creationId xmlns:a16="http://schemas.microsoft.com/office/drawing/2014/main" id="{C0781468-8837-40A7-9AF4-F7064071CF55}"/>
              </a:ext>
            </a:extLst>
          </p:cNvPr>
          <p:cNvSpPr txBox="1"/>
          <p:nvPr/>
        </p:nvSpPr>
        <p:spPr>
          <a:xfrm>
            <a:off x="5828586" y="-38457"/>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2</a:t>
            </a:r>
          </a:p>
        </p:txBody>
      </p:sp>
      <p:sp>
        <p:nvSpPr>
          <p:cNvPr id="7" name="Rectángulo 6">
            <a:extLst>
              <a:ext uri="{FF2B5EF4-FFF2-40B4-BE49-F238E27FC236}">
                <a16:creationId xmlns:a16="http://schemas.microsoft.com/office/drawing/2014/main" id="{2C8F7749-3323-4605-B96A-EAC5B51284C0}"/>
              </a:ext>
            </a:extLst>
          </p:cNvPr>
          <p:cNvSpPr/>
          <p:nvPr/>
        </p:nvSpPr>
        <p:spPr>
          <a:xfrm>
            <a:off x="179512" y="49957"/>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1" name="Google Shape;3412;p29">
            <a:extLst>
              <a:ext uri="{FF2B5EF4-FFF2-40B4-BE49-F238E27FC236}">
                <a16:creationId xmlns:a16="http://schemas.microsoft.com/office/drawing/2014/main" id="{9BE6785A-4957-43BB-B88C-0215E273DFF4}"/>
              </a:ext>
            </a:extLst>
          </p:cNvPr>
          <p:cNvSpPr txBox="1"/>
          <p:nvPr/>
        </p:nvSpPr>
        <p:spPr>
          <a:xfrm>
            <a:off x="78894" y="1388185"/>
            <a:ext cx="1498155" cy="124895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NÚMERO DE PISOS</a:t>
            </a:r>
          </a:p>
        </p:txBody>
      </p:sp>
      <p:pic>
        <p:nvPicPr>
          <p:cNvPr id="8" name="Imagen 7">
            <a:extLst>
              <a:ext uri="{FF2B5EF4-FFF2-40B4-BE49-F238E27FC236}">
                <a16:creationId xmlns:a16="http://schemas.microsoft.com/office/drawing/2014/main" id="{E07EF760-09EC-4B48-B3F9-C10382318E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20" b="3037"/>
          <a:stretch/>
        </p:blipFill>
        <p:spPr>
          <a:xfrm>
            <a:off x="1577049" y="848641"/>
            <a:ext cx="7507510" cy="5008742"/>
          </a:xfrm>
          <a:prstGeom prst="rect">
            <a:avLst/>
          </a:prstGeom>
        </p:spPr>
      </p:pic>
    </p:spTree>
    <p:extLst>
      <p:ext uri="{BB962C8B-B14F-4D97-AF65-F5344CB8AC3E}">
        <p14:creationId xmlns:p14="http://schemas.microsoft.com/office/powerpoint/2010/main" val="365449595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19</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20" name="Google Shape;3410;p29">
            <a:extLst>
              <a:ext uri="{FF2B5EF4-FFF2-40B4-BE49-F238E27FC236}">
                <a16:creationId xmlns:a16="http://schemas.microsoft.com/office/drawing/2014/main" id="{8A19F4F3-0AE1-4210-8BCC-874FDC016003}"/>
              </a:ext>
            </a:extLst>
          </p:cNvPr>
          <p:cNvSpPr txBox="1"/>
          <p:nvPr/>
        </p:nvSpPr>
        <p:spPr>
          <a:xfrm>
            <a:off x="5828586" y="-38457"/>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2</a:t>
            </a:r>
          </a:p>
        </p:txBody>
      </p:sp>
      <p:sp>
        <p:nvSpPr>
          <p:cNvPr id="21" name="Rectángulo 20">
            <a:extLst>
              <a:ext uri="{FF2B5EF4-FFF2-40B4-BE49-F238E27FC236}">
                <a16:creationId xmlns:a16="http://schemas.microsoft.com/office/drawing/2014/main" id="{65316DD7-C4DD-4B5A-96BC-F6EE2FCC57E4}"/>
              </a:ext>
            </a:extLst>
          </p:cNvPr>
          <p:cNvSpPr/>
          <p:nvPr/>
        </p:nvSpPr>
        <p:spPr>
          <a:xfrm>
            <a:off x="179512" y="49957"/>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2" name="Google Shape;3412;p29">
            <a:extLst>
              <a:ext uri="{FF2B5EF4-FFF2-40B4-BE49-F238E27FC236}">
                <a16:creationId xmlns:a16="http://schemas.microsoft.com/office/drawing/2014/main" id="{20E018D5-373B-4950-B236-69F9EB027631}"/>
              </a:ext>
            </a:extLst>
          </p:cNvPr>
          <p:cNvSpPr txBox="1"/>
          <p:nvPr/>
        </p:nvSpPr>
        <p:spPr>
          <a:xfrm>
            <a:off x="788344" y="586274"/>
            <a:ext cx="300392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TECHO</a:t>
            </a:r>
          </a:p>
        </p:txBody>
      </p:sp>
      <p:sp>
        <p:nvSpPr>
          <p:cNvPr id="3" name="Google Shape;3412;p29">
            <a:extLst>
              <a:ext uri="{FF2B5EF4-FFF2-40B4-BE49-F238E27FC236}">
                <a16:creationId xmlns:a16="http://schemas.microsoft.com/office/drawing/2014/main" id="{FB3CDB5E-041F-4763-B0CF-6767EFE859F8}"/>
              </a:ext>
            </a:extLst>
          </p:cNvPr>
          <p:cNvSpPr txBox="1"/>
          <p:nvPr/>
        </p:nvSpPr>
        <p:spPr>
          <a:xfrm>
            <a:off x="5365012" y="5447582"/>
            <a:ext cx="300392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PAREDES</a:t>
            </a:r>
          </a:p>
        </p:txBody>
      </p:sp>
      <p:pic>
        <p:nvPicPr>
          <p:cNvPr id="8" name="Imagen 7">
            <a:extLst>
              <a:ext uri="{FF2B5EF4-FFF2-40B4-BE49-F238E27FC236}">
                <a16:creationId xmlns:a16="http://schemas.microsoft.com/office/drawing/2014/main" id="{8BFA1D0A-EDD2-4590-A9A6-3540E9B5B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3" t="3739" b="520"/>
          <a:stretch/>
        </p:blipFill>
        <p:spPr>
          <a:xfrm>
            <a:off x="-2656" y="1210747"/>
            <a:ext cx="4585921" cy="3168000"/>
          </a:xfrm>
          <a:prstGeom prst="rect">
            <a:avLst/>
          </a:prstGeom>
        </p:spPr>
      </p:pic>
      <p:pic>
        <p:nvPicPr>
          <p:cNvPr id="10" name="Imagen 9">
            <a:extLst>
              <a:ext uri="{FF2B5EF4-FFF2-40B4-BE49-F238E27FC236}">
                <a16:creationId xmlns:a16="http://schemas.microsoft.com/office/drawing/2014/main" id="{9A43D044-0120-4916-9F36-75B666B366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2" t="519" b="2156"/>
          <a:stretch/>
        </p:blipFill>
        <p:spPr>
          <a:xfrm>
            <a:off x="4585727" y="2279582"/>
            <a:ext cx="4562490" cy="3168000"/>
          </a:xfrm>
          <a:prstGeom prst="rect">
            <a:avLst/>
          </a:prstGeom>
        </p:spPr>
      </p:pic>
    </p:spTree>
    <p:extLst>
      <p:ext uri="{BB962C8B-B14F-4D97-AF65-F5344CB8AC3E}">
        <p14:creationId xmlns:p14="http://schemas.microsoft.com/office/powerpoint/2010/main" val="90517429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FFF4E-67BF-4267-81AA-37F49CE5CB37}"/>
              </a:ext>
            </a:extLst>
          </p:cNvPr>
          <p:cNvSpPr>
            <a:spLocks noGrp="1"/>
          </p:cNvSpPr>
          <p:nvPr>
            <p:ph type="title"/>
          </p:nvPr>
        </p:nvSpPr>
        <p:spPr>
          <a:xfrm>
            <a:off x="4226573" y="1066636"/>
            <a:ext cx="2379859" cy="601662"/>
          </a:xfrm>
        </p:spPr>
        <p:txBody>
          <a:bodyPr/>
          <a:lstStyle/>
          <a:p>
            <a:pPr algn="ctr"/>
            <a:r>
              <a:rPr lang="es-EC" sz="2400" i="0">
                <a:solidFill>
                  <a:schemeClr val="tx1"/>
                </a:solidFill>
                <a:latin typeface="Oswald" panose="02000503000000000000"/>
              </a:rPr>
              <a:t>CONTENIDO</a:t>
            </a:r>
          </a:p>
        </p:txBody>
      </p:sp>
      <p:sp>
        <p:nvSpPr>
          <p:cNvPr id="7" name="CuadroTexto 6">
            <a:extLst>
              <a:ext uri="{FF2B5EF4-FFF2-40B4-BE49-F238E27FC236}">
                <a16:creationId xmlns:a16="http://schemas.microsoft.com/office/drawing/2014/main" id="{0C42112F-943B-47D9-8D28-123565BDA526}"/>
              </a:ext>
            </a:extLst>
          </p:cNvPr>
          <p:cNvSpPr txBox="1"/>
          <p:nvPr/>
        </p:nvSpPr>
        <p:spPr>
          <a:xfrm>
            <a:off x="5085720" y="1732957"/>
            <a:ext cx="3717085" cy="396000"/>
          </a:xfrm>
          <a:prstGeom prst="rect">
            <a:avLst/>
          </a:prstGeom>
          <a:noFill/>
        </p:spPr>
        <p:txBody>
          <a:bodyPr wrap="square">
            <a:spAutoFit/>
          </a:bodyPr>
          <a:lstStyle/>
          <a:p>
            <a:r>
              <a:rPr lang="es-ES"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rPr>
              <a:t>J</a:t>
            </a:r>
            <a:r>
              <a:rPr lang="en-001"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rPr>
              <a:t>USTIFICACIÓN E IMPORTANCIA</a:t>
            </a:r>
            <a:endParaRPr lang="es-ES"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8" name="Rectángulo 7">
            <a:extLst>
              <a:ext uri="{FF2B5EF4-FFF2-40B4-BE49-F238E27FC236}">
                <a16:creationId xmlns:a16="http://schemas.microsoft.com/office/drawing/2014/main" id="{45FC7173-EEC1-4D98-BED7-6FC32CDD22F0}"/>
              </a:ext>
            </a:extLst>
          </p:cNvPr>
          <p:cNvSpPr/>
          <p:nvPr/>
        </p:nvSpPr>
        <p:spPr>
          <a:xfrm>
            <a:off x="4495995" y="2236623"/>
            <a:ext cx="587414" cy="461665"/>
          </a:xfrm>
          <a:prstGeom prst="rect">
            <a:avLst/>
          </a:prstGeom>
        </p:spPr>
        <p:txBody>
          <a:bodyPr wrap="square">
            <a:spAutoFit/>
          </a:bodyPr>
          <a:lstStyle/>
          <a:p>
            <a:pPr algn="ctr"/>
            <a:r>
              <a:rPr lang="es-ES" sz="2400" b="1" spc="67">
                <a:ln w="13500">
                  <a:solidFill>
                    <a:srgbClr val="FFC000">
                      <a:alpha val="6500"/>
                    </a:srgbClr>
                  </a:solidFill>
                  <a:prstDash val="solid"/>
                </a:ln>
                <a:solidFill>
                  <a:schemeClr val="accent1">
                    <a:lumMod val="50000"/>
                  </a:scheme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02</a:t>
            </a:r>
          </a:p>
        </p:txBody>
      </p:sp>
      <p:sp>
        <p:nvSpPr>
          <p:cNvPr id="13" name="CuadroTexto 12">
            <a:extLst>
              <a:ext uri="{FF2B5EF4-FFF2-40B4-BE49-F238E27FC236}">
                <a16:creationId xmlns:a16="http://schemas.microsoft.com/office/drawing/2014/main" id="{ADCBF07A-CAB7-4F95-9805-51A210F832E9}"/>
              </a:ext>
            </a:extLst>
          </p:cNvPr>
          <p:cNvSpPr txBox="1"/>
          <p:nvPr/>
        </p:nvSpPr>
        <p:spPr>
          <a:xfrm>
            <a:off x="5083409" y="2255656"/>
            <a:ext cx="3528328" cy="369332"/>
          </a:xfrm>
          <a:prstGeom prst="rect">
            <a:avLst/>
          </a:prstGeom>
          <a:noFill/>
        </p:spPr>
        <p:txBody>
          <a:bodyPr wrap="square">
            <a:spAutoFit/>
          </a:bodyPr>
          <a:lstStyle/>
          <a:p>
            <a:r>
              <a:rPr lang="es-ES"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rPr>
              <a:t>OBJETIVOS</a:t>
            </a:r>
          </a:p>
        </p:txBody>
      </p:sp>
      <p:sp>
        <p:nvSpPr>
          <p:cNvPr id="16" name="CuadroTexto 15">
            <a:extLst>
              <a:ext uri="{FF2B5EF4-FFF2-40B4-BE49-F238E27FC236}">
                <a16:creationId xmlns:a16="http://schemas.microsoft.com/office/drawing/2014/main" id="{C9BBE27A-4AAC-4B3A-BF0D-8CC0F1538C63}"/>
              </a:ext>
            </a:extLst>
          </p:cNvPr>
          <p:cNvSpPr txBox="1"/>
          <p:nvPr/>
        </p:nvSpPr>
        <p:spPr>
          <a:xfrm>
            <a:off x="5085720" y="3223188"/>
            <a:ext cx="4572000" cy="396000"/>
          </a:xfrm>
          <a:prstGeom prst="rect">
            <a:avLst/>
          </a:prstGeom>
          <a:noFill/>
        </p:spPr>
        <p:txBody>
          <a:bodyPr wrap="square" lIns="91440" tIns="45720" rIns="91440" bIns="45720" anchor="t">
            <a:spAutoFit/>
          </a:bodyPr>
          <a:lstStyle/>
          <a:p>
            <a:r>
              <a:rPr lang="es-ES" b="1" spc="67">
                <a:ln w="13500">
                  <a:solidFill>
                    <a:srgbClr val="1D9A78">
                      <a:shade val="2500"/>
                      <a:alpha val="6500"/>
                    </a:srgbClr>
                  </a:solidFill>
                  <a:prstDash val="solid"/>
                </a:ln>
                <a:effectLst>
                  <a:innerShdw blurRad="50900" dist="38500" dir="13500000">
                    <a:srgbClr val="000000">
                      <a:alpha val="60000"/>
                    </a:srgbClr>
                  </a:innerShdw>
                </a:effectLst>
                <a:latin typeface="Oswald"/>
                <a:ea typeface="Batang"/>
              </a:rPr>
              <a:t>METODOLOGÍA</a:t>
            </a:r>
            <a:endParaRPr lang="es-ES"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18" name="CuadroTexto 17">
            <a:extLst>
              <a:ext uri="{FF2B5EF4-FFF2-40B4-BE49-F238E27FC236}">
                <a16:creationId xmlns:a16="http://schemas.microsoft.com/office/drawing/2014/main" id="{4B257FDF-ECD8-42EC-982B-B9A30250C947}"/>
              </a:ext>
            </a:extLst>
          </p:cNvPr>
          <p:cNvSpPr txBox="1"/>
          <p:nvPr/>
        </p:nvSpPr>
        <p:spPr>
          <a:xfrm>
            <a:off x="5085720" y="3707157"/>
            <a:ext cx="3570689" cy="396000"/>
          </a:xfrm>
          <a:prstGeom prst="rect">
            <a:avLst/>
          </a:prstGeom>
          <a:noFill/>
        </p:spPr>
        <p:txBody>
          <a:bodyPr wrap="square" lIns="91440" tIns="45720" rIns="91440" bIns="45720" anchor="t">
            <a:spAutoFit/>
          </a:bodyPr>
          <a:lstStyle/>
          <a:p>
            <a:r>
              <a:rPr lang="es-ES" b="1" spc="67">
                <a:ln w="13500">
                  <a:solidFill>
                    <a:srgbClr val="1D9A78">
                      <a:shade val="2500"/>
                      <a:alpha val="6500"/>
                    </a:srgbClr>
                  </a:solidFill>
                  <a:prstDash val="solid"/>
                </a:ln>
                <a:effectLst>
                  <a:innerShdw blurRad="50900" dist="38500" dir="13500000">
                    <a:srgbClr val="000000">
                      <a:alpha val="60000"/>
                    </a:srgbClr>
                  </a:innerShdw>
                </a:effectLst>
                <a:latin typeface="Oswald"/>
                <a:ea typeface="Batang"/>
              </a:rPr>
              <a:t>RESULTADOS </a:t>
            </a:r>
            <a:endParaRPr lang="es-ES"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24" name="CuadroTexto 23">
            <a:extLst>
              <a:ext uri="{FF2B5EF4-FFF2-40B4-BE49-F238E27FC236}">
                <a16:creationId xmlns:a16="http://schemas.microsoft.com/office/drawing/2014/main" id="{C73E3561-7A3D-4C8E-A41E-74A7C346629C}"/>
              </a:ext>
            </a:extLst>
          </p:cNvPr>
          <p:cNvSpPr txBox="1"/>
          <p:nvPr/>
        </p:nvSpPr>
        <p:spPr>
          <a:xfrm>
            <a:off x="5069569" y="4107629"/>
            <a:ext cx="4074431" cy="396000"/>
          </a:xfrm>
          <a:prstGeom prst="rect">
            <a:avLst/>
          </a:prstGeom>
          <a:noFill/>
        </p:spPr>
        <p:txBody>
          <a:bodyPr wrap="square" lIns="91440" tIns="45720" rIns="91440" bIns="45720" anchor="t">
            <a:spAutoFit/>
          </a:bodyPr>
          <a:lstStyle/>
          <a:p>
            <a:r>
              <a:rPr lang="es-ES" b="1" spc="67">
                <a:ln w="13500">
                  <a:solidFill>
                    <a:srgbClr val="1D9A78">
                      <a:shade val="2500"/>
                      <a:alpha val="6500"/>
                    </a:srgbClr>
                  </a:solidFill>
                  <a:prstDash val="solid"/>
                </a:ln>
                <a:effectLst>
                  <a:innerShdw blurRad="50900" dist="38500" dir="13500000">
                    <a:srgbClr val="000000">
                      <a:alpha val="60000"/>
                    </a:srgbClr>
                  </a:innerShdw>
                </a:effectLst>
                <a:latin typeface="Oswald"/>
                <a:ea typeface="Batang"/>
              </a:rPr>
              <a:t>CONCLUSIONES Y RECOMENDACIONES </a:t>
            </a:r>
            <a:endParaRPr lang="es-ES"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349" name="Rectángulo 348">
            <a:extLst>
              <a:ext uri="{FF2B5EF4-FFF2-40B4-BE49-F238E27FC236}">
                <a16:creationId xmlns:a16="http://schemas.microsoft.com/office/drawing/2014/main" id="{45FC7173-EEC1-4D98-BED7-6FC32CDD22F0}"/>
              </a:ext>
            </a:extLst>
          </p:cNvPr>
          <p:cNvSpPr/>
          <p:nvPr/>
        </p:nvSpPr>
        <p:spPr>
          <a:xfrm>
            <a:off x="4495995" y="1692803"/>
            <a:ext cx="587414" cy="461665"/>
          </a:xfrm>
          <a:prstGeom prst="rect">
            <a:avLst/>
          </a:prstGeom>
        </p:spPr>
        <p:txBody>
          <a:bodyPr wrap="square">
            <a:spAutoFit/>
          </a:bodyPr>
          <a:lstStyle/>
          <a:p>
            <a:pPr algn="ctr"/>
            <a:r>
              <a:rPr lang="es-ES" sz="2400" b="1" spc="67">
                <a:ln w="13500">
                  <a:solidFill>
                    <a:srgbClr val="FFC000">
                      <a:alpha val="6500"/>
                    </a:srgbClr>
                  </a:solidFill>
                  <a:prstDash val="solid"/>
                </a:ln>
                <a:solidFill>
                  <a:schemeClr val="accent1">
                    <a:lumMod val="50000"/>
                  </a:scheme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01</a:t>
            </a:r>
          </a:p>
        </p:txBody>
      </p:sp>
      <p:sp>
        <p:nvSpPr>
          <p:cNvPr id="353" name="Rectángulo 352">
            <a:extLst>
              <a:ext uri="{FF2B5EF4-FFF2-40B4-BE49-F238E27FC236}">
                <a16:creationId xmlns:a16="http://schemas.microsoft.com/office/drawing/2014/main" id="{45FC7173-EEC1-4D98-BED7-6FC32CDD22F0}"/>
              </a:ext>
            </a:extLst>
          </p:cNvPr>
          <p:cNvSpPr/>
          <p:nvPr/>
        </p:nvSpPr>
        <p:spPr>
          <a:xfrm>
            <a:off x="4490217" y="2721637"/>
            <a:ext cx="587414" cy="461665"/>
          </a:xfrm>
          <a:prstGeom prst="rect">
            <a:avLst/>
          </a:prstGeom>
        </p:spPr>
        <p:txBody>
          <a:bodyPr wrap="square">
            <a:spAutoFit/>
          </a:bodyPr>
          <a:lstStyle/>
          <a:p>
            <a:pPr algn="ctr"/>
            <a:r>
              <a:rPr lang="es-ES" sz="2400" b="1" spc="67">
                <a:ln w="13500">
                  <a:solidFill>
                    <a:srgbClr val="FFC000">
                      <a:alpha val="6500"/>
                    </a:srgbClr>
                  </a:solidFill>
                  <a:prstDash val="solid"/>
                </a:ln>
                <a:solidFill>
                  <a:schemeClr val="accent1">
                    <a:lumMod val="50000"/>
                  </a:scheme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03</a:t>
            </a:r>
          </a:p>
        </p:txBody>
      </p:sp>
      <p:sp>
        <p:nvSpPr>
          <p:cNvPr id="354" name="Rectángulo 353">
            <a:extLst>
              <a:ext uri="{FF2B5EF4-FFF2-40B4-BE49-F238E27FC236}">
                <a16:creationId xmlns:a16="http://schemas.microsoft.com/office/drawing/2014/main" id="{45FC7173-EEC1-4D98-BED7-6FC32CDD22F0}"/>
              </a:ext>
            </a:extLst>
          </p:cNvPr>
          <p:cNvSpPr/>
          <p:nvPr/>
        </p:nvSpPr>
        <p:spPr>
          <a:xfrm>
            <a:off x="4498306" y="3178683"/>
            <a:ext cx="587414" cy="461665"/>
          </a:xfrm>
          <a:prstGeom prst="rect">
            <a:avLst/>
          </a:prstGeom>
        </p:spPr>
        <p:txBody>
          <a:bodyPr wrap="square">
            <a:spAutoFit/>
          </a:bodyPr>
          <a:lstStyle/>
          <a:p>
            <a:pPr algn="ctr"/>
            <a:r>
              <a:rPr lang="es-ES" sz="2400" b="1" spc="67">
                <a:ln w="13500">
                  <a:solidFill>
                    <a:srgbClr val="FFC000">
                      <a:alpha val="6500"/>
                    </a:srgbClr>
                  </a:solidFill>
                  <a:prstDash val="solid"/>
                </a:ln>
                <a:solidFill>
                  <a:schemeClr val="accent1">
                    <a:lumMod val="50000"/>
                  </a:scheme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04</a:t>
            </a:r>
          </a:p>
        </p:txBody>
      </p:sp>
      <p:sp>
        <p:nvSpPr>
          <p:cNvPr id="355" name="Rectángulo 354">
            <a:extLst>
              <a:ext uri="{FF2B5EF4-FFF2-40B4-BE49-F238E27FC236}">
                <a16:creationId xmlns:a16="http://schemas.microsoft.com/office/drawing/2014/main" id="{45FC7173-EEC1-4D98-BED7-6FC32CDD22F0}"/>
              </a:ext>
            </a:extLst>
          </p:cNvPr>
          <p:cNvSpPr/>
          <p:nvPr/>
        </p:nvSpPr>
        <p:spPr>
          <a:xfrm>
            <a:off x="4498306" y="3640537"/>
            <a:ext cx="587414" cy="461665"/>
          </a:xfrm>
          <a:prstGeom prst="rect">
            <a:avLst/>
          </a:prstGeom>
        </p:spPr>
        <p:txBody>
          <a:bodyPr wrap="square">
            <a:spAutoFit/>
          </a:bodyPr>
          <a:lstStyle/>
          <a:p>
            <a:pPr algn="ctr"/>
            <a:r>
              <a:rPr lang="es-ES" sz="2400" b="1" spc="67">
                <a:ln w="13500">
                  <a:solidFill>
                    <a:srgbClr val="FFC000">
                      <a:alpha val="6500"/>
                    </a:srgbClr>
                  </a:solidFill>
                  <a:prstDash val="solid"/>
                </a:ln>
                <a:solidFill>
                  <a:schemeClr val="accent1">
                    <a:lumMod val="50000"/>
                  </a:scheme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05</a:t>
            </a:r>
          </a:p>
        </p:txBody>
      </p:sp>
      <p:sp>
        <p:nvSpPr>
          <p:cNvPr id="356" name="Rectángulo 355">
            <a:extLst>
              <a:ext uri="{FF2B5EF4-FFF2-40B4-BE49-F238E27FC236}">
                <a16:creationId xmlns:a16="http://schemas.microsoft.com/office/drawing/2014/main" id="{45FC7173-EEC1-4D98-BED7-6FC32CDD22F0}"/>
              </a:ext>
            </a:extLst>
          </p:cNvPr>
          <p:cNvSpPr/>
          <p:nvPr/>
        </p:nvSpPr>
        <p:spPr>
          <a:xfrm>
            <a:off x="4504243" y="4081027"/>
            <a:ext cx="587414" cy="461665"/>
          </a:xfrm>
          <a:prstGeom prst="rect">
            <a:avLst/>
          </a:prstGeom>
        </p:spPr>
        <p:txBody>
          <a:bodyPr wrap="square">
            <a:spAutoFit/>
          </a:bodyPr>
          <a:lstStyle/>
          <a:p>
            <a:pPr algn="ctr"/>
            <a:r>
              <a:rPr lang="es-ES" sz="2400" b="1" spc="67">
                <a:ln w="13500">
                  <a:solidFill>
                    <a:srgbClr val="FFC000">
                      <a:alpha val="6500"/>
                    </a:srgbClr>
                  </a:solidFill>
                  <a:prstDash val="solid"/>
                </a:ln>
                <a:solidFill>
                  <a:schemeClr val="accent1">
                    <a:lumMod val="50000"/>
                  </a:scheme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06</a:t>
            </a:r>
          </a:p>
        </p:txBody>
      </p:sp>
      <p:sp>
        <p:nvSpPr>
          <p:cNvPr id="357" name="Rectángulo 356">
            <a:extLst>
              <a:ext uri="{FF2B5EF4-FFF2-40B4-BE49-F238E27FC236}">
                <a16:creationId xmlns:a16="http://schemas.microsoft.com/office/drawing/2014/main" id="{45FC7173-EEC1-4D98-BED7-6FC32CDD22F0}"/>
              </a:ext>
            </a:extLst>
          </p:cNvPr>
          <p:cNvSpPr/>
          <p:nvPr/>
        </p:nvSpPr>
        <p:spPr>
          <a:xfrm>
            <a:off x="4498306" y="4503629"/>
            <a:ext cx="587414" cy="461665"/>
          </a:xfrm>
          <a:prstGeom prst="rect">
            <a:avLst/>
          </a:prstGeom>
        </p:spPr>
        <p:txBody>
          <a:bodyPr wrap="square">
            <a:spAutoFit/>
          </a:bodyPr>
          <a:lstStyle/>
          <a:p>
            <a:pPr algn="ctr"/>
            <a:r>
              <a:rPr lang="es-ES" sz="2400" b="1" spc="67">
                <a:ln w="13500">
                  <a:solidFill>
                    <a:srgbClr val="FFC000">
                      <a:alpha val="6500"/>
                    </a:srgbClr>
                  </a:solidFill>
                  <a:prstDash val="solid"/>
                </a:ln>
                <a:solidFill>
                  <a:schemeClr val="accent1">
                    <a:lumMod val="50000"/>
                  </a:scheme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07</a:t>
            </a:r>
          </a:p>
        </p:txBody>
      </p:sp>
      <p:sp>
        <p:nvSpPr>
          <p:cNvPr id="422" name="CuadroTexto 421">
            <a:extLst>
              <a:ext uri="{FF2B5EF4-FFF2-40B4-BE49-F238E27FC236}">
                <a16:creationId xmlns:a16="http://schemas.microsoft.com/office/drawing/2014/main" id="{C9BBE27A-4AAC-4B3A-BF0D-8CC0F1538C63}"/>
              </a:ext>
            </a:extLst>
          </p:cNvPr>
          <p:cNvSpPr txBox="1"/>
          <p:nvPr/>
        </p:nvSpPr>
        <p:spPr>
          <a:xfrm>
            <a:off x="5083409" y="2754288"/>
            <a:ext cx="3828948" cy="369332"/>
          </a:xfrm>
          <a:prstGeom prst="rect">
            <a:avLst/>
          </a:prstGeom>
          <a:noFill/>
        </p:spPr>
        <p:txBody>
          <a:bodyPr wrap="square">
            <a:spAutoFit/>
          </a:bodyPr>
          <a:lstStyle/>
          <a:p>
            <a:r>
              <a:rPr lang="en-001"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rPr>
              <a:t>MARCO TEÓRICO</a:t>
            </a:r>
            <a:endParaRPr lang="es-ES"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pic>
        <p:nvPicPr>
          <p:cNvPr id="4098" name="Picture 2" descr="Terremoto del 5 de agosto de 1949 - Instituto Geofísico - EPN">
            <a:extLst>
              <a:ext uri="{FF2B5EF4-FFF2-40B4-BE49-F238E27FC236}">
                <a16:creationId xmlns:a16="http://schemas.microsoft.com/office/drawing/2014/main" id="{DFCFE80D-B232-43F3-93D9-C352D4512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642" y="878518"/>
            <a:ext cx="2156270" cy="15618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vanzan trabajos en ex redondel de Huachi Chico - El Heraldo">
            <a:extLst>
              <a:ext uri="{FF2B5EF4-FFF2-40B4-BE49-F238E27FC236}">
                <a16:creationId xmlns:a16="http://schemas.microsoft.com/office/drawing/2014/main" id="{65D021C3-F858-45D4-82E0-F91AD5999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0" y="869521"/>
            <a:ext cx="2330395" cy="1550772"/>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0A497F24-1453-4481-A14E-989BE4AB908A}"/>
              </a:ext>
            </a:extLst>
          </p:cNvPr>
          <p:cNvSpPr txBox="1"/>
          <p:nvPr/>
        </p:nvSpPr>
        <p:spPr>
          <a:xfrm>
            <a:off x="5069569" y="4542692"/>
            <a:ext cx="3826268" cy="396000"/>
          </a:xfrm>
          <a:prstGeom prst="rect">
            <a:avLst/>
          </a:prstGeom>
          <a:noFill/>
        </p:spPr>
        <p:txBody>
          <a:bodyPr wrap="square" lIns="91440" tIns="45720" rIns="91440" bIns="45720" anchor="t">
            <a:spAutoFit/>
          </a:bodyPr>
          <a:lstStyle/>
          <a:p>
            <a:r>
              <a:rPr lang="es-ES" b="1" spc="67">
                <a:ln w="13500">
                  <a:solidFill>
                    <a:srgbClr val="1D9A78">
                      <a:shade val="2500"/>
                      <a:alpha val="6500"/>
                    </a:srgbClr>
                  </a:solidFill>
                  <a:prstDash val="solid"/>
                </a:ln>
                <a:effectLst>
                  <a:innerShdw blurRad="50900" dist="38500" dir="13500000">
                    <a:srgbClr val="000000">
                      <a:alpha val="60000"/>
                    </a:srgbClr>
                  </a:innerShdw>
                </a:effectLst>
                <a:latin typeface="Oswald"/>
                <a:ea typeface="Batang"/>
              </a:rPr>
              <a:t>PROPUESTA</a:t>
            </a:r>
            <a:endParaRPr lang="es-ES" sz="1800" b="1" spc="67">
              <a:ln w="13500">
                <a:solidFill>
                  <a:srgbClr val="1D9A78">
                    <a:shade val="2500"/>
                    <a:alpha val="6500"/>
                  </a:srgbClr>
                </a:solidFill>
                <a:prstDash val="solid"/>
              </a:ln>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5" name="Rectángulo 4">
            <a:extLst>
              <a:ext uri="{FF2B5EF4-FFF2-40B4-BE49-F238E27FC236}">
                <a16:creationId xmlns:a16="http://schemas.microsoft.com/office/drawing/2014/main" id="{37506BDF-984F-457B-A411-9A274CDFF804}"/>
              </a:ext>
            </a:extLst>
          </p:cNvPr>
          <p:cNvSpPr/>
          <p:nvPr/>
        </p:nvSpPr>
        <p:spPr>
          <a:xfrm>
            <a:off x="6779461" y="5987075"/>
            <a:ext cx="2187829" cy="603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844530B2-3B37-4500-8505-B12151AB2488}"/>
              </a:ext>
            </a:extLst>
          </p:cNvPr>
          <p:cNvPicPr>
            <a:picLocks noChangeAspect="1"/>
          </p:cNvPicPr>
          <p:nvPr/>
        </p:nvPicPr>
        <p:blipFill>
          <a:blip r:embed="rId5"/>
          <a:stretch>
            <a:fillRect/>
          </a:stretch>
        </p:blipFill>
        <p:spPr>
          <a:xfrm>
            <a:off x="6785072" y="6124731"/>
            <a:ext cx="2182218" cy="594814"/>
          </a:xfrm>
          <a:prstGeom prst="rect">
            <a:avLst/>
          </a:prstGeom>
        </p:spPr>
      </p:pic>
      <p:pic>
        <p:nvPicPr>
          <p:cNvPr id="10" name="Imagen 10" descr="Logotipo, nombre de la empresa&#10;&#10;Descripción generada automáticamente">
            <a:extLst>
              <a:ext uri="{FF2B5EF4-FFF2-40B4-BE49-F238E27FC236}">
                <a16:creationId xmlns:a16="http://schemas.microsoft.com/office/drawing/2014/main" id="{4003FB3C-C7CD-4DD9-8E23-C817C41AD9CE}"/>
              </a:ext>
            </a:extLst>
          </p:cNvPr>
          <p:cNvPicPr>
            <a:picLocks noChangeAspect="1"/>
          </p:cNvPicPr>
          <p:nvPr/>
        </p:nvPicPr>
        <p:blipFill rotWithShape="1">
          <a:blip r:embed="rId6"/>
          <a:srcRect t="13461" r="-513" b="14120"/>
          <a:stretch/>
        </p:blipFill>
        <p:spPr>
          <a:xfrm>
            <a:off x="493665" y="4651650"/>
            <a:ext cx="3556668" cy="1333112"/>
          </a:xfrm>
          <a:prstGeom prst="rect">
            <a:avLst/>
          </a:prstGeom>
        </p:spPr>
      </p:pic>
      <p:pic>
        <p:nvPicPr>
          <p:cNvPr id="15" name="Imagen 16">
            <a:extLst>
              <a:ext uri="{FF2B5EF4-FFF2-40B4-BE49-F238E27FC236}">
                <a16:creationId xmlns:a16="http://schemas.microsoft.com/office/drawing/2014/main" id="{39E1FE14-5C1D-447F-A2AD-372E34DE408F}"/>
              </a:ext>
            </a:extLst>
          </p:cNvPr>
          <p:cNvPicPr>
            <a:picLocks noChangeAspect="1"/>
          </p:cNvPicPr>
          <p:nvPr/>
        </p:nvPicPr>
        <p:blipFill>
          <a:blip r:embed="rId7"/>
          <a:stretch>
            <a:fillRect/>
          </a:stretch>
        </p:blipFill>
        <p:spPr>
          <a:xfrm>
            <a:off x="80513" y="2679361"/>
            <a:ext cx="4396596" cy="1844335"/>
          </a:xfrm>
          <a:prstGeom prst="rect">
            <a:avLst/>
          </a:prstGeom>
        </p:spPr>
      </p:pic>
      <p:sp>
        <p:nvSpPr>
          <p:cNvPr id="3" name="Rectángulo 2">
            <a:extLst>
              <a:ext uri="{FF2B5EF4-FFF2-40B4-BE49-F238E27FC236}">
                <a16:creationId xmlns:a16="http://schemas.microsoft.com/office/drawing/2014/main" id="{F49F4C98-5609-4C92-A171-6120CBEB7D2C}"/>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02</a:t>
            </a:r>
            <a:endParaRPr lang="en-US" b="1" u="sng"/>
          </a:p>
        </p:txBody>
      </p:sp>
    </p:spTree>
    <p:extLst>
      <p:ext uri="{BB962C8B-B14F-4D97-AF65-F5344CB8AC3E}">
        <p14:creationId xmlns:p14="http://schemas.microsoft.com/office/powerpoint/2010/main" val="173520953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275642" y="618277"/>
            <a:ext cx="4620919" cy="1019093"/>
          </a:xfrm>
          <a:prstGeom prst="rect">
            <a:avLst/>
          </a:prstGeom>
          <a:noFill/>
          <a:ln>
            <a:noFill/>
          </a:ln>
        </p:spPr>
        <p:txBody>
          <a:bodyPr spcFirstLastPara="1" wrap="square" lIns="91425" tIns="91425" rIns="91425" bIns="91425" anchor="ctr" anchorCtr="0">
            <a:noAutofit/>
          </a:bodyPr>
          <a:lstStyle/>
          <a:p>
            <a:pPr algn="just">
              <a:spcAft>
                <a:spcPts val="800"/>
              </a:spcAft>
            </a:pPr>
            <a:endParaRPr lang="es-EC" sz="1400">
              <a:latin typeface="Roboto" panose="02000000000000000000" pitchFamily="2" charset="0"/>
              <a:ea typeface="Roboto" panose="02000000000000000000" pitchFamily="2" charset="0"/>
              <a:cs typeface="Times New Roman" panose="02020603050405020304" pitchFamily="18" charset="0"/>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20</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graphicFrame>
        <p:nvGraphicFramePr>
          <p:cNvPr id="14" name="Tabla 13">
            <a:extLst>
              <a:ext uri="{FF2B5EF4-FFF2-40B4-BE49-F238E27FC236}">
                <a16:creationId xmlns:a16="http://schemas.microsoft.com/office/drawing/2014/main" id="{EAB1C0EA-E624-4350-A93B-45164C8C287E}"/>
              </a:ext>
            </a:extLst>
          </p:cNvPr>
          <p:cNvGraphicFramePr>
            <a:graphicFrameLocks noGrp="1"/>
          </p:cNvGraphicFramePr>
          <p:nvPr>
            <p:extLst>
              <p:ext uri="{D42A27DB-BD31-4B8C-83A1-F6EECF244321}">
                <p14:modId xmlns:p14="http://schemas.microsoft.com/office/powerpoint/2010/main" val="1318532849"/>
              </p:ext>
            </p:extLst>
          </p:nvPr>
        </p:nvGraphicFramePr>
        <p:xfrm>
          <a:off x="5546547" y="1229368"/>
          <a:ext cx="3482452" cy="4596494"/>
        </p:xfrm>
        <a:graphic>
          <a:graphicData uri="http://schemas.openxmlformats.org/drawingml/2006/table">
            <a:tbl>
              <a:tblPr firstRow="1" firstCol="1"/>
              <a:tblGrid>
                <a:gridCol w="1732055">
                  <a:extLst>
                    <a:ext uri="{9D8B030D-6E8A-4147-A177-3AD203B41FA5}">
                      <a16:colId xmlns:a16="http://schemas.microsoft.com/office/drawing/2014/main" val="754776920"/>
                    </a:ext>
                  </a:extLst>
                </a:gridCol>
                <a:gridCol w="788475">
                  <a:extLst>
                    <a:ext uri="{9D8B030D-6E8A-4147-A177-3AD203B41FA5}">
                      <a16:colId xmlns:a16="http://schemas.microsoft.com/office/drawing/2014/main" val="3504632413"/>
                    </a:ext>
                  </a:extLst>
                </a:gridCol>
                <a:gridCol w="961922">
                  <a:extLst>
                    <a:ext uri="{9D8B030D-6E8A-4147-A177-3AD203B41FA5}">
                      <a16:colId xmlns:a16="http://schemas.microsoft.com/office/drawing/2014/main" val="2267732328"/>
                    </a:ext>
                  </a:extLst>
                </a:gridCol>
              </a:tblGrid>
              <a:tr h="118301">
                <a:tc>
                  <a:txBody>
                    <a:bodyPr/>
                    <a:lstStyle/>
                    <a:p>
                      <a:pPr indent="457200" algn="ctr">
                        <a:lnSpc>
                          <a:spcPct val="200000"/>
                        </a:lnSpc>
                      </a:pPr>
                      <a:r>
                        <a:rPr lang="es-419" sz="800" b="1">
                          <a:effectLst/>
                          <a:latin typeface="Arial" panose="020B0604020202020204" pitchFamily="34" charset="0"/>
                          <a:ea typeface="MS PGothic" panose="020B0600070205080204" pitchFamily="34" charset="-128"/>
                          <a:cs typeface="Arial" panose="020B0604020202020204" pitchFamily="34" charset="0"/>
                        </a:rPr>
                        <a:t>TIPOLOGÍAS</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indent="457200" algn="l">
                        <a:lnSpc>
                          <a:spcPct val="200000"/>
                        </a:lnSpc>
                      </a:pPr>
                      <a:r>
                        <a:rPr lang="es-419" sz="800" b="1">
                          <a:effectLst/>
                          <a:latin typeface="Arial" panose="020B0604020202020204" pitchFamily="34" charset="0"/>
                          <a:ea typeface="MS PGothic" panose="020B0600070205080204" pitchFamily="34" charset="-128"/>
                          <a:cs typeface="Arial" panose="020B0604020202020204" pitchFamily="34" charset="0"/>
                        </a:rPr>
                        <a:t>N.º de Predios</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200000"/>
                        </a:lnSpc>
                      </a:pPr>
                      <a:r>
                        <a:rPr lang="es-419" sz="800" b="1">
                          <a:effectLst/>
                          <a:latin typeface="Arial" panose="020B0604020202020204" pitchFamily="34" charset="0"/>
                          <a:ea typeface="MS PGothic" panose="020B0600070205080204" pitchFamily="34" charset="-128"/>
                          <a:cs typeface="Arial" panose="020B0604020202020204" pitchFamily="34" charset="0"/>
                        </a:rPr>
                        <a:t>%</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215287"/>
                  </a:ext>
                </a:extLst>
              </a:tr>
              <a:tr h="394947">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CR+CIP/LFINF+DUC+RMN:1-2</a:t>
                      </a:r>
                    </a:p>
                  </a:txBody>
                  <a:tcPr marL="68552" marR="6855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534</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34,79%</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26174953"/>
                  </a:ext>
                </a:extLst>
              </a:tr>
              <a:tr h="394947">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CR+CIP/LFINF+DUC+RMN:3-5</a:t>
                      </a: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297</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19,35%</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2100675203"/>
                  </a:ext>
                </a:extLst>
              </a:tr>
              <a:tr h="302434">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CR+CIP/LFINF+DUC+RMN:6-10</a:t>
                      </a: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2</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0,13%</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2597702794"/>
                  </a:ext>
                </a:extLst>
              </a:tr>
              <a:tr h="302434">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CR+CIP/LFINF+DNO+RMT1:1-2</a:t>
                      </a: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74</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4,82%</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4115170881"/>
                  </a:ext>
                </a:extLst>
              </a:tr>
              <a:tr h="302434">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CR+CIP/LFINF+DNO+RMT1:3-4</a:t>
                      </a: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33</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2,15%</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3877421986"/>
                  </a:ext>
                </a:extLst>
              </a:tr>
              <a:tr h="394947">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CR+CIP/LFINF+DNO+RMT6:1-3</a:t>
                      </a: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192</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12,51%</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247616123"/>
                  </a:ext>
                </a:extLst>
              </a:tr>
              <a:tr h="302434">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CR+CIP/LFINF+DNO+RMT6:4-6</a:t>
                      </a: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2</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0,13%</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1397112672"/>
                  </a:ext>
                </a:extLst>
              </a:tr>
              <a:tr h="302434">
                <a:tc>
                  <a:txBody>
                    <a:bodyPr/>
                    <a:lstStyle/>
                    <a:p>
                      <a:pPr indent="13970" algn="just">
                        <a:lnSpc>
                          <a:spcPct val="200000"/>
                        </a:lnSpc>
                      </a:pPr>
                      <a:r>
                        <a:rPr lang="en-US" sz="800">
                          <a:effectLst/>
                          <a:latin typeface="Arial" panose="020B0604020202020204" pitchFamily="34" charset="0"/>
                          <a:ea typeface="MS PGothic" panose="020B0600070205080204" pitchFamily="34" charset="-128"/>
                          <a:cs typeface="Arial" panose="020B0604020202020204" pitchFamily="34" charset="0"/>
                        </a:rPr>
                        <a:t>CR+CIP/LFINF+DNO+RMT7:1-4</a:t>
                      </a: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1</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0,07%</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1101154930"/>
                  </a:ext>
                </a:extLst>
              </a:tr>
              <a:tr h="302434">
                <a:tc>
                  <a:txBody>
                    <a:bodyPr/>
                    <a:lstStyle/>
                    <a:p>
                      <a:pPr indent="13970" algn="just">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EU/LN+DNO+RMT1:1-3</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14</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0,91%</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1733485324"/>
                  </a:ext>
                </a:extLst>
              </a:tr>
              <a:tr h="302434">
                <a:tc>
                  <a:txBody>
                    <a:bodyPr/>
                    <a:lstStyle/>
                    <a:p>
                      <a:pPr indent="13970" algn="just">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EU/LN+DNO+RMT6:1-2</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3</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0,20%</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318966471"/>
                  </a:ext>
                </a:extLst>
              </a:tr>
              <a:tr h="394947">
                <a:tc>
                  <a:txBody>
                    <a:bodyPr/>
                    <a:lstStyle/>
                    <a:p>
                      <a:pPr indent="13970" algn="just">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Baldío / Otra ocupación</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b">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383</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24,95%</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a:noFill/>
                    </a:lnB>
                  </a:tcPr>
                </a:tc>
                <a:extLst>
                  <a:ext uri="{0D108BD9-81ED-4DB2-BD59-A6C34878D82A}">
                    <a16:rowId xmlns:a16="http://schemas.microsoft.com/office/drawing/2014/main" val="2996855059"/>
                  </a:ext>
                </a:extLst>
              </a:tr>
              <a:tr h="394947">
                <a:tc>
                  <a:txBody>
                    <a:bodyPr/>
                    <a:lstStyle/>
                    <a:p>
                      <a:pPr indent="13970" algn="just">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 </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1535</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457200" algn="ctr">
                        <a:lnSpc>
                          <a:spcPct val="200000"/>
                        </a:lnSpc>
                      </a:pPr>
                      <a:r>
                        <a:rPr lang="es-419" sz="800">
                          <a:effectLst/>
                          <a:latin typeface="Arial" panose="020B0604020202020204" pitchFamily="34" charset="0"/>
                          <a:ea typeface="MS PGothic" panose="020B0600070205080204" pitchFamily="34" charset="-128"/>
                          <a:cs typeface="Arial" panose="020B0604020202020204" pitchFamily="34" charset="0"/>
                        </a:rPr>
                        <a:t>100,0%</a:t>
                      </a:r>
                      <a:endParaRPr lang="en-US" sz="800">
                        <a:effectLst/>
                        <a:latin typeface="Arial" panose="020B0604020202020204" pitchFamily="34" charset="0"/>
                        <a:ea typeface="MS PGothic" panose="020B0600070205080204" pitchFamily="34" charset="-128"/>
                        <a:cs typeface="Arial" panose="020B0604020202020204" pitchFamily="34" charset="0"/>
                      </a:endParaRPr>
                    </a:p>
                  </a:txBody>
                  <a:tcPr marL="68552" marR="6855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022348"/>
                  </a:ext>
                </a:extLst>
              </a:tr>
            </a:tbl>
          </a:graphicData>
        </a:graphic>
      </p:graphicFrame>
      <p:sp>
        <p:nvSpPr>
          <p:cNvPr id="21" name="Google Shape;3410;p29">
            <a:extLst>
              <a:ext uri="{FF2B5EF4-FFF2-40B4-BE49-F238E27FC236}">
                <a16:creationId xmlns:a16="http://schemas.microsoft.com/office/drawing/2014/main" id="{0B0ED241-1C6A-4931-92D2-4FF6B81F49FF}"/>
              </a:ext>
            </a:extLst>
          </p:cNvPr>
          <p:cNvSpPr txBox="1"/>
          <p:nvPr/>
        </p:nvSpPr>
        <p:spPr>
          <a:xfrm>
            <a:off x="5828586" y="-38457"/>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2</a:t>
            </a:r>
          </a:p>
        </p:txBody>
      </p:sp>
      <p:sp>
        <p:nvSpPr>
          <p:cNvPr id="22" name="Rectángulo 21">
            <a:extLst>
              <a:ext uri="{FF2B5EF4-FFF2-40B4-BE49-F238E27FC236}">
                <a16:creationId xmlns:a16="http://schemas.microsoft.com/office/drawing/2014/main" id="{A3861B38-E7BA-4B53-8762-412A38E97BA2}"/>
              </a:ext>
            </a:extLst>
          </p:cNvPr>
          <p:cNvSpPr/>
          <p:nvPr/>
        </p:nvSpPr>
        <p:spPr>
          <a:xfrm>
            <a:off x="179512" y="49957"/>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2" name="Google Shape;3412;p29">
            <a:extLst>
              <a:ext uri="{FF2B5EF4-FFF2-40B4-BE49-F238E27FC236}">
                <a16:creationId xmlns:a16="http://schemas.microsoft.com/office/drawing/2014/main" id="{68286F91-8363-4E7B-9E19-361A5C5F20BD}"/>
              </a:ext>
            </a:extLst>
          </p:cNvPr>
          <p:cNvSpPr txBox="1"/>
          <p:nvPr/>
        </p:nvSpPr>
        <p:spPr>
          <a:xfrm>
            <a:off x="2282486" y="525544"/>
            <a:ext cx="3780297"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TIPOLOGÍAS ESTRUCTURALES</a:t>
            </a:r>
          </a:p>
        </p:txBody>
      </p:sp>
      <p:pic>
        <p:nvPicPr>
          <p:cNvPr id="7" name="Imagen 6">
            <a:extLst>
              <a:ext uri="{FF2B5EF4-FFF2-40B4-BE49-F238E27FC236}">
                <a16:creationId xmlns:a16="http://schemas.microsoft.com/office/drawing/2014/main" id="{46BE173F-1C11-4205-B019-AEFCE7E10D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8" t="2051" r="888" b="2156"/>
          <a:stretch/>
        </p:blipFill>
        <p:spPr>
          <a:xfrm>
            <a:off x="26891" y="1525356"/>
            <a:ext cx="5519656" cy="3822192"/>
          </a:xfrm>
          <a:prstGeom prst="rect">
            <a:avLst/>
          </a:prstGeom>
        </p:spPr>
      </p:pic>
    </p:spTree>
    <p:extLst>
      <p:ext uri="{BB962C8B-B14F-4D97-AF65-F5344CB8AC3E}">
        <p14:creationId xmlns:p14="http://schemas.microsoft.com/office/powerpoint/2010/main" val="350645935"/>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21</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12" name="Google Shape;3410;p29">
            <a:extLst>
              <a:ext uri="{FF2B5EF4-FFF2-40B4-BE49-F238E27FC236}">
                <a16:creationId xmlns:a16="http://schemas.microsoft.com/office/drawing/2014/main" id="{13451782-2D2B-40B1-A164-FD28DC3F706A}"/>
              </a:ext>
            </a:extLst>
          </p:cNvPr>
          <p:cNvSpPr txBox="1"/>
          <p:nvPr/>
        </p:nvSpPr>
        <p:spPr>
          <a:xfrm>
            <a:off x="5828586" y="-38457"/>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2</a:t>
            </a:r>
          </a:p>
        </p:txBody>
      </p:sp>
      <p:sp>
        <p:nvSpPr>
          <p:cNvPr id="13" name="Rectángulo 12">
            <a:extLst>
              <a:ext uri="{FF2B5EF4-FFF2-40B4-BE49-F238E27FC236}">
                <a16:creationId xmlns:a16="http://schemas.microsoft.com/office/drawing/2014/main" id="{7E56603A-0FC5-4BAB-906A-DDACFB19EDD8}"/>
              </a:ext>
            </a:extLst>
          </p:cNvPr>
          <p:cNvSpPr/>
          <p:nvPr/>
        </p:nvSpPr>
        <p:spPr>
          <a:xfrm>
            <a:off x="179512" y="49957"/>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1" name="Google Shape;3412;p29">
            <a:extLst>
              <a:ext uri="{FF2B5EF4-FFF2-40B4-BE49-F238E27FC236}">
                <a16:creationId xmlns:a16="http://schemas.microsoft.com/office/drawing/2014/main" id="{E14A5454-4472-47D7-80E3-16A9DBBD7AA7}"/>
              </a:ext>
            </a:extLst>
          </p:cNvPr>
          <p:cNvSpPr txBox="1"/>
          <p:nvPr/>
        </p:nvSpPr>
        <p:spPr>
          <a:xfrm>
            <a:off x="576286" y="532605"/>
            <a:ext cx="273912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FUNVISIS</a:t>
            </a:r>
          </a:p>
        </p:txBody>
      </p:sp>
      <p:sp>
        <p:nvSpPr>
          <p:cNvPr id="14" name="Google Shape;3412;p29">
            <a:extLst>
              <a:ext uri="{FF2B5EF4-FFF2-40B4-BE49-F238E27FC236}">
                <a16:creationId xmlns:a16="http://schemas.microsoft.com/office/drawing/2014/main" id="{56CB148E-5DF3-4DAC-AF97-A45642886A3D}"/>
              </a:ext>
            </a:extLst>
          </p:cNvPr>
          <p:cNvSpPr txBox="1"/>
          <p:nvPr/>
        </p:nvSpPr>
        <p:spPr>
          <a:xfrm>
            <a:off x="5230290" y="5541176"/>
            <a:ext cx="330199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FEMAP-154</a:t>
            </a:r>
          </a:p>
        </p:txBody>
      </p:sp>
      <p:pic>
        <p:nvPicPr>
          <p:cNvPr id="4" name="Imagen 3">
            <a:extLst>
              <a:ext uri="{FF2B5EF4-FFF2-40B4-BE49-F238E27FC236}">
                <a16:creationId xmlns:a16="http://schemas.microsoft.com/office/drawing/2014/main" id="{4CB24A6B-FF99-4DA1-AE1A-51537EE24D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20" b="2405"/>
          <a:stretch/>
        </p:blipFill>
        <p:spPr>
          <a:xfrm>
            <a:off x="-13648" y="1036661"/>
            <a:ext cx="4609601" cy="3096000"/>
          </a:xfrm>
          <a:prstGeom prst="rect">
            <a:avLst/>
          </a:prstGeom>
        </p:spPr>
      </p:pic>
      <p:pic>
        <p:nvPicPr>
          <p:cNvPr id="8" name="Imagen 7">
            <a:extLst>
              <a:ext uri="{FF2B5EF4-FFF2-40B4-BE49-F238E27FC236}">
                <a16:creationId xmlns:a16="http://schemas.microsoft.com/office/drawing/2014/main" id="{620AE6DB-7E9F-44C4-9E61-87C90BB3E7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2" t="3353" b="2193"/>
          <a:stretch/>
        </p:blipFill>
        <p:spPr>
          <a:xfrm>
            <a:off x="4558015" y="2430643"/>
            <a:ext cx="4590734" cy="3096000"/>
          </a:xfrm>
          <a:prstGeom prst="rect">
            <a:avLst/>
          </a:prstGeom>
        </p:spPr>
      </p:pic>
    </p:spTree>
    <p:extLst>
      <p:ext uri="{BB962C8B-B14F-4D97-AF65-F5344CB8AC3E}">
        <p14:creationId xmlns:p14="http://schemas.microsoft.com/office/powerpoint/2010/main" val="91060372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22</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13" name="Google Shape;3410;p29">
            <a:extLst>
              <a:ext uri="{FF2B5EF4-FFF2-40B4-BE49-F238E27FC236}">
                <a16:creationId xmlns:a16="http://schemas.microsoft.com/office/drawing/2014/main" id="{45DBCC09-85CF-4A1C-AF65-07F4774837AE}"/>
              </a:ext>
            </a:extLst>
          </p:cNvPr>
          <p:cNvSpPr txBox="1"/>
          <p:nvPr/>
        </p:nvSpPr>
        <p:spPr>
          <a:xfrm>
            <a:off x="5828586" y="-38457"/>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2</a:t>
            </a:r>
          </a:p>
        </p:txBody>
      </p:sp>
      <p:sp>
        <p:nvSpPr>
          <p:cNvPr id="14" name="Rectángulo 13">
            <a:extLst>
              <a:ext uri="{FF2B5EF4-FFF2-40B4-BE49-F238E27FC236}">
                <a16:creationId xmlns:a16="http://schemas.microsoft.com/office/drawing/2014/main" id="{5DF50B82-0EF8-4232-B2F4-129D57DEB7D7}"/>
              </a:ext>
            </a:extLst>
          </p:cNvPr>
          <p:cNvSpPr/>
          <p:nvPr/>
        </p:nvSpPr>
        <p:spPr>
          <a:xfrm>
            <a:off x="179512" y="49957"/>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5" name="Google Shape;3412;p29">
            <a:extLst>
              <a:ext uri="{FF2B5EF4-FFF2-40B4-BE49-F238E27FC236}">
                <a16:creationId xmlns:a16="http://schemas.microsoft.com/office/drawing/2014/main" id="{19D70F3A-4F65-4118-A8D5-D6F477C616C4}"/>
              </a:ext>
            </a:extLst>
          </p:cNvPr>
          <p:cNvSpPr txBox="1"/>
          <p:nvPr/>
        </p:nvSpPr>
        <p:spPr>
          <a:xfrm>
            <a:off x="179512" y="587197"/>
            <a:ext cx="358726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NEC 2015</a:t>
            </a:r>
          </a:p>
        </p:txBody>
      </p:sp>
      <p:sp>
        <p:nvSpPr>
          <p:cNvPr id="17" name="Google Shape;3412;p29">
            <a:extLst>
              <a:ext uri="{FF2B5EF4-FFF2-40B4-BE49-F238E27FC236}">
                <a16:creationId xmlns:a16="http://schemas.microsoft.com/office/drawing/2014/main" id="{5D73F781-5C2D-4077-AE9C-3CEEEFFF5F48}"/>
              </a:ext>
            </a:extLst>
          </p:cNvPr>
          <p:cNvSpPr txBox="1"/>
          <p:nvPr/>
        </p:nvSpPr>
        <p:spPr>
          <a:xfrm>
            <a:off x="5363704" y="5418325"/>
            <a:ext cx="3248034"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RIESGO SISMICO</a:t>
            </a:r>
          </a:p>
        </p:txBody>
      </p:sp>
      <p:pic>
        <p:nvPicPr>
          <p:cNvPr id="3" name="Imagen 2">
            <a:extLst>
              <a:ext uri="{FF2B5EF4-FFF2-40B4-BE49-F238E27FC236}">
                <a16:creationId xmlns:a16="http://schemas.microsoft.com/office/drawing/2014/main" id="{AF3B9DD8-BB80-484A-96BB-6251F9705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8" b="2826"/>
          <a:stretch/>
        </p:blipFill>
        <p:spPr>
          <a:xfrm>
            <a:off x="4560704" y="2413116"/>
            <a:ext cx="4609600" cy="3096000"/>
          </a:xfrm>
          <a:prstGeom prst="rect">
            <a:avLst/>
          </a:prstGeom>
        </p:spPr>
      </p:pic>
      <p:pic>
        <p:nvPicPr>
          <p:cNvPr id="7" name="Imagen 6">
            <a:extLst>
              <a:ext uri="{FF2B5EF4-FFF2-40B4-BE49-F238E27FC236}">
                <a16:creationId xmlns:a16="http://schemas.microsoft.com/office/drawing/2014/main" id="{7C89E00A-A193-457B-83EE-F27E09AA45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10" b="2826"/>
          <a:stretch/>
        </p:blipFill>
        <p:spPr>
          <a:xfrm>
            <a:off x="-1" y="1054115"/>
            <a:ext cx="4619866" cy="3096000"/>
          </a:xfrm>
          <a:prstGeom prst="rect">
            <a:avLst/>
          </a:prstGeom>
        </p:spPr>
      </p:pic>
    </p:spTree>
    <p:extLst>
      <p:ext uri="{BB962C8B-B14F-4D97-AF65-F5344CB8AC3E}">
        <p14:creationId xmlns:p14="http://schemas.microsoft.com/office/powerpoint/2010/main" val="2987622722"/>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23</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pic>
        <p:nvPicPr>
          <p:cNvPr id="13" name="Picture 58665453">
            <a:extLst>
              <a:ext uri="{FF2B5EF4-FFF2-40B4-BE49-F238E27FC236}">
                <a16:creationId xmlns:a16="http://schemas.microsoft.com/office/drawing/2014/main" id="{0C2C8985-D619-435F-8C24-4F1849AF9819}"/>
              </a:ext>
            </a:extLst>
          </p:cNvPr>
          <p:cNvPicPr/>
          <p:nvPr/>
        </p:nvPicPr>
        <p:blipFill>
          <a:blip r:embed="rId3">
            <a:extLst>
              <a:ext uri="{28A0092B-C50C-407E-A947-70E740481C1C}">
                <a14:useLocalDpi xmlns:a14="http://schemas.microsoft.com/office/drawing/2010/main" val="0"/>
              </a:ext>
            </a:extLst>
          </a:blip>
          <a:stretch>
            <a:fillRect/>
          </a:stretch>
        </p:blipFill>
        <p:spPr>
          <a:xfrm>
            <a:off x="0" y="1095421"/>
            <a:ext cx="4490759" cy="3312000"/>
          </a:xfrm>
          <a:prstGeom prst="rect">
            <a:avLst/>
          </a:prstGeom>
          <a:ln>
            <a:solidFill>
              <a:srgbClr val="767171"/>
            </a:solidFill>
          </a:ln>
        </p:spPr>
      </p:pic>
      <p:sp>
        <p:nvSpPr>
          <p:cNvPr id="17" name="Google Shape;3410;p29">
            <a:extLst>
              <a:ext uri="{FF2B5EF4-FFF2-40B4-BE49-F238E27FC236}">
                <a16:creationId xmlns:a16="http://schemas.microsoft.com/office/drawing/2014/main" id="{53C148F6-D45F-4C1D-A5BD-0E6B5390604E}"/>
              </a:ext>
            </a:extLst>
          </p:cNvPr>
          <p:cNvSpPr txBox="1"/>
          <p:nvPr/>
        </p:nvSpPr>
        <p:spPr>
          <a:xfrm>
            <a:off x="5828586" y="-38457"/>
            <a:ext cx="3237517" cy="68643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2</a:t>
            </a:r>
          </a:p>
        </p:txBody>
      </p:sp>
      <p:sp>
        <p:nvSpPr>
          <p:cNvPr id="18" name="Rectángulo 17">
            <a:extLst>
              <a:ext uri="{FF2B5EF4-FFF2-40B4-BE49-F238E27FC236}">
                <a16:creationId xmlns:a16="http://schemas.microsoft.com/office/drawing/2014/main" id="{46E88661-A961-41BE-B157-6F450CF1AF34}"/>
              </a:ext>
            </a:extLst>
          </p:cNvPr>
          <p:cNvSpPr/>
          <p:nvPr/>
        </p:nvSpPr>
        <p:spPr>
          <a:xfrm>
            <a:off x="179512" y="49957"/>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pic>
        <p:nvPicPr>
          <p:cNvPr id="10" name="Imagen 9">
            <a:extLst>
              <a:ext uri="{FF2B5EF4-FFF2-40B4-BE49-F238E27FC236}">
                <a16:creationId xmlns:a16="http://schemas.microsoft.com/office/drawing/2014/main" id="{511863D7-A4F6-4E6D-83D4-13957E097D4E}"/>
              </a:ext>
            </a:extLst>
          </p:cNvPr>
          <p:cNvPicPr>
            <a:picLocks noChangeAspect="1"/>
          </p:cNvPicPr>
          <p:nvPr/>
        </p:nvPicPr>
        <p:blipFill rotWithShape="1">
          <a:blip r:embed="rId4"/>
          <a:srcRect l="4053"/>
          <a:stretch/>
        </p:blipFill>
        <p:spPr>
          <a:xfrm>
            <a:off x="4544060" y="2225968"/>
            <a:ext cx="4588416" cy="3312000"/>
          </a:xfrm>
          <a:prstGeom prst="rect">
            <a:avLst/>
          </a:prstGeom>
        </p:spPr>
      </p:pic>
      <p:sp>
        <p:nvSpPr>
          <p:cNvPr id="11" name="Google Shape;3412;p29">
            <a:extLst>
              <a:ext uri="{FF2B5EF4-FFF2-40B4-BE49-F238E27FC236}">
                <a16:creationId xmlns:a16="http://schemas.microsoft.com/office/drawing/2014/main" id="{F7005978-CDEE-4070-9EF5-565FCED3804F}"/>
              </a:ext>
            </a:extLst>
          </p:cNvPr>
          <p:cNvSpPr txBox="1"/>
          <p:nvPr/>
        </p:nvSpPr>
        <p:spPr>
          <a:xfrm>
            <a:off x="-81293" y="570880"/>
            <a:ext cx="4572052" cy="56705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a:t>
            </a:r>
          </a:p>
        </p:txBody>
      </p:sp>
      <p:sp>
        <p:nvSpPr>
          <p:cNvPr id="12" name="Google Shape;3412;p29">
            <a:extLst>
              <a:ext uri="{FF2B5EF4-FFF2-40B4-BE49-F238E27FC236}">
                <a16:creationId xmlns:a16="http://schemas.microsoft.com/office/drawing/2014/main" id="{BDCCB33F-B34C-4B5E-A3C5-DC5393C84D60}"/>
              </a:ext>
            </a:extLst>
          </p:cNvPr>
          <p:cNvSpPr txBox="1"/>
          <p:nvPr/>
        </p:nvSpPr>
        <p:spPr>
          <a:xfrm>
            <a:off x="4490759" y="5460750"/>
            <a:ext cx="4653241" cy="64873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 PORCENTAJE</a:t>
            </a:r>
          </a:p>
        </p:txBody>
      </p:sp>
    </p:spTree>
    <p:extLst>
      <p:ext uri="{BB962C8B-B14F-4D97-AF65-F5344CB8AC3E}">
        <p14:creationId xmlns:p14="http://schemas.microsoft.com/office/powerpoint/2010/main" val="201958162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24</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 name="Google Shape;3410;p29">
            <a:extLst>
              <a:ext uri="{FF2B5EF4-FFF2-40B4-BE49-F238E27FC236}">
                <a16:creationId xmlns:a16="http://schemas.microsoft.com/office/drawing/2014/main" id="{1AB3E6DC-65AF-437A-8C34-D98BB27F28CD}"/>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2</a:t>
            </a:r>
          </a:p>
        </p:txBody>
      </p:sp>
      <p:sp>
        <p:nvSpPr>
          <p:cNvPr id="3" name="Rectángulo 2">
            <a:extLst>
              <a:ext uri="{FF2B5EF4-FFF2-40B4-BE49-F238E27FC236}">
                <a16:creationId xmlns:a16="http://schemas.microsoft.com/office/drawing/2014/main" id="{92D4B361-1816-418A-BEE1-594C4904AF60}"/>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C</a:t>
            </a:r>
            <a:r>
              <a:rPr lang="es-EC" sz="2000" b="1"/>
              <a:t>ONCLUSIONES</a:t>
            </a:r>
            <a:endParaRPr lang="en-US" sz="2000" b="1">
              <a:cs typeface="Arial"/>
            </a:endParaRPr>
          </a:p>
        </p:txBody>
      </p:sp>
      <p:sp>
        <p:nvSpPr>
          <p:cNvPr id="15" name="CuadroTexto 14">
            <a:extLst>
              <a:ext uri="{FF2B5EF4-FFF2-40B4-BE49-F238E27FC236}">
                <a16:creationId xmlns:a16="http://schemas.microsoft.com/office/drawing/2014/main" id="{EFC7EF67-8E82-42A4-BB75-7DCA29CC23D4}"/>
              </a:ext>
            </a:extLst>
          </p:cNvPr>
          <p:cNvSpPr txBox="1"/>
          <p:nvPr/>
        </p:nvSpPr>
        <p:spPr>
          <a:xfrm>
            <a:off x="409432" y="884020"/>
            <a:ext cx="8488907" cy="4836389"/>
          </a:xfrm>
          <a:prstGeom prst="rect">
            <a:avLst/>
          </a:prstGeom>
          <a:noFill/>
        </p:spPr>
        <p:txBody>
          <a:bodyPr wrap="square">
            <a:spAutoFit/>
          </a:bodyPr>
          <a:lstStyle/>
          <a:p>
            <a:pPr marL="342900" indent="-342900">
              <a:lnSpc>
                <a:spcPct val="200000"/>
              </a:lnSpc>
              <a:buFont typeface="Symbol" panose="05050102010706020507" pitchFamily="18" charset="2"/>
              <a:buChar char=""/>
            </a:pPr>
            <a:r>
              <a:rPr lang="es-419" sz="1200">
                <a:effectLst/>
                <a:latin typeface="Arial" panose="020B0604020202020204" pitchFamily="34" charset="0"/>
                <a:ea typeface="MS PGothic" panose="020B0600070205080204" pitchFamily="34" charset="-128"/>
                <a:cs typeface="Arial" panose="020B0604020202020204" pitchFamily="34" charset="0"/>
              </a:rPr>
              <a:t>Las tipologías estructurales con mayor presencia son: </a:t>
            </a:r>
            <a:r>
              <a:rPr lang="es-EC" sz="1200">
                <a:effectLst/>
                <a:latin typeface="Arial" panose="020B0604020202020204" pitchFamily="34" charset="0"/>
                <a:ea typeface="MS PGothic" panose="020B0600070205080204" pitchFamily="34" charset="-128"/>
                <a:cs typeface="Arial" panose="020B0604020202020204" pitchFamily="34" charset="0"/>
              </a:rPr>
              <a:t>CR+CIP/LFINF+DUC+RMN:1-2 con el 34.79%, CR+CIP/LFINF+DUC+RMN:3-5 con el 19.35% y CR+CIP/LFINF+DNO+RMT6:1-3 con el 12.51% de los predios analizados.</a:t>
            </a:r>
            <a:endParaRPr lang="es-419" sz="1200">
              <a:effectLst/>
              <a:latin typeface="Arial" panose="020B0604020202020204" pitchFamily="34" charset="0"/>
              <a:ea typeface="MS PGothic" panose="020B0600070205080204" pitchFamily="34" charset="-128"/>
              <a:cs typeface="Arial" panose="020B0604020202020204" pitchFamily="34" charset="0"/>
            </a:endParaRPr>
          </a:p>
          <a:p>
            <a:pPr marL="342900" lvl="0" indent="-342900">
              <a:lnSpc>
                <a:spcPct val="200000"/>
              </a:lnSpc>
              <a:buFont typeface="Symbol" panose="05050102010706020507" pitchFamily="18" charset="2"/>
              <a:buChar char=""/>
            </a:pPr>
            <a:r>
              <a:rPr lang="es-419" sz="1200">
                <a:effectLst/>
                <a:latin typeface="Arial" panose="020B0604020202020204" pitchFamily="34" charset="0"/>
                <a:ea typeface="MS PGothic" panose="020B0600070205080204" pitchFamily="34" charset="-128"/>
                <a:cs typeface="Arial" panose="020B0604020202020204" pitchFamily="34" charset="0"/>
              </a:rPr>
              <a:t>La metodología FEMA P-154 con el 73,70% y NEC 2015 un 73,83% de los predios analizados, demuestran de manera alarmante que la zona 2 tiene una alta vulnerabilidad sísmica, por lo que, se requerirían más estudios de las estructuras; mientras que la metodología FUNVISIS </a:t>
            </a:r>
            <a:r>
              <a:rPr lang="es-419" sz="1200">
                <a:ea typeface="MS PGothic" panose="020B0600070205080204" pitchFamily="34" charset="-128"/>
                <a:cs typeface="Arial" panose="020B0604020202020204" pitchFamily="34" charset="0"/>
              </a:rPr>
              <a:t>con</a:t>
            </a:r>
            <a:r>
              <a:rPr lang="es-419" sz="1200">
                <a:effectLst/>
                <a:latin typeface="Arial" panose="020B0604020202020204" pitchFamily="34" charset="0"/>
                <a:ea typeface="MS PGothic" panose="020B0600070205080204" pitchFamily="34" charset="-128"/>
                <a:cs typeface="Arial" panose="020B0604020202020204" pitchFamily="34" charset="0"/>
              </a:rPr>
              <a:t> el 31,90% y GEM con el 40,55% de los predios analizados exponen a la zona </a:t>
            </a:r>
            <a:r>
              <a:rPr lang="es-419" sz="1200">
                <a:ea typeface="MS PGothic" panose="020B0600070205080204" pitchFamily="34" charset="-128"/>
                <a:cs typeface="Arial" panose="020B0604020202020204" pitchFamily="34" charset="0"/>
              </a:rPr>
              <a:t>con un nivel de</a:t>
            </a:r>
            <a:r>
              <a:rPr lang="es-419" sz="1200">
                <a:effectLst/>
                <a:latin typeface="Arial" panose="020B0604020202020204" pitchFamily="34" charset="0"/>
                <a:ea typeface="MS PGothic" panose="020B0600070205080204" pitchFamily="34" charset="-128"/>
                <a:cs typeface="Arial" panose="020B0604020202020204" pitchFamily="34" charset="0"/>
              </a:rPr>
              <a:t> vulnerabilidad media baja.</a:t>
            </a:r>
          </a:p>
          <a:p>
            <a:pPr marL="342900" lvl="0" indent="-342900">
              <a:lnSpc>
                <a:spcPct val="200000"/>
              </a:lnSpc>
              <a:buFont typeface="Symbol" panose="05050102010706020507" pitchFamily="18" charset="2"/>
              <a:buChar char=""/>
            </a:pPr>
            <a:r>
              <a:rPr lang="es-419" sz="1200">
                <a:effectLst/>
                <a:latin typeface="Arial" panose="020B0604020202020204" pitchFamily="34" charset="0"/>
                <a:ea typeface="MS PGothic" panose="020B0600070205080204" pitchFamily="34" charset="-128"/>
                <a:cs typeface="Arial" panose="020B0604020202020204" pitchFamily="34" charset="0"/>
              </a:rPr>
              <a:t>Con la metodología FUNVISIS</a:t>
            </a:r>
            <a:r>
              <a:rPr lang="es-EC" sz="1200">
                <a:effectLst/>
                <a:latin typeface="Arial" panose="020B0604020202020204" pitchFamily="34" charset="0"/>
                <a:ea typeface="MS PGothic" panose="020B0600070205080204" pitchFamily="34" charset="-128"/>
                <a:cs typeface="Arial" panose="020B0604020202020204" pitchFamily="34" charset="0"/>
              </a:rPr>
              <a:t>, </a:t>
            </a:r>
            <a:r>
              <a:rPr lang="es-EC" sz="1200">
                <a:ea typeface="MS PGothic" panose="020B0600070205080204" pitchFamily="34" charset="-128"/>
                <a:cs typeface="Arial" panose="020B0604020202020204" pitchFamily="34" charset="0"/>
              </a:rPr>
              <a:t>el mapa de riesgo sísmico una vez establecida la amenaza sísmica y las condiciones de vulnerabilidad</a:t>
            </a:r>
            <a:r>
              <a:rPr lang="es-419" sz="1200">
                <a:ea typeface="MS PGothic" panose="020B0600070205080204" pitchFamily="34" charset="-128"/>
                <a:cs typeface="Arial" panose="020B0604020202020204" pitchFamily="34" charset="0"/>
              </a:rPr>
              <a:t> </a:t>
            </a:r>
            <a:r>
              <a:rPr lang="es-419" sz="1200">
                <a:effectLst/>
                <a:latin typeface="Arial" panose="020B0604020202020204" pitchFamily="34" charset="0"/>
                <a:ea typeface="MS PGothic" panose="020B0600070205080204" pitchFamily="34" charset="-128"/>
                <a:cs typeface="Arial" panose="020B0604020202020204" pitchFamily="34" charset="0"/>
              </a:rPr>
              <a:t>se logró estimar que el 60,29% de los predios analizados tienen un índice de riesgo alto.</a:t>
            </a:r>
            <a:endParaRPr lang="en-US" sz="1200">
              <a:effectLst/>
              <a:latin typeface="Arial" panose="020B0604020202020204" pitchFamily="34" charset="0"/>
              <a:ea typeface="MS PGothic" panose="020B0600070205080204" pitchFamily="34" charset="-128"/>
              <a:cs typeface="Arial" panose="020B0604020202020204" pitchFamily="34" charset="0"/>
            </a:endParaRPr>
          </a:p>
          <a:p>
            <a:pPr marL="342900" lvl="0" indent="-342900">
              <a:lnSpc>
                <a:spcPct val="200000"/>
              </a:lnSpc>
              <a:buFont typeface="Symbol" panose="05050102010706020507" pitchFamily="18" charset="2"/>
              <a:buChar char=""/>
            </a:pPr>
            <a:r>
              <a:rPr lang="es-419" sz="1200">
                <a:effectLst/>
                <a:latin typeface="Arial" panose="020B0604020202020204" pitchFamily="34" charset="0"/>
                <a:ea typeface="MS PGothic" panose="020B0600070205080204" pitchFamily="34" charset="-128"/>
                <a:cs typeface="Arial" panose="020B0604020202020204" pitchFamily="34" charset="0"/>
              </a:rPr>
              <a:t>En el modelo de exposición, al simular eventos sísmicos en OpenQuake se determina un índice de pérdidas del 13,24%. Se tiene pérdidas estructurales en USD y en porcentaje; debido a que la simulación es a nivel de predios y algunos cuentan con más de una edificación; al ser expuestos puede haber una misma o similar pérdida económica, pero no significa que un predio vaya a tener el mismo daño estructural que en otro.</a:t>
            </a:r>
            <a:endParaRPr lang="en-US" sz="1200">
              <a:effectLst/>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0086608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25</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9" name="Imagen 8" descr="Diagrama, Dibujo de ingeniería&#10;&#10;Descripción generada automáticamente">
            <a:extLst>
              <a:ext uri="{FF2B5EF4-FFF2-40B4-BE49-F238E27FC236}">
                <a16:creationId xmlns:a16="http://schemas.microsoft.com/office/drawing/2014/main" id="{133AE386-04B1-4E48-8E26-5FC8CA3F90B3}"/>
              </a:ext>
            </a:extLst>
          </p:cNvPr>
          <p:cNvPicPr>
            <a:picLocks noChangeAspect="1"/>
          </p:cNvPicPr>
          <p:nvPr/>
        </p:nvPicPr>
        <p:blipFill rotWithShape="1">
          <a:blip r:embed="rId3"/>
          <a:srcRect l="527" r="844" b="1387"/>
          <a:stretch/>
        </p:blipFill>
        <p:spPr bwMode="auto">
          <a:xfrm>
            <a:off x="1481957" y="664547"/>
            <a:ext cx="7581084" cy="4935502"/>
          </a:xfrm>
          <a:prstGeom prst="rect">
            <a:avLst/>
          </a:prstGeom>
          <a:ln>
            <a:solidFill>
              <a:srgbClr val="767171"/>
            </a:solidFill>
          </a:ln>
          <a:extLst>
            <a:ext uri="{53640926-AAD7-44D8-BBD7-CCE9431645EC}">
              <a14:shadowObscured xmlns:a14="http://schemas.microsoft.com/office/drawing/2010/main"/>
            </a:ext>
          </a:extLst>
        </p:spPr>
      </p:pic>
      <p:sp>
        <p:nvSpPr>
          <p:cNvPr id="2" name="Google Shape;3410;p29">
            <a:extLst>
              <a:ext uri="{FF2B5EF4-FFF2-40B4-BE49-F238E27FC236}">
                <a16:creationId xmlns:a16="http://schemas.microsoft.com/office/drawing/2014/main" id="{8EA7EDA9-7C37-425E-AAF9-F32E14E89ECB}"/>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3</a:t>
            </a:r>
          </a:p>
        </p:txBody>
      </p:sp>
      <p:sp>
        <p:nvSpPr>
          <p:cNvPr id="3" name="Rectángulo 2">
            <a:extLst>
              <a:ext uri="{FF2B5EF4-FFF2-40B4-BE49-F238E27FC236}">
                <a16:creationId xmlns:a16="http://schemas.microsoft.com/office/drawing/2014/main" id="{2977D728-C523-423A-B25F-6F80B1B59340}"/>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63CD7584-A8C8-4271-B703-B3D68622469A}"/>
              </a:ext>
            </a:extLst>
          </p:cNvPr>
          <p:cNvSpPr txBox="1"/>
          <p:nvPr/>
        </p:nvSpPr>
        <p:spPr>
          <a:xfrm>
            <a:off x="-93634" y="1531958"/>
            <a:ext cx="1498155" cy="124895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NÚMERO DE PISOS</a:t>
            </a:r>
          </a:p>
        </p:txBody>
      </p:sp>
    </p:spTree>
    <p:extLst>
      <p:ext uri="{BB962C8B-B14F-4D97-AF65-F5344CB8AC3E}">
        <p14:creationId xmlns:p14="http://schemas.microsoft.com/office/powerpoint/2010/main" val="2278659861"/>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26</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pic>
        <p:nvPicPr>
          <p:cNvPr id="9" name="Imagen 8" descr="Diagrama&#10;&#10;Descripción generada automáticamente">
            <a:extLst>
              <a:ext uri="{FF2B5EF4-FFF2-40B4-BE49-F238E27FC236}">
                <a16:creationId xmlns:a16="http://schemas.microsoft.com/office/drawing/2014/main" id="{ED8FA9F5-04C6-448E-A089-67AF3E51A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3" y="1029609"/>
            <a:ext cx="4403603" cy="2952000"/>
          </a:xfrm>
          <a:prstGeom prst="rect">
            <a:avLst/>
          </a:prstGeom>
          <a:ln>
            <a:noFill/>
          </a:ln>
        </p:spPr>
      </p:pic>
      <p:pic>
        <p:nvPicPr>
          <p:cNvPr id="11" name="Imagen 10" descr="Diagrama&#10;&#10;Descripción generada automáticamente">
            <a:extLst>
              <a:ext uri="{FF2B5EF4-FFF2-40B4-BE49-F238E27FC236}">
                <a16:creationId xmlns:a16="http://schemas.microsoft.com/office/drawing/2014/main" id="{11F9D7E1-13F1-4D68-8DBE-B10D288AD0B4}"/>
              </a:ext>
            </a:extLst>
          </p:cNvPr>
          <p:cNvPicPr>
            <a:picLocks noChangeAspect="1"/>
          </p:cNvPicPr>
          <p:nvPr/>
        </p:nvPicPr>
        <p:blipFill>
          <a:blip r:embed="rId4"/>
          <a:stretch>
            <a:fillRect/>
          </a:stretch>
        </p:blipFill>
        <p:spPr>
          <a:xfrm>
            <a:off x="4479140" y="2537170"/>
            <a:ext cx="4650449" cy="2952000"/>
          </a:xfrm>
          <a:prstGeom prst="rect">
            <a:avLst/>
          </a:prstGeom>
          <a:ln>
            <a:solidFill>
              <a:schemeClr val="bg1">
                <a:lumMod val="65000"/>
              </a:schemeClr>
            </a:solidFill>
          </a:ln>
        </p:spPr>
      </p:pic>
      <p:sp>
        <p:nvSpPr>
          <p:cNvPr id="2" name="Google Shape;3410;p29">
            <a:extLst>
              <a:ext uri="{FF2B5EF4-FFF2-40B4-BE49-F238E27FC236}">
                <a16:creationId xmlns:a16="http://schemas.microsoft.com/office/drawing/2014/main" id="{369FE679-4F3E-472D-AE84-0E7CE9907F75}"/>
              </a:ext>
            </a:extLst>
          </p:cNvPr>
          <p:cNvSpPr txBox="1"/>
          <p:nvPr/>
        </p:nvSpPr>
        <p:spPr>
          <a:xfrm>
            <a:off x="5828586" y="-14913"/>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3</a:t>
            </a:r>
          </a:p>
        </p:txBody>
      </p:sp>
      <p:sp>
        <p:nvSpPr>
          <p:cNvPr id="3" name="Rectángulo 2">
            <a:extLst>
              <a:ext uri="{FF2B5EF4-FFF2-40B4-BE49-F238E27FC236}">
                <a16:creationId xmlns:a16="http://schemas.microsoft.com/office/drawing/2014/main" id="{3BB7C78C-9B34-4EBA-A28E-C68399DC0F62}"/>
              </a:ext>
            </a:extLst>
          </p:cNvPr>
          <p:cNvSpPr/>
          <p:nvPr/>
        </p:nvSpPr>
        <p:spPr>
          <a:xfrm>
            <a:off x="179512" y="102255"/>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FBBE77E4-D3F6-43F2-B27E-C90056E4FCF7}"/>
              </a:ext>
            </a:extLst>
          </p:cNvPr>
          <p:cNvSpPr txBox="1"/>
          <p:nvPr/>
        </p:nvSpPr>
        <p:spPr>
          <a:xfrm>
            <a:off x="181200" y="670631"/>
            <a:ext cx="2739079" cy="51877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TECHO</a:t>
            </a:r>
          </a:p>
        </p:txBody>
      </p:sp>
      <p:sp>
        <p:nvSpPr>
          <p:cNvPr id="7" name="Google Shape;3412;p29">
            <a:extLst>
              <a:ext uri="{FF2B5EF4-FFF2-40B4-BE49-F238E27FC236}">
                <a16:creationId xmlns:a16="http://schemas.microsoft.com/office/drawing/2014/main" id="{B513EB4F-D17B-45E9-98FD-8923B7D797BE}"/>
              </a:ext>
            </a:extLst>
          </p:cNvPr>
          <p:cNvSpPr txBox="1"/>
          <p:nvPr/>
        </p:nvSpPr>
        <p:spPr>
          <a:xfrm>
            <a:off x="6144297" y="5555427"/>
            <a:ext cx="300392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PAREDES</a:t>
            </a:r>
          </a:p>
        </p:txBody>
      </p:sp>
    </p:spTree>
    <p:extLst>
      <p:ext uri="{BB962C8B-B14F-4D97-AF65-F5344CB8AC3E}">
        <p14:creationId xmlns:p14="http://schemas.microsoft.com/office/powerpoint/2010/main" val="2168722741"/>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275642" y="618277"/>
            <a:ext cx="4620919" cy="1019093"/>
          </a:xfrm>
          <a:prstGeom prst="rect">
            <a:avLst/>
          </a:prstGeom>
          <a:noFill/>
          <a:ln>
            <a:noFill/>
          </a:ln>
        </p:spPr>
        <p:txBody>
          <a:bodyPr spcFirstLastPara="1" wrap="square" lIns="91425" tIns="91425" rIns="91425" bIns="91425" anchor="ctr" anchorCtr="0">
            <a:noAutofit/>
          </a:bodyPr>
          <a:lstStyle/>
          <a:p>
            <a:pPr algn="just">
              <a:spcAft>
                <a:spcPts val="800"/>
              </a:spcAft>
            </a:pPr>
            <a:endParaRPr lang="es-EC" sz="1400">
              <a:latin typeface="Roboto" panose="02000000000000000000" pitchFamily="2" charset="0"/>
              <a:ea typeface="Roboto" panose="02000000000000000000" pitchFamily="2" charset="0"/>
              <a:cs typeface="Times New Roman" panose="02020603050405020304" pitchFamily="18" charset="0"/>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27</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11" name="Imagen 10" descr="Interfaz de usuario gráfica&#10;&#10;Descripción generada automáticamente">
            <a:extLst>
              <a:ext uri="{FF2B5EF4-FFF2-40B4-BE49-F238E27FC236}">
                <a16:creationId xmlns:a16="http://schemas.microsoft.com/office/drawing/2014/main" id="{DE151EA7-5552-45C3-A464-E1A7EFC41910}"/>
              </a:ext>
            </a:extLst>
          </p:cNvPr>
          <p:cNvPicPr>
            <a:picLocks noChangeAspect="1"/>
          </p:cNvPicPr>
          <p:nvPr/>
        </p:nvPicPr>
        <p:blipFill rotWithShape="1">
          <a:blip r:embed="rId3"/>
          <a:srcRect l="41507" t="16757" r="19895" b="34957"/>
          <a:stretch/>
        </p:blipFill>
        <p:spPr bwMode="auto">
          <a:xfrm>
            <a:off x="4512" y="1358017"/>
            <a:ext cx="5630455" cy="3956915"/>
          </a:xfrm>
          <a:prstGeom prst="rect">
            <a:avLst/>
          </a:prstGeom>
          <a:ln w="9525" cap="flat" cmpd="sng" algn="ctr">
            <a:solidFill>
              <a:srgbClr val="76717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aphicFrame>
        <p:nvGraphicFramePr>
          <p:cNvPr id="8" name="Tabla 7">
            <a:extLst>
              <a:ext uri="{FF2B5EF4-FFF2-40B4-BE49-F238E27FC236}">
                <a16:creationId xmlns:a16="http://schemas.microsoft.com/office/drawing/2014/main" id="{BEB3C7FA-68D0-4B2A-8F2A-3CF8611BE7BA}"/>
              </a:ext>
            </a:extLst>
          </p:cNvPr>
          <p:cNvGraphicFramePr>
            <a:graphicFrameLocks noGrp="1"/>
          </p:cNvGraphicFramePr>
          <p:nvPr>
            <p:extLst>
              <p:ext uri="{D42A27DB-BD31-4B8C-83A1-F6EECF244321}">
                <p14:modId xmlns:p14="http://schemas.microsoft.com/office/powerpoint/2010/main" val="1230396183"/>
              </p:ext>
            </p:extLst>
          </p:nvPr>
        </p:nvGraphicFramePr>
        <p:xfrm>
          <a:off x="5693433" y="1552754"/>
          <a:ext cx="3338242" cy="3465656"/>
        </p:xfrm>
        <a:graphic>
          <a:graphicData uri="http://schemas.openxmlformats.org/drawingml/2006/table">
            <a:tbl>
              <a:tblPr firstRow="1" firstCol="1">
                <a:tableStyleId>{5C22544A-7EE6-4342-B048-85BDC9FD1C3A}</a:tableStyleId>
              </a:tblPr>
              <a:tblGrid>
                <a:gridCol w="1589995">
                  <a:extLst>
                    <a:ext uri="{9D8B030D-6E8A-4147-A177-3AD203B41FA5}">
                      <a16:colId xmlns:a16="http://schemas.microsoft.com/office/drawing/2014/main" val="3115212713"/>
                    </a:ext>
                  </a:extLst>
                </a:gridCol>
                <a:gridCol w="829371">
                  <a:extLst>
                    <a:ext uri="{9D8B030D-6E8A-4147-A177-3AD203B41FA5}">
                      <a16:colId xmlns:a16="http://schemas.microsoft.com/office/drawing/2014/main" val="916993768"/>
                    </a:ext>
                  </a:extLst>
                </a:gridCol>
                <a:gridCol w="918876">
                  <a:extLst>
                    <a:ext uri="{9D8B030D-6E8A-4147-A177-3AD203B41FA5}">
                      <a16:colId xmlns:a16="http://schemas.microsoft.com/office/drawing/2014/main" val="16880193"/>
                    </a:ext>
                  </a:extLst>
                </a:gridCol>
              </a:tblGrid>
              <a:tr h="390080">
                <a:tc>
                  <a:txBody>
                    <a:bodyPr/>
                    <a:lstStyle/>
                    <a:p>
                      <a:pPr indent="457200" algn="l">
                        <a:lnSpc>
                          <a:spcPct val="150000"/>
                        </a:lnSpc>
                      </a:pPr>
                      <a:r>
                        <a:rPr lang="es-419" sz="900" b="1">
                          <a:solidFill>
                            <a:schemeClr val="tx1"/>
                          </a:solidFill>
                          <a:effectLst/>
                        </a:rPr>
                        <a:t>TIPOLOGÍAS</a:t>
                      </a:r>
                      <a:endParaRPr lang="es-EC" sz="900" b="1">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l">
                        <a:lnSpc>
                          <a:spcPct val="150000"/>
                        </a:lnSpc>
                      </a:pPr>
                      <a:r>
                        <a:rPr lang="es-419" sz="900" b="1">
                          <a:solidFill>
                            <a:schemeClr val="tx1"/>
                          </a:solidFill>
                          <a:effectLst/>
                        </a:rPr>
                        <a:t>N.º de Predios</a:t>
                      </a:r>
                      <a:endParaRPr lang="es-EC" sz="900" b="1">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l">
                        <a:lnSpc>
                          <a:spcPct val="150000"/>
                        </a:lnSpc>
                      </a:pPr>
                      <a:r>
                        <a:rPr lang="es-419" sz="900" b="1">
                          <a:solidFill>
                            <a:schemeClr val="tx1"/>
                          </a:solidFill>
                          <a:effectLst/>
                        </a:rPr>
                        <a:t>%</a:t>
                      </a:r>
                      <a:endParaRPr lang="es-EC" sz="900" b="1">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3675716"/>
                  </a:ext>
                </a:extLst>
              </a:tr>
              <a:tr h="389830">
                <a:tc>
                  <a:txBody>
                    <a:bodyPr/>
                    <a:lstStyle/>
                    <a:p>
                      <a:pPr indent="13970" algn="l">
                        <a:lnSpc>
                          <a:spcPct val="150000"/>
                        </a:lnSpc>
                      </a:pPr>
                      <a:r>
                        <a:rPr lang="en-US" sz="800" b="0">
                          <a:solidFill>
                            <a:schemeClr val="tx1"/>
                          </a:solidFill>
                          <a:effectLst/>
                        </a:rPr>
                        <a:t>CR+CIP/LFINF+DUC+RMN:1-2</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612</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32,97%</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0094464"/>
                  </a:ext>
                </a:extLst>
              </a:tr>
              <a:tr h="389830">
                <a:tc>
                  <a:txBody>
                    <a:bodyPr/>
                    <a:lstStyle/>
                    <a:p>
                      <a:pPr indent="13970" algn="l">
                        <a:lnSpc>
                          <a:spcPct val="150000"/>
                        </a:lnSpc>
                      </a:pPr>
                      <a:r>
                        <a:rPr lang="en-US" sz="800" b="0">
                          <a:solidFill>
                            <a:schemeClr val="tx1"/>
                          </a:solidFill>
                          <a:effectLst/>
                        </a:rPr>
                        <a:t>CR+CIP/LFINF+DUC+RMN:3-5</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128</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6,90%</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914353"/>
                  </a:ext>
                </a:extLst>
              </a:tr>
              <a:tr h="389830">
                <a:tc>
                  <a:txBody>
                    <a:bodyPr/>
                    <a:lstStyle/>
                    <a:p>
                      <a:pPr indent="13970" algn="l">
                        <a:lnSpc>
                          <a:spcPct val="150000"/>
                        </a:lnSpc>
                      </a:pPr>
                      <a:r>
                        <a:rPr lang="en-US" sz="800" b="0">
                          <a:solidFill>
                            <a:schemeClr val="tx1"/>
                          </a:solidFill>
                          <a:effectLst/>
                        </a:rPr>
                        <a:t>CR+CIP/LFINF+DNO+RMT1:1-2</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75</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4,04%</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9745261"/>
                  </a:ext>
                </a:extLst>
              </a:tr>
              <a:tr h="389830">
                <a:tc>
                  <a:txBody>
                    <a:bodyPr/>
                    <a:lstStyle/>
                    <a:p>
                      <a:pPr indent="13970" algn="l">
                        <a:lnSpc>
                          <a:spcPct val="150000"/>
                        </a:lnSpc>
                      </a:pPr>
                      <a:r>
                        <a:rPr lang="en-US" sz="800" b="0">
                          <a:solidFill>
                            <a:schemeClr val="tx1"/>
                          </a:solidFill>
                          <a:effectLst/>
                        </a:rPr>
                        <a:t>CR+CIP/LFINF+DNO+RMT6:1-3</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48</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2,59%</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782892"/>
                  </a:ext>
                </a:extLst>
              </a:tr>
              <a:tr h="389830">
                <a:tc>
                  <a:txBody>
                    <a:bodyPr/>
                    <a:lstStyle/>
                    <a:p>
                      <a:pPr indent="13970" algn="l">
                        <a:lnSpc>
                          <a:spcPct val="150000"/>
                        </a:lnSpc>
                      </a:pPr>
                      <a:r>
                        <a:rPr lang="en-US" sz="800" b="0">
                          <a:solidFill>
                            <a:schemeClr val="tx1"/>
                          </a:solidFill>
                          <a:effectLst/>
                        </a:rPr>
                        <a:t>CR+CIP/LFINF+DNO+RMT7:1-4</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3</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0,16%</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2121977"/>
                  </a:ext>
                </a:extLst>
              </a:tr>
              <a:tr h="389830">
                <a:tc>
                  <a:txBody>
                    <a:bodyPr/>
                    <a:lstStyle/>
                    <a:p>
                      <a:pPr indent="13970" algn="l">
                        <a:lnSpc>
                          <a:spcPct val="150000"/>
                        </a:lnSpc>
                      </a:pPr>
                      <a:r>
                        <a:rPr lang="es-419" sz="800" b="0">
                          <a:solidFill>
                            <a:schemeClr val="tx1"/>
                          </a:solidFill>
                          <a:effectLst/>
                        </a:rPr>
                        <a:t>EU/LN+DNO+RMT1:1-3</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10</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0.54%</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7468534"/>
                  </a:ext>
                </a:extLst>
              </a:tr>
              <a:tr h="389830">
                <a:tc>
                  <a:txBody>
                    <a:bodyPr/>
                    <a:lstStyle/>
                    <a:p>
                      <a:pPr indent="13970" algn="l">
                        <a:lnSpc>
                          <a:spcPct val="150000"/>
                        </a:lnSpc>
                      </a:pPr>
                      <a:r>
                        <a:rPr lang="es-419" sz="800" b="0">
                          <a:solidFill>
                            <a:schemeClr val="tx1"/>
                          </a:solidFill>
                          <a:effectLst/>
                        </a:rPr>
                        <a:t>Baldío / Otra ocupación</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980</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52,80%</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1606406"/>
                  </a:ext>
                </a:extLst>
              </a:tr>
              <a:tr h="346766">
                <a:tc>
                  <a:txBody>
                    <a:bodyPr/>
                    <a:lstStyle/>
                    <a:p>
                      <a:pPr indent="13970" algn="l">
                        <a:lnSpc>
                          <a:spcPct val="150000"/>
                        </a:lnSpc>
                      </a:pPr>
                      <a:r>
                        <a:rPr lang="es-419" sz="800" b="0">
                          <a:solidFill>
                            <a:schemeClr val="tx1"/>
                          </a:solidFill>
                          <a:effectLst/>
                        </a:rPr>
                        <a:t>Total </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indent="457200" algn="l">
                        <a:lnSpc>
                          <a:spcPct val="100000"/>
                        </a:lnSpc>
                      </a:pPr>
                      <a:r>
                        <a:rPr lang="es-419" sz="800" b="0">
                          <a:solidFill>
                            <a:schemeClr val="tx1"/>
                          </a:solidFill>
                          <a:effectLst/>
                        </a:rPr>
                        <a:t>1864</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457200" algn="ctr">
                        <a:lnSpc>
                          <a:spcPct val="150000"/>
                        </a:lnSpc>
                      </a:pPr>
                      <a:r>
                        <a:rPr lang="es-419" sz="800" b="0">
                          <a:solidFill>
                            <a:schemeClr val="tx1"/>
                          </a:solidFill>
                          <a:effectLst/>
                        </a:rPr>
                        <a:t>100.00%</a:t>
                      </a:r>
                      <a:endParaRPr lang="es-EC" sz="800" b="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8888460"/>
                  </a:ext>
                </a:extLst>
              </a:tr>
            </a:tbl>
          </a:graphicData>
        </a:graphic>
      </p:graphicFrame>
      <p:sp>
        <p:nvSpPr>
          <p:cNvPr id="2" name="Google Shape;3410;p29">
            <a:extLst>
              <a:ext uri="{FF2B5EF4-FFF2-40B4-BE49-F238E27FC236}">
                <a16:creationId xmlns:a16="http://schemas.microsoft.com/office/drawing/2014/main" id="{A4EF865F-EC25-49E8-9C35-261A4F120EA4}"/>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3</a:t>
            </a:r>
          </a:p>
        </p:txBody>
      </p:sp>
      <p:sp>
        <p:nvSpPr>
          <p:cNvPr id="3" name="Rectángulo 2">
            <a:extLst>
              <a:ext uri="{FF2B5EF4-FFF2-40B4-BE49-F238E27FC236}">
                <a16:creationId xmlns:a16="http://schemas.microsoft.com/office/drawing/2014/main" id="{260E9711-FC8C-48D9-AB1A-34999ED03102}"/>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ACF29532-7FB7-4560-A030-3B51852AB68D}"/>
              </a:ext>
            </a:extLst>
          </p:cNvPr>
          <p:cNvSpPr txBox="1"/>
          <p:nvPr/>
        </p:nvSpPr>
        <p:spPr>
          <a:xfrm>
            <a:off x="2555656" y="626185"/>
            <a:ext cx="3780297"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TIPOLOGÍAS ESTRUCTURALES</a:t>
            </a:r>
          </a:p>
        </p:txBody>
      </p:sp>
    </p:spTree>
    <p:extLst>
      <p:ext uri="{BB962C8B-B14F-4D97-AF65-F5344CB8AC3E}">
        <p14:creationId xmlns:p14="http://schemas.microsoft.com/office/powerpoint/2010/main" val="274101453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28</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12" name="Imagen 11" descr="Diagrama&#10;&#10;Descripción generada automáticamente">
            <a:extLst>
              <a:ext uri="{FF2B5EF4-FFF2-40B4-BE49-F238E27FC236}">
                <a16:creationId xmlns:a16="http://schemas.microsoft.com/office/drawing/2014/main" id="{ADA6FAB4-4AC1-4B78-AAD7-D2110444E197}"/>
              </a:ext>
            </a:extLst>
          </p:cNvPr>
          <p:cNvPicPr>
            <a:picLocks noChangeAspect="1"/>
          </p:cNvPicPr>
          <p:nvPr/>
        </p:nvPicPr>
        <p:blipFill rotWithShape="1">
          <a:blip r:embed="rId3">
            <a:extLst>
              <a:ext uri="{28A0092B-C50C-407E-A947-70E740481C1C}">
                <a14:useLocalDpi xmlns:a14="http://schemas.microsoft.com/office/drawing/2010/main" val="0"/>
              </a:ext>
            </a:extLst>
          </a:blip>
          <a:srcRect t="6185"/>
          <a:stretch/>
        </p:blipFill>
        <p:spPr bwMode="auto">
          <a:xfrm>
            <a:off x="17395" y="1148952"/>
            <a:ext cx="4530842" cy="2952000"/>
          </a:xfrm>
          <a:prstGeom prst="rect">
            <a:avLst/>
          </a:prstGeom>
          <a:ln w="9525" cap="flat" cmpd="sng" algn="ctr">
            <a:solidFill>
              <a:srgbClr val="E7E6E6">
                <a:lumMod val="50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 name="Google Shape;3410;p29">
            <a:extLst>
              <a:ext uri="{FF2B5EF4-FFF2-40B4-BE49-F238E27FC236}">
                <a16:creationId xmlns:a16="http://schemas.microsoft.com/office/drawing/2014/main" id="{D9398A40-AC08-4E71-BBF7-852331EC1973}"/>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3</a:t>
            </a:r>
          </a:p>
        </p:txBody>
      </p:sp>
      <p:sp>
        <p:nvSpPr>
          <p:cNvPr id="3" name="Rectángulo 2">
            <a:extLst>
              <a:ext uri="{FF2B5EF4-FFF2-40B4-BE49-F238E27FC236}">
                <a16:creationId xmlns:a16="http://schemas.microsoft.com/office/drawing/2014/main" id="{5E8DED3C-A0C8-4889-A48E-E17E15BBD6DE}"/>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pic>
        <p:nvPicPr>
          <p:cNvPr id="13" name="Imagen 12" descr="Diagrama&#10;&#10;Descripción generada automáticamente">
            <a:extLst>
              <a:ext uri="{FF2B5EF4-FFF2-40B4-BE49-F238E27FC236}">
                <a16:creationId xmlns:a16="http://schemas.microsoft.com/office/drawing/2014/main" id="{DE3B7FC6-B188-4043-9D70-40930D3F6728}"/>
              </a:ext>
            </a:extLst>
          </p:cNvPr>
          <p:cNvPicPr>
            <a:picLocks noChangeAspect="1"/>
          </p:cNvPicPr>
          <p:nvPr/>
        </p:nvPicPr>
        <p:blipFill rotWithShape="1">
          <a:blip r:embed="rId4">
            <a:extLst>
              <a:ext uri="{28A0092B-C50C-407E-A947-70E740481C1C}">
                <a14:useLocalDpi xmlns:a14="http://schemas.microsoft.com/office/drawing/2010/main" val="0"/>
              </a:ext>
            </a:extLst>
          </a:blip>
          <a:srcRect t="5279"/>
          <a:stretch/>
        </p:blipFill>
        <p:spPr bwMode="auto">
          <a:xfrm>
            <a:off x="4578565" y="2586941"/>
            <a:ext cx="4559648" cy="2952000"/>
          </a:xfrm>
          <a:prstGeom prst="rect">
            <a:avLst/>
          </a:prstGeom>
          <a:ln w="9525" cap="flat" cmpd="sng" algn="ctr">
            <a:solidFill>
              <a:srgbClr val="E7E6E6">
                <a:lumMod val="50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4" name="Google Shape;3412;p29">
            <a:extLst>
              <a:ext uri="{FF2B5EF4-FFF2-40B4-BE49-F238E27FC236}">
                <a16:creationId xmlns:a16="http://schemas.microsoft.com/office/drawing/2014/main" id="{FD5BBA3C-AAF1-485B-8455-A37C5FBA51EF}"/>
              </a:ext>
            </a:extLst>
          </p:cNvPr>
          <p:cNvSpPr txBox="1"/>
          <p:nvPr/>
        </p:nvSpPr>
        <p:spPr>
          <a:xfrm>
            <a:off x="576286" y="532605"/>
            <a:ext cx="273912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FUNVISIS</a:t>
            </a:r>
          </a:p>
        </p:txBody>
      </p:sp>
      <p:sp>
        <p:nvSpPr>
          <p:cNvPr id="15" name="Google Shape;3412;p29">
            <a:extLst>
              <a:ext uri="{FF2B5EF4-FFF2-40B4-BE49-F238E27FC236}">
                <a16:creationId xmlns:a16="http://schemas.microsoft.com/office/drawing/2014/main" id="{E480413D-D942-4817-9FBF-DA870F612B1D}"/>
              </a:ext>
            </a:extLst>
          </p:cNvPr>
          <p:cNvSpPr txBox="1"/>
          <p:nvPr/>
        </p:nvSpPr>
        <p:spPr>
          <a:xfrm>
            <a:off x="5230290" y="5541176"/>
            <a:ext cx="330199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FEMAP-154</a:t>
            </a:r>
          </a:p>
        </p:txBody>
      </p:sp>
    </p:spTree>
    <p:extLst>
      <p:ext uri="{BB962C8B-B14F-4D97-AF65-F5344CB8AC3E}">
        <p14:creationId xmlns:p14="http://schemas.microsoft.com/office/powerpoint/2010/main" val="2312780258"/>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29</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12" name="Imagen 11" descr="Diagrama&#10;&#10;Descripción generada automáticamente">
            <a:extLst>
              <a:ext uri="{FF2B5EF4-FFF2-40B4-BE49-F238E27FC236}">
                <a16:creationId xmlns:a16="http://schemas.microsoft.com/office/drawing/2014/main" id="{2F77287F-FCA8-4643-908B-C055EA56E936}"/>
              </a:ext>
            </a:extLst>
          </p:cNvPr>
          <p:cNvPicPr>
            <a:picLocks noChangeAspect="1"/>
          </p:cNvPicPr>
          <p:nvPr/>
        </p:nvPicPr>
        <p:blipFill rotWithShape="1">
          <a:blip r:embed="rId3"/>
          <a:srcRect t="5441"/>
          <a:stretch/>
        </p:blipFill>
        <p:spPr bwMode="auto">
          <a:xfrm>
            <a:off x="-3789" y="1106227"/>
            <a:ext cx="4640680" cy="2988000"/>
          </a:xfrm>
          <a:prstGeom prst="rect">
            <a:avLst/>
          </a:prstGeom>
          <a:ln w="9525" cap="flat" cmpd="sng" algn="ctr">
            <a:solidFill>
              <a:srgbClr val="76717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 name="Google Shape;3410;p29">
            <a:extLst>
              <a:ext uri="{FF2B5EF4-FFF2-40B4-BE49-F238E27FC236}">
                <a16:creationId xmlns:a16="http://schemas.microsoft.com/office/drawing/2014/main" id="{F0489F4A-E90A-4CD8-9717-685B78A2147D}"/>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3</a:t>
            </a:r>
          </a:p>
        </p:txBody>
      </p:sp>
      <p:sp>
        <p:nvSpPr>
          <p:cNvPr id="3" name="Rectángulo 2">
            <a:extLst>
              <a:ext uri="{FF2B5EF4-FFF2-40B4-BE49-F238E27FC236}">
                <a16:creationId xmlns:a16="http://schemas.microsoft.com/office/drawing/2014/main" id="{9FA38972-5C3F-4C9B-95AF-E2A60F2984A5}"/>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pic>
        <p:nvPicPr>
          <p:cNvPr id="13" name="Imagen 12" descr="Diagrama&#10;&#10;Descripción generada automáticamente">
            <a:extLst>
              <a:ext uri="{FF2B5EF4-FFF2-40B4-BE49-F238E27FC236}">
                <a16:creationId xmlns:a16="http://schemas.microsoft.com/office/drawing/2014/main" id="{DF5D127F-F1D8-4187-A329-E1542478EF5D}"/>
              </a:ext>
            </a:extLst>
          </p:cNvPr>
          <p:cNvPicPr>
            <a:picLocks noChangeAspect="1"/>
          </p:cNvPicPr>
          <p:nvPr/>
        </p:nvPicPr>
        <p:blipFill>
          <a:blip r:embed="rId4"/>
          <a:stretch>
            <a:fillRect/>
          </a:stretch>
        </p:blipFill>
        <p:spPr>
          <a:xfrm>
            <a:off x="4630655" y="2464339"/>
            <a:ext cx="4516819" cy="2988000"/>
          </a:xfrm>
          <a:prstGeom prst="rect">
            <a:avLst/>
          </a:prstGeom>
          <a:ln>
            <a:solidFill>
              <a:srgbClr val="767171"/>
            </a:solidFill>
          </a:ln>
        </p:spPr>
      </p:pic>
      <p:sp>
        <p:nvSpPr>
          <p:cNvPr id="15" name="Google Shape;3412;p29">
            <a:extLst>
              <a:ext uri="{FF2B5EF4-FFF2-40B4-BE49-F238E27FC236}">
                <a16:creationId xmlns:a16="http://schemas.microsoft.com/office/drawing/2014/main" id="{FDDF3ED1-9E5A-45E8-AB18-EFB2195F95F3}"/>
              </a:ext>
            </a:extLst>
          </p:cNvPr>
          <p:cNvSpPr txBox="1"/>
          <p:nvPr/>
        </p:nvSpPr>
        <p:spPr>
          <a:xfrm>
            <a:off x="179512" y="587197"/>
            <a:ext cx="358726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NEC 2015</a:t>
            </a:r>
          </a:p>
        </p:txBody>
      </p:sp>
      <p:sp>
        <p:nvSpPr>
          <p:cNvPr id="17" name="Google Shape;3412;p29">
            <a:extLst>
              <a:ext uri="{FF2B5EF4-FFF2-40B4-BE49-F238E27FC236}">
                <a16:creationId xmlns:a16="http://schemas.microsoft.com/office/drawing/2014/main" id="{7BAA3CB4-3FBC-4283-ACF8-30B4203F90B5}"/>
              </a:ext>
            </a:extLst>
          </p:cNvPr>
          <p:cNvSpPr txBox="1"/>
          <p:nvPr/>
        </p:nvSpPr>
        <p:spPr>
          <a:xfrm>
            <a:off x="5363704" y="5418325"/>
            <a:ext cx="3248034"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RIESGO SÍSMICO</a:t>
            </a:r>
          </a:p>
        </p:txBody>
      </p:sp>
    </p:spTree>
    <p:extLst>
      <p:ext uri="{BB962C8B-B14F-4D97-AF65-F5344CB8AC3E}">
        <p14:creationId xmlns:p14="http://schemas.microsoft.com/office/powerpoint/2010/main" val="335966155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116632"/>
            <a:ext cx="5830345"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01. JUSTIFICACIÓN E IMPORTANCIA</a:t>
            </a:r>
            <a:r>
              <a:rPr lang="en-001" sz="2000" b="1"/>
              <a:t> </a:t>
            </a:r>
            <a:endParaRPr lang="en-US" sz="2000" b="1"/>
          </a:p>
        </p:txBody>
      </p:sp>
      <p:grpSp>
        <p:nvGrpSpPr>
          <p:cNvPr id="669" name="Google Shape;2491;p26"/>
          <p:cNvGrpSpPr/>
          <p:nvPr/>
        </p:nvGrpSpPr>
        <p:grpSpPr>
          <a:xfrm>
            <a:off x="4961229" y="4156898"/>
            <a:ext cx="487345" cy="356306"/>
            <a:chOff x="3139569" y="4102218"/>
            <a:chExt cx="469486" cy="355281"/>
          </a:xfrm>
        </p:grpSpPr>
        <p:sp>
          <p:nvSpPr>
            <p:cNvPr id="670" name="Google Shape;2492;p26"/>
            <p:cNvSpPr/>
            <p:nvPr/>
          </p:nvSpPr>
          <p:spPr>
            <a:xfrm>
              <a:off x="3139569" y="4102218"/>
              <a:ext cx="469486" cy="355281"/>
            </a:xfrm>
            <a:custGeom>
              <a:avLst/>
              <a:gdLst/>
              <a:ahLst/>
              <a:cxnLst/>
              <a:rect l="l" t="t" r="r" b="b"/>
              <a:pathLst>
                <a:path w="4966" h="3758" extrusionOk="0">
                  <a:moveTo>
                    <a:pt x="4105" y="125"/>
                  </a:moveTo>
                  <a:cubicBezTo>
                    <a:pt x="4116" y="125"/>
                    <a:pt x="4128" y="127"/>
                    <a:pt x="4140" y="131"/>
                  </a:cubicBezTo>
                  <a:cubicBezTo>
                    <a:pt x="4188" y="149"/>
                    <a:pt x="4261" y="290"/>
                    <a:pt x="4285" y="333"/>
                  </a:cubicBezTo>
                  <a:cubicBezTo>
                    <a:pt x="4318" y="394"/>
                    <a:pt x="4359" y="445"/>
                    <a:pt x="4388" y="510"/>
                  </a:cubicBezTo>
                  <a:cubicBezTo>
                    <a:pt x="4421" y="585"/>
                    <a:pt x="4442" y="664"/>
                    <a:pt x="4478" y="736"/>
                  </a:cubicBezTo>
                  <a:cubicBezTo>
                    <a:pt x="4522" y="824"/>
                    <a:pt x="4572" y="908"/>
                    <a:pt x="4609" y="997"/>
                  </a:cubicBezTo>
                  <a:cubicBezTo>
                    <a:pt x="4639" y="1067"/>
                    <a:pt x="4680" y="1133"/>
                    <a:pt x="4706" y="1202"/>
                  </a:cubicBezTo>
                  <a:cubicBezTo>
                    <a:pt x="4735" y="1276"/>
                    <a:pt x="4804" y="1368"/>
                    <a:pt x="4775" y="1450"/>
                  </a:cubicBezTo>
                  <a:cubicBezTo>
                    <a:pt x="4751" y="1518"/>
                    <a:pt x="4685" y="1569"/>
                    <a:pt x="4641" y="1625"/>
                  </a:cubicBezTo>
                  <a:cubicBezTo>
                    <a:pt x="4591" y="1690"/>
                    <a:pt x="4534" y="1750"/>
                    <a:pt x="4471" y="1803"/>
                  </a:cubicBezTo>
                  <a:cubicBezTo>
                    <a:pt x="4338" y="1916"/>
                    <a:pt x="4202" y="2020"/>
                    <a:pt x="4068" y="2130"/>
                  </a:cubicBezTo>
                  <a:cubicBezTo>
                    <a:pt x="4012" y="2177"/>
                    <a:pt x="3953" y="2219"/>
                    <a:pt x="3891" y="2257"/>
                  </a:cubicBezTo>
                  <a:cubicBezTo>
                    <a:pt x="3858" y="2277"/>
                    <a:pt x="3825" y="2298"/>
                    <a:pt x="3792" y="2319"/>
                  </a:cubicBezTo>
                  <a:cubicBezTo>
                    <a:pt x="3787" y="2322"/>
                    <a:pt x="3781" y="2325"/>
                    <a:pt x="3777" y="2329"/>
                  </a:cubicBezTo>
                  <a:cubicBezTo>
                    <a:pt x="3748" y="2313"/>
                    <a:pt x="3718" y="2299"/>
                    <a:pt x="3686" y="2289"/>
                  </a:cubicBezTo>
                  <a:cubicBezTo>
                    <a:pt x="3651" y="2278"/>
                    <a:pt x="3603" y="2280"/>
                    <a:pt x="3571" y="2259"/>
                  </a:cubicBezTo>
                  <a:cubicBezTo>
                    <a:pt x="3565" y="2254"/>
                    <a:pt x="3558" y="2249"/>
                    <a:pt x="3550" y="2246"/>
                  </a:cubicBezTo>
                  <a:cubicBezTo>
                    <a:pt x="3520" y="2225"/>
                    <a:pt x="3491" y="2194"/>
                    <a:pt x="3466" y="2171"/>
                  </a:cubicBezTo>
                  <a:cubicBezTo>
                    <a:pt x="3357" y="2081"/>
                    <a:pt x="3280" y="1970"/>
                    <a:pt x="3175" y="1880"/>
                  </a:cubicBezTo>
                  <a:cubicBezTo>
                    <a:pt x="3117" y="1829"/>
                    <a:pt x="3069" y="1761"/>
                    <a:pt x="3016" y="1705"/>
                  </a:cubicBezTo>
                  <a:cubicBezTo>
                    <a:pt x="2956" y="1641"/>
                    <a:pt x="2895" y="1578"/>
                    <a:pt x="2838" y="1512"/>
                  </a:cubicBezTo>
                  <a:cubicBezTo>
                    <a:pt x="2790" y="1456"/>
                    <a:pt x="2743" y="1400"/>
                    <a:pt x="2696" y="1344"/>
                  </a:cubicBezTo>
                  <a:cubicBezTo>
                    <a:pt x="2659" y="1298"/>
                    <a:pt x="2628" y="1246"/>
                    <a:pt x="2591" y="1199"/>
                  </a:cubicBezTo>
                  <a:cubicBezTo>
                    <a:pt x="2601" y="1193"/>
                    <a:pt x="2612" y="1184"/>
                    <a:pt x="2621" y="1175"/>
                  </a:cubicBezTo>
                  <a:cubicBezTo>
                    <a:pt x="2687" y="1112"/>
                    <a:pt x="2764" y="1067"/>
                    <a:pt x="2832" y="1005"/>
                  </a:cubicBezTo>
                  <a:cubicBezTo>
                    <a:pt x="2957" y="899"/>
                    <a:pt x="3089" y="803"/>
                    <a:pt x="3227" y="717"/>
                  </a:cubicBezTo>
                  <a:cubicBezTo>
                    <a:pt x="3374" y="623"/>
                    <a:pt x="3517" y="525"/>
                    <a:pt x="3663" y="430"/>
                  </a:cubicBezTo>
                  <a:cubicBezTo>
                    <a:pt x="3742" y="379"/>
                    <a:pt x="3826" y="332"/>
                    <a:pt x="3900" y="272"/>
                  </a:cubicBezTo>
                  <a:cubicBezTo>
                    <a:pt x="3960" y="224"/>
                    <a:pt x="4025" y="125"/>
                    <a:pt x="4105" y="125"/>
                  </a:cubicBezTo>
                  <a:close/>
                  <a:moveTo>
                    <a:pt x="2680" y="1498"/>
                  </a:moveTo>
                  <a:cubicBezTo>
                    <a:pt x="2707" y="1537"/>
                    <a:pt x="2736" y="1574"/>
                    <a:pt x="2767" y="1610"/>
                  </a:cubicBezTo>
                  <a:cubicBezTo>
                    <a:pt x="2822" y="1675"/>
                    <a:pt x="2880" y="1735"/>
                    <a:pt x="2938" y="1798"/>
                  </a:cubicBezTo>
                  <a:cubicBezTo>
                    <a:pt x="2994" y="1859"/>
                    <a:pt x="3042" y="1936"/>
                    <a:pt x="3107" y="1990"/>
                  </a:cubicBezTo>
                  <a:cubicBezTo>
                    <a:pt x="3166" y="2040"/>
                    <a:pt x="3188" y="2091"/>
                    <a:pt x="3241" y="2148"/>
                  </a:cubicBezTo>
                  <a:cubicBezTo>
                    <a:pt x="3294" y="2204"/>
                    <a:pt x="3377" y="2266"/>
                    <a:pt x="3413" y="2299"/>
                  </a:cubicBezTo>
                  <a:cubicBezTo>
                    <a:pt x="3410" y="2304"/>
                    <a:pt x="3416" y="2314"/>
                    <a:pt x="3413" y="2319"/>
                  </a:cubicBezTo>
                  <a:cubicBezTo>
                    <a:pt x="3413" y="2320"/>
                    <a:pt x="3413" y="2332"/>
                    <a:pt x="3411" y="2334"/>
                  </a:cubicBezTo>
                  <a:cubicBezTo>
                    <a:pt x="3411" y="2335"/>
                    <a:pt x="3413" y="2337"/>
                    <a:pt x="3413" y="2337"/>
                  </a:cubicBezTo>
                  <a:cubicBezTo>
                    <a:pt x="3410" y="2335"/>
                    <a:pt x="3408" y="2334"/>
                    <a:pt x="3405" y="2331"/>
                  </a:cubicBezTo>
                  <a:cubicBezTo>
                    <a:pt x="3348" y="2289"/>
                    <a:pt x="3285" y="2257"/>
                    <a:pt x="3215" y="2237"/>
                  </a:cubicBezTo>
                  <a:cubicBezTo>
                    <a:pt x="3175" y="2227"/>
                    <a:pt x="3132" y="2227"/>
                    <a:pt x="3092" y="2218"/>
                  </a:cubicBezTo>
                  <a:cubicBezTo>
                    <a:pt x="3046" y="2209"/>
                    <a:pt x="3007" y="2188"/>
                    <a:pt x="2963" y="2176"/>
                  </a:cubicBezTo>
                  <a:cubicBezTo>
                    <a:pt x="2909" y="2160"/>
                    <a:pt x="2855" y="2148"/>
                    <a:pt x="2800" y="2138"/>
                  </a:cubicBezTo>
                  <a:cubicBezTo>
                    <a:pt x="2843" y="2105"/>
                    <a:pt x="2879" y="2056"/>
                    <a:pt x="2879" y="2007"/>
                  </a:cubicBezTo>
                  <a:cubicBezTo>
                    <a:pt x="2880" y="1985"/>
                    <a:pt x="2864" y="1975"/>
                    <a:pt x="2847" y="1975"/>
                  </a:cubicBezTo>
                  <a:cubicBezTo>
                    <a:pt x="2831" y="1975"/>
                    <a:pt x="2814" y="1984"/>
                    <a:pt x="2809" y="2002"/>
                  </a:cubicBezTo>
                  <a:cubicBezTo>
                    <a:pt x="2802" y="2035"/>
                    <a:pt x="2680" y="2061"/>
                    <a:pt x="2660" y="2064"/>
                  </a:cubicBezTo>
                  <a:cubicBezTo>
                    <a:pt x="2620" y="2072"/>
                    <a:pt x="2585" y="2078"/>
                    <a:pt x="2553" y="2078"/>
                  </a:cubicBezTo>
                  <a:cubicBezTo>
                    <a:pt x="2503" y="2078"/>
                    <a:pt x="2459" y="2064"/>
                    <a:pt x="2408" y="2022"/>
                  </a:cubicBezTo>
                  <a:cubicBezTo>
                    <a:pt x="2378" y="1996"/>
                    <a:pt x="2353" y="1984"/>
                    <a:pt x="2330" y="1984"/>
                  </a:cubicBezTo>
                  <a:cubicBezTo>
                    <a:pt x="2299" y="1984"/>
                    <a:pt x="2272" y="2007"/>
                    <a:pt x="2245" y="2050"/>
                  </a:cubicBezTo>
                  <a:cubicBezTo>
                    <a:pt x="2170" y="2168"/>
                    <a:pt x="2028" y="2265"/>
                    <a:pt x="1901" y="2328"/>
                  </a:cubicBezTo>
                  <a:cubicBezTo>
                    <a:pt x="1836" y="2360"/>
                    <a:pt x="1768" y="2393"/>
                    <a:pt x="1698" y="2400"/>
                  </a:cubicBezTo>
                  <a:cubicBezTo>
                    <a:pt x="1700" y="2399"/>
                    <a:pt x="1666" y="2398"/>
                    <a:pt x="1638" y="2398"/>
                  </a:cubicBezTo>
                  <a:cubicBezTo>
                    <a:pt x="1616" y="2398"/>
                    <a:pt x="1597" y="2399"/>
                    <a:pt x="1598" y="2402"/>
                  </a:cubicBezTo>
                  <a:cubicBezTo>
                    <a:pt x="1596" y="2396"/>
                    <a:pt x="1663" y="2363"/>
                    <a:pt x="1670" y="2357"/>
                  </a:cubicBezTo>
                  <a:cubicBezTo>
                    <a:pt x="1759" y="2289"/>
                    <a:pt x="1847" y="2192"/>
                    <a:pt x="1888" y="2088"/>
                  </a:cubicBezTo>
                  <a:cubicBezTo>
                    <a:pt x="1939" y="1963"/>
                    <a:pt x="1950" y="1752"/>
                    <a:pt x="2099" y="1709"/>
                  </a:cubicBezTo>
                  <a:cubicBezTo>
                    <a:pt x="2125" y="1702"/>
                    <a:pt x="2152" y="1699"/>
                    <a:pt x="2178" y="1699"/>
                  </a:cubicBezTo>
                  <a:cubicBezTo>
                    <a:pt x="2256" y="1699"/>
                    <a:pt x="2333" y="1723"/>
                    <a:pt x="2410" y="1723"/>
                  </a:cubicBezTo>
                  <a:cubicBezTo>
                    <a:pt x="2447" y="1723"/>
                    <a:pt x="2483" y="1718"/>
                    <a:pt x="2518" y="1702"/>
                  </a:cubicBezTo>
                  <a:cubicBezTo>
                    <a:pt x="2567" y="1679"/>
                    <a:pt x="2607" y="1643"/>
                    <a:pt x="2637" y="1598"/>
                  </a:cubicBezTo>
                  <a:cubicBezTo>
                    <a:pt x="2657" y="1568"/>
                    <a:pt x="2671" y="1534"/>
                    <a:pt x="2680" y="1498"/>
                  </a:cubicBezTo>
                  <a:close/>
                  <a:moveTo>
                    <a:pt x="341" y="1242"/>
                  </a:moveTo>
                  <a:cubicBezTo>
                    <a:pt x="436" y="1302"/>
                    <a:pt x="549" y="1334"/>
                    <a:pt x="657" y="1367"/>
                  </a:cubicBezTo>
                  <a:cubicBezTo>
                    <a:pt x="737" y="1394"/>
                    <a:pt x="820" y="1415"/>
                    <a:pt x="902" y="1432"/>
                  </a:cubicBezTo>
                  <a:cubicBezTo>
                    <a:pt x="981" y="1447"/>
                    <a:pt x="1071" y="1436"/>
                    <a:pt x="1145" y="1466"/>
                  </a:cubicBezTo>
                  <a:cubicBezTo>
                    <a:pt x="1271" y="1518"/>
                    <a:pt x="1249" y="1697"/>
                    <a:pt x="1254" y="1812"/>
                  </a:cubicBezTo>
                  <a:cubicBezTo>
                    <a:pt x="1262" y="1985"/>
                    <a:pt x="1245" y="2160"/>
                    <a:pt x="1228" y="2334"/>
                  </a:cubicBezTo>
                  <a:cubicBezTo>
                    <a:pt x="1197" y="2640"/>
                    <a:pt x="1142" y="2990"/>
                    <a:pt x="996" y="3266"/>
                  </a:cubicBezTo>
                  <a:cubicBezTo>
                    <a:pt x="962" y="3331"/>
                    <a:pt x="926" y="3347"/>
                    <a:pt x="881" y="3347"/>
                  </a:cubicBezTo>
                  <a:cubicBezTo>
                    <a:pt x="846" y="3347"/>
                    <a:pt x="806" y="3337"/>
                    <a:pt x="758" y="3333"/>
                  </a:cubicBezTo>
                  <a:cubicBezTo>
                    <a:pt x="693" y="3325"/>
                    <a:pt x="629" y="3318"/>
                    <a:pt x="565" y="3316"/>
                  </a:cubicBezTo>
                  <a:cubicBezTo>
                    <a:pt x="485" y="3315"/>
                    <a:pt x="406" y="3309"/>
                    <a:pt x="329" y="3295"/>
                  </a:cubicBezTo>
                  <a:cubicBezTo>
                    <a:pt x="301" y="3287"/>
                    <a:pt x="272" y="3277"/>
                    <a:pt x="245" y="3266"/>
                  </a:cubicBezTo>
                  <a:cubicBezTo>
                    <a:pt x="233" y="3239"/>
                    <a:pt x="213" y="3214"/>
                    <a:pt x="199" y="3180"/>
                  </a:cubicBezTo>
                  <a:cubicBezTo>
                    <a:pt x="165" y="3088"/>
                    <a:pt x="163" y="2977"/>
                    <a:pt x="154" y="2879"/>
                  </a:cubicBezTo>
                  <a:cubicBezTo>
                    <a:pt x="139" y="2689"/>
                    <a:pt x="147" y="2504"/>
                    <a:pt x="157" y="2314"/>
                  </a:cubicBezTo>
                  <a:cubicBezTo>
                    <a:pt x="169" y="2115"/>
                    <a:pt x="184" y="1924"/>
                    <a:pt x="225" y="1727"/>
                  </a:cubicBezTo>
                  <a:cubicBezTo>
                    <a:pt x="246" y="1629"/>
                    <a:pt x="266" y="1528"/>
                    <a:pt x="294" y="1432"/>
                  </a:cubicBezTo>
                  <a:cubicBezTo>
                    <a:pt x="311" y="1377"/>
                    <a:pt x="310" y="1293"/>
                    <a:pt x="341" y="1242"/>
                  </a:cubicBezTo>
                  <a:close/>
                  <a:moveTo>
                    <a:pt x="1732" y="2837"/>
                  </a:moveTo>
                  <a:cubicBezTo>
                    <a:pt x="1756" y="2837"/>
                    <a:pt x="1778" y="2849"/>
                    <a:pt x="1796" y="2882"/>
                  </a:cubicBezTo>
                  <a:cubicBezTo>
                    <a:pt x="1818" y="2924"/>
                    <a:pt x="1790" y="2978"/>
                    <a:pt x="1781" y="3020"/>
                  </a:cubicBezTo>
                  <a:cubicBezTo>
                    <a:pt x="1764" y="3087"/>
                    <a:pt x="1752" y="3150"/>
                    <a:pt x="1731" y="3215"/>
                  </a:cubicBezTo>
                  <a:cubicBezTo>
                    <a:pt x="1704" y="3303"/>
                    <a:pt x="1661" y="3384"/>
                    <a:pt x="1609" y="3459"/>
                  </a:cubicBezTo>
                  <a:cubicBezTo>
                    <a:pt x="1590" y="3450"/>
                    <a:pt x="1574" y="3435"/>
                    <a:pt x="1562" y="3419"/>
                  </a:cubicBezTo>
                  <a:cubicBezTo>
                    <a:pt x="1551" y="3402"/>
                    <a:pt x="1542" y="3384"/>
                    <a:pt x="1535" y="3364"/>
                  </a:cubicBezTo>
                  <a:cubicBezTo>
                    <a:pt x="1544" y="3271"/>
                    <a:pt x="1527" y="3173"/>
                    <a:pt x="1550" y="3082"/>
                  </a:cubicBezTo>
                  <a:cubicBezTo>
                    <a:pt x="1562" y="3028"/>
                    <a:pt x="1581" y="2977"/>
                    <a:pt x="1607" y="2928"/>
                  </a:cubicBezTo>
                  <a:cubicBezTo>
                    <a:pt x="1628" y="2892"/>
                    <a:pt x="1682" y="2837"/>
                    <a:pt x="1732" y="2837"/>
                  </a:cubicBezTo>
                  <a:close/>
                  <a:moveTo>
                    <a:pt x="1385" y="1783"/>
                  </a:moveTo>
                  <a:lnTo>
                    <a:pt x="1385" y="1783"/>
                  </a:lnTo>
                  <a:cubicBezTo>
                    <a:pt x="1394" y="1789"/>
                    <a:pt x="1405" y="1795"/>
                    <a:pt x="1414" y="1803"/>
                  </a:cubicBezTo>
                  <a:cubicBezTo>
                    <a:pt x="1431" y="1816"/>
                    <a:pt x="1440" y="1830"/>
                    <a:pt x="1456" y="1844"/>
                  </a:cubicBezTo>
                  <a:cubicBezTo>
                    <a:pt x="1476" y="1860"/>
                    <a:pt x="1498" y="1857"/>
                    <a:pt x="1521" y="1862"/>
                  </a:cubicBezTo>
                  <a:cubicBezTo>
                    <a:pt x="1550" y="1869"/>
                    <a:pt x="1577" y="1883"/>
                    <a:pt x="1606" y="1889"/>
                  </a:cubicBezTo>
                  <a:cubicBezTo>
                    <a:pt x="1651" y="1901"/>
                    <a:pt x="1715" y="1915"/>
                    <a:pt x="1766" y="1915"/>
                  </a:cubicBezTo>
                  <a:cubicBezTo>
                    <a:pt x="1771" y="1915"/>
                    <a:pt x="1776" y="1915"/>
                    <a:pt x="1781" y="1915"/>
                  </a:cubicBezTo>
                  <a:cubicBezTo>
                    <a:pt x="1802" y="1915"/>
                    <a:pt x="1821" y="1906"/>
                    <a:pt x="1836" y="1890"/>
                  </a:cubicBezTo>
                  <a:lnTo>
                    <a:pt x="1836" y="1890"/>
                  </a:lnTo>
                  <a:cubicBezTo>
                    <a:pt x="1826" y="1921"/>
                    <a:pt x="1815" y="1951"/>
                    <a:pt x="1805" y="1978"/>
                  </a:cubicBezTo>
                  <a:cubicBezTo>
                    <a:pt x="1758" y="2100"/>
                    <a:pt x="1666" y="2204"/>
                    <a:pt x="1562" y="2281"/>
                  </a:cubicBezTo>
                  <a:cubicBezTo>
                    <a:pt x="1498" y="2328"/>
                    <a:pt x="1456" y="2388"/>
                    <a:pt x="1532" y="2446"/>
                  </a:cubicBezTo>
                  <a:cubicBezTo>
                    <a:pt x="1585" y="2488"/>
                    <a:pt x="1648" y="2506"/>
                    <a:pt x="1712" y="2506"/>
                  </a:cubicBezTo>
                  <a:cubicBezTo>
                    <a:pt x="1743" y="2506"/>
                    <a:pt x="1774" y="2502"/>
                    <a:pt x="1805" y="2494"/>
                  </a:cubicBezTo>
                  <a:cubicBezTo>
                    <a:pt x="1943" y="2459"/>
                    <a:pt x="2081" y="2378"/>
                    <a:pt x="2191" y="2286"/>
                  </a:cubicBezTo>
                  <a:cubicBezTo>
                    <a:pt x="2239" y="2246"/>
                    <a:pt x="2286" y="2203"/>
                    <a:pt x="2328" y="2156"/>
                  </a:cubicBezTo>
                  <a:cubicBezTo>
                    <a:pt x="2333" y="2151"/>
                    <a:pt x="2337" y="2148"/>
                    <a:pt x="2340" y="2144"/>
                  </a:cubicBezTo>
                  <a:cubicBezTo>
                    <a:pt x="2378" y="2183"/>
                    <a:pt x="2469" y="2207"/>
                    <a:pt x="2511" y="2210"/>
                  </a:cubicBezTo>
                  <a:cubicBezTo>
                    <a:pt x="2521" y="2211"/>
                    <a:pt x="2532" y="2211"/>
                    <a:pt x="2542" y="2211"/>
                  </a:cubicBezTo>
                  <a:cubicBezTo>
                    <a:pt x="2574" y="2211"/>
                    <a:pt x="2606" y="2208"/>
                    <a:pt x="2637" y="2201"/>
                  </a:cubicBezTo>
                  <a:cubicBezTo>
                    <a:pt x="2687" y="2219"/>
                    <a:pt x="2739" y="2236"/>
                    <a:pt x="2790" y="2249"/>
                  </a:cubicBezTo>
                  <a:cubicBezTo>
                    <a:pt x="2905" y="2281"/>
                    <a:pt x="3013" y="2328"/>
                    <a:pt x="3131" y="2351"/>
                  </a:cubicBezTo>
                  <a:cubicBezTo>
                    <a:pt x="3218" y="2367"/>
                    <a:pt x="3452" y="2462"/>
                    <a:pt x="3372" y="2590"/>
                  </a:cubicBezTo>
                  <a:cubicBezTo>
                    <a:pt x="3351" y="2624"/>
                    <a:pt x="3317" y="2634"/>
                    <a:pt x="3279" y="2634"/>
                  </a:cubicBezTo>
                  <a:cubicBezTo>
                    <a:pt x="3221" y="2634"/>
                    <a:pt x="3151" y="2611"/>
                    <a:pt x="3096" y="2607"/>
                  </a:cubicBezTo>
                  <a:cubicBezTo>
                    <a:pt x="3092" y="2607"/>
                    <a:pt x="3089" y="2606"/>
                    <a:pt x="3086" y="2606"/>
                  </a:cubicBezTo>
                  <a:cubicBezTo>
                    <a:pt x="3016" y="2581"/>
                    <a:pt x="2956" y="2554"/>
                    <a:pt x="2882" y="2545"/>
                  </a:cubicBezTo>
                  <a:cubicBezTo>
                    <a:pt x="2809" y="2536"/>
                    <a:pt x="2739" y="2520"/>
                    <a:pt x="2671" y="2492"/>
                  </a:cubicBezTo>
                  <a:cubicBezTo>
                    <a:pt x="2628" y="2476"/>
                    <a:pt x="2583" y="2461"/>
                    <a:pt x="2536" y="2461"/>
                  </a:cubicBezTo>
                  <a:cubicBezTo>
                    <a:pt x="2530" y="2461"/>
                    <a:pt x="2524" y="2462"/>
                    <a:pt x="2518" y="2462"/>
                  </a:cubicBezTo>
                  <a:cubicBezTo>
                    <a:pt x="2512" y="2464"/>
                    <a:pt x="2509" y="2473"/>
                    <a:pt x="2517" y="2477"/>
                  </a:cubicBezTo>
                  <a:cubicBezTo>
                    <a:pt x="2576" y="2512"/>
                    <a:pt x="2625" y="2565"/>
                    <a:pt x="2686" y="2598"/>
                  </a:cubicBezTo>
                  <a:cubicBezTo>
                    <a:pt x="2746" y="2630"/>
                    <a:pt x="2814" y="2640"/>
                    <a:pt x="2877" y="2657"/>
                  </a:cubicBezTo>
                  <a:cubicBezTo>
                    <a:pt x="2971" y="2679"/>
                    <a:pt x="3051" y="2723"/>
                    <a:pt x="3138" y="2735"/>
                  </a:cubicBezTo>
                  <a:cubicBezTo>
                    <a:pt x="3170" y="2747"/>
                    <a:pt x="3205" y="2755"/>
                    <a:pt x="3239" y="2759"/>
                  </a:cubicBezTo>
                  <a:cubicBezTo>
                    <a:pt x="3245" y="2793"/>
                    <a:pt x="3238" y="2827"/>
                    <a:pt x="3218" y="2841"/>
                  </a:cubicBezTo>
                  <a:cubicBezTo>
                    <a:pt x="3202" y="2852"/>
                    <a:pt x="3163" y="2854"/>
                    <a:pt x="3127" y="2854"/>
                  </a:cubicBezTo>
                  <a:cubicBezTo>
                    <a:pt x="3113" y="2854"/>
                    <a:pt x="3100" y="2854"/>
                    <a:pt x="3088" y="2854"/>
                  </a:cubicBezTo>
                  <a:cubicBezTo>
                    <a:pt x="3079" y="2854"/>
                    <a:pt x="3072" y="2854"/>
                    <a:pt x="3066" y="2854"/>
                  </a:cubicBezTo>
                  <a:cubicBezTo>
                    <a:pt x="3030" y="2860"/>
                    <a:pt x="2995" y="2862"/>
                    <a:pt x="2959" y="2862"/>
                  </a:cubicBezTo>
                  <a:cubicBezTo>
                    <a:pt x="2923" y="2862"/>
                    <a:pt x="2886" y="2860"/>
                    <a:pt x="2850" y="2854"/>
                  </a:cubicBezTo>
                  <a:cubicBezTo>
                    <a:pt x="2804" y="2846"/>
                    <a:pt x="2762" y="2835"/>
                    <a:pt x="2718" y="2835"/>
                  </a:cubicBezTo>
                  <a:cubicBezTo>
                    <a:pt x="2705" y="2835"/>
                    <a:pt x="2693" y="2836"/>
                    <a:pt x="2680" y="2838"/>
                  </a:cubicBezTo>
                  <a:cubicBezTo>
                    <a:pt x="2657" y="2839"/>
                    <a:pt x="2648" y="2868"/>
                    <a:pt x="2665" y="2882"/>
                  </a:cubicBezTo>
                  <a:cubicBezTo>
                    <a:pt x="2748" y="2960"/>
                    <a:pt x="2846" y="2994"/>
                    <a:pt x="2958" y="2994"/>
                  </a:cubicBezTo>
                  <a:cubicBezTo>
                    <a:pt x="2967" y="2994"/>
                    <a:pt x="2977" y="2994"/>
                    <a:pt x="2986" y="2993"/>
                  </a:cubicBezTo>
                  <a:cubicBezTo>
                    <a:pt x="3034" y="2992"/>
                    <a:pt x="3098" y="2992"/>
                    <a:pt x="3158" y="2984"/>
                  </a:cubicBezTo>
                  <a:lnTo>
                    <a:pt x="3158" y="2984"/>
                  </a:lnTo>
                  <a:cubicBezTo>
                    <a:pt x="3147" y="3039"/>
                    <a:pt x="3141" y="3094"/>
                    <a:pt x="3104" y="3138"/>
                  </a:cubicBezTo>
                  <a:cubicBezTo>
                    <a:pt x="3069" y="3182"/>
                    <a:pt x="3021" y="3211"/>
                    <a:pt x="2966" y="3220"/>
                  </a:cubicBezTo>
                  <a:cubicBezTo>
                    <a:pt x="2948" y="3221"/>
                    <a:pt x="2910" y="3228"/>
                    <a:pt x="2879" y="3228"/>
                  </a:cubicBezTo>
                  <a:cubicBezTo>
                    <a:pt x="2860" y="3228"/>
                    <a:pt x="2844" y="3226"/>
                    <a:pt x="2835" y="3218"/>
                  </a:cubicBezTo>
                  <a:cubicBezTo>
                    <a:pt x="2833" y="3216"/>
                    <a:pt x="2830" y="3216"/>
                    <a:pt x="2827" y="3216"/>
                  </a:cubicBezTo>
                  <a:cubicBezTo>
                    <a:pt x="2820" y="3216"/>
                    <a:pt x="2814" y="3221"/>
                    <a:pt x="2814" y="3229"/>
                  </a:cubicBezTo>
                  <a:cubicBezTo>
                    <a:pt x="2820" y="3277"/>
                    <a:pt x="2861" y="3290"/>
                    <a:pt x="2901" y="3304"/>
                  </a:cubicBezTo>
                  <a:cubicBezTo>
                    <a:pt x="2929" y="3314"/>
                    <a:pt x="2958" y="3320"/>
                    <a:pt x="2987" y="3320"/>
                  </a:cubicBezTo>
                  <a:cubicBezTo>
                    <a:pt x="3001" y="3320"/>
                    <a:pt x="3015" y="3319"/>
                    <a:pt x="3028" y="3316"/>
                  </a:cubicBezTo>
                  <a:lnTo>
                    <a:pt x="3028" y="3316"/>
                  </a:lnTo>
                  <a:cubicBezTo>
                    <a:pt x="3024" y="3325"/>
                    <a:pt x="3021" y="3336"/>
                    <a:pt x="3016" y="3345"/>
                  </a:cubicBezTo>
                  <a:cubicBezTo>
                    <a:pt x="3003" y="3370"/>
                    <a:pt x="2983" y="3379"/>
                    <a:pt x="2965" y="3398"/>
                  </a:cubicBezTo>
                  <a:cubicBezTo>
                    <a:pt x="2944" y="3422"/>
                    <a:pt x="2921" y="3441"/>
                    <a:pt x="2897" y="3459"/>
                  </a:cubicBezTo>
                  <a:cubicBezTo>
                    <a:pt x="2873" y="3475"/>
                    <a:pt x="2850" y="3488"/>
                    <a:pt x="2826" y="3500"/>
                  </a:cubicBezTo>
                  <a:cubicBezTo>
                    <a:pt x="2835" y="3470"/>
                    <a:pt x="2841" y="3438"/>
                    <a:pt x="2843" y="3407"/>
                  </a:cubicBezTo>
                  <a:cubicBezTo>
                    <a:pt x="2850" y="3318"/>
                    <a:pt x="2834" y="3214"/>
                    <a:pt x="2737" y="3182"/>
                  </a:cubicBezTo>
                  <a:cubicBezTo>
                    <a:pt x="2720" y="3177"/>
                    <a:pt x="2687" y="3171"/>
                    <a:pt x="2655" y="3171"/>
                  </a:cubicBezTo>
                  <a:cubicBezTo>
                    <a:pt x="2637" y="3171"/>
                    <a:pt x="2619" y="3173"/>
                    <a:pt x="2604" y="3179"/>
                  </a:cubicBezTo>
                  <a:cubicBezTo>
                    <a:pt x="2604" y="3176"/>
                    <a:pt x="2604" y="3171"/>
                    <a:pt x="2604" y="3168"/>
                  </a:cubicBezTo>
                  <a:cubicBezTo>
                    <a:pt x="2604" y="3073"/>
                    <a:pt x="2548" y="2953"/>
                    <a:pt x="2444" y="2940"/>
                  </a:cubicBezTo>
                  <a:cubicBezTo>
                    <a:pt x="2439" y="2940"/>
                    <a:pt x="2434" y="2940"/>
                    <a:pt x="2428" y="2940"/>
                  </a:cubicBezTo>
                  <a:cubicBezTo>
                    <a:pt x="2376" y="2940"/>
                    <a:pt x="2326" y="2959"/>
                    <a:pt x="2287" y="2995"/>
                  </a:cubicBezTo>
                  <a:cubicBezTo>
                    <a:pt x="2289" y="2972"/>
                    <a:pt x="2290" y="2951"/>
                    <a:pt x="2290" y="2930"/>
                  </a:cubicBezTo>
                  <a:cubicBezTo>
                    <a:pt x="2290" y="2850"/>
                    <a:pt x="2253" y="2784"/>
                    <a:pt x="2176" y="2755"/>
                  </a:cubicBezTo>
                  <a:cubicBezTo>
                    <a:pt x="2153" y="2746"/>
                    <a:pt x="2132" y="2742"/>
                    <a:pt x="2112" y="2742"/>
                  </a:cubicBezTo>
                  <a:cubicBezTo>
                    <a:pt x="2054" y="2742"/>
                    <a:pt x="2004" y="2773"/>
                    <a:pt x="1954" y="2812"/>
                  </a:cubicBezTo>
                  <a:cubicBezTo>
                    <a:pt x="1936" y="2826"/>
                    <a:pt x="1919" y="2842"/>
                    <a:pt x="1904" y="2857"/>
                  </a:cubicBezTo>
                  <a:cubicBezTo>
                    <a:pt x="1891" y="2818"/>
                    <a:pt x="1867" y="2784"/>
                    <a:pt x="1833" y="2756"/>
                  </a:cubicBezTo>
                  <a:cubicBezTo>
                    <a:pt x="1807" y="2736"/>
                    <a:pt x="1777" y="2727"/>
                    <a:pt x="1745" y="2727"/>
                  </a:cubicBezTo>
                  <a:cubicBezTo>
                    <a:pt x="1656" y="2727"/>
                    <a:pt x="1558" y="2798"/>
                    <a:pt x="1521" y="2870"/>
                  </a:cubicBezTo>
                  <a:cubicBezTo>
                    <a:pt x="1479" y="2947"/>
                    <a:pt x="1453" y="3031"/>
                    <a:pt x="1446" y="3118"/>
                  </a:cubicBezTo>
                  <a:cubicBezTo>
                    <a:pt x="1420" y="3100"/>
                    <a:pt x="1393" y="3085"/>
                    <a:pt x="1363" y="3075"/>
                  </a:cubicBezTo>
                  <a:cubicBezTo>
                    <a:pt x="1337" y="3066"/>
                    <a:pt x="1310" y="3061"/>
                    <a:pt x="1284" y="3054"/>
                  </a:cubicBezTo>
                  <a:cubicBezTo>
                    <a:pt x="1266" y="3046"/>
                    <a:pt x="1248" y="3040"/>
                    <a:pt x="1228" y="3036"/>
                  </a:cubicBezTo>
                  <a:cubicBezTo>
                    <a:pt x="1239" y="2996"/>
                    <a:pt x="1248" y="2960"/>
                    <a:pt x="1256" y="2933"/>
                  </a:cubicBezTo>
                  <a:cubicBezTo>
                    <a:pt x="1338" y="2622"/>
                    <a:pt x="1376" y="2296"/>
                    <a:pt x="1385" y="1976"/>
                  </a:cubicBezTo>
                  <a:cubicBezTo>
                    <a:pt x="1387" y="1913"/>
                    <a:pt x="1388" y="1848"/>
                    <a:pt x="1385" y="1783"/>
                  </a:cubicBezTo>
                  <a:close/>
                  <a:moveTo>
                    <a:pt x="2111" y="2843"/>
                  </a:moveTo>
                  <a:cubicBezTo>
                    <a:pt x="2141" y="2843"/>
                    <a:pt x="2168" y="2857"/>
                    <a:pt x="2182" y="2897"/>
                  </a:cubicBezTo>
                  <a:cubicBezTo>
                    <a:pt x="2191" y="2922"/>
                    <a:pt x="2177" y="2957"/>
                    <a:pt x="2171" y="2981"/>
                  </a:cubicBezTo>
                  <a:cubicBezTo>
                    <a:pt x="2144" y="3109"/>
                    <a:pt x="2129" y="3242"/>
                    <a:pt x="2072" y="3363"/>
                  </a:cubicBezTo>
                  <a:cubicBezTo>
                    <a:pt x="2048" y="3412"/>
                    <a:pt x="1930" y="3533"/>
                    <a:pt x="1850" y="3533"/>
                  </a:cubicBezTo>
                  <a:cubicBezTo>
                    <a:pt x="1832" y="3533"/>
                    <a:pt x="1816" y="3526"/>
                    <a:pt x="1803" y="3511"/>
                  </a:cubicBezTo>
                  <a:cubicBezTo>
                    <a:pt x="1817" y="3493"/>
                    <a:pt x="1827" y="3470"/>
                    <a:pt x="1832" y="3447"/>
                  </a:cubicBezTo>
                  <a:cubicBezTo>
                    <a:pt x="1834" y="3430"/>
                    <a:pt x="1819" y="3410"/>
                    <a:pt x="1802" y="3410"/>
                  </a:cubicBezTo>
                  <a:cubicBezTo>
                    <a:pt x="1798" y="3410"/>
                    <a:pt x="1794" y="3411"/>
                    <a:pt x="1790" y="3413"/>
                  </a:cubicBezTo>
                  <a:cubicBezTo>
                    <a:pt x="1788" y="3413"/>
                    <a:pt x="1785" y="3414"/>
                    <a:pt x="1782" y="3416"/>
                  </a:cubicBezTo>
                  <a:cubicBezTo>
                    <a:pt x="1814" y="3351"/>
                    <a:pt x="1841" y="3284"/>
                    <a:pt x="1861" y="3215"/>
                  </a:cubicBezTo>
                  <a:cubicBezTo>
                    <a:pt x="1886" y="3143"/>
                    <a:pt x="1906" y="3067"/>
                    <a:pt x="1916" y="2990"/>
                  </a:cubicBezTo>
                  <a:cubicBezTo>
                    <a:pt x="1916" y="2990"/>
                    <a:pt x="1916" y="2989"/>
                    <a:pt x="1918" y="2987"/>
                  </a:cubicBezTo>
                  <a:cubicBezTo>
                    <a:pt x="1945" y="2934"/>
                    <a:pt x="1989" y="2891"/>
                    <a:pt x="2042" y="2864"/>
                  </a:cubicBezTo>
                  <a:cubicBezTo>
                    <a:pt x="2062" y="2852"/>
                    <a:pt x="2088" y="2843"/>
                    <a:pt x="2111" y="2843"/>
                  </a:cubicBezTo>
                  <a:close/>
                  <a:moveTo>
                    <a:pt x="2423" y="3029"/>
                  </a:moveTo>
                  <a:cubicBezTo>
                    <a:pt x="2510" y="3029"/>
                    <a:pt x="2497" y="3166"/>
                    <a:pt x="2479" y="3232"/>
                  </a:cubicBezTo>
                  <a:cubicBezTo>
                    <a:pt x="2455" y="3327"/>
                    <a:pt x="2422" y="3450"/>
                    <a:pt x="2330" y="3502"/>
                  </a:cubicBezTo>
                  <a:cubicBezTo>
                    <a:pt x="2260" y="3539"/>
                    <a:pt x="2155" y="3542"/>
                    <a:pt x="2072" y="3551"/>
                  </a:cubicBezTo>
                  <a:cubicBezTo>
                    <a:pt x="2156" y="3482"/>
                    <a:pt x="2188" y="3402"/>
                    <a:pt x="2220" y="3300"/>
                  </a:cubicBezTo>
                  <a:cubicBezTo>
                    <a:pt x="2235" y="3247"/>
                    <a:pt x="2251" y="3189"/>
                    <a:pt x="2265" y="3132"/>
                  </a:cubicBezTo>
                  <a:cubicBezTo>
                    <a:pt x="2300" y="3090"/>
                    <a:pt x="2345" y="3049"/>
                    <a:pt x="2387" y="3036"/>
                  </a:cubicBezTo>
                  <a:cubicBezTo>
                    <a:pt x="2401" y="3031"/>
                    <a:pt x="2413" y="3029"/>
                    <a:pt x="2423" y="3029"/>
                  </a:cubicBezTo>
                  <a:close/>
                  <a:moveTo>
                    <a:pt x="4101" y="0"/>
                  </a:moveTo>
                  <a:cubicBezTo>
                    <a:pt x="3972" y="0"/>
                    <a:pt x="3870" y="150"/>
                    <a:pt x="3766" y="222"/>
                  </a:cubicBezTo>
                  <a:cubicBezTo>
                    <a:pt x="3571" y="355"/>
                    <a:pt x="3374" y="486"/>
                    <a:pt x="3173" y="610"/>
                  </a:cubicBezTo>
                  <a:cubicBezTo>
                    <a:pt x="2978" y="733"/>
                    <a:pt x="2794" y="872"/>
                    <a:pt x="2621" y="1024"/>
                  </a:cubicBezTo>
                  <a:cubicBezTo>
                    <a:pt x="2576" y="1062"/>
                    <a:pt x="2490" y="1147"/>
                    <a:pt x="2497" y="1215"/>
                  </a:cubicBezTo>
                  <a:cubicBezTo>
                    <a:pt x="2503" y="1266"/>
                    <a:pt x="2527" y="1258"/>
                    <a:pt x="2564" y="1261"/>
                  </a:cubicBezTo>
                  <a:cubicBezTo>
                    <a:pt x="2570" y="1305"/>
                    <a:pt x="2585" y="1347"/>
                    <a:pt x="2606" y="1387"/>
                  </a:cubicBezTo>
                  <a:cubicBezTo>
                    <a:pt x="2613" y="1400"/>
                    <a:pt x="2622" y="1412"/>
                    <a:pt x="2630" y="1426"/>
                  </a:cubicBezTo>
                  <a:cubicBezTo>
                    <a:pt x="2610" y="1450"/>
                    <a:pt x="2595" y="1477"/>
                    <a:pt x="2576" y="1504"/>
                  </a:cubicBezTo>
                  <a:cubicBezTo>
                    <a:pt x="2523" y="1572"/>
                    <a:pt x="2466" y="1600"/>
                    <a:pt x="2392" y="1600"/>
                  </a:cubicBezTo>
                  <a:cubicBezTo>
                    <a:pt x="2373" y="1600"/>
                    <a:pt x="2354" y="1598"/>
                    <a:pt x="2333" y="1595"/>
                  </a:cubicBezTo>
                  <a:cubicBezTo>
                    <a:pt x="2289" y="1587"/>
                    <a:pt x="2242" y="1582"/>
                    <a:pt x="2197" y="1582"/>
                  </a:cubicBezTo>
                  <a:cubicBezTo>
                    <a:pt x="2112" y="1582"/>
                    <a:pt x="2028" y="1601"/>
                    <a:pt x="1962" y="1660"/>
                  </a:cubicBezTo>
                  <a:cubicBezTo>
                    <a:pt x="1907" y="1706"/>
                    <a:pt x="1876" y="1779"/>
                    <a:pt x="1850" y="1851"/>
                  </a:cubicBezTo>
                  <a:cubicBezTo>
                    <a:pt x="1850" y="1827"/>
                    <a:pt x="1835" y="1804"/>
                    <a:pt x="1814" y="1794"/>
                  </a:cubicBezTo>
                  <a:cubicBezTo>
                    <a:pt x="1758" y="1767"/>
                    <a:pt x="1702" y="1770"/>
                    <a:pt x="1643" y="1759"/>
                  </a:cubicBezTo>
                  <a:cubicBezTo>
                    <a:pt x="1600" y="1753"/>
                    <a:pt x="1562" y="1741"/>
                    <a:pt x="1521" y="1737"/>
                  </a:cubicBezTo>
                  <a:cubicBezTo>
                    <a:pt x="1480" y="1706"/>
                    <a:pt x="1434" y="1699"/>
                    <a:pt x="1381" y="1697"/>
                  </a:cubicBezTo>
                  <a:cubicBezTo>
                    <a:pt x="1378" y="1654"/>
                    <a:pt x="1373" y="1611"/>
                    <a:pt x="1366" y="1571"/>
                  </a:cubicBezTo>
                  <a:cubicBezTo>
                    <a:pt x="1349" y="1474"/>
                    <a:pt x="1305" y="1396"/>
                    <a:pt x="1213" y="1356"/>
                  </a:cubicBezTo>
                  <a:cubicBezTo>
                    <a:pt x="1159" y="1332"/>
                    <a:pt x="1099" y="1320"/>
                    <a:pt x="1038" y="1320"/>
                  </a:cubicBezTo>
                  <a:cubicBezTo>
                    <a:pt x="940" y="1319"/>
                    <a:pt x="841" y="1294"/>
                    <a:pt x="744" y="1270"/>
                  </a:cubicBezTo>
                  <a:cubicBezTo>
                    <a:pt x="603" y="1236"/>
                    <a:pt x="443" y="1177"/>
                    <a:pt x="295" y="1177"/>
                  </a:cubicBezTo>
                  <a:cubicBezTo>
                    <a:pt x="291" y="1177"/>
                    <a:pt x="287" y="1177"/>
                    <a:pt x="284" y="1177"/>
                  </a:cubicBezTo>
                  <a:cubicBezTo>
                    <a:pt x="275" y="1178"/>
                    <a:pt x="272" y="1189"/>
                    <a:pt x="278" y="1195"/>
                  </a:cubicBezTo>
                  <a:cubicBezTo>
                    <a:pt x="281" y="1196"/>
                    <a:pt x="284" y="1199"/>
                    <a:pt x="287" y="1202"/>
                  </a:cubicBezTo>
                  <a:cubicBezTo>
                    <a:pt x="260" y="1222"/>
                    <a:pt x="239" y="1251"/>
                    <a:pt x="230" y="1284"/>
                  </a:cubicBezTo>
                  <a:cubicBezTo>
                    <a:pt x="204" y="1358"/>
                    <a:pt x="175" y="1433"/>
                    <a:pt x="154" y="1509"/>
                  </a:cubicBezTo>
                  <a:cubicBezTo>
                    <a:pt x="94" y="1731"/>
                    <a:pt x="46" y="1951"/>
                    <a:pt x="33" y="2182"/>
                  </a:cubicBezTo>
                  <a:cubicBezTo>
                    <a:pt x="21" y="2396"/>
                    <a:pt x="0" y="2609"/>
                    <a:pt x="17" y="2823"/>
                  </a:cubicBezTo>
                  <a:cubicBezTo>
                    <a:pt x="30" y="2984"/>
                    <a:pt x="33" y="3162"/>
                    <a:pt x="115" y="3304"/>
                  </a:cubicBezTo>
                  <a:cubicBezTo>
                    <a:pt x="113" y="3328"/>
                    <a:pt x="126" y="3349"/>
                    <a:pt x="145" y="3360"/>
                  </a:cubicBezTo>
                  <a:cubicBezTo>
                    <a:pt x="150" y="3361"/>
                    <a:pt x="156" y="3363"/>
                    <a:pt x="157" y="3366"/>
                  </a:cubicBezTo>
                  <a:lnTo>
                    <a:pt x="159" y="3367"/>
                  </a:lnTo>
                  <a:cubicBezTo>
                    <a:pt x="165" y="3376"/>
                    <a:pt x="175" y="3384"/>
                    <a:pt x="187" y="3386"/>
                  </a:cubicBezTo>
                  <a:cubicBezTo>
                    <a:pt x="213" y="3405"/>
                    <a:pt x="242" y="3419"/>
                    <a:pt x="272" y="3426"/>
                  </a:cubicBezTo>
                  <a:cubicBezTo>
                    <a:pt x="337" y="3438"/>
                    <a:pt x="403" y="3444"/>
                    <a:pt x="469" y="3446"/>
                  </a:cubicBezTo>
                  <a:cubicBezTo>
                    <a:pt x="619" y="3452"/>
                    <a:pt x="764" y="3484"/>
                    <a:pt x="912" y="3493"/>
                  </a:cubicBezTo>
                  <a:cubicBezTo>
                    <a:pt x="916" y="3493"/>
                    <a:pt x="920" y="3493"/>
                    <a:pt x="924" y="3493"/>
                  </a:cubicBezTo>
                  <a:cubicBezTo>
                    <a:pt x="1073" y="3493"/>
                    <a:pt x="1153" y="3304"/>
                    <a:pt x="1203" y="3134"/>
                  </a:cubicBezTo>
                  <a:cubicBezTo>
                    <a:pt x="1206" y="3138"/>
                    <a:pt x="1209" y="3141"/>
                    <a:pt x="1210" y="3141"/>
                  </a:cubicBezTo>
                  <a:cubicBezTo>
                    <a:pt x="1218" y="3150"/>
                    <a:pt x="1227" y="3158"/>
                    <a:pt x="1237" y="3162"/>
                  </a:cubicBezTo>
                  <a:cubicBezTo>
                    <a:pt x="1260" y="3173"/>
                    <a:pt x="1284" y="3183"/>
                    <a:pt x="1307" y="3191"/>
                  </a:cubicBezTo>
                  <a:cubicBezTo>
                    <a:pt x="1348" y="3207"/>
                    <a:pt x="1395" y="3235"/>
                    <a:pt x="1439" y="3235"/>
                  </a:cubicBezTo>
                  <a:cubicBezTo>
                    <a:pt x="1440" y="3235"/>
                    <a:pt x="1441" y="3235"/>
                    <a:pt x="1443" y="3235"/>
                  </a:cubicBezTo>
                  <a:lnTo>
                    <a:pt x="1443" y="3235"/>
                  </a:lnTo>
                  <a:cubicBezTo>
                    <a:pt x="1435" y="3346"/>
                    <a:pt x="1461" y="3469"/>
                    <a:pt x="1524" y="3538"/>
                  </a:cubicBezTo>
                  <a:cubicBezTo>
                    <a:pt x="1558" y="3572"/>
                    <a:pt x="1603" y="3590"/>
                    <a:pt x="1649" y="3590"/>
                  </a:cubicBezTo>
                  <a:cubicBezTo>
                    <a:pt x="1675" y="3590"/>
                    <a:pt x="1700" y="3584"/>
                    <a:pt x="1725" y="3573"/>
                  </a:cubicBezTo>
                  <a:cubicBezTo>
                    <a:pt x="1736" y="3633"/>
                    <a:pt x="1776" y="3654"/>
                    <a:pt x="1826" y="3654"/>
                  </a:cubicBezTo>
                  <a:cubicBezTo>
                    <a:pt x="1880" y="3654"/>
                    <a:pt x="1946" y="3629"/>
                    <a:pt x="1999" y="3600"/>
                  </a:cubicBezTo>
                  <a:lnTo>
                    <a:pt x="1999" y="3600"/>
                  </a:lnTo>
                  <a:cubicBezTo>
                    <a:pt x="1992" y="3622"/>
                    <a:pt x="2004" y="3648"/>
                    <a:pt x="2028" y="3656"/>
                  </a:cubicBezTo>
                  <a:cubicBezTo>
                    <a:pt x="2062" y="3668"/>
                    <a:pt x="2103" y="3674"/>
                    <a:pt x="2146" y="3674"/>
                  </a:cubicBezTo>
                  <a:cubicBezTo>
                    <a:pt x="2253" y="3674"/>
                    <a:pt x="2375" y="3638"/>
                    <a:pt x="2443" y="3577"/>
                  </a:cubicBezTo>
                  <a:cubicBezTo>
                    <a:pt x="2527" y="3500"/>
                    <a:pt x="2586" y="3358"/>
                    <a:pt x="2601" y="3235"/>
                  </a:cubicBezTo>
                  <a:cubicBezTo>
                    <a:pt x="2603" y="3233"/>
                    <a:pt x="2606" y="3232"/>
                    <a:pt x="2607" y="3229"/>
                  </a:cubicBezTo>
                  <a:cubicBezTo>
                    <a:pt x="2609" y="3226"/>
                    <a:pt x="2612" y="3225"/>
                    <a:pt x="2615" y="3225"/>
                  </a:cubicBezTo>
                  <a:cubicBezTo>
                    <a:pt x="2643" y="3225"/>
                    <a:pt x="2715" y="3299"/>
                    <a:pt x="2720" y="3315"/>
                  </a:cubicBezTo>
                  <a:cubicBezTo>
                    <a:pt x="2740" y="3384"/>
                    <a:pt x="2717" y="3493"/>
                    <a:pt x="2663" y="3541"/>
                  </a:cubicBezTo>
                  <a:cubicBezTo>
                    <a:pt x="2631" y="3570"/>
                    <a:pt x="2589" y="3574"/>
                    <a:pt x="2550" y="3588"/>
                  </a:cubicBezTo>
                  <a:cubicBezTo>
                    <a:pt x="2505" y="3604"/>
                    <a:pt x="2467" y="3630"/>
                    <a:pt x="2419" y="3633"/>
                  </a:cubicBezTo>
                  <a:cubicBezTo>
                    <a:pt x="2416" y="3633"/>
                    <a:pt x="2413" y="3633"/>
                    <a:pt x="2410" y="3633"/>
                  </a:cubicBezTo>
                  <a:cubicBezTo>
                    <a:pt x="2401" y="3633"/>
                    <a:pt x="2392" y="3633"/>
                    <a:pt x="2384" y="3633"/>
                  </a:cubicBezTo>
                  <a:cubicBezTo>
                    <a:pt x="2358" y="3633"/>
                    <a:pt x="2337" y="3637"/>
                    <a:pt x="2327" y="3674"/>
                  </a:cubicBezTo>
                  <a:cubicBezTo>
                    <a:pt x="2324" y="3693"/>
                    <a:pt x="2330" y="3714"/>
                    <a:pt x="2346" y="3726"/>
                  </a:cubicBezTo>
                  <a:cubicBezTo>
                    <a:pt x="2372" y="3748"/>
                    <a:pt x="2401" y="3757"/>
                    <a:pt x="2433" y="3757"/>
                  </a:cubicBezTo>
                  <a:cubicBezTo>
                    <a:pt x="2449" y="3757"/>
                    <a:pt x="2466" y="3755"/>
                    <a:pt x="2484" y="3751"/>
                  </a:cubicBezTo>
                  <a:cubicBezTo>
                    <a:pt x="2553" y="3731"/>
                    <a:pt x="2619" y="3705"/>
                    <a:pt x="2686" y="3675"/>
                  </a:cubicBezTo>
                  <a:cubicBezTo>
                    <a:pt x="2725" y="3656"/>
                    <a:pt x="2760" y="3625"/>
                    <a:pt x="2784" y="3588"/>
                  </a:cubicBezTo>
                  <a:cubicBezTo>
                    <a:pt x="2791" y="3590"/>
                    <a:pt x="2799" y="3590"/>
                    <a:pt x="2807" y="3590"/>
                  </a:cubicBezTo>
                  <a:cubicBezTo>
                    <a:pt x="2855" y="3590"/>
                    <a:pt x="2917" y="3559"/>
                    <a:pt x="2947" y="3542"/>
                  </a:cubicBezTo>
                  <a:cubicBezTo>
                    <a:pt x="3019" y="3503"/>
                    <a:pt x="3162" y="3386"/>
                    <a:pt x="3092" y="3295"/>
                  </a:cubicBezTo>
                  <a:cubicBezTo>
                    <a:pt x="3098" y="3292"/>
                    <a:pt x="3104" y="3289"/>
                    <a:pt x="3110" y="3284"/>
                  </a:cubicBezTo>
                  <a:cubicBezTo>
                    <a:pt x="3178" y="3245"/>
                    <a:pt x="3230" y="3183"/>
                    <a:pt x="3259" y="3109"/>
                  </a:cubicBezTo>
                  <a:cubicBezTo>
                    <a:pt x="3276" y="3060"/>
                    <a:pt x="3295" y="3001"/>
                    <a:pt x="3292" y="2948"/>
                  </a:cubicBezTo>
                  <a:cubicBezTo>
                    <a:pt x="3363" y="2907"/>
                    <a:pt x="3374" y="2820"/>
                    <a:pt x="3344" y="2752"/>
                  </a:cubicBezTo>
                  <a:cubicBezTo>
                    <a:pt x="3383" y="2746"/>
                    <a:pt x="3420" y="2729"/>
                    <a:pt x="3454" y="2705"/>
                  </a:cubicBezTo>
                  <a:cubicBezTo>
                    <a:pt x="3534" y="2630"/>
                    <a:pt x="3532" y="2510"/>
                    <a:pt x="3484" y="2420"/>
                  </a:cubicBezTo>
                  <a:cubicBezTo>
                    <a:pt x="3497" y="2411"/>
                    <a:pt x="3509" y="2399"/>
                    <a:pt x="3520" y="2387"/>
                  </a:cubicBezTo>
                  <a:cubicBezTo>
                    <a:pt x="3523" y="2384"/>
                    <a:pt x="3525" y="2381"/>
                    <a:pt x="3528" y="2378"/>
                  </a:cubicBezTo>
                  <a:cubicBezTo>
                    <a:pt x="3529" y="2378"/>
                    <a:pt x="3531" y="2376"/>
                    <a:pt x="3532" y="2375"/>
                  </a:cubicBezTo>
                  <a:cubicBezTo>
                    <a:pt x="3561" y="2385"/>
                    <a:pt x="3591" y="2394"/>
                    <a:pt x="3623" y="2399"/>
                  </a:cubicBezTo>
                  <a:cubicBezTo>
                    <a:pt x="3639" y="2402"/>
                    <a:pt x="3656" y="2406"/>
                    <a:pt x="3671" y="2411"/>
                  </a:cubicBezTo>
                  <a:cubicBezTo>
                    <a:pt x="3661" y="2449"/>
                    <a:pt x="3681" y="2497"/>
                    <a:pt x="3730" y="2497"/>
                  </a:cubicBezTo>
                  <a:cubicBezTo>
                    <a:pt x="3733" y="2497"/>
                    <a:pt x="3736" y="2497"/>
                    <a:pt x="3739" y="2497"/>
                  </a:cubicBezTo>
                  <a:cubicBezTo>
                    <a:pt x="3802" y="2491"/>
                    <a:pt x="3861" y="2441"/>
                    <a:pt x="3914" y="2408"/>
                  </a:cubicBezTo>
                  <a:cubicBezTo>
                    <a:pt x="3986" y="2363"/>
                    <a:pt x="4056" y="2314"/>
                    <a:pt x="4125" y="2263"/>
                  </a:cubicBezTo>
                  <a:cubicBezTo>
                    <a:pt x="4282" y="2147"/>
                    <a:pt x="4428" y="2025"/>
                    <a:pt x="4578" y="1898"/>
                  </a:cubicBezTo>
                  <a:cubicBezTo>
                    <a:pt x="4644" y="1839"/>
                    <a:pt x="4704" y="1776"/>
                    <a:pt x="4757" y="1705"/>
                  </a:cubicBezTo>
                  <a:cubicBezTo>
                    <a:pt x="4815" y="1635"/>
                    <a:pt x="4884" y="1574"/>
                    <a:pt x="4911" y="1485"/>
                  </a:cubicBezTo>
                  <a:cubicBezTo>
                    <a:pt x="4965" y="1311"/>
                    <a:pt x="4816" y="1130"/>
                    <a:pt x="4753" y="979"/>
                  </a:cubicBezTo>
                  <a:cubicBezTo>
                    <a:pt x="4715" y="892"/>
                    <a:pt x="4673" y="807"/>
                    <a:pt x="4626" y="724"/>
                  </a:cubicBezTo>
                  <a:cubicBezTo>
                    <a:pt x="4567" y="614"/>
                    <a:pt x="4529" y="495"/>
                    <a:pt x="4474" y="382"/>
                  </a:cubicBezTo>
                  <a:cubicBezTo>
                    <a:pt x="4446" y="326"/>
                    <a:pt x="4406" y="281"/>
                    <a:pt x="4372" y="229"/>
                  </a:cubicBezTo>
                  <a:cubicBezTo>
                    <a:pt x="4345" y="187"/>
                    <a:pt x="4311" y="149"/>
                    <a:pt x="4282" y="109"/>
                  </a:cubicBezTo>
                  <a:cubicBezTo>
                    <a:pt x="4259" y="75"/>
                    <a:pt x="4231" y="48"/>
                    <a:pt x="4197" y="29"/>
                  </a:cubicBezTo>
                  <a:cubicBezTo>
                    <a:pt x="4164" y="9"/>
                    <a:pt x="4131" y="0"/>
                    <a:pt x="4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2493;p26"/>
            <p:cNvSpPr/>
            <p:nvPr/>
          </p:nvSpPr>
          <p:spPr>
            <a:xfrm>
              <a:off x="3177669" y="4356625"/>
              <a:ext cx="42448" cy="41976"/>
            </a:xfrm>
            <a:custGeom>
              <a:avLst/>
              <a:gdLst/>
              <a:ahLst/>
              <a:cxnLst/>
              <a:rect l="l" t="t" r="r" b="b"/>
              <a:pathLst>
                <a:path w="449" h="444" extrusionOk="0">
                  <a:moveTo>
                    <a:pt x="140" y="84"/>
                  </a:moveTo>
                  <a:cubicBezTo>
                    <a:pt x="142" y="87"/>
                    <a:pt x="146" y="88"/>
                    <a:pt x="149" y="90"/>
                  </a:cubicBezTo>
                  <a:cubicBezTo>
                    <a:pt x="161" y="92"/>
                    <a:pt x="172" y="93"/>
                    <a:pt x="183" y="93"/>
                  </a:cubicBezTo>
                  <a:cubicBezTo>
                    <a:pt x="194" y="93"/>
                    <a:pt x="205" y="92"/>
                    <a:pt x="216" y="90"/>
                  </a:cubicBezTo>
                  <a:cubicBezTo>
                    <a:pt x="224" y="89"/>
                    <a:pt x="231" y="88"/>
                    <a:pt x="237" y="88"/>
                  </a:cubicBezTo>
                  <a:cubicBezTo>
                    <a:pt x="271" y="88"/>
                    <a:pt x="286" y="102"/>
                    <a:pt x="311" y="136"/>
                  </a:cubicBezTo>
                  <a:cubicBezTo>
                    <a:pt x="368" y="209"/>
                    <a:pt x="359" y="293"/>
                    <a:pt x="281" y="348"/>
                  </a:cubicBezTo>
                  <a:cubicBezTo>
                    <a:pt x="259" y="363"/>
                    <a:pt x="236" y="369"/>
                    <a:pt x="213" y="369"/>
                  </a:cubicBezTo>
                  <a:cubicBezTo>
                    <a:pt x="142" y="369"/>
                    <a:pt x="76" y="302"/>
                    <a:pt x="70" y="228"/>
                  </a:cubicBezTo>
                  <a:cubicBezTo>
                    <a:pt x="65" y="177"/>
                    <a:pt x="94" y="109"/>
                    <a:pt x="140" y="84"/>
                  </a:cubicBezTo>
                  <a:close/>
                  <a:moveTo>
                    <a:pt x="251" y="0"/>
                  </a:moveTo>
                  <a:cubicBezTo>
                    <a:pt x="208" y="0"/>
                    <a:pt x="189" y="36"/>
                    <a:pt x="146" y="49"/>
                  </a:cubicBezTo>
                  <a:cubicBezTo>
                    <a:pt x="140" y="50"/>
                    <a:pt x="134" y="55"/>
                    <a:pt x="133" y="61"/>
                  </a:cubicBezTo>
                  <a:cubicBezTo>
                    <a:pt x="110" y="64"/>
                    <a:pt x="97" y="77"/>
                    <a:pt x="71" y="84"/>
                  </a:cubicBezTo>
                  <a:cubicBezTo>
                    <a:pt x="60" y="84"/>
                    <a:pt x="51" y="91"/>
                    <a:pt x="50" y="102"/>
                  </a:cubicBezTo>
                  <a:cubicBezTo>
                    <a:pt x="42" y="130"/>
                    <a:pt x="17" y="151"/>
                    <a:pt x="9" y="180"/>
                  </a:cubicBezTo>
                  <a:cubicBezTo>
                    <a:pt x="2" y="207"/>
                    <a:pt x="0" y="237"/>
                    <a:pt x="6" y="265"/>
                  </a:cubicBezTo>
                  <a:cubicBezTo>
                    <a:pt x="15" y="311"/>
                    <a:pt x="39" y="355"/>
                    <a:pt x="73" y="390"/>
                  </a:cubicBezTo>
                  <a:cubicBezTo>
                    <a:pt x="112" y="427"/>
                    <a:pt x="161" y="444"/>
                    <a:pt x="209" y="444"/>
                  </a:cubicBezTo>
                  <a:cubicBezTo>
                    <a:pt x="268" y="444"/>
                    <a:pt x="327" y="419"/>
                    <a:pt x="370" y="373"/>
                  </a:cubicBezTo>
                  <a:cubicBezTo>
                    <a:pt x="447" y="290"/>
                    <a:pt x="448" y="185"/>
                    <a:pt x="382" y="97"/>
                  </a:cubicBezTo>
                  <a:cubicBezTo>
                    <a:pt x="355" y="61"/>
                    <a:pt x="321" y="17"/>
                    <a:pt x="276" y="4"/>
                  </a:cubicBezTo>
                  <a:cubicBezTo>
                    <a:pt x="267" y="1"/>
                    <a:pt x="259"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2494;p26"/>
            <p:cNvSpPr/>
            <p:nvPr/>
          </p:nvSpPr>
          <p:spPr>
            <a:xfrm>
              <a:off x="3476417" y="4265299"/>
              <a:ext cx="42070" cy="42259"/>
            </a:xfrm>
            <a:custGeom>
              <a:avLst/>
              <a:gdLst/>
              <a:ahLst/>
              <a:cxnLst/>
              <a:rect l="l" t="t" r="r" b="b"/>
              <a:pathLst>
                <a:path w="445" h="447" extrusionOk="0">
                  <a:moveTo>
                    <a:pt x="174" y="104"/>
                  </a:moveTo>
                  <a:cubicBezTo>
                    <a:pt x="200" y="104"/>
                    <a:pt x="224" y="116"/>
                    <a:pt x="245" y="150"/>
                  </a:cubicBezTo>
                  <a:cubicBezTo>
                    <a:pt x="278" y="203"/>
                    <a:pt x="334" y="300"/>
                    <a:pt x="257" y="337"/>
                  </a:cubicBezTo>
                  <a:cubicBezTo>
                    <a:pt x="236" y="347"/>
                    <a:pt x="216" y="352"/>
                    <a:pt x="197" y="352"/>
                  </a:cubicBezTo>
                  <a:cubicBezTo>
                    <a:pt x="147" y="352"/>
                    <a:pt x="106" y="318"/>
                    <a:pt x="88" y="259"/>
                  </a:cubicBezTo>
                  <a:cubicBezTo>
                    <a:pt x="79" y="224"/>
                    <a:pt x="72" y="167"/>
                    <a:pt x="90" y="129"/>
                  </a:cubicBezTo>
                  <a:cubicBezTo>
                    <a:pt x="121" y="115"/>
                    <a:pt x="149" y="104"/>
                    <a:pt x="174" y="104"/>
                  </a:cubicBezTo>
                  <a:close/>
                  <a:moveTo>
                    <a:pt x="192" y="1"/>
                  </a:moveTo>
                  <a:cubicBezTo>
                    <a:pt x="137" y="1"/>
                    <a:pt x="73" y="37"/>
                    <a:pt x="54" y="91"/>
                  </a:cubicBezTo>
                  <a:cubicBezTo>
                    <a:pt x="54" y="93"/>
                    <a:pt x="52" y="95"/>
                    <a:pt x="52" y="96"/>
                  </a:cubicBezTo>
                  <a:cubicBezTo>
                    <a:pt x="42" y="108"/>
                    <a:pt x="32" y="122"/>
                    <a:pt x="25" y="137"/>
                  </a:cubicBezTo>
                  <a:cubicBezTo>
                    <a:pt x="5" y="185"/>
                    <a:pt x="1" y="238"/>
                    <a:pt x="11" y="288"/>
                  </a:cubicBezTo>
                  <a:cubicBezTo>
                    <a:pt x="33" y="391"/>
                    <a:pt x="109" y="447"/>
                    <a:pt x="198" y="447"/>
                  </a:cubicBezTo>
                  <a:cubicBezTo>
                    <a:pt x="233" y="447"/>
                    <a:pt x="269" y="438"/>
                    <a:pt x="306" y="420"/>
                  </a:cubicBezTo>
                  <a:cubicBezTo>
                    <a:pt x="444" y="353"/>
                    <a:pt x="390" y="197"/>
                    <a:pt x="327" y="95"/>
                  </a:cubicBezTo>
                  <a:cubicBezTo>
                    <a:pt x="298" y="46"/>
                    <a:pt x="256" y="2"/>
                    <a:pt x="195" y="1"/>
                  </a:cubicBezTo>
                  <a:cubicBezTo>
                    <a:pt x="194" y="1"/>
                    <a:pt x="193"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2477;p26"/>
          <p:cNvGrpSpPr/>
          <p:nvPr/>
        </p:nvGrpSpPr>
        <p:grpSpPr>
          <a:xfrm>
            <a:off x="4050171" y="4154039"/>
            <a:ext cx="196175" cy="74997"/>
            <a:chOff x="2422102" y="4080001"/>
            <a:chExt cx="188986" cy="74781"/>
          </a:xfrm>
        </p:grpSpPr>
        <p:sp>
          <p:nvSpPr>
            <p:cNvPr id="657" name="Google Shape;2479;p26"/>
            <p:cNvSpPr/>
            <p:nvPr/>
          </p:nvSpPr>
          <p:spPr>
            <a:xfrm>
              <a:off x="2559564" y="4106188"/>
              <a:ext cx="51524" cy="48594"/>
            </a:xfrm>
            <a:custGeom>
              <a:avLst/>
              <a:gdLst/>
              <a:ahLst/>
              <a:cxnLst/>
              <a:rect l="l" t="t" r="r" b="b"/>
              <a:pathLst>
                <a:path w="545" h="514" extrusionOk="0">
                  <a:moveTo>
                    <a:pt x="149" y="74"/>
                  </a:moveTo>
                  <a:lnTo>
                    <a:pt x="149" y="74"/>
                  </a:lnTo>
                  <a:cubicBezTo>
                    <a:pt x="144" y="92"/>
                    <a:pt x="156" y="110"/>
                    <a:pt x="176" y="112"/>
                  </a:cubicBezTo>
                  <a:cubicBezTo>
                    <a:pt x="189" y="114"/>
                    <a:pt x="203" y="115"/>
                    <a:pt x="217" y="115"/>
                  </a:cubicBezTo>
                  <a:cubicBezTo>
                    <a:pt x="240" y="115"/>
                    <a:pt x="264" y="113"/>
                    <a:pt x="287" y="113"/>
                  </a:cubicBezTo>
                  <a:cubicBezTo>
                    <a:pt x="335" y="113"/>
                    <a:pt x="378" y="122"/>
                    <a:pt x="402" y="178"/>
                  </a:cubicBezTo>
                  <a:cubicBezTo>
                    <a:pt x="431" y="251"/>
                    <a:pt x="426" y="353"/>
                    <a:pt x="350" y="393"/>
                  </a:cubicBezTo>
                  <a:lnTo>
                    <a:pt x="351" y="393"/>
                  </a:lnTo>
                  <a:cubicBezTo>
                    <a:pt x="335" y="401"/>
                    <a:pt x="317" y="404"/>
                    <a:pt x="300" y="404"/>
                  </a:cubicBezTo>
                  <a:cubicBezTo>
                    <a:pt x="233" y="404"/>
                    <a:pt x="162" y="353"/>
                    <a:pt x="122" y="307"/>
                  </a:cubicBezTo>
                  <a:cubicBezTo>
                    <a:pt x="85" y="269"/>
                    <a:pt x="75" y="213"/>
                    <a:pt x="92" y="163"/>
                  </a:cubicBezTo>
                  <a:cubicBezTo>
                    <a:pt x="104" y="130"/>
                    <a:pt x="123" y="98"/>
                    <a:pt x="149" y="74"/>
                  </a:cubicBezTo>
                  <a:close/>
                  <a:moveTo>
                    <a:pt x="315" y="1"/>
                  </a:moveTo>
                  <a:cubicBezTo>
                    <a:pt x="273" y="1"/>
                    <a:pt x="231" y="15"/>
                    <a:pt x="188" y="33"/>
                  </a:cubicBezTo>
                  <a:cubicBezTo>
                    <a:pt x="187" y="32"/>
                    <a:pt x="185" y="32"/>
                    <a:pt x="182" y="32"/>
                  </a:cubicBezTo>
                  <a:cubicBezTo>
                    <a:pt x="180" y="32"/>
                    <a:pt x="178" y="32"/>
                    <a:pt x="176" y="32"/>
                  </a:cubicBezTo>
                  <a:cubicBezTo>
                    <a:pt x="118" y="32"/>
                    <a:pt x="81" y="73"/>
                    <a:pt x="48" y="118"/>
                  </a:cubicBezTo>
                  <a:cubicBezTo>
                    <a:pt x="4" y="178"/>
                    <a:pt x="1" y="233"/>
                    <a:pt x="15" y="304"/>
                  </a:cubicBezTo>
                  <a:cubicBezTo>
                    <a:pt x="35" y="416"/>
                    <a:pt x="187" y="513"/>
                    <a:pt x="306" y="513"/>
                  </a:cubicBezTo>
                  <a:cubicBezTo>
                    <a:pt x="320" y="513"/>
                    <a:pt x="335" y="512"/>
                    <a:pt x="348" y="509"/>
                  </a:cubicBezTo>
                  <a:cubicBezTo>
                    <a:pt x="503" y="473"/>
                    <a:pt x="544" y="329"/>
                    <a:pt x="518" y="189"/>
                  </a:cubicBezTo>
                  <a:cubicBezTo>
                    <a:pt x="509" y="122"/>
                    <a:pt x="470" y="64"/>
                    <a:pt x="411" y="27"/>
                  </a:cubicBezTo>
                  <a:cubicBezTo>
                    <a:pt x="378" y="9"/>
                    <a:pt x="346"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2480;p26"/>
            <p:cNvSpPr/>
            <p:nvPr/>
          </p:nvSpPr>
          <p:spPr>
            <a:xfrm>
              <a:off x="2506810" y="4080001"/>
              <a:ext cx="35074" cy="36492"/>
            </a:xfrm>
            <a:custGeom>
              <a:avLst/>
              <a:gdLst/>
              <a:ahLst/>
              <a:cxnLst/>
              <a:rect l="l" t="t" r="r" b="b"/>
              <a:pathLst>
                <a:path w="371" h="386" extrusionOk="0">
                  <a:moveTo>
                    <a:pt x="212" y="108"/>
                  </a:moveTo>
                  <a:cubicBezTo>
                    <a:pt x="221" y="128"/>
                    <a:pt x="230" y="146"/>
                    <a:pt x="241" y="163"/>
                  </a:cubicBezTo>
                  <a:cubicBezTo>
                    <a:pt x="260" y="194"/>
                    <a:pt x="259" y="235"/>
                    <a:pt x="236" y="264"/>
                  </a:cubicBezTo>
                  <a:cubicBezTo>
                    <a:pt x="220" y="289"/>
                    <a:pt x="197" y="299"/>
                    <a:pt x="174" y="299"/>
                  </a:cubicBezTo>
                  <a:cubicBezTo>
                    <a:pt x="136" y="299"/>
                    <a:pt x="95" y="272"/>
                    <a:pt x="78" y="234"/>
                  </a:cubicBezTo>
                  <a:cubicBezTo>
                    <a:pt x="66" y="203"/>
                    <a:pt x="61" y="170"/>
                    <a:pt x="63" y="138"/>
                  </a:cubicBezTo>
                  <a:lnTo>
                    <a:pt x="63" y="138"/>
                  </a:lnTo>
                  <a:cubicBezTo>
                    <a:pt x="69" y="146"/>
                    <a:pt x="78" y="151"/>
                    <a:pt x="88" y="151"/>
                  </a:cubicBezTo>
                  <a:cubicBezTo>
                    <a:pt x="112" y="151"/>
                    <a:pt x="135" y="146"/>
                    <a:pt x="156" y="137"/>
                  </a:cubicBezTo>
                  <a:cubicBezTo>
                    <a:pt x="168" y="131"/>
                    <a:pt x="200" y="108"/>
                    <a:pt x="212" y="108"/>
                  </a:cubicBezTo>
                  <a:close/>
                  <a:moveTo>
                    <a:pt x="209" y="1"/>
                  </a:moveTo>
                  <a:cubicBezTo>
                    <a:pt x="199" y="1"/>
                    <a:pt x="189" y="2"/>
                    <a:pt x="179" y="6"/>
                  </a:cubicBezTo>
                  <a:cubicBezTo>
                    <a:pt x="143" y="18"/>
                    <a:pt x="118" y="43"/>
                    <a:pt x="94" y="69"/>
                  </a:cubicBezTo>
                  <a:cubicBezTo>
                    <a:pt x="93" y="65"/>
                    <a:pt x="91" y="63"/>
                    <a:pt x="88" y="63"/>
                  </a:cubicBezTo>
                  <a:cubicBezTo>
                    <a:pt x="87" y="63"/>
                    <a:pt x="86" y="63"/>
                    <a:pt x="85" y="63"/>
                  </a:cubicBezTo>
                  <a:cubicBezTo>
                    <a:pt x="7" y="66"/>
                    <a:pt x="1" y="197"/>
                    <a:pt x="11" y="253"/>
                  </a:cubicBezTo>
                  <a:cubicBezTo>
                    <a:pt x="28" y="331"/>
                    <a:pt x="106" y="386"/>
                    <a:pt x="183" y="386"/>
                  </a:cubicBezTo>
                  <a:cubicBezTo>
                    <a:pt x="213" y="386"/>
                    <a:pt x="242" y="377"/>
                    <a:pt x="268" y="359"/>
                  </a:cubicBezTo>
                  <a:cubicBezTo>
                    <a:pt x="370" y="283"/>
                    <a:pt x="358" y="151"/>
                    <a:pt x="296" y="52"/>
                  </a:cubicBezTo>
                  <a:cubicBezTo>
                    <a:pt x="279" y="21"/>
                    <a:pt x="245" y="1"/>
                    <a:pt x="2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2481;p26"/>
            <p:cNvSpPr/>
            <p:nvPr/>
          </p:nvSpPr>
          <p:spPr>
            <a:xfrm>
              <a:off x="2422102" y="4095127"/>
              <a:ext cx="39045" cy="37816"/>
            </a:xfrm>
            <a:custGeom>
              <a:avLst/>
              <a:gdLst/>
              <a:ahLst/>
              <a:cxnLst/>
              <a:rect l="l" t="t" r="r" b="b"/>
              <a:pathLst>
                <a:path w="413" h="400" extrusionOk="0">
                  <a:moveTo>
                    <a:pt x="194" y="108"/>
                  </a:moveTo>
                  <a:cubicBezTo>
                    <a:pt x="198" y="108"/>
                    <a:pt x="201" y="108"/>
                    <a:pt x="204" y="110"/>
                  </a:cubicBezTo>
                  <a:cubicBezTo>
                    <a:pt x="227" y="119"/>
                    <a:pt x="245" y="158"/>
                    <a:pt x="256" y="178"/>
                  </a:cubicBezTo>
                  <a:cubicBezTo>
                    <a:pt x="278" y="218"/>
                    <a:pt x="289" y="267"/>
                    <a:pt x="236" y="286"/>
                  </a:cubicBezTo>
                  <a:cubicBezTo>
                    <a:pt x="221" y="291"/>
                    <a:pt x="204" y="294"/>
                    <a:pt x="187" y="294"/>
                  </a:cubicBezTo>
                  <a:cubicBezTo>
                    <a:pt x="177" y="294"/>
                    <a:pt x="167" y="293"/>
                    <a:pt x="158" y="291"/>
                  </a:cubicBezTo>
                  <a:cubicBezTo>
                    <a:pt x="123" y="285"/>
                    <a:pt x="115" y="250"/>
                    <a:pt x="108" y="218"/>
                  </a:cubicBezTo>
                  <a:cubicBezTo>
                    <a:pt x="100" y="197"/>
                    <a:pt x="102" y="176"/>
                    <a:pt x="111" y="157"/>
                  </a:cubicBezTo>
                  <a:cubicBezTo>
                    <a:pt x="112" y="150"/>
                    <a:pt x="115" y="146"/>
                    <a:pt x="118" y="141"/>
                  </a:cubicBezTo>
                  <a:cubicBezTo>
                    <a:pt x="124" y="141"/>
                    <a:pt x="130" y="140"/>
                    <a:pt x="136" y="137"/>
                  </a:cubicBezTo>
                  <a:cubicBezTo>
                    <a:pt x="156" y="128"/>
                    <a:pt x="175" y="108"/>
                    <a:pt x="194" y="108"/>
                  </a:cubicBezTo>
                  <a:close/>
                  <a:moveTo>
                    <a:pt x="199" y="1"/>
                  </a:moveTo>
                  <a:cubicBezTo>
                    <a:pt x="160" y="1"/>
                    <a:pt x="124" y="21"/>
                    <a:pt x="103" y="54"/>
                  </a:cubicBezTo>
                  <a:cubicBezTo>
                    <a:pt x="97" y="55"/>
                    <a:pt x="93" y="57"/>
                    <a:pt x="88" y="60"/>
                  </a:cubicBezTo>
                  <a:cubicBezTo>
                    <a:pt x="52" y="78"/>
                    <a:pt x="20" y="128"/>
                    <a:pt x="11" y="167"/>
                  </a:cubicBezTo>
                  <a:cubicBezTo>
                    <a:pt x="1" y="229"/>
                    <a:pt x="16" y="294"/>
                    <a:pt x="53" y="345"/>
                  </a:cubicBezTo>
                  <a:cubicBezTo>
                    <a:pt x="85" y="387"/>
                    <a:pt x="138" y="399"/>
                    <a:pt x="189" y="399"/>
                  </a:cubicBezTo>
                  <a:cubicBezTo>
                    <a:pt x="205" y="399"/>
                    <a:pt x="220" y="398"/>
                    <a:pt x="234" y="396"/>
                  </a:cubicBezTo>
                  <a:cubicBezTo>
                    <a:pt x="373" y="380"/>
                    <a:pt x="413" y="246"/>
                    <a:pt x="354" y="132"/>
                  </a:cubicBezTo>
                  <a:cubicBezTo>
                    <a:pt x="325" y="80"/>
                    <a:pt x="283" y="16"/>
                    <a:pt x="221" y="3"/>
                  </a:cubicBezTo>
                  <a:cubicBezTo>
                    <a:pt x="214" y="1"/>
                    <a:pt x="206" y="1"/>
                    <a:pt x="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upo 7"/>
          <p:cNvGrpSpPr/>
          <p:nvPr/>
        </p:nvGrpSpPr>
        <p:grpSpPr>
          <a:xfrm>
            <a:off x="993649" y="4420996"/>
            <a:ext cx="7100210" cy="1357877"/>
            <a:chOff x="5380297" y="3687903"/>
            <a:chExt cx="4750315" cy="2160191"/>
          </a:xfrm>
          <a:effectLst>
            <a:outerShdw blurRad="50800" dist="38100" dir="13500000" algn="br" rotWithShape="0">
              <a:prstClr val="black">
                <a:alpha val="40000"/>
              </a:prstClr>
            </a:outerShdw>
          </a:effectLst>
        </p:grpSpPr>
        <p:sp>
          <p:nvSpPr>
            <p:cNvPr id="239" name="Google Shape;3923;p33"/>
            <p:cNvSpPr/>
            <p:nvPr/>
          </p:nvSpPr>
          <p:spPr>
            <a:xfrm>
              <a:off x="5380297" y="3687903"/>
              <a:ext cx="4750315" cy="2160191"/>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962;p33"/>
            <p:cNvSpPr txBox="1"/>
            <p:nvPr/>
          </p:nvSpPr>
          <p:spPr>
            <a:xfrm>
              <a:off x="6414207" y="3755643"/>
              <a:ext cx="3562179" cy="1869484"/>
            </a:xfrm>
            <a:prstGeom prst="rect">
              <a:avLst/>
            </a:prstGeom>
            <a:noFill/>
            <a:ln>
              <a:noFill/>
            </a:ln>
          </p:spPr>
          <p:txBody>
            <a:bodyPr spcFirstLastPara="1" wrap="square" lIns="0" tIns="6700" rIns="0" bIns="0" anchor="ctr" anchorCtr="0">
              <a:noAutofit/>
            </a:bodyPr>
            <a:lstStyle/>
            <a:p>
              <a:pPr algn="ctr"/>
              <a:r>
                <a:rPr lang="es-ES" sz="1600">
                  <a:latin typeface="Arial"/>
                  <a:cs typeface="Arial"/>
                </a:rPr>
                <a:t>Falta de investigaciones sobre riesgo y vulnerabilidad sísmico de la parroquia de Huachi Chico en la ciudad de Ambato</a:t>
              </a:r>
              <a:endParaRPr lang="en-US" sz="1600">
                <a:latin typeface="Arial"/>
                <a:cs typeface="Arial"/>
              </a:endParaRPr>
            </a:p>
          </p:txBody>
        </p:sp>
      </p:grpSp>
      <p:sp>
        <p:nvSpPr>
          <p:cNvPr id="30" name="Rectángulo 29">
            <a:extLst>
              <a:ext uri="{FF2B5EF4-FFF2-40B4-BE49-F238E27FC236}">
                <a16:creationId xmlns:a16="http://schemas.microsoft.com/office/drawing/2014/main" id="{1BFD1ACE-DB42-4A69-8988-B4F309C026FB}"/>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03</a:t>
            </a:r>
            <a:endParaRPr lang="en-US" b="1" u="sng"/>
          </a:p>
        </p:txBody>
      </p:sp>
      <p:pic>
        <p:nvPicPr>
          <p:cNvPr id="5124" name="Picture 4" descr="El país registra alto riesgo de vulnerabilidad sísmica | Ecuador | Noticias  | El Universo">
            <a:extLst>
              <a:ext uri="{FF2B5EF4-FFF2-40B4-BE49-F238E27FC236}">
                <a16:creationId xmlns:a16="http://schemas.microsoft.com/office/drawing/2014/main" id="{29064A26-08BF-441F-9B7C-60B5530DFE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923" y="3991336"/>
            <a:ext cx="1994073" cy="2133658"/>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3923;p33">
            <a:extLst>
              <a:ext uri="{FF2B5EF4-FFF2-40B4-BE49-F238E27FC236}">
                <a16:creationId xmlns:a16="http://schemas.microsoft.com/office/drawing/2014/main" id="{970531D1-DE51-47AB-9E8E-36F0D691AE9D}"/>
              </a:ext>
            </a:extLst>
          </p:cNvPr>
          <p:cNvSpPr/>
          <p:nvPr/>
        </p:nvSpPr>
        <p:spPr>
          <a:xfrm>
            <a:off x="676418" y="2547453"/>
            <a:ext cx="6828565" cy="1356388"/>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3;p33">
            <a:extLst>
              <a:ext uri="{FF2B5EF4-FFF2-40B4-BE49-F238E27FC236}">
                <a16:creationId xmlns:a16="http://schemas.microsoft.com/office/drawing/2014/main" id="{498723B3-75E2-495B-9CA3-0DCDF602701F}"/>
              </a:ext>
            </a:extLst>
          </p:cNvPr>
          <p:cNvSpPr/>
          <p:nvPr/>
        </p:nvSpPr>
        <p:spPr>
          <a:xfrm>
            <a:off x="769257" y="721702"/>
            <a:ext cx="7100209" cy="1441306"/>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6" name="Picture 6" descr="Ecuador cerrará el 2020 con una contracción económica del 8,9% según el BCE  - Camae">
            <a:extLst>
              <a:ext uri="{FF2B5EF4-FFF2-40B4-BE49-F238E27FC236}">
                <a16:creationId xmlns:a16="http://schemas.microsoft.com/office/drawing/2014/main" id="{1EBB2CD9-22A1-4389-93FB-BF7D0F14A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19" y="2465445"/>
            <a:ext cx="2847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F94F0F2E-81C2-4A6F-B24B-B38B1DEBB6DB}"/>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a:extLst>
              <a:ext uri="{FF2B5EF4-FFF2-40B4-BE49-F238E27FC236}">
                <a16:creationId xmlns:a16="http://schemas.microsoft.com/office/drawing/2014/main" id="{81FA78F0-674E-4C92-9DFA-A8CF71BDFA6E}"/>
              </a:ext>
            </a:extLst>
          </p:cNvPr>
          <p:cNvPicPr>
            <a:picLocks noChangeAspect="1"/>
          </p:cNvPicPr>
          <p:nvPr/>
        </p:nvPicPr>
        <p:blipFill>
          <a:blip r:embed="rId5"/>
          <a:stretch>
            <a:fillRect/>
          </a:stretch>
        </p:blipFill>
        <p:spPr>
          <a:xfrm>
            <a:off x="6846781" y="6034672"/>
            <a:ext cx="2182218" cy="594814"/>
          </a:xfrm>
          <a:prstGeom prst="rect">
            <a:avLst/>
          </a:prstGeom>
        </p:spPr>
      </p:pic>
      <p:pic>
        <p:nvPicPr>
          <p:cNvPr id="38" name="Picture 2" descr="El terremoto de Ambato del 5 de... - Ramiro Vela Jimènez | Facebook">
            <a:extLst>
              <a:ext uri="{FF2B5EF4-FFF2-40B4-BE49-F238E27FC236}">
                <a16:creationId xmlns:a16="http://schemas.microsoft.com/office/drawing/2014/main" id="{09D4A33C-AAF0-495A-A28B-3C36C080B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19" y="616473"/>
            <a:ext cx="2691904" cy="1768687"/>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3962;p33">
            <a:extLst>
              <a:ext uri="{FF2B5EF4-FFF2-40B4-BE49-F238E27FC236}">
                <a16:creationId xmlns:a16="http://schemas.microsoft.com/office/drawing/2014/main" id="{6B9E8976-EB76-4540-A0CF-0C18253DD931}"/>
              </a:ext>
            </a:extLst>
          </p:cNvPr>
          <p:cNvSpPr txBox="1"/>
          <p:nvPr/>
        </p:nvSpPr>
        <p:spPr>
          <a:xfrm>
            <a:off x="3474223" y="815706"/>
            <a:ext cx="3874160" cy="1134882"/>
          </a:xfrm>
          <a:prstGeom prst="rect">
            <a:avLst/>
          </a:prstGeom>
          <a:noFill/>
          <a:ln>
            <a:noFill/>
          </a:ln>
        </p:spPr>
        <p:txBody>
          <a:bodyPr spcFirstLastPara="1" wrap="square" lIns="0" tIns="6700" rIns="0" bIns="0" anchor="ctr" anchorCtr="0">
            <a:noAutofit/>
          </a:bodyPr>
          <a:lstStyle/>
          <a:p>
            <a:pPr algn="ctr"/>
            <a:r>
              <a:rPr lang="es-ES" sz="1600"/>
              <a:t>Ambato se encuentra en una zona con actividad y antecedentes sísmicos.</a:t>
            </a:r>
            <a:endParaRPr lang="en-US" sz="1600"/>
          </a:p>
        </p:txBody>
      </p:sp>
      <p:sp>
        <p:nvSpPr>
          <p:cNvPr id="25" name="Google Shape;3962;p33">
            <a:extLst>
              <a:ext uri="{FF2B5EF4-FFF2-40B4-BE49-F238E27FC236}">
                <a16:creationId xmlns:a16="http://schemas.microsoft.com/office/drawing/2014/main" id="{2858DE40-672B-4C01-BB51-3FC4EF41CA46}"/>
              </a:ext>
            </a:extLst>
          </p:cNvPr>
          <p:cNvSpPr txBox="1"/>
          <p:nvPr/>
        </p:nvSpPr>
        <p:spPr>
          <a:xfrm>
            <a:off x="981894" y="2649258"/>
            <a:ext cx="4943127" cy="1134882"/>
          </a:xfrm>
          <a:prstGeom prst="rect">
            <a:avLst/>
          </a:prstGeom>
          <a:noFill/>
          <a:ln>
            <a:noFill/>
          </a:ln>
        </p:spPr>
        <p:txBody>
          <a:bodyPr spcFirstLastPara="1" wrap="square" lIns="0" tIns="6700" rIns="0" bIns="0" anchor="ctr" anchorCtr="0">
            <a:noAutofit/>
          </a:bodyPr>
          <a:lstStyle/>
          <a:p>
            <a:pPr algn="ctr"/>
            <a:r>
              <a:rPr lang="es-ES" sz="1600">
                <a:effectLst/>
                <a:cs typeface="Arial" panose="020B0604020202020204" pitchFamily="34" charset="0"/>
              </a:rPr>
              <a:t>Ambato debido a su ubicación geográfica permite la comunicación entre la Amazonía y la Costa Ecuatoriana, siendo fundamental en el crecimiento económico del país.</a:t>
            </a:r>
          </a:p>
        </p:txBody>
      </p:sp>
    </p:spTree>
    <p:extLst>
      <p:ext uri="{BB962C8B-B14F-4D97-AF65-F5344CB8AC3E}">
        <p14:creationId xmlns:p14="http://schemas.microsoft.com/office/powerpoint/2010/main" val="210601656"/>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30</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12" name="Imagen 11" descr="Diagrama&#10;&#10;Descripción generada automáticamente">
            <a:extLst>
              <a:ext uri="{FF2B5EF4-FFF2-40B4-BE49-F238E27FC236}">
                <a16:creationId xmlns:a16="http://schemas.microsoft.com/office/drawing/2014/main" id="{22770F5F-95ED-4FC0-AA51-924F6334E85A}"/>
              </a:ext>
            </a:extLst>
          </p:cNvPr>
          <p:cNvPicPr>
            <a:picLocks noChangeAspect="1"/>
          </p:cNvPicPr>
          <p:nvPr/>
        </p:nvPicPr>
        <p:blipFill>
          <a:blip r:embed="rId3"/>
          <a:stretch>
            <a:fillRect/>
          </a:stretch>
        </p:blipFill>
        <p:spPr>
          <a:xfrm>
            <a:off x="22031" y="1087201"/>
            <a:ext cx="4565364" cy="2736000"/>
          </a:xfrm>
          <a:prstGeom prst="rect">
            <a:avLst/>
          </a:prstGeom>
          <a:ln>
            <a:solidFill>
              <a:srgbClr val="767171"/>
            </a:solidFill>
          </a:ln>
        </p:spPr>
      </p:pic>
      <p:sp>
        <p:nvSpPr>
          <p:cNvPr id="2" name="Google Shape;3410;p29">
            <a:extLst>
              <a:ext uri="{FF2B5EF4-FFF2-40B4-BE49-F238E27FC236}">
                <a16:creationId xmlns:a16="http://schemas.microsoft.com/office/drawing/2014/main" id="{34A8DDD6-A271-4178-B0E2-AFFC154C34D0}"/>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3</a:t>
            </a:r>
          </a:p>
        </p:txBody>
      </p:sp>
      <p:sp>
        <p:nvSpPr>
          <p:cNvPr id="7" name="Rectángulo 6">
            <a:extLst>
              <a:ext uri="{FF2B5EF4-FFF2-40B4-BE49-F238E27FC236}">
                <a16:creationId xmlns:a16="http://schemas.microsoft.com/office/drawing/2014/main" id="{703E4C2D-6993-40DF-AF06-31B3BF0ABD3D}"/>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pic>
        <p:nvPicPr>
          <p:cNvPr id="13" name="Imagen 12" descr="Diagrama&#10;&#10;Descripción generada automáticamente">
            <a:extLst>
              <a:ext uri="{FF2B5EF4-FFF2-40B4-BE49-F238E27FC236}">
                <a16:creationId xmlns:a16="http://schemas.microsoft.com/office/drawing/2014/main" id="{01E61B63-A986-4791-B07E-B4934C5E20FA}"/>
              </a:ext>
            </a:extLst>
          </p:cNvPr>
          <p:cNvPicPr>
            <a:picLocks noChangeAspect="1"/>
          </p:cNvPicPr>
          <p:nvPr/>
        </p:nvPicPr>
        <p:blipFill>
          <a:blip r:embed="rId4"/>
          <a:stretch>
            <a:fillRect/>
          </a:stretch>
        </p:blipFill>
        <p:spPr>
          <a:xfrm>
            <a:off x="4587395" y="2848164"/>
            <a:ext cx="4556706" cy="2736000"/>
          </a:xfrm>
          <a:prstGeom prst="rect">
            <a:avLst/>
          </a:prstGeom>
          <a:ln>
            <a:solidFill>
              <a:srgbClr val="767171"/>
            </a:solidFill>
          </a:ln>
        </p:spPr>
      </p:pic>
      <p:sp>
        <p:nvSpPr>
          <p:cNvPr id="14" name="Google Shape;3412;p29">
            <a:extLst>
              <a:ext uri="{FF2B5EF4-FFF2-40B4-BE49-F238E27FC236}">
                <a16:creationId xmlns:a16="http://schemas.microsoft.com/office/drawing/2014/main" id="{A4ADA109-42E7-4C63-AD93-592E91ADF510}"/>
              </a:ext>
            </a:extLst>
          </p:cNvPr>
          <p:cNvSpPr txBox="1"/>
          <p:nvPr/>
        </p:nvSpPr>
        <p:spPr>
          <a:xfrm>
            <a:off x="-81293" y="570880"/>
            <a:ext cx="4572052" cy="56705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a:t>
            </a:r>
          </a:p>
        </p:txBody>
      </p:sp>
      <p:sp>
        <p:nvSpPr>
          <p:cNvPr id="15" name="Google Shape;3412;p29">
            <a:extLst>
              <a:ext uri="{FF2B5EF4-FFF2-40B4-BE49-F238E27FC236}">
                <a16:creationId xmlns:a16="http://schemas.microsoft.com/office/drawing/2014/main" id="{91E196C3-06A7-4E37-9418-C9D780365B3F}"/>
              </a:ext>
            </a:extLst>
          </p:cNvPr>
          <p:cNvSpPr txBox="1"/>
          <p:nvPr/>
        </p:nvSpPr>
        <p:spPr>
          <a:xfrm>
            <a:off x="4490759" y="5460750"/>
            <a:ext cx="4653241" cy="64873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 PORCENTAJE</a:t>
            </a:r>
          </a:p>
        </p:txBody>
      </p:sp>
    </p:spTree>
    <p:extLst>
      <p:ext uri="{BB962C8B-B14F-4D97-AF65-F5344CB8AC3E}">
        <p14:creationId xmlns:p14="http://schemas.microsoft.com/office/powerpoint/2010/main" val="2475966171"/>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31</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14" name="Google Shape;3962;p33">
            <a:extLst>
              <a:ext uri="{FF2B5EF4-FFF2-40B4-BE49-F238E27FC236}">
                <a16:creationId xmlns:a16="http://schemas.microsoft.com/office/drawing/2014/main" id="{988266AA-7B59-4048-8EDE-4F2654CC1919}"/>
              </a:ext>
            </a:extLst>
          </p:cNvPr>
          <p:cNvSpPr txBox="1"/>
          <p:nvPr/>
        </p:nvSpPr>
        <p:spPr>
          <a:xfrm>
            <a:off x="460701" y="715079"/>
            <a:ext cx="8568298" cy="5615747"/>
          </a:xfrm>
          <a:prstGeom prst="rect">
            <a:avLst/>
          </a:prstGeom>
          <a:noFill/>
          <a:ln>
            <a:noFill/>
          </a:ln>
        </p:spPr>
        <p:txBody>
          <a:bodyPr spcFirstLastPara="1" wrap="square" lIns="0" tIns="6700" rIns="0" bIns="0" anchor="ctr" anchorCtr="0">
            <a:noAutofit/>
          </a:bodyPr>
          <a:lstStyle/>
          <a:p>
            <a:pPr marL="285750" indent="-285750">
              <a:lnSpc>
                <a:spcPct val="200000"/>
              </a:lnSpc>
              <a:buFont typeface="Arial" panose="020B0604020202020204" pitchFamily="34" charset="0"/>
              <a:buChar char="•"/>
            </a:pPr>
            <a:r>
              <a:rPr lang="es-419" sz="1600">
                <a:effectLst/>
                <a:latin typeface="Arial" panose="020B0604020202020204" pitchFamily="34" charset="0"/>
                <a:ea typeface="MS PGothic" panose="020B0600070205080204" pitchFamily="34" charset="-128"/>
                <a:cs typeface="Arial" panose="020B0604020202020204" pitchFamily="34" charset="0"/>
              </a:rPr>
              <a:t>El número de pisos identificados en el catastro difiere del número de pisos en la realidad, se generan ampliaciones o remodelaciones no registradas.</a:t>
            </a:r>
          </a:p>
          <a:p>
            <a:pPr marL="285750" indent="-285750">
              <a:lnSpc>
                <a:spcPct val="200000"/>
              </a:lnSpc>
              <a:buFont typeface="Arial" panose="020B0604020202020204" pitchFamily="34" charset="0"/>
              <a:buChar char="•"/>
            </a:pPr>
            <a:r>
              <a:rPr lang="es-419" sz="1800">
                <a:effectLst/>
                <a:latin typeface="Calibri" panose="020F0502020204030204" pitchFamily="34" charset="0"/>
                <a:ea typeface="Times New Roman" panose="02020603050405020304" pitchFamily="18" charset="0"/>
                <a:cs typeface="Times New Roman" panose="02020603050405020304" pitchFamily="18" charset="0"/>
              </a:rPr>
              <a:t>Según los resultados obtenidos en la metodología, FEMA P-154 y NEC 2015, se obtiene que la zona presenta una vulnerabilidad sísmica elevada.</a:t>
            </a:r>
          </a:p>
          <a:p>
            <a:pPr marL="285750" indent="-285750">
              <a:lnSpc>
                <a:spcPct val="200000"/>
              </a:lnSpc>
              <a:buFont typeface="Arial" panose="020B0604020202020204" pitchFamily="34" charset="0"/>
              <a:buChar char="•"/>
            </a:pPr>
            <a:r>
              <a:rPr lang="es-419" sz="1800">
                <a:effectLst/>
                <a:latin typeface="Calibri" panose="020F0502020204030204" pitchFamily="34" charset="0"/>
                <a:ea typeface="Times New Roman" panose="02020603050405020304" pitchFamily="18" charset="0"/>
                <a:cs typeface="Times New Roman" panose="02020603050405020304" pitchFamily="18" charset="0"/>
              </a:rPr>
              <a:t>Mediante la simulación realizada en OpenQuake, se determina que posee un nivel de pérdidas estructurales de 12,89%, lo cual representa un nivel de pérdidas estructurales bajas, con respecto a las demás zonas con mayor densidad poblacional, también los daños en dólares se estiman en el valor de </a:t>
            </a:r>
            <a:r>
              <a:rPr lang="es-EC" sz="1800">
                <a:effectLst/>
                <a:latin typeface="Calibri" panose="020F0502020204030204" pitchFamily="34" charset="0"/>
                <a:ea typeface="Times New Roman" panose="02020603050405020304" pitchFamily="18" charset="0"/>
                <a:cs typeface="Times New Roman" panose="02020603050405020304" pitchFamily="18" charset="0"/>
              </a:rPr>
              <a:t>7 292 667,0 USD. </a:t>
            </a:r>
            <a:endParaRPr lang="es-EC" sz="1600">
              <a:effectLst/>
              <a:latin typeface="Arial" panose="020B0604020202020204" pitchFamily="34" charset="0"/>
              <a:ea typeface="MS PGothic" panose="020B0600070205080204" pitchFamily="34" charset="-128"/>
              <a:cs typeface="Arial" panose="020B0604020202020204" pitchFamily="34" charset="0"/>
            </a:endParaRPr>
          </a:p>
          <a:p>
            <a:pPr marL="285750" indent="-285750">
              <a:lnSpc>
                <a:spcPct val="200000"/>
              </a:lnSpc>
              <a:buFont typeface="Arial" panose="020B0604020202020204" pitchFamily="34" charset="0"/>
              <a:buChar char="•"/>
            </a:pPr>
            <a:r>
              <a:rPr lang="es-419" sz="1600">
                <a:effectLst/>
                <a:latin typeface="Arial" panose="020B0604020202020204" pitchFamily="34" charset="0"/>
                <a:ea typeface="MS PGothic" panose="020B0600070205080204" pitchFamily="34" charset="-128"/>
                <a:cs typeface="Arial" panose="020B0604020202020204" pitchFamily="34" charset="0"/>
              </a:rPr>
              <a:t>La zona de estudio, al estar alejada del centro comercial de la parroquia, presenta una calidad constructiva menor a las zonas de mayor densidad poblacional y de comercio.</a:t>
            </a:r>
            <a:endParaRPr lang="es-EC" sz="1600">
              <a:effectLst/>
              <a:latin typeface="Arial" panose="020B0604020202020204" pitchFamily="34" charset="0"/>
              <a:ea typeface="MS PGothic" panose="020B0600070205080204" pitchFamily="34" charset="-128"/>
              <a:cs typeface="Arial" panose="020B0604020202020204" pitchFamily="34" charset="0"/>
            </a:endParaRPr>
          </a:p>
          <a:p>
            <a:pPr indent="457200">
              <a:lnSpc>
                <a:spcPct val="200000"/>
              </a:lnSpc>
            </a:pPr>
            <a:endParaRPr lang="es-EC" sz="1600">
              <a:effectLst/>
              <a:latin typeface="Arial" panose="020B0604020202020204" pitchFamily="34" charset="0"/>
              <a:ea typeface="MS PGothic" panose="020B0600070205080204" pitchFamily="34" charset="-128"/>
              <a:cs typeface="Arial" panose="020B0604020202020204" pitchFamily="34" charset="0"/>
            </a:endParaRPr>
          </a:p>
        </p:txBody>
      </p:sp>
      <p:sp>
        <p:nvSpPr>
          <p:cNvPr id="2" name="Google Shape;3410;p29">
            <a:extLst>
              <a:ext uri="{FF2B5EF4-FFF2-40B4-BE49-F238E27FC236}">
                <a16:creationId xmlns:a16="http://schemas.microsoft.com/office/drawing/2014/main" id="{1AB3E6DC-65AF-437A-8C34-D98BB27F28CD}"/>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3</a:t>
            </a:r>
          </a:p>
        </p:txBody>
      </p:sp>
      <p:sp>
        <p:nvSpPr>
          <p:cNvPr id="3" name="Rectángulo 2">
            <a:extLst>
              <a:ext uri="{FF2B5EF4-FFF2-40B4-BE49-F238E27FC236}">
                <a16:creationId xmlns:a16="http://schemas.microsoft.com/office/drawing/2014/main" id="{92D4B361-1816-418A-BEE1-594C4904AF60}"/>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CO</a:t>
            </a:r>
            <a:r>
              <a:rPr lang="es-EC" sz="2000" b="1"/>
              <a:t>NCLUSIONES</a:t>
            </a:r>
            <a:endParaRPr lang="en-US" sz="2000" b="1">
              <a:cs typeface="Arial"/>
            </a:endParaRPr>
          </a:p>
        </p:txBody>
      </p:sp>
    </p:spTree>
    <p:extLst>
      <p:ext uri="{BB962C8B-B14F-4D97-AF65-F5344CB8AC3E}">
        <p14:creationId xmlns:p14="http://schemas.microsoft.com/office/powerpoint/2010/main" val="478205974"/>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32</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2" name="Picture 2" descr="Diagram, engineering drawing&#10;&#10;Description automatically generated">
            <a:extLst>
              <a:ext uri="{FF2B5EF4-FFF2-40B4-BE49-F238E27FC236}">
                <a16:creationId xmlns:a16="http://schemas.microsoft.com/office/drawing/2014/main" id="{9A51FB43-6C65-4851-9B01-DC89A38DF88D}"/>
              </a:ext>
            </a:extLst>
          </p:cNvPr>
          <p:cNvPicPr>
            <a:picLocks noChangeAspect="1"/>
          </p:cNvPicPr>
          <p:nvPr/>
        </p:nvPicPr>
        <p:blipFill>
          <a:blip r:embed="rId3"/>
          <a:stretch>
            <a:fillRect/>
          </a:stretch>
        </p:blipFill>
        <p:spPr>
          <a:xfrm>
            <a:off x="1386262" y="612405"/>
            <a:ext cx="7639398" cy="5331262"/>
          </a:xfrm>
          <a:prstGeom prst="rect">
            <a:avLst/>
          </a:prstGeom>
        </p:spPr>
      </p:pic>
      <p:sp>
        <p:nvSpPr>
          <p:cNvPr id="7" name="Google Shape;3410;p29">
            <a:extLst>
              <a:ext uri="{FF2B5EF4-FFF2-40B4-BE49-F238E27FC236}">
                <a16:creationId xmlns:a16="http://schemas.microsoft.com/office/drawing/2014/main" id="{6DA64209-46B1-4D39-BFC0-5A786FA60265}"/>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4</a:t>
            </a:r>
          </a:p>
        </p:txBody>
      </p:sp>
      <p:sp>
        <p:nvSpPr>
          <p:cNvPr id="9" name="Rectángulo 8">
            <a:extLst>
              <a:ext uri="{FF2B5EF4-FFF2-40B4-BE49-F238E27FC236}">
                <a16:creationId xmlns:a16="http://schemas.microsoft.com/office/drawing/2014/main" id="{F75EBECE-38DE-4F0D-88E0-14D4E3786716}"/>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31DE47A0-AFE1-400D-B1F6-8F41E626DAC1}"/>
              </a:ext>
            </a:extLst>
          </p:cNvPr>
          <p:cNvSpPr txBox="1"/>
          <p:nvPr/>
        </p:nvSpPr>
        <p:spPr>
          <a:xfrm>
            <a:off x="-50502" y="1977656"/>
            <a:ext cx="1498155" cy="124895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NÚMERO DE PISOS</a:t>
            </a:r>
          </a:p>
        </p:txBody>
      </p:sp>
    </p:spTree>
    <p:extLst>
      <p:ext uri="{BB962C8B-B14F-4D97-AF65-F5344CB8AC3E}">
        <p14:creationId xmlns:p14="http://schemas.microsoft.com/office/powerpoint/2010/main" val="3938797298"/>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33</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3" name="Picture 6" descr="A picture containing diagram&#10;&#10;Description automatically generated">
            <a:extLst>
              <a:ext uri="{FF2B5EF4-FFF2-40B4-BE49-F238E27FC236}">
                <a16:creationId xmlns:a16="http://schemas.microsoft.com/office/drawing/2014/main" id="{2CA329A9-02B7-4F3C-8EF9-025E9BDEFC71}"/>
              </a:ext>
            </a:extLst>
          </p:cNvPr>
          <p:cNvPicPr>
            <a:picLocks noChangeAspect="1"/>
          </p:cNvPicPr>
          <p:nvPr/>
        </p:nvPicPr>
        <p:blipFill>
          <a:blip r:embed="rId3"/>
          <a:stretch>
            <a:fillRect/>
          </a:stretch>
        </p:blipFill>
        <p:spPr>
          <a:xfrm>
            <a:off x="-1247" y="1073310"/>
            <a:ext cx="4567211" cy="3201757"/>
          </a:xfrm>
          <a:prstGeom prst="rect">
            <a:avLst/>
          </a:prstGeom>
        </p:spPr>
      </p:pic>
      <p:sp>
        <p:nvSpPr>
          <p:cNvPr id="7" name="Google Shape;3410;p29">
            <a:extLst>
              <a:ext uri="{FF2B5EF4-FFF2-40B4-BE49-F238E27FC236}">
                <a16:creationId xmlns:a16="http://schemas.microsoft.com/office/drawing/2014/main" id="{6DA64209-46B1-4D39-BFC0-5A786FA60265}"/>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4</a:t>
            </a:r>
          </a:p>
        </p:txBody>
      </p:sp>
      <p:sp>
        <p:nvSpPr>
          <p:cNvPr id="9" name="Rectángulo 8">
            <a:extLst>
              <a:ext uri="{FF2B5EF4-FFF2-40B4-BE49-F238E27FC236}">
                <a16:creationId xmlns:a16="http://schemas.microsoft.com/office/drawing/2014/main" id="{F75EBECE-38DE-4F0D-88E0-14D4E3786716}"/>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2" name="Google Shape;3412;p29">
            <a:extLst>
              <a:ext uri="{FF2B5EF4-FFF2-40B4-BE49-F238E27FC236}">
                <a16:creationId xmlns:a16="http://schemas.microsoft.com/office/drawing/2014/main" id="{15D39F51-0B38-4AD5-A0A9-731045A777E8}"/>
              </a:ext>
            </a:extLst>
          </p:cNvPr>
          <p:cNvSpPr txBox="1"/>
          <p:nvPr/>
        </p:nvSpPr>
        <p:spPr>
          <a:xfrm>
            <a:off x="181200" y="670631"/>
            <a:ext cx="2739079" cy="51877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TECHO</a:t>
            </a:r>
          </a:p>
        </p:txBody>
      </p:sp>
      <p:sp>
        <p:nvSpPr>
          <p:cNvPr id="4" name="Google Shape;3412;p29">
            <a:extLst>
              <a:ext uri="{FF2B5EF4-FFF2-40B4-BE49-F238E27FC236}">
                <a16:creationId xmlns:a16="http://schemas.microsoft.com/office/drawing/2014/main" id="{0E5407D1-CA44-45C9-80E6-26646A804B0D}"/>
              </a:ext>
            </a:extLst>
          </p:cNvPr>
          <p:cNvSpPr txBox="1"/>
          <p:nvPr/>
        </p:nvSpPr>
        <p:spPr>
          <a:xfrm>
            <a:off x="6144297" y="5555427"/>
            <a:ext cx="300392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PAREDES</a:t>
            </a:r>
          </a:p>
        </p:txBody>
      </p:sp>
      <p:pic>
        <p:nvPicPr>
          <p:cNvPr id="10" name="Picture 10">
            <a:extLst>
              <a:ext uri="{FF2B5EF4-FFF2-40B4-BE49-F238E27FC236}">
                <a16:creationId xmlns:a16="http://schemas.microsoft.com/office/drawing/2014/main" id="{5513E527-830A-4AA6-8368-5AE496DCF461}"/>
              </a:ext>
            </a:extLst>
          </p:cNvPr>
          <p:cNvPicPr>
            <a:picLocks noChangeAspect="1"/>
          </p:cNvPicPr>
          <p:nvPr/>
        </p:nvPicPr>
        <p:blipFill>
          <a:blip r:embed="rId4"/>
          <a:stretch>
            <a:fillRect/>
          </a:stretch>
        </p:blipFill>
        <p:spPr>
          <a:xfrm>
            <a:off x="4568092" y="2370169"/>
            <a:ext cx="4579815" cy="3260662"/>
          </a:xfrm>
          <a:prstGeom prst="rect">
            <a:avLst/>
          </a:prstGeom>
        </p:spPr>
      </p:pic>
    </p:spTree>
    <p:extLst>
      <p:ext uri="{BB962C8B-B14F-4D97-AF65-F5344CB8AC3E}">
        <p14:creationId xmlns:p14="http://schemas.microsoft.com/office/powerpoint/2010/main" val="891248582"/>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34</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7" name="Google Shape;3410;p29">
            <a:extLst>
              <a:ext uri="{FF2B5EF4-FFF2-40B4-BE49-F238E27FC236}">
                <a16:creationId xmlns:a16="http://schemas.microsoft.com/office/drawing/2014/main" id="{6DA64209-46B1-4D39-BFC0-5A786FA60265}"/>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4</a:t>
            </a:r>
          </a:p>
        </p:txBody>
      </p:sp>
      <p:sp>
        <p:nvSpPr>
          <p:cNvPr id="9" name="Rectángulo 8">
            <a:extLst>
              <a:ext uri="{FF2B5EF4-FFF2-40B4-BE49-F238E27FC236}">
                <a16:creationId xmlns:a16="http://schemas.microsoft.com/office/drawing/2014/main" id="{F75EBECE-38DE-4F0D-88E0-14D4E3786716}"/>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2" name="Google Shape;3412;p29">
            <a:extLst>
              <a:ext uri="{FF2B5EF4-FFF2-40B4-BE49-F238E27FC236}">
                <a16:creationId xmlns:a16="http://schemas.microsoft.com/office/drawing/2014/main" id="{C50F161D-27A0-488E-B229-A17C6CD84EA9}"/>
              </a:ext>
            </a:extLst>
          </p:cNvPr>
          <p:cNvSpPr txBox="1"/>
          <p:nvPr/>
        </p:nvSpPr>
        <p:spPr>
          <a:xfrm>
            <a:off x="2233271" y="616416"/>
            <a:ext cx="3780297"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TIPOLOGÍAS ESTRUCTURALES</a:t>
            </a:r>
          </a:p>
        </p:txBody>
      </p:sp>
      <p:pic>
        <p:nvPicPr>
          <p:cNvPr id="3" name="Picture 3">
            <a:extLst>
              <a:ext uri="{FF2B5EF4-FFF2-40B4-BE49-F238E27FC236}">
                <a16:creationId xmlns:a16="http://schemas.microsoft.com/office/drawing/2014/main" id="{9ECD6D25-AB12-41D0-BE2F-CB4DF4B3933C}"/>
              </a:ext>
            </a:extLst>
          </p:cNvPr>
          <p:cNvPicPr>
            <a:picLocks noChangeAspect="1"/>
          </p:cNvPicPr>
          <p:nvPr/>
        </p:nvPicPr>
        <p:blipFill>
          <a:blip r:embed="rId3"/>
          <a:stretch>
            <a:fillRect/>
          </a:stretch>
        </p:blipFill>
        <p:spPr>
          <a:xfrm>
            <a:off x="5024" y="1243201"/>
            <a:ext cx="5184671" cy="3883974"/>
          </a:xfrm>
          <a:prstGeom prst="rect">
            <a:avLst/>
          </a:prstGeom>
        </p:spPr>
      </p:pic>
      <p:pic>
        <p:nvPicPr>
          <p:cNvPr id="4" name="Picture 9">
            <a:extLst>
              <a:ext uri="{FF2B5EF4-FFF2-40B4-BE49-F238E27FC236}">
                <a16:creationId xmlns:a16="http://schemas.microsoft.com/office/drawing/2014/main" id="{7A5A01DB-02BD-4603-AEFC-27369D9D126B}"/>
              </a:ext>
            </a:extLst>
          </p:cNvPr>
          <p:cNvPicPr>
            <a:picLocks noChangeAspect="1"/>
          </p:cNvPicPr>
          <p:nvPr/>
        </p:nvPicPr>
        <p:blipFill>
          <a:blip r:embed="rId4"/>
          <a:stretch>
            <a:fillRect/>
          </a:stretch>
        </p:blipFill>
        <p:spPr>
          <a:xfrm>
            <a:off x="5183555" y="1369181"/>
            <a:ext cx="3905738" cy="3338099"/>
          </a:xfrm>
          <a:prstGeom prst="rect">
            <a:avLst/>
          </a:prstGeom>
        </p:spPr>
      </p:pic>
    </p:spTree>
    <p:extLst>
      <p:ext uri="{BB962C8B-B14F-4D97-AF65-F5344CB8AC3E}">
        <p14:creationId xmlns:p14="http://schemas.microsoft.com/office/powerpoint/2010/main" val="1251313076"/>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35</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7" name="Google Shape;3410;p29">
            <a:extLst>
              <a:ext uri="{FF2B5EF4-FFF2-40B4-BE49-F238E27FC236}">
                <a16:creationId xmlns:a16="http://schemas.microsoft.com/office/drawing/2014/main" id="{6DA64209-46B1-4D39-BFC0-5A786FA60265}"/>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4</a:t>
            </a:r>
          </a:p>
        </p:txBody>
      </p:sp>
      <p:sp>
        <p:nvSpPr>
          <p:cNvPr id="9" name="Rectángulo 8">
            <a:extLst>
              <a:ext uri="{FF2B5EF4-FFF2-40B4-BE49-F238E27FC236}">
                <a16:creationId xmlns:a16="http://schemas.microsoft.com/office/drawing/2014/main" id="{F75EBECE-38DE-4F0D-88E0-14D4E3786716}"/>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0" name="Google Shape;3412;p29">
            <a:extLst>
              <a:ext uri="{FF2B5EF4-FFF2-40B4-BE49-F238E27FC236}">
                <a16:creationId xmlns:a16="http://schemas.microsoft.com/office/drawing/2014/main" id="{0E262B7A-3F4E-4332-80DA-49D8553E390E}"/>
              </a:ext>
            </a:extLst>
          </p:cNvPr>
          <p:cNvSpPr txBox="1"/>
          <p:nvPr/>
        </p:nvSpPr>
        <p:spPr>
          <a:xfrm>
            <a:off x="576286" y="532605"/>
            <a:ext cx="273912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FUNVISIS</a:t>
            </a:r>
          </a:p>
        </p:txBody>
      </p:sp>
      <p:sp>
        <p:nvSpPr>
          <p:cNvPr id="11" name="Google Shape;3412;p29">
            <a:extLst>
              <a:ext uri="{FF2B5EF4-FFF2-40B4-BE49-F238E27FC236}">
                <a16:creationId xmlns:a16="http://schemas.microsoft.com/office/drawing/2014/main" id="{AB704D5E-E1D5-47FF-AF6C-48EC66914126}"/>
              </a:ext>
            </a:extLst>
          </p:cNvPr>
          <p:cNvSpPr txBox="1"/>
          <p:nvPr/>
        </p:nvSpPr>
        <p:spPr>
          <a:xfrm>
            <a:off x="5230290" y="5541176"/>
            <a:ext cx="330199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FEMAP-154</a:t>
            </a:r>
          </a:p>
        </p:txBody>
      </p:sp>
      <p:pic>
        <p:nvPicPr>
          <p:cNvPr id="2" name="Picture 2">
            <a:extLst>
              <a:ext uri="{FF2B5EF4-FFF2-40B4-BE49-F238E27FC236}">
                <a16:creationId xmlns:a16="http://schemas.microsoft.com/office/drawing/2014/main" id="{042E73EE-2FAB-4FA4-94EF-ADBC9E6ED497}"/>
              </a:ext>
            </a:extLst>
          </p:cNvPr>
          <p:cNvPicPr>
            <a:picLocks noChangeAspect="1"/>
          </p:cNvPicPr>
          <p:nvPr/>
        </p:nvPicPr>
        <p:blipFill>
          <a:blip r:embed="rId3"/>
          <a:stretch>
            <a:fillRect/>
          </a:stretch>
        </p:blipFill>
        <p:spPr>
          <a:xfrm>
            <a:off x="-3908" y="1068376"/>
            <a:ext cx="4589584" cy="3275402"/>
          </a:xfrm>
          <a:prstGeom prst="rect">
            <a:avLst/>
          </a:prstGeom>
        </p:spPr>
      </p:pic>
      <p:pic>
        <p:nvPicPr>
          <p:cNvPr id="3" name="Picture 3">
            <a:extLst>
              <a:ext uri="{FF2B5EF4-FFF2-40B4-BE49-F238E27FC236}">
                <a16:creationId xmlns:a16="http://schemas.microsoft.com/office/drawing/2014/main" id="{10668579-7DC9-46EC-BA35-40B2DCFB060A}"/>
              </a:ext>
            </a:extLst>
          </p:cNvPr>
          <p:cNvPicPr>
            <a:picLocks noChangeAspect="1"/>
          </p:cNvPicPr>
          <p:nvPr/>
        </p:nvPicPr>
        <p:blipFill>
          <a:blip r:embed="rId4"/>
          <a:stretch>
            <a:fillRect/>
          </a:stretch>
        </p:blipFill>
        <p:spPr>
          <a:xfrm>
            <a:off x="4577862" y="2531446"/>
            <a:ext cx="4491892" cy="3143262"/>
          </a:xfrm>
          <a:prstGeom prst="rect">
            <a:avLst/>
          </a:prstGeom>
        </p:spPr>
      </p:pic>
    </p:spTree>
    <p:extLst>
      <p:ext uri="{BB962C8B-B14F-4D97-AF65-F5344CB8AC3E}">
        <p14:creationId xmlns:p14="http://schemas.microsoft.com/office/powerpoint/2010/main" val="1969536491"/>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36</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7" name="Google Shape;3410;p29">
            <a:extLst>
              <a:ext uri="{FF2B5EF4-FFF2-40B4-BE49-F238E27FC236}">
                <a16:creationId xmlns:a16="http://schemas.microsoft.com/office/drawing/2014/main" id="{6DA64209-46B1-4D39-BFC0-5A786FA60265}"/>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4</a:t>
            </a:r>
          </a:p>
        </p:txBody>
      </p:sp>
      <p:sp>
        <p:nvSpPr>
          <p:cNvPr id="9" name="Rectángulo 8">
            <a:extLst>
              <a:ext uri="{FF2B5EF4-FFF2-40B4-BE49-F238E27FC236}">
                <a16:creationId xmlns:a16="http://schemas.microsoft.com/office/drawing/2014/main" id="{F75EBECE-38DE-4F0D-88E0-14D4E3786716}"/>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0" name="Google Shape;3412;p29">
            <a:extLst>
              <a:ext uri="{FF2B5EF4-FFF2-40B4-BE49-F238E27FC236}">
                <a16:creationId xmlns:a16="http://schemas.microsoft.com/office/drawing/2014/main" id="{0E69F645-9090-4BA2-A099-79D2E93641B2}"/>
              </a:ext>
            </a:extLst>
          </p:cNvPr>
          <p:cNvSpPr txBox="1"/>
          <p:nvPr/>
        </p:nvSpPr>
        <p:spPr>
          <a:xfrm>
            <a:off x="179512" y="587197"/>
            <a:ext cx="358726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NEC 2015</a:t>
            </a:r>
          </a:p>
        </p:txBody>
      </p:sp>
      <p:sp>
        <p:nvSpPr>
          <p:cNvPr id="11" name="Google Shape;3412;p29">
            <a:extLst>
              <a:ext uri="{FF2B5EF4-FFF2-40B4-BE49-F238E27FC236}">
                <a16:creationId xmlns:a16="http://schemas.microsoft.com/office/drawing/2014/main" id="{1403B068-65D6-40B8-ACAA-76DE58EC1EAE}"/>
              </a:ext>
            </a:extLst>
          </p:cNvPr>
          <p:cNvSpPr txBox="1"/>
          <p:nvPr/>
        </p:nvSpPr>
        <p:spPr>
          <a:xfrm>
            <a:off x="5363704" y="5418325"/>
            <a:ext cx="3248034"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RIESGO SISMICO</a:t>
            </a:r>
          </a:p>
        </p:txBody>
      </p:sp>
      <p:pic>
        <p:nvPicPr>
          <p:cNvPr id="2" name="Picture 2">
            <a:extLst>
              <a:ext uri="{FF2B5EF4-FFF2-40B4-BE49-F238E27FC236}">
                <a16:creationId xmlns:a16="http://schemas.microsoft.com/office/drawing/2014/main" id="{20DCD1FF-EE8D-43C3-BE39-5DDB3DAE26D8}"/>
              </a:ext>
            </a:extLst>
          </p:cNvPr>
          <p:cNvPicPr>
            <a:picLocks noChangeAspect="1"/>
          </p:cNvPicPr>
          <p:nvPr/>
        </p:nvPicPr>
        <p:blipFill>
          <a:blip r:embed="rId3"/>
          <a:stretch>
            <a:fillRect/>
          </a:stretch>
        </p:blipFill>
        <p:spPr>
          <a:xfrm>
            <a:off x="0" y="1138085"/>
            <a:ext cx="4865914" cy="3438828"/>
          </a:xfrm>
          <a:prstGeom prst="rect">
            <a:avLst/>
          </a:prstGeom>
        </p:spPr>
      </p:pic>
      <p:pic>
        <p:nvPicPr>
          <p:cNvPr id="3" name="Picture 3">
            <a:extLst>
              <a:ext uri="{FF2B5EF4-FFF2-40B4-BE49-F238E27FC236}">
                <a16:creationId xmlns:a16="http://schemas.microsoft.com/office/drawing/2014/main" id="{9D0F762E-A9F9-413D-B163-981537C8D717}"/>
              </a:ext>
            </a:extLst>
          </p:cNvPr>
          <p:cNvPicPr>
            <a:picLocks noChangeAspect="1"/>
          </p:cNvPicPr>
          <p:nvPr/>
        </p:nvPicPr>
        <p:blipFill>
          <a:blip r:embed="rId4"/>
          <a:stretch>
            <a:fillRect/>
          </a:stretch>
        </p:blipFill>
        <p:spPr>
          <a:xfrm>
            <a:off x="4876800" y="2590365"/>
            <a:ext cx="4267200" cy="3005328"/>
          </a:xfrm>
          <a:prstGeom prst="rect">
            <a:avLst/>
          </a:prstGeom>
        </p:spPr>
      </p:pic>
    </p:spTree>
    <p:extLst>
      <p:ext uri="{BB962C8B-B14F-4D97-AF65-F5344CB8AC3E}">
        <p14:creationId xmlns:p14="http://schemas.microsoft.com/office/powerpoint/2010/main" val="579831990"/>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37</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7" name="Google Shape;3410;p29">
            <a:extLst>
              <a:ext uri="{FF2B5EF4-FFF2-40B4-BE49-F238E27FC236}">
                <a16:creationId xmlns:a16="http://schemas.microsoft.com/office/drawing/2014/main" id="{6DA64209-46B1-4D39-BFC0-5A786FA60265}"/>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4</a:t>
            </a:r>
          </a:p>
        </p:txBody>
      </p:sp>
      <p:sp>
        <p:nvSpPr>
          <p:cNvPr id="9" name="Rectángulo 8">
            <a:extLst>
              <a:ext uri="{FF2B5EF4-FFF2-40B4-BE49-F238E27FC236}">
                <a16:creationId xmlns:a16="http://schemas.microsoft.com/office/drawing/2014/main" id="{F75EBECE-38DE-4F0D-88E0-14D4E3786716}"/>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0" name="Google Shape;3412;p29">
            <a:extLst>
              <a:ext uri="{FF2B5EF4-FFF2-40B4-BE49-F238E27FC236}">
                <a16:creationId xmlns:a16="http://schemas.microsoft.com/office/drawing/2014/main" id="{320F95E2-568F-4032-BEA3-4B0A6102A1BA}"/>
              </a:ext>
            </a:extLst>
          </p:cNvPr>
          <p:cNvSpPr txBox="1"/>
          <p:nvPr/>
        </p:nvSpPr>
        <p:spPr>
          <a:xfrm>
            <a:off x="-81293" y="570880"/>
            <a:ext cx="4572052" cy="56705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a:t>
            </a:r>
          </a:p>
        </p:txBody>
      </p:sp>
      <p:sp>
        <p:nvSpPr>
          <p:cNvPr id="11" name="Google Shape;3412;p29">
            <a:extLst>
              <a:ext uri="{FF2B5EF4-FFF2-40B4-BE49-F238E27FC236}">
                <a16:creationId xmlns:a16="http://schemas.microsoft.com/office/drawing/2014/main" id="{AE412CB2-95E2-4035-9C88-7726BDB504E2}"/>
              </a:ext>
            </a:extLst>
          </p:cNvPr>
          <p:cNvSpPr txBox="1"/>
          <p:nvPr/>
        </p:nvSpPr>
        <p:spPr>
          <a:xfrm>
            <a:off x="4490759" y="5460750"/>
            <a:ext cx="4653241" cy="64873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 PORCENTAJE</a:t>
            </a:r>
          </a:p>
        </p:txBody>
      </p:sp>
      <p:pic>
        <p:nvPicPr>
          <p:cNvPr id="2" name="Picture 2">
            <a:extLst>
              <a:ext uri="{FF2B5EF4-FFF2-40B4-BE49-F238E27FC236}">
                <a16:creationId xmlns:a16="http://schemas.microsoft.com/office/drawing/2014/main" id="{39ED6509-A464-494F-992B-2AD7C28C7F89}"/>
              </a:ext>
            </a:extLst>
          </p:cNvPr>
          <p:cNvPicPr>
            <a:picLocks noChangeAspect="1"/>
          </p:cNvPicPr>
          <p:nvPr/>
        </p:nvPicPr>
        <p:blipFill>
          <a:blip r:embed="rId3"/>
          <a:stretch>
            <a:fillRect/>
          </a:stretch>
        </p:blipFill>
        <p:spPr>
          <a:xfrm>
            <a:off x="0" y="1051183"/>
            <a:ext cx="4572000" cy="3264292"/>
          </a:xfrm>
          <a:prstGeom prst="rect">
            <a:avLst/>
          </a:prstGeom>
        </p:spPr>
      </p:pic>
      <p:pic>
        <p:nvPicPr>
          <p:cNvPr id="3" name="Picture 3">
            <a:extLst>
              <a:ext uri="{FF2B5EF4-FFF2-40B4-BE49-F238E27FC236}">
                <a16:creationId xmlns:a16="http://schemas.microsoft.com/office/drawing/2014/main" id="{12FFBDEC-C352-43DB-AA6F-EEA8287A7677}"/>
              </a:ext>
            </a:extLst>
          </p:cNvPr>
          <p:cNvPicPr>
            <a:picLocks noChangeAspect="1"/>
          </p:cNvPicPr>
          <p:nvPr/>
        </p:nvPicPr>
        <p:blipFill>
          <a:blip r:embed="rId4"/>
          <a:stretch>
            <a:fillRect/>
          </a:stretch>
        </p:blipFill>
        <p:spPr>
          <a:xfrm>
            <a:off x="4572000" y="2350783"/>
            <a:ext cx="4572000" cy="3245006"/>
          </a:xfrm>
          <a:prstGeom prst="rect">
            <a:avLst/>
          </a:prstGeom>
        </p:spPr>
      </p:pic>
    </p:spTree>
    <p:extLst>
      <p:ext uri="{BB962C8B-B14F-4D97-AF65-F5344CB8AC3E}">
        <p14:creationId xmlns:p14="http://schemas.microsoft.com/office/powerpoint/2010/main" val="3247420191"/>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38</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14" name="Google Shape;3962;p33">
            <a:extLst>
              <a:ext uri="{FF2B5EF4-FFF2-40B4-BE49-F238E27FC236}">
                <a16:creationId xmlns:a16="http://schemas.microsoft.com/office/drawing/2014/main" id="{988266AA-7B59-4048-8EDE-4F2654CC1919}"/>
              </a:ext>
            </a:extLst>
          </p:cNvPr>
          <p:cNvSpPr txBox="1"/>
          <p:nvPr/>
        </p:nvSpPr>
        <p:spPr>
          <a:xfrm>
            <a:off x="413146" y="1424127"/>
            <a:ext cx="8209314" cy="4518142"/>
          </a:xfrm>
          <a:prstGeom prst="rect">
            <a:avLst/>
          </a:prstGeom>
          <a:noFill/>
          <a:ln>
            <a:noFill/>
          </a:ln>
        </p:spPr>
        <p:txBody>
          <a:bodyPr spcFirstLastPara="1" wrap="square" lIns="0" tIns="6700" rIns="0" bIns="0" anchor="ctr" anchorCtr="0">
            <a:noAutofit/>
          </a:bodyPr>
          <a:lstStyle/>
          <a:p>
            <a:pPr algn="just">
              <a:buFont typeface="Symbol" panose="020B0604020202020204" pitchFamily="34" charset="0"/>
              <a:buChar char="•"/>
            </a:pPr>
            <a:r>
              <a:rPr lang="es-419" sz="1600">
                <a:latin typeface="Arial"/>
                <a:ea typeface="MS PGothic"/>
                <a:cs typeface="Arial"/>
              </a:rPr>
              <a:t>Se pudo identificar que las tipologías estructurales que predominan en la zona son </a:t>
            </a:r>
            <a:r>
              <a:rPr lang="es-ES" sz="1600">
                <a:latin typeface="Arial"/>
                <a:ea typeface="MS PGothic"/>
                <a:cs typeface="Arial"/>
              </a:rPr>
              <a:t>CR+CIP/LFINF+DUC+RMN:1-2 con 36,34% y CR+CIP/LFINF+DNO+RMT6:1-3 con 14,10 % de los predios totales analizados, esto nos muestra que las estructuras con pórticos de hormigón con mampostería de bloque o ladrillo son los más abundantes en esta zona de estudio. </a:t>
            </a:r>
            <a:endParaRPr lang="es-419" sz="1600">
              <a:latin typeface="Arial"/>
              <a:ea typeface="MS PGothic"/>
              <a:cs typeface="Arial"/>
            </a:endParaRPr>
          </a:p>
          <a:p>
            <a:pPr algn="just">
              <a:buFont typeface="Symbol" panose="020B0604020202020204" pitchFamily="34" charset="0"/>
              <a:buChar char="•"/>
            </a:pPr>
            <a:endParaRPr lang="es-ES" sz="1600">
              <a:latin typeface="Arial"/>
              <a:ea typeface="MS PGothic"/>
              <a:cs typeface="Arial"/>
            </a:endParaRPr>
          </a:p>
          <a:p>
            <a:pPr algn="just">
              <a:buFont typeface="Symbol" panose="020B0604020202020204" pitchFamily="34" charset="0"/>
              <a:buChar char="•"/>
            </a:pPr>
            <a:r>
              <a:rPr lang="es-419" sz="1600">
                <a:latin typeface="Arial"/>
                <a:ea typeface="MS PGothic"/>
                <a:cs typeface="Arial"/>
              </a:rPr>
              <a:t>Al aplicar las metodologías FEMA P-154 y NEC 2015 en la zona 4, indican valores altos de vulnerabilidad en un 56,56% y 57,11% del total de predios analizados siendo más alarmantes en comparación de la metodología FUNVISIS que presenta baja vulnerabilidad en un 36,68% del total de predios esto se debe a que esta metodología es más conservadora.</a:t>
            </a:r>
          </a:p>
          <a:p>
            <a:pPr algn="just">
              <a:buFont typeface="Symbol" panose="020B0604020202020204" pitchFamily="34" charset="0"/>
              <a:buChar char="•"/>
            </a:pPr>
            <a:endParaRPr lang="es-419" sz="1600">
              <a:latin typeface="Arial"/>
              <a:ea typeface="MS PGothic"/>
              <a:cs typeface="Arial"/>
            </a:endParaRPr>
          </a:p>
          <a:p>
            <a:pPr algn="just">
              <a:buFont typeface="Symbol" panose="020B0604020202020204" pitchFamily="34" charset="0"/>
              <a:buChar char="•"/>
            </a:pPr>
            <a:r>
              <a:rPr lang="es-419" sz="1600">
                <a:latin typeface="Arial"/>
                <a:ea typeface="MS PGothic"/>
                <a:cs typeface="Arial"/>
              </a:rPr>
              <a:t>Mediante el uso de </a:t>
            </a:r>
            <a:r>
              <a:rPr lang="es-419" sz="1600" err="1">
                <a:latin typeface="Arial"/>
                <a:ea typeface="MS PGothic"/>
                <a:cs typeface="Arial"/>
              </a:rPr>
              <a:t>OpenQuake</a:t>
            </a:r>
            <a:r>
              <a:rPr lang="es-419" sz="1600">
                <a:latin typeface="Arial"/>
                <a:ea typeface="MS PGothic"/>
                <a:cs typeface="Arial"/>
              </a:rPr>
              <a:t> se realizó varios escenarios sísmicos que podrían ocurrir por la falla que se ubica debajo de Huachi Chico, gracias a esto se puede obtener datos de pérdidas económicas por cada predio que dependerá del número de casas con que cuenten. Al no constar de un gran número de predios con edificaciones y entre otros factores las pérdidas económicas cuentan con un índice de pérdidas de 14,12%.</a:t>
            </a:r>
          </a:p>
          <a:p>
            <a:pPr marL="285750" indent="-285750">
              <a:lnSpc>
                <a:spcPct val="200000"/>
              </a:lnSpc>
              <a:buFont typeface="Arial" panose="020B0604020202020204" pitchFamily="34" charset="0"/>
              <a:buChar char="•"/>
            </a:pPr>
            <a:endParaRPr lang="es-419" sz="1400">
              <a:effectLst/>
              <a:latin typeface="Arial" panose="020B0604020202020204" pitchFamily="34" charset="0"/>
              <a:ea typeface="MS PGothic" panose="020B0600070205080204" pitchFamily="34" charset="-128"/>
              <a:cs typeface="Arial" panose="020B0604020202020204" pitchFamily="34" charset="0"/>
            </a:endParaRPr>
          </a:p>
          <a:p>
            <a:pPr indent="457200">
              <a:lnSpc>
                <a:spcPct val="200000"/>
              </a:lnSpc>
            </a:pPr>
            <a:endParaRPr lang="es-EC" sz="1400">
              <a:effectLst/>
              <a:latin typeface="Arial" panose="020B0604020202020204" pitchFamily="34" charset="0"/>
              <a:ea typeface="MS PGothic" panose="020B0600070205080204" pitchFamily="34" charset="-128"/>
              <a:cs typeface="Arial" panose="020B0604020202020204" pitchFamily="34" charset="0"/>
            </a:endParaRPr>
          </a:p>
        </p:txBody>
      </p:sp>
      <p:sp>
        <p:nvSpPr>
          <p:cNvPr id="2" name="Google Shape;3410;p29">
            <a:extLst>
              <a:ext uri="{FF2B5EF4-FFF2-40B4-BE49-F238E27FC236}">
                <a16:creationId xmlns:a16="http://schemas.microsoft.com/office/drawing/2014/main" id="{1AB3E6DC-65AF-437A-8C34-D98BB27F28CD}"/>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4</a:t>
            </a:r>
          </a:p>
        </p:txBody>
      </p:sp>
      <p:sp>
        <p:nvSpPr>
          <p:cNvPr id="3" name="Rectángulo 2">
            <a:extLst>
              <a:ext uri="{FF2B5EF4-FFF2-40B4-BE49-F238E27FC236}">
                <a16:creationId xmlns:a16="http://schemas.microsoft.com/office/drawing/2014/main" id="{92D4B361-1816-418A-BEE1-594C4904AF60}"/>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C</a:t>
            </a:r>
            <a:r>
              <a:rPr lang="es-EC" sz="2000" b="1"/>
              <a:t>ONCLUSIONES</a:t>
            </a:r>
            <a:endParaRPr lang="en-US" sz="2000" b="1">
              <a:cs typeface="Arial"/>
            </a:endParaRPr>
          </a:p>
        </p:txBody>
      </p:sp>
    </p:spTree>
    <p:extLst>
      <p:ext uri="{BB962C8B-B14F-4D97-AF65-F5344CB8AC3E}">
        <p14:creationId xmlns:p14="http://schemas.microsoft.com/office/powerpoint/2010/main" val="1038852759"/>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275642" y="618277"/>
            <a:ext cx="4620919" cy="1019093"/>
          </a:xfrm>
          <a:prstGeom prst="rect">
            <a:avLst/>
          </a:prstGeom>
          <a:noFill/>
          <a:ln>
            <a:noFill/>
          </a:ln>
        </p:spPr>
        <p:txBody>
          <a:bodyPr spcFirstLastPara="1" wrap="square" lIns="91425" tIns="91425" rIns="91425" bIns="91425" anchor="ctr" anchorCtr="0">
            <a:noAutofit/>
          </a:bodyPr>
          <a:lstStyle/>
          <a:p>
            <a:pPr algn="just">
              <a:spcAft>
                <a:spcPts val="800"/>
              </a:spcAft>
            </a:pPr>
            <a:endParaRPr lang="es-EC" sz="1400">
              <a:latin typeface="Roboto" panose="02000000000000000000" pitchFamily="2" charset="0"/>
              <a:ea typeface="Roboto" panose="02000000000000000000" pitchFamily="2" charset="0"/>
              <a:cs typeface="Times New Roman" panose="02020603050405020304" pitchFamily="18" charset="0"/>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39</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56550" y="6200749"/>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2" name="Imagen 2" descr="Diagrama&#10;&#10;Descripción generada automáticamente">
            <a:extLst>
              <a:ext uri="{FF2B5EF4-FFF2-40B4-BE49-F238E27FC236}">
                <a16:creationId xmlns:a16="http://schemas.microsoft.com/office/drawing/2014/main" id="{D62FE7BF-03EE-4261-968D-8A191EE4F468}"/>
              </a:ext>
            </a:extLst>
          </p:cNvPr>
          <p:cNvPicPr>
            <a:picLocks noChangeAspect="1"/>
          </p:cNvPicPr>
          <p:nvPr/>
        </p:nvPicPr>
        <p:blipFill>
          <a:blip r:embed="rId3"/>
          <a:stretch>
            <a:fillRect/>
          </a:stretch>
        </p:blipFill>
        <p:spPr>
          <a:xfrm>
            <a:off x="3044992" y="800"/>
            <a:ext cx="4629236" cy="6202088"/>
          </a:xfrm>
          <a:prstGeom prst="rect">
            <a:avLst/>
          </a:prstGeom>
        </p:spPr>
      </p:pic>
      <p:sp>
        <p:nvSpPr>
          <p:cNvPr id="3" name="Google Shape;3410;p29">
            <a:extLst>
              <a:ext uri="{FF2B5EF4-FFF2-40B4-BE49-F238E27FC236}">
                <a16:creationId xmlns:a16="http://schemas.microsoft.com/office/drawing/2014/main" id="{E9D0D63A-FDDB-4EB5-84A9-AECA80A429C7}"/>
              </a:ext>
            </a:extLst>
          </p:cNvPr>
          <p:cNvSpPr txBox="1"/>
          <p:nvPr/>
        </p:nvSpPr>
        <p:spPr>
          <a:xfrm>
            <a:off x="7539491" y="-536"/>
            <a:ext cx="1497858"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5</a:t>
            </a:r>
          </a:p>
        </p:txBody>
      </p:sp>
      <p:sp>
        <p:nvSpPr>
          <p:cNvPr id="7" name="Rectángulo 6">
            <a:extLst>
              <a:ext uri="{FF2B5EF4-FFF2-40B4-BE49-F238E27FC236}">
                <a16:creationId xmlns:a16="http://schemas.microsoft.com/office/drawing/2014/main" id="{BB5E6EF4-A04B-42AF-807E-1201BB869997}"/>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230C0F59-8A16-4515-8E44-87452CD87BE2}"/>
              </a:ext>
            </a:extLst>
          </p:cNvPr>
          <p:cNvSpPr txBox="1"/>
          <p:nvPr/>
        </p:nvSpPr>
        <p:spPr>
          <a:xfrm>
            <a:off x="783385" y="1474449"/>
            <a:ext cx="1498155" cy="124895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NÚMERO DE PISOS</a:t>
            </a:r>
          </a:p>
        </p:txBody>
      </p:sp>
    </p:spTree>
    <p:extLst>
      <p:ext uri="{BB962C8B-B14F-4D97-AF65-F5344CB8AC3E}">
        <p14:creationId xmlns:p14="http://schemas.microsoft.com/office/powerpoint/2010/main" val="291683021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Mapa&#10;&#10;Descripción generada automáticamente">
            <a:extLst>
              <a:ext uri="{FF2B5EF4-FFF2-40B4-BE49-F238E27FC236}">
                <a16:creationId xmlns:a16="http://schemas.microsoft.com/office/drawing/2014/main" id="{649DEA43-5B5D-4DF5-801E-23A714259682}"/>
              </a:ext>
            </a:extLst>
          </p:cNvPr>
          <p:cNvPicPr>
            <a:picLocks noChangeAspect="1"/>
          </p:cNvPicPr>
          <p:nvPr/>
        </p:nvPicPr>
        <p:blipFill rotWithShape="1">
          <a:blip r:embed="rId3"/>
          <a:srcRect t="-282" r="36410" b="360"/>
          <a:stretch/>
        </p:blipFill>
        <p:spPr>
          <a:xfrm>
            <a:off x="5824884" y="637631"/>
            <a:ext cx="2314550" cy="5212917"/>
          </a:xfrm>
          <a:prstGeom prst="rect">
            <a:avLst/>
          </a:prstGeom>
        </p:spPr>
      </p:pic>
      <p:sp>
        <p:nvSpPr>
          <p:cNvPr id="2" name="Rectángulo 1"/>
          <p:cNvSpPr/>
          <p:nvPr/>
        </p:nvSpPr>
        <p:spPr>
          <a:xfrm>
            <a:off x="1278399" y="692574"/>
            <a:ext cx="3082332" cy="53269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sz="2000" b="1" u="sng"/>
              <a:t>OBJETIVO GENERAL </a:t>
            </a:r>
            <a:endParaRPr lang="en-US" sz="2000" b="1" u="sng"/>
          </a:p>
        </p:txBody>
      </p:sp>
      <p:sp>
        <p:nvSpPr>
          <p:cNvPr id="3" name="Rectángulo 2"/>
          <p:cNvSpPr/>
          <p:nvPr/>
        </p:nvSpPr>
        <p:spPr>
          <a:xfrm>
            <a:off x="467422" y="1320354"/>
            <a:ext cx="4819686" cy="1692477"/>
          </a:xfrm>
          <a:prstGeom prst="rect">
            <a:avLst/>
          </a:prstGeom>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just"/>
            <a:r>
              <a:rPr lang="es-EC"/>
              <a:t>Elaborar un modelo de exposición y vulnerabilidad visual sísmica de las edificaciones residenciales existentes en la parroquia de Huachi Chico en el cantón Ambato, provincia de Tungurahua.</a:t>
            </a:r>
            <a:endParaRPr lang="en-US"/>
          </a:p>
        </p:txBody>
      </p:sp>
      <p:sp>
        <p:nvSpPr>
          <p:cNvPr id="67" name="Rectángulo 66"/>
          <p:cNvSpPr/>
          <p:nvPr/>
        </p:nvSpPr>
        <p:spPr>
          <a:xfrm>
            <a:off x="111051" y="63977"/>
            <a:ext cx="3312368"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02. OBJETIVOS</a:t>
            </a:r>
            <a:r>
              <a:rPr lang="en-001" sz="2000" b="1"/>
              <a:t> </a:t>
            </a:r>
            <a:endParaRPr lang="en-US" sz="2000" b="1"/>
          </a:p>
        </p:txBody>
      </p:sp>
      <p:sp>
        <p:nvSpPr>
          <p:cNvPr id="13" name="Rectángulo 12">
            <a:extLst>
              <a:ext uri="{FF2B5EF4-FFF2-40B4-BE49-F238E27FC236}">
                <a16:creationId xmlns:a16="http://schemas.microsoft.com/office/drawing/2014/main" id="{BF48AE3E-D42D-4DE7-A441-F983DEE09634}"/>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04</a:t>
            </a:r>
            <a:endParaRPr lang="en-US" b="1" u="sng"/>
          </a:p>
        </p:txBody>
      </p:sp>
      <p:sp>
        <p:nvSpPr>
          <p:cNvPr id="4" name="Rectángulo 3">
            <a:extLst>
              <a:ext uri="{FF2B5EF4-FFF2-40B4-BE49-F238E27FC236}">
                <a16:creationId xmlns:a16="http://schemas.microsoft.com/office/drawing/2014/main" id="{0527C74E-0011-4B76-A14A-6B9802603E7B}"/>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E150522-BB91-4F52-A922-ACB254DCEED3}"/>
              </a:ext>
            </a:extLst>
          </p:cNvPr>
          <p:cNvPicPr>
            <a:picLocks noChangeAspect="1"/>
          </p:cNvPicPr>
          <p:nvPr/>
        </p:nvPicPr>
        <p:blipFill>
          <a:blip r:embed="rId4"/>
          <a:stretch>
            <a:fillRect/>
          </a:stretch>
        </p:blipFill>
        <p:spPr>
          <a:xfrm>
            <a:off x="6846781" y="6034672"/>
            <a:ext cx="2182218" cy="594814"/>
          </a:xfrm>
          <a:prstGeom prst="rect">
            <a:avLst/>
          </a:prstGeom>
        </p:spPr>
      </p:pic>
      <p:sp>
        <p:nvSpPr>
          <p:cNvPr id="10" name="Forma libre: forma 9">
            <a:extLst>
              <a:ext uri="{FF2B5EF4-FFF2-40B4-BE49-F238E27FC236}">
                <a16:creationId xmlns:a16="http://schemas.microsoft.com/office/drawing/2014/main" id="{87E43BA2-9B79-438B-8E93-A9F59F9F7DF7}"/>
              </a:ext>
            </a:extLst>
          </p:cNvPr>
          <p:cNvSpPr/>
          <p:nvPr/>
        </p:nvSpPr>
        <p:spPr>
          <a:xfrm>
            <a:off x="6964680" y="795825"/>
            <a:ext cx="1036321" cy="1604636"/>
          </a:xfrm>
          <a:custGeom>
            <a:avLst/>
            <a:gdLst>
              <a:gd name="connsiteX0" fmla="*/ 1024128 w 2231136"/>
              <a:gd name="connsiteY0" fmla="*/ 0 h 3316224"/>
              <a:gd name="connsiteX1" fmla="*/ 621792 w 2231136"/>
              <a:gd name="connsiteY1" fmla="*/ 999744 h 3316224"/>
              <a:gd name="connsiteX2" fmla="*/ 487680 w 2231136"/>
              <a:gd name="connsiteY2" fmla="*/ 1524000 h 3316224"/>
              <a:gd name="connsiteX3" fmla="*/ 390144 w 2231136"/>
              <a:gd name="connsiteY3" fmla="*/ 1804416 h 3316224"/>
              <a:gd name="connsiteX4" fmla="*/ 268224 w 2231136"/>
              <a:gd name="connsiteY4" fmla="*/ 2243328 h 3316224"/>
              <a:gd name="connsiteX5" fmla="*/ 48768 w 2231136"/>
              <a:gd name="connsiteY5" fmla="*/ 2474976 h 3316224"/>
              <a:gd name="connsiteX6" fmla="*/ 0 w 2231136"/>
              <a:gd name="connsiteY6" fmla="*/ 2596896 h 3316224"/>
              <a:gd name="connsiteX7" fmla="*/ 316992 w 2231136"/>
              <a:gd name="connsiteY7" fmla="*/ 3096768 h 3316224"/>
              <a:gd name="connsiteX8" fmla="*/ 438912 w 2231136"/>
              <a:gd name="connsiteY8" fmla="*/ 3316224 h 3316224"/>
              <a:gd name="connsiteX9" fmla="*/ 658368 w 2231136"/>
              <a:gd name="connsiteY9" fmla="*/ 3267456 h 3316224"/>
              <a:gd name="connsiteX10" fmla="*/ 1158240 w 2231136"/>
              <a:gd name="connsiteY10" fmla="*/ 2999232 h 3316224"/>
              <a:gd name="connsiteX11" fmla="*/ 1487424 w 2231136"/>
              <a:gd name="connsiteY11" fmla="*/ 2682240 h 3316224"/>
              <a:gd name="connsiteX12" fmla="*/ 1877568 w 2231136"/>
              <a:gd name="connsiteY12" fmla="*/ 2365248 h 3316224"/>
              <a:gd name="connsiteX13" fmla="*/ 2231136 w 2231136"/>
              <a:gd name="connsiteY13" fmla="*/ 2243328 h 3316224"/>
              <a:gd name="connsiteX14" fmla="*/ 2048256 w 2231136"/>
              <a:gd name="connsiteY14" fmla="*/ 1572768 h 3316224"/>
              <a:gd name="connsiteX15" fmla="*/ 1950720 w 2231136"/>
              <a:gd name="connsiteY15" fmla="*/ 1219200 h 3316224"/>
              <a:gd name="connsiteX16" fmla="*/ 1694688 w 2231136"/>
              <a:gd name="connsiteY16" fmla="*/ 890016 h 3316224"/>
              <a:gd name="connsiteX17" fmla="*/ 1389888 w 2231136"/>
              <a:gd name="connsiteY17" fmla="*/ 475488 h 3316224"/>
              <a:gd name="connsiteX18" fmla="*/ 1024128 w 2231136"/>
              <a:gd name="connsiteY18" fmla="*/ 0 h 33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31136" h="3316224">
                <a:moveTo>
                  <a:pt x="1024128" y="0"/>
                </a:moveTo>
                <a:lnTo>
                  <a:pt x="621792" y="999744"/>
                </a:lnTo>
                <a:lnTo>
                  <a:pt x="487680" y="1524000"/>
                </a:lnTo>
                <a:lnTo>
                  <a:pt x="390144" y="1804416"/>
                </a:lnTo>
                <a:lnTo>
                  <a:pt x="268224" y="2243328"/>
                </a:lnTo>
                <a:lnTo>
                  <a:pt x="48768" y="2474976"/>
                </a:lnTo>
                <a:lnTo>
                  <a:pt x="0" y="2596896"/>
                </a:lnTo>
                <a:lnTo>
                  <a:pt x="316992" y="3096768"/>
                </a:lnTo>
                <a:lnTo>
                  <a:pt x="438912" y="3316224"/>
                </a:lnTo>
                <a:lnTo>
                  <a:pt x="658368" y="3267456"/>
                </a:lnTo>
                <a:lnTo>
                  <a:pt x="1158240" y="2999232"/>
                </a:lnTo>
                <a:lnTo>
                  <a:pt x="1487424" y="2682240"/>
                </a:lnTo>
                <a:lnTo>
                  <a:pt x="1877568" y="2365248"/>
                </a:lnTo>
                <a:lnTo>
                  <a:pt x="2231136" y="2243328"/>
                </a:lnTo>
                <a:lnTo>
                  <a:pt x="2048256" y="1572768"/>
                </a:lnTo>
                <a:lnTo>
                  <a:pt x="1950720" y="1219200"/>
                </a:lnTo>
                <a:lnTo>
                  <a:pt x="1694688" y="890016"/>
                </a:lnTo>
                <a:lnTo>
                  <a:pt x="1389888" y="475488"/>
                </a:lnTo>
                <a:lnTo>
                  <a:pt x="1024128" y="0"/>
                </a:lnTo>
                <a:close/>
              </a:path>
            </a:pathLst>
          </a:custGeom>
          <a:solidFill>
            <a:srgbClr val="E0B5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2">
                    <a:lumMod val="50000"/>
                  </a:schemeClr>
                </a:solidFill>
              </a:rPr>
              <a:t>Z1</a:t>
            </a:r>
            <a:endParaRPr lang="es-EC" sz="2000" b="1">
              <a:solidFill>
                <a:schemeClr val="bg2">
                  <a:lumMod val="50000"/>
                </a:schemeClr>
              </a:solidFill>
            </a:endParaRPr>
          </a:p>
        </p:txBody>
      </p:sp>
      <p:sp>
        <p:nvSpPr>
          <p:cNvPr id="11" name="Forma libre: forma 10">
            <a:extLst>
              <a:ext uri="{FF2B5EF4-FFF2-40B4-BE49-F238E27FC236}">
                <a16:creationId xmlns:a16="http://schemas.microsoft.com/office/drawing/2014/main" id="{FC26596A-2590-4154-A4B8-8F4B27209D8C}"/>
              </a:ext>
            </a:extLst>
          </p:cNvPr>
          <p:cNvSpPr/>
          <p:nvPr/>
        </p:nvSpPr>
        <p:spPr>
          <a:xfrm>
            <a:off x="6560122" y="1814599"/>
            <a:ext cx="1524515" cy="1384184"/>
          </a:xfrm>
          <a:custGeom>
            <a:avLst/>
            <a:gdLst>
              <a:gd name="connsiteX0" fmla="*/ 841248 w 3218688"/>
              <a:gd name="connsiteY0" fmla="*/ 365760 h 2804160"/>
              <a:gd name="connsiteX1" fmla="*/ 597408 w 3218688"/>
              <a:gd name="connsiteY1" fmla="*/ 670560 h 2804160"/>
              <a:gd name="connsiteX2" fmla="*/ 292608 w 3218688"/>
              <a:gd name="connsiteY2" fmla="*/ 963168 h 2804160"/>
              <a:gd name="connsiteX3" fmla="*/ 60960 w 3218688"/>
              <a:gd name="connsiteY3" fmla="*/ 1341120 h 2804160"/>
              <a:gd name="connsiteX4" fmla="*/ 0 w 3218688"/>
              <a:gd name="connsiteY4" fmla="*/ 1621536 h 2804160"/>
              <a:gd name="connsiteX5" fmla="*/ 377952 w 3218688"/>
              <a:gd name="connsiteY5" fmla="*/ 1511808 h 2804160"/>
              <a:gd name="connsiteX6" fmla="*/ 670560 w 3218688"/>
              <a:gd name="connsiteY6" fmla="*/ 1524000 h 2804160"/>
              <a:gd name="connsiteX7" fmla="*/ 548640 w 3218688"/>
              <a:gd name="connsiteY7" fmla="*/ 1853184 h 2804160"/>
              <a:gd name="connsiteX8" fmla="*/ 451104 w 3218688"/>
              <a:gd name="connsiteY8" fmla="*/ 2157984 h 2804160"/>
              <a:gd name="connsiteX9" fmla="*/ 341376 w 3218688"/>
              <a:gd name="connsiteY9" fmla="*/ 2450592 h 2804160"/>
              <a:gd name="connsiteX10" fmla="*/ 292608 w 3218688"/>
              <a:gd name="connsiteY10" fmla="*/ 2804160 h 2804160"/>
              <a:gd name="connsiteX11" fmla="*/ 1085088 w 3218688"/>
              <a:gd name="connsiteY11" fmla="*/ 2548128 h 2804160"/>
              <a:gd name="connsiteX12" fmla="*/ 1365504 w 3218688"/>
              <a:gd name="connsiteY12" fmla="*/ 2292096 h 2804160"/>
              <a:gd name="connsiteX13" fmla="*/ 1682496 w 3218688"/>
              <a:gd name="connsiteY13" fmla="*/ 2060448 h 2804160"/>
              <a:gd name="connsiteX14" fmla="*/ 2072640 w 3218688"/>
              <a:gd name="connsiteY14" fmla="*/ 1865376 h 2804160"/>
              <a:gd name="connsiteX15" fmla="*/ 2353056 w 3218688"/>
              <a:gd name="connsiteY15" fmla="*/ 1792224 h 2804160"/>
              <a:gd name="connsiteX16" fmla="*/ 2535936 w 3218688"/>
              <a:gd name="connsiteY16" fmla="*/ 1816608 h 2804160"/>
              <a:gd name="connsiteX17" fmla="*/ 2706624 w 3218688"/>
              <a:gd name="connsiteY17" fmla="*/ 1999488 h 2804160"/>
              <a:gd name="connsiteX18" fmla="*/ 2852928 w 3218688"/>
              <a:gd name="connsiteY18" fmla="*/ 987552 h 2804160"/>
              <a:gd name="connsiteX19" fmla="*/ 3218688 w 3218688"/>
              <a:gd name="connsiteY19" fmla="*/ 499872 h 2804160"/>
              <a:gd name="connsiteX20" fmla="*/ 3194304 w 3218688"/>
              <a:gd name="connsiteY20" fmla="*/ 231648 h 2804160"/>
              <a:gd name="connsiteX21" fmla="*/ 3084576 w 3218688"/>
              <a:gd name="connsiteY21" fmla="*/ 0 h 2804160"/>
              <a:gd name="connsiteX22" fmla="*/ 2133600 w 3218688"/>
              <a:gd name="connsiteY22" fmla="*/ 731520 h 2804160"/>
              <a:gd name="connsiteX23" fmla="*/ 1341120 w 3218688"/>
              <a:gd name="connsiteY23" fmla="*/ 1170432 h 2804160"/>
              <a:gd name="connsiteX24" fmla="*/ 841248 w 3218688"/>
              <a:gd name="connsiteY24" fmla="*/ 365760 h 280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18688" h="2804160">
                <a:moveTo>
                  <a:pt x="841248" y="365760"/>
                </a:moveTo>
                <a:lnTo>
                  <a:pt x="597408" y="670560"/>
                </a:lnTo>
                <a:lnTo>
                  <a:pt x="292608" y="963168"/>
                </a:lnTo>
                <a:lnTo>
                  <a:pt x="60960" y="1341120"/>
                </a:lnTo>
                <a:lnTo>
                  <a:pt x="0" y="1621536"/>
                </a:lnTo>
                <a:lnTo>
                  <a:pt x="377952" y="1511808"/>
                </a:lnTo>
                <a:lnTo>
                  <a:pt x="670560" y="1524000"/>
                </a:lnTo>
                <a:lnTo>
                  <a:pt x="548640" y="1853184"/>
                </a:lnTo>
                <a:lnTo>
                  <a:pt x="451104" y="2157984"/>
                </a:lnTo>
                <a:lnTo>
                  <a:pt x="341376" y="2450592"/>
                </a:lnTo>
                <a:lnTo>
                  <a:pt x="292608" y="2804160"/>
                </a:lnTo>
                <a:lnTo>
                  <a:pt x="1085088" y="2548128"/>
                </a:lnTo>
                <a:lnTo>
                  <a:pt x="1365504" y="2292096"/>
                </a:lnTo>
                <a:lnTo>
                  <a:pt x="1682496" y="2060448"/>
                </a:lnTo>
                <a:lnTo>
                  <a:pt x="2072640" y="1865376"/>
                </a:lnTo>
                <a:lnTo>
                  <a:pt x="2353056" y="1792224"/>
                </a:lnTo>
                <a:lnTo>
                  <a:pt x="2535936" y="1816608"/>
                </a:lnTo>
                <a:lnTo>
                  <a:pt x="2706624" y="1999488"/>
                </a:lnTo>
                <a:lnTo>
                  <a:pt x="2852928" y="987552"/>
                </a:lnTo>
                <a:lnTo>
                  <a:pt x="3218688" y="499872"/>
                </a:lnTo>
                <a:lnTo>
                  <a:pt x="3194304" y="231648"/>
                </a:lnTo>
                <a:lnTo>
                  <a:pt x="3084576" y="0"/>
                </a:lnTo>
                <a:lnTo>
                  <a:pt x="2133600" y="731520"/>
                </a:lnTo>
                <a:lnTo>
                  <a:pt x="1341120" y="1170432"/>
                </a:lnTo>
                <a:lnTo>
                  <a:pt x="841248" y="365760"/>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2">
                    <a:lumMod val="50000"/>
                  </a:schemeClr>
                </a:solidFill>
              </a:rPr>
              <a:t>Z2</a:t>
            </a:r>
            <a:endParaRPr lang="es-EC" sz="2000" b="1">
              <a:solidFill>
                <a:schemeClr val="bg2">
                  <a:lumMod val="50000"/>
                </a:schemeClr>
              </a:solidFill>
            </a:endParaRPr>
          </a:p>
        </p:txBody>
      </p:sp>
      <p:sp>
        <p:nvSpPr>
          <p:cNvPr id="14" name="Forma libre: forma 13">
            <a:extLst>
              <a:ext uri="{FF2B5EF4-FFF2-40B4-BE49-F238E27FC236}">
                <a16:creationId xmlns:a16="http://schemas.microsoft.com/office/drawing/2014/main" id="{E08D8B1F-6963-4BD1-BBAC-F7FF9290D5A7}"/>
              </a:ext>
            </a:extLst>
          </p:cNvPr>
          <p:cNvSpPr/>
          <p:nvPr/>
        </p:nvSpPr>
        <p:spPr>
          <a:xfrm>
            <a:off x="5976879" y="2458908"/>
            <a:ext cx="1882546" cy="1378417"/>
          </a:xfrm>
          <a:custGeom>
            <a:avLst/>
            <a:gdLst>
              <a:gd name="connsiteX0" fmla="*/ 1170432 w 3974592"/>
              <a:gd name="connsiteY0" fmla="*/ 0 h 2913888"/>
              <a:gd name="connsiteX1" fmla="*/ 853440 w 3974592"/>
              <a:gd name="connsiteY1" fmla="*/ 365760 h 2913888"/>
              <a:gd name="connsiteX2" fmla="*/ 548640 w 3974592"/>
              <a:gd name="connsiteY2" fmla="*/ 633984 h 2913888"/>
              <a:gd name="connsiteX3" fmla="*/ 0 w 3974592"/>
              <a:gd name="connsiteY3" fmla="*/ 975360 h 2913888"/>
              <a:gd name="connsiteX4" fmla="*/ 219456 w 3974592"/>
              <a:gd name="connsiteY4" fmla="*/ 1438656 h 2913888"/>
              <a:gd name="connsiteX5" fmla="*/ 487680 w 3974592"/>
              <a:gd name="connsiteY5" fmla="*/ 1328928 h 2913888"/>
              <a:gd name="connsiteX6" fmla="*/ 670560 w 3974592"/>
              <a:gd name="connsiteY6" fmla="*/ 1243584 h 2913888"/>
              <a:gd name="connsiteX7" fmla="*/ 987552 w 3974592"/>
              <a:gd name="connsiteY7" fmla="*/ 1316736 h 2913888"/>
              <a:gd name="connsiteX8" fmla="*/ 609600 w 3974592"/>
              <a:gd name="connsiteY8" fmla="*/ 1438656 h 2913888"/>
              <a:gd name="connsiteX9" fmla="*/ 390144 w 3974592"/>
              <a:gd name="connsiteY9" fmla="*/ 2060448 h 2913888"/>
              <a:gd name="connsiteX10" fmla="*/ 768096 w 3974592"/>
              <a:gd name="connsiteY10" fmla="*/ 2048256 h 2913888"/>
              <a:gd name="connsiteX11" fmla="*/ 816864 w 3974592"/>
              <a:gd name="connsiteY11" fmla="*/ 2377440 h 2913888"/>
              <a:gd name="connsiteX12" fmla="*/ 560832 w 3974592"/>
              <a:gd name="connsiteY12" fmla="*/ 2450592 h 2913888"/>
              <a:gd name="connsiteX13" fmla="*/ 621792 w 3974592"/>
              <a:gd name="connsiteY13" fmla="*/ 2694432 h 2913888"/>
              <a:gd name="connsiteX14" fmla="*/ 1243584 w 3974592"/>
              <a:gd name="connsiteY14" fmla="*/ 2913888 h 2913888"/>
              <a:gd name="connsiteX15" fmla="*/ 1609344 w 3974592"/>
              <a:gd name="connsiteY15" fmla="*/ 2657856 h 2913888"/>
              <a:gd name="connsiteX16" fmla="*/ 2109216 w 3974592"/>
              <a:gd name="connsiteY16" fmla="*/ 2377440 h 2913888"/>
              <a:gd name="connsiteX17" fmla="*/ 2523744 w 3974592"/>
              <a:gd name="connsiteY17" fmla="*/ 2279904 h 2913888"/>
              <a:gd name="connsiteX18" fmla="*/ 3072384 w 3974592"/>
              <a:gd name="connsiteY18" fmla="*/ 2109216 h 2913888"/>
              <a:gd name="connsiteX19" fmla="*/ 3413760 w 3974592"/>
              <a:gd name="connsiteY19" fmla="*/ 1694688 h 2913888"/>
              <a:gd name="connsiteX20" fmla="*/ 3828288 w 3974592"/>
              <a:gd name="connsiteY20" fmla="*/ 1231392 h 2913888"/>
              <a:gd name="connsiteX21" fmla="*/ 3974592 w 3974592"/>
              <a:gd name="connsiteY21" fmla="*/ 682752 h 2913888"/>
              <a:gd name="connsiteX22" fmla="*/ 3755136 w 3974592"/>
              <a:gd name="connsiteY22" fmla="*/ 487680 h 2913888"/>
              <a:gd name="connsiteX23" fmla="*/ 3182112 w 3974592"/>
              <a:gd name="connsiteY23" fmla="*/ 609600 h 2913888"/>
              <a:gd name="connsiteX24" fmla="*/ 2767584 w 3974592"/>
              <a:gd name="connsiteY24" fmla="*/ 865632 h 2913888"/>
              <a:gd name="connsiteX25" fmla="*/ 2414016 w 3974592"/>
              <a:gd name="connsiteY25" fmla="*/ 1170432 h 2913888"/>
              <a:gd name="connsiteX26" fmla="*/ 1572768 w 3974592"/>
              <a:gd name="connsiteY26" fmla="*/ 1487424 h 2913888"/>
              <a:gd name="connsiteX27" fmla="*/ 1487424 w 3974592"/>
              <a:gd name="connsiteY27" fmla="*/ 1524000 h 2913888"/>
              <a:gd name="connsiteX28" fmla="*/ 1584960 w 3974592"/>
              <a:gd name="connsiteY28" fmla="*/ 1133856 h 2913888"/>
              <a:gd name="connsiteX29" fmla="*/ 1731264 w 3974592"/>
              <a:gd name="connsiteY29" fmla="*/ 658368 h 2913888"/>
              <a:gd name="connsiteX30" fmla="*/ 1889760 w 3974592"/>
              <a:gd name="connsiteY30" fmla="*/ 243840 h 2913888"/>
              <a:gd name="connsiteX31" fmla="*/ 1645920 w 3974592"/>
              <a:gd name="connsiteY31" fmla="*/ 243840 h 2913888"/>
              <a:gd name="connsiteX32" fmla="*/ 1536192 w 3974592"/>
              <a:gd name="connsiteY32" fmla="*/ 280416 h 2913888"/>
              <a:gd name="connsiteX33" fmla="*/ 1133856 w 3974592"/>
              <a:gd name="connsiteY33" fmla="*/ 304800 h 2913888"/>
              <a:gd name="connsiteX34" fmla="*/ 1292352 w 3974592"/>
              <a:gd name="connsiteY34" fmla="*/ 0 h 2913888"/>
              <a:gd name="connsiteX35" fmla="*/ 1170432 w 3974592"/>
              <a:gd name="connsiteY35" fmla="*/ 0 h 291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74592" h="2913888">
                <a:moveTo>
                  <a:pt x="1170432" y="0"/>
                </a:moveTo>
                <a:lnTo>
                  <a:pt x="853440" y="365760"/>
                </a:lnTo>
                <a:lnTo>
                  <a:pt x="548640" y="633984"/>
                </a:lnTo>
                <a:lnTo>
                  <a:pt x="0" y="975360"/>
                </a:lnTo>
                <a:lnTo>
                  <a:pt x="219456" y="1438656"/>
                </a:lnTo>
                <a:lnTo>
                  <a:pt x="487680" y="1328928"/>
                </a:lnTo>
                <a:lnTo>
                  <a:pt x="670560" y="1243584"/>
                </a:lnTo>
                <a:lnTo>
                  <a:pt x="987552" y="1316736"/>
                </a:lnTo>
                <a:lnTo>
                  <a:pt x="609600" y="1438656"/>
                </a:lnTo>
                <a:lnTo>
                  <a:pt x="390144" y="2060448"/>
                </a:lnTo>
                <a:lnTo>
                  <a:pt x="768096" y="2048256"/>
                </a:lnTo>
                <a:lnTo>
                  <a:pt x="816864" y="2377440"/>
                </a:lnTo>
                <a:lnTo>
                  <a:pt x="560832" y="2450592"/>
                </a:lnTo>
                <a:lnTo>
                  <a:pt x="621792" y="2694432"/>
                </a:lnTo>
                <a:lnTo>
                  <a:pt x="1243584" y="2913888"/>
                </a:lnTo>
                <a:lnTo>
                  <a:pt x="1609344" y="2657856"/>
                </a:lnTo>
                <a:lnTo>
                  <a:pt x="2109216" y="2377440"/>
                </a:lnTo>
                <a:lnTo>
                  <a:pt x="2523744" y="2279904"/>
                </a:lnTo>
                <a:lnTo>
                  <a:pt x="3072384" y="2109216"/>
                </a:lnTo>
                <a:lnTo>
                  <a:pt x="3413760" y="1694688"/>
                </a:lnTo>
                <a:lnTo>
                  <a:pt x="3828288" y="1231392"/>
                </a:lnTo>
                <a:lnTo>
                  <a:pt x="3974592" y="682752"/>
                </a:lnTo>
                <a:lnTo>
                  <a:pt x="3755136" y="487680"/>
                </a:lnTo>
                <a:lnTo>
                  <a:pt x="3182112" y="609600"/>
                </a:lnTo>
                <a:lnTo>
                  <a:pt x="2767584" y="865632"/>
                </a:lnTo>
                <a:lnTo>
                  <a:pt x="2414016" y="1170432"/>
                </a:lnTo>
                <a:lnTo>
                  <a:pt x="1572768" y="1487424"/>
                </a:lnTo>
                <a:lnTo>
                  <a:pt x="1487424" y="1524000"/>
                </a:lnTo>
                <a:lnTo>
                  <a:pt x="1584960" y="1133856"/>
                </a:lnTo>
                <a:lnTo>
                  <a:pt x="1731264" y="658368"/>
                </a:lnTo>
                <a:lnTo>
                  <a:pt x="1889760" y="243840"/>
                </a:lnTo>
                <a:lnTo>
                  <a:pt x="1645920" y="243840"/>
                </a:lnTo>
                <a:lnTo>
                  <a:pt x="1536192" y="280416"/>
                </a:lnTo>
                <a:lnTo>
                  <a:pt x="1133856" y="304800"/>
                </a:lnTo>
                <a:lnTo>
                  <a:pt x="1292352" y="0"/>
                </a:lnTo>
                <a:lnTo>
                  <a:pt x="1170432" y="0"/>
                </a:lnTo>
                <a:close/>
              </a:path>
            </a:pathLst>
          </a:custGeom>
          <a:solidFill>
            <a:srgbClr val="8EFA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r>
              <a:rPr lang="en-GB" sz="2000" b="1">
                <a:solidFill>
                  <a:schemeClr val="bg2">
                    <a:lumMod val="50000"/>
                  </a:schemeClr>
                </a:solidFill>
              </a:rPr>
              <a:t>Z3</a:t>
            </a:r>
            <a:endParaRPr lang="es-EC" sz="2000" b="1">
              <a:solidFill>
                <a:schemeClr val="bg2">
                  <a:lumMod val="50000"/>
                </a:schemeClr>
              </a:solidFill>
            </a:endParaRPr>
          </a:p>
        </p:txBody>
      </p:sp>
      <p:sp>
        <p:nvSpPr>
          <p:cNvPr id="15" name="Forma libre: forma 14">
            <a:extLst>
              <a:ext uri="{FF2B5EF4-FFF2-40B4-BE49-F238E27FC236}">
                <a16:creationId xmlns:a16="http://schemas.microsoft.com/office/drawing/2014/main" id="{CC42F888-9918-4A5E-A3C3-56E30ED33FC3}"/>
              </a:ext>
            </a:extLst>
          </p:cNvPr>
          <p:cNvSpPr/>
          <p:nvPr/>
        </p:nvSpPr>
        <p:spPr>
          <a:xfrm>
            <a:off x="6704489" y="3116396"/>
            <a:ext cx="1091414" cy="1695626"/>
          </a:xfrm>
          <a:custGeom>
            <a:avLst/>
            <a:gdLst>
              <a:gd name="connsiteX0" fmla="*/ 36576 w 2304288"/>
              <a:gd name="connsiteY0" fmla="*/ 1304544 h 3584448"/>
              <a:gd name="connsiteX1" fmla="*/ 0 w 2304288"/>
              <a:gd name="connsiteY1" fmla="*/ 1767840 h 3584448"/>
              <a:gd name="connsiteX2" fmla="*/ 109728 w 2304288"/>
              <a:gd name="connsiteY2" fmla="*/ 2182368 h 3584448"/>
              <a:gd name="connsiteX3" fmla="*/ 243840 w 2304288"/>
              <a:gd name="connsiteY3" fmla="*/ 2389632 h 3584448"/>
              <a:gd name="connsiteX4" fmla="*/ 451104 w 2304288"/>
              <a:gd name="connsiteY4" fmla="*/ 2633472 h 3584448"/>
              <a:gd name="connsiteX5" fmla="*/ 585216 w 2304288"/>
              <a:gd name="connsiteY5" fmla="*/ 2560320 h 3584448"/>
              <a:gd name="connsiteX6" fmla="*/ 670560 w 2304288"/>
              <a:gd name="connsiteY6" fmla="*/ 2731008 h 3584448"/>
              <a:gd name="connsiteX7" fmla="*/ 914400 w 2304288"/>
              <a:gd name="connsiteY7" fmla="*/ 3060192 h 3584448"/>
              <a:gd name="connsiteX8" fmla="*/ 1048512 w 2304288"/>
              <a:gd name="connsiteY8" fmla="*/ 3267456 h 3584448"/>
              <a:gd name="connsiteX9" fmla="*/ 1316736 w 2304288"/>
              <a:gd name="connsiteY9" fmla="*/ 3523488 h 3584448"/>
              <a:gd name="connsiteX10" fmla="*/ 1389888 w 2304288"/>
              <a:gd name="connsiteY10" fmla="*/ 3584448 h 3584448"/>
              <a:gd name="connsiteX11" fmla="*/ 1621536 w 2304288"/>
              <a:gd name="connsiteY11" fmla="*/ 2852928 h 3584448"/>
              <a:gd name="connsiteX12" fmla="*/ 1731264 w 2304288"/>
              <a:gd name="connsiteY12" fmla="*/ 2316480 h 3584448"/>
              <a:gd name="connsiteX13" fmla="*/ 1877568 w 2304288"/>
              <a:gd name="connsiteY13" fmla="*/ 1889760 h 3584448"/>
              <a:gd name="connsiteX14" fmla="*/ 2182368 w 2304288"/>
              <a:gd name="connsiteY14" fmla="*/ 719328 h 3584448"/>
              <a:gd name="connsiteX15" fmla="*/ 2304288 w 2304288"/>
              <a:gd name="connsiteY15" fmla="*/ 0 h 3584448"/>
              <a:gd name="connsiteX16" fmla="*/ 2084832 w 2304288"/>
              <a:gd name="connsiteY16" fmla="*/ 60960 h 3584448"/>
              <a:gd name="connsiteX17" fmla="*/ 1597152 w 2304288"/>
              <a:gd name="connsiteY17" fmla="*/ 670560 h 3584448"/>
              <a:gd name="connsiteX18" fmla="*/ 548640 w 2304288"/>
              <a:gd name="connsiteY18" fmla="*/ 1011936 h 3584448"/>
              <a:gd name="connsiteX19" fmla="*/ 36576 w 2304288"/>
              <a:gd name="connsiteY19" fmla="*/ 1304544 h 35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4288" h="3584448">
                <a:moveTo>
                  <a:pt x="36576" y="1304544"/>
                </a:moveTo>
                <a:lnTo>
                  <a:pt x="0" y="1767840"/>
                </a:lnTo>
                <a:lnTo>
                  <a:pt x="109728" y="2182368"/>
                </a:lnTo>
                <a:lnTo>
                  <a:pt x="243840" y="2389632"/>
                </a:lnTo>
                <a:lnTo>
                  <a:pt x="451104" y="2633472"/>
                </a:lnTo>
                <a:lnTo>
                  <a:pt x="585216" y="2560320"/>
                </a:lnTo>
                <a:lnTo>
                  <a:pt x="670560" y="2731008"/>
                </a:lnTo>
                <a:lnTo>
                  <a:pt x="914400" y="3060192"/>
                </a:lnTo>
                <a:lnTo>
                  <a:pt x="1048512" y="3267456"/>
                </a:lnTo>
                <a:lnTo>
                  <a:pt x="1316736" y="3523488"/>
                </a:lnTo>
                <a:lnTo>
                  <a:pt x="1389888" y="3584448"/>
                </a:lnTo>
                <a:lnTo>
                  <a:pt x="1621536" y="2852928"/>
                </a:lnTo>
                <a:lnTo>
                  <a:pt x="1731264" y="2316480"/>
                </a:lnTo>
                <a:lnTo>
                  <a:pt x="1877568" y="1889760"/>
                </a:lnTo>
                <a:lnTo>
                  <a:pt x="2182368" y="719328"/>
                </a:lnTo>
                <a:lnTo>
                  <a:pt x="2304288" y="0"/>
                </a:lnTo>
                <a:lnTo>
                  <a:pt x="2084832" y="60960"/>
                </a:lnTo>
                <a:lnTo>
                  <a:pt x="1597152" y="670560"/>
                </a:lnTo>
                <a:lnTo>
                  <a:pt x="548640" y="1011936"/>
                </a:lnTo>
                <a:lnTo>
                  <a:pt x="36576" y="1304544"/>
                </a:lnTo>
                <a:close/>
              </a:path>
            </a:pathLst>
          </a:cu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2">
                    <a:lumMod val="50000"/>
                  </a:schemeClr>
                </a:solidFill>
              </a:rPr>
              <a:t>Z4</a:t>
            </a:r>
            <a:endParaRPr lang="es-EC" sz="2000" b="1">
              <a:solidFill>
                <a:schemeClr val="bg2">
                  <a:lumMod val="50000"/>
                </a:schemeClr>
              </a:solidFill>
            </a:endParaRPr>
          </a:p>
        </p:txBody>
      </p:sp>
      <p:sp>
        <p:nvSpPr>
          <p:cNvPr id="18" name="Forma libre: forma 17">
            <a:extLst>
              <a:ext uri="{FF2B5EF4-FFF2-40B4-BE49-F238E27FC236}">
                <a16:creationId xmlns:a16="http://schemas.microsoft.com/office/drawing/2014/main" id="{CD1E47AD-287E-498A-A44B-54582A02C616}"/>
              </a:ext>
            </a:extLst>
          </p:cNvPr>
          <p:cNvSpPr/>
          <p:nvPr/>
        </p:nvSpPr>
        <p:spPr>
          <a:xfrm>
            <a:off x="6214039" y="3738895"/>
            <a:ext cx="1126062" cy="2053206"/>
          </a:xfrm>
          <a:custGeom>
            <a:avLst/>
            <a:gdLst>
              <a:gd name="connsiteX0" fmla="*/ 1036320 w 2377440"/>
              <a:gd name="connsiteY0" fmla="*/ 0 h 4340352"/>
              <a:gd name="connsiteX1" fmla="*/ 743712 w 2377440"/>
              <a:gd name="connsiteY1" fmla="*/ 207264 h 4340352"/>
              <a:gd name="connsiteX2" fmla="*/ 646176 w 2377440"/>
              <a:gd name="connsiteY2" fmla="*/ 365760 h 4340352"/>
              <a:gd name="connsiteX3" fmla="*/ 512064 w 2377440"/>
              <a:gd name="connsiteY3" fmla="*/ 731520 h 4340352"/>
              <a:gd name="connsiteX4" fmla="*/ 475488 w 2377440"/>
              <a:gd name="connsiteY4" fmla="*/ 1011936 h 4340352"/>
              <a:gd name="connsiteX5" fmla="*/ 463296 w 2377440"/>
              <a:gd name="connsiteY5" fmla="*/ 1243584 h 4340352"/>
              <a:gd name="connsiteX6" fmla="*/ 377952 w 2377440"/>
              <a:gd name="connsiteY6" fmla="*/ 1804416 h 4340352"/>
              <a:gd name="connsiteX7" fmla="*/ 36576 w 2377440"/>
              <a:gd name="connsiteY7" fmla="*/ 2353056 h 4340352"/>
              <a:gd name="connsiteX8" fmla="*/ 73152 w 2377440"/>
              <a:gd name="connsiteY8" fmla="*/ 2621280 h 4340352"/>
              <a:gd name="connsiteX9" fmla="*/ 121920 w 2377440"/>
              <a:gd name="connsiteY9" fmla="*/ 2767584 h 4340352"/>
              <a:gd name="connsiteX10" fmla="*/ 0 w 2377440"/>
              <a:gd name="connsiteY10" fmla="*/ 3108960 h 4340352"/>
              <a:gd name="connsiteX11" fmla="*/ 816864 w 2377440"/>
              <a:gd name="connsiteY11" fmla="*/ 3584448 h 4340352"/>
              <a:gd name="connsiteX12" fmla="*/ 1560576 w 2377440"/>
              <a:gd name="connsiteY12" fmla="*/ 4340352 h 4340352"/>
              <a:gd name="connsiteX13" fmla="*/ 1999488 w 2377440"/>
              <a:gd name="connsiteY13" fmla="*/ 3779520 h 4340352"/>
              <a:gd name="connsiteX14" fmla="*/ 2109216 w 2377440"/>
              <a:gd name="connsiteY14" fmla="*/ 3072384 h 4340352"/>
              <a:gd name="connsiteX15" fmla="*/ 2377440 w 2377440"/>
              <a:gd name="connsiteY15" fmla="*/ 2243328 h 4340352"/>
              <a:gd name="connsiteX16" fmla="*/ 1950720 w 2377440"/>
              <a:gd name="connsiteY16" fmla="*/ 1792224 h 4340352"/>
              <a:gd name="connsiteX17" fmla="*/ 1560576 w 2377440"/>
              <a:gd name="connsiteY17" fmla="*/ 1243584 h 4340352"/>
              <a:gd name="connsiteX18" fmla="*/ 1414272 w 2377440"/>
              <a:gd name="connsiteY18" fmla="*/ 1328928 h 4340352"/>
              <a:gd name="connsiteX19" fmla="*/ 1060704 w 2377440"/>
              <a:gd name="connsiteY19" fmla="*/ 780288 h 4340352"/>
              <a:gd name="connsiteX20" fmla="*/ 1036320 w 2377440"/>
              <a:gd name="connsiteY20" fmla="*/ 426720 h 4340352"/>
              <a:gd name="connsiteX21" fmla="*/ 1036320 w 2377440"/>
              <a:gd name="connsiteY21" fmla="*/ 0 h 434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77440" h="4340352">
                <a:moveTo>
                  <a:pt x="1036320" y="0"/>
                </a:moveTo>
                <a:lnTo>
                  <a:pt x="743712" y="207264"/>
                </a:lnTo>
                <a:lnTo>
                  <a:pt x="646176" y="365760"/>
                </a:lnTo>
                <a:lnTo>
                  <a:pt x="512064" y="731520"/>
                </a:lnTo>
                <a:lnTo>
                  <a:pt x="475488" y="1011936"/>
                </a:lnTo>
                <a:lnTo>
                  <a:pt x="463296" y="1243584"/>
                </a:lnTo>
                <a:lnTo>
                  <a:pt x="377952" y="1804416"/>
                </a:lnTo>
                <a:lnTo>
                  <a:pt x="36576" y="2353056"/>
                </a:lnTo>
                <a:lnTo>
                  <a:pt x="73152" y="2621280"/>
                </a:lnTo>
                <a:lnTo>
                  <a:pt x="121920" y="2767584"/>
                </a:lnTo>
                <a:lnTo>
                  <a:pt x="0" y="3108960"/>
                </a:lnTo>
                <a:lnTo>
                  <a:pt x="816864" y="3584448"/>
                </a:lnTo>
                <a:lnTo>
                  <a:pt x="1560576" y="4340352"/>
                </a:lnTo>
                <a:lnTo>
                  <a:pt x="1999488" y="3779520"/>
                </a:lnTo>
                <a:lnTo>
                  <a:pt x="2109216" y="3072384"/>
                </a:lnTo>
                <a:lnTo>
                  <a:pt x="2377440" y="2243328"/>
                </a:lnTo>
                <a:lnTo>
                  <a:pt x="1950720" y="1792224"/>
                </a:lnTo>
                <a:lnTo>
                  <a:pt x="1560576" y="1243584"/>
                </a:lnTo>
                <a:lnTo>
                  <a:pt x="1414272" y="1328928"/>
                </a:lnTo>
                <a:lnTo>
                  <a:pt x="1060704" y="780288"/>
                </a:lnTo>
                <a:lnTo>
                  <a:pt x="1036320" y="426720"/>
                </a:lnTo>
                <a:lnTo>
                  <a:pt x="1036320" y="0"/>
                </a:lnTo>
                <a:close/>
              </a:path>
            </a:pathLst>
          </a:custGeom>
          <a:solidFill>
            <a:srgbClr val="6677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r>
              <a:rPr lang="en-GB" sz="2000" b="1">
                <a:solidFill>
                  <a:schemeClr val="bg2">
                    <a:lumMod val="50000"/>
                  </a:schemeClr>
                </a:solidFill>
              </a:rPr>
              <a:t>Z5</a:t>
            </a:r>
            <a:endParaRPr lang="es-EC" b="1">
              <a:solidFill>
                <a:schemeClr val="bg2">
                  <a:lumMod val="50000"/>
                </a:schemeClr>
              </a:solidFill>
            </a:endParaRPr>
          </a:p>
        </p:txBody>
      </p:sp>
      <p:sp>
        <p:nvSpPr>
          <p:cNvPr id="21" name="Rectángulo 20">
            <a:extLst>
              <a:ext uri="{FF2B5EF4-FFF2-40B4-BE49-F238E27FC236}">
                <a16:creationId xmlns:a16="http://schemas.microsoft.com/office/drawing/2014/main" id="{95B98E5E-CCAB-42A1-ABDB-4B6446D552B7}"/>
              </a:ext>
            </a:extLst>
          </p:cNvPr>
          <p:cNvSpPr/>
          <p:nvPr/>
        </p:nvSpPr>
        <p:spPr>
          <a:xfrm>
            <a:off x="467422" y="3198783"/>
            <a:ext cx="4819686" cy="2593317"/>
          </a:xfrm>
          <a:prstGeom prst="rect">
            <a:avLst/>
          </a:prstGeom>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176213" indent="-176213" algn="just">
              <a:buFont typeface="Arial" panose="020B0604020202020204" pitchFamily="34" charset="0"/>
              <a:buChar char="•"/>
            </a:pPr>
            <a:r>
              <a:rPr lang="es-419" sz="1800">
                <a:effectLst/>
                <a:latin typeface="Arial" panose="020B0604020202020204" pitchFamily="34" charset="0"/>
                <a:ea typeface="MS PGothic" panose="020B0600070205080204" pitchFamily="34" charset="-128"/>
              </a:rPr>
              <a:t>Delimitar las zonas mas vulnerables junto a sus diferentes niveles de exposición.</a:t>
            </a:r>
          </a:p>
          <a:p>
            <a:pPr algn="just"/>
            <a:endParaRPr lang="es-419">
              <a:latin typeface="Arial" panose="020B0604020202020204" pitchFamily="34" charset="0"/>
              <a:ea typeface="MS PGothic" panose="020B0600070205080204" pitchFamily="34" charset="-128"/>
            </a:endParaRPr>
          </a:p>
          <a:p>
            <a:pPr marL="176213" indent="-176213" algn="just">
              <a:buFont typeface="Arial" panose="020B0604020202020204" pitchFamily="34" charset="0"/>
              <a:buChar char="•"/>
            </a:pPr>
            <a:r>
              <a:rPr lang="es-419">
                <a:latin typeface="Arial" panose="020B0604020202020204" pitchFamily="34" charset="0"/>
                <a:ea typeface="MS PGothic" panose="020B0600070205080204" pitchFamily="34" charset="-128"/>
              </a:rPr>
              <a:t>Identificar las tipología</a:t>
            </a:r>
            <a:r>
              <a:rPr lang="es-ES">
                <a:latin typeface="Arial" panose="020B0604020202020204" pitchFamily="34" charset="0"/>
                <a:ea typeface="MS PGothic" panose="020B0600070205080204" pitchFamily="34" charset="-128"/>
              </a:rPr>
              <a:t>s estructurales más representativas.</a:t>
            </a:r>
          </a:p>
          <a:p>
            <a:pPr marL="176213" indent="-176213" algn="just">
              <a:buFont typeface="Arial" panose="020B0604020202020204" pitchFamily="34" charset="0"/>
              <a:buChar char="•"/>
            </a:pPr>
            <a:endParaRPr lang="es-ES">
              <a:latin typeface="Arial" panose="020B0604020202020204" pitchFamily="34" charset="0"/>
              <a:ea typeface="MS PGothic" panose="020B0600070205080204" pitchFamily="34" charset="-128"/>
            </a:endParaRPr>
          </a:p>
          <a:p>
            <a:pPr marL="176213" indent="-176213" algn="just">
              <a:buFont typeface="Arial" panose="020B0604020202020204" pitchFamily="34" charset="0"/>
              <a:buChar char="•"/>
            </a:pPr>
            <a:r>
              <a:rPr lang="es-EC"/>
              <a:t>Determinar un índice de perdidas económicas por cada división </a:t>
            </a:r>
          </a:p>
        </p:txBody>
      </p:sp>
    </p:spTree>
    <p:extLst>
      <p:ext uri="{BB962C8B-B14F-4D97-AF65-F5344CB8AC3E}">
        <p14:creationId xmlns:p14="http://schemas.microsoft.com/office/powerpoint/2010/main" val="7399974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3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500"/>
                                        <p:tgtEl>
                                          <p:spTgt spid="11"/>
                                        </p:tgtEl>
                                      </p:cBhvr>
                                    </p:animEffect>
                                  </p:childTnLst>
                                </p:cTn>
                              </p:par>
                            </p:childTnLst>
                          </p:cTn>
                        </p:par>
                        <p:par>
                          <p:cTn id="12" fill="hold">
                            <p:stCondLst>
                              <p:cond delay="14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childTnLst>
                                </p:cTn>
                              </p:par>
                            </p:childTnLst>
                          </p:cTn>
                        </p:par>
                        <p:par>
                          <p:cTn id="16" fill="hold">
                            <p:stCondLst>
                              <p:cond delay="16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500"/>
                                        <p:tgtEl>
                                          <p:spTgt spid="15"/>
                                        </p:tgtEl>
                                      </p:cBhvr>
                                    </p:animEffect>
                                  </p:childTnLst>
                                </p:cTn>
                              </p:par>
                            </p:childTnLst>
                          </p:cTn>
                        </p:par>
                        <p:par>
                          <p:cTn id="20" fill="hold">
                            <p:stCondLst>
                              <p:cond delay="17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500"/>
                                        <p:tgtEl>
                                          <p:spTgt spid="18"/>
                                        </p:tgtEl>
                                      </p:cBhvr>
                                    </p:animEffect>
                                  </p:childTnLst>
                                </p:cTn>
                              </p:par>
                            </p:childTnLst>
                          </p:cTn>
                        </p:par>
                        <p:par>
                          <p:cTn id="24" fill="hold">
                            <p:stCondLst>
                              <p:cond delay="19000"/>
                            </p:stCondLst>
                            <p:childTnLst>
                              <p:par>
                                <p:cTn id="25" presetID="10" presetClass="entr" presetSubtype="0" fill="hold" grpId="0" nodeType="afterEffect">
                                  <p:stCondLst>
                                    <p:cond delay="2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8"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40</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758858" y="6200749"/>
            <a:ext cx="2182218" cy="594814"/>
          </a:xfrm>
          <a:prstGeom prst="rect">
            <a:avLst/>
          </a:prstGeom>
        </p:spPr>
      </p:pic>
      <p:pic>
        <p:nvPicPr>
          <p:cNvPr id="2" name="Imagen 2" descr="Imagen que contiene Gráfico&#10;&#10;Descripción generada automáticamente">
            <a:extLst>
              <a:ext uri="{FF2B5EF4-FFF2-40B4-BE49-F238E27FC236}">
                <a16:creationId xmlns:a16="http://schemas.microsoft.com/office/drawing/2014/main" id="{A04D33F1-A4E5-4197-93D7-59EB01DC7C08}"/>
              </a:ext>
            </a:extLst>
          </p:cNvPr>
          <p:cNvPicPr>
            <a:picLocks noChangeAspect="1"/>
          </p:cNvPicPr>
          <p:nvPr/>
        </p:nvPicPr>
        <p:blipFill>
          <a:blip r:embed="rId3"/>
          <a:stretch>
            <a:fillRect/>
          </a:stretch>
        </p:blipFill>
        <p:spPr>
          <a:xfrm>
            <a:off x="447689" y="1066767"/>
            <a:ext cx="3808046" cy="5125004"/>
          </a:xfrm>
          <a:prstGeom prst="rect">
            <a:avLst/>
          </a:prstGeom>
        </p:spPr>
      </p:pic>
      <p:pic>
        <p:nvPicPr>
          <p:cNvPr id="3" name="Imagen 6">
            <a:extLst>
              <a:ext uri="{FF2B5EF4-FFF2-40B4-BE49-F238E27FC236}">
                <a16:creationId xmlns:a16="http://schemas.microsoft.com/office/drawing/2014/main" id="{B7396CAE-CBB8-4CE3-AC71-5A7C0D886F4D}"/>
              </a:ext>
            </a:extLst>
          </p:cNvPr>
          <p:cNvPicPr>
            <a:picLocks noChangeAspect="1"/>
          </p:cNvPicPr>
          <p:nvPr/>
        </p:nvPicPr>
        <p:blipFill>
          <a:blip r:embed="rId4"/>
          <a:stretch>
            <a:fillRect/>
          </a:stretch>
        </p:blipFill>
        <p:spPr>
          <a:xfrm>
            <a:off x="4841631" y="1066875"/>
            <a:ext cx="3837353" cy="5124790"/>
          </a:xfrm>
          <a:prstGeom prst="rect">
            <a:avLst/>
          </a:prstGeom>
        </p:spPr>
      </p:pic>
      <p:sp>
        <p:nvSpPr>
          <p:cNvPr id="7" name="Google Shape;3410;p29">
            <a:extLst>
              <a:ext uri="{FF2B5EF4-FFF2-40B4-BE49-F238E27FC236}">
                <a16:creationId xmlns:a16="http://schemas.microsoft.com/office/drawing/2014/main" id="{CB38201C-7C4A-4D29-B56A-FEED06D3FDF4}"/>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5</a:t>
            </a:r>
          </a:p>
        </p:txBody>
      </p:sp>
      <p:sp>
        <p:nvSpPr>
          <p:cNvPr id="8" name="Rectángulo 7">
            <a:extLst>
              <a:ext uri="{FF2B5EF4-FFF2-40B4-BE49-F238E27FC236}">
                <a16:creationId xmlns:a16="http://schemas.microsoft.com/office/drawing/2014/main" id="{FD504053-7C20-4EAF-929B-428F50139D1F}"/>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862D1994-6674-48B8-96B6-06D906ADF406}"/>
              </a:ext>
            </a:extLst>
          </p:cNvPr>
          <p:cNvSpPr txBox="1"/>
          <p:nvPr/>
        </p:nvSpPr>
        <p:spPr>
          <a:xfrm>
            <a:off x="986332" y="613122"/>
            <a:ext cx="2739079" cy="51877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TECHO</a:t>
            </a:r>
          </a:p>
        </p:txBody>
      </p:sp>
      <p:sp>
        <p:nvSpPr>
          <p:cNvPr id="9" name="Google Shape;3412;p29">
            <a:extLst>
              <a:ext uri="{FF2B5EF4-FFF2-40B4-BE49-F238E27FC236}">
                <a16:creationId xmlns:a16="http://schemas.microsoft.com/office/drawing/2014/main" id="{35EBC389-CF3C-44C5-82B7-60CD7E50D7A7}"/>
              </a:ext>
            </a:extLst>
          </p:cNvPr>
          <p:cNvSpPr txBox="1"/>
          <p:nvPr/>
        </p:nvSpPr>
        <p:spPr>
          <a:xfrm>
            <a:off x="5252900" y="609616"/>
            <a:ext cx="300392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MATERIAL DE PAREDES</a:t>
            </a:r>
          </a:p>
        </p:txBody>
      </p:sp>
    </p:spTree>
    <p:extLst>
      <p:ext uri="{BB962C8B-B14F-4D97-AF65-F5344CB8AC3E}">
        <p14:creationId xmlns:p14="http://schemas.microsoft.com/office/powerpoint/2010/main" val="137482264"/>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41</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2" name="Imagen 2" descr="Imagen que contiene texto, mapa, interior, tabla&#10;&#10;Descripción generada automáticamente">
            <a:extLst>
              <a:ext uri="{FF2B5EF4-FFF2-40B4-BE49-F238E27FC236}">
                <a16:creationId xmlns:a16="http://schemas.microsoft.com/office/drawing/2014/main" id="{DBB45D4B-9907-42CC-8959-3FDFCD1853E4}"/>
              </a:ext>
            </a:extLst>
          </p:cNvPr>
          <p:cNvPicPr>
            <a:picLocks noChangeAspect="1"/>
          </p:cNvPicPr>
          <p:nvPr/>
        </p:nvPicPr>
        <p:blipFill>
          <a:blip r:embed="rId3"/>
          <a:stretch>
            <a:fillRect/>
          </a:stretch>
        </p:blipFill>
        <p:spPr>
          <a:xfrm>
            <a:off x="182260" y="1062368"/>
            <a:ext cx="4055607" cy="5369595"/>
          </a:xfrm>
          <a:prstGeom prst="rect">
            <a:avLst/>
          </a:prstGeom>
        </p:spPr>
      </p:pic>
      <p:graphicFrame>
        <p:nvGraphicFramePr>
          <p:cNvPr id="7" name="Tabla 6">
            <a:extLst>
              <a:ext uri="{FF2B5EF4-FFF2-40B4-BE49-F238E27FC236}">
                <a16:creationId xmlns:a16="http://schemas.microsoft.com/office/drawing/2014/main" id="{A569C124-4C38-4CFD-8947-3EE4AD1BA1CF}"/>
              </a:ext>
            </a:extLst>
          </p:cNvPr>
          <p:cNvGraphicFramePr>
            <a:graphicFrameLocks noGrp="1"/>
          </p:cNvGraphicFramePr>
          <p:nvPr>
            <p:extLst>
              <p:ext uri="{D42A27DB-BD31-4B8C-83A1-F6EECF244321}">
                <p14:modId xmlns:p14="http://schemas.microsoft.com/office/powerpoint/2010/main" val="983460780"/>
              </p:ext>
            </p:extLst>
          </p:nvPr>
        </p:nvGraphicFramePr>
        <p:xfrm>
          <a:off x="4237868" y="1261793"/>
          <a:ext cx="4904533" cy="4347781"/>
        </p:xfrm>
        <a:graphic>
          <a:graphicData uri="http://schemas.openxmlformats.org/drawingml/2006/table">
            <a:tbl>
              <a:tblPr firstRow="1" firstCol="1" bandRow="1">
                <a:tableStyleId>{2D5ABB26-0587-4C30-8999-92F81FD0307C}</a:tableStyleId>
              </a:tblPr>
              <a:tblGrid>
                <a:gridCol w="2528576">
                  <a:extLst>
                    <a:ext uri="{9D8B030D-6E8A-4147-A177-3AD203B41FA5}">
                      <a16:colId xmlns:a16="http://schemas.microsoft.com/office/drawing/2014/main" val="1364880073"/>
                    </a:ext>
                  </a:extLst>
                </a:gridCol>
                <a:gridCol w="1250789">
                  <a:extLst>
                    <a:ext uri="{9D8B030D-6E8A-4147-A177-3AD203B41FA5}">
                      <a16:colId xmlns:a16="http://schemas.microsoft.com/office/drawing/2014/main" val="3496367897"/>
                    </a:ext>
                  </a:extLst>
                </a:gridCol>
                <a:gridCol w="1125168">
                  <a:extLst>
                    <a:ext uri="{9D8B030D-6E8A-4147-A177-3AD203B41FA5}">
                      <a16:colId xmlns:a16="http://schemas.microsoft.com/office/drawing/2014/main" val="828974657"/>
                    </a:ext>
                  </a:extLst>
                </a:gridCol>
              </a:tblGrid>
              <a:tr h="413180">
                <a:tc>
                  <a:txBody>
                    <a:bodyPr/>
                    <a:lstStyle/>
                    <a:p>
                      <a:pPr algn="ctr"/>
                      <a:r>
                        <a:rPr lang="es-419" sz="1200">
                          <a:effectLst/>
                        </a:rPr>
                        <a:t>TIPOLOGÍAS</a:t>
                      </a:r>
                    </a:p>
                  </a:txBody>
                  <a:tcPr marL="68580" marR="68580" marT="0" marB="0" anchor="ctr"/>
                </a:tc>
                <a:tc>
                  <a:txBody>
                    <a:bodyPr/>
                    <a:lstStyle/>
                    <a:p>
                      <a:pPr algn="ctr"/>
                      <a:r>
                        <a:rPr lang="es-419" sz="1200">
                          <a:effectLst/>
                        </a:rPr>
                        <a:t>N.º de Predios</a:t>
                      </a:r>
                    </a:p>
                  </a:txBody>
                  <a:tcPr marL="68580" marR="68580" marT="0" marB="0" anchor="ctr"/>
                </a:tc>
                <a:tc>
                  <a:txBody>
                    <a:bodyPr/>
                    <a:lstStyle/>
                    <a:p>
                      <a:pPr algn="ctr"/>
                      <a:r>
                        <a:rPr lang="es-419" sz="1200">
                          <a:effectLst/>
                        </a:rPr>
                        <a:t>%</a:t>
                      </a:r>
                    </a:p>
                  </a:txBody>
                  <a:tcPr marL="68580" marR="68580" marT="0" marB="0" anchor="ctr"/>
                </a:tc>
                <a:extLst>
                  <a:ext uri="{0D108BD9-81ED-4DB2-BD59-A6C34878D82A}">
                    <a16:rowId xmlns:a16="http://schemas.microsoft.com/office/drawing/2014/main" val="3108216744"/>
                  </a:ext>
                </a:extLst>
              </a:tr>
              <a:tr h="413180">
                <a:tc>
                  <a:txBody>
                    <a:bodyPr/>
                    <a:lstStyle/>
                    <a:p>
                      <a:r>
                        <a:rPr lang="en-US" sz="1200">
                          <a:effectLst/>
                        </a:rPr>
                        <a:t>CR+CIP/LFINF+DUC+RMN:1-2</a:t>
                      </a:r>
                    </a:p>
                  </a:txBody>
                  <a:tcPr marL="68580" marR="68580" marT="0" marB="0" anchor="b"/>
                </a:tc>
                <a:tc>
                  <a:txBody>
                    <a:bodyPr/>
                    <a:lstStyle/>
                    <a:p>
                      <a:pPr algn="ctr"/>
                      <a:r>
                        <a:rPr lang="es-419" sz="1200">
                          <a:effectLst/>
                        </a:rPr>
                        <a:t>268</a:t>
                      </a:r>
                    </a:p>
                  </a:txBody>
                  <a:tcPr marL="68580" marR="68580" marT="0" marB="0" anchor="ctr"/>
                </a:tc>
                <a:tc>
                  <a:txBody>
                    <a:bodyPr/>
                    <a:lstStyle/>
                    <a:p>
                      <a:pPr algn="ctr"/>
                      <a:r>
                        <a:rPr lang="es-419" sz="1200">
                          <a:effectLst/>
                        </a:rPr>
                        <a:t>26,72%</a:t>
                      </a:r>
                    </a:p>
                  </a:txBody>
                  <a:tcPr marL="68580" marR="68580" marT="0" marB="0" anchor="ctr"/>
                </a:tc>
                <a:extLst>
                  <a:ext uri="{0D108BD9-81ED-4DB2-BD59-A6C34878D82A}">
                    <a16:rowId xmlns:a16="http://schemas.microsoft.com/office/drawing/2014/main" val="3657253254"/>
                  </a:ext>
                </a:extLst>
              </a:tr>
              <a:tr h="413180">
                <a:tc>
                  <a:txBody>
                    <a:bodyPr/>
                    <a:lstStyle/>
                    <a:p>
                      <a:r>
                        <a:rPr lang="en-US" sz="1200">
                          <a:effectLst/>
                        </a:rPr>
                        <a:t>CR+CIP/LFINF+DNO+RMT6:1-3</a:t>
                      </a:r>
                    </a:p>
                  </a:txBody>
                  <a:tcPr marL="68580" marR="68580" marT="0" marB="0" anchor="b"/>
                </a:tc>
                <a:tc>
                  <a:txBody>
                    <a:bodyPr/>
                    <a:lstStyle/>
                    <a:p>
                      <a:pPr algn="ctr"/>
                      <a:r>
                        <a:rPr lang="es-419" sz="1200">
                          <a:effectLst/>
                        </a:rPr>
                        <a:t>154</a:t>
                      </a:r>
                    </a:p>
                  </a:txBody>
                  <a:tcPr marL="68580" marR="68580" marT="0" marB="0" anchor="ctr"/>
                </a:tc>
                <a:tc>
                  <a:txBody>
                    <a:bodyPr/>
                    <a:lstStyle/>
                    <a:p>
                      <a:pPr algn="ctr"/>
                      <a:r>
                        <a:rPr lang="es-419" sz="1200">
                          <a:effectLst/>
                        </a:rPr>
                        <a:t>15,35%</a:t>
                      </a:r>
                    </a:p>
                  </a:txBody>
                  <a:tcPr marL="68580" marR="68580" marT="0" marB="0" anchor="ctr"/>
                </a:tc>
                <a:extLst>
                  <a:ext uri="{0D108BD9-81ED-4DB2-BD59-A6C34878D82A}">
                    <a16:rowId xmlns:a16="http://schemas.microsoft.com/office/drawing/2014/main" val="253317908"/>
                  </a:ext>
                </a:extLst>
              </a:tr>
              <a:tr h="413180">
                <a:tc>
                  <a:txBody>
                    <a:bodyPr/>
                    <a:lstStyle/>
                    <a:p>
                      <a:r>
                        <a:rPr lang="en-US" sz="1200">
                          <a:effectLst/>
                        </a:rPr>
                        <a:t>CR+CIP/LFINF+DNO+RMT1:1-2</a:t>
                      </a:r>
                    </a:p>
                  </a:txBody>
                  <a:tcPr marL="68580" marR="68580" marT="0" marB="0" anchor="b"/>
                </a:tc>
                <a:tc>
                  <a:txBody>
                    <a:bodyPr/>
                    <a:lstStyle/>
                    <a:p>
                      <a:pPr algn="ctr"/>
                      <a:r>
                        <a:rPr lang="es-419" sz="1200">
                          <a:effectLst/>
                        </a:rPr>
                        <a:t>63</a:t>
                      </a:r>
                    </a:p>
                  </a:txBody>
                  <a:tcPr marL="68580" marR="68580" marT="0" marB="0" anchor="ctr"/>
                </a:tc>
                <a:tc>
                  <a:txBody>
                    <a:bodyPr/>
                    <a:lstStyle/>
                    <a:p>
                      <a:pPr algn="ctr"/>
                      <a:r>
                        <a:rPr lang="es-419" sz="1200">
                          <a:effectLst/>
                        </a:rPr>
                        <a:t>6,28%</a:t>
                      </a:r>
                    </a:p>
                  </a:txBody>
                  <a:tcPr marL="68580" marR="68580" marT="0" marB="0" anchor="ctr"/>
                </a:tc>
                <a:extLst>
                  <a:ext uri="{0D108BD9-81ED-4DB2-BD59-A6C34878D82A}">
                    <a16:rowId xmlns:a16="http://schemas.microsoft.com/office/drawing/2014/main" val="2782878727"/>
                  </a:ext>
                </a:extLst>
              </a:tr>
              <a:tr h="413180">
                <a:tc>
                  <a:txBody>
                    <a:bodyPr/>
                    <a:lstStyle/>
                    <a:p>
                      <a:r>
                        <a:rPr lang="en-US" sz="1200">
                          <a:effectLst/>
                        </a:rPr>
                        <a:t>CR+CIP/LFINF+DUC+RMN:3-5</a:t>
                      </a:r>
                    </a:p>
                  </a:txBody>
                  <a:tcPr marL="68580" marR="68580" marT="0" marB="0" anchor="b"/>
                </a:tc>
                <a:tc>
                  <a:txBody>
                    <a:bodyPr/>
                    <a:lstStyle/>
                    <a:p>
                      <a:pPr algn="ctr"/>
                      <a:r>
                        <a:rPr lang="es-419" sz="1200">
                          <a:effectLst/>
                        </a:rPr>
                        <a:t>17</a:t>
                      </a:r>
                    </a:p>
                  </a:txBody>
                  <a:tcPr marL="68580" marR="68580" marT="0" marB="0" anchor="ctr"/>
                </a:tc>
                <a:tc>
                  <a:txBody>
                    <a:bodyPr/>
                    <a:lstStyle/>
                    <a:p>
                      <a:pPr algn="ctr"/>
                      <a:r>
                        <a:rPr lang="es-419" sz="1200">
                          <a:effectLst/>
                        </a:rPr>
                        <a:t>1,69%</a:t>
                      </a:r>
                    </a:p>
                  </a:txBody>
                  <a:tcPr marL="68580" marR="68580" marT="0" marB="0" anchor="ctr"/>
                </a:tc>
                <a:extLst>
                  <a:ext uri="{0D108BD9-81ED-4DB2-BD59-A6C34878D82A}">
                    <a16:rowId xmlns:a16="http://schemas.microsoft.com/office/drawing/2014/main" val="880160536"/>
                  </a:ext>
                </a:extLst>
              </a:tr>
              <a:tr h="413180">
                <a:tc>
                  <a:txBody>
                    <a:bodyPr/>
                    <a:lstStyle/>
                    <a:p>
                      <a:r>
                        <a:rPr lang="es-419" sz="1200">
                          <a:effectLst/>
                        </a:rPr>
                        <a:t>EU/LN+DNO+RMT1:1-3</a:t>
                      </a:r>
                    </a:p>
                  </a:txBody>
                  <a:tcPr marL="68580" marR="68580" marT="0" marB="0" anchor="b"/>
                </a:tc>
                <a:tc>
                  <a:txBody>
                    <a:bodyPr/>
                    <a:lstStyle/>
                    <a:p>
                      <a:pPr algn="ctr"/>
                      <a:r>
                        <a:rPr lang="es-419" sz="1200">
                          <a:effectLst/>
                        </a:rPr>
                        <a:t>11</a:t>
                      </a:r>
                    </a:p>
                  </a:txBody>
                  <a:tcPr marL="68580" marR="68580" marT="0" marB="0" anchor="ctr"/>
                </a:tc>
                <a:tc>
                  <a:txBody>
                    <a:bodyPr/>
                    <a:lstStyle/>
                    <a:p>
                      <a:pPr algn="ctr"/>
                      <a:r>
                        <a:rPr lang="es-419" sz="1200">
                          <a:effectLst/>
                        </a:rPr>
                        <a:t>1,10%</a:t>
                      </a:r>
                    </a:p>
                  </a:txBody>
                  <a:tcPr marL="68580" marR="68580" marT="0" marB="0" anchor="ctr"/>
                </a:tc>
                <a:extLst>
                  <a:ext uri="{0D108BD9-81ED-4DB2-BD59-A6C34878D82A}">
                    <a16:rowId xmlns:a16="http://schemas.microsoft.com/office/drawing/2014/main" val="2924543956"/>
                  </a:ext>
                </a:extLst>
              </a:tr>
              <a:tr h="413180">
                <a:tc>
                  <a:txBody>
                    <a:bodyPr/>
                    <a:lstStyle/>
                    <a:p>
                      <a:r>
                        <a:rPr lang="es-419" sz="1200">
                          <a:effectLst/>
                        </a:rPr>
                        <a:t>EU/LN+DNO+RMT6:1-2</a:t>
                      </a:r>
                    </a:p>
                  </a:txBody>
                  <a:tcPr marL="68580" marR="68580" marT="0" marB="0" anchor="b"/>
                </a:tc>
                <a:tc>
                  <a:txBody>
                    <a:bodyPr/>
                    <a:lstStyle/>
                    <a:p>
                      <a:pPr algn="ctr"/>
                      <a:r>
                        <a:rPr lang="es-419" sz="1200">
                          <a:effectLst/>
                        </a:rPr>
                        <a:t>8</a:t>
                      </a:r>
                    </a:p>
                  </a:txBody>
                  <a:tcPr marL="68580" marR="68580" marT="0" marB="0" anchor="ctr"/>
                </a:tc>
                <a:tc>
                  <a:txBody>
                    <a:bodyPr/>
                    <a:lstStyle/>
                    <a:p>
                      <a:pPr algn="ctr"/>
                      <a:r>
                        <a:rPr lang="es-419" sz="1200">
                          <a:effectLst/>
                        </a:rPr>
                        <a:t>0,80%</a:t>
                      </a:r>
                    </a:p>
                  </a:txBody>
                  <a:tcPr marL="68580" marR="68580" marT="0" marB="0" anchor="ctr"/>
                </a:tc>
                <a:extLst>
                  <a:ext uri="{0D108BD9-81ED-4DB2-BD59-A6C34878D82A}">
                    <a16:rowId xmlns:a16="http://schemas.microsoft.com/office/drawing/2014/main" val="1305520182"/>
                  </a:ext>
                </a:extLst>
              </a:tr>
              <a:tr h="413180">
                <a:tc>
                  <a:txBody>
                    <a:bodyPr/>
                    <a:lstStyle/>
                    <a:p>
                      <a:r>
                        <a:rPr lang="en-US" sz="1200">
                          <a:effectLst/>
                        </a:rPr>
                        <a:t>CR+CIP/LFINF+DNO+RMT1:3-4</a:t>
                      </a:r>
                    </a:p>
                  </a:txBody>
                  <a:tcPr marL="68580" marR="68580" marT="0" marB="0" anchor="b"/>
                </a:tc>
                <a:tc>
                  <a:txBody>
                    <a:bodyPr/>
                    <a:lstStyle/>
                    <a:p>
                      <a:pPr algn="ctr"/>
                      <a:r>
                        <a:rPr lang="es-419" sz="1200">
                          <a:effectLst/>
                        </a:rPr>
                        <a:t>1</a:t>
                      </a:r>
                    </a:p>
                  </a:txBody>
                  <a:tcPr marL="68580" marR="68580" marT="0" marB="0" anchor="ctr"/>
                </a:tc>
                <a:tc>
                  <a:txBody>
                    <a:bodyPr/>
                    <a:lstStyle/>
                    <a:p>
                      <a:pPr algn="ctr"/>
                      <a:r>
                        <a:rPr lang="es-419" sz="1200">
                          <a:effectLst/>
                        </a:rPr>
                        <a:t>0,10%</a:t>
                      </a:r>
                    </a:p>
                  </a:txBody>
                  <a:tcPr marL="68580" marR="68580" marT="0" marB="0" anchor="ctr"/>
                </a:tc>
                <a:extLst>
                  <a:ext uri="{0D108BD9-81ED-4DB2-BD59-A6C34878D82A}">
                    <a16:rowId xmlns:a16="http://schemas.microsoft.com/office/drawing/2014/main" val="309709999"/>
                  </a:ext>
                </a:extLst>
              </a:tr>
              <a:tr h="413180">
                <a:tc>
                  <a:txBody>
                    <a:bodyPr/>
                    <a:lstStyle/>
                    <a:p>
                      <a:r>
                        <a:rPr lang="en-US" sz="1200">
                          <a:effectLst/>
                        </a:rPr>
                        <a:t>W+W99/LN+DNO+RMT1:1-2</a:t>
                      </a:r>
                    </a:p>
                  </a:txBody>
                  <a:tcPr marL="68580" marR="68580" marT="0" marB="0" anchor="b"/>
                </a:tc>
                <a:tc>
                  <a:txBody>
                    <a:bodyPr/>
                    <a:lstStyle/>
                    <a:p>
                      <a:pPr algn="ctr"/>
                      <a:r>
                        <a:rPr lang="es-419" sz="1200">
                          <a:effectLst/>
                        </a:rPr>
                        <a:t>1</a:t>
                      </a:r>
                    </a:p>
                  </a:txBody>
                  <a:tcPr marL="68580" marR="68580" marT="0" marB="0" anchor="ctr"/>
                </a:tc>
                <a:tc>
                  <a:txBody>
                    <a:bodyPr/>
                    <a:lstStyle/>
                    <a:p>
                      <a:pPr algn="ctr"/>
                      <a:r>
                        <a:rPr lang="es-419" sz="1200">
                          <a:effectLst/>
                        </a:rPr>
                        <a:t>0,10%</a:t>
                      </a:r>
                    </a:p>
                  </a:txBody>
                  <a:tcPr marL="68580" marR="68580" marT="0" marB="0" anchor="ctr"/>
                </a:tc>
                <a:extLst>
                  <a:ext uri="{0D108BD9-81ED-4DB2-BD59-A6C34878D82A}">
                    <a16:rowId xmlns:a16="http://schemas.microsoft.com/office/drawing/2014/main" val="1885136016"/>
                  </a:ext>
                </a:extLst>
              </a:tr>
              <a:tr h="413180">
                <a:tc>
                  <a:txBody>
                    <a:bodyPr/>
                    <a:lstStyle/>
                    <a:p>
                      <a:r>
                        <a:rPr lang="es-419" sz="1200">
                          <a:effectLst/>
                        </a:rPr>
                        <a:t>Baldío / Otra ocupación</a:t>
                      </a:r>
                    </a:p>
                  </a:txBody>
                  <a:tcPr marL="68580" marR="68580" marT="0" marB="0" anchor="b"/>
                </a:tc>
                <a:tc>
                  <a:txBody>
                    <a:bodyPr/>
                    <a:lstStyle/>
                    <a:p>
                      <a:pPr algn="ctr"/>
                      <a:r>
                        <a:rPr lang="es-419" sz="1200">
                          <a:effectLst/>
                        </a:rPr>
                        <a:t>480</a:t>
                      </a:r>
                    </a:p>
                  </a:txBody>
                  <a:tcPr marL="68580" marR="68580" marT="0" marB="0" anchor="ctr"/>
                </a:tc>
                <a:tc>
                  <a:txBody>
                    <a:bodyPr/>
                    <a:lstStyle/>
                    <a:p>
                      <a:pPr algn="ctr"/>
                      <a:r>
                        <a:rPr lang="es-419" sz="1200">
                          <a:effectLst/>
                        </a:rPr>
                        <a:t>47,86%</a:t>
                      </a:r>
                    </a:p>
                  </a:txBody>
                  <a:tcPr marL="68580" marR="68580" marT="0" marB="0" anchor="ctr"/>
                </a:tc>
                <a:extLst>
                  <a:ext uri="{0D108BD9-81ED-4DB2-BD59-A6C34878D82A}">
                    <a16:rowId xmlns:a16="http://schemas.microsoft.com/office/drawing/2014/main" val="1837924232"/>
                  </a:ext>
                </a:extLst>
              </a:tr>
              <a:tr h="215981">
                <a:tc>
                  <a:txBody>
                    <a:bodyPr/>
                    <a:lstStyle/>
                    <a:p>
                      <a:endParaRPr lang="es-419" sz="1200">
                        <a:effectLst/>
                      </a:endParaRPr>
                    </a:p>
                  </a:txBody>
                  <a:tcPr marL="68580" marR="68580" marT="0" marB="0" anchor="b"/>
                </a:tc>
                <a:tc>
                  <a:txBody>
                    <a:bodyPr/>
                    <a:lstStyle/>
                    <a:p>
                      <a:pPr algn="ctr"/>
                      <a:r>
                        <a:rPr lang="es-419" sz="1200">
                          <a:effectLst/>
                        </a:rPr>
                        <a:t>1003</a:t>
                      </a:r>
                    </a:p>
                  </a:txBody>
                  <a:tcPr marL="68580" marR="68580" marT="0" marB="0" anchor="ctr"/>
                </a:tc>
                <a:tc>
                  <a:txBody>
                    <a:bodyPr/>
                    <a:lstStyle/>
                    <a:p>
                      <a:pPr algn="ctr"/>
                      <a:r>
                        <a:rPr lang="es-419" sz="1200">
                          <a:effectLst/>
                        </a:rPr>
                        <a:t>100,00%</a:t>
                      </a:r>
                    </a:p>
                  </a:txBody>
                  <a:tcPr marL="68580" marR="68580" marT="0" marB="0" anchor="ctr"/>
                </a:tc>
                <a:extLst>
                  <a:ext uri="{0D108BD9-81ED-4DB2-BD59-A6C34878D82A}">
                    <a16:rowId xmlns:a16="http://schemas.microsoft.com/office/drawing/2014/main" val="3312691213"/>
                  </a:ext>
                </a:extLst>
              </a:tr>
            </a:tbl>
          </a:graphicData>
        </a:graphic>
      </p:graphicFrame>
      <p:sp>
        <p:nvSpPr>
          <p:cNvPr id="3" name="Google Shape;3410;p29">
            <a:extLst>
              <a:ext uri="{FF2B5EF4-FFF2-40B4-BE49-F238E27FC236}">
                <a16:creationId xmlns:a16="http://schemas.microsoft.com/office/drawing/2014/main" id="{49BA60C4-A04E-4467-B77E-414A8CFBFBBC}"/>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5</a:t>
            </a:r>
          </a:p>
        </p:txBody>
      </p:sp>
      <p:sp>
        <p:nvSpPr>
          <p:cNvPr id="8" name="Rectángulo 7">
            <a:extLst>
              <a:ext uri="{FF2B5EF4-FFF2-40B4-BE49-F238E27FC236}">
                <a16:creationId xmlns:a16="http://schemas.microsoft.com/office/drawing/2014/main" id="{3041B8D0-5B72-435D-9716-E6AD0D7470DD}"/>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A8E76B1C-5C95-4CCE-A9FC-B84DF38B9227}"/>
              </a:ext>
            </a:extLst>
          </p:cNvPr>
          <p:cNvSpPr txBox="1"/>
          <p:nvPr/>
        </p:nvSpPr>
        <p:spPr>
          <a:xfrm>
            <a:off x="2756939" y="525544"/>
            <a:ext cx="3780297"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TIPOLOGÍAS ESTRUCTURALES</a:t>
            </a:r>
          </a:p>
        </p:txBody>
      </p:sp>
    </p:spTree>
    <p:extLst>
      <p:ext uri="{BB962C8B-B14F-4D97-AF65-F5344CB8AC3E}">
        <p14:creationId xmlns:p14="http://schemas.microsoft.com/office/powerpoint/2010/main" val="1921993366"/>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42</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56550" y="6200749"/>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420968" y="2230736"/>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2" name="Imagen 2">
            <a:extLst>
              <a:ext uri="{FF2B5EF4-FFF2-40B4-BE49-F238E27FC236}">
                <a16:creationId xmlns:a16="http://schemas.microsoft.com/office/drawing/2014/main" id="{7BA10B88-7B13-4372-AF0A-5B9CBB39E186}"/>
              </a:ext>
            </a:extLst>
          </p:cNvPr>
          <p:cNvPicPr>
            <a:picLocks noChangeAspect="1"/>
          </p:cNvPicPr>
          <p:nvPr/>
        </p:nvPicPr>
        <p:blipFill>
          <a:blip r:embed="rId3"/>
          <a:stretch>
            <a:fillRect/>
          </a:stretch>
        </p:blipFill>
        <p:spPr>
          <a:xfrm>
            <a:off x="596610" y="1027843"/>
            <a:ext cx="3893544" cy="5184000"/>
          </a:xfrm>
          <a:prstGeom prst="rect">
            <a:avLst/>
          </a:prstGeom>
        </p:spPr>
      </p:pic>
      <p:sp>
        <p:nvSpPr>
          <p:cNvPr id="3" name="Google Shape;3410;p29">
            <a:extLst>
              <a:ext uri="{FF2B5EF4-FFF2-40B4-BE49-F238E27FC236}">
                <a16:creationId xmlns:a16="http://schemas.microsoft.com/office/drawing/2014/main" id="{59BE3438-600A-40BE-84DF-74B7951C096A}"/>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5</a:t>
            </a:r>
          </a:p>
        </p:txBody>
      </p:sp>
      <p:sp>
        <p:nvSpPr>
          <p:cNvPr id="7" name="Rectángulo 6">
            <a:extLst>
              <a:ext uri="{FF2B5EF4-FFF2-40B4-BE49-F238E27FC236}">
                <a16:creationId xmlns:a16="http://schemas.microsoft.com/office/drawing/2014/main" id="{332A1AD4-2EB5-4D9E-9258-2D783F533AE7}"/>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4" name="Google Shape;3412;p29">
            <a:extLst>
              <a:ext uri="{FF2B5EF4-FFF2-40B4-BE49-F238E27FC236}">
                <a16:creationId xmlns:a16="http://schemas.microsoft.com/office/drawing/2014/main" id="{C5491421-B85D-43A2-9C8D-7186741D7B87}"/>
              </a:ext>
            </a:extLst>
          </p:cNvPr>
          <p:cNvSpPr txBox="1"/>
          <p:nvPr/>
        </p:nvSpPr>
        <p:spPr>
          <a:xfrm>
            <a:off x="522723" y="553380"/>
            <a:ext cx="3780297"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FUNVISIS</a:t>
            </a:r>
          </a:p>
        </p:txBody>
      </p:sp>
      <p:pic>
        <p:nvPicPr>
          <p:cNvPr id="11" name="Imagen 2" descr="Diagrama&#10;&#10;Descripción generada automáticamente">
            <a:extLst>
              <a:ext uri="{FF2B5EF4-FFF2-40B4-BE49-F238E27FC236}">
                <a16:creationId xmlns:a16="http://schemas.microsoft.com/office/drawing/2014/main" id="{E0020DA1-A663-4C1D-9579-B839290FDD0D}"/>
              </a:ext>
            </a:extLst>
          </p:cNvPr>
          <p:cNvPicPr>
            <a:picLocks noChangeAspect="1"/>
          </p:cNvPicPr>
          <p:nvPr/>
        </p:nvPicPr>
        <p:blipFill>
          <a:blip r:embed="rId4"/>
          <a:stretch>
            <a:fillRect/>
          </a:stretch>
        </p:blipFill>
        <p:spPr>
          <a:xfrm>
            <a:off x="4882617" y="1027843"/>
            <a:ext cx="3660992" cy="5184000"/>
          </a:xfrm>
          <a:prstGeom prst="rect">
            <a:avLst/>
          </a:prstGeom>
        </p:spPr>
      </p:pic>
      <p:sp>
        <p:nvSpPr>
          <p:cNvPr id="12" name="Google Shape;3412;p29">
            <a:extLst>
              <a:ext uri="{FF2B5EF4-FFF2-40B4-BE49-F238E27FC236}">
                <a16:creationId xmlns:a16="http://schemas.microsoft.com/office/drawing/2014/main" id="{A70037CE-8079-4793-899C-29F13D32DF52}"/>
              </a:ext>
            </a:extLst>
          </p:cNvPr>
          <p:cNvSpPr txBox="1"/>
          <p:nvPr/>
        </p:nvSpPr>
        <p:spPr>
          <a:xfrm>
            <a:off x="5074830" y="572982"/>
            <a:ext cx="3301990"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FEMAP-154</a:t>
            </a:r>
          </a:p>
        </p:txBody>
      </p:sp>
    </p:spTree>
    <p:extLst>
      <p:ext uri="{BB962C8B-B14F-4D97-AF65-F5344CB8AC3E}">
        <p14:creationId xmlns:p14="http://schemas.microsoft.com/office/powerpoint/2010/main" val="1646069745"/>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43</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3" name="Imagen 6" descr="Diagrama&#10;&#10;Descripción generada automáticamente">
            <a:extLst>
              <a:ext uri="{FF2B5EF4-FFF2-40B4-BE49-F238E27FC236}">
                <a16:creationId xmlns:a16="http://schemas.microsoft.com/office/drawing/2014/main" id="{2771ED96-232A-4F68-A8AD-A8FE34ADE2B3}"/>
              </a:ext>
            </a:extLst>
          </p:cNvPr>
          <p:cNvPicPr>
            <a:picLocks noChangeAspect="1"/>
          </p:cNvPicPr>
          <p:nvPr/>
        </p:nvPicPr>
        <p:blipFill>
          <a:blip r:embed="rId3"/>
          <a:stretch>
            <a:fillRect/>
          </a:stretch>
        </p:blipFill>
        <p:spPr>
          <a:xfrm>
            <a:off x="560442" y="919277"/>
            <a:ext cx="3676780" cy="5184000"/>
          </a:xfrm>
          <a:prstGeom prst="rect">
            <a:avLst/>
          </a:prstGeom>
        </p:spPr>
      </p:pic>
      <p:sp>
        <p:nvSpPr>
          <p:cNvPr id="2" name="Google Shape;3410;p29">
            <a:extLst>
              <a:ext uri="{FF2B5EF4-FFF2-40B4-BE49-F238E27FC236}">
                <a16:creationId xmlns:a16="http://schemas.microsoft.com/office/drawing/2014/main" id="{35726669-C792-4EA5-98D3-D924EC66A95E}"/>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5</a:t>
            </a:r>
          </a:p>
        </p:txBody>
      </p:sp>
      <p:sp>
        <p:nvSpPr>
          <p:cNvPr id="7" name="Rectángulo 6">
            <a:extLst>
              <a:ext uri="{FF2B5EF4-FFF2-40B4-BE49-F238E27FC236}">
                <a16:creationId xmlns:a16="http://schemas.microsoft.com/office/drawing/2014/main" id="{B22C8E61-EF7F-4D95-A052-3212D5C16389}"/>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pic>
        <p:nvPicPr>
          <p:cNvPr id="11" name="Imagen 2" descr="Diagrama&#10;&#10;Descripción generada automáticamente">
            <a:extLst>
              <a:ext uri="{FF2B5EF4-FFF2-40B4-BE49-F238E27FC236}">
                <a16:creationId xmlns:a16="http://schemas.microsoft.com/office/drawing/2014/main" id="{14911E0E-EAF0-46A1-8BB2-C68C55B0F30D}"/>
              </a:ext>
            </a:extLst>
          </p:cNvPr>
          <p:cNvPicPr>
            <a:picLocks noChangeAspect="1"/>
          </p:cNvPicPr>
          <p:nvPr/>
        </p:nvPicPr>
        <p:blipFill rotWithShape="1">
          <a:blip r:embed="rId4"/>
          <a:srcRect l="1720" t="1776" r="1322" b="1464"/>
          <a:stretch/>
        </p:blipFill>
        <p:spPr>
          <a:xfrm>
            <a:off x="4906781" y="919277"/>
            <a:ext cx="3896026" cy="5184000"/>
          </a:xfrm>
          <a:prstGeom prst="rect">
            <a:avLst/>
          </a:prstGeom>
        </p:spPr>
      </p:pic>
      <p:sp>
        <p:nvSpPr>
          <p:cNvPr id="12" name="Google Shape;3412;p29">
            <a:extLst>
              <a:ext uri="{FF2B5EF4-FFF2-40B4-BE49-F238E27FC236}">
                <a16:creationId xmlns:a16="http://schemas.microsoft.com/office/drawing/2014/main" id="{1DFB91F2-65B1-460F-BB1E-92AB8D4567D4}"/>
              </a:ext>
            </a:extLst>
          </p:cNvPr>
          <p:cNvSpPr txBox="1"/>
          <p:nvPr/>
        </p:nvSpPr>
        <p:spPr>
          <a:xfrm>
            <a:off x="763049" y="479735"/>
            <a:ext cx="3587269"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METODOLOGÍA NEC 2015</a:t>
            </a:r>
          </a:p>
        </p:txBody>
      </p:sp>
      <p:sp>
        <p:nvSpPr>
          <p:cNvPr id="13" name="Google Shape;3412;p29">
            <a:extLst>
              <a:ext uri="{FF2B5EF4-FFF2-40B4-BE49-F238E27FC236}">
                <a16:creationId xmlns:a16="http://schemas.microsoft.com/office/drawing/2014/main" id="{E0B7C0BA-A68E-4898-8D9D-E98BA61CEFCB}"/>
              </a:ext>
            </a:extLst>
          </p:cNvPr>
          <p:cNvSpPr txBox="1"/>
          <p:nvPr/>
        </p:nvSpPr>
        <p:spPr>
          <a:xfrm>
            <a:off x="5222764" y="479736"/>
            <a:ext cx="3248034" cy="61634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RIESGO SISMICO</a:t>
            </a:r>
          </a:p>
        </p:txBody>
      </p:sp>
    </p:spTree>
    <p:extLst>
      <p:ext uri="{BB962C8B-B14F-4D97-AF65-F5344CB8AC3E}">
        <p14:creationId xmlns:p14="http://schemas.microsoft.com/office/powerpoint/2010/main" val="1915526058"/>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44</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2" name="Imagen 6" descr="Diagrama&#10;&#10;Descripción generada automáticamente">
            <a:extLst>
              <a:ext uri="{FF2B5EF4-FFF2-40B4-BE49-F238E27FC236}">
                <a16:creationId xmlns:a16="http://schemas.microsoft.com/office/drawing/2014/main" id="{D61994C3-8136-4A3E-9D4D-93360D49F2C6}"/>
              </a:ext>
            </a:extLst>
          </p:cNvPr>
          <p:cNvPicPr>
            <a:picLocks noChangeAspect="1"/>
          </p:cNvPicPr>
          <p:nvPr/>
        </p:nvPicPr>
        <p:blipFill>
          <a:blip r:embed="rId3"/>
          <a:stretch>
            <a:fillRect/>
          </a:stretch>
        </p:blipFill>
        <p:spPr>
          <a:xfrm>
            <a:off x="318477" y="994792"/>
            <a:ext cx="3866554" cy="5184000"/>
          </a:xfrm>
          <a:prstGeom prst="rect">
            <a:avLst/>
          </a:prstGeom>
        </p:spPr>
      </p:pic>
      <p:sp>
        <p:nvSpPr>
          <p:cNvPr id="9" name="CuadroTexto 8">
            <a:extLst>
              <a:ext uri="{FF2B5EF4-FFF2-40B4-BE49-F238E27FC236}">
                <a16:creationId xmlns:a16="http://schemas.microsoft.com/office/drawing/2014/main" id="{ED35002D-1C33-4DC0-B56E-D2AAFDB9354F}"/>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p>
        </p:txBody>
      </p:sp>
      <p:sp>
        <p:nvSpPr>
          <p:cNvPr id="3" name="Google Shape;3410;p29">
            <a:extLst>
              <a:ext uri="{FF2B5EF4-FFF2-40B4-BE49-F238E27FC236}">
                <a16:creationId xmlns:a16="http://schemas.microsoft.com/office/drawing/2014/main" id="{CDA9645A-2558-4B70-A6F4-1D50B28B663C}"/>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5</a:t>
            </a:r>
          </a:p>
        </p:txBody>
      </p:sp>
      <p:sp>
        <p:nvSpPr>
          <p:cNvPr id="7" name="Rectángulo 6">
            <a:extLst>
              <a:ext uri="{FF2B5EF4-FFF2-40B4-BE49-F238E27FC236}">
                <a16:creationId xmlns:a16="http://schemas.microsoft.com/office/drawing/2014/main" id="{2C6BB953-85EB-4EDD-852D-D25E0AD26AAD}"/>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3" name="Google Shape;3412;p29">
            <a:extLst>
              <a:ext uri="{FF2B5EF4-FFF2-40B4-BE49-F238E27FC236}">
                <a16:creationId xmlns:a16="http://schemas.microsoft.com/office/drawing/2014/main" id="{C8E9E1CC-FE35-46D8-A852-13F1C95135F0}"/>
              </a:ext>
            </a:extLst>
          </p:cNvPr>
          <p:cNvSpPr txBox="1"/>
          <p:nvPr/>
        </p:nvSpPr>
        <p:spPr>
          <a:xfrm>
            <a:off x="-81293" y="570880"/>
            <a:ext cx="4572052" cy="567054"/>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a:t>
            </a:r>
          </a:p>
        </p:txBody>
      </p:sp>
      <p:sp>
        <p:nvSpPr>
          <p:cNvPr id="14" name="Google Shape;3412;p29">
            <a:extLst>
              <a:ext uri="{FF2B5EF4-FFF2-40B4-BE49-F238E27FC236}">
                <a16:creationId xmlns:a16="http://schemas.microsoft.com/office/drawing/2014/main" id="{C003669B-6BD5-4F95-BA18-C5503BD877CB}"/>
              </a:ext>
            </a:extLst>
          </p:cNvPr>
          <p:cNvSpPr txBox="1"/>
          <p:nvPr/>
        </p:nvSpPr>
        <p:spPr>
          <a:xfrm>
            <a:off x="4537881" y="473692"/>
            <a:ext cx="4653241" cy="648737"/>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PÉRDIDAS ESTRUCTURALES GEM PORCENTAJE</a:t>
            </a:r>
          </a:p>
        </p:txBody>
      </p:sp>
      <p:pic>
        <p:nvPicPr>
          <p:cNvPr id="4098" name="Picture 2">
            <a:extLst>
              <a:ext uri="{FF2B5EF4-FFF2-40B4-BE49-F238E27FC236}">
                <a16:creationId xmlns:a16="http://schemas.microsoft.com/office/drawing/2014/main" id="{18437F03-C8FD-4D9F-8CAD-A9ABB4C37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623" y="960080"/>
            <a:ext cx="3829623" cy="51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44505"/>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45</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14" name="Google Shape;3962;p33">
            <a:extLst>
              <a:ext uri="{FF2B5EF4-FFF2-40B4-BE49-F238E27FC236}">
                <a16:creationId xmlns:a16="http://schemas.microsoft.com/office/drawing/2014/main" id="{988266AA-7B59-4048-8EDE-4F2654CC1919}"/>
              </a:ext>
            </a:extLst>
          </p:cNvPr>
          <p:cNvSpPr txBox="1"/>
          <p:nvPr/>
        </p:nvSpPr>
        <p:spPr>
          <a:xfrm>
            <a:off x="608696" y="1363682"/>
            <a:ext cx="8209314" cy="4518142"/>
          </a:xfrm>
          <a:prstGeom prst="rect">
            <a:avLst/>
          </a:prstGeom>
          <a:noFill/>
          <a:ln>
            <a:noFill/>
          </a:ln>
        </p:spPr>
        <p:txBody>
          <a:bodyPr spcFirstLastPara="1" wrap="square" lIns="0" tIns="6700" rIns="0" bIns="0" anchor="ctr" anchorCtr="0">
            <a:noAutofit/>
          </a:bodyPr>
          <a:lstStyle/>
          <a:p>
            <a:pPr marL="171450" indent="-171450">
              <a:lnSpc>
                <a:spcPct val="150000"/>
              </a:lnSpc>
              <a:buFont typeface="Arial"/>
              <a:buChar char="•"/>
            </a:pPr>
            <a:r>
              <a:rPr lang="es-419" sz="1200">
                <a:latin typeface="Arial"/>
                <a:ea typeface="MS PGothic"/>
                <a:cs typeface="Arial"/>
              </a:rPr>
              <a:t>Los resultados </a:t>
            </a:r>
            <a:r>
              <a:rPr lang="es-419" sz="1200">
                <a:effectLst/>
                <a:latin typeface="Arial"/>
                <a:ea typeface="MS PGothic"/>
                <a:cs typeface="Arial"/>
              </a:rPr>
              <a:t>de </a:t>
            </a:r>
            <a:r>
              <a:rPr lang="es-419" sz="1200">
                <a:latin typeface="Arial"/>
                <a:ea typeface="MS PGothic"/>
                <a:cs typeface="Arial"/>
              </a:rPr>
              <a:t>los distintos métodos </a:t>
            </a:r>
            <a:r>
              <a:rPr lang="es-419" sz="1200">
                <a:effectLst/>
                <a:latin typeface="Arial"/>
                <a:ea typeface="MS PGothic"/>
                <a:cs typeface="Arial"/>
              </a:rPr>
              <a:t>de </a:t>
            </a:r>
            <a:r>
              <a:rPr lang="es-419" sz="1200">
                <a:latin typeface="Arial"/>
                <a:ea typeface="MS PGothic"/>
                <a:cs typeface="Arial"/>
              </a:rPr>
              <a:t>evaluación presentados </a:t>
            </a:r>
            <a:r>
              <a:rPr lang="es-419" sz="1200">
                <a:effectLst/>
                <a:latin typeface="Arial"/>
                <a:ea typeface="MS PGothic"/>
                <a:cs typeface="Arial"/>
              </a:rPr>
              <a:t>en </a:t>
            </a:r>
            <a:r>
              <a:rPr lang="es-419" sz="1200">
                <a:latin typeface="Arial"/>
                <a:ea typeface="MS PGothic"/>
                <a:cs typeface="Arial"/>
              </a:rPr>
              <a:t>este documento</a:t>
            </a:r>
            <a:r>
              <a:rPr lang="es-419" sz="1200">
                <a:effectLst/>
                <a:latin typeface="Arial"/>
                <a:ea typeface="MS PGothic"/>
                <a:cs typeface="Arial"/>
              </a:rPr>
              <a:t>, se </a:t>
            </a:r>
            <a:r>
              <a:rPr lang="es-419" sz="1200">
                <a:latin typeface="Arial"/>
                <a:ea typeface="MS PGothic"/>
                <a:cs typeface="Arial"/>
              </a:rPr>
              <a:t>diferencia entre sí y </a:t>
            </a:r>
            <a:r>
              <a:rPr lang="es-419" sz="1200">
                <a:effectLst/>
                <a:latin typeface="Arial"/>
                <a:ea typeface="MS PGothic"/>
                <a:cs typeface="Arial"/>
              </a:rPr>
              <a:t>de </a:t>
            </a:r>
            <a:r>
              <a:rPr lang="es-419" sz="1200">
                <a:latin typeface="Arial"/>
                <a:ea typeface="MS PGothic"/>
                <a:cs typeface="Arial"/>
              </a:rPr>
              <a:t>igual manera se relacionan</a:t>
            </a:r>
            <a:r>
              <a:rPr lang="es-419" sz="1200">
                <a:effectLst/>
                <a:latin typeface="Arial"/>
                <a:ea typeface="MS PGothic"/>
                <a:cs typeface="Arial"/>
              </a:rPr>
              <a:t>, </a:t>
            </a:r>
            <a:r>
              <a:rPr lang="es-419" sz="1200">
                <a:latin typeface="Arial"/>
                <a:ea typeface="MS PGothic"/>
                <a:cs typeface="Arial"/>
              </a:rPr>
              <a:t>por esto se concluye que: </a:t>
            </a:r>
            <a:r>
              <a:rPr lang="es-419" sz="1200">
                <a:effectLst/>
                <a:latin typeface="Arial"/>
                <a:ea typeface="MS PGothic"/>
                <a:cs typeface="Arial"/>
              </a:rPr>
              <a:t>la </a:t>
            </a:r>
            <a:r>
              <a:rPr lang="es-419" sz="1200">
                <a:latin typeface="Arial"/>
                <a:ea typeface="MS PGothic"/>
                <a:cs typeface="Arial"/>
              </a:rPr>
              <a:t>metodología </a:t>
            </a:r>
            <a:r>
              <a:rPr lang="es-419" sz="1200">
                <a:effectLst/>
                <a:latin typeface="Arial"/>
                <a:ea typeface="MS PGothic"/>
                <a:cs typeface="Arial"/>
              </a:rPr>
              <a:t>de </a:t>
            </a:r>
            <a:r>
              <a:rPr lang="es-419" sz="1200">
                <a:latin typeface="Arial"/>
                <a:ea typeface="MS PGothic"/>
                <a:cs typeface="Arial"/>
              </a:rPr>
              <a:t>NEC </a:t>
            </a:r>
            <a:r>
              <a:rPr lang="es-419" sz="1200">
                <a:effectLst/>
                <a:latin typeface="Arial"/>
                <a:ea typeface="MS PGothic"/>
                <a:cs typeface="Arial"/>
              </a:rPr>
              <a:t>y la </a:t>
            </a:r>
            <a:r>
              <a:rPr lang="es-419" sz="1200">
                <a:latin typeface="Arial"/>
                <a:ea typeface="MS PGothic"/>
                <a:cs typeface="Arial"/>
              </a:rPr>
              <a:t>FEMA P-154 son alarmantes ya </a:t>
            </a:r>
            <a:r>
              <a:rPr lang="es-419" sz="1200">
                <a:effectLst/>
                <a:latin typeface="Arial"/>
                <a:ea typeface="MS PGothic"/>
                <a:cs typeface="Arial"/>
              </a:rPr>
              <a:t>que </a:t>
            </a:r>
            <a:r>
              <a:rPr lang="es-419" sz="1200">
                <a:latin typeface="Arial"/>
                <a:ea typeface="MS PGothic"/>
                <a:cs typeface="Arial"/>
              </a:rPr>
              <a:t>nos indica resultados </a:t>
            </a:r>
            <a:r>
              <a:rPr lang="es-419" sz="1200">
                <a:effectLst/>
                <a:latin typeface="Arial"/>
                <a:ea typeface="MS PGothic"/>
                <a:cs typeface="Arial"/>
              </a:rPr>
              <a:t>de </a:t>
            </a:r>
            <a:r>
              <a:rPr lang="es-419" sz="1200">
                <a:latin typeface="Arial"/>
                <a:ea typeface="MS PGothic"/>
                <a:cs typeface="Arial"/>
              </a:rPr>
              <a:t>99,42% y el 100% respectivamente </a:t>
            </a:r>
            <a:r>
              <a:rPr lang="es-419" sz="1200">
                <a:effectLst/>
                <a:latin typeface="Arial"/>
                <a:ea typeface="MS PGothic"/>
                <a:cs typeface="Arial"/>
              </a:rPr>
              <a:t>de </a:t>
            </a:r>
            <a:r>
              <a:rPr lang="es-419" sz="1200">
                <a:latin typeface="Arial"/>
                <a:ea typeface="MS PGothic"/>
                <a:cs typeface="Arial"/>
              </a:rPr>
              <a:t>vulnerabilidad a </a:t>
            </a:r>
            <a:r>
              <a:rPr lang="es-419" sz="1200">
                <a:effectLst/>
                <a:latin typeface="Arial"/>
                <a:ea typeface="MS PGothic"/>
                <a:cs typeface="Arial"/>
              </a:rPr>
              <a:t>nivel de </a:t>
            </a:r>
            <a:r>
              <a:rPr lang="es-419" sz="1200">
                <a:latin typeface="Arial"/>
                <a:ea typeface="MS PGothic"/>
                <a:cs typeface="Arial"/>
              </a:rPr>
              <a:t>predio</a:t>
            </a:r>
            <a:r>
              <a:rPr lang="es-419" sz="1200">
                <a:effectLst/>
                <a:latin typeface="Arial"/>
                <a:ea typeface="MS PGothic"/>
                <a:cs typeface="Arial"/>
              </a:rPr>
              <a:t>, </a:t>
            </a:r>
            <a:r>
              <a:rPr lang="es-419" sz="1200">
                <a:latin typeface="Arial"/>
                <a:ea typeface="MS PGothic"/>
                <a:cs typeface="Arial"/>
              </a:rPr>
              <a:t>esto descartando los predios baldíos o que corresponden a una ocupación distinta </a:t>
            </a:r>
            <a:r>
              <a:rPr lang="es-419" sz="1200">
                <a:effectLst/>
                <a:latin typeface="Arial"/>
                <a:ea typeface="MS PGothic"/>
                <a:cs typeface="Arial"/>
              </a:rPr>
              <a:t>a </a:t>
            </a:r>
            <a:r>
              <a:rPr lang="es-419" sz="1200">
                <a:latin typeface="Arial"/>
                <a:ea typeface="MS PGothic"/>
                <a:cs typeface="Arial"/>
              </a:rPr>
              <a:t>la del estudio</a:t>
            </a:r>
            <a:r>
              <a:rPr lang="es-419" sz="1200">
                <a:effectLst/>
                <a:latin typeface="Arial"/>
                <a:ea typeface="MS PGothic"/>
                <a:cs typeface="Arial"/>
              </a:rPr>
              <a:t>, los </a:t>
            </a:r>
            <a:r>
              <a:rPr lang="es-419" sz="1200">
                <a:latin typeface="Arial"/>
                <a:ea typeface="MS PGothic"/>
                <a:cs typeface="Arial"/>
              </a:rPr>
              <a:t>valores </a:t>
            </a:r>
            <a:r>
              <a:rPr lang="es-419" sz="1200">
                <a:effectLst/>
                <a:latin typeface="Arial"/>
                <a:ea typeface="MS PGothic"/>
                <a:cs typeface="Arial"/>
              </a:rPr>
              <a:t>se deben a </a:t>
            </a:r>
            <a:r>
              <a:rPr lang="es-419" sz="1200">
                <a:latin typeface="Arial"/>
                <a:ea typeface="MS PGothic"/>
                <a:cs typeface="Arial"/>
              </a:rPr>
              <a:t>factores claves de </a:t>
            </a:r>
            <a:r>
              <a:rPr lang="es-419" sz="1200">
                <a:effectLst/>
                <a:latin typeface="Arial"/>
                <a:ea typeface="MS PGothic"/>
                <a:cs typeface="Arial"/>
              </a:rPr>
              <a:t>la zona </a:t>
            </a:r>
            <a:r>
              <a:rPr lang="es-419" sz="1200">
                <a:latin typeface="Arial"/>
                <a:ea typeface="MS PGothic"/>
                <a:cs typeface="Arial"/>
              </a:rPr>
              <a:t>como son el año y los materiales </a:t>
            </a:r>
            <a:r>
              <a:rPr lang="es-419" sz="1200">
                <a:effectLst/>
                <a:latin typeface="Arial"/>
                <a:ea typeface="MS PGothic"/>
                <a:cs typeface="Arial"/>
              </a:rPr>
              <a:t>de </a:t>
            </a:r>
            <a:r>
              <a:rPr lang="es-419" sz="1200">
                <a:latin typeface="Arial"/>
                <a:ea typeface="MS PGothic"/>
                <a:cs typeface="Arial"/>
              </a:rPr>
              <a:t>construcción, estos </a:t>
            </a:r>
            <a:r>
              <a:rPr lang="es-419" sz="1200">
                <a:effectLst/>
                <a:latin typeface="Arial"/>
                <a:ea typeface="MS PGothic"/>
                <a:cs typeface="Arial"/>
              </a:rPr>
              <a:t>al </a:t>
            </a:r>
            <a:r>
              <a:rPr lang="es-419" sz="1200">
                <a:latin typeface="Arial"/>
                <a:ea typeface="MS PGothic"/>
                <a:cs typeface="Arial"/>
              </a:rPr>
              <a:t>ser una zona alejada del centro de la parroquia con casi la mitad </a:t>
            </a:r>
            <a:r>
              <a:rPr lang="es-419" sz="1200">
                <a:effectLst/>
                <a:latin typeface="Arial"/>
                <a:ea typeface="MS PGothic"/>
                <a:cs typeface="Arial"/>
              </a:rPr>
              <a:t>de </a:t>
            </a:r>
            <a:r>
              <a:rPr lang="es-419" sz="1200">
                <a:latin typeface="Arial"/>
                <a:ea typeface="MS PGothic"/>
                <a:cs typeface="Arial"/>
              </a:rPr>
              <a:t>terrenos baldíos, caso contrario, con la metodología FUNVISIS</a:t>
            </a:r>
            <a:r>
              <a:rPr lang="es-419" sz="1200">
                <a:effectLst/>
                <a:latin typeface="Arial"/>
                <a:ea typeface="MS PGothic"/>
                <a:cs typeface="Arial"/>
              </a:rPr>
              <a:t>, </a:t>
            </a:r>
            <a:r>
              <a:rPr lang="es-419" sz="1200">
                <a:latin typeface="Arial"/>
                <a:ea typeface="MS PGothic"/>
                <a:cs typeface="Arial"/>
              </a:rPr>
              <a:t>al tener un rango más amplio </a:t>
            </a:r>
            <a:r>
              <a:rPr lang="es-419" sz="1200">
                <a:effectLst/>
                <a:latin typeface="Arial"/>
                <a:ea typeface="MS PGothic"/>
                <a:cs typeface="Arial"/>
              </a:rPr>
              <a:t>de </a:t>
            </a:r>
            <a:r>
              <a:rPr lang="es-419" sz="1200">
                <a:latin typeface="Arial"/>
                <a:ea typeface="MS PGothic"/>
                <a:cs typeface="Arial"/>
              </a:rPr>
              <a:t>clasificación que las metodologías mencionadas</a:t>
            </a:r>
            <a:r>
              <a:rPr lang="es-419" sz="1200">
                <a:effectLst/>
                <a:latin typeface="Arial"/>
                <a:ea typeface="MS PGothic"/>
                <a:cs typeface="Arial"/>
              </a:rPr>
              <a:t>, </a:t>
            </a:r>
            <a:r>
              <a:rPr lang="es-419" sz="1200">
                <a:latin typeface="Arial"/>
                <a:ea typeface="MS PGothic"/>
                <a:cs typeface="Arial"/>
              </a:rPr>
              <a:t>da como resultado que el 42,7% </a:t>
            </a:r>
            <a:r>
              <a:rPr lang="es-419" sz="1200">
                <a:effectLst/>
                <a:latin typeface="Arial"/>
                <a:ea typeface="MS PGothic"/>
                <a:cs typeface="Arial"/>
              </a:rPr>
              <a:t>se </a:t>
            </a:r>
            <a:r>
              <a:rPr lang="es-419" sz="1200">
                <a:latin typeface="Arial"/>
                <a:ea typeface="MS PGothic"/>
                <a:cs typeface="Arial"/>
              </a:rPr>
              <a:t>encuentra en una vulnerabilidad media baja sin tomar en cuenta los predios baldíos, existe una similitud de resultados con la metodología implantada con OpenQuake el cual indica que el 50,19% </a:t>
            </a:r>
            <a:r>
              <a:rPr lang="es-419" sz="1200">
                <a:effectLst/>
                <a:latin typeface="Arial"/>
                <a:ea typeface="MS PGothic"/>
                <a:cs typeface="Arial"/>
              </a:rPr>
              <a:t>de </a:t>
            </a:r>
            <a:r>
              <a:rPr lang="es-419" sz="1200">
                <a:latin typeface="Arial"/>
                <a:ea typeface="MS PGothic"/>
                <a:cs typeface="Arial"/>
              </a:rPr>
              <a:t>predios ingresan en una vulnerabilidad media baja, al ser metodologías diferentes y demostrar valores similares podemos decir que la zona 5 tiene una vulnerabilidad media</a:t>
            </a:r>
            <a:r>
              <a:rPr lang="es-419" sz="1200">
                <a:effectLst/>
                <a:latin typeface="Arial"/>
                <a:ea typeface="MS PGothic"/>
                <a:cs typeface="Arial"/>
              </a:rPr>
              <a:t>.</a:t>
            </a:r>
            <a:r>
              <a:rPr lang="es-419" sz="1200">
                <a:latin typeface="Arial"/>
                <a:ea typeface="MS PGothic"/>
                <a:cs typeface="Arial"/>
              </a:rPr>
              <a:t> </a:t>
            </a:r>
            <a:endParaRPr lang="es-419" sz="1200">
              <a:effectLst/>
              <a:ea typeface="MS PGothic" panose="020B0600070205080204" pitchFamily="34" charset="-128"/>
              <a:cs typeface="Arial" panose="020B0604020202020204" pitchFamily="34" charset="0"/>
            </a:endParaRPr>
          </a:p>
          <a:p>
            <a:pPr marL="171450" indent="-171450">
              <a:lnSpc>
                <a:spcPct val="150000"/>
              </a:lnSpc>
              <a:buFont typeface="Arial"/>
              <a:buChar char="•"/>
            </a:pPr>
            <a:r>
              <a:rPr lang="es-419" sz="1200">
                <a:latin typeface="Arial"/>
                <a:ea typeface="MS PGothic"/>
                <a:cs typeface="Arial"/>
              </a:rPr>
              <a:t>La metodología de FUNVISIS indica que el 66,29% de la zona 5 de la parroquia de Huachi Chico cuenta con un alto índice de riesgo, esto sin contar los predios baldíos o que tienen ocupación distinta a la residencial.</a:t>
            </a:r>
          </a:p>
          <a:p>
            <a:pPr marL="171450" indent="-171450">
              <a:lnSpc>
                <a:spcPct val="150000"/>
              </a:lnSpc>
              <a:buFont typeface="Arial"/>
              <a:buChar char="•"/>
            </a:pPr>
            <a:r>
              <a:rPr lang="es-419" sz="1200">
                <a:latin typeface="Arial"/>
                <a:ea typeface="MS PGothic"/>
                <a:cs typeface="Arial"/>
              </a:rPr>
              <a:t>El escenario generado por </a:t>
            </a:r>
            <a:r>
              <a:rPr lang="es-419" sz="1200" err="1">
                <a:latin typeface="Arial"/>
                <a:ea typeface="MS PGothic"/>
                <a:cs typeface="Arial"/>
              </a:rPr>
              <a:t>OpenQuake</a:t>
            </a:r>
            <a:r>
              <a:rPr lang="es-419" sz="1200">
                <a:latin typeface="Arial"/>
                <a:ea typeface="MS PGothic"/>
                <a:cs typeface="Arial"/>
              </a:rPr>
              <a:t>, indica que las pérdidas económicas por daño estructural en la zona 5 es de   7 433 014,02 USD, esto representa el 15,44% en porcentaje de perdidas, concluyendo que la zona 5 es la más afectada por el escenario sísmico. </a:t>
            </a:r>
            <a:endParaRPr lang="es-419">
              <a:cs typeface="Arial" panose="020B0604020202020204" pitchFamily="34" charset="0"/>
            </a:endParaRPr>
          </a:p>
          <a:p>
            <a:pPr>
              <a:lnSpc>
                <a:spcPct val="200000"/>
              </a:lnSpc>
            </a:pPr>
            <a:endParaRPr lang="es-419" sz="1200">
              <a:effectLst/>
              <a:ea typeface="MS PGothic" panose="020B0600070205080204" pitchFamily="34" charset="-128"/>
              <a:cs typeface="Arial" panose="020B0604020202020204" pitchFamily="34" charset="0"/>
            </a:endParaRPr>
          </a:p>
          <a:p>
            <a:pPr indent="457200">
              <a:lnSpc>
                <a:spcPct val="200000"/>
              </a:lnSpc>
            </a:pPr>
            <a:endParaRPr lang="es-EC" sz="1400">
              <a:ea typeface="MS PGothic" panose="020B0600070205080204" pitchFamily="34" charset="-128"/>
              <a:cs typeface="Arial" panose="020B0604020202020204" pitchFamily="34" charset="0"/>
            </a:endParaRPr>
          </a:p>
        </p:txBody>
      </p:sp>
      <p:sp>
        <p:nvSpPr>
          <p:cNvPr id="2" name="Google Shape;3410;p29">
            <a:extLst>
              <a:ext uri="{FF2B5EF4-FFF2-40B4-BE49-F238E27FC236}">
                <a16:creationId xmlns:a16="http://schemas.microsoft.com/office/drawing/2014/main" id="{50D8F186-5A39-4563-972F-61BCFF93A140}"/>
              </a:ext>
            </a:extLst>
          </p:cNvPr>
          <p:cNvSpPr txBox="1"/>
          <p:nvPr/>
        </p:nvSpPr>
        <p:spPr>
          <a:xfrm>
            <a:off x="5828586" y="-536"/>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ZONA 5</a:t>
            </a:r>
          </a:p>
        </p:txBody>
      </p:sp>
      <p:sp>
        <p:nvSpPr>
          <p:cNvPr id="3" name="Rectángulo 2">
            <a:extLst>
              <a:ext uri="{FF2B5EF4-FFF2-40B4-BE49-F238E27FC236}">
                <a16:creationId xmlns:a16="http://schemas.microsoft.com/office/drawing/2014/main" id="{741C0F0E-28FB-4CFC-9420-23CF3022F6E3}"/>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CONCLUSIONES</a:t>
            </a:r>
            <a:endParaRPr lang="en-US" sz="2000" b="1">
              <a:cs typeface="Arial"/>
            </a:endParaRPr>
          </a:p>
        </p:txBody>
      </p:sp>
    </p:spTree>
    <p:extLst>
      <p:ext uri="{BB962C8B-B14F-4D97-AF65-F5344CB8AC3E}">
        <p14:creationId xmlns:p14="http://schemas.microsoft.com/office/powerpoint/2010/main" val="1910859076"/>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46</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graphicFrame>
        <p:nvGraphicFramePr>
          <p:cNvPr id="8" name="Tabla 7">
            <a:extLst>
              <a:ext uri="{FF2B5EF4-FFF2-40B4-BE49-F238E27FC236}">
                <a16:creationId xmlns:a16="http://schemas.microsoft.com/office/drawing/2014/main" id="{6FD5C89D-894D-46A4-BD36-40A518B1F2B0}"/>
              </a:ext>
            </a:extLst>
          </p:cNvPr>
          <p:cNvGraphicFramePr>
            <a:graphicFrameLocks noGrp="1"/>
          </p:cNvGraphicFramePr>
          <p:nvPr>
            <p:extLst>
              <p:ext uri="{D42A27DB-BD31-4B8C-83A1-F6EECF244321}">
                <p14:modId xmlns:p14="http://schemas.microsoft.com/office/powerpoint/2010/main" val="3039807039"/>
              </p:ext>
            </p:extLst>
          </p:nvPr>
        </p:nvGraphicFramePr>
        <p:xfrm>
          <a:off x="6195470" y="2715905"/>
          <a:ext cx="2948531" cy="2011680"/>
        </p:xfrm>
        <a:graphic>
          <a:graphicData uri="http://schemas.openxmlformats.org/drawingml/2006/table">
            <a:tbl>
              <a:tblPr firstRow="1" firstCol="1" bandRow="1">
                <a:tableStyleId>{2D5ABB26-0587-4C30-8999-92F81FD0307C}</a:tableStyleId>
              </a:tblPr>
              <a:tblGrid>
                <a:gridCol w="1271398">
                  <a:extLst>
                    <a:ext uri="{9D8B030D-6E8A-4147-A177-3AD203B41FA5}">
                      <a16:colId xmlns:a16="http://schemas.microsoft.com/office/drawing/2014/main" val="193606075"/>
                    </a:ext>
                  </a:extLst>
                </a:gridCol>
                <a:gridCol w="940153">
                  <a:extLst>
                    <a:ext uri="{9D8B030D-6E8A-4147-A177-3AD203B41FA5}">
                      <a16:colId xmlns:a16="http://schemas.microsoft.com/office/drawing/2014/main" val="3077175259"/>
                    </a:ext>
                  </a:extLst>
                </a:gridCol>
                <a:gridCol w="736980">
                  <a:extLst>
                    <a:ext uri="{9D8B030D-6E8A-4147-A177-3AD203B41FA5}">
                      <a16:colId xmlns:a16="http://schemas.microsoft.com/office/drawing/2014/main" val="15045218"/>
                    </a:ext>
                  </a:extLst>
                </a:gridCol>
              </a:tblGrid>
              <a:tr h="394840">
                <a:tc gridSpan="3">
                  <a:txBody>
                    <a:bodyPr/>
                    <a:lstStyle/>
                    <a:p>
                      <a:pPr algn="ctr"/>
                      <a:r>
                        <a:rPr lang="es-ES" sz="1200" b="1">
                          <a:effectLst/>
                        </a:rPr>
                        <a:t>Comparación de datos recolectados en campo con respecto al levantamiento visual</a:t>
                      </a:r>
                    </a:p>
                  </a:txBody>
                  <a:tcPr marL="44450" marR="44450" marT="0" marB="0" anchor="ctr">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858147866"/>
                  </a:ext>
                </a:extLst>
              </a:tr>
              <a:tr h="152841">
                <a:tc rowSpan="2">
                  <a:txBody>
                    <a:bodyPr/>
                    <a:lstStyle/>
                    <a:p>
                      <a:pPr algn="ctr"/>
                      <a:r>
                        <a:rPr lang="es-ES" sz="1200">
                          <a:effectLst/>
                        </a:rPr>
                        <a:t>Ítem</a:t>
                      </a:r>
                    </a:p>
                  </a:txBody>
                  <a:tcPr marL="44450" marR="44450" marT="0" marB="0" anchor="ctr">
                    <a:lnL w="12700">
                      <a:solidFill>
                        <a:schemeClr val="tx1"/>
                      </a:solidFill>
                    </a:lnL>
                    <a:lnR w="12700">
                      <a:solidFill>
                        <a:schemeClr val="tx1"/>
                      </a:solidFill>
                    </a:lnR>
                    <a:lnT w="12700">
                      <a:solidFill>
                        <a:schemeClr val="tx1"/>
                      </a:solidFill>
                    </a:lnT>
                    <a:lnB w="12700">
                      <a:solidFill>
                        <a:schemeClr val="tx1"/>
                      </a:solidFill>
                    </a:lnB>
                  </a:tcPr>
                </a:tc>
                <a:tc gridSpan="2">
                  <a:txBody>
                    <a:bodyPr/>
                    <a:lstStyle/>
                    <a:p>
                      <a:pPr algn="ctr"/>
                      <a:r>
                        <a:rPr lang="es-ES" sz="1200">
                          <a:effectLst/>
                        </a:rPr>
                        <a:t>Similitud</a:t>
                      </a:r>
                    </a:p>
                  </a:txBody>
                  <a:tcPr marL="44450" marR="4445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977033800"/>
                  </a:ext>
                </a:extLst>
              </a:tr>
              <a:tr h="152841">
                <a:tc vMerge="1">
                  <a:txBody>
                    <a:bodyPr/>
                    <a:lstStyle/>
                    <a:p>
                      <a:endParaRPr lang="es-ES"/>
                    </a:p>
                  </a:txBody>
                  <a:tcPr marL="0" marR="0" marT="0" marB="0" horzOverflow="overflow"/>
                </a:tc>
                <a:tc>
                  <a:txBody>
                    <a:bodyPr/>
                    <a:lstStyle/>
                    <a:p>
                      <a:r>
                        <a:rPr lang="es-ES" sz="1200">
                          <a:effectLst/>
                        </a:rPr>
                        <a:t>N° Predios</a:t>
                      </a:r>
                      <a:endParaRPr lang="es-ES"/>
                    </a:p>
                  </a:txBody>
                  <a:tcPr marL="44450" marR="4445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200">
                          <a:effectLst/>
                        </a:rPr>
                        <a:t>[%]</a:t>
                      </a:r>
                      <a:endParaRPr lang="es-ES"/>
                    </a:p>
                  </a:txBody>
                  <a:tcPr marL="44450" marR="4445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140520"/>
                  </a:ext>
                </a:extLst>
              </a:tr>
              <a:tr h="152841">
                <a:tc>
                  <a:txBody>
                    <a:bodyPr/>
                    <a:lstStyle/>
                    <a:p>
                      <a:r>
                        <a:rPr lang="es-ES" sz="1200">
                          <a:effectLst/>
                        </a:rPr>
                        <a:t>Número de pisos</a:t>
                      </a:r>
                    </a:p>
                  </a:txBody>
                  <a:tcPr marL="44450" marR="4445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s-ES" sz="1200">
                          <a:effectLst/>
                        </a:rPr>
                        <a:t>575</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200">
                          <a:effectLst/>
                        </a:rPr>
                        <a:t>57.57%</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5458237"/>
                  </a:ext>
                </a:extLst>
              </a:tr>
              <a:tr h="152841">
                <a:tc gridSpan="3">
                  <a:txBody>
                    <a:bodyPr/>
                    <a:lstStyle/>
                    <a:p>
                      <a:pPr algn="ctr"/>
                      <a:r>
                        <a:rPr lang="es-ES" sz="1200">
                          <a:effectLst/>
                        </a:rPr>
                        <a:t>Vulnerabilidad</a:t>
                      </a:r>
                    </a:p>
                  </a:txBody>
                  <a:tcPr marL="44450" marR="44450" marT="0" marB="0" anchor="b">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005159699"/>
                  </a:ext>
                </a:extLst>
              </a:tr>
              <a:tr h="152841">
                <a:tc>
                  <a:txBody>
                    <a:bodyPr/>
                    <a:lstStyle/>
                    <a:p>
                      <a:r>
                        <a:rPr lang="es-ES" sz="1200">
                          <a:effectLst/>
                        </a:rPr>
                        <a:t>FEMA</a:t>
                      </a:r>
                    </a:p>
                  </a:txBody>
                  <a:tcPr marL="44450" marR="4445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s-ES" sz="1200">
                          <a:effectLst/>
                        </a:rPr>
                        <a:t>523</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200">
                          <a:effectLst/>
                        </a:rPr>
                        <a:t>52.39%</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2412670"/>
                  </a:ext>
                </a:extLst>
              </a:tr>
              <a:tr h="152841">
                <a:tc>
                  <a:txBody>
                    <a:bodyPr/>
                    <a:lstStyle/>
                    <a:p>
                      <a:r>
                        <a:rPr lang="es-ES" sz="1200">
                          <a:effectLst/>
                        </a:rPr>
                        <a:t>NEC</a:t>
                      </a:r>
                    </a:p>
                  </a:txBody>
                  <a:tcPr marL="44450" marR="4445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s-ES" sz="1200">
                          <a:effectLst/>
                        </a:rPr>
                        <a:t>701</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200">
                          <a:effectLst/>
                        </a:rPr>
                        <a:t>70.23%</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3237957"/>
                  </a:ext>
                </a:extLst>
              </a:tr>
              <a:tr h="152841">
                <a:tc>
                  <a:txBody>
                    <a:bodyPr/>
                    <a:lstStyle/>
                    <a:p>
                      <a:r>
                        <a:rPr lang="es-ES" sz="1200">
                          <a:effectLst/>
                        </a:rPr>
                        <a:t>Funvisis</a:t>
                      </a:r>
                    </a:p>
                  </a:txBody>
                  <a:tcPr marL="44450" marR="4445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s-ES" sz="1200">
                          <a:effectLst/>
                        </a:rPr>
                        <a:t>676</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200">
                          <a:effectLst/>
                        </a:rPr>
                        <a:t>67.74%</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603060"/>
                  </a:ext>
                </a:extLst>
              </a:tr>
              <a:tr h="152841">
                <a:tc>
                  <a:txBody>
                    <a:bodyPr/>
                    <a:lstStyle/>
                    <a:p>
                      <a:r>
                        <a:rPr lang="es-ES" sz="1200">
                          <a:effectLst/>
                        </a:rPr>
                        <a:t>Taxonomía GEM</a:t>
                      </a:r>
                    </a:p>
                  </a:txBody>
                  <a:tcPr marL="44450" marR="4445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s-ES" sz="1200">
                          <a:effectLst/>
                        </a:rPr>
                        <a:t>776</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r>
                        <a:rPr lang="es-ES" sz="1200">
                          <a:effectLst/>
                        </a:rPr>
                        <a:t>77.77%</a:t>
                      </a:r>
                    </a:p>
                  </a:txBody>
                  <a:tcPr marL="44450" marR="44450" marT="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3443910671"/>
                  </a:ext>
                </a:extLst>
              </a:tr>
            </a:tbl>
          </a:graphicData>
        </a:graphic>
      </p:graphicFrame>
      <p:pic>
        <p:nvPicPr>
          <p:cNvPr id="10" name="Imagen 10" descr="Gráfico, Gráfico de barras&#10;&#10;Descripción generada automáticamente">
            <a:extLst>
              <a:ext uri="{FF2B5EF4-FFF2-40B4-BE49-F238E27FC236}">
                <a16:creationId xmlns:a16="http://schemas.microsoft.com/office/drawing/2014/main" id="{CCD3B7C3-C4C0-4DAF-AA22-9BE10EB13E52}"/>
              </a:ext>
            </a:extLst>
          </p:cNvPr>
          <p:cNvPicPr>
            <a:picLocks noChangeAspect="1"/>
          </p:cNvPicPr>
          <p:nvPr/>
        </p:nvPicPr>
        <p:blipFill>
          <a:blip r:embed="rId3"/>
          <a:stretch>
            <a:fillRect/>
          </a:stretch>
        </p:blipFill>
        <p:spPr>
          <a:xfrm>
            <a:off x="41672" y="1717780"/>
            <a:ext cx="6108132" cy="4068000"/>
          </a:xfrm>
          <a:prstGeom prst="rect">
            <a:avLst/>
          </a:prstGeom>
        </p:spPr>
      </p:pic>
      <p:sp>
        <p:nvSpPr>
          <p:cNvPr id="11" name="Rectángulo 10">
            <a:extLst>
              <a:ext uri="{FF2B5EF4-FFF2-40B4-BE49-F238E27FC236}">
                <a16:creationId xmlns:a16="http://schemas.microsoft.com/office/drawing/2014/main" id="{2530C746-0FA9-4A62-9A52-9CB71540D156}"/>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05. </a:t>
            </a:r>
            <a:r>
              <a:rPr lang="es-EC" sz="2000" b="1"/>
              <a:t>RESULTADOS</a:t>
            </a:r>
            <a:endParaRPr lang="en-US" sz="2000" b="1">
              <a:cs typeface="Arial"/>
            </a:endParaRPr>
          </a:p>
        </p:txBody>
      </p:sp>
      <p:sp>
        <p:nvSpPr>
          <p:cNvPr id="13" name="Google Shape;3410;p29">
            <a:extLst>
              <a:ext uri="{FF2B5EF4-FFF2-40B4-BE49-F238E27FC236}">
                <a16:creationId xmlns:a16="http://schemas.microsoft.com/office/drawing/2014/main" id="{18462134-8926-4279-B0BD-9C5F01382F58}"/>
              </a:ext>
            </a:extLst>
          </p:cNvPr>
          <p:cNvSpPr txBox="1"/>
          <p:nvPr/>
        </p:nvSpPr>
        <p:spPr>
          <a:xfrm>
            <a:off x="2957953" y="872221"/>
            <a:ext cx="3237517" cy="61454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S" sz="2400" b="1">
                <a:solidFill>
                  <a:srgbClr val="C00000"/>
                </a:solidFill>
                <a:latin typeface="Fira Sans Extra Condensed"/>
                <a:ea typeface="Fira Sans Extra Condensed"/>
                <a:cs typeface="Fira Sans Extra Condensed"/>
              </a:rPr>
              <a:t>VALIDACIÓN DE DATOS</a:t>
            </a:r>
          </a:p>
        </p:txBody>
      </p:sp>
    </p:spTree>
    <p:extLst>
      <p:ext uri="{BB962C8B-B14F-4D97-AF65-F5344CB8AC3E}">
        <p14:creationId xmlns:p14="http://schemas.microsoft.com/office/powerpoint/2010/main" val="250167685"/>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0757" y="44745"/>
            <a:ext cx="4246775"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C" sz="2000" b="1"/>
              <a:t>06. CONCLUSIONES</a:t>
            </a:r>
            <a:endParaRPr lang="en-US" sz="2000" b="1"/>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47</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3074" name="Picture 2">
            <a:extLst>
              <a:ext uri="{FF2B5EF4-FFF2-40B4-BE49-F238E27FC236}">
                <a16:creationId xmlns:a16="http://schemas.microsoft.com/office/drawing/2014/main" id="{07FB8C8B-40A0-4EEE-8421-0899A407AF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714" y="878172"/>
            <a:ext cx="3677595" cy="51986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5A8A59-13D3-46FB-B76A-5CCCD4575A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877" y="2147756"/>
            <a:ext cx="2511187" cy="35440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D0F4078-47F9-4146-950D-219AB245D1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1441" y="66478"/>
            <a:ext cx="2465416" cy="3492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B962D3F-D43A-496C-965C-6BE5A72856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1441" y="3476590"/>
            <a:ext cx="2397781" cy="3384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47D6CA7A-9508-432C-B33E-B28C73235B80}"/>
              </a:ext>
            </a:extLst>
          </p:cNvPr>
          <p:cNvGrpSpPr/>
          <p:nvPr/>
        </p:nvGrpSpPr>
        <p:grpSpPr>
          <a:xfrm>
            <a:off x="4540056" y="65989"/>
            <a:ext cx="4540186" cy="853865"/>
            <a:chOff x="4173476" y="101066"/>
            <a:chExt cx="4540186" cy="853865"/>
          </a:xfrm>
        </p:grpSpPr>
        <p:sp>
          <p:nvSpPr>
            <p:cNvPr id="20" name="Rectángulo: esquinas redondeadas 19">
              <a:extLst>
                <a:ext uri="{FF2B5EF4-FFF2-40B4-BE49-F238E27FC236}">
                  <a16:creationId xmlns:a16="http://schemas.microsoft.com/office/drawing/2014/main" id="{131B0E1A-720D-49D0-B2D1-37ACC3DD9EF4}"/>
                </a:ext>
              </a:extLst>
            </p:cNvPr>
            <p:cNvSpPr/>
            <p:nvPr/>
          </p:nvSpPr>
          <p:spPr>
            <a:xfrm>
              <a:off x="4173476" y="101066"/>
              <a:ext cx="4540186" cy="853865"/>
            </a:xfrm>
            <a:prstGeom prst="roundRect">
              <a:avLst/>
            </a:pr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1" name="Rectángulo: esquinas redondeadas 4">
              <a:extLst>
                <a:ext uri="{FF2B5EF4-FFF2-40B4-BE49-F238E27FC236}">
                  <a16:creationId xmlns:a16="http://schemas.microsoft.com/office/drawing/2014/main" id="{A7BD1071-F50A-4CB5-9079-D150DB0B330A}"/>
                </a:ext>
              </a:extLst>
            </p:cNvPr>
            <p:cNvSpPr txBox="1"/>
            <p:nvPr/>
          </p:nvSpPr>
          <p:spPr>
            <a:xfrm>
              <a:off x="4215158" y="142748"/>
              <a:ext cx="4456822" cy="7705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b="0" i="0" kern="1200"/>
                <a:t>CR+CIP/LFINF+DUC+RMN:1-2 con el 35.72</a:t>
              </a:r>
              <a:r>
                <a:rPr lang="es-419" sz="1600" b="0" i="0" kern="1200"/>
                <a:t>%</a:t>
              </a:r>
            </a:p>
            <a:p>
              <a:pPr marL="0" lvl="0" indent="0" algn="l" defTabSz="711200">
                <a:lnSpc>
                  <a:spcPct val="90000"/>
                </a:lnSpc>
                <a:spcBef>
                  <a:spcPct val="0"/>
                </a:spcBef>
                <a:spcAft>
                  <a:spcPct val="35000"/>
                </a:spcAft>
                <a:buNone/>
              </a:pPr>
              <a:r>
                <a:rPr lang="es-ES" sz="1600" b="0" i="0" kern="1200"/>
                <a:t>CR+CIP/LFINF+DUC+RMN:3-5</a:t>
              </a:r>
              <a:r>
                <a:rPr lang="es-EC" sz="1600" b="0" i="0" kern="1200"/>
                <a:t> con el 12.31%</a:t>
              </a:r>
            </a:p>
          </p:txBody>
        </p:sp>
      </p:grpSp>
      <p:grpSp>
        <p:nvGrpSpPr>
          <p:cNvPr id="22" name="Grupo 21">
            <a:extLst>
              <a:ext uri="{FF2B5EF4-FFF2-40B4-BE49-F238E27FC236}">
                <a16:creationId xmlns:a16="http://schemas.microsoft.com/office/drawing/2014/main" id="{24F029F8-45BE-4CBE-9BB2-C3B0F58A01FF}"/>
              </a:ext>
            </a:extLst>
          </p:cNvPr>
          <p:cNvGrpSpPr/>
          <p:nvPr/>
        </p:nvGrpSpPr>
        <p:grpSpPr>
          <a:xfrm>
            <a:off x="83723" y="830369"/>
            <a:ext cx="2528790" cy="1017634"/>
            <a:chOff x="190761" y="-42307"/>
            <a:chExt cx="3568259" cy="1017634"/>
          </a:xfrm>
        </p:grpSpPr>
        <p:sp>
          <p:nvSpPr>
            <p:cNvPr id="23" name="Rectángulo: esquinas redondeadas 22">
              <a:extLst>
                <a:ext uri="{FF2B5EF4-FFF2-40B4-BE49-F238E27FC236}">
                  <a16:creationId xmlns:a16="http://schemas.microsoft.com/office/drawing/2014/main" id="{6C0FB350-BA07-4C0C-9D0C-18FE346B6719}"/>
                </a:ext>
              </a:extLst>
            </p:cNvPr>
            <p:cNvSpPr/>
            <p:nvPr/>
          </p:nvSpPr>
          <p:spPr>
            <a:xfrm>
              <a:off x="190761" y="-42307"/>
              <a:ext cx="3568259" cy="1017634"/>
            </a:xfrm>
            <a:prstGeom prst="roundRect">
              <a:avLst/>
            </a:pr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4" name="Rectángulo: esquinas redondeadas 4">
              <a:extLst>
                <a:ext uri="{FF2B5EF4-FFF2-40B4-BE49-F238E27FC236}">
                  <a16:creationId xmlns:a16="http://schemas.microsoft.com/office/drawing/2014/main" id="{25964555-C2D9-40FF-84F3-9EB9640DF970}"/>
                </a:ext>
              </a:extLst>
            </p:cNvPr>
            <p:cNvSpPr txBox="1"/>
            <p:nvPr/>
          </p:nvSpPr>
          <p:spPr>
            <a:xfrm>
              <a:off x="240438" y="49677"/>
              <a:ext cx="3468905" cy="91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a:t>FUNVISIS de 23,38%</a:t>
              </a:r>
            </a:p>
            <a:p>
              <a:pPr marL="0" lvl="0" indent="0" algn="l" defTabSz="711200">
                <a:lnSpc>
                  <a:spcPct val="90000"/>
                </a:lnSpc>
                <a:spcBef>
                  <a:spcPct val="0"/>
                </a:spcBef>
                <a:spcAft>
                  <a:spcPct val="35000"/>
                </a:spcAft>
                <a:buNone/>
              </a:pPr>
              <a:r>
                <a:rPr lang="es-ES" sz="1600" b="0" i="0" kern="1200"/>
                <a:t>FEMA P-154 de 65,38%</a:t>
              </a:r>
            </a:p>
            <a:p>
              <a:pPr marL="0" lvl="0" indent="0" algn="l" defTabSz="711200">
                <a:lnSpc>
                  <a:spcPct val="90000"/>
                </a:lnSpc>
                <a:spcBef>
                  <a:spcPct val="0"/>
                </a:spcBef>
                <a:spcAft>
                  <a:spcPct val="35000"/>
                </a:spcAft>
                <a:buNone/>
              </a:pPr>
              <a:r>
                <a:rPr lang="es-ES" sz="1600" b="0" i="0" kern="1200"/>
                <a:t>NEC 2015 de 65,50%</a:t>
              </a:r>
              <a:endParaRPr lang="es-EC" sz="1600" b="0" kern="1200"/>
            </a:p>
          </p:txBody>
        </p:sp>
      </p:grpSp>
    </p:spTree>
    <p:extLst>
      <p:ext uri="{BB962C8B-B14F-4D97-AF65-F5344CB8AC3E}">
        <p14:creationId xmlns:p14="http://schemas.microsoft.com/office/powerpoint/2010/main" val="1394830090"/>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0757" y="44745"/>
            <a:ext cx="4246775"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C" sz="2000" b="1"/>
              <a:t>06. CONCLUSIONES</a:t>
            </a:r>
            <a:endParaRPr lang="en-US" sz="2000" b="1"/>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48</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graphicFrame>
        <p:nvGraphicFramePr>
          <p:cNvPr id="14" name="Tabla 13">
            <a:extLst>
              <a:ext uri="{FF2B5EF4-FFF2-40B4-BE49-F238E27FC236}">
                <a16:creationId xmlns:a16="http://schemas.microsoft.com/office/drawing/2014/main" id="{D42833C4-C1DC-440C-9CC7-08BF0EC0CC40}"/>
              </a:ext>
            </a:extLst>
          </p:cNvPr>
          <p:cNvGraphicFramePr>
            <a:graphicFrameLocks noGrp="1"/>
          </p:cNvGraphicFramePr>
          <p:nvPr>
            <p:extLst>
              <p:ext uri="{D42A27DB-BD31-4B8C-83A1-F6EECF244321}">
                <p14:modId xmlns:p14="http://schemas.microsoft.com/office/powerpoint/2010/main" val="613446568"/>
              </p:ext>
            </p:extLst>
          </p:nvPr>
        </p:nvGraphicFramePr>
        <p:xfrm>
          <a:off x="3476992" y="588581"/>
          <a:ext cx="5386897" cy="2473421"/>
        </p:xfrm>
        <a:graphic>
          <a:graphicData uri="http://schemas.openxmlformats.org/drawingml/2006/table">
            <a:tbl>
              <a:tblPr/>
              <a:tblGrid>
                <a:gridCol w="827431">
                  <a:extLst>
                    <a:ext uri="{9D8B030D-6E8A-4147-A177-3AD203B41FA5}">
                      <a16:colId xmlns:a16="http://schemas.microsoft.com/office/drawing/2014/main" val="2627029121"/>
                    </a:ext>
                  </a:extLst>
                </a:gridCol>
                <a:gridCol w="1484856">
                  <a:extLst>
                    <a:ext uri="{9D8B030D-6E8A-4147-A177-3AD203B41FA5}">
                      <a16:colId xmlns:a16="http://schemas.microsoft.com/office/drawing/2014/main" val="959068021"/>
                    </a:ext>
                  </a:extLst>
                </a:gridCol>
                <a:gridCol w="1813560">
                  <a:extLst>
                    <a:ext uri="{9D8B030D-6E8A-4147-A177-3AD203B41FA5}">
                      <a16:colId xmlns:a16="http://schemas.microsoft.com/office/drawing/2014/main" val="189929533"/>
                    </a:ext>
                  </a:extLst>
                </a:gridCol>
                <a:gridCol w="1261050">
                  <a:extLst>
                    <a:ext uri="{9D8B030D-6E8A-4147-A177-3AD203B41FA5}">
                      <a16:colId xmlns:a16="http://schemas.microsoft.com/office/drawing/2014/main" val="472701900"/>
                    </a:ext>
                  </a:extLst>
                </a:gridCol>
              </a:tblGrid>
              <a:tr h="392652">
                <a:tc>
                  <a:txBody>
                    <a:bodyPr/>
                    <a:lstStyle/>
                    <a:p>
                      <a:pPr algn="ctr" rtl="0" fontAlgn="base"/>
                      <a:r>
                        <a:rPr lang="es-EC" sz="1050" b="1" i="0">
                          <a:solidFill>
                            <a:srgbClr val="000000"/>
                          </a:solidFill>
                          <a:effectLst/>
                          <a:latin typeface="Arial" panose="020B0604020202020204" pitchFamily="34" charset="0"/>
                        </a:rPr>
                        <a:t>Zona</a:t>
                      </a:r>
                      <a:r>
                        <a:rPr lang="es-EC" sz="1050" b="0" i="0">
                          <a:solidFill>
                            <a:srgbClr val="000000"/>
                          </a:solidFill>
                          <a:effectLst/>
                          <a:latin typeface="Arial" panose="020B0604020202020204" pitchFamily="34" charset="0"/>
                        </a:rPr>
                        <a:t> </a:t>
                      </a:r>
                      <a:endParaRPr lang="es-EC" sz="1600" b="0" i="0">
                        <a:effectLst/>
                      </a:endParaRPr>
                    </a:p>
                  </a:txBody>
                  <a:tcPr anchor="ctr">
                    <a:lnL>
                      <a:noFill/>
                    </a:lnL>
                    <a:lnR>
                      <a:noFill/>
                    </a:lnR>
                    <a:lnT w="9525" cap="flat" cmpd="sng" algn="ctr">
                      <a:solidFill>
                        <a:srgbClr val="E84910"/>
                      </a:solidFill>
                      <a:prstDash val="solid"/>
                      <a:round/>
                      <a:headEnd type="none" w="med" len="med"/>
                      <a:tailEnd type="none" w="med" len="med"/>
                    </a:lnT>
                    <a:lnB>
                      <a:noFill/>
                    </a:lnB>
                  </a:tcPr>
                </a:tc>
                <a:tc>
                  <a:txBody>
                    <a:bodyPr/>
                    <a:lstStyle/>
                    <a:p>
                      <a:pPr algn="ctr" rtl="0" fontAlgn="base"/>
                      <a:r>
                        <a:rPr lang="es-EC" sz="1050" b="1" i="0">
                          <a:solidFill>
                            <a:srgbClr val="000000"/>
                          </a:solidFill>
                          <a:effectLst/>
                          <a:latin typeface="Arial" panose="020B0604020202020204" pitchFamily="34" charset="0"/>
                        </a:rPr>
                        <a:t>Valor expuesto</a:t>
                      </a:r>
                      <a:r>
                        <a:rPr lang="es-EC" sz="1050" b="0" i="0">
                          <a:solidFill>
                            <a:srgbClr val="000000"/>
                          </a:solidFill>
                          <a:effectLst/>
                          <a:latin typeface="Arial" panose="020B0604020202020204" pitchFamily="34" charset="0"/>
                        </a:rPr>
                        <a:t> </a:t>
                      </a:r>
                      <a:endParaRPr lang="es-EC" sz="1600" b="0" i="0">
                        <a:effectLst/>
                      </a:endParaRPr>
                    </a:p>
                  </a:txBody>
                  <a:tcPr anchor="ctr">
                    <a:lnL>
                      <a:noFill/>
                    </a:lnL>
                    <a:lnR>
                      <a:noFill/>
                    </a:lnR>
                    <a:lnT w="9525" cap="flat" cmpd="sng" algn="ctr">
                      <a:solidFill>
                        <a:srgbClr val="F84810"/>
                      </a:solidFill>
                      <a:prstDash val="solid"/>
                      <a:round/>
                      <a:headEnd type="none" w="med" len="med"/>
                      <a:tailEnd type="none" w="med" len="med"/>
                    </a:lnT>
                    <a:lnB>
                      <a:noFill/>
                    </a:lnB>
                  </a:tcPr>
                </a:tc>
                <a:tc>
                  <a:txBody>
                    <a:bodyPr/>
                    <a:lstStyle/>
                    <a:p>
                      <a:pPr algn="ctr" rtl="0" fontAlgn="base"/>
                      <a:r>
                        <a:rPr lang="es-EC" sz="1050" b="1" i="0">
                          <a:solidFill>
                            <a:srgbClr val="000000"/>
                          </a:solidFill>
                          <a:effectLst/>
                          <a:latin typeface="Arial" panose="020B0604020202020204" pitchFamily="34" charset="0"/>
                        </a:rPr>
                        <a:t>Valor de pérdida</a:t>
                      </a:r>
                      <a:r>
                        <a:rPr lang="es-EC" sz="1050" b="0" i="0">
                          <a:solidFill>
                            <a:srgbClr val="000000"/>
                          </a:solidFill>
                          <a:effectLst/>
                          <a:latin typeface="Arial" panose="020B0604020202020204" pitchFamily="34" charset="0"/>
                        </a:rPr>
                        <a:t> </a:t>
                      </a:r>
                      <a:endParaRPr lang="es-EC" sz="1600" b="0" i="0">
                        <a:effectLst/>
                      </a:endParaRPr>
                    </a:p>
                  </a:txBody>
                  <a:tcPr anchor="ctr">
                    <a:lnL>
                      <a:noFill/>
                    </a:lnL>
                    <a:lnR>
                      <a:noFill/>
                    </a:lnR>
                    <a:lnT w="9525" cap="flat" cmpd="sng" algn="ctr">
                      <a:solidFill>
                        <a:srgbClr val="E84910"/>
                      </a:solidFill>
                      <a:prstDash val="solid"/>
                      <a:round/>
                      <a:headEnd type="none" w="med" len="med"/>
                      <a:tailEnd type="none" w="med" len="med"/>
                    </a:lnT>
                    <a:lnB>
                      <a:noFill/>
                    </a:lnB>
                  </a:tcPr>
                </a:tc>
                <a:tc>
                  <a:txBody>
                    <a:bodyPr/>
                    <a:lstStyle/>
                    <a:p>
                      <a:pPr algn="ctr" rtl="0" fontAlgn="base"/>
                      <a:r>
                        <a:rPr lang="es-EC" sz="1050" b="1" i="0">
                          <a:solidFill>
                            <a:srgbClr val="000000"/>
                          </a:solidFill>
                          <a:effectLst/>
                          <a:latin typeface="Arial" panose="020B0604020202020204" pitchFamily="34" charset="0"/>
                        </a:rPr>
                        <a:t>Porcentaje de perdida</a:t>
                      </a:r>
                      <a:r>
                        <a:rPr lang="es-EC" sz="1050" b="0" i="0">
                          <a:solidFill>
                            <a:srgbClr val="000000"/>
                          </a:solidFill>
                          <a:effectLst/>
                          <a:latin typeface="Arial" panose="020B0604020202020204" pitchFamily="34" charset="0"/>
                        </a:rPr>
                        <a:t> </a:t>
                      </a:r>
                      <a:endParaRPr lang="es-EC" sz="1600" b="0" i="0">
                        <a:effectLst/>
                      </a:endParaRPr>
                    </a:p>
                  </a:txBody>
                  <a:tcPr anchor="ctr">
                    <a:lnL>
                      <a:noFill/>
                    </a:lnL>
                    <a:lnR>
                      <a:noFill/>
                    </a:lnR>
                    <a:lnT w="9525" cap="flat" cmpd="sng" algn="ctr">
                      <a:solidFill>
                        <a:srgbClr val="E84910"/>
                      </a:solidFill>
                      <a:prstDash val="solid"/>
                      <a:round/>
                      <a:headEnd type="none" w="med" len="med"/>
                      <a:tailEnd type="none" w="med" len="med"/>
                    </a:lnT>
                    <a:lnB>
                      <a:noFill/>
                    </a:lnB>
                  </a:tcPr>
                </a:tc>
                <a:extLst>
                  <a:ext uri="{0D108BD9-81ED-4DB2-BD59-A6C34878D82A}">
                    <a16:rowId xmlns:a16="http://schemas.microsoft.com/office/drawing/2014/main" val="3315638880"/>
                  </a:ext>
                </a:extLst>
              </a:tr>
              <a:tr h="294563">
                <a:tc>
                  <a:txBody>
                    <a:bodyPr/>
                    <a:lstStyle/>
                    <a:p>
                      <a:pPr algn="ctr" rtl="0" fontAlgn="base"/>
                      <a:r>
                        <a:rPr lang="es-EC" sz="1050" b="1" i="0">
                          <a:solidFill>
                            <a:srgbClr val="000000"/>
                          </a:solidFill>
                          <a:effectLst/>
                          <a:latin typeface="Arial" panose="020B0604020202020204" pitchFamily="34" charset="0"/>
                        </a:rPr>
                        <a:t> </a:t>
                      </a:r>
                    </a:p>
                  </a:txBody>
                  <a:tcPr anchor="ctr">
                    <a:lnL>
                      <a:noFill/>
                    </a:lnL>
                    <a:lnR>
                      <a:noFill/>
                    </a:lnR>
                    <a:lnT>
                      <a:noFill/>
                    </a:lnT>
                    <a:lnB>
                      <a:noFill/>
                    </a:lnB>
                  </a:tcPr>
                </a:tc>
                <a:tc>
                  <a:txBody>
                    <a:bodyPr/>
                    <a:lstStyle/>
                    <a:p>
                      <a:pPr algn="ctr" rtl="0" fontAlgn="base"/>
                      <a:r>
                        <a:rPr lang="es-EC" sz="1050" b="1" i="0">
                          <a:solidFill>
                            <a:srgbClr val="000000"/>
                          </a:solidFill>
                          <a:effectLst/>
                          <a:latin typeface="Arial" panose="020B0604020202020204" pitchFamily="34" charset="0"/>
                        </a:rPr>
                        <a:t>(USD)</a:t>
                      </a:r>
                      <a:r>
                        <a:rPr lang="es-EC" sz="1050" b="0" i="0">
                          <a:solidFill>
                            <a:srgbClr val="000000"/>
                          </a:solidFill>
                          <a:effectLst/>
                          <a:latin typeface="Arial" panose="020B0604020202020204" pitchFamily="34" charset="0"/>
                        </a:rPr>
                        <a:t> </a:t>
                      </a:r>
                      <a:endParaRPr lang="es-EC" sz="1600" b="0" i="0">
                        <a:effectLst/>
                      </a:endParaRPr>
                    </a:p>
                  </a:txBody>
                  <a:tcPr anchor="ctr">
                    <a:lnL>
                      <a:noFill/>
                    </a:lnL>
                    <a:lnR>
                      <a:noFill/>
                    </a:lnR>
                    <a:lnT>
                      <a:noFill/>
                    </a:lnT>
                    <a:lnB>
                      <a:noFill/>
                    </a:lnB>
                  </a:tcPr>
                </a:tc>
                <a:tc>
                  <a:txBody>
                    <a:bodyPr/>
                    <a:lstStyle/>
                    <a:p>
                      <a:pPr algn="ctr" rtl="0" fontAlgn="base"/>
                      <a:r>
                        <a:rPr lang="es-EC" sz="1050" b="1" i="0">
                          <a:solidFill>
                            <a:srgbClr val="000000"/>
                          </a:solidFill>
                          <a:effectLst/>
                          <a:latin typeface="Arial" panose="020B0604020202020204" pitchFamily="34" charset="0"/>
                        </a:rPr>
                        <a:t>(USD)</a:t>
                      </a:r>
                      <a:r>
                        <a:rPr lang="es-EC" sz="1050" b="0" i="0">
                          <a:solidFill>
                            <a:srgbClr val="000000"/>
                          </a:solidFill>
                          <a:effectLst/>
                          <a:latin typeface="Arial" panose="020B0604020202020204" pitchFamily="34" charset="0"/>
                        </a:rPr>
                        <a:t> </a:t>
                      </a:r>
                      <a:endParaRPr lang="es-EC" sz="1600" b="0" i="0">
                        <a:effectLst/>
                      </a:endParaRPr>
                    </a:p>
                  </a:txBody>
                  <a:tcPr anchor="ctr">
                    <a:lnL>
                      <a:noFill/>
                    </a:lnL>
                    <a:lnR>
                      <a:noFill/>
                    </a:lnR>
                    <a:lnT>
                      <a:noFill/>
                    </a:lnT>
                    <a:lnB>
                      <a:noFill/>
                    </a:lnB>
                  </a:tcPr>
                </a:tc>
                <a:tc>
                  <a:txBody>
                    <a:bodyPr/>
                    <a:lstStyle/>
                    <a:p>
                      <a:pPr algn="ctr" rtl="0" fontAlgn="base"/>
                      <a:r>
                        <a:rPr lang="es-EC" sz="1050" b="1" i="0">
                          <a:solidFill>
                            <a:srgbClr val="000000"/>
                          </a:solidFill>
                          <a:effectLst/>
                          <a:latin typeface="Arial" panose="020B0604020202020204" pitchFamily="34" charset="0"/>
                        </a:rPr>
                        <a:t> </a:t>
                      </a:r>
                    </a:p>
                  </a:txBody>
                  <a:tcPr anchor="ctr">
                    <a:lnL>
                      <a:noFill/>
                    </a:lnL>
                    <a:lnR>
                      <a:noFill/>
                    </a:lnR>
                    <a:lnT>
                      <a:noFill/>
                    </a:lnT>
                    <a:lnB>
                      <a:noFill/>
                    </a:lnB>
                  </a:tcPr>
                </a:tc>
                <a:extLst>
                  <a:ext uri="{0D108BD9-81ED-4DB2-BD59-A6C34878D82A}">
                    <a16:rowId xmlns:a16="http://schemas.microsoft.com/office/drawing/2014/main" val="1527268406"/>
                  </a:ext>
                </a:extLst>
              </a:tr>
              <a:tr h="294563">
                <a:tc>
                  <a:txBody>
                    <a:bodyPr/>
                    <a:lstStyle/>
                    <a:p>
                      <a:pPr algn="ctr" rtl="0" fontAlgn="base"/>
                      <a:r>
                        <a:rPr lang="es-EC" sz="1050" b="0" i="0">
                          <a:solidFill>
                            <a:srgbClr val="000000"/>
                          </a:solidFill>
                          <a:effectLst/>
                          <a:latin typeface="Arial" panose="020B0604020202020204" pitchFamily="34" charset="0"/>
                        </a:rPr>
                        <a:t>1 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118 057 000,00 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14 557 900,0 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12,33% </a:t>
                      </a:r>
                      <a:endParaRPr lang="es-EC" sz="1600" b="0" i="0">
                        <a:effectLst/>
                      </a:endParaRPr>
                    </a:p>
                  </a:txBody>
                  <a:tcPr anchor="ctr">
                    <a:lnL>
                      <a:noFill/>
                    </a:lnL>
                    <a:lnR>
                      <a:noFill/>
                    </a:lnR>
                    <a:lnT>
                      <a:noFill/>
                    </a:lnT>
                    <a:lnB>
                      <a:noFill/>
                    </a:lnB>
                  </a:tcPr>
                </a:tc>
                <a:extLst>
                  <a:ext uri="{0D108BD9-81ED-4DB2-BD59-A6C34878D82A}">
                    <a16:rowId xmlns:a16="http://schemas.microsoft.com/office/drawing/2014/main" val="1678370994"/>
                  </a:ext>
                </a:extLst>
              </a:tr>
              <a:tr h="294563">
                <a:tc>
                  <a:txBody>
                    <a:bodyPr/>
                    <a:lstStyle/>
                    <a:p>
                      <a:pPr algn="ctr" rtl="0" fontAlgn="base"/>
                      <a:r>
                        <a:rPr lang="es-EC" sz="1050" b="0" i="0">
                          <a:solidFill>
                            <a:srgbClr val="000000"/>
                          </a:solidFill>
                          <a:effectLst/>
                          <a:latin typeface="Arial" panose="020B0604020202020204" pitchFamily="34" charset="0"/>
                        </a:rPr>
                        <a:t>2 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77 304 500,00 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1 023 200,0 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13,24% </a:t>
                      </a:r>
                      <a:endParaRPr lang="es-EC" sz="1600" b="0" i="0">
                        <a:effectLst/>
                      </a:endParaRPr>
                    </a:p>
                  </a:txBody>
                  <a:tcPr anchor="ctr">
                    <a:lnL>
                      <a:noFill/>
                    </a:lnL>
                    <a:lnR>
                      <a:noFill/>
                    </a:lnR>
                    <a:lnT>
                      <a:noFill/>
                    </a:lnT>
                    <a:lnB>
                      <a:noFill/>
                    </a:lnB>
                  </a:tcPr>
                </a:tc>
                <a:extLst>
                  <a:ext uri="{0D108BD9-81ED-4DB2-BD59-A6C34878D82A}">
                    <a16:rowId xmlns:a16="http://schemas.microsoft.com/office/drawing/2014/main" val="3546337329"/>
                  </a:ext>
                </a:extLst>
              </a:tr>
              <a:tr h="294563">
                <a:tc>
                  <a:txBody>
                    <a:bodyPr/>
                    <a:lstStyle/>
                    <a:p>
                      <a:pPr algn="ctr" rtl="0" fontAlgn="base"/>
                      <a:r>
                        <a:rPr lang="es-EC" sz="1050" b="0" i="0">
                          <a:solidFill>
                            <a:srgbClr val="000000"/>
                          </a:solidFill>
                          <a:effectLst/>
                          <a:latin typeface="Arial" panose="020B0604020202020204" pitchFamily="34" charset="0"/>
                        </a:rPr>
                        <a:t>3 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56 874 297,00 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7 292 667,0 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12,82% </a:t>
                      </a:r>
                      <a:endParaRPr lang="es-EC" sz="1600" b="0" i="0">
                        <a:effectLst/>
                      </a:endParaRPr>
                    </a:p>
                  </a:txBody>
                  <a:tcPr anchor="ctr">
                    <a:lnL>
                      <a:noFill/>
                    </a:lnL>
                    <a:lnR>
                      <a:noFill/>
                    </a:lnR>
                    <a:lnT>
                      <a:noFill/>
                    </a:lnT>
                    <a:lnB>
                      <a:noFill/>
                    </a:lnB>
                  </a:tcPr>
                </a:tc>
                <a:extLst>
                  <a:ext uri="{0D108BD9-81ED-4DB2-BD59-A6C34878D82A}">
                    <a16:rowId xmlns:a16="http://schemas.microsoft.com/office/drawing/2014/main" val="4092381478"/>
                  </a:ext>
                </a:extLst>
              </a:tr>
              <a:tr h="294563">
                <a:tc>
                  <a:txBody>
                    <a:bodyPr/>
                    <a:lstStyle/>
                    <a:p>
                      <a:pPr algn="ctr" rtl="0" fontAlgn="base"/>
                      <a:r>
                        <a:rPr lang="es-EC" sz="1050" b="0" i="0">
                          <a:solidFill>
                            <a:srgbClr val="000000"/>
                          </a:solidFill>
                          <a:effectLst/>
                          <a:latin typeface="Arial" panose="020B0604020202020204" pitchFamily="34" charset="0"/>
                        </a:rPr>
                        <a:t>4 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41 391 794,00 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5 845 261,00 </a:t>
                      </a:r>
                      <a:endParaRPr lang="es-EC" sz="1600" b="0" i="0">
                        <a:effectLst/>
                      </a:endParaRPr>
                    </a:p>
                  </a:txBody>
                  <a:tcPr anchor="ctr">
                    <a:lnL>
                      <a:noFill/>
                    </a:lnL>
                    <a:lnR>
                      <a:noFill/>
                    </a:lnR>
                    <a:lnT>
                      <a:noFill/>
                    </a:lnT>
                    <a:lnB>
                      <a:noFill/>
                    </a:lnB>
                  </a:tcPr>
                </a:tc>
                <a:tc>
                  <a:txBody>
                    <a:bodyPr/>
                    <a:lstStyle/>
                    <a:p>
                      <a:pPr algn="ctr" rtl="0" fontAlgn="base"/>
                      <a:r>
                        <a:rPr lang="es-EC" sz="1050" b="0" i="0">
                          <a:solidFill>
                            <a:srgbClr val="000000"/>
                          </a:solidFill>
                          <a:effectLst/>
                          <a:latin typeface="Arial" panose="020B0604020202020204" pitchFamily="34" charset="0"/>
                        </a:rPr>
                        <a:t>14,12% </a:t>
                      </a:r>
                      <a:endParaRPr lang="es-EC" sz="1600" b="0" i="0">
                        <a:effectLst/>
                      </a:endParaRPr>
                    </a:p>
                  </a:txBody>
                  <a:tcPr anchor="ctr">
                    <a:lnL>
                      <a:noFill/>
                    </a:lnL>
                    <a:lnR>
                      <a:noFill/>
                    </a:lnR>
                    <a:lnT>
                      <a:noFill/>
                    </a:lnT>
                    <a:lnB>
                      <a:noFill/>
                    </a:lnB>
                  </a:tcPr>
                </a:tc>
                <a:extLst>
                  <a:ext uri="{0D108BD9-81ED-4DB2-BD59-A6C34878D82A}">
                    <a16:rowId xmlns:a16="http://schemas.microsoft.com/office/drawing/2014/main" val="1299514899"/>
                  </a:ext>
                </a:extLst>
              </a:tr>
              <a:tr h="294563">
                <a:tc>
                  <a:txBody>
                    <a:bodyPr/>
                    <a:lstStyle/>
                    <a:p>
                      <a:pPr algn="ctr" rtl="0" fontAlgn="base"/>
                      <a:r>
                        <a:rPr lang="es-EC" sz="1050" b="0" i="0">
                          <a:solidFill>
                            <a:srgbClr val="000000"/>
                          </a:solidFill>
                          <a:effectLst/>
                          <a:latin typeface="Arial" panose="020B0604020202020204" pitchFamily="34" charset="0"/>
                        </a:rPr>
                        <a:t>5 </a:t>
                      </a:r>
                      <a:endParaRPr lang="es-EC" sz="1600" b="0" i="0">
                        <a:effectLst/>
                      </a:endParaRPr>
                    </a:p>
                  </a:txBody>
                  <a:tcPr anchor="ctr">
                    <a:lnL>
                      <a:noFill/>
                    </a:lnL>
                    <a:lnR>
                      <a:noFill/>
                    </a:lnR>
                    <a:lnT>
                      <a:noFill/>
                    </a:lnT>
                    <a:lnB w="9525" cap="flat" cmpd="sng" algn="ctr">
                      <a:solidFill>
                        <a:srgbClr val="404BA9"/>
                      </a:solidFill>
                      <a:prstDash val="solid"/>
                      <a:round/>
                      <a:headEnd type="none" w="med" len="med"/>
                      <a:tailEnd type="none" w="med" len="med"/>
                    </a:lnB>
                  </a:tcPr>
                </a:tc>
                <a:tc>
                  <a:txBody>
                    <a:bodyPr/>
                    <a:lstStyle/>
                    <a:p>
                      <a:pPr algn="ctr" rtl="0" fontAlgn="base"/>
                      <a:r>
                        <a:rPr lang="es-EC" sz="1050" b="0" i="0">
                          <a:solidFill>
                            <a:srgbClr val="000000"/>
                          </a:solidFill>
                          <a:effectLst/>
                          <a:latin typeface="Arial" panose="020B0604020202020204" pitchFamily="34" charset="0"/>
                        </a:rPr>
                        <a:t>48 154 336,53 </a:t>
                      </a:r>
                      <a:endParaRPr lang="es-EC" sz="1600" b="0" i="0">
                        <a:effectLst/>
                      </a:endParaRPr>
                    </a:p>
                  </a:txBody>
                  <a:tcPr anchor="ctr">
                    <a:lnL>
                      <a:noFill/>
                    </a:lnL>
                    <a:lnR>
                      <a:noFill/>
                    </a:lnR>
                    <a:lnT>
                      <a:noFill/>
                    </a:lnT>
                    <a:lnB w="9525" cap="flat" cmpd="sng" algn="ctr">
                      <a:solidFill>
                        <a:srgbClr val="604FA9"/>
                      </a:solidFill>
                      <a:prstDash val="solid"/>
                      <a:round/>
                      <a:headEnd type="none" w="med" len="med"/>
                      <a:tailEnd type="none" w="med" len="med"/>
                    </a:lnB>
                  </a:tcPr>
                </a:tc>
                <a:tc>
                  <a:txBody>
                    <a:bodyPr/>
                    <a:lstStyle/>
                    <a:p>
                      <a:pPr algn="ctr" rtl="0" fontAlgn="base"/>
                      <a:r>
                        <a:rPr lang="es-EC" sz="1050" b="0" i="0">
                          <a:solidFill>
                            <a:srgbClr val="000000"/>
                          </a:solidFill>
                          <a:effectLst/>
                          <a:latin typeface="Arial" panose="020B0604020202020204" pitchFamily="34" charset="0"/>
                        </a:rPr>
                        <a:t>7 433 014,01 </a:t>
                      </a:r>
                      <a:endParaRPr lang="es-EC" sz="1600" b="0" i="0">
                        <a:effectLst/>
                      </a:endParaRPr>
                    </a:p>
                  </a:txBody>
                  <a:tcPr anchor="ctr">
                    <a:lnL>
                      <a:noFill/>
                    </a:lnL>
                    <a:lnR>
                      <a:noFill/>
                    </a:lnR>
                    <a:lnT>
                      <a:noFill/>
                    </a:lnT>
                    <a:lnB w="9525" cap="flat" cmpd="sng" algn="ctr">
                      <a:solidFill>
                        <a:srgbClr val="00D115"/>
                      </a:solidFill>
                      <a:prstDash val="solid"/>
                      <a:round/>
                      <a:headEnd type="none" w="med" len="med"/>
                      <a:tailEnd type="none" w="med" len="med"/>
                    </a:lnB>
                  </a:tcPr>
                </a:tc>
                <a:tc>
                  <a:txBody>
                    <a:bodyPr/>
                    <a:lstStyle/>
                    <a:p>
                      <a:pPr algn="ctr" rtl="0" fontAlgn="base"/>
                      <a:r>
                        <a:rPr lang="es-EC" sz="1050" b="0" i="0">
                          <a:solidFill>
                            <a:srgbClr val="000000"/>
                          </a:solidFill>
                          <a:effectLst/>
                          <a:latin typeface="Arial" panose="020B0604020202020204" pitchFamily="34" charset="0"/>
                        </a:rPr>
                        <a:t>15,44% </a:t>
                      </a:r>
                      <a:endParaRPr lang="es-EC" sz="1600" b="0" i="0">
                        <a:effectLst/>
                      </a:endParaRPr>
                    </a:p>
                  </a:txBody>
                  <a:tcPr anchor="ctr">
                    <a:lnL>
                      <a:noFill/>
                    </a:lnL>
                    <a:lnR>
                      <a:noFill/>
                    </a:lnR>
                    <a:lnT>
                      <a:noFill/>
                    </a:lnT>
                    <a:lnB w="9525" cap="flat" cmpd="sng" algn="ctr">
                      <a:solidFill>
                        <a:srgbClr val="00D115"/>
                      </a:solidFill>
                      <a:prstDash val="solid"/>
                      <a:round/>
                      <a:headEnd type="none" w="med" len="med"/>
                      <a:tailEnd type="none" w="med" len="med"/>
                    </a:lnB>
                  </a:tcPr>
                </a:tc>
                <a:extLst>
                  <a:ext uri="{0D108BD9-81ED-4DB2-BD59-A6C34878D82A}">
                    <a16:rowId xmlns:a16="http://schemas.microsoft.com/office/drawing/2014/main" val="1811812428"/>
                  </a:ext>
                </a:extLst>
              </a:tr>
              <a:tr h="294563">
                <a:tc>
                  <a:txBody>
                    <a:bodyPr/>
                    <a:lstStyle/>
                    <a:p>
                      <a:pPr algn="ctr" rtl="0" fontAlgn="base"/>
                      <a:r>
                        <a:rPr lang="es-EC" sz="1050" b="0" i="0">
                          <a:solidFill>
                            <a:srgbClr val="000000"/>
                          </a:solidFill>
                          <a:effectLst/>
                          <a:latin typeface="Arial" panose="020B0604020202020204" pitchFamily="34" charset="0"/>
                        </a:rPr>
                        <a:t>Total </a:t>
                      </a:r>
                      <a:endParaRPr lang="es-EC" sz="1600" b="0" i="0">
                        <a:effectLst/>
                      </a:endParaRPr>
                    </a:p>
                  </a:txBody>
                  <a:tcPr anchor="ctr">
                    <a:lnL>
                      <a:noFill/>
                    </a:lnL>
                    <a:lnR>
                      <a:noFill/>
                    </a:lnR>
                    <a:lnT w="9525" cap="flat" cmpd="sng" algn="ctr">
                      <a:solidFill>
                        <a:srgbClr val="404BA9"/>
                      </a:solidFill>
                      <a:prstDash val="solid"/>
                      <a:round/>
                      <a:headEnd type="none" w="med" len="med"/>
                      <a:tailEnd type="none" w="med" len="med"/>
                    </a:lnT>
                    <a:lnB w="9525" cap="flat" cmpd="sng" algn="ctr">
                      <a:solidFill>
                        <a:srgbClr val="404BA9"/>
                      </a:solidFill>
                      <a:prstDash val="solid"/>
                      <a:round/>
                      <a:headEnd type="none" w="med" len="med"/>
                      <a:tailEnd type="none" w="med" len="med"/>
                    </a:lnB>
                  </a:tcPr>
                </a:tc>
                <a:tc>
                  <a:txBody>
                    <a:bodyPr/>
                    <a:lstStyle/>
                    <a:p>
                      <a:pPr algn="ctr" rtl="0" fontAlgn="base"/>
                      <a:r>
                        <a:rPr lang="es-EC" sz="1050" b="0" i="0">
                          <a:solidFill>
                            <a:srgbClr val="000000"/>
                          </a:solidFill>
                          <a:effectLst/>
                          <a:latin typeface="Arial" panose="020B0604020202020204" pitchFamily="34" charset="0"/>
                        </a:rPr>
                        <a:t>341 781 927,5 </a:t>
                      </a:r>
                      <a:endParaRPr lang="es-EC" sz="1600" b="0" i="0">
                        <a:effectLst/>
                      </a:endParaRPr>
                    </a:p>
                  </a:txBody>
                  <a:tcPr anchor="ctr">
                    <a:lnL>
                      <a:noFill/>
                    </a:lnL>
                    <a:lnR>
                      <a:noFill/>
                    </a:lnR>
                    <a:lnT w="9525" cap="flat" cmpd="sng" algn="ctr">
                      <a:solidFill>
                        <a:srgbClr val="604FA9"/>
                      </a:solidFill>
                      <a:prstDash val="solid"/>
                      <a:round/>
                      <a:headEnd type="none" w="med" len="med"/>
                      <a:tailEnd type="none" w="med" len="med"/>
                    </a:lnT>
                    <a:lnB w="9525" cap="flat" cmpd="sng" algn="ctr">
                      <a:solidFill>
                        <a:srgbClr val="604FA9"/>
                      </a:solidFill>
                      <a:prstDash val="solid"/>
                      <a:round/>
                      <a:headEnd type="none" w="med" len="med"/>
                      <a:tailEnd type="none" w="med" len="med"/>
                    </a:lnB>
                  </a:tcPr>
                </a:tc>
                <a:tc>
                  <a:txBody>
                    <a:bodyPr/>
                    <a:lstStyle/>
                    <a:p>
                      <a:pPr algn="ctr" rtl="0" fontAlgn="base"/>
                      <a:r>
                        <a:rPr lang="es-EC" sz="1050" b="0" i="0">
                          <a:solidFill>
                            <a:srgbClr val="000000"/>
                          </a:solidFill>
                          <a:effectLst/>
                          <a:latin typeface="Arial" panose="020B0604020202020204" pitchFamily="34" charset="0"/>
                        </a:rPr>
                        <a:t>45 825 405,39 </a:t>
                      </a:r>
                      <a:endParaRPr lang="es-EC" sz="1600" b="0" i="0">
                        <a:effectLst/>
                      </a:endParaRPr>
                    </a:p>
                  </a:txBody>
                  <a:tcPr anchor="ctr">
                    <a:lnL>
                      <a:noFill/>
                    </a:lnL>
                    <a:lnR>
                      <a:noFill/>
                    </a:lnR>
                    <a:lnT w="9525" cap="flat" cmpd="sng" algn="ctr">
                      <a:solidFill>
                        <a:srgbClr val="00D115"/>
                      </a:solidFill>
                      <a:prstDash val="solid"/>
                      <a:round/>
                      <a:headEnd type="none" w="med" len="med"/>
                      <a:tailEnd type="none" w="med" len="med"/>
                    </a:lnT>
                    <a:lnB w="9525" cap="flat" cmpd="sng" algn="ctr">
                      <a:solidFill>
                        <a:srgbClr val="00D115"/>
                      </a:solidFill>
                      <a:prstDash val="solid"/>
                      <a:round/>
                      <a:headEnd type="none" w="med" len="med"/>
                      <a:tailEnd type="none" w="med" len="med"/>
                    </a:lnB>
                  </a:tcPr>
                </a:tc>
                <a:tc>
                  <a:txBody>
                    <a:bodyPr/>
                    <a:lstStyle/>
                    <a:p>
                      <a:pPr algn="ctr" rtl="0" fontAlgn="base"/>
                      <a:r>
                        <a:rPr lang="es-EC" sz="1050" b="0" i="0">
                          <a:solidFill>
                            <a:srgbClr val="000000"/>
                          </a:solidFill>
                          <a:effectLst/>
                          <a:latin typeface="Arial" panose="020B0604020202020204" pitchFamily="34" charset="0"/>
                        </a:rPr>
                        <a:t>13,27% </a:t>
                      </a:r>
                      <a:endParaRPr lang="es-EC" sz="1600" b="0" i="0">
                        <a:effectLst/>
                      </a:endParaRPr>
                    </a:p>
                  </a:txBody>
                  <a:tcPr anchor="ctr">
                    <a:lnL>
                      <a:noFill/>
                    </a:lnL>
                    <a:lnR>
                      <a:noFill/>
                    </a:lnR>
                    <a:lnT w="9525" cap="flat" cmpd="sng" algn="ctr">
                      <a:solidFill>
                        <a:srgbClr val="00D115"/>
                      </a:solidFill>
                      <a:prstDash val="solid"/>
                      <a:round/>
                      <a:headEnd type="none" w="med" len="med"/>
                      <a:tailEnd type="none" w="med" len="med"/>
                    </a:lnT>
                    <a:lnB w="9525" cap="flat" cmpd="sng" algn="ctr">
                      <a:solidFill>
                        <a:srgbClr val="00D115"/>
                      </a:solidFill>
                      <a:prstDash val="solid"/>
                      <a:round/>
                      <a:headEnd type="none" w="med" len="med"/>
                      <a:tailEnd type="none" w="med" len="med"/>
                    </a:lnB>
                  </a:tcPr>
                </a:tc>
                <a:extLst>
                  <a:ext uri="{0D108BD9-81ED-4DB2-BD59-A6C34878D82A}">
                    <a16:rowId xmlns:a16="http://schemas.microsoft.com/office/drawing/2014/main" val="904710462"/>
                  </a:ext>
                </a:extLst>
              </a:tr>
            </a:tbl>
          </a:graphicData>
        </a:graphic>
      </p:graphicFrame>
      <p:grpSp>
        <p:nvGrpSpPr>
          <p:cNvPr id="10" name="Grupo 9">
            <a:extLst>
              <a:ext uri="{FF2B5EF4-FFF2-40B4-BE49-F238E27FC236}">
                <a16:creationId xmlns:a16="http://schemas.microsoft.com/office/drawing/2014/main" id="{C9C740D0-C1C5-430B-8E9A-A4ED77E1F13F}"/>
              </a:ext>
            </a:extLst>
          </p:cNvPr>
          <p:cNvGrpSpPr/>
          <p:nvPr/>
        </p:nvGrpSpPr>
        <p:grpSpPr>
          <a:xfrm>
            <a:off x="81189" y="1093305"/>
            <a:ext cx="3223807" cy="1186277"/>
            <a:chOff x="102853" y="1982137"/>
            <a:chExt cx="3940700" cy="889371"/>
          </a:xfrm>
        </p:grpSpPr>
        <p:sp>
          <p:nvSpPr>
            <p:cNvPr id="11" name="Rectángulo: esquinas redondeadas 10">
              <a:extLst>
                <a:ext uri="{FF2B5EF4-FFF2-40B4-BE49-F238E27FC236}">
                  <a16:creationId xmlns:a16="http://schemas.microsoft.com/office/drawing/2014/main" id="{8707E69E-F27E-4B7A-B42C-8CD54072063A}"/>
                </a:ext>
              </a:extLst>
            </p:cNvPr>
            <p:cNvSpPr/>
            <p:nvPr/>
          </p:nvSpPr>
          <p:spPr>
            <a:xfrm>
              <a:off x="102853" y="1982137"/>
              <a:ext cx="3940700" cy="889371"/>
            </a:xfrm>
            <a:prstGeom prst="roundRect">
              <a:avLst/>
            </a:pr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2" name="Rectángulo: esquinas redondeadas 4">
              <a:extLst>
                <a:ext uri="{FF2B5EF4-FFF2-40B4-BE49-F238E27FC236}">
                  <a16:creationId xmlns:a16="http://schemas.microsoft.com/office/drawing/2014/main" id="{EE1A6343-F497-4DD7-AAD8-1ED8F3294C2E}"/>
                </a:ext>
              </a:extLst>
            </p:cNvPr>
            <p:cNvSpPr txBox="1"/>
            <p:nvPr/>
          </p:nvSpPr>
          <p:spPr>
            <a:xfrm>
              <a:off x="146269" y="2025553"/>
              <a:ext cx="3853868" cy="8025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b="0" i="0" kern="1200"/>
                <a:t>Pérdida económica total </a:t>
              </a:r>
              <a:r>
                <a:rPr lang="es-419" sz="1600" b="0" i="0" kern="1200"/>
                <a:t>debido al daño de las estructuras </a:t>
              </a:r>
              <a:r>
                <a:rPr lang="es-EC" sz="1600" b="0" i="0" kern="1200"/>
                <a:t>en la parroquia de 13,27% </a:t>
              </a:r>
              <a:endParaRPr lang="es-EC" sz="1600" b="0" kern="1200"/>
            </a:p>
          </p:txBody>
        </p:sp>
      </p:grpSp>
      <p:grpSp>
        <p:nvGrpSpPr>
          <p:cNvPr id="13" name="Grupo 12">
            <a:extLst>
              <a:ext uri="{FF2B5EF4-FFF2-40B4-BE49-F238E27FC236}">
                <a16:creationId xmlns:a16="http://schemas.microsoft.com/office/drawing/2014/main" id="{C9B121D3-C94A-4358-AFA0-ED4A44EE6182}"/>
              </a:ext>
            </a:extLst>
          </p:cNvPr>
          <p:cNvGrpSpPr/>
          <p:nvPr/>
        </p:nvGrpSpPr>
        <p:grpSpPr>
          <a:xfrm>
            <a:off x="4946492" y="4194006"/>
            <a:ext cx="3615100" cy="814903"/>
            <a:chOff x="4663584" y="3933646"/>
            <a:chExt cx="3918304" cy="814903"/>
          </a:xfrm>
        </p:grpSpPr>
        <p:sp>
          <p:nvSpPr>
            <p:cNvPr id="15" name="Rectángulo: esquinas redondeadas 14">
              <a:extLst>
                <a:ext uri="{FF2B5EF4-FFF2-40B4-BE49-F238E27FC236}">
                  <a16:creationId xmlns:a16="http://schemas.microsoft.com/office/drawing/2014/main" id="{92114C60-2739-4A4C-8E2B-47DBC78D1B35}"/>
                </a:ext>
              </a:extLst>
            </p:cNvPr>
            <p:cNvSpPr/>
            <p:nvPr/>
          </p:nvSpPr>
          <p:spPr>
            <a:xfrm>
              <a:off x="4663584" y="3933646"/>
              <a:ext cx="3918304" cy="814903"/>
            </a:xfrm>
            <a:prstGeom prst="roundRect">
              <a:avLst/>
            </a:prstGeom>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7" name="Rectángulo: esquinas redondeadas 4">
              <a:extLst>
                <a:ext uri="{FF2B5EF4-FFF2-40B4-BE49-F238E27FC236}">
                  <a16:creationId xmlns:a16="http://schemas.microsoft.com/office/drawing/2014/main" id="{800B2A36-7742-4CC1-8619-B160A97A0339}"/>
                </a:ext>
              </a:extLst>
            </p:cNvPr>
            <p:cNvSpPr txBox="1"/>
            <p:nvPr/>
          </p:nvSpPr>
          <p:spPr>
            <a:xfrm>
              <a:off x="4703364" y="3973426"/>
              <a:ext cx="3838744" cy="7353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419" sz="1600" b="0" i="0" kern="1200"/>
                <a:t>Tipología estructural de madera con paredes de adobe y techo de teja</a:t>
              </a:r>
              <a:endParaRPr lang="es-EC" sz="1600" kern="1200"/>
            </a:p>
          </p:txBody>
        </p:sp>
      </p:grpSp>
      <p:pic>
        <p:nvPicPr>
          <p:cNvPr id="5122" name="Picture 2">
            <a:extLst>
              <a:ext uri="{FF2B5EF4-FFF2-40B4-BE49-F238E27FC236}">
                <a16:creationId xmlns:a16="http://schemas.microsoft.com/office/drawing/2014/main" id="{7F60B07C-1713-45CA-A8B0-B98114CDB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9" y="3027427"/>
            <a:ext cx="4341071" cy="326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573107"/>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0757" y="44745"/>
            <a:ext cx="4246775"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C" sz="2000" b="1"/>
              <a:t>06. RECOMENDACIONES</a:t>
            </a:r>
            <a:endParaRPr lang="en-US" sz="2000" b="1"/>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49</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graphicFrame>
        <p:nvGraphicFramePr>
          <p:cNvPr id="7" name="Diagrama 6">
            <a:extLst>
              <a:ext uri="{FF2B5EF4-FFF2-40B4-BE49-F238E27FC236}">
                <a16:creationId xmlns:a16="http://schemas.microsoft.com/office/drawing/2014/main" id="{60D51A75-4E47-4D24-AB5A-FCBC4D371A35}"/>
              </a:ext>
            </a:extLst>
          </p:cNvPr>
          <p:cNvGraphicFramePr/>
          <p:nvPr/>
        </p:nvGraphicFramePr>
        <p:xfrm>
          <a:off x="224020" y="548801"/>
          <a:ext cx="8817266" cy="5691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a:extLst>
              <a:ext uri="{FF2B5EF4-FFF2-40B4-BE49-F238E27FC236}">
                <a16:creationId xmlns:a16="http://schemas.microsoft.com/office/drawing/2014/main" id="{236811DF-D2A7-419D-9E5E-9E6A1DA2DA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32" y="1637321"/>
            <a:ext cx="2005652" cy="1284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Inicio - GAD Municipalidad de Ambato">
            <a:extLst>
              <a:ext uri="{FF2B5EF4-FFF2-40B4-BE49-F238E27FC236}">
                <a16:creationId xmlns:a16="http://schemas.microsoft.com/office/drawing/2014/main" id="{75C45D81-3DB4-4682-BA54-3C181ABD81B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50" r="48806"/>
          <a:stretch/>
        </p:blipFill>
        <p:spPr bwMode="auto">
          <a:xfrm>
            <a:off x="5886743" y="699873"/>
            <a:ext cx="3033237" cy="899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enQuake online training">
            <a:extLst>
              <a:ext uri="{FF2B5EF4-FFF2-40B4-BE49-F238E27FC236}">
                <a16:creationId xmlns:a16="http://schemas.microsoft.com/office/drawing/2014/main" id="{BE52C8FD-05D6-4623-8C81-79926363E2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228" t="5931" r="9303" b="10419"/>
          <a:stretch/>
        </p:blipFill>
        <p:spPr bwMode="auto">
          <a:xfrm>
            <a:off x="6535330" y="2783424"/>
            <a:ext cx="1736061" cy="15032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ronavirus: Actualizaciones de Copa Airlines">
            <a:extLst>
              <a:ext uri="{FF2B5EF4-FFF2-40B4-BE49-F238E27FC236}">
                <a16:creationId xmlns:a16="http://schemas.microsoft.com/office/drawing/2014/main" id="{E4594A25-7554-4931-8E42-067779D94B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97532" y="5299914"/>
            <a:ext cx="1055412" cy="1032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scarillas faciales durante brotes: quién, cuándo, dónde y cómo usarlas -  OPS/OMS | Organización Panamericana de la Salud">
            <a:extLst>
              <a:ext uri="{FF2B5EF4-FFF2-40B4-BE49-F238E27FC236}">
                <a16:creationId xmlns:a16="http://schemas.microsoft.com/office/drawing/2014/main" id="{EFA9B39F-DA01-4B00-BF4D-27DC00CFF0D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52944" y="5292189"/>
            <a:ext cx="1588819" cy="1017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CONTABILIDAD: GLOSARIO CONTABILIDAD">
            <a:extLst>
              <a:ext uri="{FF2B5EF4-FFF2-40B4-BE49-F238E27FC236}">
                <a16:creationId xmlns:a16="http://schemas.microsoft.com/office/drawing/2014/main" id="{F755D56D-DF60-46E1-88CB-9A2A0B0462E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97843" y="4134345"/>
            <a:ext cx="1736061" cy="130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91741"/>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44745"/>
            <a:ext cx="3427265"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03. MARCO TEÓRICO</a:t>
            </a:r>
            <a:r>
              <a:rPr lang="en-001" sz="2000" b="1"/>
              <a:t> </a:t>
            </a:r>
            <a:endParaRPr lang="en-US" sz="2000" b="1">
              <a:cs typeface="Arial"/>
            </a:endParaRPr>
          </a:p>
        </p:txBody>
      </p:sp>
      <p:sp>
        <p:nvSpPr>
          <p:cNvPr id="779" name="Google Shape;3407;p29"/>
          <p:cNvSpPr txBox="1"/>
          <p:nvPr/>
        </p:nvSpPr>
        <p:spPr>
          <a:xfrm>
            <a:off x="6451679" y="1940993"/>
            <a:ext cx="2089663" cy="1038316"/>
          </a:xfrm>
          <a:prstGeom prst="rect">
            <a:avLst/>
          </a:prstGeom>
          <a:noFill/>
          <a:ln>
            <a:noFill/>
          </a:ln>
        </p:spPr>
        <p:txBody>
          <a:bodyPr spcFirstLastPara="1" wrap="square" lIns="91425" tIns="91425" rIns="91425" bIns="91425" anchor="ctr" anchorCtr="0">
            <a:noAutofit/>
          </a:bodyPr>
          <a:lstStyle/>
          <a:p>
            <a:pPr marL="12700" algn="just">
              <a:spcBef>
                <a:spcPts val="0"/>
              </a:spcBef>
              <a:spcAft>
                <a:spcPts val="0"/>
              </a:spcAft>
            </a:pPr>
            <a:r>
              <a:rPr lang="es-ES" sz="1600">
                <a:solidFill>
                  <a:schemeClr val="dk1"/>
                </a:solidFill>
                <a:latin typeface="Roboto"/>
                <a:ea typeface="Roboto"/>
                <a:cs typeface="Roboto"/>
              </a:rPr>
              <a:t>Probabilidad de que la estructura sea susceptible a daños</a:t>
            </a:r>
          </a:p>
        </p:txBody>
      </p:sp>
      <p:sp>
        <p:nvSpPr>
          <p:cNvPr id="786" name="Google Shape;3410;p29"/>
          <p:cNvSpPr txBox="1"/>
          <p:nvPr/>
        </p:nvSpPr>
        <p:spPr>
          <a:xfrm>
            <a:off x="372312" y="517461"/>
            <a:ext cx="2219000" cy="94523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 sz="2400" b="1">
                <a:solidFill>
                  <a:srgbClr val="C00000"/>
                </a:solidFill>
                <a:latin typeface="Fira Sans Extra Condensed"/>
                <a:ea typeface="Fira Sans Extra Condensed"/>
                <a:cs typeface="Fira Sans Extra Condensed"/>
                <a:sym typeface="Fira Sans Extra Condensed"/>
              </a:rPr>
              <a:t>RIESGO SÍSMICO</a:t>
            </a:r>
            <a:endParaRPr sz="2400" b="1">
              <a:solidFill>
                <a:srgbClr val="C00000"/>
              </a:solidFill>
              <a:latin typeface="Fira Sans Extra Condensed"/>
              <a:ea typeface="Fira Sans Extra Condensed"/>
              <a:cs typeface="Fira Sans Extra Condensed"/>
              <a:sym typeface="Fira Sans Extra Condensed"/>
            </a:endParaRPr>
          </a:p>
        </p:txBody>
      </p:sp>
      <p:sp>
        <p:nvSpPr>
          <p:cNvPr id="62" name="Rectángulo 61">
            <a:extLst>
              <a:ext uri="{FF2B5EF4-FFF2-40B4-BE49-F238E27FC236}">
                <a16:creationId xmlns:a16="http://schemas.microsoft.com/office/drawing/2014/main" id="{5EDD1EF0-FC78-4A1B-ABD5-694822807CDA}"/>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05</a:t>
            </a:r>
            <a:endParaRPr lang="en-US" b="1" u="sng"/>
          </a:p>
        </p:txBody>
      </p:sp>
      <p:sp>
        <p:nvSpPr>
          <p:cNvPr id="3" name="Rectángulo 2">
            <a:extLst>
              <a:ext uri="{FF2B5EF4-FFF2-40B4-BE49-F238E27FC236}">
                <a16:creationId xmlns:a16="http://schemas.microsoft.com/office/drawing/2014/main" id="{EFF60502-0504-4411-ADB9-DF01BD8A83F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BD9ACB9D-E2AE-4C02-BA9A-86D5A4EB97D4}"/>
              </a:ext>
            </a:extLst>
          </p:cNvPr>
          <p:cNvPicPr>
            <a:picLocks noChangeAspect="1"/>
          </p:cNvPicPr>
          <p:nvPr/>
        </p:nvPicPr>
        <p:blipFill>
          <a:blip r:embed="rId3"/>
          <a:stretch>
            <a:fillRect/>
          </a:stretch>
        </p:blipFill>
        <p:spPr>
          <a:xfrm>
            <a:off x="6846781" y="6034672"/>
            <a:ext cx="2182218" cy="594814"/>
          </a:xfrm>
          <a:prstGeom prst="rect">
            <a:avLst/>
          </a:prstGeom>
        </p:spPr>
      </p:pic>
      <p:sp>
        <p:nvSpPr>
          <p:cNvPr id="67" name="Google Shape;3410;p29">
            <a:extLst>
              <a:ext uri="{FF2B5EF4-FFF2-40B4-BE49-F238E27FC236}">
                <a16:creationId xmlns:a16="http://schemas.microsoft.com/office/drawing/2014/main" id="{5FA1821E-8576-4538-9411-977ECB524272}"/>
              </a:ext>
            </a:extLst>
          </p:cNvPr>
          <p:cNvSpPr txBox="1"/>
          <p:nvPr/>
        </p:nvSpPr>
        <p:spPr>
          <a:xfrm>
            <a:off x="2917103" y="790630"/>
            <a:ext cx="2822850" cy="4564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 sz="2200" b="1">
                <a:solidFill>
                  <a:schemeClr val="accent6"/>
                </a:solidFill>
                <a:latin typeface="Fira Sans Extra Condensed"/>
                <a:ea typeface="Fira Sans Extra Condensed"/>
                <a:cs typeface="Fira Sans Extra Condensed"/>
                <a:sym typeface="Fira Sans Extra Condensed"/>
              </a:rPr>
              <a:t>AMENAZA</a:t>
            </a:r>
            <a:endParaRPr sz="2200" b="1">
              <a:solidFill>
                <a:schemeClr val="accent6"/>
              </a:solidFill>
              <a:latin typeface="Fira Sans Extra Condensed"/>
              <a:ea typeface="Fira Sans Extra Condensed"/>
              <a:cs typeface="Fira Sans Extra Condensed"/>
              <a:sym typeface="Fira Sans Extra Condensed"/>
            </a:endParaRPr>
          </a:p>
        </p:txBody>
      </p:sp>
      <p:sp>
        <p:nvSpPr>
          <p:cNvPr id="68" name="Google Shape;3410;p29">
            <a:extLst>
              <a:ext uri="{FF2B5EF4-FFF2-40B4-BE49-F238E27FC236}">
                <a16:creationId xmlns:a16="http://schemas.microsoft.com/office/drawing/2014/main" id="{B2D60FBE-505E-4FF6-904B-6B4072C08787}"/>
              </a:ext>
            </a:extLst>
          </p:cNvPr>
          <p:cNvSpPr txBox="1"/>
          <p:nvPr/>
        </p:nvSpPr>
        <p:spPr>
          <a:xfrm>
            <a:off x="6080124" y="790631"/>
            <a:ext cx="2822850" cy="4564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 sz="2200" b="1">
                <a:solidFill>
                  <a:schemeClr val="accent6"/>
                </a:solidFill>
                <a:latin typeface="Fira Sans Extra Condensed"/>
                <a:ea typeface="Fira Sans Extra Condensed"/>
                <a:cs typeface="Fira Sans Extra Condensed"/>
                <a:sym typeface="Fira Sans Extra Condensed"/>
              </a:rPr>
              <a:t>VULNERABILIDAD</a:t>
            </a:r>
            <a:r>
              <a:rPr lang="en" sz="1600" b="1">
                <a:solidFill>
                  <a:schemeClr val="accent6"/>
                </a:solidFill>
                <a:latin typeface="Fira Sans Extra Condensed"/>
                <a:ea typeface="Fira Sans Extra Condensed"/>
                <a:cs typeface="Fira Sans Extra Condensed"/>
                <a:sym typeface="Fira Sans Extra Condensed"/>
              </a:rPr>
              <a:t> </a:t>
            </a:r>
            <a:endParaRPr sz="1600" b="1">
              <a:solidFill>
                <a:schemeClr val="accent6"/>
              </a:solidFill>
              <a:latin typeface="Fira Sans Extra Condensed"/>
              <a:ea typeface="Fira Sans Extra Condensed"/>
              <a:cs typeface="Fira Sans Extra Condensed"/>
              <a:sym typeface="Fira Sans Extra Condensed"/>
            </a:endParaRPr>
          </a:p>
        </p:txBody>
      </p:sp>
      <p:sp>
        <p:nvSpPr>
          <p:cNvPr id="69" name="Google Shape;3407;p29">
            <a:extLst>
              <a:ext uri="{FF2B5EF4-FFF2-40B4-BE49-F238E27FC236}">
                <a16:creationId xmlns:a16="http://schemas.microsoft.com/office/drawing/2014/main" id="{6990A5E7-9805-48EB-AF18-21A1035465C5}"/>
              </a:ext>
            </a:extLst>
          </p:cNvPr>
          <p:cNvSpPr txBox="1"/>
          <p:nvPr/>
        </p:nvSpPr>
        <p:spPr>
          <a:xfrm>
            <a:off x="3274282" y="1912238"/>
            <a:ext cx="2377210" cy="1239600"/>
          </a:xfrm>
          <a:prstGeom prst="rect">
            <a:avLst/>
          </a:prstGeom>
          <a:noFill/>
          <a:ln>
            <a:noFill/>
          </a:ln>
        </p:spPr>
        <p:txBody>
          <a:bodyPr spcFirstLastPara="1" wrap="square" lIns="91425" tIns="91425" rIns="91425" bIns="91425" anchor="ctr" anchorCtr="0">
            <a:noAutofit/>
          </a:bodyPr>
          <a:lstStyle/>
          <a:p>
            <a:pPr marL="12700" algn="just">
              <a:spcBef>
                <a:spcPts val="0"/>
              </a:spcBef>
              <a:spcAft>
                <a:spcPts val="0"/>
              </a:spcAft>
            </a:pPr>
            <a:r>
              <a:rPr lang="es-ES" sz="1600">
                <a:solidFill>
                  <a:schemeClr val="dk1"/>
                </a:solidFill>
                <a:latin typeface="Roboto"/>
                <a:ea typeface="Roboto"/>
                <a:cs typeface="Roboto"/>
                <a:sym typeface="Roboto"/>
              </a:rPr>
              <a:t>Probabilidad de que se produzca un fenómeno potencialmente destructivo</a:t>
            </a:r>
            <a:endParaRPr lang="es-ES" sz="1600">
              <a:solidFill>
                <a:schemeClr val="dk1"/>
              </a:solidFill>
              <a:latin typeface="Roboto"/>
              <a:ea typeface="Roboto"/>
              <a:cs typeface="Roboto"/>
            </a:endParaRPr>
          </a:p>
        </p:txBody>
      </p:sp>
      <p:sp>
        <p:nvSpPr>
          <p:cNvPr id="70" name="Google Shape;3407;p29">
            <a:extLst>
              <a:ext uri="{FF2B5EF4-FFF2-40B4-BE49-F238E27FC236}">
                <a16:creationId xmlns:a16="http://schemas.microsoft.com/office/drawing/2014/main" id="{6992FBD8-8ED8-4A69-AD27-39D8470DB555}"/>
              </a:ext>
            </a:extLst>
          </p:cNvPr>
          <p:cNvSpPr txBox="1"/>
          <p:nvPr/>
        </p:nvSpPr>
        <p:spPr>
          <a:xfrm>
            <a:off x="370056" y="1754088"/>
            <a:ext cx="2319702" cy="1397751"/>
          </a:xfrm>
          <a:prstGeom prst="rect">
            <a:avLst/>
          </a:prstGeom>
          <a:noFill/>
          <a:ln>
            <a:noFill/>
          </a:ln>
        </p:spPr>
        <p:txBody>
          <a:bodyPr spcFirstLastPara="1" wrap="square" lIns="91425" tIns="91425" rIns="91425" bIns="91425" anchor="ctr" anchorCtr="0">
            <a:noAutofit/>
          </a:bodyPr>
          <a:lstStyle/>
          <a:p>
            <a:pPr marL="12700" algn="just">
              <a:spcBef>
                <a:spcPts val="0"/>
              </a:spcBef>
              <a:spcAft>
                <a:spcPts val="0"/>
              </a:spcAft>
            </a:pPr>
            <a:r>
              <a:rPr lang="es-ES" sz="1600">
                <a:solidFill>
                  <a:schemeClr val="dk1"/>
                </a:solidFill>
                <a:latin typeface="Roboto"/>
                <a:ea typeface="Roboto"/>
                <a:cs typeface="Roboto"/>
              </a:rPr>
              <a:t>Probabilidad de que se produzcan pérdidas o daños a causa de un posible terremoto</a:t>
            </a:r>
          </a:p>
        </p:txBody>
      </p:sp>
      <p:pic>
        <p:nvPicPr>
          <p:cNvPr id="6" name="Imagen 6" descr="Imagen que contiene objeto, reloj&#10;&#10;Descripción generada automáticamente">
            <a:extLst>
              <a:ext uri="{FF2B5EF4-FFF2-40B4-BE49-F238E27FC236}">
                <a16:creationId xmlns:a16="http://schemas.microsoft.com/office/drawing/2014/main" id="{5EA95DFD-4E1F-473A-91D8-EA7673CF324B}"/>
              </a:ext>
            </a:extLst>
          </p:cNvPr>
          <p:cNvPicPr>
            <a:picLocks noChangeAspect="1"/>
          </p:cNvPicPr>
          <p:nvPr/>
        </p:nvPicPr>
        <p:blipFill rotWithShape="1">
          <a:blip r:embed="rId4"/>
          <a:srcRect l="50397" t="59434" r="11409" b="12000"/>
          <a:stretch/>
        </p:blipFill>
        <p:spPr>
          <a:xfrm>
            <a:off x="2768502" y="734967"/>
            <a:ext cx="689150" cy="554698"/>
          </a:xfrm>
          <a:prstGeom prst="rect">
            <a:avLst/>
          </a:prstGeom>
        </p:spPr>
      </p:pic>
      <p:pic>
        <p:nvPicPr>
          <p:cNvPr id="7" name="Imagen 7" descr="Imagen que contiene objeto, reloj&#10;&#10;Descripción generada automáticamente">
            <a:extLst>
              <a:ext uri="{FF2B5EF4-FFF2-40B4-BE49-F238E27FC236}">
                <a16:creationId xmlns:a16="http://schemas.microsoft.com/office/drawing/2014/main" id="{90DB5319-E8DE-4CD5-B35B-B62340B3D93E}"/>
              </a:ext>
            </a:extLst>
          </p:cNvPr>
          <p:cNvPicPr>
            <a:picLocks noChangeAspect="1"/>
          </p:cNvPicPr>
          <p:nvPr/>
        </p:nvPicPr>
        <p:blipFill rotWithShape="1">
          <a:blip r:embed="rId4"/>
          <a:srcRect l="11409" t="56000" r="57301" b="12667"/>
          <a:stretch/>
        </p:blipFill>
        <p:spPr>
          <a:xfrm>
            <a:off x="5398248" y="675287"/>
            <a:ext cx="670573" cy="671514"/>
          </a:xfrm>
          <a:prstGeom prst="rect">
            <a:avLst/>
          </a:prstGeom>
        </p:spPr>
      </p:pic>
      <p:cxnSp>
        <p:nvCxnSpPr>
          <p:cNvPr id="8" name="Conector recto de flecha 7">
            <a:extLst>
              <a:ext uri="{FF2B5EF4-FFF2-40B4-BE49-F238E27FC236}">
                <a16:creationId xmlns:a16="http://schemas.microsoft.com/office/drawing/2014/main" id="{21367757-E464-45EE-8A93-1AC959567AC1}"/>
              </a:ext>
            </a:extLst>
          </p:cNvPr>
          <p:cNvCxnSpPr/>
          <p:nvPr/>
        </p:nvCxnSpPr>
        <p:spPr>
          <a:xfrm flipH="1">
            <a:off x="1420482" y="1203386"/>
            <a:ext cx="5751" cy="626853"/>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74" name="Conector recto de flecha 73">
            <a:extLst>
              <a:ext uri="{FF2B5EF4-FFF2-40B4-BE49-F238E27FC236}">
                <a16:creationId xmlns:a16="http://schemas.microsoft.com/office/drawing/2014/main" id="{9C7501D3-947A-43A8-9B25-E83A3498BFAC}"/>
              </a:ext>
            </a:extLst>
          </p:cNvPr>
          <p:cNvCxnSpPr>
            <a:cxnSpLocks/>
          </p:cNvCxnSpPr>
          <p:nvPr/>
        </p:nvCxnSpPr>
        <p:spPr>
          <a:xfrm flipH="1">
            <a:off x="7487727" y="1246517"/>
            <a:ext cx="5751" cy="626853"/>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75" name="Conector recto de flecha 74">
            <a:extLst>
              <a:ext uri="{FF2B5EF4-FFF2-40B4-BE49-F238E27FC236}">
                <a16:creationId xmlns:a16="http://schemas.microsoft.com/office/drawing/2014/main" id="{83BE136B-FBA9-44CD-A99B-C13D94A053E8}"/>
              </a:ext>
            </a:extLst>
          </p:cNvPr>
          <p:cNvCxnSpPr>
            <a:cxnSpLocks/>
          </p:cNvCxnSpPr>
          <p:nvPr/>
        </p:nvCxnSpPr>
        <p:spPr>
          <a:xfrm flipH="1">
            <a:off x="4324708" y="1246518"/>
            <a:ext cx="5751" cy="626853"/>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grpSp>
        <p:nvGrpSpPr>
          <p:cNvPr id="10" name="Grupo 9">
            <a:extLst>
              <a:ext uri="{FF2B5EF4-FFF2-40B4-BE49-F238E27FC236}">
                <a16:creationId xmlns:a16="http://schemas.microsoft.com/office/drawing/2014/main" id="{35FF8CB3-4447-4281-99DF-0C631702C173}"/>
              </a:ext>
            </a:extLst>
          </p:cNvPr>
          <p:cNvGrpSpPr/>
          <p:nvPr/>
        </p:nvGrpSpPr>
        <p:grpSpPr>
          <a:xfrm>
            <a:off x="-188405" y="3349973"/>
            <a:ext cx="5394200" cy="2591072"/>
            <a:chOff x="-188405" y="3349973"/>
            <a:chExt cx="5394200" cy="2591072"/>
          </a:xfrm>
        </p:grpSpPr>
        <p:cxnSp>
          <p:nvCxnSpPr>
            <p:cNvPr id="9" name="Conector: angular 8">
              <a:extLst>
                <a:ext uri="{FF2B5EF4-FFF2-40B4-BE49-F238E27FC236}">
                  <a16:creationId xmlns:a16="http://schemas.microsoft.com/office/drawing/2014/main" id="{1ED07C8D-1039-4F22-8949-0C7898FF7907}"/>
                </a:ext>
              </a:extLst>
            </p:cNvPr>
            <p:cNvCxnSpPr/>
            <p:nvPr/>
          </p:nvCxnSpPr>
          <p:spPr>
            <a:xfrm>
              <a:off x="1554730" y="4624298"/>
              <a:ext cx="828136" cy="770626"/>
            </a:xfrm>
            <a:prstGeom prst="bentConnector3">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8F587EF8-604F-4755-AF06-40425146182A}"/>
                </a:ext>
              </a:extLst>
            </p:cNvPr>
            <p:cNvGrpSpPr/>
            <p:nvPr/>
          </p:nvGrpSpPr>
          <p:grpSpPr>
            <a:xfrm>
              <a:off x="-188405" y="3349973"/>
              <a:ext cx="5394200" cy="2591072"/>
              <a:chOff x="-188405" y="3349973"/>
              <a:chExt cx="5394200" cy="2591072"/>
            </a:xfrm>
          </p:grpSpPr>
          <p:sp>
            <p:nvSpPr>
              <p:cNvPr id="76" name="Google Shape;3410;p29">
                <a:extLst>
                  <a:ext uri="{FF2B5EF4-FFF2-40B4-BE49-F238E27FC236}">
                    <a16:creationId xmlns:a16="http://schemas.microsoft.com/office/drawing/2014/main" id="{17F4C93C-3BD9-4905-941B-7374448D4B13}"/>
                  </a:ext>
                </a:extLst>
              </p:cNvPr>
              <p:cNvSpPr txBox="1"/>
              <p:nvPr/>
            </p:nvSpPr>
            <p:spPr>
              <a:xfrm>
                <a:off x="-188405" y="4327460"/>
                <a:ext cx="1945832" cy="58579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 sz="2200" b="1">
                    <a:solidFill>
                      <a:schemeClr val="accent6"/>
                    </a:solidFill>
                    <a:latin typeface="Fira Sans Extra Condensed"/>
                    <a:ea typeface="Fira Sans Extra Condensed"/>
                    <a:cs typeface="Fira Sans Extra Condensed"/>
                  </a:rPr>
                  <a:t>EXPOSICIÓN</a:t>
                </a:r>
              </a:p>
            </p:txBody>
          </p:sp>
          <p:sp>
            <p:nvSpPr>
              <p:cNvPr id="78" name="Google Shape;3407;p29">
                <a:extLst>
                  <a:ext uri="{FF2B5EF4-FFF2-40B4-BE49-F238E27FC236}">
                    <a16:creationId xmlns:a16="http://schemas.microsoft.com/office/drawing/2014/main" id="{A1D4CA6E-B466-4EA7-AFB5-DB6BB945EA00}"/>
                  </a:ext>
                </a:extLst>
              </p:cNvPr>
              <p:cNvSpPr txBox="1"/>
              <p:nvPr/>
            </p:nvSpPr>
            <p:spPr>
              <a:xfrm>
                <a:off x="2440394" y="3349973"/>
                <a:ext cx="2765401" cy="1340240"/>
              </a:xfrm>
              <a:prstGeom prst="rect">
                <a:avLst/>
              </a:prstGeom>
              <a:noFill/>
              <a:ln>
                <a:noFill/>
              </a:ln>
            </p:spPr>
            <p:txBody>
              <a:bodyPr spcFirstLastPara="1" wrap="square" lIns="91425" tIns="91425" rIns="91425" bIns="91425" anchor="ctr" anchorCtr="0">
                <a:noAutofit/>
              </a:bodyPr>
              <a:lstStyle/>
              <a:p>
                <a:pPr marL="12700" algn="just">
                  <a:spcBef>
                    <a:spcPts val="0"/>
                  </a:spcBef>
                  <a:spcAft>
                    <a:spcPts val="0"/>
                  </a:spcAft>
                </a:pPr>
                <a:r>
                  <a:rPr lang="es-ES" sz="1600">
                    <a:solidFill>
                      <a:schemeClr val="dk1"/>
                    </a:solidFill>
                    <a:latin typeface="Roboto"/>
                    <a:ea typeface="Roboto"/>
                    <a:cs typeface="Roboto"/>
                  </a:rPr>
                  <a:t>Se caracteriza por la localización, clasificación, cuantificación, definición y valorización de los elementos expuestos.</a:t>
                </a:r>
              </a:p>
            </p:txBody>
          </p:sp>
          <p:cxnSp>
            <p:nvCxnSpPr>
              <p:cNvPr id="80" name="Conector: angular 79">
                <a:extLst>
                  <a:ext uri="{FF2B5EF4-FFF2-40B4-BE49-F238E27FC236}">
                    <a16:creationId xmlns:a16="http://schemas.microsoft.com/office/drawing/2014/main" id="{9EFB191E-2D8D-4D21-B29E-4F13FE42023C}"/>
                  </a:ext>
                </a:extLst>
              </p:cNvPr>
              <p:cNvCxnSpPr>
                <a:cxnSpLocks/>
              </p:cNvCxnSpPr>
              <p:nvPr/>
            </p:nvCxnSpPr>
            <p:spPr>
              <a:xfrm flipV="1">
                <a:off x="1554730" y="3919807"/>
                <a:ext cx="828137" cy="713117"/>
              </a:xfrm>
              <a:prstGeom prst="bentConnector3">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Google Shape;3407;p29">
                <a:extLst>
                  <a:ext uri="{FF2B5EF4-FFF2-40B4-BE49-F238E27FC236}">
                    <a16:creationId xmlns:a16="http://schemas.microsoft.com/office/drawing/2014/main" id="{5F143EAA-43BC-46AF-912A-3598F8492FCF}"/>
                  </a:ext>
                </a:extLst>
              </p:cNvPr>
              <p:cNvSpPr txBox="1"/>
              <p:nvPr/>
            </p:nvSpPr>
            <p:spPr>
              <a:xfrm>
                <a:off x="2440393" y="5003370"/>
                <a:ext cx="2578494" cy="937675"/>
              </a:xfrm>
              <a:prstGeom prst="rect">
                <a:avLst/>
              </a:prstGeom>
              <a:noFill/>
              <a:ln>
                <a:noFill/>
              </a:ln>
            </p:spPr>
            <p:txBody>
              <a:bodyPr spcFirstLastPara="1" wrap="square" lIns="91425" tIns="91425" rIns="91425" bIns="91425" anchor="ctr" anchorCtr="0">
                <a:noAutofit/>
              </a:bodyPr>
              <a:lstStyle/>
              <a:p>
                <a:pPr marL="12700" algn="just">
                  <a:spcBef>
                    <a:spcPts val="0"/>
                  </a:spcBef>
                  <a:spcAft>
                    <a:spcPts val="0"/>
                  </a:spcAft>
                </a:pPr>
                <a:r>
                  <a:rPr lang="es-ES" sz="1600">
                    <a:solidFill>
                      <a:schemeClr val="dk1"/>
                    </a:solidFill>
                    <a:latin typeface="Roboto"/>
                    <a:ea typeface="Roboto"/>
                    <a:cs typeface="Roboto"/>
                  </a:rPr>
                  <a:t>Para edificaciones se considera sus características estructurales</a:t>
                </a:r>
              </a:p>
            </p:txBody>
          </p:sp>
        </p:grpSp>
      </p:grpSp>
      <p:pic>
        <p:nvPicPr>
          <p:cNvPr id="13" name="Imagen 13" descr="Diagrama&#10;&#10;Descripción generada automáticamente">
            <a:extLst>
              <a:ext uri="{FF2B5EF4-FFF2-40B4-BE49-F238E27FC236}">
                <a16:creationId xmlns:a16="http://schemas.microsoft.com/office/drawing/2014/main" id="{256D916F-74A5-4506-A910-A7BDAD3CCC77}"/>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13125" t="10373" r="10938" b="20332"/>
          <a:stretch/>
        </p:blipFill>
        <p:spPr>
          <a:xfrm>
            <a:off x="5302709" y="3134092"/>
            <a:ext cx="3600266" cy="2632174"/>
          </a:xfrm>
          <a:prstGeom prst="rect">
            <a:avLst/>
          </a:prstGeom>
        </p:spPr>
      </p:pic>
    </p:spTree>
    <p:extLst>
      <p:ext uri="{BB962C8B-B14F-4D97-AF65-F5344CB8AC3E}">
        <p14:creationId xmlns:p14="http://schemas.microsoft.com/office/powerpoint/2010/main" val="36299784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1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up)">
                                      <p:cBhvr>
                                        <p:cTn id="10" dur="4200"/>
                                        <p:tgtEl>
                                          <p:spTgt spid="70"/>
                                        </p:tgtEl>
                                      </p:cBhvr>
                                    </p:animEffect>
                                  </p:childTnLst>
                                </p:cTn>
                              </p:par>
                            </p:childTnLst>
                          </p:cTn>
                        </p:par>
                        <p:par>
                          <p:cTn id="11" fill="hold">
                            <p:stCondLst>
                              <p:cond delay="4200"/>
                            </p:stCondLst>
                            <p:childTnLst>
                              <p:par>
                                <p:cTn id="12" presetID="10" presetClass="entr" presetSubtype="0" fill="hold" grpId="0" nodeType="after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3500"/>
                                        <p:tgtEl>
                                          <p:spTgt spid="67"/>
                                        </p:tgtEl>
                                      </p:cBhvr>
                                    </p:animEffect>
                                  </p:childTnLst>
                                </p:cTn>
                              </p:par>
                            </p:childTnLst>
                          </p:cTn>
                        </p:par>
                        <p:par>
                          <p:cTn id="15" fill="hold">
                            <p:stCondLst>
                              <p:cond delay="7700"/>
                            </p:stCondLst>
                            <p:childTnLst>
                              <p:par>
                                <p:cTn id="16" presetID="10" presetClass="entr" presetSubtype="0"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700"/>
                                        <p:tgtEl>
                                          <p:spTgt spid="68"/>
                                        </p:tgtEl>
                                      </p:cBhvr>
                                    </p:animEffect>
                                  </p:childTnLst>
                                </p:cTn>
                              </p:par>
                            </p:childTnLst>
                          </p:cTn>
                        </p:par>
                        <p:par>
                          <p:cTn id="19" fill="hold">
                            <p:stCondLst>
                              <p:cond delay="9400"/>
                            </p:stCondLst>
                            <p:childTnLst>
                              <p:par>
                                <p:cTn id="20" presetID="42" presetClass="entr" presetSubtype="0"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1800"/>
                                        <p:tgtEl>
                                          <p:spTgt spid="75"/>
                                        </p:tgtEl>
                                      </p:cBhvr>
                                    </p:animEffect>
                                    <p:anim calcmode="lin" valueType="num">
                                      <p:cBhvr>
                                        <p:cTn id="23" dur="1800" fill="hold"/>
                                        <p:tgtEl>
                                          <p:spTgt spid="75"/>
                                        </p:tgtEl>
                                        <p:attrNameLst>
                                          <p:attrName>ppt_x</p:attrName>
                                        </p:attrNameLst>
                                      </p:cBhvr>
                                      <p:tavLst>
                                        <p:tav tm="0">
                                          <p:val>
                                            <p:strVal val="#ppt_x"/>
                                          </p:val>
                                        </p:tav>
                                        <p:tav tm="100000">
                                          <p:val>
                                            <p:strVal val="#ppt_x"/>
                                          </p:val>
                                        </p:tav>
                                      </p:tavLst>
                                    </p:anim>
                                    <p:anim calcmode="lin" valueType="num">
                                      <p:cBhvr>
                                        <p:cTn id="24" dur="1800" fill="hold"/>
                                        <p:tgtEl>
                                          <p:spTgt spid="75"/>
                                        </p:tgtEl>
                                        <p:attrNameLst>
                                          <p:attrName>ppt_y</p:attrName>
                                        </p:attrNameLst>
                                      </p:cBhvr>
                                      <p:tavLst>
                                        <p:tav tm="0">
                                          <p:val>
                                            <p:strVal val="#ppt_y+.1"/>
                                          </p:val>
                                        </p:tav>
                                        <p:tav tm="100000">
                                          <p:val>
                                            <p:strVal val="#ppt_y"/>
                                          </p:val>
                                        </p:tav>
                                      </p:tavLst>
                                    </p:anim>
                                  </p:childTnLst>
                                </p:cTn>
                              </p:par>
                            </p:childTnLst>
                          </p:cTn>
                        </p:par>
                        <p:par>
                          <p:cTn id="25" fill="hold">
                            <p:stCondLst>
                              <p:cond delay="11200"/>
                            </p:stCondLst>
                            <p:childTnLst>
                              <p:par>
                                <p:cTn id="26" presetID="42" presetClass="entr" presetSubtype="0"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2100"/>
                                        <p:tgtEl>
                                          <p:spTgt spid="74"/>
                                        </p:tgtEl>
                                      </p:cBhvr>
                                    </p:animEffect>
                                    <p:anim calcmode="lin" valueType="num">
                                      <p:cBhvr>
                                        <p:cTn id="29" dur="2100" fill="hold"/>
                                        <p:tgtEl>
                                          <p:spTgt spid="74"/>
                                        </p:tgtEl>
                                        <p:attrNameLst>
                                          <p:attrName>ppt_x</p:attrName>
                                        </p:attrNameLst>
                                      </p:cBhvr>
                                      <p:tavLst>
                                        <p:tav tm="0">
                                          <p:val>
                                            <p:strVal val="#ppt_x"/>
                                          </p:val>
                                        </p:tav>
                                        <p:tav tm="100000">
                                          <p:val>
                                            <p:strVal val="#ppt_x"/>
                                          </p:val>
                                        </p:tav>
                                      </p:tavLst>
                                    </p:anim>
                                    <p:anim calcmode="lin" valueType="num">
                                      <p:cBhvr>
                                        <p:cTn id="30" dur="2100" fill="hold"/>
                                        <p:tgtEl>
                                          <p:spTgt spid="74"/>
                                        </p:tgtEl>
                                        <p:attrNameLst>
                                          <p:attrName>ppt_y</p:attrName>
                                        </p:attrNameLst>
                                      </p:cBhvr>
                                      <p:tavLst>
                                        <p:tav tm="0">
                                          <p:val>
                                            <p:strVal val="#ppt_y+.1"/>
                                          </p:val>
                                        </p:tav>
                                        <p:tav tm="100000">
                                          <p:val>
                                            <p:strVal val="#ppt_y"/>
                                          </p:val>
                                        </p:tav>
                                      </p:tavLst>
                                    </p:anim>
                                  </p:childTnLst>
                                </p:cTn>
                              </p:par>
                            </p:childTnLst>
                          </p:cTn>
                        </p:par>
                        <p:par>
                          <p:cTn id="31" fill="hold">
                            <p:stCondLst>
                              <p:cond delay="13300"/>
                            </p:stCondLst>
                            <p:childTnLst>
                              <p:par>
                                <p:cTn id="32" presetID="10" presetClass="entr" presetSubtype="0"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3200"/>
                                        <p:tgtEl>
                                          <p:spTgt spid="69"/>
                                        </p:tgtEl>
                                      </p:cBhvr>
                                    </p:animEffect>
                                  </p:childTnLst>
                                </p:cTn>
                              </p:par>
                            </p:childTnLst>
                          </p:cTn>
                        </p:par>
                        <p:par>
                          <p:cTn id="35" fill="hold">
                            <p:stCondLst>
                              <p:cond delay="16500"/>
                            </p:stCondLst>
                            <p:childTnLst>
                              <p:par>
                                <p:cTn id="36" presetID="10" presetClass="entr" presetSubtype="0" fill="hold" grpId="0" nodeType="afterEffect">
                                  <p:stCondLst>
                                    <p:cond delay="0"/>
                                  </p:stCondLst>
                                  <p:childTnLst>
                                    <p:set>
                                      <p:cBhvr>
                                        <p:cTn id="37" dur="1" fill="hold">
                                          <p:stCondLst>
                                            <p:cond delay="0"/>
                                          </p:stCondLst>
                                        </p:cTn>
                                        <p:tgtEl>
                                          <p:spTgt spid="779"/>
                                        </p:tgtEl>
                                        <p:attrNameLst>
                                          <p:attrName>style.visibility</p:attrName>
                                        </p:attrNameLst>
                                      </p:cBhvr>
                                      <p:to>
                                        <p:strVal val="visible"/>
                                      </p:to>
                                    </p:set>
                                    <p:animEffect transition="in" filter="fade">
                                      <p:cBhvr>
                                        <p:cTn id="38" dur="3400"/>
                                        <p:tgtEl>
                                          <p:spTgt spid="779"/>
                                        </p:tgtEl>
                                      </p:cBhvr>
                                    </p:animEffect>
                                  </p:childTnLst>
                                </p:cTn>
                              </p:par>
                            </p:childTnLst>
                          </p:cTn>
                        </p:par>
                        <p:par>
                          <p:cTn id="39" fill="hold">
                            <p:stCondLst>
                              <p:cond delay="199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3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0"/>
      <p:bldP spid="67" grpId="0"/>
      <p:bldP spid="68" grpId="0"/>
      <p:bldP spid="69" grpId="0"/>
      <p:bldP spid="7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59123"/>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C" sz="2000" b="1">
                <a:cs typeface="Arial"/>
              </a:rPr>
              <a:t>07. PROPUESTAS</a:t>
            </a: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b="1" u="sng"/>
              <a:t>50</a:t>
            </a: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pic>
        <p:nvPicPr>
          <p:cNvPr id="4100" name="Picture 4" descr="Reforzamiento estructural con fibra de carbono">
            <a:extLst>
              <a:ext uri="{FF2B5EF4-FFF2-40B4-BE49-F238E27FC236}">
                <a16:creationId xmlns:a16="http://schemas.microsoft.com/office/drawing/2014/main" id="{A9A33A93-7CBD-4D3A-8B1E-3F8F3D455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822" y="3541274"/>
            <a:ext cx="2077376" cy="158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a:extLst>
              <a:ext uri="{FF2B5EF4-FFF2-40B4-BE49-F238E27FC236}">
                <a16:creationId xmlns:a16="http://schemas.microsoft.com/office/drawing/2014/main" id="{60D51A75-4E47-4D24-AB5A-FCBC4D371A35}"/>
              </a:ext>
            </a:extLst>
          </p:cNvPr>
          <p:cNvGraphicFramePr/>
          <p:nvPr>
            <p:extLst>
              <p:ext uri="{D42A27DB-BD31-4B8C-83A1-F6EECF244321}">
                <p14:modId xmlns:p14="http://schemas.microsoft.com/office/powerpoint/2010/main" val="1047604968"/>
              </p:ext>
            </p:extLst>
          </p:nvPr>
        </p:nvGraphicFramePr>
        <p:xfrm>
          <a:off x="425302" y="664245"/>
          <a:ext cx="8527311" cy="51658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descr="Concientización – Solutions Group, S.A.">
            <a:extLst>
              <a:ext uri="{FF2B5EF4-FFF2-40B4-BE49-F238E27FC236}">
                <a16:creationId xmlns:a16="http://schemas.microsoft.com/office/drawing/2014/main" id="{D68BA555-A932-4532-9537-2A070B2BBD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691" y="846160"/>
            <a:ext cx="2582840" cy="258284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949D0C6C-8CEE-41F9-A4C7-98E7E5F83DA1}"/>
              </a:ext>
            </a:extLst>
          </p:cNvPr>
          <p:cNvSpPr/>
          <p:nvPr/>
        </p:nvSpPr>
        <p:spPr>
          <a:xfrm>
            <a:off x="1186691" y="1220314"/>
            <a:ext cx="2582840" cy="1719618"/>
          </a:xfrm>
          <a:prstGeom prst="rect">
            <a:avLst/>
          </a:prstGeom>
          <a:noFill/>
          <a:ln w="571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9A2E38FF-2A6C-4447-BEC7-063AAAFC879B}"/>
              </a:ext>
            </a:extLst>
          </p:cNvPr>
          <p:cNvSpPr/>
          <p:nvPr/>
        </p:nvSpPr>
        <p:spPr>
          <a:xfrm>
            <a:off x="1186691" y="3481271"/>
            <a:ext cx="2582840" cy="1719618"/>
          </a:xfrm>
          <a:prstGeom prst="rect">
            <a:avLst/>
          </a:prstGeom>
          <a:noFill/>
          <a:ln w="571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9A87A939-6F96-433E-A4DF-F04A579D2615}"/>
              </a:ext>
            </a:extLst>
          </p:cNvPr>
          <p:cNvSpPr/>
          <p:nvPr/>
        </p:nvSpPr>
        <p:spPr>
          <a:xfrm>
            <a:off x="5559826" y="3765190"/>
            <a:ext cx="2582840" cy="1719618"/>
          </a:xfrm>
          <a:prstGeom prst="rect">
            <a:avLst/>
          </a:prstGeom>
          <a:noFill/>
          <a:ln w="571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C5875852-C694-4F04-8F80-0F9B9B9B8FB8}"/>
              </a:ext>
            </a:extLst>
          </p:cNvPr>
          <p:cNvSpPr/>
          <p:nvPr/>
        </p:nvSpPr>
        <p:spPr>
          <a:xfrm>
            <a:off x="5555361" y="818864"/>
            <a:ext cx="2582840" cy="1719618"/>
          </a:xfrm>
          <a:prstGeom prst="rect">
            <a:avLst/>
          </a:prstGeom>
          <a:noFill/>
          <a:ln w="571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02" name="Picture 6" descr="Yo Me Cuido | Plan de emergencia en caso de sismos">
            <a:extLst>
              <a:ext uri="{FF2B5EF4-FFF2-40B4-BE49-F238E27FC236}">
                <a16:creationId xmlns:a16="http://schemas.microsoft.com/office/drawing/2014/main" id="{E674FCD9-06AC-4576-8413-E854B32BC4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5260" y="910813"/>
            <a:ext cx="220186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pe.valor razonable | aprendeniif.com">
            <a:extLst>
              <a:ext uri="{FF2B5EF4-FFF2-40B4-BE49-F238E27FC236}">
                <a16:creationId xmlns:a16="http://schemas.microsoft.com/office/drawing/2014/main" id="{A31D7FC9-4D82-4A4A-A62B-A3E27B387AA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239" b="-1"/>
          <a:stretch/>
        </p:blipFill>
        <p:spPr bwMode="auto">
          <a:xfrm>
            <a:off x="5672626" y="3981528"/>
            <a:ext cx="2352433" cy="13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567910"/>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275642" y="618277"/>
            <a:ext cx="4620919" cy="1019093"/>
          </a:xfrm>
          <a:prstGeom prst="rect">
            <a:avLst/>
          </a:prstGeom>
          <a:noFill/>
          <a:ln>
            <a:noFill/>
          </a:ln>
        </p:spPr>
        <p:txBody>
          <a:bodyPr spcFirstLastPara="1" wrap="square" lIns="91425" tIns="91425" rIns="91425" bIns="91425" anchor="ctr" anchorCtr="0">
            <a:noAutofit/>
          </a:bodyPr>
          <a:lstStyle/>
          <a:p>
            <a:pPr algn="just">
              <a:spcAft>
                <a:spcPts val="800"/>
              </a:spcAft>
            </a:pPr>
            <a:endParaRPr lang="es-EC" sz="1400">
              <a:latin typeface="Roboto" panose="02000000000000000000" pitchFamily="2" charset="0"/>
              <a:ea typeface="Roboto" panose="02000000000000000000" pitchFamily="2" charset="0"/>
              <a:cs typeface="Times New Roman" panose="02020603050405020304" pitchFamily="18" charset="0"/>
            </a:endParaRPr>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5" name="Google Shape;3412;p29">
            <a:extLst>
              <a:ext uri="{FF2B5EF4-FFF2-40B4-BE49-F238E27FC236}">
                <a16:creationId xmlns:a16="http://schemas.microsoft.com/office/drawing/2014/main" id="{E4D2C890-AFA1-46A1-AD44-1903F9479FAF}"/>
              </a:ext>
            </a:extLst>
          </p:cNvPr>
          <p:cNvSpPr txBox="1"/>
          <p:nvPr/>
        </p:nvSpPr>
        <p:spPr>
          <a:xfrm>
            <a:off x="6333045" y="2279582"/>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endParaRPr lang="es-EC" sz="2000" b="1">
              <a:solidFill>
                <a:schemeClr val="accent2"/>
              </a:solidFill>
              <a:latin typeface="Fira Sans Extra Condensed"/>
              <a:ea typeface="Fira Sans Extra Condensed"/>
              <a:cs typeface="Fira Sans Extra Condensed"/>
            </a:endParaRPr>
          </a:p>
        </p:txBody>
      </p:sp>
      <p:sp>
        <p:nvSpPr>
          <p:cNvPr id="9" name="CuadroTexto 8">
            <a:extLst>
              <a:ext uri="{FF2B5EF4-FFF2-40B4-BE49-F238E27FC236}">
                <a16:creationId xmlns:a16="http://schemas.microsoft.com/office/drawing/2014/main" id="{81DA43F2-6578-465A-88A1-39918E524D5B}"/>
              </a:ext>
            </a:extLst>
          </p:cNvPr>
          <p:cNvSpPr txBox="1"/>
          <p:nvPr/>
        </p:nvSpPr>
        <p:spPr>
          <a:xfrm>
            <a:off x="1094111" y="2672728"/>
            <a:ext cx="6840760" cy="1200329"/>
          </a:xfrm>
          <a:prstGeom prst="rect">
            <a:avLst/>
          </a:prstGeom>
          <a:noFill/>
        </p:spPr>
        <p:txBody>
          <a:bodyPr wrap="square" rtlCol="0">
            <a:spAutoFit/>
          </a:bodyPr>
          <a:lstStyle/>
          <a:p>
            <a:pPr algn="ctr"/>
            <a:r>
              <a:rPr lang="es-ES" sz="7200">
                <a:solidFill>
                  <a:srgbClr val="2D2D8A"/>
                </a:solidFill>
              </a:rPr>
              <a:t>¡GRACIAS!</a:t>
            </a:r>
            <a:endParaRPr lang="es-EC" sz="7200">
              <a:solidFill>
                <a:srgbClr val="2D2D8A"/>
              </a:solidFill>
            </a:endParaRPr>
          </a:p>
        </p:txBody>
      </p:sp>
    </p:spTree>
    <p:extLst>
      <p:ext uri="{BB962C8B-B14F-4D97-AF65-F5344CB8AC3E}">
        <p14:creationId xmlns:p14="http://schemas.microsoft.com/office/powerpoint/2010/main" val="138198197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2003" y="44745"/>
            <a:ext cx="3628548"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03. MARCO TEÓRICO</a:t>
            </a:r>
            <a:r>
              <a:rPr lang="en-001" sz="2000" b="1"/>
              <a:t> </a:t>
            </a:r>
            <a:endParaRPr lang="en-US" sz="2000" b="1"/>
          </a:p>
        </p:txBody>
      </p:sp>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269886" y="468453"/>
            <a:ext cx="4620919" cy="1019093"/>
          </a:xfrm>
          <a:prstGeom prst="rect">
            <a:avLst/>
          </a:prstGeom>
          <a:noFill/>
          <a:ln>
            <a:noFill/>
          </a:ln>
        </p:spPr>
        <p:txBody>
          <a:bodyPr spcFirstLastPara="1" wrap="square" lIns="91425" tIns="91425" rIns="91425" bIns="91425" anchor="ctr" anchorCtr="0">
            <a:noAutofit/>
          </a:bodyPr>
          <a:lstStyle/>
          <a:p>
            <a:pPr algn="just">
              <a:spcAft>
                <a:spcPts val="800"/>
              </a:spcAft>
            </a:pPr>
            <a:r>
              <a:rPr lang="es-EC" sz="1600">
                <a:latin typeface="Roboto" panose="02000000000000000000" pitchFamily="2" charset="0"/>
                <a:ea typeface="Roboto" panose="02000000000000000000" pitchFamily="2" charset="0"/>
                <a:cs typeface="Times New Roman" panose="02020603050405020304" pitchFamily="18" charset="0"/>
              </a:rPr>
              <a:t>Distribución de las tipologías estructurales respecto a su nivel de vulnerabilidad.</a:t>
            </a:r>
          </a:p>
        </p:txBody>
      </p:sp>
      <p:sp>
        <p:nvSpPr>
          <p:cNvPr id="780" name="Google Shape;3408;p29"/>
          <p:cNvSpPr txBox="1"/>
          <p:nvPr/>
        </p:nvSpPr>
        <p:spPr>
          <a:xfrm>
            <a:off x="169239" y="1865136"/>
            <a:ext cx="3040542" cy="1055702"/>
          </a:xfrm>
          <a:prstGeom prst="rect">
            <a:avLst/>
          </a:prstGeom>
          <a:noFill/>
          <a:ln>
            <a:noFill/>
          </a:ln>
        </p:spPr>
        <p:txBody>
          <a:bodyPr spcFirstLastPara="1" wrap="square" lIns="91425" tIns="91425" rIns="91425" bIns="91425" anchor="ctr" anchorCtr="0">
            <a:noAutofit/>
          </a:bodyPr>
          <a:lstStyle/>
          <a:p>
            <a:pPr marL="12700">
              <a:spcBef>
                <a:spcPts val="0"/>
              </a:spcBef>
              <a:spcAft>
                <a:spcPts val="0"/>
              </a:spcAft>
            </a:pPr>
            <a:r>
              <a:rPr lang="es-ES" sz="1400">
                <a:solidFill>
                  <a:schemeClr val="dk1"/>
                </a:solidFill>
                <a:latin typeface="Roboto"/>
                <a:ea typeface="Roboto"/>
                <a:cs typeface="Roboto"/>
                <a:sym typeface="Roboto"/>
              </a:rPr>
              <a:t>Establece índices de vulnerabilidad y riesgo en edificaciones con </a:t>
            </a:r>
            <a:r>
              <a:rPr lang="es-419" sz="1400">
                <a:effectLst/>
                <a:latin typeface="Roboto" panose="02000000000000000000" pitchFamily="2" charset="0"/>
                <a:ea typeface="Roboto" panose="02000000000000000000" pitchFamily="2" charset="0"/>
              </a:rPr>
              <a:t>tipologías constructivas típicas</a:t>
            </a:r>
            <a:endParaRPr lang="es-419" sz="1200">
              <a:solidFill>
                <a:schemeClr val="dk1"/>
              </a:solidFill>
              <a:latin typeface="Roboto" panose="02000000000000000000" pitchFamily="2" charset="0"/>
              <a:ea typeface="Roboto" panose="02000000000000000000" pitchFamily="2" charset="0"/>
              <a:cs typeface="Roboto"/>
              <a:sym typeface="Roboto"/>
            </a:endParaRPr>
          </a:p>
        </p:txBody>
      </p:sp>
      <p:sp>
        <p:nvSpPr>
          <p:cNvPr id="782" name="Google Shape;3410;p29"/>
          <p:cNvSpPr txBox="1"/>
          <p:nvPr/>
        </p:nvSpPr>
        <p:spPr>
          <a:xfrm>
            <a:off x="0" y="626017"/>
            <a:ext cx="3855742" cy="52828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001" sz="2400" b="1">
                <a:solidFill>
                  <a:srgbClr val="C00000"/>
                </a:solidFill>
                <a:latin typeface="Fira Sans Extra Condensed"/>
                <a:ea typeface="Fira Sans Extra Condensed"/>
                <a:cs typeface="Fira Sans Extra Condensed"/>
                <a:sym typeface="Fira Sans Extra Condensed"/>
              </a:rPr>
              <a:t>MAPA DE VULNERABILIDAD</a:t>
            </a:r>
            <a:endParaRPr lang="es-EC" sz="2400" b="1">
              <a:solidFill>
                <a:srgbClr val="C00000"/>
              </a:solidFill>
              <a:latin typeface="Fira Sans Extra Condensed"/>
              <a:ea typeface="Fira Sans Extra Condensed"/>
              <a:cs typeface="Fira Sans Extra Condensed"/>
              <a:sym typeface="Fira Sans Extra Condensed"/>
            </a:endParaRPr>
          </a:p>
        </p:txBody>
      </p:sp>
      <p:sp>
        <p:nvSpPr>
          <p:cNvPr id="784" name="Google Shape;3412;p29"/>
          <p:cNvSpPr txBox="1"/>
          <p:nvPr/>
        </p:nvSpPr>
        <p:spPr>
          <a:xfrm>
            <a:off x="657807" y="1221604"/>
            <a:ext cx="1627551" cy="486951"/>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sym typeface="Fira Sans Extra Condensed"/>
              </a:rPr>
              <a:t>FUNVISIS</a:t>
            </a: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06</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4" name="Google Shape;3412;p29">
            <a:extLst>
              <a:ext uri="{FF2B5EF4-FFF2-40B4-BE49-F238E27FC236}">
                <a16:creationId xmlns:a16="http://schemas.microsoft.com/office/drawing/2014/main" id="{D704FA88-01EA-4C47-88CB-AF8C7FC3DF73}"/>
              </a:ext>
            </a:extLst>
          </p:cNvPr>
          <p:cNvSpPr txBox="1"/>
          <p:nvPr/>
        </p:nvSpPr>
        <p:spPr>
          <a:xfrm>
            <a:off x="3816578" y="5719309"/>
            <a:ext cx="1929476" cy="630725"/>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sym typeface="Fira Sans Extra Condensed"/>
              </a:rPr>
              <a:t>FEMA P-154</a:t>
            </a:r>
            <a:endParaRPr lang="es-ES">
              <a:solidFill>
                <a:schemeClr val="accent2"/>
              </a:solidFill>
            </a:endParaRPr>
          </a:p>
        </p:txBody>
      </p:sp>
      <p:sp>
        <p:nvSpPr>
          <p:cNvPr id="25" name="Google Shape;3412;p29">
            <a:extLst>
              <a:ext uri="{FF2B5EF4-FFF2-40B4-BE49-F238E27FC236}">
                <a16:creationId xmlns:a16="http://schemas.microsoft.com/office/drawing/2014/main" id="{E4D2C890-AFA1-46A1-AD44-1903F9479FAF}"/>
              </a:ext>
            </a:extLst>
          </p:cNvPr>
          <p:cNvSpPr txBox="1"/>
          <p:nvPr/>
        </p:nvSpPr>
        <p:spPr>
          <a:xfrm>
            <a:off x="6947180" y="1240826"/>
            <a:ext cx="1512532" cy="50132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rPr>
              <a:t>NEC 2015</a:t>
            </a:r>
          </a:p>
        </p:txBody>
      </p:sp>
      <p:cxnSp>
        <p:nvCxnSpPr>
          <p:cNvPr id="11" name="Conector recto de flecha 10">
            <a:extLst>
              <a:ext uri="{FF2B5EF4-FFF2-40B4-BE49-F238E27FC236}">
                <a16:creationId xmlns:a16="http://schemas.microsoft.com/office/drawing/2014/main" id="{EFCF0972-BD55-4529-8E63-2AAF8D1D8915}"/>
              </a:ext>
            </a:extLst>
          </p:cNvPr>
          <p:cNvCxnSpPr>
            <a:cxnSpLocks/>
          </p:cNvCxnSpPr>
          <p:nvPr/>
        </p:nvCxnSpPr>
        <p:spPr>
          <a:xfrm flipV="1">
            <a:off x="3663345" y="875284"/>
            <a:ext cx="497456" cy="575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4" name="Google Shape;3408;p29">
            <a:extLst>
              <a:ext uri="{FF2B5EF4-FFF2-40B4-BE49-F238E27FC236}">
                <a16:creationId xmlns:a16="http://schemas.microsoft.com/office/drawing/2014/main" id="{7033A2BB-75E3-4BFA-8D85-7E61DC8AAE87}"/>
              </a:ext>
            </a:extLst>
          </p:cNvPr>
          <p:cNvSpPr txBox="1"/>
          <p:nvPr/>
        </p:nvSpPr>
        <p:spPr>
          <a:xfrm>
            <a:off x="3584011" y="4204532"/>
            <a:ext cx="2550325" cy="1019093"/>
          </a:xfrm>
          <a:prstGeom prst="rect">
            <a:avLst/>
          </a:prstGeom>
          <a:noFill/>
          <a:ln>
            <a:noFill/>
          </a:ln>
        </p:spPr>
        <p:txBody>
          <a:bodyPr spcFirstLastPara="1" wrap="square" lIns="91425" tIns="91425" rIns="91425" bIns="91425" anchor="ctr" anchorCtr="0">
            <a:noAutofit/>
          </a:bodyPr>
          <a:lstStyle/>
          <a:p>
            <a:pPr marL="12700">
              <a:spcBef>
                <a:spcPts val="0"/>
              </a:spcBef>
              <a:spcAft>
                <a:spcPts val="0"/>
              </a:spcAft>
            </a:pPr>
            <a:r>
              <a:rPr lang="es-ES" sz="1400">
                <a:solidFill>
                  <a:schemeClr val="dk1"/>
                </a:solidFill>
                <a:latin typeface="Roboto"/>
                <a:ea typeface="Roboto"/>
                <a:cs typeface="Roboto"/>
                <a:sym typeface="Roboto"/>
              </a:rPr>
              <a:t>Metodología cualitativa para determinar si una estructura necesita ser reforzada en base a un índice</a:t>
            </a:r>
            <a:endParaRPr lang="es-419" sz="1200">
              <a:solidFill>
                <a:schemeClr val="dk1"/>
              </a:solidFill>
              <a:latin typeface="Roboto"/>
              <a:ea typeface="Roboto"/>
              <a:cs typeface="Roboto"/>
              <a:sym typeface="Roboto"/>
            </a:endParaRPr>
          </a:p>
        </p:txBody>
      </p:sp>
      <p:sp>
        <p:nvSpPr>
          <p:cNvPr id="15" name="Google Shape;3408;p29">
            <a:extLst>
              <a:ext uri="{FF2B5EF4-FFF2-40B4-BE49-F238E27FC236}">
                <a16:creationId xmlns:a16="http://schemas.microsoft.com/office/drawing/2014/main" id="{5D740A96-CA8A-449E-AC96-A7A293019B0E}"/>
              </a:ext>
            </a:extLst>
          </p:cNvPr>
          <p:cNvSpPr txBox="1"/>
          <p:nvPr/>
        </p:nvSpPr>
        <p:spPr>
          <a:xfrm>
            <a:off x="6608753" y="1930170"/>
            <a:ext cx="2256616" cy="2596447"/>
          </a:xfrm>
          <a:prstGeom prst="rect">
            <a:avLst/>
          </a:prstGeom>
          <a:noFill/>
          <a:ln>
            <a:noFill/>
          </a:ln>
        </p:spPr>
        <p:txBody>
          <a:bodyPr spcFirstLastPara="1" wrap="square" lIns="91425" tIns="91425" rIns="91425" bIns="91425" anchor="ctr" anchorCtr="0">
            <a:noAutofit/>
          </a:bodyPr>
          <a:lstStyle/>
          <a:p>
            <a:pPr marL="12700">
              <a:spcBef>
                <a:spcPts val="0"/>
              </a:spcBef>
              <a:spcAft>
                <a:spcPts val="0"/>
              </a:spcAft>
            </a:pPr>
            <a:r>
              <a:rPr lang="es-ES" sz="1400">
                <a:solidFill>
                  <a:schemeClr val="dk1"/>
                </a:solidFill>
                <a:latin typeface="Roboto"/>
                <a:ea typeface="Roboto"/>
                <a:cs typeface="Roboto"/>
                <a:sym typeface="Roboto"/>
              </a:rPr>
              <a:t>Basada en la metodología FEMA P-154, se utiliza las mismas tipologías estructurales con un puntaje básico diferente y para los parámetros de modificación también se considera la altura de la edificación.</a:t>
            </a:r>
            <a:endParaRPr lang="es-419" sz="1200">
              <a:solidFill>
                <a:schemeClr val="dk1"/>
              </a:solidFill>
              <a:latin typeface="Roboto"/>
              <a:ea typeface="Roboto"/>
              <a:cs typeface="Roboto"/>
              <a:sym typeface="Roboto"/>
            </a:endParaRPr>
          </a:p>
        </p:txBody>
      </p:sp>
      <p:cxnSp>
        <p:nvCxnSpPr>
          <p:cNvPr id="17" name="Conector recto de flecha 16">
            <a:extLst>
              <a:ext uri="{FF2B5EF4-FFF2-40B4-BE49-F238E27FC236}">
                <a16:creationId xmlns:a16="http://schemas.microsoft.com/office/drawing/2014/main" id="{E0F4448F-D569-4761-A0A0-BF23363BB6FD}"/>
              </a:ext>
            </a:extLst>
          </p:cNvPr>
          <p:cNvCxnSpPr/>
          <p:nvPr/>
        </p:nvCxnSpPr>
        <p:spPr>
          <a:xfrm flipH="1">
            <a:off x="1465831" y="1673021"/>
            <a:ext cx="5751" cy="36000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8" name="Conector recto de flecha 17">
            <a:extLst>
              <a:ext uri="{FF2B5EF4-FFF2-40B4-BE49-F238E27FC236}">
                <a16:creationId xmlns:a16="http://schemas.microsoft.com/office/drawing/2014/main" id="{576EC428-8274-4BF0-A39A-44B08E9F1E40}"/>
              </a:ext>
            </a:extLst>
          </p:cNvPr>
          <p:cNvCxnSpPr>
            <a:cxnSpLocks/>
          </p:cNvCxnSpPr>
          <p:nvPr/>
        </p:nvCxnSpPr>
        <p:spPr>
          <a:xfrm flipV="1">
            <a:off x="4781316" y="5240581"/>
            <a:ext cx="5751" cy="54000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19" name="Conector recto de flecha 18">
            <a:extLst>
              <a:ext uri="{FF2B5EF4-FFF2-40B4-BE49-F238E27FC236}">
                <a16:creationId xmlns:a16="http://schemas.microsoft.com/office/drawing/2014/main" id="{B11D332D-9B64-4E9D-915D-BA9857DE476D}"/>
              </a:ext>
            </a:extLst>
          </p:cNvPr>
          <p:cNvCxnSpPr/>
          <p:nvPr/>
        </p:nvCxnSpPr>
        <p:spPr>
          <a:xfrm flipH="1">
            <a:off x="7703446" y="1679207"/>
            <a:ext cx="5751" cy="46800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cxnSp>
        <p:nvCxnSpPr>
          <p:cNvPr id="7" name="Conector recto 6">
            <a:extLst>
              <a:ext uri="{FF2B5EF4-FFF2-40B4-BE49-F238E27FC236}">
                <a16:creationId xmlns:a16="http://schemas.microsoft.com/office/drawing/2014/main" id="{E7007AA0-5F9F-47AB-8081-B590BAE21CEA}"/>
              </a:ext>
            </a:extLst>
          </p:cNvPr>
          <p:cNvCxnSpPr/>
          <p:nvPr/>
        </p:nvCxnSpPr>
        <p:spPr>
          <a:xfrm>
            <a:off x="1473556" y="2755594"/>
            <a:ext cx="0" cy="324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D0C54C74-4F11-4673-85A0-126EDA8C6DC1}"/>
              </a:ext>
            </a:extLst>
          </p:cNvPr>
          <p:cNvCxnSpPr>
            <a:cxnSpLocks/>
          </p:cNvCxnSpPr>
          <p:nvPr/>
        </p:nvCxnSpPr>
        <p:spPr>
          <a:xfrm>
            <a:off x="124208" y="3066667"/>
            <a:ext cx="1368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3DB95186-83B2-4DDA-9F71-D3BD94D6E66D}"/>
              </a:ext>
            </a:extLst>
          </p:cNvPr>
          <p:cNvCxnSpPr/>
          <p:nvPr/>
        </p:nvCxnSpPr>
        <p:spPr>
          <a:xfrm>
            <a:off x="151504" y="3051147"/>
            <a:ext cx="0" cy="1872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AB554529-011C-47C3-8585-9AFEA002E93D}"/>
              </a:ext>
            </a:extLst>
          </p:cNvPr>
          <p:cNvCxnSpPr/>
          <p:nvPr/>
        </p:nvCxnSpPr>
        <p:spPr>
          <a:xfrm>
            <a:off x="151504" y="3702694"/>
            <a:ext cx="36000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Google Shape;3408;p29">
            <a:extLst>
              <a:ext uri="{FF2B5EF4-FFF2-40B4-BE49-F238E27FC236}">
                <a16:creationId xmlns:a16="http://schemas.microsoft.com/office/drawing/2014/main" id="{E5B44DE1-982E-4C2B-AE6F-0A7CAE188F5A}"/>
              </a:ext>
            </a:extLst>
          </p:cNvPr>
          <p:cNvSpPr txBox="1"/>
          <p:nvPr/>
        </p:nvSpPr>
        <p:spPr>
          <a:xfrm>
            <a:off x="498134" y="3120467"/>
            <a:ext cx="2738371" cy="1139392"/>
          </a:xfrm>
          <a:prstGeom prst="rect">
            <a:avLst/>
          </a:prstGeom>
          <a:noFill/>
          <a:ln>
            <a:noFill/>
          </a:ln>
        </p:spPr>
        <p:txBody>
          <a:bodyPr spcFirstLastPara="1" wrap="square" lIns="91425" tIns="91425" rIns="91425" bIns="91425" anchor="ctr" anchorCtr="0">
            <a:noAutofit/>
          </a:bodyPr>
          <a:lstStyle/>
          <a:p>
            <a:pPr marL="184150" indent="-171450">
              <a:spcBef>
                <a:spcPts val="0"/>
              </a:spcBef>
              <a:spcAft>
                <a:spcPts val="0"/>
              </a:spcAft>
              <a:buFont typeface="Arial" panose="020B0604020202020204" pitchFamily="34" charset="0"/>
              <a:buChar char="•"/>
            </a:pPr>
            <a:r>
              <a:rPr lang="es-419" sz="1400">
                <a:solidFill>
                  <a:schemeClr val="dk1"/>
                </a:solidFill>
                <a:latin typeface="Roboto"/>
                <a:ea typeface="Roboto"/>
                <a:cs typeface="Roboto"/>
                <a:sym typeface="Roboto"/>
              </a:rPr>
              <a:t>Índice de Amenaza: Coeficientes de la aceleración del terreno, el efecto topográfico amplifica la amenaza en un 10%.</a:t>
            </a:r>
          </a:p>
        </p:txBody>
      </p:sp>
      <p:cxnSp>
        <p:nvCxnSpPr>
          <p:cNvPr id="28" name="Conector recto de flecha 27">
            <a:extLst>
              <a:ext uri="{FF2B5EF4-FFF2-40B4-BE49-F238E27FC236}">
                <a16:creationId xmlns:a16="http://schemas.microsoft.com/office/drawing/2014/main" id="{94E69696-1DF6-45E7-96A9-60A02AF6B1FB}"/>
              </a:ext>
            </a:extLst>
          </p:cNvPr>
          <p:cNvCxnSpPr/>
          <p:nvPr/>
        </p:nvCxnSpPr>
        <p:spPr>
          <a:xfrm>
            <a:off x="151504" y="4895333"/>
            <a:ext cx="36000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Google Shape;3408;p29">
            <a:extLst>
              <a:ext uri="{FF2B5EF4-FFF2-40B4-BE49-F238E27FC236}">
                <a16:creationId xmlns:a16="http://schemas.microsoft.com/office/drawing/2014/main" id="{6D64E651-C279-4CE4-AFC7-A48BDAE80349}"/>
              </a:ext>
            </a:extLst>
          </p:cNvPr>
          <p:cNvSpPr txBox="1"/>
          <p:nvPr/>
        </p:nvSpPr>
        <p:spPr>
          <a:xfrm>
            <a:off x="444978" y="4158062"/>
            <a:ext cx="2779823" cy="1474542"/>
          </a:xfrm>
          <a:prstGeom prst="rect">
            <a:avLst/>
          </a:prstGeom>
          <a:noFill/>
          <a:ln>
            <a:noFill/>
          </a:ln>
        </p:spPr>
        <p:txBody>
          <a:bodyPr spcFirstLastPara="1" wrap="square" lIns="91425" tIns="91425" rIns="91425" bIns="91425" anchor="ctr" anchorCtr="0">
            <a:noAutofit/>
          </a:bodyPr>
          <a:lstStyle/>
          <a:p>
            <a:pPr marL="184150" indent="-171450">
              <a:spcBef>
                <a:spcPts val="0"/>
              </a:spcBef>
              <a:spcAft>
                <a:spcPts val="0"/>
              </a:spcAft>
              <a:buFont typeface="Arial" panose="020B0604020202020204" pitchFamily="34" charset="0"/>
              <a:buChar char="•"/>
            </a:pPr>
            <a:r>
              <a:rPr lang="es-419" sz="1400">
                <a:solidFill>
                  <a:schemeClr val="dk1"/>
                </a:solidFill>
                <a:latin typeface="Roboto"/>
                <a:ea typeface="Roboto"/>
                <a:cs typeface="Roboto"/>
                <a:sym typeface="Roboto"/>
              </a:rPr>
              <a:t>Índice de Vulnerabilidad: características de la estructura que pueden tener un rendimiento inapropiado durante un sismo.</a:t>
            </a:r>
          </a:p>
        </p:txBody>
      </p:sp>
      <mc:AlternateContent xmlns:mc="http://schemas.openxmlformats.org/markup-compatibility/2006">
        <mc:Choice xmlns:a14="http://schemas.microsoft.com/office/drawing/2010/main" Requires="a14">
          <p:sp>
            <p:nvSpPr>
              <p:cNvPr id="33" name="CuadroTexto 32">
                <a:extLst>
                  <a:ext uri="{FF2B5EF4-FFF2-40B4-BE49-F238E27FC236}">
                    <a16:creationId xmlns:a16="http://schemas.microsoft.com/office/drawing/2014/main" id="{E22E08DA-4808-42AD-8F12-48D5EF3B498F}"/>
                  </a:ext>
                </a:extLst>
              </p:cNvPr>
              <p:cNvSpPr txBox="1"/>
              <p:nvPr/>
            </p:nvSpPr>
            <p:spPr>
              <a:xfrm>
                <a:off x="738255" y="5491889"/>
                <a:ext cx="1981455" cy="6980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400" i="1" smtClean="0">
                              <a:solidFill>
                                <a:srgbClr val="836967"/>
                              </a:solidFill>
                              <a:latin typeface="Cambria Math" panose="02040503050406030204" pitchFamily="18" charset="0"/>
                            </a:rPr>
                          </m:ctrlPr>
                        </m:sSubPr>
                        <m:e>
                          <m:r>
                            <a:rPr lang="es-ES" sz="1400" i="1">
                              <a:latin typeface="Cambria Math" panose="02040503050406030204" pitchFamily="18" charset="0"/>
                            </a:rPr>
                            <m:t>𝐼</m:t>
                          </m:r>
                        </m:e>
                        <m:sub>
                          <m:r>
                            <a:rPr lang="es-ES" sz="1400" i="1">
                              <a:latin typeface="Cambria Math" panose="02040503050406030204" pitchFamily="18" charset="0"/>
                            </a:rPr>
                            <m:t>𝑉</m:t>
                          </m:r>
                        </m:sub>
                      </m:sSub>
                      <m:r>
                        <a:rPr lang="es-ES" sz="1400" i="0">
                          <a:latin typeface="Cambria Math" panose="02040503050406030204" pitchFamily="18" charset="0"/>
                        </a:rPr>
                        <m:t>=</m:t>
                      </m:r>
                      <m:nary>
                        <m:naryPr>
                          <m:chr m:val="∑"/>
                          <m:limLoc m:val="undOvr"/>
                          <m:ctrlPr>
                            <a:rPr lang="es-ES" sz="1400" i="1">
                              <a:latin typeface="Cambria Math" panose="02040503050406030204" pitchFamily="18" charset="0"/>
                            </a:rPr>
                          </m:ctrlPr>
                        </m:naryPr>
                        <m:sub>
                          <m:r>
                            <a:rPr lang="es-ES" sz="1400" i="1">
                              <a:latin typeface="Cambria Math" panose="02040503050406030204" pitchFamily="18" charset="0"/>
                            </a:rPr>
                            <m:t>𝑖</m:t>
                          </m:r>
                          <m:r>
                            <a:rPr lang="es-ES" sz="1400" i="0">
                              <a:latin typeface="Cambria Math" panose="02040503050406030204" pitchFamily="18" charset="0"/>
                            </a:rPr>
                            <m:t>=1</m:t>
                          </m:r>
                        </m:sub>
                        <m:sup>
                          <m:r>
                            <a:rPr lang="es-ES" sz="1400" i="0">
                              <a:latin typeface="Cambria Math" panose="02040503050406030204" pitchFamily="18" charset="0"/>
                            </a:rPr>
                            <m:t>6</m:t>
                          </m:r>
                        </m:sup>
                        <m:e>
                          <m:sSub>
                            <m:sSubPr>
                              <m:ctrlPr>
                                <a:rPr lang="es-ES" sz="1400" i="1">
                                  <a:solidFill>
                                    <a:srgbClr val="836967"/>
                                  </a:solidFill>
                                  <a:latin typeface="Cambria Math" panose="02040503050406030204" pitchFamily="18" charset="0"/>
                                </a:rPr>
                              </m:ctrlPr>
                            </m:sSubPr>
                            <m:e>
                              <m:r>
                                <a:rPr lang="es-ES" sz="1400" i="1">
                                  <a:latin typeface="Cambria Math" panose="02040503050406030204" pitchFamily="18" charset="0"/>
                                </a:rPr>
                                <m:t>𝛼</m:t>
                              </m:r>
                            </m:e>
                            <m:sub>
                              <m:r>
                                <a:rPr lang="es-ES" sz="1400" i="1">
                                  <a:latin typeface="Cambria Math" panose="02040503050406030204" pitchFamily="18" charset="0"/>
                                </a:rPr>
                                <m:t>𝑖</m:t>
                              </m:r>
                            </m:sub>
                          </m:sSub>
                          <m:r>
                            <a:rPr lang="es-ES" sz="1400" i="0">
                              <a:latin typeface="Cambria Math" panose="02040503050406030204" pitchFamily="18" charset="0"/>
                            </a:rPr>
                            <m:t>×</m:t>
                          </m:r>
                          <m:sSub>
                            <m:sSubPr>
                              <m:ctrlPr>
                                <a:rPr lang="es-ES" sz="1400" i="1">
                                  <a:solidFill>
                                    <a:srgbClr val="836967"/>
                                  </a:solidFill>
                                  <a:latin typeface="Cambria Math" panose="02040503050406030204" pitchFamily="18" charset="0"/>
                                </a:rPr>
                              </m:ctrlPr>
                            </m:sSubPr>
                            <m:e>
                              <m:r>
                                <a:rPr lang="es-ES" sz="1400" i="1">
                                  <a:latin typeface="Cambria Math" panose="02040503050406030204" pitchFamily="18" charset="0"/>
                                </a:rPr>
                                <m:t>𝐼</m:t>
                              </m:r>
                            </m:e>
                            <m:sub>
                              <m:r>
                                <a:rPr lang="es-ES" sz="1400" i="1">
                                  <a:latin typeface="Cambria Math" panose="02040503050406030204" pitchFamily="18" charset="0"/>
                                </a:rPr>
                                <m:t>𝑖</m:t>
                              </m:r>
                            </m:sub>
                          </m:sSub>
                        </m:e>
                      </m:nary>
                    </m:oMath>
                  </m:oMathPara>
                </a14:m>
                <a:endParaRPr lang="es-ES" sz="1400"/>
              </a:p>
            </p:txBody>
          </p:sp>
        </mc:Choice>
        <mc:Fallback>
          <p:sp>
            <p:nvSpPr>
              <p:cNvPr id="33" name="CuadroTexto 32">
                <a:extLst>
                  <a:ext uri="{FF2B5EF4-FFF2-40B4-BE49-F238E27FC236}">
                    <a16:creationId xmlns:a16="http://schemas.microsoft.com/office/drawing/2014/main" id="{E22E08DA-4808-42AD-8F12-48D5EF3B498F}"/>
                  </a:ext>
                </a:extLst>
              </p:cNvPr>
              <p:cNvSpPr txBox="1">
                <a:spLocks noRot="1" noChangeAspect="1" noMove="1" noResize="1" noEditPoints="1" noAdjustHandles="1" noChangeArrowheads="1" noChangeShapeType="1" noTextEdit="1"/>
              </p:cNvSpPr>
              <p:nvPr/>
            </p:nvSpPr>
            <p:spPr>
              <a:xfrm>
                <a:off x="738255" y="5491889"/>
                <a:ext cx="1981455" cy="698012"/>
              </a:xfrm>
              <a:prstGeom prst="rect">
                <a:avLst/>
              </a:prstGeom>
              <a:blipFill>
                <a:blip r:embed="rId3"/>
                <a:stretch>
                  <a:fillRect/>
                </a:stretch>
              </a:blipFill>
            </p:spPr>
            <p:txBody>
              <a:bodyPr/>
              <a:lstStyle/>
              <a:p>
                <a:r>
                  <a:rPr lang="en-US">
                    <a:noFill/>
                  </a:rPr>
                  <a:t> </a:t>
                </a:r>
              </a:p>
            </p:txBody>
          </p:sp>
        </mc:Fallback>
      </mc:AlternateContent>
      <p:cxnSp>
        <p:nvCxnSpPr>
          <p:cNvPr id="20" name="Conector recto 19">
            <a:extLst>
              <a:ext uri="{FF2B5EF4-FFF2-40B4-BE49-F238E27FC236}">
                <a16:creationId xmlns:a16="http://schemas.microsoft.com/office/drawing/2014/main" id="{6026163B-E5D7-473B-8937-33CAEE34FA08}"/>
              </a:ext>
            </a:extLst>
          </p:cNvPr>
          <p:cNvCxnSpPr/>
          <p:nvPr/>
        </p:nvCxnSpPr>
        <p:spPr>
          <a:xfrm>
            <a:off x="3240389" y="1249002"/>
            <a:ext cx="0" cy="4982981"/>
          </a:xfrm>
          <a:prstGeom prst="line">
            <a:avLst/>
          </a:prstGeom>
          <a:ln w="28575">
            <a:solidFill>
              <a:srgbClr val="DAE3BB"/>
            </a:solidFill>
            <a:prstDash val="lgDashDot"/>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141098E5-AFE5-4FB1-9A55-FDEA908EFAB4}"/>
              </a:ext>
            </a:extLst>
          </p:cNvPr>
          <p:cNvCxnSpPr/>
          <p:nvPr/>
        </p:nvCxnSpPr>
        <p:spPr>
          <a:xfrm>
            <a:off x="6442960" y="1249002"/>
            <a:ext cx="0" cy="4982981"/>
          </a:xfrm>
          <a:prstGeom prst="line">
            <a:avLst/>
          </a:prstGeom>
          <a:ln w="28575">
            <a:solidFill>
              <a:srgbClr val="DAE3BB"/>
            </a:solidFill>
            <a:prstDash val="lgDashDot"/>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F64975BA-BFDB-43B4-A960-E553B70DA100}"/>
              </a:ext>
            </a:extLst>
          </p:cNvPr>
          <p:cNvCxnSpPr>
            <a:cxnSpLocks/>
          </p:cNvCxnSpPr>
          <p:nvPr/>
        </p:nvCxnSpPr>
        <p:spPr>
          <a:xfrm flipV="1">
            <a:off x="4950206" y="3937207"/>
            <a:ext cx="0" cy="324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ADB50332-3359-4D41-AE69-7E50952DE3C4}"/>
              </a:ext>
            </a:extLst>
          </p:cNvPr>
          <p:cNvCxnSpPr>
            <a:cxnSpLocks/>
          </p:cNvCxnSpPr>
          <p:nvPr/>
        </p:nvCxnSpPr>
        <p:spPr>
          <a:xfrm flipV="1">
            <a:off x="3595110" y="3925707"/>
            <a:ext cx="1368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5DED2589-68CC-47E5-B525-8F55F1504621}"/>
              </a:ext>
            </a:extLst>
          </p:cNvPr>
          <p:cNvCxnSpPr>
            <a:cxnSpLocks/>
          </p:cNvCxnSpPr>
          <p:nvPr/>
        </p:nvCxnSpPr>
        <p:spPr>
          <a:xfrm flipV="1">
            <a:off x="3584596" y="1855329"/>
            <a:ext cx="0" cy="2088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F51EB028-5B59-4101-8C66-E52DE183F3F6}"/>
              </a:ext>
            </a:extLst>
          </p:cNvPr>
          <p:cNvCxnSpPr/>
          <p:nvPr/>
        </p:nvCxnSpPr>
        <p:spPr>
          <a:xfrm>
            <a:off x="3584596" y="3385797"/>
            <a:ext cx="36000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Google Shape;3408;p29">
            <a:extLst>
              <a:ext uri="{FF2B5EF4-FFF2-40B4-BE49-F238E27FC236}">
                <a16:creationId xmlns:a16="http://schemas.microsoft.com/office/drawing/2014/main" id="{1FF4F243-148C-443C-933A-712C12BBF673}"/>
              </a:ext>
            </a:extLst>
          </p:cNvPr>
          <p:cNvSpPr txBox="1"/>
          <p:nvPr/>
        </p:nvSpPr>
        <p:spPr>
          <a:xfrm>
            <a:off x="3847438" y="2516993"/>
            <a:ext cx="2337367" cy="1448175"/>
          </a:xfrm>
          <a:prstGeom prst="rect">
            <a:avLst/>
          </a:prstGeom>
          <a:noFill/>
          <a:ln>
            <a:noFill/>
          </a:ln>
        </p:spPr>
        <p:txBody>
          <a:bodyPr spcFirstLastPara="1" wrap="square" lIns="91425" tIns="91425" rIns="91425" bIns="91425" anchor="ctr" anchorCtr="0">
            <a:noAutofit/>
          </a:bodyPr>
          <a:lstStyle/>
          <a:p>
            <a:pPr marL="184150" indent="-171450">
              <a:spcBef>
                <a:spcPts val="0"/>
              </a:spcBef>
              <a:spcAft>
                <a:spcPts val="0"/>
              </a:spcAft>
              <a:buFont typeface="Arial" panose="020B0604020202020204" pitchFamily="34" charset="0"/>
              <a:buChar char="•"/>
            </a:pPr>
            <a:r>
              <a:rPr lang="es-419" sz="1400">
                <a:solidFill>
                  <a:schemeClr val="dk1"/>
                </a:solidFill>
                <a:latin typeface="Roboto"/>
                <a:ea typeface="Roboto"/>
                <a:cs typeface="Roboto"/>
                <a:sym typeface="Roboto"/>
              </a:rPr>
              <a:t>Se determina la vulnerabilidad a partir de un puntaje básico de evaluación de acuerdo a la tipología estructural</a:t>
            </a:r>
          </a:p>
        </p:txBody>
      </p:sp>
      <p:cxnSp>
        <p:nvCxnSpPr>
          <p:cNvPr id="42" name="Conector recto de flecha 41">
            <a:extLst>
              <a:ext uri="{FF2B5EF4-FFF2-40B4-BE49-F238E27FC236}">
                <a16:creationId xmlns:a16="http://schemas.microsoft.com/office/drawing/2014/main" id="{AF0825D0-B294-4A38-A453-8D37DC5C8FDB}"/>
              </a:ext>
            </a:extLst>
          </p:cNvPr>
          <p:cNvCxnSpPr/>
          <p:nvPr/>
        </p:nvCxnSpPr>
        <p:spPr>
          <a:xfrm>
            <a:off x="3615206" y="1880317"/>
            <a:ext cx="36000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Google Shape;3408;p29">
            <a:extLst>
              <a:ext uri="{FF2B5EF4-FFF2-40B4-BE49-F238E27FC236}">
                <a16:creationId xmlns:a16="http://schemas.microsoft.com/office/drawing/2014/main" id="{96672732-A472-49AC-9259-13548D0FF4CA}"/>
              </a:ext>
            </a:extLst>
          </p:cNvPr>
          <p:cNvSpPr txBox="1"/>
          <p:nvPr/>
        </p:nvSpPr>
        <p:spPr>
          <a:xfrm>
            <a:off x="3874760" y="1214982"/>
            <a:ext cx="2325404" cy="1396449"/>
          </a:xfrm>
          <a:prstGeom prst="rect">
            <a:avLst/>
          </a:prstGeom>
          <a:noFill/>
          <a:ln>
            <a:noFill/>
          </a:ln>
        </p:spPr>
        <p:txBody>
          <a:bodyPr spcFirstLastPara="1" wrap="square" lIns="91425" tIns="91425" rIns="91425" bIns="91425" anchor="ctr" anchorCtr="0">
            <a:noAutofit/>
          </a:bodyPr>
          <a:lstStyle/>
          <a:p>
            <a:pPr marL="184150" indent="-171450">
              <a:spcBef>
                <a:spcPts val="0"/>
              </a:spcBef>
              <a:spcAft>
                <a:spcPts val="0"/>
              </a:spcAft>
              <a:buFont typeface="Arial" panose="020B0604020202020204" pitchFamily="34" charset="0"/>
              <a:buChar char="•"/>
            </a:pPr>
            <a:r>
              <a:rPr lang="es-419" sz="1400">
                <a:solidFill>
                  <a:schemeClr val="dk1"/>
                </a:solidFill>
                <a:latin typeface="Roboto"/>
                <a:ea typeface="Roboto"/>
                <a:cs typeface="Roboto"/>
                <a:sym typeface="Roboto"/>
              </a:rPr>
              <a:t>Considera parámetros de modificación, tales como: irregularidades, código de construcción y tipo de suelo.</a:t>
            </a:r>
          </a:p>
        </p:txBody>
      </p:sp>
    </p:spTree>
    <p:extLst>
      <p:ext uri="{BB962C8B-B14F-4D97-AF65-F5344CB8AC3E}">
        <p14:creationId xmlns:p14="http://schemas.microsoft.com/office/powerpoint/2010/main" val="345978288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30368"/>
            <a:ext cx="3686058"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03. MARCO TEÓRICO</a:t>
            </a:r>
            <a:r>
              <a:rPr lang="en-001" sz="2000" b="1"/>
              <a:t> </a:t>
            </a:r>
            <a:endParaRPr lang="en-US" sz="2000" b="1"/>
          </a:p>
        </p:txBody>
      </p:sp>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406;p29"/>
          <p:cNvSpPr txBox="1"/>
          <p:nvPr/>
        </p:nvSpPr>
        <p:spPr>
          <a:xfrm>
            <a:off x="4187719" y="618276"/>
            <a:ext cx="4620919" cy="657632"/>
          </a:xfrm>
          <a:prstGeom prst="rect">
            <a:avLst/>
          </a:prstGeom>
          <a:noFill/>
          <a:ln>
            <a:noFill/>
          </a:ln>
        </p:spPr>
        <p:txBody>
          <a:bodyPr spcFirstLastPara="1" wrap="square" lIns="91425" tIns="91425" rIns="91425" bIns="91425" anchor="ctr" anchorCtr="0">
            <a:noAutofit/>
          </a:bodyPr>
          <a:lstStyle/>
          <a:p>
            <a:pPr algn="just">
              <a:spcAft>
                <a:spcPts val="800"/>
              </a:spcAft>
            </a:pPr>
            <a:r>
              <a:rPr lang="es-EC" sz="1400">
                <a:latin typeface="Roboto"/>
                <a:ea typeface="Roboto"/>
                <a:cs typeface="Times New Roman"/>
              </a:rPr>
              <a:t>Asociación de diferentes tipologías estructurales que se encuentran en un espacio delimitado. </a:t>
            </a:r>
            <a:endParaRPr lang="es-EC" sz="1400">
              <a:latin typeface="Roboto" panose="02000000000000000000" pitchFamily="2" charset="0"/>
              <a:ea typeface="Roboto" panose="02000000000000000000" pitchFamily="2" charset="0"/>
              <a:cs typeface="Times New Roman" panose="02020603050405020304" pitchFamily="18" charset="0"/>
            </a:endParaRPr>
          </a:p>
        </p:txBody>
      </p:sp>
      <p:sp>
        <p:nvSpPr>
          <p:cNvPr id="782" name="Google Shape;3410;p29"/>
          <p:cNvSpPr txBox="1"/>
          <p:nvPr/>
        </p:nvSpPr>
        <p:spPr>
          <a:xfrm>
            <a:off x="-306859" y="619533"/>
            <a:ext cx="3855742" cy="52828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001" sz="2400" b="1">
                <a:solidFill>
                  <a:srgbClr val="C00000"/>
                </a:solidFill>
                <a:latin typeface="Fira Sans Extra Condensed"/>
                <a:ea typeface="Fira Sans Extra Condensed"/>
                <a:cs typeface="Fira Sans Extra Condensed"/>
                <a:sym typeface="Fira Sans Extra Condensed"/>
              </a:rPr>
              <a:t>MODELO DE EXPOSICIÓN</a:t>
            </a:r>
            <a:endParaRPr lang="es-EC" sz="2400" b="1">
              <a:solidFill>
                <a:srgbClr val="C00000"/>
              </a:solidFill>
              <a:latin typeface="Fira Sans Extra Condensed"/>
              <a:ea typeface="Fira Sans Extra Condensed"/>
              <a:cs typeface="Fira Sans Extra Condensed"/>
              <a:sym typeface="Fira Sans Extra Condensed"/>
            </a:endParaRPr>
          </a:p>
        </p:txBody>
      </p:sp>
      <p:sp>
        <p:nvSpPr>
          <p:cNvPr id="784" name="Google Shape;3412;p29"/>
          <p:cNvSpPr txBox="1"/>
          <p:nvPr/>
        </p:nvSpPr>
        <p:spPr>
          <a:xfrm>
            <a:off x="198907" y="1451580"/>
            <a:ext cx="3226949" cy="688233"/>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sym typeface="Fira Sans Extra Condensed"/>
              </a:rPr>
              <a:t>GLOBAL EARTHQUAKE MODEL (GEM)</a:t>
            </a:r>
            <a:endParaRPr lang="es-EC" sz="2000" b="1">
              <a:solidFill>
                <a:schemeClr val="accent2"/>
              </a:solidFill>
              <a:latin typeface="Fira Sans Extra Condensed"/>
              <a:ea typeface="Fira Sans Extra Condensed"/>
              <a:cs typeface="Fira Sans Extra Condensed"/>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07</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cxnSp>
        <p:nvCxnSpPr>
          <p:cNvPr id="11" name="Conector recto de flecha 10">
            <a:extLst>
              <a:ext uri="{FF2B5EF4-FFF2-40B4-BE49-F238E27FC236}">
                <a16:creationId xmlns:a16="http://schemas.microsoft.com/office/drawing/2014/main" id="{EFCF0972-BD55-4529-8E63-2AAF8D1D8915}"/>
              </a:ext>
            </a:extLst>
          </p:cNvPr>
          <p:cNvCxnSpPr>
            <a:cxnSpLocks/>
          </p:cNvCxnSpPr>
          <p:nvPr/>
        </p:nvCxnSpPr>
        <p:spPr>
          <a:xfrm flipV="1">
            <a:off x="3374337" y="887696"/>
            <a:ext cx="497456" cy="575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2" name="Google Shape;3412;p29">
            <a:extLst>
              <a:ext uri="{FF2B5EF4-FFF2-40B4-BE49-F238E27FC236}">
                <a16:creationId xmlns:a16="http://schemas.microsoft.com/office/drawing/2014/main" id="{07ABEFB3-DA04-4F45-B30A-67065829527E}"/>
              </a:ext>
            </a:extLst>
          </p:cNvPr>
          <p:cNvSpPr txBox="1"/>
          <p:nvPr/>
        </p:nvSpPr>
        <p:spPr>
          <a:xfrm>
            <a:off x="231113" y="2665021"/>
            <a:ext cx="3012865" cy="688233"/>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rgbClr val="00B050"/>
                </a:solidFill>
                <a:latin typeface="Fira Sans Extra Condensed"/>
                <a:ea typeface="Fira Sans Extra Condensed"/>
                <a:cs typeface="Fira Sans Extra Condensed"/>
              </a:rPr>
              <a:t>OPEN QUAKE</a:t>
            </a:r>
          </a:p>
        </p:txBody>
      </p:sp>
      <p:sp>
        <p:nvSpPr>
          <p:cNvPr id="14" name="Google Shape;3408;p29">
            <a:extLst>
              <a:ext uri="{FF2B5EF4-FFF2-40B4-BE49-F238E27FC236}">
                <a16:creationId xmlns:a16="http://schemas.microsoft.com/office/drawing/2014/main" id="{A387F04E-401E-43D2-B5DD-7956A84EBD6B}"/>
              </a:ext>
            </a:extLst>
          </p:cNvPr>
          <p:cNvSpPr txBox="1"/>
          <p:nvPr/>
        </p:nvSpPr>
        <p:spPr>
          <a:xfrm>
            <a:off x="403880" y="3239777"/>
            <a:ext cx="2610857" cy="855481"/>
          </a:xfrm>
          <a:prstGeom prst="rect">
            <a:avLst/>
          </a:prstGeom>
          <a:noFill/>
          <a:ln>
            <a:noFill/>
          </a:ln>
        </p:spPr>
        <p:txBody>
          <a:bodyPr spcFirstLastPara="1" wrap="square" lIns="91425" tIns="91425" rIns="91425" bIns="91425" anchor="ctr" anchorCtr="0">
            <a:noAutofit/>
          </a:bodyPr>
          <a:lstStyle/>
          <a:p>
            <a:pPr marL="12700" algn="just">
              <a:spcBef>
                <a:spcPts val="0"/>
              </a:spcBef>
              <a:spcAft>
                <a:spcPts val="0"/>
              </a:spcAft>
            </a:pPr>
            <a:r>
              <a:rPr lang="es-ES" sz="1400">
                <a:solidFill>
                  <a:schemeClr val="dk1"/>
                </a:solidFill>
                <a:latin typeface="Roboto"/>
                <a:ea typeface="Roboto"/>
              </a:rPr>
              <a:t>Software que se enfoca en la evaluación del riesgo sísmico integrado</a:t>
            </a:r>
          </a:p>
        </p:txBody>
      </p:sp>
      <p:cxnSp>
        <p:nvCxnSpPr>
          <p:cNvPr id="15" name="Conector recto de flecha 14">
            <a:extLst>
              <a:ext uri="{FF2B5EF4-FFF2-40B4-BE49-F238E27FC236}">
                <a16:creationId xmlns:a16="http://schemas.microsoft.com/office/drawing/2014/main" id="{F5086346-AEBE-417F-A985-3442ACEF1BA4}"/>
              </a:ext>
            </a:extLst>
          </p:cNvPr>
          <p:cNvCxnSpPr/>
          <p:nvPr/>
        </p:nvCxnSpPr>
        <p:spPr>
          <a:xfrm flipH="1">
            <a:off x="1720239" y="2207415"/>
            <a:ext cx="0" cy="50400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pic>
        <p:nvPicPr>
          <p:cNvPr id="2" name="Picture 2">
            <a:extLst>
              <a:ext uri="{FF2B5EF4-FFF2-40B4-BE49-F238E27FC236}">
                <a16:creationId xmlns:a16="http://schemas.microsoft.com/office/drawing/2014/main" id="{10DDE747-7DE3-4C20-BB7C-C723A037D8A4}"/>
              </a:ext>
            </a:extLst>
          </p:cNvPr>
          <p:cNvPicPr>
            <a:picLocks noChangeAspect="1"/>
          </p:cNvPicPr>
          <p:nvPr/>
        </p:nvPicPr>
        <p:blipFill rotWithShape="1">
          <a:blip r:embed="rId3"/>
          <a:srcRect t="15207"/>
          <a:stretch/>
        </p:blipFill>
        <p:spPr>
          <a:xfrm>
            <a:off x="3315521" y="4631829"/>
            <a:ext cx="1677396" cy="1413327"/>
          </a:xfrm>
          <a:prstGeom prst="rect">
            <a:avLst/>
          </a:prstGeom>
        </p:spPr>
      </p:pic>
      <p:pic>
        <p:nvPicPr>
          <p:cNvPr id="3" name="Picture 6">
            <a:extLst>
              <a:ext uri="{FF2B5EF4-FFF2-40B4-BE49-F238E27FC236}">
                <a16:creationId xmlns:a16="http://schemas.microsoft.com/office/drawing/2014/main" id="{189B0E33-7E46-4BEA-99CE-FA2F09D82B25}"/>
              </a:ext>
            </a:extLst>
          </p:cNvPr>
          <p:cNvPicPr>
            <a:picLocks noChangeAspect="1"/>
          </p:cNvPicPr>
          <p:nvPr/>
        </p:nvPicPr>
        <p:blipFill rotWithShape="1">
          <a:blip r:embed="rId4"/>
          <a:srcRect t="9315"/>
          <a:stretch/>
        </p:blipFill>
        <p:spPr>
          <a:xfrm>
            <a:off x="5408760" y="4451452"/>
            <a:ext cx="1311149" cy="1561014"/>
          </a:xfrm>
          <a:prstGeom prst="rect">
            <a:avLst/>
          </a:prstGeom>
        </p:spPr>
      </p:pic>
      <p:sp>
        <p:nvSpPr>
          <p:cNvPr id="17" name="Google Shape;3412;p29">
            <a:extLst>
              <a:ext uri="{FF2B5EF4-FFF2-40B4-BE49-F238E27FC236}">
                <a16:creationId xmlns:a16="http://schemas.microsoft.com/office/drawing/2014/main" id="{D892BFE9-C3FD-4C6C-BBBE-309250AAF649}"/>
              </a:ext>
            </a:extLst>
          </p:cNvPr>
          <p:cNvSpPr txBox="1"/>
          <p:nvPr/>
        </p:nvSpPr>
        <p:spPr>
          <a:xfrm>
            <a:off x="4154219" y="3920254"/>
            <a:ext cx="4071701" cy="278461"/>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b="1">
                <a:solidFill>
                  <a:srgbClr val="00B050"/>
                </a:solidFill>
                <a:latin typeface="Fira Sans Extra Condensed"/>
                <a:ea typeface="Fira Sans Extra Condensed"/>
                <a:cs typeface="Fira Sans Extra Condensed"/>
              </a:rPr>
              <a:t>Pérdidas  </a:t>
            </a:r>
          </a:p>
        </p:txBody>
      </p:sp>
      <p:cxnSp>
        <p:nvCxnSpPr>
          <p:cNvPr id="18" name="Conector recto de flecha 14">
            <a:extLst>
              <a:ext uri="{FF2B5EF4-FFF2-40B4-BE49-F238E27FC236}">
                <a16:creationId xmlns:a16="http://schemas.microsoft.com/office/drawing/2014/main" id="{655692D0-BF64-44F7-BBE7-88A9BDF57A04}"/>
              </a:ext>
            </a:extLst>
          </p:cNvPr>
          <p:cNvCxnSpPr>
            <a:cxnSpLocks/>
          </p:cNvCxnSpPr>
          <p:nvPr/>
        </p:nvCxnSpPr>
        <p:spPr>
          <a:xfrm flipH="1">
            <a:off x="1709308" y="4224436"/>
            <a:ext cx="0" cy="61200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9" name="Google Shape;3408;p29">
            <a:extLst>
              <a:ext uri="{FF2B5EF4-FFF2-40B4-BE49-F238E27FC236}">
                <a16:creationId xmlns:a16="http://schemas.microsoft.com/office/drawing/2014/main" id="{813E8C65-ACD7-4120-B401-902CBE29CDC6}"/>
              </a:ext>
            </a:extLst>
          </p:cNvPr>
          <p:cNvSpPr txBox="1"/>
          <p:nvPr/>
        </p:nvSpPr>
        <p:spPr>
          <a:xfrm>
            <a:off x="323487" y="5026666"/>
            <a:ext cx="2610857" cy="855481"/>
          </a:xfrm>
          <a:prstGeom prst="rect">
            <a:avLst/>
          </a:prstGeom>
          <a:noFill/>
          <a:ln>
            <a:noFill/>
          </a:ln>
        </p:spPr>
        <p:txBody>
          <a:bodyPr spcFirstLastPara="1" wrap="square" lIns="91425" tIns="91425" rIns="91425" bIns="91425" anchor="ctr" anchorCtr="0">
            <a:noAutofit/>
          </a:bodyPr>
          <a:lstStyle/>
          <a:p>
            <a:pPr marL="12700" algn="just">
              <a:spcBef>
                <a:spcPts val="0"/>
              </a:spcBef>
              <a:spcAft>
                <a:spcPts val="0"/>
              </a:spcAft>
            </a:pPr>
            <a:r>
              <a:rPr lang="es-ES" sz="1400">
                <a:solidFill>
                  <a:schemeClr val="dk1"/>
                </a:solidFill>
                <a:latin typeface="Roboto"/>
                <a:ea typeface="Roboto"/>
              </a:rPr>
              <a:t>Se pueden generar escenarios sísmicos y así evaluar sus consecuencias en zonas determinadas</a:t>
            </a:r>
          </a:p>
        </p:txBody>
      </p:sp>
      <p:sp>
        <p:nvSpPr>
          <p:cNvPr id="20" name="Google Shape;3412;p29">
            <a:extLst>
              <a:ext uri="{FF2B5EF4-FFF2-40B4-BE49-F238E27FC236}">
                <a16:creationId xmlns:a16="http://schemas.microsoft.com/office/drawing/2014/main" id="{BE5909BF-4C3F-4BC1-B5CE-C76099B0F623}"/>
              </a:ext>
            </a:extLst>
          </p:cNvPr>
          <p:cNvSpPr txBox="1"/>
          <p:nvPr/>
        </p:nvSpPr>
        <p:spPr>
          <a:xfrm>
            <a:off x="4037458" y="1359131"/>
            <a:ext cx="4071701" cy="50295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b="1">
                <a:solidFill>
                  <a:srgbClr val="00B050"/>
                </a:solidFill>
                <a:latin typeface="Fira Sans Extra Condensed"/>
                <a:ea typeface="Fira Sans Extra Condensed"/>
                <a:cs typeface="Fira Sans Extra Condensed"/>
              </a:rPr>
              <a:t>Modelos de movimientos </a:t>
            </a:r>
          </a:p>
        </p:txBody>
      </p:sp>
      <p:pic>
        <p:nvPicPr>
          <p:cNvPr id="7" name="Picture 7">
            <a:extLst>
              <a:ext uri="{FF2B5EF4-FFF2-40B4-BE49-F238E27FC236}">
                <a16:creationId xmlns:a16="http://schemas.microsoft.com/office/drawing/2014/main" id="{4C987ACA-5AB8-45DE-88F0-4FFE24DEC8F8}"/>
              </a:ext>
            </a:extLst>
          </p:cNvPr>
          <p:cNvPicPr>
            <a:picLocks noChangeAspect="1"/>
          </p:cNvPicPr>
          <p:nvPr/>
        </p:nvPicPr>
        <p:blipFill rotWithShape="1">
          <a:blip r:embed="rId5"/>
          <a:srcRect t="8955"/>
          <a:stretch/>
        </p:blipFill>
        <p:spPr>
          <a:xfrm>
            <a:off x="6808552" y="4451452"/>
            <a:ext cx="2220447" cy="1541970"/>
          </a:xfrm>
          <a:prstGeom prst="rect">
            <a:avLst/>
          </a:prstGeom>
        </p:spPr>
      </p:pic>
      <p:sp>
        <p:nvSpPr>
          <p:cNvPr id="8" name="TextBox 7">
            <a:extLst>
              <a:ext uri="{FF2B5EF4-FFF2-40B4-BE49-F238E27FC236}">
                <a16:creationId xmlns:a16="http://schemas.microsoft.com/office/drawing/2014/main" id="{9CB2E8E3-3DBF-44BB-B7A9-8708CA82A505}"/>
              </a:ext>
            </a:extLst>
          </p:cNvPr>
          <p:cNvSpPr txBox="1"/>
          <p:nvPr/>
        </p:nvSpPr>
        <p:spPr>
          <a:xfrm>
            <a:off x="5668861" y="1941077"/>
            <a:ext cx="8088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sz="1400" b="1" err="1">
                <a:solidFill>
                  <a:srgbClr val="0070C0"/>
                </a:solidFill>
                <a:latin typeface="Fira Sans Extra Condensed"/>
              </a:rPr>
              <a:t>GMPEs</a:t>
            </a:r>
            <a:endParaRPr lang="es-EC" sz="1400" b="1">
              <a:solidFill>
                <a:srgbClr val="00B050"/>
              </a:solidFill>
              <a:latin typeface="Arial"/>
              <a:cs typeface="Arial"/>
            </a:endParaRPr>
          </a:p>
        </p:txBody>
      </p:sp>
      <p:sp>
        <p:nvSpPr>
          <p:cNvPr id="23" name="TextBox 22">
            <a:extLst>
              <a:ext uri="{FF2B5EF4-FFF2-40B4-BE49-F238E27FC236}">
                <a16:creationId xmlns:a16="http://schemas.microsoft.com/office/drawing/2014/main" id="{D740113A-16ED-4BD7-A7A6-E9BF78EE20E5}"/>
              </a:ext>
            </a:extLst>
          </p:cNvPr>
          <p:cNvSpPr txBox="1"/>
          <p:nvPr/>
        </p:nvSpPr>
        <p:spPr>
          <a:xfrm>
            <a:off x="3757246" y="1950846"/>
            <a:ext cx="16295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sz="1400" b="1">
                <a:solidFill>
                  <a:srgbClr val="0070C0"/>
                </a:solidFill>
                <a:latin typeface="Fira Sans Extra Condensed"/>
                <a:cs typeface="Arial"/>
              </a:rPr>
              <a:t>Ruptura sísmica</a:t>
            </a:r>
          </a:p>
        </p:txBody>
      </p:sp>
      <p:sp>
        <p:nvSpPr>
          <p:cNvPr id="24" name="TextBox 23">
            <a:extLst>
              <a:ext uri="{FF2B5EF4-FFF2-40B4-BE49-F238E27FC236}">
                <a16:creationId xmlns:a16="http://schemas.microsoft.com/office/drawing/2014/main" id="{0A35E5E4-97D9-49F9-8EFA-804DB401B914}"/>
              </a:ext>
            </a:extLst>
          </p:cNvPr>
          <p:cNvSpPr txBox="1"/>
          <p:nvPr/>
        </p:nvSpPr>
        <p:spPr>
          <a:xfrm>
            <a:off x="6754042" y="1945680"/>
            <a:ext cx="18120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C" sz="1400" b="1">
                <a:solidFill>
                  <a:srgbClr val="0070C0"/>
                </a:solidFill>
                <a:latin typeface="Fira Sans Extra Condensed"/>
                <a:cs typeface="Arial"/>
              </a:rPr>
              <a:t>Efectos del suelo</a:t>
            </a:r>
          </a:p>
        </p:txBody>
      </p:sp>
      <p:pic>
        <p:nvPicPr>
          <p:cNvPr id="10" name="Imagen 9">
            <a:extLst>
              <a:ext uri="{FF2B5EF4-FFF2-40B4-BE49-F238E27FC236}">
                <a16:creationId xmlns:a16="http://schemas.microsoft.com/office/drawing/2014/main" id="{52687683-FE40-4709-B9A5-16AADFE0075B}"/>
              </a:ext>
            </a:extLst>
          </p:cNvPr>
          <p:cNvPicPr>
            <a:picLocks noChangeAspect="1"/>
          </p:cNvPicPr>
          <p:nvPr/>
        </p:nvPicPr>
        <p:blipFill rotWithShape="1">
          <a:blip r:embed="rId6"/>
          <a:srcRect l="1444" t="17330" r="69809" b="17280"/>
          <a:stretch/>
        </p:blipFill>
        <p:spPr>
          <a:xfrm>
            <a:off x="3187504" y="2285452"/>
            <a:ext cx="2167239" cy="1514116"/>
          </a:xfrm>
          <a:prstGeom prst="rect">
            <a:avLst/>
          </a:prstGeom>
        </p:spPr>
      </p:pic>
      <p:pic>
        <p:nvPicPr>
          <p:cNvPr id="28" name="Imagen 27">
            <a:extLst>
              <a:ext uri="{FF2B5EF4-FFF2-40B4-BE49-F238E27FC236}">
                <a16:creationId xmlns:a16="http://schemas.microsoft.com/office/drawing/2014/main" id="{7A2C08A4-08C4-4264-B053-77FFD485EF07}"/>
              </a:ext>
            </a:extLst>
          </p:cNvPr>
          <p:cNvPicPr>
            <a:picLocks noChangeAspect="1"/>
          </p:cNvPicPr>
          <p:nvPr/>
        </p:nvPicPr>
        <p:blipFill rotWithShape="1">
          <a:blip r:embed="rId6"/>
          <a:srcRect l="42772" r="43004" b="17280"/>
          <a:stretch/>
        </p:blipFill>
        <p:spPr>
          <a:xfrm>
            <a:off x="5383459" y="2240784"/>
            <a:ext cx="1390955" cy="1558784"/>
          </a:xfrm>
          <a:prstGeom prst="rect">
            <a:avLst/>
          </a:prstGeom>
        </p:spPr>
      </p:pic>
      <p:pic>
        <p:nvPicPr>
          <p:cNvPr id="29" name="Imagen 28">
            <a:extLst>
              <a:ext uri="{FF2B5EF4-FFF2-40B4-BE49-F238E27FC236}">
                <a16:creationId xmlns:a16="http://schemas.microsoft.com/office/drawing/2014/main" id="{474CBA0E-4FA7-46CE-877F-DE179FE7B4FD}"/>
              </a:ext>
            </a:extLst>
          </p:cNvPr>
          <p:cNvPicPr>
            <a:picLocks noChangeAspect="1"/>
          </p:cNvPicPr>
          <p:nvPr/>
        </p:nvPicPr>
        <p:blipFill rotWithShape="1">
          <a:blip r:embed="rId6"/>
          <a:srcRect l="77420" b="17280"/>
          <a:stretch/>
        </p:blipFill>
        <p:spPr>
          <a:xfrm>
            <a:off x="6966430" y="2220733"/>
            <a:ext cx="1919470" cy="1553882"/>
          </a:xfrm>
          <a:prstGeom prst="rect">
            <a:avLst/>
          </a:prstGeom>
        </p:spPr>
      </p:pic>
      <p:sp>
        <p:nvSpPr>
          <p:cNvPr id="30" name="TextBox 22">
            <a:extLst>
              <a:ext uri="{FF2B5EF4-FFF2-40B4-BE49-F238E27FC236}">
                <a16:creationId xmlns:a16="http://schemas.microsoft.com/office/drawing/2014/main" id="{3FD6B97F-05C6-4B05-ADF5-D3B92542C878}"/>
              </a:ext>
            </a:extLst>
          </p:cNvPr>
          <p:cNvSpPr txBox="1"/>
          <p:nvPr/>
        </p:nvSpPr>
        <p:spPr>
          <a:xfrm>
            <a:off x="3497301" y="4217764"/>
            <a:ext cx="18041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C" sz="1200" b="1">
                <a:solidFill>
                  <a:srgbClr val="0070C0"/>
                </a:solidFill>
                <a:latin typeface="Fira Sans Extra Condensed"/>
                <a:cs typeface="Arial"/>
              </a:rPr>
              <a:t>Modelo de fragilidad</a:t>
            </a:r>
          </a:p>
        </p:txBody>
      </p:sp>
      <p:sp>
        <p:nvSpPr>
          <p:cNvPr id="31" name="TextBox 22">
            <a:extLst>
              <a:ext uri="{FF2B5EF4-FFF2-40B4-BE49-F238E27FC236}">
                <a16:creationId xmlns:a16="http://schemas.microsoft.com/office/drawing/2014/main" id="{176A8391-B83B-4F2B-8A5E-DA8ED5BF8C87}"/>
              </a:ext>
            </a:extLst>
          </p:cNvPr>
          <p:cNvSpPr txBox="1"/>
          <p:nvPr/>
        </p:nvSpPr>
        <p:spPr>
          <a:xfrm>
            <a:off x="5162239" y="4217764"/>
            <a:ext cx="18041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C" sz="1200" b="1">
                <a:solidFill>
                  <a:srgbClr val="0070C0"/>
                </a:solidFill>
                <a:latin typeface="Fira Sans Extra Condensed"/>
                <a:cs typeface="Arial"/>
              </a:rPr>
              <a:t>Modelo de consecuencia</a:t>
            </a:r>
          </a:p>
        </p:txBody>
      </p:sp>
      <p:sp>
        <p:nvSpPr>
          <p:cNvPr id="32" name="TextBox 22">
            <a:extLst>
              <a:ext uri="{FF2B5EF4-FFF2-40B4-BE49-F238E27FC236}">
                <a16:creationId xmlns:a16="http://schemas.microsoft.com/office/drawing/2014/main" id="{5F12A62C-0A0D-49D3-AF4C-28D5CAE4C8AF}"/>
              </a:ext>
            </a:extLst>
          </p:cNvPr>
          <p:cNvSpPr txBox="1"/>
          <p:nvPr/>
        </p:nvSpPr>
        <p:spPr>
          <a:xfrm>
            <a:off x="6774419" y="4226738"/>
            <a:ext cx="225458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C" sz="1200" b="1">
                <a:solidFill>
                  <a:srgbClr val="0070C0"/>
                </a:solidFill>
                <a:latin typeface="Fira Sans Extra Condensed"/>
                <a:cs typeface="Arial"/>
              </a:rPr>
              <a:t>Curvas de vulnerabilidad</a:t>
            </a:r>
          </a:p>
        </p:txBody>
      </p:sp>
    </p:spTree>
    <p:extLst>
      <p:ext uri="{BB962C8B-B14F-4D97-AF65-F5344CB8AC3E}">
        <p14:creationId xmlns:p14="http://schemas.microsoft.com/office/powerpoint/2010/main" val="213130417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30368"/>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04. METODOLOGÍA</a:t>
            </a:r>
            <a:endParaRPr lang="es-ES" sz="2000" b="1">
              <a:cs typeface="Arial"/>
            </a:endParaRPr>
          </a:p>
        </p:txBody>
      </p:sp>
      <p:sp>
        <p:nvSpPr>
          <p:cNvPr id="782" name="Google Shape;3410;p29"/>
          <p:cNvSpPr txBox="1"/>
          <p:nvPr/>
        </p:nvSpPr>
        <p:spPr>
          <a:xfrm>
            <a:off x="278926" y="1523464"/>
            <a:ext cx="3036233" cy="1146512"/>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001" sz="2400" b="1">
                <a:solidFill>
                  <a:srgbClr val="C00000"/>
                </a:solidFill>
                <a:latin typeface="Fira Sans Extra Condensed"/>
                <a:ea typeface="Fira Sans Extra Condensed"/>
                <a:cs typeface="Fira Sans Extra Condensed"/>
                <a:sym typeface="Fira Sans Extra Condensed"/>
              </a:rPr>
              <a:t>MODALIDAD Y NIVEL DE INVESTIGACIÓN</a:t>
            </a:r>
            <a:endParaRPr lang="es-EC" sz="2400" b="1">
              <a:solidFill>
                <a:srgbClr val="C00000"/>
              </a:solidFill>
              <a:latin typeface="Fira Sans Extra Condensed"/>
              <a:ea typeface="Fira Sans Extra Condensed"/>
              <a:cs typeface="Fira Sans Extra Condensed"/>
              <a:sym typeface="Fira Sans Extra Condensed"/>
            </a:endParaRP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08</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cxnSp>
        <p:nvCxnSpPr>
          <p:cNvPr id="11" name="Conector recto de flecha 10">
            <a:extLst>
              <a:ext uri="{FF2B5EF4-FFF2-40B4-BE49-F238E27FC236}">
                <a16:creationId xmlns:a16="http://schemas.microsoft.com/office/drawing/2014/main" id="{EFCF0972-BD55-4529-8E63-2AAF8D1D8915}"/>
              </a:ext>
            </a:extLst>
          </p:cNvPr>
          <p:cNvCxnSpPr>
            <a:cxnSpLocks/>
          </p:cNvCxnSpPr>
          <p:nvPr/>
        </p:nvCxnSpPr>
        <p:spPr>
          <a:xfrm flipV="1">
            <a:off x="3424686" y="2089032"/>
            <a:ext cx="684361" cy="575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sp>
        <p:nvSpPr>
          <p:cNvPr id="14" name="Google Shape;3410;p29">
            <a:extLst>
              <a:ext uri="{FF2B5EF4-FFF2-40B4-BE49-F238E27FC236}">
                <a16:creationId xmlns:a16="http://schemas.microsoft.com/office/drawing/2014/main" id="{0047E998-D6B9-4C6C-899F-94FA15E28D67}"/>
              </a:ext>
            </a:extLst>
          </p:cNvPr>
          <p:cNvSpPr txBox="1"/>
          <p:nvPr/>
        </p:nvSpPr>
        <p:spPr>
          <a:xfrm>
            <a:off x="5193367" y="4007442"/>
            <a:ext cx="3611327" cy="1074626"/>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001" sz="2400" b="1">
                <a:solidFill>
                  <a:srgbClr val="C00000"/>
                </a:solidFill>
                <a:latin typeface="Fira Sans Extra Condensed"/>
                <a:ea typeface="Fira Sans Extra Condensed"/>
                <a:cs typeface="Fira Sans Extra Condensed"/>
                <a:sym typeface="Fira Sans Extra Condensed"/>
              </a:rPr>
              <a:t>POBLACIÓN Y MUESTRA</a:t>
            </a:r>
            <a:endParaRPr lang="es-ES" sz="2400" b="1">
              <a:solidFill>
                <a:srgbClr val="C00000"/>
              </a:solidFill>
              <a:latin typeface="Fira Sans Extra Condensed"/>
              <a:ea typeface="Fira Sans Extra Condensed"/>
              <a:cs typeface="Fira Sans Extra Condensed"/>
            </a:endParaRPr>
          </a:p>
        </p:txBody>
      </p:sp>
      <p:pic>
        <p:nvPicPr>
          <p:cNvPr id="2" name="Imagen 2" descr="Diagrama&#10;&#10;Descripción generada automáticamente">
            <a:extLst>
              <a:ext uri="{FF2B5EF4-FFF2-40B4-BE49-F238E27FC236}">
                <a16:creationId xmlns:a16="http://schemas.microsoft.com/office/drawing/2014/main" id="{ACFDF1B8-DE1B-43A8-9C10-E4A2C5C9D505}"/>
              </a:ext>
            </a:extLst>
          </p:cNvPr>
          <p:cNvPicPr>
            <a:picLocks noChangeAspect="1"/>
          </p:cNvPicPr>
          <p:nvPr/>
        </p:nvPicPr>
        <p:blipFill>
          <a:blip r:embed="rId3"/>
          <a:stretch>
            <a:fillRect/>
          </a:stretch>
        </p:blipFill>
        <p:spPr>
          <a:xfrm>
            <a:off x="4364966" y="619737"/>
            <a:ext cx="2484408" cy="1693509"/>
          </a:xfrm>
          <a:prstGeom prst="rect">
            <a:avLst/>
          </a:prstGeom>
        </p:spPr>
      </p:pic>
      <p:cxnSp>
        <p:nvCxnSpPr>
          <p:cNvPr id="13" name="Conector recto de flecha 12">
            <a:extLst>
              <a:ext uri="{FF2B5EF4-FFF2-40B4-BE49-F238E27FC236}">
                <a16:creationId xmlns:a16="http://schemas.microsoft.com/office/drawing/2014/main" id="{0BF3AA1C-06A3-4351-945D-73668663705D}"/>
              </a:ext>
            </a:extLst>
          </p:cNvPr>
          <p:cNvCxnSpPr>
            <a:cxnSpLocks/>
          </p:cNvCxnSpPr>
          <p:nvPr/>
        </p:nvCxnSpPr>
        <p:spPr>
          <a:xfrm flipH="1">
            <a:off x="4364966" y="4573790"/>
            <a:ext cx="793540" cy="0"/>
          </a:xfrm>
          <a:prstGeom prst="straightConnector1">
            <a:avLst/>
          </a:prstGeom>
          <a:ln w="57150">
            <a:solidFill>
              <a:schemeClr val="accent1">
                <a:lumMod val="75000"/>
              </a:schemeClr>
            </a:solidFill>
            <a:tailEnd type="triangle"/>
          </a:ln>
        </p:spPr>
        <p:style>
          <a:lnRef idx="1">
            <a:schemeClr val="accent4"/>
          </a:lnRef>
          <a:fillRef idx="0">
            <a:schemeClr val="accent4"/>
          </a:fillRef>
          <a:effectRef idx="0">
            <a:schemeClr val="accent4"/>
          </a:effectRef>
          <a:fontRef idx="minor">
            <a:schemeClr val="tx1"/>
          </a:fontRef>
        </p:style>
      </p:cxnSp>
      <p:pic>
        <p:nvPicPr>
          <p:cNvPr id="9" name="Imagen 9" descr="Diagrama&#10;&#10;Descripción generada automáticamente">
            <a:extLst>
              <a:ext uri="{FF2B5EF4-FFF2-40B4-BE49-F238E27FC236}">
                <a16:creationId xmlns:a16="http://schemas.microsoft.com/office/drawing/2014/main" id="{2D2D0AE2-0958-4A54-B993-BBAD958BD856}"/>
              </a:ext>
            </a:extLst>
          </p:cNvPr>
          <p:cNvPicPr>
            <a:picLocks noChangeAspect="1"/>
          </p:cNvPicPr>
          <p:nvPr/>
        </p:nvPicPr>
        <p:blipFill>
          <a:blip r:embed="rId4"/>
          <a:stretch>
            <a:fillRect/>
          </a:stretch>
        </p:blipFill>
        <p:spPr>
          <a:xfrm>
            <a:off x="684273" y="4354454"/>
            <a:ext cx="2887153" cy="1800943"/>
          </a:xfrm>
          <a:prstGeom prst="rect">
            <a:avLst/>
          </a:prstGeom>
        </p:spPr>
      </p:pic>
      <p:pic>
        <p:nvPicPr>
          <p:cNvPr id="12" name="Imagen 14" descr="Icono, Gráfico de proyección solar&#10;&#10;Descripción generada automáticamente">
            <a:extLst>
              <a:ext uri="{FF2B5EF4-FFF2-40B4-BE49-F238E27FC236}">
                <a16:creationId xmlns:a16="http://schemas.microsoft.com/office/drawing/2014/main" id="{6AA5982B-6DC3-4FC5-98F4-2A4A1C2D5B21}"/>
              </a:ext>
            </a:extLst>
          </p:cNvPr>
          <p:cNvPicPr>
            <a:picLocks noChangeAspect="1"/>
          </p:cNvPicPr>
          <p:nvPr/>
        </p:nvPicPr>
        <p:blipFill>
          <a:blip r:embed="rId5"/>
          <a:stretch>
            <a:fillRect/>
          </a:stretch>
        </p:blipFill>
        <p:spPr>
          <a:xfrm>
            <a:off x="6061494" y="1954216"/>
            <a:ext cx="2743200" cy="1339302"/>
          </a:xfrm>
          <a:prstGeom prst="rect">
            <a:avLst/>
          </a:prstGeom>
        </p:spPr>
      </p:pic>
      <mc:AlternateContent xmlns:mc="http://schemas.openxmlformats.org/markup-compatibility/2006">
        <mc:Choice xmlns:a14="http://schemas.microsoft.com/office/drawing/2010/main" Requires="a14">
          <p:sp>
            <p:nvSpPr>
              <p:cNvPr id="15" name="CuadroTexto 14">
                <a:extLst>
                  <a:ext uri="{FF2B5EF4-FFF2-40B4-BE49-F238E27FC236}">
                    <a16:creationId xmlns:a16="http://schemas.microsoft.com/office/drawing/2014/main" id="{84328024-1FFA-436A-B621-1C8727376D4B}"/>
                  </a:ext>
                </a:extLst>
              </p:cNvPr>
              <p:cNvSpPr txBox="1"/>
              <p:nvPr/>
            </p:nvSpPr>
            <p:spPr>
              <a:xfrm>
                <a:off x="763842" y="3495239"/>
                <a:ext cx="3036232" cy="6362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rPr>
                        <m:t>𝒏</m:t>
                      </m:r>
                      <m:r>
                        <a:rPr lang="es-ES" sz="1600" b="0" i="0">
                          <a:latin typeface="Cambria Math" panose="02040503050406030204" pitchFamily="18" charset="0"/>
                        </a:rPr>
                        <m:t>=</m:t>
                      </m:r>
                      <m:f>
                        <m:fPr>
                          <m:ctrlPr>
                            <a:rPr lang="es-ES" sz="1600" b="0" i="1">
                              <a:solidFill>
                                <a:srgbClr val="836967"/>
                              </a:solidFill>
                              <a:latin typeface="Cambria Math" panose="02040503050406030204" pitchFamily="18" charset="0"/>
                            </a:rPr>
                          </m:ctrlPr>
                        </m:fPr>
                        <m:num>
                          <m:r>
                            <a:rPr lang="es-ES" sz="1600" b="1" i="1">
                              <a:latin typeface="Cambria Math" panose="02040503050406030204" pitchFamily="18" charset="0"/>
                            </a:rPr>
                            <m:t>𝑵</m:t>
                          </m:r>
                          <m:r>
                            <a:rPr lang="es-ES" sz="1600" b="0" i="0">
                              <a:latin typeface="Cambria Math" panose="02040503050406030204" pitchFamily="18" charset="0"/>
                            </a:rPr>
                            <m:t>∗</m:t>
                          </m:r>
                          <m:sSubSup>
                            <m:sSubSupPr>
                              <m:ctrlPr>
                                <a:rPr lang="es-ES" sz="1600" b="0" i="1">
                                  <a:solidFill>
                                    <a:srgbClr val="836967"/>
                                  </a:solidFill>
                                  <a:latin typeface="Cambria Math" panose="02040503050406030204" pitchFamily="18" charset="0"/>
                                </a:rPr>
                              </m:ctrlPr>
                            </m:sSubSupPr>
                            <m:e>
                              <m:r>
                                <a:rPr lang="es-ES" sz="1600" b="1" i="1">
                                  <a:latin typeface="Cambria Math" panose="02040503050406030204" pitchFamily="18" charset="0"/>
                                </a:rPr>
                                <m:t>𝒁</m:t>
                              </m:r>
                            </m:e>
                            <m:sub>
                              <m:r>
                                <a:rPr lang="es-ES" sz="1600" b="1" i="1">
                                  <a:latin typeface="Cambria Math" panose="02040503050406030204" pitchFamily="18" charset="0"/>
                                </a:rPr>
                                <m:t>𝜶</m:t>
                              </m:r>
                            </m:sub>
                            <m:sup>
                              <m:r>
                                <a:rPr lang="es-ES" sz="1600" b="0" i="0">
                                  <a:latin typeface="Cambria Math" panose="02040503050406030204" pitchFamily="18" charset="0"/>
                                </a:rPr>
                                <m:t>2</m:t>
                              </m:r>
                            </m:sup>
                          </m:sSubSup>
                          <m:r>
                            <a:rPr lang="es-ES" sz="1600" b="0" i="0">
                              <a:latin typeface="Cambria Math" panose="02040503050406030204" pitchFamily="18" charset="0"/>
                            </a:rPr>
                            <m:t>∗</m:t>
                          </m:r>
                          <m:r>
                            <a:rPr lang="es-ES" sz="1600" b="1" i="1">
                              <a:latin typeface="Cambria Math" panose="02040503050406030204" pitchFamily="18" charset="0"/>
                            </a:rPr>
                            <m:t>𝒑</m:t>
                          </m:r>
                          <m:r>
                            <a:rPr lang="es-ES" sz="1600" b="0" i="0">
                              <a:latin typeface="Cambria Math" panose="02040503050406030204" pitchFamily="18" charset="0"/>
                            </a:rPr>
                            <m:t>∗</m:t>
                          </m:r>
                          <m:r>
                            <a:rPr lang="es-ES" sz="1600" b="1" i="1">
                              <a:latin typeface="Cambria Math" panose="02040503050406030204" pitchFamily="18" charset="0"/>
                            </a:rPr>
                            <m:t>𝒒</m:t>
                          </m:r>
                        </m:num>
                        <m:den>
                          <m:sSup>
                            <m:sSupPr>
                              <m:ctrlPr>
                                <a:rPr lang="es-ES" sz="1600" b="1" i="1">
                                  <a:solidFill>
                                    <a:srgbClr val="836967"/>
                                  </a:solidFill>
                                  <a:latin typeface="Cambria Math" panose="02040503050406030204" pitchFamily="18" charset="0"/>
                                </a:rPr>
                              </m:ctrlPr>
                            </m:sSupPr>
                            <m:e>
                              <m:r>
                                <a:rPr lang="es-ES" sz="1600" b="1" i="1">
                                  <a:latin typeface="Cambria Math" panose="02040503050406030204" pitchFamily="18" charset="0"/>
                                </a:rPr>
                                <m:t>𝒆</m:t>
                              </m:r>
                            </m:e>
                            <m:sup>
                              <m:r>
                                <a:rPr lang="es-ES" sz="1600" b="0" i="0">
                                  <a:latin typeface="Cambria Math" panose="02040503050406030204" pitchFamily="18" charset="0"/>
                                </a:rPr>
                                <m:t>2</m:t>
                              </m:r>
                            </m:sup>
                          </m:sSup>
                          <m:r>
                            <a:rPr lang="es-ES" sz="1600" b="0" i="0">
                              <a:latin typeface="Cambria Math" panose="02040503050406030204" pitchFamily="18" charset="0"/>
                            </a:rPr>
                            <m:t>∗</m:t>
                          </m:r>
                          <m:d>
                            <m:dPr>
                              <m:ctrlPr>
                                <a:rPr lang="es-ES" sz="1600" b="0" i="1">
                                  <a:solidFill>
                                    <a:srgbClr val="836967"/>
                                  </a:solidFill>
                                  <a:latin typeface="Cambria Math" panose="02040503050406030204" pitchFamily="18" charset="0"/>
                                </a:rPr>
                              </m:ctrlPr>
                            </m:dPr>
                            <m:e>
                              <m:r>
                                <a:rPr lang="es-ES" sz="1600" b="1" i="1">
                                  <a:latin typeface="Cambria Math" panose="02040503050406030204" pitchFamily="18" charset="0"/>
                                </a:rPr>
                                <m:t>𝑵</m:t>
                              </m:r>
                              <m:r>
                                <a:rPr lang="es-ES" sz="1600" b="0" i="0">
                                  <a:latin typeface="Cambria Math" panose="02040503050406030204" pitchFamily="18" charset="0"/>
                                </a:rPr>
                                <m:t>−1</m:t>
                              </m:r>
                            </m:e>
                          </m:d>
                          <m:r>
                            <a:rPr lang="es-ES" sz="1600" b="0" i="0">
                              <a:latin typeface="Cambria Math" panose="02040503050406030204" pitchFamily="18" charset="0"/>
                            </a:rPr>
                            <m:t>+</m:t>
                          </m:r>
                          <m:sSubSup>
                            <m:sSubSupPr>
                              <m:ctrlPr>
                                <a:rPr lang="es-ES" sz="1600" b="0" i="1">
                                  <a:solidFill>
                                    <a:srgbClr val="836967"/>
                                  </a:solidFill>
                                  <a:latin typeface="Cambria Math" panose="02040503050406030204" pitchFamily="18" charset="0"/>
                                </a:rPr>
                              </m:ctrlPr>
                            </m:sSubSupPr>
                            <m:e>
                              <m:r>
                                <a:rPr lang="es-ES" sz="1600" b="1" i="1">
                                  <a:latin typeface="Cambria Math" panose="02040503050406030204" pitchFamily="18" charset="0"/>
                                </a:rPr>
                                <m:t>𝒁</m:t>
                              </m:r>
                            </m:e>
                            <m:sub>
                              <m:r>
                                <a:rPr lang="es-ES" sz="1600" b="1" i="1">
                                  <a:latin typeface="Cambria Math" panose="02040503050406030204" pitchFamily="18" charset="0"/>
                                </a:rPr>
                                <m:t>𝜶</m:t>
                              </m:r>
                            </m:sub>
                            <m:sup>
                              <m:r>
                                <a:rPr lang="es-ES" sz="1600" b="0" i="0">
                                  <a:latin typeface="Cambria Math" panose="02040503050406030204" pitchFamily="18" charset="0"/>
                                </a:rPr>
                                <m:t>2</m:t>
                              </m:r>
                            </m:sup>
                          </m:sSubSup>
                          <m:r>
                            <a:rPr lang="es-ES" sz="1600" b="0" i="0">
                              <a:latin typeface="Cambria Math" panose="02040503050406030204" pitchFamily="18" charset="0"/>
                            </a:rPr>
                            <m:t>∗</m:t>
                          </m:r>
                          <m:r>
                            <a:rPr lang="es-ES" sz="1600" b="1" i="1">
                              <a:latin typeface="Cambria Math" panose="02040503050406030204" pitchFamily="18" charset="0"/>
                            </a:rPr>
                            <m:t>𝒑</m:t>
                          </m:r>
                          <m:r>
                            <a:rPr lang="es-ES" sz="1600" b="0" i="0">
                              <a:latin typeface="Cambria Math" panose="02040503050406030204" pitchFamily="18" charset="0"/>
                            </a:rPr>
                            <m:t>∗</m:t>
                          </m:r>
                          <m:r>
                            <a:rPr lang="es-ES" sz="1600" b="1" i="1">
                              <a:latin typeface="Cambria Math" panose="02040503050406030204" pitchFamily="18" charset="0"/>
                            </a:rPr>
                            <m:t>𝒒</m:t>
                          </m:r>
                        </m:den>
                      </m:f>
                      <m:r>
                        <a:rPr lang="es-ES" sz="1600" b="0" i="0">
                          <a:latin typeface="Cambria Math" panose="02040503050406030204" pitchFamily="18" charset="0"/>
                        </a:rPr>
                        <m:t> </m:t>
                      </m:r>
                    </m:oMath>
                  </m:oMathPara>
                </a14:m>
                <a:endParaRPr lang="es-ES" sz="1600"/>
              </a:p>
            </p:txBody>
          </p:sp>
        </mc:Choice>
        <mc:Fallback>
          <p:sp>
            <p:nvSpPr>
              <p:cNvPr id="15" name="CuadroTexto 14">
                <a:extLst>
                  <a:ext uri="{FF2B5EF4-FFF2-40B4-BE49-F238E27FC236}">
                    <a16:creationId xmlns:a16="http://schemas.microsoft.com/office/drawing/2014/main" id="{84328024-1FFA-436A-B621-1C8727376D4B}"/>
                  </a:ext>
                </a:extLst>
              </p:cNvPr>
              <p:cNvSpPr txBox="1">
                <a:spLocks noRot="1" noChangeAspect="1" noMove="1" noResize="1" noEditPoints="1" noAdjustHandles="1" noChangeArrowheads="1" noChangeShapeType="1" noTextEdit="1"/>
              </p:cNvSpPr>
              <p:nvPr/>
            </p:nvSpPr>
            <p:spPr>
              <a:xfrm>
                <a:off x="763842" y="3495239"/>
                <a:ext cx="3036232" cy="63620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3128994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30368"/>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r>
              <a:rPr lang="es-ES" sz="2000" b="1"/>
              <a:t>04. METODOLOGÍA</a:t>
            </a:r>
            <a:endParaRPr lang="es-ES" sz="2000" b="1">
              <a:cs typeface="Arial"/>
            </a:endParaRPr>
          </a:p>
        </p:txBody>
      </p:sp>
      <p:sp>
        <p:nvSpPr>
          <p:cNvPr id="665" name="Google Shape;3293;p29"/>
          <p:cNvSpPr/>
          <p:nvPr/>
        </p:nvSpPr>
        <p:spPr>
          <a:xfrm rot="-7200008" flipH="1">
            <a:off x="2494814" y="3579954"/>
            <a:ext cx="850332" cy="8251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3410;p29"/>
          <p:cNvSpPr txBox="1"/>
          <p:nvPr/>
        </p:nvSpPr>
        <p:spPr>
          <a:xfrm>
            <a:off x="135152" y="1494709"/>
            <a:ext cx="2374876" cy="1089002"/>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n-001" sz="2400" b="1">
                <a:solidFill>
                  <a:srgbClr val="C00000"/>
                </a:solidFill>
                <a:latin typeface="Fira Sans Extra Condensed"/>
                <a:ea typeface="Fira Sans Extra Condensed"/>
                <a:cs typeface="Fira Sans Extra Condensed"/>
                <a:sym typeface="Fira Sans Extra Condensed"/>
              </a:rPr>
              <a:t>RECOLECCIÓN DE DATOS</a:t>
            </a:r>
            <a:endParaRPr lang="es-ES" sz="2400" b="1">
              <a:solidFill>
                <a:srgbClr val="C00000"/>
              </a:solidFill>
              <a:latin typeface="Fira Sans Extra Condensed"/>
              <a:ea typeface="Fira Sans Extra Condensed"/>
              <a:cs typeface="Fira Sans Extra Condensed"/>
            </a:endParaRPr>
          </a:p>
        </p:txBody>
      </p:sp>
      <p:sp>
        <p:nvSpPr>
          <p:cNvPr id="784" name="Google Shape;3412;p29"/>
          <p:cNvSpPr txBox="1"/>
          <p:nvPr/>
        </p:nvSpPr>
        <p:spPr>
          <a:xfrm>
            <a:off x="6850630" y="4493694"/>
            <a:ext cx="2145136" cy="659479"/>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ea typeface="Fira Sans Extra Condensed"/>
                <a:cs typeface="Fira Sans Extra Condensed"/>
                <a:sym typeface="Fira Sans Extra Condensed"/>
              </a:rPr>
              <a:t>DATOS EN CAMPO</a:t>
            </a:r>
          </a:p>
        </p:txBody>
      </p:sp>
      <p:sp>
        <p:nvSpPr>
          <p:cNvPr id="16" name="Rectángulo 15">
            <a:extLst>
              <a:ext uri="{FF2B5EF4-FFF2-40B4-BE49-F238E27FC236}">
                <a16:creationId xmlns:a16="http://schemas.microsoft.com/office/drawing/2014/main" id="{C2A6E442-5861-4C74-900F-309742F4C0B9}"/>
              </a:ext>
            </a:extLst>
          </p:cNvPr>
          <p:cNvSpPr/>
          <p:nvPr/>
        </p:nvSpPr>
        <p:spPr>
          <a:xfrm>
            <a:off x="81189" y="6377573"/>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s-ES" b="1" u="sng"/>
              <a:t>09</a:t>
            </a:r>
            <a:endParaRPr lang="en-US" b="1" u="sng"/>
          </a:p>
        </p:txBody>
      </p:sp>
      <p:sp>
        <p:nvSpPr>
          <p:cNvPr id="5" name="Rectángulo 4">
            <a:extLst>
              <a:ext uri="{FF2B5EF4-FFF2-40B4-BE49-F238E27FC236}">
                <a16:creationId xmlns:a16="http://schemas.microsoft.com/office/drawing/2014/main" id="{8965BE11-8328-4730-9426-CD9C3E5B8BA2}"/>
              </a:ext>
            </a:extLst>
          </p:cNvPr>
          <p:cNvSpPr/>
          <p:nvPr/>
        </p:nvSpPr>
        <p:spPr>
          <a:xfrm>
            <a:off x="6754042" y="5933606"/>
            <a:ext cx="2384171" cy="79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C77E8D7A-2B22-4B69-834B-10600BECBF7D}"/>
              </a:ext>
            </a:extLst>
          </p:cNvPr>
          <p:cNvPicPr>
            <a:picLocks noChangeAspect="1"/>
          </p:cNvPicPr>
          <p:nvPr/>
        </p:nvPicPr>
        <p:blipFill>
          <a:blip r:embed="rId2"/>
          <a:stretch>
            <a:fillRect/>
          </a:stretch>
        </p:blipFill>
        <p:spPr>
          <a:xfrm>
            <a:off x="6846781" y="6034672"/>
            <a:ext cx="2182218" cy="594814"/>
          </a:xfrm>
          <a:prstGeom prst="rect">
            <a:avLst/>
          </a:prstGeom>
        </p:spPr>
      </p:pic>
      <p:sp>
        <p:nvSpPr>
          <p:cNvPr id="24" name="Google Shape;3412;p29">
            <a:extLst>
              <a:ext uri="{FF2B5EF4-FFF2-40B4-BE49-F238E27FC236}">
                <a16:creationId xmlns:a16="http://schemas.microsoft.com/office/drawing/2014/main" id="{D704FA88-01EA-4C47-88CB-AF8C7FC3DF73}"/>
              </a:ext>
            </a:extLst>
          </p:cNvPr>
          <p:cNvSpPr txBox="1"/>
          <p:nvPr/>
        </p:nvSpPr>
        <p:spPr>
          <a:xfrm>
            <a:off x="4737158" y="36713"/>
            <a:ext cx="2547702" cy="616348"/>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EC" sz="2000" b="1">
                <a:solidFill>
                  <a:schemeClr val="accent2"/>
                </a:solidFill>
                <a:latin typeface="Fira Sans Extra Condensed"/>
                <a:sym typeface="Fira Sans Extra Condensed"/>
              </a:rPr>
              <a:t>DATOS VISUALES</a:t>
            </a:r>
            <a:endParaRPr lang="es-ES">
              <a:solidFill>
                <a:schemeClr val="accent2"/>
              </a:solidFill>
            </a:endParaRPr>
          </a:p>
        </p:txBody>
      </p:sp>
      <p:grpSp>
        <p:nvGrpSpPr>
          <p:cNvPr id="8" name="Grupo 7">
            <a:extLst>
              <a:ext uri="{FF2B5EF4-FFF2-40B4-BE49-F238E27FC236}">
                <a16:creationId xmlns:a16="http://schemas.microsoft.com/office/drawing/2014/main" id="{9068EB9E-B8FF-4B52-9089-1C14F07750E9}"/>
              </a:ext>
            </a:extLst>
          </p:cNvPr>
          <p:cNvGrpSpPr/>
          <p:nvPr/>
        </p:nvGrpSpPr>
        <p:grpSpPr>
          <a:xfrm>
            <a:off x="80513" y="3147399"/>
            <a:ext cx="6444000" cy="3384000"/>
            <a:chOff x="1101305" y="1465250"/>
            <a:chExt cx="7588370" cy="3413819"/>
          </a:xfrm>
        </p:grpSpPr>
        <p:pic>
          <p:nvPicPr>
            <p:cNvPr id="2" name="Imagen 2">
              <a:extLst>
                <a:ext uri="{FF2B5EF4-FFF2-40B4-BE49-F238E27FC236}">
                  <a16:creationId xmlns:a16="http://schemas.microsoft.com/office/drawing/2014/main" id="{2EBC7881-9523-478C-94E5-65F0F72F6639}"/>
                </a:ext>
              </a:extLst>
            </p:cNvPr>
            <p:cNvPicPr>
              <a:picLocks noChangeAspect="1"/>
            </p:cNvPicPr>
            <p:nvPr/>
          </p:nvPicPr>
          <p:blipFill>
            <a:blip r:embed="rId3"/>
            <a:stretch>
              <a:fillRect/>
            </a:stretch>
          </p:blipFill>
          <p:spPr>
            <a:xfrm>
              <a:off x="3286664" y="1469424"/>
              <a:ext cx="2743200" cy="3401568"/>
            </a:xfrm>
            <a:prstGeom prst="rect">
              <a:avLst/>
            </a:prstGeom>
          </p:spPr>
        </p:pic>
        <p:pic>
          <p:nvPicPr>
            <p:cNvPr id="3" name="Imagen 6">
              <a:extLst>
                <a:ext uri="{FF2B5EF4-FFF2-40B4-BE49-F238E27FC236}">
                  <a16:creationId xmlns:a16="http://schemas.microsoft.com/office/drawing/2014/main" id="{5F472E0E-D77C-4ECC-BC0B-2C3678EEA2E9}"/>
                </a:ext>
              </a:extLst>
            </p:cNvPr>
            <p:cNvPicPr>
              <a:picLocks noChangeAspect="1"/>
            </p:cNvPicPr>
            <p:nvPr/>
          </p:nvPicPr>
          <p:blipFill rotWithShape="1">
            <a:blip r:embed="rId4"/>
            <a:srcRect t="-485" r="5304" b="365"/>
            <a:stretch/>
          </p:blipFill>
          <p:spPr>
            <a:xfrm>
              <a:off x="1101305" y="1470984"/>
              <a:ext cx="2267031" cy="3408085"/>
            </a:xfrm>
            <a:prstGeom prst="rect">
              <a:avLst/>
            </a:prstGeom>
          </p:spPr>
        </p:pic>
        <p:pic>
          <p:nvPicPr>
            <p:cNvPr id="7" name="Imagen 7" descr="Diagrama&#10;&#10;Descripción generada automáticamente">
              <a:extLst>
                <a:ext uri="{FF2B5EF4-FFF2-40B4-BE49-F238E27FC236}">
                  <a16:creationId xmlns:a16="http://schemas.microsoft.com/office/drawing/2014/main" id="{FD44FD3E-5225-42D3-8BE0-B243B37A2D07}"/>
                </a:ext>
              </a:extLst>
            </p:cNvPr>
            <p:cNvPicPr>
              <a:picLocks noChangeAspect="1"/>
            </p:cNvPicPr>
            <p:nvPr/>
          </p:nvPicPr>
          <p:blipFill>
            <a:blip r:embed="rId5"/>
            <a:stretch>
              <a:fillRect/>
            </a:stretch>
          </p:blipFill>
          <p:spPr>
            <a:xfrm>
              <a:off x="5946475" y="1465250"/>
              <a:ext cx="2743200" cy="3409915"/>
            </a:xfrm>
            <a:prstGeom prst="rect">
              <a:avLst/>
            </a:prstGeom>
          </p:spPr>
        </p:pic>
      </p:grpSp>
      <p:grpSp>
        <p:nvGrpSpPr>
          <p:cNvPr id="12" name="Grupo 11">
            <a:extLst>
              <a:ext uri="{FF2B5EF4-FFF2-40B4-BE49-F238E27FC236}">
                <a16:creationId xmlns:a16="http://schemas.microsoft.com/office/drawing/2014/main" id="{2C0C8B1A-7C97-4376-8261-0A37B38AC26F}"/>
              </a:ext>
            </a:extLst>
          </p:cNvPr>
          <p:cNvGrpSpPr/>
          <p:nvPr/>
        </p:nvGrpSpPr>
        <p:grpSpPr>
          <a:xfrm>
            <a:off x="2740326" y="457919"/>
            <a:ext cx="6409425" cy="2700000"/>
            <a:chOff x="2740325" y="1162969"/>
            <a:chExt cx="5992483" cy="1934598"/>
          </a:xfrm>
        </p:grpSpPr>
        <p:pic>
          <p:nvPicPr>
            <p:cNvPr id="9" name="Imagen 9" descr="Mapa&#10;&#10;Descripción generada automáticamente">
              <a:extLst>
                <a:ext uri="{FF2B5EF4-FFF2-40B4-BE49-F238E27FC236}">
                  <a16:creationId xmlns:a16="http://schemas.microsoft.com/office/drawing/2014/main" id="{BF5F7B08-A2F4-459C-AFDB-7E782DA26BCC}"/>
                </a:ext>
              </a:extLst>
            </p:cNvPr>
            <p:cNvPicPr>
              <a:picLocks noChangeAspect="1"/>
            </p:cNvPicPr>
            <p:nvPr/>
          </p:nvPicPr>
          <p:blipFill>
            <a:blip r:embed="rId6"/>
            <a:stretch>
              <a:fillRect/>
            </a:stretch>
          </p:blipFill>
          <p:spPr>
            <a:xfrm>
              <a:off x="2740325" y="1162969"/>
              <a:ext cx="3260784" cy="1934598"/>
            </a:xfrm>
            <a:prstGeom prst="rect">
              <a:avLst/>
            </a:prstGeom>
          </p:spPr>
        </p:pic>
        <p:pic>
          <p:nvPicPr>
            <p:cNvPr id="10" name="Imagen 11" descr="Un edificio de fondo&#10;&#10;Descripción generada automáticamente">
              <a:extLst>
                <a:ext uri="{FF2B5EF4-FFF2-40B4-BE49-F238E27FC236}">
                  <a16:creationId xmlns:a16="http://schemas.microsoft.com/office/drawing/2014/main" id="{22DE3CDE-8827-4AAF-B760-97F4C246FF3B}"/>
                </a:ext>
              </a:extLst>
            </p:cNvPr>
            <p:cNvPicPr>
              <a:picLocks noChangeAspect="1"/>
            </p:cNvPicPr>
            <p:nvPr/>
          </p:nvPicPr>
          <p:blipFill>
            <a:blip r:embed="rId7"/>
            <a:stretch>
              <a:fillRect/>
            </a:stretch>
          </p:blipFill>
          <p:spPr>
            <a:xfrm>
              <a:off x="5989608" y="1166503"/>
              <a:ext cx="2743200" cy="1908313"/>
            </a:xfrm>
            <a:prstGeom prst="rect">
              <a:avLst/>
            </a:prstGeom>
          </p:spPr>
        </p:pic>
      </p:grpSp>
    </p:spTree>
    <p:extLst>
      <p:ext uri="{BB962C8B-B14F-4D97-AF65-F5344CB8AC3E}">
        <p14:creationId xmlns:p14="http://schemas.microsoft.com/office/powerpoint/2010/main" val="4243709712"/>
      </p:ext>
    </p:extLst>
  </p:cSld>
  <p:clrMapOvr>
    <a:masterClrMapping/>
  </p:clrMapOvr>
  <p:transition spd="slow">
    <p:cover/>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51</Slides>
  <Notes>7</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Diseño predeterminado</vt:lpstr>
      <vt:lpstr>PowerPoint Presentation</vt:lpstr>
      <vt:lpstr>CONTENIDO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Kari Escobar</dc:creator>
  <cp:revision>1</cp:revision>
  <dcterms:created xsi:type="dcterms:W3CDTF">2008-02-13T16:07:44Z</dcterms:created>
  <dcterms:modified xsi:type="dcterms:W3CDTF">2022-03-08T03:24:23Z</dcterms:modified>
</cp:coreProperties>
</file>